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2"/>
  </p:notesMasterIdLst>
  <p:handoutMasterIdLst>
    <p:handoutMasterId r:id="rId103"/>
  </p:handoutMasterIdLst>
  <p:sldIdLst>
    <p:sldId id="256" r:id="rId2"/>
    <p:sldId id="12519" r:id="rId3"/>
    <p:sldId id="12529" r:id="rId4"/>
    <p:sldId id="12537" r:id="rId5"/>
    <p:sldId id="12538" r:id="rId6"/>
    <p:sldId id="12539" r:id="rId7"/>
    <p:sldId id="12520" r:id="rId8"/>
    <p:sldId id="12540" r:id="rId9"/>
    <p:sldId id="12541" r:id="rId10"/>
    <p:sldId id="12543" r:id="rId11"/>
    <p:sldId id="12544" r:id="rId12"/>
    <p:sldId id="12545" r:id="rId13"/>
    <p:sldId id="12552" r:id="rId14"/>
    <p:sldId id="12553" r:id="rId15"/>
    <p:sldId id="12556" r:id="rId16"/>
    <p:sldId id="12582" r:id="rId17"/>
    <p:sldId id="12583" r:id="rId18"/>
    <p:sldId id="1126" r:id="rId19"/>
    <p:sldId id="1422" r:id="rId20"/>
    <p:sldId id="1316" r:id="rId21"/>
    <p:sldId id="1318" r:id="rId22"/>
    <p:sldId id="12584" r:id="rId23"/>
    <p:sldId id="12585" r:id="rId24"/>
    <p:sldId id="12558" r:id="rId25"/>
    <p:sldId id="12586" r:id="rId26"/>
    <p:sldId id="12587" r:id="rId27"/>
    <p:sldId id="12588" r:id="rId28"/>
    <p:sldId id="12546" r:id="rId29"/>
    <p:sldId id="12563" r:id="rId30"/>
    <p:sldId id="12564" r:id="rId31"/>
    <p:sldId id="12589" r:id="rId32"/>
    <p:sldId id="12569" r:id="rId33"/>
    <p:sldId id="12590" r:id="rId34"/>
    <p:sldId id="12591" r:id="rId35"/>
    <p:sldId id="12592" r:id="rId36"/>
    <p:sldId id="12593" r:id="rId37"/>
    <p:sldId id="12547" r:id="rId38"/>
    <p:sldId id="12566" r:id="rId39"/>
    <p:sldId id="12594" r:id="rId40"/>
    <p:sldId id="12595" r:id="rId41"/>
    <p:sldId id="12542" r:id="rId42"/>
    <p:sldId id="12548" r:id="rId43"/>
    <p:sldId id="12549" r:id="rId44"/>
    <p:sldId id="10112" r:id="rId45"/>
    <p:sldId id="12622" r:id="rId46"/>
    <p:sldId id="27779" r:id="rId47"/>
    <p:sldId id="12550" r:id="rId48"/>
    <p:sldId id="12574" r:id="rId49"/>
    <p:sldId id="12575" r:id="rId50"/>
    <p:sldId id="12596" r:id="rId51"/>
    <p:sldId id="12597" r:id="rId52"/>
    <p:sldId id="12551" r:id="rId53"/>
    <p:sldId id="12578" r:id="rId54"/>
    <p:sldId id="12598" r:id="rId55"/>
    <p:sldId id="12599" r:id="rId56"/>
    <p:sldId id="27780" r:id="rId57"/>
    <p:sldId id="12600" r:id="rId58"/>
    <p:sldId id="27781" r:id="rId59"/>
    <p:sldId id="5567" r:id="rId60"/>
    <p:sldId id="353" r:id="rId61"/>
    <p:sldId id="354" r:id="rId62"/>
    <p:sldId id="12521" r:id="rId63"/>
    <p:sldId id="12602" r:id="rId64"/>
    <p:sldId id="12603" r:id="rId65"/>
    <p:sldId id="12604" r:id="rId66"/>
    <p:sldId id="12605" r:id="rId67"/>
    <p:sldId id="12611" r:id="rId68"/>
    <p:sldId id="12612" r:id="rId69"/>
    <p:sldId id="12613" r:id="rId70"/>
    <p:sldId id="12614" r:id="rId71"/>
    <p:sldId id="5246" r:id="rId72"/>
    <p:sldId id="1603" r:id="rId73"/>
    <p:sldId id="1618" r:id="rId74"/>
    <p:sldId id="12615" r:id="rId75"/>
    <p:sldId id="11115" r:id="rId76"/>
    <p:sldId id="27782" r:id="rId77"/>
    <p:sldId id="944" r:id="rId78"/>
    <p:sldId id="12607" r:id="rId79"/>
    <p:sldId id="12616" r:id="rId80"/>
    <p:sldId id="27785" r:id="rId81"/>
    <p:sldId id="27783" r:id="rId82"/>
    <p:sldId id="27786" r:id="rId83"/>
    <p:sldId id="12619" r:id="rId84"/>
    <p:sldId id="12620" r:id="rId85"/>
    <p:sldId id="267" r:id="rId86"/>
    <p:sldId id="10219" r:id="rId87"/>
    <p:sldId id="1127" r:id="rId88"/>
    <p:sldId id="2789" r:id="rId89"/>
    <p:sldId id="2790" r:id="rId90"/>
    <p:sldId id="27784" r:id="rId91"/>
    <p:sldId id="12621" r:id="rId92"/>
    <p:sldId id="12609" r:id="rId93"/>
    <p:sldId id="12610" r:id="rId94"/>
    <p:sldId id="12366" r:id="rId95"/>
    <p:sldId id="12367" r:id="rId96"/>
    <p:sldId id="12371" r:id="rId97"/>
    <p:sldId id="12606" r:id="rId98"/>
    <p:sldId id="12368" r:id="rId99"/>
    <p:sldId id="12493" r:id="rId100"/>
    <p:sldId id="12522" r:id="rId101"/>
  </p:sldIdLst>
  <p:sldSz cx="12192000" cy="6858000"/>
  <p:notesSz cx="7315200" cy="9601200"/>
  <p:custDataLst>
    <p:tags r:id="rId10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99FF"/>
    <a:srgbClr val="0000CC"/>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146" d="100"/>
          <a:sy n="146" d="100"/>
        </p:scale>
        <p:origin x="120" y="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416" y="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069 Acts 12v5-25 </a:t>
            </a:r>
          </a:p>
          <a:p>
            <a:pPr>
              <a:defRPr/>
            </a:pPr>
            <a:r>
              <a:rPr lang="en-US" sz="1400" dirty="0"/>
              <a:t>03-05-2025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3/5/2025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D78-C1B0-F8BA-6389-BF9169D0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9ED13-E3D9-181F-6DD2-7D7BBCD5D7F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61A28F9-5BD2-E2EE-FD58-E4CABA562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9F0DA-F800-4B20-B486-2F758240277A}"/>
              </a:ext>
            </a:extLst>
          </p:cNvPr>
          <p:cNvSpPr>
            <a:spLocks noGrp="1"/>
          </p:cNvSpPr>
          <p:nvPr>
            <p:ph type="sldNum" sz="quarter" idx="5"/>
          </p:nvPr>
        </p:nvSpPr>
        <p:spPr/>
        <p:txBody>
          <a:bodyPr/>
          <a:lstStyle/>
          <a:p>
            <a:fld id="{3D084339-C7C3-4022-975D-A91B6BCBB8E5}" type="slidenum">
              <a:rPr lang="en-US" altLang="en-US" smtClean="0"/>
              <a:pPr/>
              <a:t>90</a:t>
            </a:fld>
            <a:endParaRPr lang="en-US" altLang="en-US" dirty="0"/>
          </a:p>
        </p:txBody>
      </p:sp>
    </p:spTree>
    <p:extLst>
      <p:ext uri="{BB962C8B-B14F-4D97-AF65-F5344CB8AC3E}">
        <p14:creationId xmlns:p14="http://schemas.microsoft.com/office/powerpoint/2010/main" val="996911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0242-384A-7EF4-4CBF-A3E8D58A4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99CAA-D527-3F3C-43DA-78AF21357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C5A40-4855-EF35-424C-0FDC865BF5B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B7CF3D-3538-B41B-2A8E-3FA7C63DD554}"/>
              </a:ext>
            </a:extLst>
          </p:cNvPr>
          <p:cNvSpPr>
            <a:spLocks noGrp="1"/>
          </p:cNvSpPr>
          <p:nvPr>
            <p:ph type="sldNum" sz="quarter" idx="5"/>
          </p:nvPr>
        </p:nvSpPr>
        <p:spPr/>
        <p:txBody>
          <a:bodyPr/>
          <a:lstStyle/>
          <a:p>
            <a:fld id="{F8C071F8-0110-44CB-B1AD-32F308DA789F}" type="slidenum">
              <a:rPr lang="en-US" smtClean="0"/>
              <a:t>94</a:t>
            </a:fld>
            <a:endParaRPr lang="en-US"/>
          </a:p>
        </p:txBody>
      </p:sp>
    </p:spTree>
    <p:extLst>
      <p:ext uri="{BB962C8B-B14F-4D97-AF65-F5344CB8AC3E}">
        <p14:creationId xmlns:p14="http://schemas.microsoft.com/office/powerpoint/2010/main" val="209657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7873-9CE5-AE04-3833-8EC41516A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EC7DB-5C5E-52E6-937F-7ECD357BBC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1A8F9-4F49-9B7D-81D5-81827D2CAF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FEA38F-8CCF-CAB6-E7B8-1DDCB41D388F}"/>
              </a:ext>
            </a:extLst>
          </p:cNvPr>
          <p:cNvSpPr>
            <a:spLocks noGrp="1"/>
          </p:cNvSpPr>
          <p:nvPr>
            <p:ph type="sldNum" sz="quarter" idx="5"/>
          </p:nvPr>
        </p:nvSpPr>
        <p:spPr/>
        <p:txBody>
          <a:bodyPr/>
          <a:lstStyle/>
          <a:p>
            <a:fld id="{F8C071F8-0110-44CB-B1AD-32F308DA789F}" type="slidenum">
              <a:rPr lang="en-US" smtClean="0"/>
              <a:t>100</a:t>
            </a:fld>
            <a:endParaRPr lang="en-US"/>
          </a:p>
        </p:txBody>
      </p:sp>
    </p:spTree>
    <p:extLst>
      <p:ext uri="{BB962C8B-B14F-4D97-AF65-F5344CB8AC3E}">
        <p14:creationId xmlns:p14="http://schemas.microsoft.com/office/powerpoint/2010/main" val="3163743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DE42B-12A3-BC7D-06D3-58F5575A10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49356E-628B-D47B-1E85-8A22626495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75FC44-C38F-3BFB-933A-77F69879B6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390B62-8033-57E4-EE15-D33C981655DF}"/>
              </a:ext>
            </a:extLst>
          </p:cNvPr>
          <p:cNvSpPr>
            <a:spLocks noGrp="1"/>
          </p:cNvSpPr>
          <p:nvPr>
            <p:ph type="sldNum" sz="quarter" idx="5"/>
          </p:nvPr>
        </p:nvSpPr>
        <p:spPr/>
        <p:txBody>
          <a:bodyPr/>
          <a:lstStyle/>
          <a:p>
            <a:fld id="{F8C071F8-0110-44CB-B1AD-32F308DA789F}" type="slidenum">
              <a:rPr lang="en-US" smtClean="0"/>
              <a:t>2</a:t>
            </a:fld>
            <a:endParaRPr lang="en-US"/>
          </a:p>
        </p:txBody>
      </p:sp>
    </p:spTree>
    <p:extLst>
      <p:ext uri="{BB962C8B-B14F-4D97-AF65-F5344CB8AC3E}">
        <p14:creationId xmlns:p14="http://schemas.microsoft.com/office/powerpoint/2010/main" val="1229965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DAACC-AA8F-9ABE-4A3E-BCF255F63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889EB-03E7-7B9A-FCAA-BD2E1635E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9ACEA-646E-7093-8BAD-A91EE132F2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0F243-9F49-5542-EA12-CCC307D9D5E0}"/>
              </a:ext>
            </a:extLst>
          </p:cNvPr>
          <p:cNvSpPr>
            <a:spLocks noGrp="1"/>
          </p:cNvSpPr>
          <p:nvPr>
            <p:ph type="sldNum" sz="quarter" idx="5"/>
          </p:nvPr>
        </p:nvSpPr>
        <p:spPr/>
        <p:txBody>
          <a:bodyPr/>
          <a:lstStyle/>
          <a:p>
            <a:fld id="{F8C071F8-0110-44CB-B1AD-32F308DA789F}" type="slidenum">
              <a:rPr lang="en-US" smtClean="0"/>
              <a:t>7</a:t>
            </a:fld>
            <a:endParaRPr lang="en-US"/>
          </a:p>
        </p:txBody>
      </p:sp>
    </p:spTree>
    <p:extLst>
      <p:ext uri="{BB962C8B-B14F-4D97-AF65-F5344CB8AC3E}">
        <p14:creationId xmlns:p14="http://schemas.microsoft.com/office/powerpoint/2010/main" val="410437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2D2A78F-A95A-4355-A160-3D855756867F}" type="slidenum">
              <a:rPr lang="en-US" altLang="en-US" sz="1300" smtClean="0">
                <a:latin typeface="Calibri" panose="020F0502020204030204" pitchFamily="34" charset="0"/>
              </a:rPr>
              <a:pPr/>
              <a:t>21</a:t>
            </a:fld>
            <a:endParaRPr lang="en-US" altLang="en-US" sz="1300" dirty="0">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34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10B6-45B2-90A0-C9F2-466D0486D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105B8-A922-5B47-B098-E58E40EB92A9}"/>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E01314D2-2989-7DB1-15C9-E7340F543A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58BBEB-54BB-C2F8-4F1D-31C4835E48B2}"/>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181137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690D7-E204-2DB3-3F8D-2122486B2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F085A-565E-0846-266F-791545312B5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02EEAF82-37C4-818B-A2E0-327C10C1A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175D1D-56B5-9447-CD87-63B80CE3E5EA}"/>
              </a:ext>
            </a:extLst>
          </p:cNvPr>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261494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DAFD-9E5C-FEB4-5682-FB71AB95F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052BE-500A-011A-0487-AADD87C94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8B1CBC-74EF-6E5B-212F-1DF0FF4D51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CFB568-EAE2-1957-7CBE-8C6624EDA758}"/>
              </a:ext>
            </a:extLst>
          </p:cNvPr>
          <p:cNvSpPr>
            <a:spLocks noGrp="1"/>
          </p:cNvSpPr>
          <p:nvPr>
            <p:ph type="sldNum" sz="quarter" idx="5"/>
          </p:nvPr>
        </p:nvSpPr>
        <p:spPr/>
        <p:txBody>
          <a:bodyPr/>
          <a:lstStyle/>
          <a:p>
            <a:fld id="{F8C071F8-0110-44CB-B1AD-32F308DA789F}" type="slidenum">
              <a:rPr lang="en-US" smtClean="0"/>
              <a:t>62</a:t>
            </a:fld>
            <a:endParaRPr lang="en-US"/>
          </a:p>
        </p:txBody>
      </p:sp>
    </p:spTree>
    <p:extLst>
      <p:ext uri="{BB962C8B-B14F-4D97-AF65-F5344CB8AC3E}">
        <p14:creationId xmlns:p14="http://schemas.microsoft.com/office/powerpoint/2010/main" val="574858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7565-88CB-74B3-D372-FF639E506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13E6F-0B61-7225-67F7-87B041C72DE7}"/>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63D7721A-FC8D-3ACD-DBD8-517768A818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891926-3292-BAE4-7801-931E76DEE932}"/>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259351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1504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B4319-5010-3ABD-98CB-5672D4C366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12A353-5E46-9E1C-7442-441096E798E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AE81BCA6-6740-02B7-A144-B36E52559C52}"/>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CD0119E6-F90F-5422-368A-A3274AF2C22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350918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F15C-A25E-4F5E-58B4-2E1135806C4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C7C6BB-C3E2-3755-96C7-9CD6C225F69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E00B036C-53D5-575C-9CE3-6AE6D2D4CE43}"/>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4C1E060-C5AE-B2FE-5CB2-5D45ACED74E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91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F410-E1EF-438E-322C-F6E8FC368AA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DB85E0-87EE-2CE7-0136-0EDC99B5EC0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2D1BA127-C396-6913-3527-52A157014718}"/>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752576F6-1791-7106-698D-63F4FA2B5D2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58151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2CF3-02C4-BB96-4F8E-30D0D4D79D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8283BD-B98B-3FAA-1D04-63ADADF8B4B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9739EAF4-5007-8FB4-4052-889F6E8FDDDC}"/>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72377892-6DE4-24FA-138B-CD81B850CA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7786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56D97-2ADE-E19E-CB38-F022082AE3E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2B857F-FE4C-8CC5-E84A-156DB353A27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18AF92B0-80F9-9186-4803-CCA7507979EA}"/>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B021780A-51F5-B65B-9C69-C37D872AB5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2768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9B3B-1859-38F4-73D9-B9FE9B00CF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809127-E3B6-F5F6-B775-C5A31159F96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5A81B930-0F66-1A91-C2DD-F56737C1AB0E}"/>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5DDC0AB6-5BF0-7929-D491-FA74E8602AE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3940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81F6D-DE6F-1BF6-775F-39C3F44AD0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DE715D4-94EC-0F2E-B2EA-E4341EBA6C4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F1E13E3A-A89F-F31C-A3DA-21942AA9099B}"/>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04CEEA17-CFB3-4179-1EF1-F9BA84D065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24402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DAC12-D3FC-14F7-A37E-CA14CBDC7F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E7BC75D-9ECD-452F-7190-C3F51933A04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15D6D31D-7B43-C51B-AEEA-EB80F32A4A38}"/>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7AF5A3A8-B3FE-D9A9-AAAE-B7FCC3789ED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4760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787C0-4E2F-DD5B-4434-F5D792109C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4B08F1-1B55-CC18-E7FE-7596AF695F4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93AAF499-ECC1-00DE-1B63-DE755F8587E5}"/>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39FFCDE1-9322-995B-4ED9-B6ADD735B0D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42527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914400"/>
          </a:xfrm>
        </p:spPr>
        <p:txBody>
          <a:bodyPr/>
          <a:lstStyle/>
          <a:p>
            <a:pPr algn="ctr" eaLnBrk="1" hangingPunct="1">
              <a:defRPr/>
            </a:pPr>
            <a:r>
              <a:rPr lang="en-US" sz="4000" b="1" kern="1200" dirty="0">
                <a:solidFill>
                  <a:srgbClr val="FFFFCC"/>
                </a:solidFill>
                <a:cs typeface="Calibri" panose="020F0502020204030204" pitchFamily="34" charset="0"/>
              </a:rPr>
              <a:t>Preterism Advocates</a:t>
            </a:r>
          </a:p>
        </p:txBody>
      </p:sp>
      <p:sp>
        <p:nvSpPr>
          <p:cNvPr id="3" name="Content Placeholder 2"/>
          <p:cNvSpPr>
            <a:spLocks noGrp="1"/>
          </p:cNvSpPr>
          <p:nvPr>
            <p:ph idx="1"/>
          </p:nvPr>
        </p:nvSpPr>
        <p:spPr>
          <a:xfrm>
            <a:off x="1981200" y="1143000"/>
            <a:ext cx="7297238" cy="5334000"/>
          </a:xfrm>
        </p:spPr>
        <p:txBody>
          <a:bodyPr/>
          <a:lstStyle/>
          <a:p>
            <a:pPr marL="0" indent="0">
              <a:spcBef>
                <a:spcPts val="0"/>
              </a:spcBef>
              <a:spcAft>
                <a:spcPts val="1200"/>
              </a:spcAft>
              <a:buNone/>
              <a:defRPr/>
            </a:pPr>
            <a:r>
              <a:rPr lang="en-US" sz="3600" dirty="0">
                <a:effectLst>
                  <a:outerShdw blurRad="38100" dist="38100" dir="2700000" algn="tl">
                    <a:srgbClr val="000000">
                      <a:alpha val="43137"/>
                    </a:srgbClr>
                  </a:outerShdw>
                </a:effectLst>
              </a:rPr>
              <a:t>Recent Preterist Commentators</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R.C. Sproul</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N.T. Wright</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Scott Hahn</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J. Massyngbaerde Ford</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David Chilton</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Hank Hanegraaff</a:t>
            </a:r>
          </a:p>
          <a:p>
            <a:pPr marL="461963" lvl="1" indent="-461963">
              <a:spcBef>
                <a:spcPts val="0"/>
              </a:spcBef>
              <a:spcAft>
                <a:spcPts val="1200"/>
              </a:spcAft>
              <a:buClr>
                <a:srgbClr val="00FFFF"/>
              </a:buClr>
              <a:buFont typeface="Arial" panose="020B0604020202020204" pitchFamily="34" charset="0"/>
              <a:buChar char="•"/>
              <a:defRPr/>
            </a:pPr>
            <a:r>
              <a:rPr lang="en-US" sz="3600" dirty="0">
                <a:effectLst>
                  <a:outerShdw blurRad="38100" dist="38100" dir="2700000" algn="tl">
                    <a:srgbClr val="000000">
                      <a:alpha val="43137"/>
                    </a:srgbClr>
                  </a:outerShdw>
                </a:effectLst>
              </a:rPr>
              <a:t>Kenneth Gentry</a:t>
            </a:r>
          </a:p>
        </p:txBody>
      </p:sp>
      <p:pic>
        <p:nvPicPr>
          <p:cNvPr id="2048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1" y="1752600"/>
            <a:ext cx="551793" cy="640080"/>
          </a:xfrm>
          <a:prstGeom prst="rect">
            <a:avLst/>
          </a:prstGeom>
          <a:noFill/>
          <a:ln w="9525">
            <a:noFill/>
            <a:miter lim="800000"/>
            <a:headEnd/>
            <a:tailEnd/>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1577" y="2392680"/>
            <a:ext cx="551793" cy="64008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3032760"/>
            <a:ext cx="542322" cy="64008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7517" y="3673552"/>
            <a:ext cx="542322" cy="64008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7879" y="4313632"/>
            <a:ext cx="542322" cy="64008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68242" y="4953712"/>
            <a:ext cx="528685" cy="640080"/>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78438" y="5593792"/>
            <a:ext cx="566443" cy="640080"/>
          </a:xfrm>
          <a:prstGeom prst="rect">
            <a:avLst/>
          </a:prstGeom>
        </p:spPr>
      </p:pic>
    </p:spTree>
    <p:extLst>
      <p:ext uri="{BB962C8B-B14F-4D97-AF65-F5344CB8AC3E}">
        <p14:creationId xmlns:p14="http://schemas.microsoft.com/office/powerpoint/2010/main" val="5524006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8EF1E1A6-AAC4-4D81-997E-8551932A6197}"/>
              </a:ext>
            </a:extLst>
          </p:cNvPr>
          <p:cNvGraphicFramePr>
            <a:graphicFrameLocks noGrp="1"/>
          </p:cNvGraphicFramePr>
          <p:nvPr/>
        </p:nvGraphicFramePr>
        <p:xfrm>
          <a:off x="609600" y="60969"/>
          <a:ext cx="10972800" cy="6736062"/>
        </p:xfrm>
        <a:graphic>
          <a:graphicData uri="http://schemas.openxmlformats.org/drawingml/2006/table">
            <a:tbl>
              <a:tblPr firstRow="1" bandRow="1">
                <a:tableStyleId>{073A0DAA-6AF3-43AB-8588-CEC1D06C72B9}</a:tableStyleId>
              </a:tblPr>
              <a:tblGrid>
                <a:gridCol w="1962024">
                  <a:extLst>
                    <a:ext uri="{9D8B030D-6E8A-4147-A177-3AD203B41FA5}">
                      <a16:colId xmlns:a16="http://schemas.microsoft.com/office/drawing/2014/main" val="693548043"/>
                    </a:ext>
                  </a:extLst>
                </a:gridCol>
                <a:gridCol w="9010776">
                  <a:extLst>
                    <a:ext uri="{9D8B030D-6E8A-4147-A177-3AD203B41FA5}">
                      <a16:colId xmlns:a16="http://schemas.microsoft.com/office/drawing/2014/main" val="676529059"/>
                    </a:ext>
                  </a:extLst>
                </a:gridCol>
              </a:tblGrid>
              <a:tr h="673768">
                <a:tc gridSpan="2">
                  <a:txBody>
                    <a:bodyPr/>
                    <a:lstStyle/>
                    <a:p>
                      <a:pPr marL="0" indent="0" algn="ctr" rtl="0" eaLnBrk="0" fontAlgn="base" hangingPunct="0">
                        <a:lnSpc>
                          <a:spcPct val="100000"/>
                        </a:lnSpc>
                        <a:spcBef>
                          <a:spcPct val="0"/>
                        </a:spcBef>
                        <a:spcAft>
                          <a:spcPct val="0"/>
                        </a:spcAft>
                        <a:buFontTx/>
                        <a:buNone/>
                      </a:pPr>
                      <a:r>
                        <a:rPr lang="en-US" sz="360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“TIME-TEXTS” IN REVELATION</a:t>
                      </a:r>
                    </a:p>
                    <a:p>
                      <a:pPr marL="0" indent="0" algn="ctr" rtl="0" eaLnBrk="0" fontAlgn="base" hangingPunct="0">
                        <a:lnSpc>
                          <a:spcPct val="100000"/>
                        </a:lnSpc>
                        <a:spcBef>
                          <a:spcPct val="0"/>
                        </a:spcBef>
                        <a:spcAft>
                          <a:spcPct val="0"/>
                        </a:spcAft>
                        <a:buFontTx/>
                        <a:buNone/>
                      </a:pPr>
                      <a:r>
                        <a:rPr lang="en-US" sz="2000" noProof="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R.C. Sproul, The Last Days According to Jesus, p.139</a:t>
                      </a:r>
                      <a:endParaRPr lang="en-US" altLang="en-US" sz="2000" noProof="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nchor="ctr"/>
                </a:tc>
                <a:tc hMerge="1">
                  <a:txBody>
                    <a:bodyPr/>
                    <a:lstStyle/>
                    <a:p>
                      <a:pPr marL="0" indent="0" algn="ctr" rtl="0" eaLnBrk="0" fontAlgn="base" hangingPunct="0">
                        <a:lnSpc>
                          <a:spcPct val="100000"/>
                        </a:lnSpc>
                        <a:spcBef>
                          <a:spcPct val="0"/>
                        </a:spcBef>
                        <a:spcAft>
                          <a:spcPct val="0"/>
                        </a:spcAft>
                        <a:buFontTx/>
                        <a:buNone/>
                      </a:pPr>
                      <a:endParaRPr lang="en-US" altLang="en-US" sz="2000" noProof="0" dirty="0">
                        <a:solidFill>
                          <a:schemeClr val="tx1"/>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272506135"/>
                  </a:ext>
                </a:extLst>
              </a:tr>
              <a:tr h="0">
                <a:tc gridSpan="2">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22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SHORTLY, QUICKLY</a:t>
                      </a:r>
                      <a:r>
                        <a:rPr kumimoji="0" lang="en-US"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TACOS”</a:t>
                      </a: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kumimoji="0" lang="en-US" sz="2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375767282"/>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1:1</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…Things which must shortly take place</a:t>
                      </a:r>
                    </a:p>
                  </a:txBody>
                  <a:tcPr marT="45719" marB="45719" horzOverflow="overflow"/>
                </a:tc>
                <a:extLst>
                  <a:ext uri="{0D108BD9-81ED-4DB2-BD59-A6C34878D82A}">
                    <a16:rowId xmlns:a16="http://schemas.microsoft.com/office/drawing/2014/main" val="67166958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2:16</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Repent, or else I will come to you quickly.</a:t>
                      </a:r>
                    </a:p>
                  </a:txBody>
                  <a:tcPr marT="45719" marB="45719" horzOverflow="overflow"/>
                </a:tc>
                <a:extLst>
                  <a:ext uri="{0D108BD9-81ED-4DB2-BD59-A6C34878D82A}">
                    <a16:rowId xmlns:a16="http://schemas.microsoft.com/office/drawing/2014/main" val="114569575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3:11</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291402366"/>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22:6</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…Which must shortly take place.</a:t>
                      </a:r>
                    </a:p>
                  </a:txBody>
                  <a:tcPr marT="45719" marB="45719" horzOverflow="overflow"/>
                </a:tc>
                <a:extLst>
                  <a:ext uri="{0D108BD9-81ED-4DB2-BD59-A6C34878D82A}">
                    <a16:rowId xmlns:a16="http://schemas.microsoft.com/office/drawing/2014/main" val="868546251"/>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22:7</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come quickly!</a:t>
                      </a:r>
                    </a:p>
                  </a:txBody>
                  <a:tcPr marT="45719" marB="45719" horzOverflow="overflow"/>
                </a:tc>
                <a:extLst>
                  <a:ext uri="{0D108BD9-81ED-4DB2-BD59-A6C34878D82A}">
                    <a16:rowId xmlns:a16="http://schemas.microsoft.com/office/drawing/2014/main" val="31905764"/>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22:12</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Behold, I am coming quickly!</a:t>
                      </a:r>
                    </a:p>
                  </a:txBody>
                  <a:tcPr marT="45719" marB="45719" horzOverflow="overflow"/>
                </a:tc>
                <a:extLst>
                  <a:ext uri="{0D108BD9-81ED-4DB2-BD59-A6C34878D82A}">
                    <a16:rowId xmlns:a16="http://schemas.microsoft.com/office/drawing/2014/main" val="3420923367"/>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22:20</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Surely, I am coming quickly!</a:t>
                      </a:r>
                    </a:p>
                  </a:txBody>
                  <a:tcPr marT="45719" marB="45719" horzOverflow="overflow"/>
                </a:tc>
                <a:extLst>
                  <a:ext uri="{0D108BD9-81ED-4DB2-BD59-A6C34878D82A}">
                    <a16:rowId xmlns:a16="http://schemas.microsoft.com/office/drawing/2014/main" val="107307765"/>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NEAR, AT HAND</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ENGYS”</a:t>
                      </a: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1"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16312682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1:3</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time is near.</a:t>
                      </a:r>
                    </a:p>
                  </a:txBody>
                  <a:tcPr marT="45719" marB="45719" horzOverflow="overflow"/>
                </a:tc>
                <a:extLst>
                  <a:ext uri="{0D108BD9-81ED-4DB2-BD59-A6C34878D82A}">
                    <a16:rowId xmlns:a16="http://schemas.microsoft.com/office/drawing/2014/main" val="3431781898"/>
                  </a:ext>
                </a:extLst>
              </a:tr>
              <a:tr h="0">
                <a:tc>
                  <a:txBody>
                    <a:bodyPr/>
                    <a:lstStyle/>
                    <a:p>
                      <a:pPr marL="1111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22:10</a:t>
                      </a:r>
                    </a:p>
                  </a:txBody>
                  <a:tcPr marT="45719" marB="45719"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time is at hand.</a:t>
                      </a:r>
                    </a:p>
                  </a:txBody>
                  <a:tcPr marT="45719" marB="45719" horzOverflow="overflow"/>
                </a:tc>
                <a:extLst>
                  <a:ext uri="{0D108BD9-81ED-4DB2-BD59-A6C34878D82A}">
                    <a16:rowId xmlns:a16="http://schemas.microsoft.com/office/drawing/2014/main" val="848364506"/>
                  </a:ext>
                </a:extLst>
              </a:tr>
              <a:tr h="0">
                <a:tc gridSpan="2">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r>
                        <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rPr>
                        <a:t>ABOUT TO, ON THE POINT OF</a:t>
                      </a:r>
                      <a:r>
                        <a:rPr kumimoji="0" lang="en-US" sz="2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  “</a:t>
                      </a:r>
                      <a:r>
                        <a:rPr kumimoji="0" lang="en-US" sz="2200" b="1" i="1" u="none" strike="noStrike" cap="none" normalizeH="0" baseline="0" dirty="0">
                          <a:ln>
                            <a:noFill/>
                          </a:ln>
                          <a:solidFill>
                            <a:srgbClr val="C00000"/>
                          </a:solidFill>
                          <a:effectLst/>
                          <a:latin typeface="Calibri" panose="020F0502020204030204" pitchFamily="34" charset="0"/>
                          <a:cs typeface="Calibri" panose="020F0502020204030204" pitchFamily="34" charset="0"/>
                        </a:rPr>
                        <a:t>MELLŌ”</a:t>
                      </a: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tc hMerge="1">
                  <a:txBody>
                    <a:bodyPr/>
                    <a:lstStyle/>
                    <a:p>
                      <a:pPr marL="0" marR="0" lvl="0" indent="0" algn="ctr" defTabSz="914400" rtl="0" eaLnBrk="1" fontAlgn="auto" latinLnBrk="0" hangingPunct="1">
                        <a:lnSpc>
                          <a:spcPct val="100000"/>
                        </a:lnSpc>
                        <a:spcBef>
                          <a:spcPts val="2400"/>
                        </a:spcBef>
                        <a:spcAft>
                          <a:spcPts val="2400"/>
                        </a:spcAft>
                        <a:buClr>
                          <a:srgbClr val="0000FF"/>
                        </a:buClr>
                        <a:buSzPct val="100000"/>
                        <a:buFont typeface="+mj-lt"/>
                        <a:buNone/>
                        <a:tabLst/>
                        <a:defRPr/>
                      </a:pPr>
                      <a:endParaRPr kumimoji="0" lang="en-US" sz="2200" b="1" i="0" u="sng"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847053232"/>
                  </a:ext>
                </a:extLst>
              </a:tr>
              <a:tr h="0">
                <a:tc>
                  <a:txBody>
                    <a:bodyPr/>
                    <a:lstStyle/>
                    <a:p>
                      <a:pPr marL="1746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1:19</a:t>
                      </a:r>
                    </a:p>
                  </a:txBody>
                  <a:tcPr marL="0" marR="0" marT="0" marB="0"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Write…the things that are about to take place.</a:t>
                      </a:r>
                    </a:p>
                  </a:txBody>
                  <a:tcPr marL="0" marR="0" marT="0" marB="0" horzOverflow="overflow"/>
                </a:tc>
                <a:extLst>
                  <a:ext uri="{0D108BD9-81ED-4DB2-BD59-A6C34878D82A}">
                    <a16:rowId xmlns:a16="http://schemas.microsoft.com/office/drawing/2014/main" val="2210550183"/>
                  </a:ext>
                </a:extLst>
              </a:tr>
              <a:tr h="0">
                <a:tc>
                  <a:txBody>
                    <a:bodyPr/>
                    <a:lstStyle/>
                    <a:p>
                      <a:pPr marL="17462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kern="1200" cap="none" normalizeH="0" baseline="0" dirty="0">
                          <a:ln>
                            <a:noFill/>
                          </a:ln>
                          <a:solidFill>
                            <a:schemeClr val="bg1"/>
                          </a:solidFill>
                          <a:effectLst/>
                          <a:latin typeface="Calibri" panose="020F0502020204030204" pitchFamily="34" charset="0"/>
                          <a:ea typeface="+mn-ea"/>
                          <a:cs typeface="Calibri" panose="020F0502020204030204" pitchFamily="34" charset="0"/>
                        </a:rPr>
                        <a:t>3:10</a:t>
                      </a:r>
                    </a:p>
                  </a:txBody>
                  <a:tcPr marL="0" marR="0" marT="0" marB="0"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200" b="1" i="0" u="none" strike="noStrike" cap="none" normalizeH="0" baseline="0" dirty="0">
                          <a:ln>
                            <a:noFill/>
                          </a:ln>
                          <a:solidFill>
                            <a:schemeClr val="bg1"/>
                          </a:solidFill>
                          <a:effectLst/>
                          <a:latin typeface="Calibri" panose="020F0502020204030204" pitchFamily="34" charset="0"/>
                          <a:cs typeface="Calibri" panose="020F0502020204030204" pitchFamily="34" charset="0"/>
                        </a:rPr>
                        <a:t>…the hour of trial…is about to come upon the whole world.</a:t>
                      </a:r>
                    </a:p>
                  </a:txBody>
                  <a:tcPr marL="0" marR="0" marT="0" marB="0" horzOverflow="overflow"/>
                </a:tc>
                <a:extLst>
                  <a:ext uri="{0D108BD9-81ED-4DB2-BD59-A6C34878D82A}">
                    <a16:rowId xmlns:a16="http://schemas.microsoft.com/office/drawing/2014/main" val="1530404097"/>
                  </a:ext>
                </a:extLst>
              </a:tr>
            </a:tbl>
          </a:graphicData>
        </a:graphic>
      </p:graphicFrame>
    </p:spTree>
    <p:extLst>
      <p:ext uri="{BB962C8B-B14F-4D97-AF65-F5344CB8AC3E}">
        <p14:creationId xmlns:p14="http://schemas.microsoft.com/office/powerpoint/2010/main" val="2687677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D9341-485B-7FD2-94F9-8A74721074E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2BAE858-DE73-8258-F9BA-03472949F52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4273B082-F481-F14D-BF38-B4211D41780F}"/>
              </a:ext>
            </a:extLst>
          </p:cNvPr>
          <p:cNvSpPr>
            <a:spLocks noGrp="1" noChangeArrowheads="1"/>
          </p:cNvSpPr>
          <p:nvPr>
            <p:ph type="body" idx="1"/>
          </p:nvPr>
        </p:nvSpPr>
        <p:spPr>
          <a:xfrm>
            <a:off x="457200" y="2057400"/>
            <a:ext cx="8153400" cy="27051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DDDC511E-0FD2-A8E8-2D19-27A616510D8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578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33900" y="228600"/>
            <a:ext cx="3124200" cy="762000"/>
          </a:xfrm>
        </p:spPr>
        <p:txBody>
          <a:bodyPr/>
          <a:lstStyle/>
          <a:p>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“Time Texts”</a:t>
            </a:r>
          </a:p>
        </p:txBody>
      </p:sp>
      <p:sp>
        <p:nvSpPr>
          <p:cNvPr id="3" name="Content Placeholder 2">
            <a:extLst>
              <a:ext uri="{FF2B5EF4-FFF2-40B4-BE49-F238E27FC236}">
                <a16:creationId xmlns:a16="http://schemas.microsoft.com/office/drawing/2014/main" id="{529291C6-57FB-492F-904D-4DF36118B283}"/>
              </a:ext>
            </a:extLst>
          </p:cNvPr>
          <p:cNvSpPr>
            <a:spLocks noGrp="1"/>
          </p:cNvSpPr>
          <p:nvPr>
            <p:ph idx="1"/>
          </p:nvPr>
        </p:nvSpPr>
        <p:spPr>
          <a:xfrm>
            <a:off x="1981200" y="1143001"/>
            <a:ext cx="7772400" cy="1600199"/>
          </a:xfrm>
        </p:spPr>
        <p:txBody>
          <a:bodyPr/>
          <a:lstStyle/>
          <a:p>
            <a:pPr marL="461963" indent="-461963">
              <a:spcBef>
                <a:spcPts val="0"/>
              </a:spcBef>
              <a:spcAft>
                <a:spcPts val="3600"/>
              </a:spcAft>
              <a:buClr>
                <a:srgbClr val="00FFFF"/>
              </a:buClr>
              <a:defRPr/>
            </a:pPr>
            <a:r>
              <a:rPr lang="en-US" sz="3200" b="1" u="sng" kern="1200" dirty="0">
                <a:solidFill>
                  <a:srgbClr val="FFFFCC"/>
                </a:solidFill>
                <a:effectLst>
                  <a:outerShdw blurRad="38100" dist="38100" dir="2700000" algn="tl">
                    <a:srgbClr val="000000">
                      <a:alpha val="43137"/>
                    </a:srgbClr>
                  </a:outerShdw>
                </a:effectLst>
                <a:cs typeface="Calibri" panose="020F0502020204030204" pitchFamily="34" charset="0"/>
              </a:rPr>
              <a:t>Preterist</a:t>
            </a:r>
            <a:r>
              <a:rPr lang="en-US" sz="3200" dirty="0"/>
              <a:t> = chronological</a:t>
            </a:r>
          </a:p>
          <a:p>
            <a:pPr marL="461963" indent="-461963">
              <a:spcBef>
                <a:spcPts val="0"/>
              </a:spcBef>
              <a:spcAft>
                <a:spcPts val="3600"/>
              </a:spcAft>
              <a:buClr>
                <a:srgbClr val="00FFFF"/>
              </a:buClr>
              <a:defRPr/>
            </a:pPr>
            <a:r>
              <a:rPr lang="en-US" sz="3200" b="1" u="sng" kern="1200" dirty="0">
                <a:solidFill>
                  <a:srgbClr val="FFFFCC"/>
                </a:solidFill>
                <a:effectLst>
                  <a:outerShdw blurRad="38100" dist="38100" dir="2700000" algn="tl">
                    <a:srgbClr val="000000">
                      <a:alpha val="43137"/>
                    </a:srgbClr>
                  </a:outerShdw>
                </a:effectLst>
                <a:cs typeface="Calibri" panose="020F0502020204030204" pitchFamily="34" charset="0"/>
              </a:rPr>
              <a:t>Futurist</a:t>
            </a:r>
            <a:r>
              <a:rPr lang="en-US" sz="3200" dirty="0">
                <a:solidFill>
                  <a:srgbClr val="FFFF99"/>
                </a:solidFill>
              </a:rPr>
              <a:t> </a:t>
            </a:r>
            <a:r>
              <a:rPr lang="en-US" sz="3200" dirty="0"/>
              <a:t>= adverbial, qualitative, imminent</a:t>
            </a:r>
          </a:p>
        </p:txBody>
      </p:sp>
      <p:pic>
        <p:nvPicPr>
          <p:cNvPr id="4" name="Picture 3" descr="05.JPG">
            <a:extLst>
              <a:ext uri="{FF2B5EF4-FFF2-40B4-BE49-F238E27FC236}">
                <a16:creationId xmlns:a16="http://schemas.microsoft.com/office/drawing/2014/main" id="{E997B192-B999-42EF-BA18-3C8675AFA2F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00382" y="3124200"/>
            <a:ext cx="4329219" cy="3106615"/>
          </a:xfrm>
          <a:prstGeom prst="rect">
            <a:avLst/>
          </a:prstGeom>
          <a:effectLst>
            <a:softEdge rad="63500"/>
          </a:effectLst>
        </p:spPr>
      </p:pic>
    </p:spTree>
    <p:extLst>
      <p:ext uri="{BB962C8B-B14F-4D97-AF65-F5344CB8AC3E}">
        <p14:creationId xmlns:p14="http://schemas.microsoft.com/office/powerpoint/2010/main" val="3374650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66900" y="228600"/>
            <a:ext cx="8458200" cy="533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Chronological vs. Adverbial Use of</a:t>
            </a:r>
            <a:r>
              <a:rPr lang="en-US" altLang="en-US" sz="3600" dirty="0">
                <a:effectLst>
                  <a:outerShdw blurRad="38100" dist="38100" dir="2700000" algn="tl">
                    <a:srgbClr val="000000">
                      <a:alpha val="43137"/>
                    </a:srgbClr>
                  </a:outerShdw>
                </a:effectLst>
              </a:rPr>
              <a:t> </a:t>
            </a:r>
            <a:r>
              <a:rPr lang="en-US" altLang="en-US" sz="36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Tacos</a:t>
            </a:r>
            <a:endParaRPr lang="en-US" altLang="en-US" sz="32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DEE5B66A-1EC2-460D-B8AE-73F3730CBCF5}"/>
              </a:ext>
            </a:extLst>
          </p:cNvPr>
          <p:cNvSpPr>
            <a:spLocks noGrp="1" noChangeArrowheads="1"/>
          </p:cNvSpPr>
          <p:nvPr>
            <p:ph type="body" idx="1"/>
          </p:nvPr>
        </p:nvSpPr>
        <p:spPr>
          <a:xfrm>
            <a:off x="609600" y="1143001"/>
            <a:ext cx="10972799" cy="4343400"/>
          </a:xfrm>
        </p:spPr>
        <p:txBody>
          <a:bodyPr/>
          <a:lstStyle/>
          <a:p>
            <a:pPr marL="461963" indent="-461963" eaLnBrk="1" hangingPunct="1">
              <a:spcBef>
                <a:spcPts val="0"/>
              </a:spcBef>
              <a:spcAft>
                <a:spcPts val="1800"/>
              </a:spcAft>
              <a:buClr>
                <a:srgbClr val="00FFFF"/>
              </a:buClr>
              <a:defRPr/>
            </a:pPr>
            <a:r>
              <a:rPr lang="en-US" sz="3200" dirty="0">
                <a:effectLst>
                  <a:outerShdw blurRad="38100" dist="38100" dir="2700000" algn="tl">
                    <a:srgbClr val="000000">
                      <a:alpha val="43137"/>
                    </a:srgbClr>
                  </a:outerShdw>
                </a:effectLst>
              </a:rPr>
              <a:t>“I hope to come to you </a:t>
            </a:r>
            <a:r>
              <a:rPr lang="en-US" sz="3200" i="1" dirty="0">
                <a:effectLst>
                  <a:outerShdw blurRad="38100" dist="38100" dir="2700000" algn="tl">
                    <a:srgbClr val="000000">
                      <a:alpha val="43137"/>
                    </a:srgbClr>
                  </a:outerShdw>
                </a:effectLst>
              </a:rPr>
              <a:t>soon</a:t>
            </a:r>
            <a:r>
              <a:rPr lang="en-US" sz="3200" dirty="0">
                <a:effectLst>
                  <a:outerShdw blurRad="38100" dist="38100" dir="2700000" algn="tl">
                    <a:srgbClr val="000000">
                      <a:alpha val="43137"/>
                    </a:srgbClr>
                  </a:outerShdw>
                </a:effectLst>
              </a:rPr>
              <a:t>” (1 Tim 3:14) vs. “Leave Jerusalem </a:t>
            </a:r>
            <a:r>
              <a:rPr lang="en-US" sz="3200" i="1" dirty="0">
                <a:effectLst>
                  <a:outerShdw blurRad="38100" dist="38100" dir="2700000" algn="tl">
                    <a:srgbClr val="000000">
                      <a:alpha val="43137"/>
                    </a:srgbClr>
                  </a:outerShdw>
                </a:effectLst>
              </a:rPr>
              <a:t>quickly</a:t>
            </a:r>
            <a:r>
              <a:rPr lang="en-US" sz="3200" dirty="0">
                <a:effectLst>
                  <a:outerShdw blurRad="38100" dist="38100" dir="2700000" algn="tl">
                    <a:srgbClr val="000000">
                      <a:alpha val="43137"/>
                    </a:srgbClr>
                  </a:outerShdw>
                </a:effectLst>
              </a:rPr>
              <a:t>” (Acts 22:18)</a:t>
            </a:r>
          </a:p>
          <a:p>
            <a:pPr marL="461963" indent="-461963" eaLnBrk="1" hangingPunct="1">
              <a:spcBef>
                <a:spcPts val="0"/>
              </a:spcBef>
              <a:spcAft>
                <a:spcPts val="1800"/>
              </a:spcAft>
              <a:buClr>
                <a:srgbClr val="00FFFF"/>
              </a:buClr>
              <a:defRPr/>
            </a:pPr>
            <a:r>
              <a:rPr lang="en-US" sz="3200" dirty="0">
                <a:effectLst>
                  <a:outerShdw blurRad="38100" dist="38100" dir="2700000" algn="tl">
                    <a:srgbClr val="000000">
                      <a:alpha val="43137"/>
                    </a:srgbClr>
                  </a:outerShdw>
                </a:effectLst>
              </a:rPr>
              <a:t>LXX</a:t>
            </a:r>
          </a:p>
          <a:p>
            <a:pPr marL="914400" lvl="1" indent="-457200" eaLnBrk="1" hangingPunct="1">
              <a:spcBef>
                <a:spcPts val="0"/>
              </a:spcBef>
              <a:spcAft>
                <a:spcPts val="1800"/>
              </a:spcAft>
              <a:buClr>
                <a:srgbClr val="FFFF00"/>
              </a:buClr>
              <a:defRPr/>
            </a:pPr>
            <a:r>
              <a:rPr lang="en-US" sz="3200" dirty="0">
                <a:effectLst>
                  <a:outerShdw blurRad="38100" dist="38100" dir="2700000" algn="tl">
                    <a:srgbClr val="000000">
                      <a:alpha val="43137"/>
                    </a:srgbClr>
                  </a:outerShdw>
                </a:effectLst>
              </a:rPr>
              <a:t>Isaiah 13:22: “Her fateful time also will </a:t>
            </a:r>
            <a:r>
              <a:rPr lang="en-US" sz="3200" i="1" dirty="0">
                <a:effectLst>
                  <a:outerShdw blurRad="38100" dist="38100" dir="2700000" algn="tl">
                    <a:srgbClr val="000000">
                      <a:alpha val="43137"/>
                    </a:srgbClr>
                  </a:outerShdw>
                </a:effectLst>
              </a:rPr>
              <a:t>soon </a:t>
            </a:r>
            <a:r>
              <a:rPr lang="en-US" sz="3200" dirty="0">
                <a:effectLst>
                  <a:outerShdw blurRad="38100" dist="38100" dir="2700000" algn="tl">
                    <a:srgbClr val="000000">
                      <a:alpha val="43137"/>
                    </a:srgbClr>
                  </a:outerShdw>
                </a:effectLst>
              </a:rPr>
              <a:t>come”</a:t>
            </a:r>
          </a:p>
          <a:p>
            <a:pPr marL="914400" lvl="1" indent="-457200" eaLnBrk="1" hangingPunct="1">
              <a:spcBef>
                <a:spcPts val="0"/>
              </a:spcBef>
              <a:spcAft>
                <a:spcPts val="1800"/>
              </a:spcAft>
              <a:buClr>
                <a:srgbClr val="FFFF00"/>
              </a:buClr>
              <a:defRPr/>
            </a:pPr>
            <a:r>
              <a:rPr lang="en-US" sz="3200" dirty="0">
                <a:effectLst>
                  <a:outerShdw blurRad="38100" dist="38100" dir="2700000" algn="tl">
                    <a:srgbClr val="000000">
                      <a:alpha val="43137"/>
                    </a:srgbClr>
                  </a:outerShdw>
                </a:effectLst>
              </a:rPr>
              <a:t>Isaiah 51:5: “My righteous is </a:t>
            </a:r>
            <a:r>
              <a:rPr lang="en-US" sz="3200" i="1" dirty="0">
                <a:effectLst>
                  <a:outerShdw blurRad="38100" dist="38100" dir="2700000" algn="tl">
                    <a:srgbClr val="000000">
                      <a:alpha val="43137"/>
                    </a:srgbClr>
                  </a:outerShdw>
                </a:effectLst>
              </a:rPr>
              <a:t>near</a:t>
            </a:r>
            <a:r>
              <a:rPr lang="en-US" sz="3200" dirty="0">
                <a:effectLst>
                  <a:outerShdw blurRad="38100" dist="38100" dir="2700000" algn="tl">
                    <a:srgbClr val="000000">
                      <a:alpha val="43137"/>
                    </a:srgbClr>
                  </a:outerShdw>
                </a:effectLst>
              </a:rPr>
              <a:t>, My salvation has gone forth, And my arms will judge the peoples; The coastlands will wait upon me, And on My arms they will trust.”</a:t>
            </a:r>
          </a:p>
        </p:txBody>
      </p:sp>
      <p:pic>
        <p:nvPicPr>
          <p:cNvPr id="53252" name="Picture 4" descr="Upon His Return.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7070" y="152400"/>
            <a:ext cx="1148189"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Box 5"/>
          <p:cNvSpPr txBox="1">
            <a:spLocks noChangeArrowheads="1"/>
          </p:cNvSpPr>
          <p:nvPr/>
        </p:nvSpPr>
        <p:spPr bwMode="auto">
          <a:xfrm>
            <a:off x="3733800" y="63246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rPr>
              <a:t>Thomas Ice, </a:t>
            </a:r>
            <a:r>
              <a:rPr lang="en-US" altLang="en-US" sz="1800" i="1" dirty="0">
                <a:effectLst>
                  <a:outerShdw blurRad="38100" dist="38100" dir="2700000" algn="tl">
                    <a:srgbClr val="000000">
                      <a:alpha val="43137"/>
                    </a:srgbClr>
                  </a:outerShdw>
                </a:effectLst>
                <a:latin typeface="Calibri" panose="020F0502020204030204" pitchFamily="34" charset="0"/>
              </a:rPr>
              <a:t>End Times Controversy,</a:t>
            </a:r>
            <a:r>
              <a:rPr lang="en-US" altLang="en-US" sz="1800" dirty="0">
                <a:effectLst>
                  <a:outerShdw blurRad="38100" dist="38100" dir="2700000" algn="tl">
                    <a:srgbClr val="000000">
                      <a:alpha val="43137"/>
                    </a:srgbClr>
                  </a:outerShdw>
                </a:effectLst>
                <a:latin typeface="Calibri" panose="020F0502020204030204" pitchFamily="34" charset="0"/>
              </a:rPr>
              <a:t> pp.102-108</a:t>
            </a:r>
          </a:p>
        </p:txBody>
      </p:sp>
    </p:spTree>
    <p:extLst>
      <p:ext uri="{BB962C8B-B14F-4D97-AF65-F5344CB8AC3E}">
        <p14:creationId xmlns:p14="http://schemas.microsoft.com/office/powerpoint/2010/main" val="179357021"/>
      </p:ext>
    </p:extLst>
  </p:cSld>
  <p:clrMapOvr>
    <a:masterClrMapping/>
  </p:clrMapOvr>
  <mc:AlternateContent xmlns:mc="http://schemas.openxmlformats.org/markup-compatibility/2006" xmlns:p14="http://schemas.microsoft.com/office/powerpoint/2010/main">
    <mc:Choice Requires="p14">
      <p:transition p14:dur="0" advTm="116591"/>
    </mc:Choice>
    <mc:Fallback xmlns="">
      <p:transition advTm="11659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2DBA9-C4EE-55BC-AB8F-C1312EF49F9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E4C2C5-EE9E-B35C-A3AB-59AFA320888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Angelic Visitation</a:t>
            </a:r>
          </a:p>
        </p:txBody>
      </p:sp>
      <p:sp>
        <p:nvSpPr>
          <p:cNvPr id="161795" name="Rectangle 3">
            <a:extLst>
              <a:ext uri="{FF2B5EF4-FFF2-40B4-BE49-F238E27FC236}">
                <a16:creationId xmlns:a16="http://schemas.microsoft.com/office/drawing/2014/main" id="{AB098658-5D50-0CAD-0176-19086196664B}"/>
              </a:ext>
            </a:extLst>
          </p:cNvPr>
          <p:cNvSpPr>
            <a:spLocks noGrp="1" noChangeArrowheads="1"/>
          </p:cNvSpPr>
          <p:nvPr>
            <p:ph type="body" idx="1"/>
          </p:nvPr>
        </p:nvSpPr>
        <p:spPr>
          <a:xfrm>
            <a:off x="609600" y="2285999"/>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Arrival (7a)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Awakening (7b)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Removal of chains (7c)</a:t>
            </a:r>
          </a:p>
        </p:txBody>
      </p:sp>
      <p:pic>
        <p:nvPicPr>
          <p:cNvPr id="2" name="Picture 1">
            <a:extLst>
              <a:ext uri="{FF2B5EF4-FFF2-40B4-BE49-F238E27FC236}">
                <a16:creationId xmlns:a16="http://schemas.microsoft.com/office/drawing/2014/main" id="{8F58B70C-8FB6-2784-DAA5-12208F0A1A0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479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9A2BF-ABD7-30C1-C9AA-63B595F322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6B55765-9E10-266D-778C-001B9BECEE9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12:7-8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Preparation</a:t>
            </a:r>
          </a:p>
        </p:txBody>
      </p:sp>
      <p:sp>
        <p:nvSpPr>
          <p:cNvPr id="161795" name="Rectangle 3">
            <a:extLst>
              <a:ext uri="{FF2B5EF4-FFF2-40B4-BE49-F238E27FC236}">
                <a16:creationId xmlns:a16="http://schemas.microsoft.com/office/drawing/2014/main" id="{5F452B2C-59E8-257D-4CA3-4832C3126F2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Angelic visitation (7)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Instructions (8)</a:t>
            </a:r>
          </a:p>
        </p:txBody>
      </p:sp>
      <p:pic>
        <p:nvPicPr>
          <p:cNvPr id="2" name="Picture 1">
            <a:extLst>
              <a:ext uri="{FF2B5EF4-FFF2-40B4-BE49-F238E27FC236}">
                <a16:creationId xmlns:a16="http://schemas.microsoft.com/office/drawing/2014/main" id="{8169FEFD-DE87-52A7-6EC2-2626953FABE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149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04FA5-14B6-0A54-56EA-0EB618183AB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074E866-5F00-890B-CB1C-4E329793055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29EB5E03-5CA3-5420-3B43-5F43DF689881}"/>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239C2E02-9B8E-19A1-AB10-E8E5625421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14760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FF4F5-583F-1858-6EA1-89A06372E5C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70BC07-4087-75B0-B53C-D8178DC52C1E}"/>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BC740436-B431-429D-4C40-456BCF4DD2DC}"/>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AC7EA3BC-EC63-7433-19AF-25DB22DBFB9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0433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D6F02-D6B4-1DF6-59C9-DE9FFF7F20B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1FB77B-83C2-71A2-35FD-FB9CA611DD3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6CA60C20-FECE-D990-E570-E0E656CCF156}"/>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B7B7096B-5CAB-D311-156A-22C1223F5B0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4127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3D10-2298-245E-FB38-21C484034D8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2E9547-9A95-E787-014E-65F4731DA0B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Instructions</a:t>
            </a:r>
          </a:p>
        </p:txBody>
      </p:sp>
      <p:sp>
        <p:nvSpPr>
          <p:cNvPr id="161795" name="Rectangle 3">
            <a:extLst>
              <a:ext uri="{FF2B5EF4-FFF2-40B4-BE49-F238E27FC236}">
                <a16:creationId xmlns:a16="http://schemas.microsoft.com/office/drawing/2014/main" id="{CE529D44-441A-91D5-BE58-D73CAD507C2C}"/>
              </a:ext>
            </a:extLst>
          </p:cNvPr>
          <p:cNvSpPr>
            <a:spLocks noGrp="1" noChangeArrowheads="1"/>
          </p:cNvSpPr>
          <p:nvPr>
            <p:ph type="body" idx="1"/>
          </p:nvPr>
        </p:nvSpPr>
        <p:spPr>
          <a:xfrm>
            <a:off x="609600" y="2285999"/>
            <a:ext cx="6934200" cy="22860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Gird (8a)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Sandals (8b)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Garments (8c)</a:t>
            </a:r>
          </a:p>
        </p:txBody>
      </p:sp>
      <p:pic>
        <p:nvPicPr>
          <p:cNvPr id="2" name="Picture 1">
            <a:extLst>
              <a:ext uri="{FF2B5EF4-FFF2-40B4-BE49-F238E27FC236}">
                <a16:creationId xmlns:a16="http://schemas.microsoft.com/office/drawing/2014/main" id="{279BD849-0D34-83C9-B0ED-39134599FFA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88082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B661B-52F7-A72D-C898-0999405C679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4872FE-55B3-2B6B-5DC3-0C6B26002F1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B94E91F9-B79A-FEC0-4165-632331C44372}"/>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877C6EB1-AE85-EABD-0623-9F9731BE7D8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96798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67C2-E4E5-408E-AD44-69098C735DD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13AC891-EE35-A6C5-335D-4968EC0D35C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1AAF82AE-DFB0-8805-0A4D-3BCACCB0E9AB}"/>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99B5B45C-2138-82FE-D082-C5841E4C9BD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13774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35706-D7AE-0A93-A595-1CCACB56F69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561BB94-3CAB-E4BC-2B02-5A358BE0D70C}"/>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arrest (3)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incarceration (4) </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Church’s reaction (5)</a:t>
            </a:r>
          </a:p>
        </p:txBody>
      </p:sp>
      <p:sp>
        <p:nvSpPr>
          <p:cNvPr id="3" name="Rectangle 2">
            <a:extLst>
              <a:ext uri="{FF2B5EF4-FFF2-40B4-BE49-F238E27FC236}">
                <a16:creationId xmlns:a16="http://schemas.microsoft.com/office/drawing/2014/main" id="{06563FAD-B4D3-9639-C0FC-E37ABA1044B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Peter’s Imprisonment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12:3-5</a:t>
            </a:r>
          </a:p>
        </p:txBody>
      </p:sp>
      <p:pic>
        <p:nvPicPr>
          <p:cNvPr id="5" name="Picture 4">
            <a:extLst>
              <a:ext uri="{FF2B5EF4-FFF2-40B4-BE49-F238E27FC236}">
                <a16:creationId xmlns:a16="http://schemas.microsoft.com/office/drawing/2014/main" id="{56814B11-019D-BD47-99A7-FA5EE09A5CA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19018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9CA5C-BEBA-2994-C83C-F389017309A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EC21400-BC7C-0773-D2B6-28D814D6BED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5AFED82A-BFF6-B160-94D7-26BDFFAC0153}"/>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E149E432-2755-B00D-781C-B7AF1308AF7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96821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44BA9-631A-8462-ADA7-46E7BCE1773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EDC0EA-E0C0-8126-6AE8-3B12DD132C8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12:9-10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Escape</a:t>
            </a:r>
          </a:p>
        </p:txBody>
      </p:sp>
      <p:sp>
        <p:nvSpPr>
          <p:cNvPr id="161795" name="Rectangle 3">
            <a:extLst>
              <a:ext uri="{FF2B5EF4-FFF2-40B4-BE49-F238E27FC236}">
                <a16:creationId xmlns:a16="http://schemas.microsoft.com/office/drawing/2014/main" id="{B485609A-9B13-B199-696B-2348C5E6E326}"/>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state of mind (9)</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exit (10)</a:t>
            </a:r>
          </a:p>
        </p:txBody>
      </p:sp>
      <p:pic>
        <p:nvPicPr>
          <p:cNvPr id="2" name="Picture 1">
            <a:extLst>
              <a:ext uri="{FF2B5EF4-FFF2-40B4-BE49-F238E27FC236}">
                <a16:creationId xmlns:a16="http://schemas.microsoft.com/office/drawing/2014/main" id="{DB7B087F-9841-AF80-8B9E-5A3F307F09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652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E45FD-E46B-08E3-9721-C2B6EEB91E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C0CC80E-00D0-702D-931F-2629B3537C9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8527FA67-05BC-4108-2735-8DBDB44ED0DF}"/>
              </a:ext>
            </a:extLst>
          </p:cNvPr>
          <p:cNvSpPr>
            <a:spLocks noGrp="1" noChangeArrowheads="1"/>
          </p:cNvSpPr>
          <p:nvPr>
            <p:ph type="body" idx="1"/>
          </p:nvPr>
        </p:nvSpPr>
        <p:spPr>
          <a:xfrm>
            <a:off x="609600" y="1828800"/>
            <a:ext cx="6934200" cy="3048000"/>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1</a:t>
            </a:r>
            <a:r>
              <a:rPr lang="en-US" sz="3200" baseline="30000" dirty="0">
                <a:effectLst>
                  <a:outerShdw blurRad="38100" dist="38100" dir="2700000" algn="tl">
                    <a:srgbClr val="000000">
                      <a:alpha val="43137"/>
                    </a:srgbClr>
                  </a:outerShdw>
                </a:effectLst>
                <a:latin typeface="Calibri" panose="020F0502020204030204" pitchFamily="34" charset="0"/>
              </a:rPr>
              <a:t>st</a:t>
            </a:r>
            <a:r>
              <a:rPr lang="en-US" sz="32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2</a:t>
            </a:r>
            <a:r>
              <a:rPr lang="en-US" sz="3200" baseline="30000" dirty="0">
                <a:effectLst>
                  <a:outerShdw blurRad="38100" dist="38100" dir="2700000" algn="tl">
                    <a:srgbClr val="000000">
                      <a:alpha val="43137"/>
                    </a:srgbClr>
                  </a:outerShdw>
                </a:effectLst>
                <a:latin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BF023BA2-A35A-68C3-3393-12A54CB92F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58082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D3A25-39F0-1DF0-51BB-5F9A2CA1533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635F24F-CA53-1020-2732-3203B038B06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B72C6D9A-CA32-CE6E-891C-997623D285E3}"/>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1</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st</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2</a:t>
            </a:r>
            <a:r>
              <a:rPr lang="en-US" sz="3200" baseline="30000" dirty="0">
                <a:effectLst>
                  <a:outerShdw blurRad="38100" dist="38100" dir="2700000" algn="tl">
                    <a:srgbClr val="000000">
                      <a:alpha val="43137"/>
                    </a:srgbClr>
                  </a:outerShdw>
                </a:effectLst>
                <a:latin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CB065A8B-82D3-60A9-6CC1-B484B483B12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273623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AA23-EE65-AEC1-CDB5-CB36DDF18B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D7ECCB4-EA6A-8B47-A7A1-2CEABBFFE7B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B4BC3EEB-B9EC-0184-FDCF-1F2EAF044B3E}"/>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1</a:t>
            </a:r>
            <a:r>
              <a:rPr lang="en-US" sz="3200" baseline="30000" dirty="0">
                <a:effectLst>
                  <a:outerShdw blurRad="38100" dist="38100" dir="2700000" algn="tl">
                    <a:srgbClr val="000000">
                      <a:alpha val="43137"/>
                    </a:srgbClr>
                  </a:outerShdw>
                </a:effectLst>
                <a:latin typeface="Calibri" panose="020F0502020204030204" pitchFamily="34" charset="0"/>
              </a:rPr>
              <a:t>st</a:t>
            </a:r>
            <a:r>
              <a:rPr lang="en-US" sz="32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2</a:t>
            </a:r>
            <a:r>
              <a:rPr lang="en-US" sz="3200" b="1" u="sng" baseline="30000" dirty="0">
                <a:solidFill>
                  <a:srgbClr val="FFFFCC"/>
                </a:solidFill>
                <a:effectLst>
                  <a:outerShdw blurRad="38100" dist="38100" dir="2700000" algn="tl">
                    <a:srgbClr val="000000">
                      <a:alpha val="43137"/>
                    </a:srgbClr>
                  </a:outerShdw>
                </a:effectLst>
                <a:latin typeface="Calibri" panose="020F0502020204030204" pitchFamily="34" charset="0"/>
              </a:rPr>
              <a:t>nd</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6C437492-75AA-820F-2FB0-A0573C83EE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8135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64F95-9372-45D3-7E47-AB8C2CACF7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BDB158F-568D-9B94-8078-5493548AA2E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FB932A60-5522-DBFF-1D50-77D2E05FF2B7}"/>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1</a:t>
            </a:r>
            <a:r>
              <a:rPr lang="en-US" sz="3200" baseline="30000" dirty="0">
                <a:effectLst>
                  <a:outerShdw blurRad="38100" dist="38100" dir="2700000" algn="tl">
                    <a:srgbClr val="000000">
                      <a:alpha val="43137"/>
                    </a:srgbClr>
                  </a:outerShdw>
                </a:effectLst>
                <a:latin typeface="Calibri" panose="020F0502020204030204" pitchFamily="34" charset="0"/>
              </a:rPr>
              <a:t>st</a:t>
            </a:r>
            <a:r>
              <a:rPr lang="en-US" sz="32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2</a:t>
            </a:r>
            <a:r>
              <a:rPr lang="en-US" sz="3200" baseline="30000" dirty="0">
                <a:effectLst>
                  <a:outerShdw blurRad="38100" dist="38100" dir="2700000" algn="tl">
                    <a:srgbClr val="000000">
                      <a:alpha val="43137"/>
                    </a:srgbClr>
                  </a:outerShdw>
                </a:effectLst>
                <a:latin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D07E70BA-3858-C462-D010-41985905ED9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15316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E3F76-BD30-46EC-7815-329931A6544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DB755C-484B-73F7-C467-A2E4EA1EEA9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Exit</a:t>
            </a:r>
          </a:p>
        </p:txBody>
      </p:sp>
      <p:sp>
        <p:nvSpPr>
          <p:cNvPr id="161795" name="Rectangle 3">
            <a:extLst>
              <a:ext uri="{FF2B5EF4-FFF2-40B4-BE49-F238E27FC236}">
                <a16:creationId xmlns:a16="http://schemas.microsoft.com/office/drawing/2014/main" id="{7B20747D-25E5-EAB0-6DF4-1678FBF05EA5}"/>
              </a:ext>
            </a:extLst>
          </p:cNvPr>
          <p:cNvSpPr>
            <a:spLocks noGrp="1" noChangeArrowheads="1"/>
          </p:cNvSpPr>
          <p:nvPr>
            <p:ph type="body" idx="1"/>
          </p:nvPr>
        </p:nvSpPr>
        <p:spPr>
          <a:xfrm>
            <a:off x="609600" y="1828800"/>
            <a:ext cx="6934200" cy="2286001"/>
          </a:xfrm>
        </p:spPr>
        <p:txBody>
          <a:bodyPr/>
          <a:lstStyle/>
          <a:p>
            <a:pPr marL="571500" lvl="3" indent="-571500" eaLnBrk="1" hangingPunct="1">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1</a:t>
            </a:r>
            <a:r>
              <a:rPr lang="en-US" sz="3200" baseline="30000" dirty="0">
                <a:effectLst>
                  <a:outerShdw blurRad="38100" dist="38100" dir="2700000" algn="tl">
                    <a:srgbClr val="000000">
                      <a:alpha val="43137"/>
                    </a:srgbClr>
                  </a:outerShdw>
                </a:effectLst>
                <a:latin typeface="Calibri" panose="020F0502020204030204" pitchFamily="34" charset="0"/>
              </a:rPr>
              <a:t>st</a:t>
            </a:r>
            <a:r>
              <a:rPr lang="en-US" sz="3200" dirty="0">
                <a:effectLst>
                  <a:outerShdw blurRad="38100" dist="38100" dir="2700000" algn="tl">
                    <a:srgbClr val="000000">
                      <a:alpha val="43137"/>
                    </a:srgbClr>
                  </a:outerShdw>
                </a:effectLst>
                <a:latin typeface="Calibri" panose="020F0502020204030204" pitchFamily="34" charset="0"/>
              </a:rPr>
              <a:t> guard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2</a:t>
            </a:r>
            <a:r>
              <a:rPr lang="en-US" sz="3200" baseline="30000" dirty="0">
                <a:effectLst>
                  <a:outerShdw blurRad="38100" dist="38100" dir="2700000" algn="tl">
                    <a:srgbClr val="000000">
                      <a:alpha val="43137"/>
                    </a:srgbClr>
                  </a:outerShdw>
                </a:effectLst>
                <a:latin typeface="Calibri" panose="020F0502020204030204" pitchFamily="34" charset="0"/>
              </a:rPr>
              <a:t>nd</a:t>
            </a:r>
            <a:r>
              <a:rPr lang="en-US" sz="3200" dirty="0">
                <a:effectLst>
                  <a:outerShdw blurRad="38100" dist="38100" dir="2700000" algn="tl">
                    <a:srgbClr val="000000">
                      <a:alpha val="43137"/>
                    </a:srgbClr>
                  </a:outerShdw>
                </a:effectLst>
                <a:latin typeface="Calibri" panose="020F0502020204030204" pitchFamily="34" charset="0"/>
              </a:rPr>
              <a:t> guard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Gate (10c)</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Angelic departure (10d)</a:t>
            </a:r>
          </a:p>
        </p:txBody>
      </p:sp>
      <p:pic>
        <p:nvPicPr>
          <p:cNvPr id="2" name="Picture 1">
            <a:extLst>
              <a:ext uri="{FF2B5EF4-FFF2-40B4-BE49-F238E27FC236}">
                <a16:creationId xmlns:a16="http://schemas.microsoft.com/office/drawing/2014/main" id="{EE6FA733-5D7F-C0FD-FE6C-685B221542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95224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48959-D96B-946C-78D5-8F548B21AF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37876A4-AC01-3F21-D9DD-5B82000A05E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Escape</a:t>
            </a:r>
          </a:p>
        </p:txBody>
      </p:sp>
      <p:sp>
        <p:nvSpPr>
          <p:cNvPr id="161795" name="Rectangle 3">
            <a:extLst>
              <a:ext uri="{FF2B5EF4-FFF2-40B4-BE49-F238E27FC236}">
                <a16:creationId xmlns:a16="http://schemas.microsoft.com/office/drawing/2014/main" id="{CA8BEC96-1DCA-B69A-FFDB-83A56D63FED9}"/>
              </a:ext>
            </a:extLst>
          </p:cNvPr>
          <p:cNvSpPr>
            <a:spLocks noGrp="1" noChangeArrowheads="1"/>
          </p:cNvSpPr>
          <p:nvPr>
            <p:ph type="body" idx="1"/>
          </p:nvPr>
        </p:nvSpPr>
        <p:spPr>
          <a:xfrm>
            <a:off x="609600" y="2057401"/>
            <a:ext cx="6934200" cy="25146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Preparation (7-8)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Escape (9-10)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realization (11)</a:t>
            </a:r>
          </a:p>
        </p:txBody>
      </p:sp>
      <p:pic>
        <p:nvPicPr>
          <p:cNvPr id="2" name="Picture 1">
            <a:extLst>
              <a:ext uri="{FF2B5EF4-FFF2-40B4-BE49-F238E27FC236}">
                <a16:creationId xmlns:a16="http://schemas.microsoft.com/office/drawing/2014/main" id="{AD9F317D-A272-8A34-A838-6A4A54BBFF0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37396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AA1A1-1C05-8A82-797B-86898D8951C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3A52A74-1383-C943-FD23-DEB014CD1FD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7DF69A65-995E-5B14-3779-AFE9187A6804}"/>
              </a:ext>
            </a:extLst>
          </p:cNvPr>
          <p:cNvSpPr>
            <a:spLocks noGrp="1" noChangeArrowheads="1"/>
          </p:cNvSpPr>
          <p:nvPr>
            <p:ph type="body" idx="1"/>
          </p:nvPr>
        </p:nvSpPr>
        <p:spPr>
          <a:xfrm>
            <a:off x="609600" y="2285999"/>
            <a:ext cx="749808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B437C253-AB8B-6177-F1C7-21CCE372EAB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171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FCDE-BE6C-DE4F-B8A3-A77B5568555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BF21232-6718-48F5-0C16-9AC7DF8C340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90ABDDD3-1B20-6B52-515B-9B26848E5486}"/>
              </a:ext>
            </a:extLst>
          </p:cNvPr>
          <p:cNvSpPr>
            <a:spLocks noGrp="1" noChangeArrowheads="1"/>
          </p:cNvSpPr>
          <p:nvPr>
            <p:ph type="body" idx="1"/>
          </p:nvPr>
        </p:nvSpPr>
        <p:spPr>
          <a:xfrm>
            <a:off x="609600" y="2285999"/>
            <a:ext cx="749808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27B04867-1020-D701-28A7-DA0A589EC7F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12742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31357-208F-7199-DA7A-3722D4FC69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D51F9F2-8328-9ADA-28CB-7D69E01D86C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A27A16E-691C-3D60-1784-FB43EFC35553}"/>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CA870A33-C19D-7BD0-E1C1-BEC25E5DCD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41649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53779-FC3E-C084-66F6-B4A5D8FA424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FF02318-6BE5-D083-AB89-9AA0791F2FC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Realization</a:t>
            </a:r>
          </a:p>
        </p:txBody>
      </p:sp>
      <p:sp>
        <p:nvSpPr>
          <p:cNvPr id="161795" name="Rectangle 3">
            <a:extLst>
              <a:ext uri="{FF2B5EF4-FFF2-40B4-BE49-F238E27FC236}">
                <a16:creationId xmlns:a16="http://schemas.microsoft.com/office/drawing/2014/main" id="{6A66F5A6-1C9B-7A36-C06C-8EFF9EDB48ED}"/>
              </a:ext>
            </a:extLst>
          </p:cNvPr>
          <p:cNvSpPr>
            <a:spLocks noGrp="1" noChangeArrowheads="1"/>
          </p:cNvSpPr>
          <p:nvPr>
            <p:ph type="body" idx="1"/>
          </p:nvPr>
        </p:nvSpPr>
        <p:spPr>
          <a:xfrm>
            <a:off x="609600" y="2285999"/>
            <a:ext cx="768096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God used an angel (11a)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Deliverance from Herod &amp; the Jews (11b)</a:t>
            </a:r>
          </a:p>
        </p:txBody>
      </p:sp>
      <p:pic>
        <p:nvPicPr>
          <p:cNvPr id="2" name="Picture 1">
            <a:extLst>
              <a:ext uri="{FF2B5EF4-FFF2-40B4-BE49-F238E27FC236}">
                <a16:creationId xmlns:a16="http://schemas.microsoft.com/office/drawing/2014/main" id="{CEC4C06F-F0F3-18B4-B8A5-41594DA2B9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41307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C7C37-5D46-A4EB-C3E4-00810CB504D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5F291D9-83D2-A1CF-C2BB-D5941AD912A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escape (6-11)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2FDB98CC-E375-61EF-304F-1D0203FCF382}"/>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4FC31239-1013-39DF-BF08-F2ED8EE5E5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10421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BC32-9E91-B405-C26D-997A90DE8A9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C9F150B-103F-8EF1-57EE-24CAACE4C4D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38899F3E-5326-49C0-946A-5123D26C4E8E}"/>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DACEFEBF-77E7-CF18-8AD0-528E11F2DE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30406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BDC52-1E88-3260-E36B-950553DA1F6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43F74A-85D2-AA11-7BC4-E78E8A2FBAF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721982DA-1CF2-0CC7-4242-ECD5373D4AEC}"/>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398CF80B-84A5-72A2-08B7-4713FD00C61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86192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2"/>
            <a:ext cx="10972800" cy="4588737"/>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played a minor role in the book of Acts, but a major role in the history of the church in that he wrote the Gospel of Mark. He had two names: John, which in Hebrew is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and Mark or Marcus, his Latin name. He probably also had a Greek name, but it was not given. According to Colossians 4:10, John Mark was a cousin of Barnabas. He was best known among the Romans, and it was for them that he wrote his Gospel. This is also the reason that he was better known by his Latin name, Mark, rather than his Jewish name of </a:t>
            </a:r>
            <a:r>
              <a:rPr lang="en-US" sz="3200" i="1" dirty="0" err="1">
                <a:effectLst>
                  <a:outerShdw blurRad="38100" dist="38100" dir="2700000" algn="tl">
                    <a:srgbClr val="000000">
                      <a:alpha val="43137"/>
                    </a:srgbClr>
                  </a:outerShdw>
                </a:effectLst>
              </a:rPr>
              <a:t>Yochanan</a:t>
            </a:r>
            <a:r>
              <a:rPr lang="en-US" sz="3200" dirty="0">
                <a:effectLst>
                  <a:outerShdw blurRad="38100" dist="38100" dir="2700000" algn="tl">
                    <a:srgbClr val="000000">
                      <a:alpha val="43137"/>
                    </a:srgbClr>
                  </a:outerShdw>
                </a:effectLst>
              </a:rPr>
              <a:t> (or John).”</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1E60B-E8AE-32E2-A63B-81365A5AEBE4}"/>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971884C2-D883-A2A5-06EF-7AB23EB43FDB}"/>
              </a:ext>
            </a:extLst>
          </p:cNvPr>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“John Mark appears a total of eight times in the New Testament: Acts 12:12, 25; 15:37, 39; Colossians 4:10; II Timothy 4:11; Philemon 24; and I Peter 5:13. </a:t>
            </a:r>
            <a:r>
              <a:rPr lang="en-US" sz="3200">
                <a:effectLst>
                  <a:outerShdw blurRad="38100" dist="38100" dir="2700000" algn="tl">
                    <a:srgbClr val="000000">
                      <a:alpha val="43137"/>
                    </a:srgbClr>
                  </a:outerShdw>
                </a:effectLst>
              </a:rPr>
              <a:t>In I Peter 5:13, </a:t>
            </a:r>
            <a:r>
              <a:rPr lang="en-US" sz="3200" dirty="0">
                <a:effectLst>
                  <a:outerShdw blurRad="38100" dist="38100" dir="2700000" algn="tl">
                    <a:srgbClr val="000000">
                      <a:alpha val="43137"/>
                    </a:srgbClr>
                  </a:outerShdw>
                </a:effectLst>
              </a:rPr>
              <a:t>Peter referred to Mark as his ‘son,’ which means Peter was the one who led Mark to the Lord. Subsequently, Mark became his disciple.”</a:t>
            </a:r>
          </a:p>
        </p:txBody>
      </p:sp>
      <p:sp>
        <p:nvSpPr>
          <p:cNvPr id="4" name="Text Box 5">
            <a:extLst>
              <a:ext uri="{FF2B5EF4-FFF2-40B4-BE49-F238E27FC236}">
                <a16:creationId xmlns:a16="http://schemas.microsoft.com/office/drawing/2014/main" id="{CC2CCD8B-9CAD-2433-125D-3A447C8F134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273-74</a:t>
            </a:r>
          </a:p>
        </p:txBody>
      </p:sp>
      <p:pic>
        <p:nvPicPr>
          <p:cNvPr id="5" name="Picture 4">
            <a:extLst>
              <a:ext uri="{FF2B5EF4-FFF2-40B4-BE49-F238E27FC236}">
                <a16:creationId xmlns:a16="http://schemas.microsoft.com/office/drawing/2014/main" id="{3588DAF3-9854-A78C-B644-52F643BDE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02977CE-5A0E-0653-53A5-AF15D705968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3292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6CD07-FF6F-748B-EBBA-12A954BDB78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5AC900F-D71E-CA69-2939-D87522A1BC19}"/>
              </a:ext>
            </a:extLst>
          </p:cNvPr>
          <p:cNvPicPr>
            <a:picLocks noChangeAspect="1"/>
          </p:cNvPicPr>
          <p:nvPr/>
        </p:nvPicPr>
        <p:blipFill>
          <a:blip r:embed="rId2"/>
          <a:srcRect t="1167" r="6144" b="1167"/>
          <a:stretch/>
        </p:blipFill>
        <p:spPr>
          <a:xfrm>
            <a:off x="4465245" y="228600"/>
            <a:ext cx="326151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96714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377B0-0A8A-F321-9F7F-9EC385182DE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B8F0936-A219-0ED8-2408-0662A1977EE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EFB73D45-0079-5310-3AD8-6B602B3F8F2B}"/>
              </a:ext>
            </a:extLst>
          </p:cNvPr>
          <p:cNvSpPr>
            <a:spLocks noGrp="1" noChangeArrowheads="1"/>
          </p:cNvSpPr>
          <p:nvPr>
            <p:ph type="body" idx="1"/>
          </p:nvPr>
        </p:nvSpPr>
        <p:spPr>
          <a:xfrm>
            <a:off x="609600" y="2285999"/>
            <a:ext cx="749808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1BB3BA38-0C4B-8765-7FF6-0AC0AEFABCA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40251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6E89-74C1-7D10-B4CE-3AE4D321A21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F6899EC-78C5-FC7F-6A24-84A07E9F44D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639AC7C-2928-DF2F-3BBE-911100E3680A}"/>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E8FBD32-19D8-D262-4CBE-3F0791F5FDB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90789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C2092-FD6C-4C2C-40D2-F6EBEA2F72A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0E39211-48C0-638E-E409-BDB04751D8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07BA9A2C-C61C-BDB4-8351-9BA896199E67}"/>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BCEF269F-5660-886F-B1F9-75B6390D32A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7040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45AAD-39F3-8048-C76F-C1305C787C1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FCAC0F5-33EE-5C59-DAF4-1DE08C5D8BD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B01E414-D046-D6A5-583B-80BEAFAA0FA9}"/>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50534949-A74B-FE8B-FBB8-7E02F1CD5E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44793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49C61-73F6-B395-AA26-5B707E5ED3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C01060-1020-D750-C952-895B410C415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AB5B195E-D40C-7A84-45FB-453B8A470A8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4BAB40F9-FC4F-3384-6DC1-D16F78E809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7093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ABD5-1579-FB83-DECF-9830318AFB2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A76C06-660B-DF19-B613-5A5678F15B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12:13-15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 and Rhoda</a:t>
            </a:r>
          </a:p>
        </p:txBody>
      </p:sp>
      <p:sp>
        <p:nvSpPr>
          <p:cNvPr id="161795" name="Rectangle 3">
            <a:extLst>
              <a:ext uri="{FF2B5EF4-FFF2-40B4-BE49-F238E27FC236}">
                <a16:creationId xmlns:a16="http://schemas.microsoft.com/office/drawing/2014/main" id="{E7B98C15-687E-B3AF-0D62-2AC11743DC54}"/>
              </a:ext>
            </a:extLst>
          </p:cNvPr>
          <p:cNvSpPr>
            <a:spLocks noGrp="1" noChangeArrowheads="1"/>
          </p:cNvSpPr>
          <p:nvPr>
            <p:ph type="body" idx="1"/>
          </p:nvPr>
        </p:nvSpPr>
        <p:spPr>
          <a:xfrm>
            <a:off x="609600" y="2285999"/>
            <a:ext cx="6934200" cy="2286001"/>
          </a:xfrm>
        </p:spPr>
        <p:txBody>
          <a:bodyPr/>
          <a:lstStyle/>
          <a:p>
            <a:pPr marL="514350" lvl="3" indent="-514350" eaLnBrk="1" hangingPunct="1">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 knocks (13)</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Rhoda’s report to the apostles (14)</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unbelieving response (15)</a:t>
            </a:r>
          </a:p>
        </p:txBody>
      </p:sp>
      <p:pic>
        <p:nvPicPr>
          <p:cNvPr id="2" name="Picture 1">
            <a:extLst>
              <a:ext uri="{FF2B5EF4-FFF2-40B4-BE49-F238E27FC236}">
                <a16:creationId xmlns:a16="http://schemas.microsoft.com/office/drawing/2014/main" id="{EBF55EF2-8971-2392-49E5-08AD012D32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1919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AF4C5-6267-5708-A254-0C4C635A258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9D43266-40CB-970F-EF02-034D12798F6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12:12-17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Arrival at Mary’s House</a:t>
            </a:r>
          </a:p>
        </p:txBody>
      </p:sp>
      <p:sp>
        <p:nvSpPr>
          <p:cNvPr id="161795" name="Rectangle 3">
            <a:extLst>
              <a:ext uri="{FF2B5EF4-FFF2-40B4-BE49-F238E27FC236}">
                <a16:creationId xmlns:a16="http://schemas.microsoft.com/office/drawing/2014/main" id="{8ED8BC5A-7458-9AC7-4992-3EB3C11832AB}"/>
              </a:ext>
            </a:extLst>
          </p:cNvPr>
          <p:cNvSpPr>
            <a:spLocks noGrp="1" noChangeArrowheads="1"/>
          </p:cNvSpPr>
          <p:nvPr>
            <p:ph type="body" idx="1"/>
          </p:nvPr>
        </p:nvSpPr>
        <p:spPr>
          <a:xfrm>
            <a:off x="609600" y="2285999"/>
            <a:ext cx="768096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arrives at Mary’s house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and Rhoda (13-15)</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meeting with the disciples (16-17)</a:t>
            </a:r>
          </a:p>
        </p:txBody>
      </p:sp>
      <p:pic>
        <p:nvPicPr>
          <p:cNvPr id="2" name="Picture 1">
            <a:extLst>
              <a:ext uri="{FF2B5EF4-FFF2-40B4-BE49-F238E27FC236}">
                <a16:creationId xmlns:a16="http://schemas.microsoft.com/office/drawing/2014/main" id="{2F368C09-4818-638C-66EB-835F4B79CF7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248139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FB01-C9A1-A365-D0F6-A206013AEB9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3E7A04-BB51-01A0-65E3-A20AEA7820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5F0F73FD-45CC-4EC7-9BF6-7FB85B9A1A1C}"/>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A2EE7E53-41A3-D981-8276-EAE03E28200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783875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31650-E271-F59E-4DCC-0F49409A27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B644ED0-DE20-8D52-CB7D-F033C4EBB8E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D4677C96-8EDB-7410-E956-0ACDEB25150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323AF441-8E98-A92A-D21A-264156CD230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185926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97A5-3017-A1B1-D171-B5B3BE2DF17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183655-0FBF-09CB-219C-C40A182A798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4F6BA82A-1D36-588F-1AED-F4FB6EBC0C1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50A3C138-00B3-BD5D-CC76-9D5B491B419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3036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0C23-8C02-5E12-2B8A-613A231CD6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116B18-3EFD-C595-2CA2-35A1FE8EED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a:extLst>
              <a:ext uri="{FF2B5EF4-FFF2-40B4-BE49-F238E27FC236}">
                <a16:creationId xmlns:a16="http://schemas.microsoft.com/office/drawing/2014/main" id="{12075DFB-FF70-AA33-0555-C7DE01108ADA}"/>
              </a:ext>
            </a:extLst>
          </p:cNvPr>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1:13-14</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they had entered the city, they went up to the upper room where they were staying; that is, Peter and John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Andrew, Philip and Thomas, Bartholomew and Matthew,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son of Alphaeus, and Simon the Zealot, and Judas the son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These all with one mind were continually devoting themselves to prayer, along with the women, and Mary the mother of Jesus, and with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brothers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945595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A7D4-4379-DF7C-A06D-455AA442C1F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62F841-B59F-29B1-4BEB-066DB47354E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12:16-17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Peter’s Meeting with the Apostles</a:t>
            </a:r>
          </a:p>
        </p:txBody>
      </p:sp>
      <p:sp>
        <p:nvSpPr>
          <p:cNvPr id="161795" name="Rectangle 3">
            <a:extLst>
              <a:ext uri="{FF2B5EF4-FFF2-40B4-BE49-F238E27FC236}">
                <a16:creationId xmlns:a16="http://schemas.microsoft.com/office/drawing/2014/main" id="{C0995E03-0A7B-B280-D43A-EDCBBC3A6D4A}"/>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Disciples’ realization (16)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Peter’s explanation &amp; charge (17a)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departure (17b)</a:t>
            </a:r>
          </a:p>
        </p:txBody>
      </p:sp>
      <p:pic>
        <p:nvPicPr>
          <p:cNvPr id="2" name="Picture 1">
            <a:extLst>
              <a:ext uri="{FF2B5EF4-FFF2-40B4-BE49-F238E27FC236}">
                <a16:creationId xmlns:a16="http://schemas.microsoft.com/office/drawing/2014/main" id="{60933BBB-931E-0DE8-9A2B-50A3D68B096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95894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91A4A-8DA6-87B7-A8C9-F07633823AC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AE586C0C-9665-F903-BF2D-C20BC4731B4D}"/>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“After having spoken to the disciples, Peter departed, and went to another place (v. 17b). He fled out of Jerusalem. Luke chose not to disclose where Peter went, but we do know something about Peter’s travels from other passages. According to I Corinthians 9:5, he had an itinerant ministry; according to I Corinthians 1:12, he spent some time in Corinth; according to Galatians 2:11, he was in Antioch of Pisidia; according to I Peter 1:1, he was in Asia Minor; and according to I Peter 5:13, he was in Babylon.”</a:t>
            </a:r>
          </a:p>
        </p:txBody>
      </p:sp>
      <p:sp>
        <p:nvSpPr>
          <p:cNvPr id="4" name="Text Box 5">
            <a:extLst>
              <a:ext uri="{FF2B5EF4-FFF2-40B4-BE49-F238E27FC236}">
                <a16:creationId xmlns:a16="http://schemas.microsoft.com/office/drawing/2014/main" id="{AE1911DB-88E9-54CF-E512-67E1A842CE8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276</a:t>
            </a:r>
          </a:p>
        </p:txBody>
      </p:sp>
      <p:pic>
        <p:nvPicPr>
          <p:cNvPr id="5" name="Picture 4">
            <a:extLst>
              <a:ext uri="{FF2B5EF4-FFF2-40B4-BE49-F238E27FC236}">
                <a16:creationId xmlns:a16="http://schemas.microsoft.com/office/drawing/2014/main" id="{C6C11BCC-E51F-AF8A-70CB-224DECEAC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BEFF101-7459-D689-47C1-109EB08DCA5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3929443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uncircumcised</a:t>
            </a:r>
            <a:r>
              <a:rPr lang="en-US" sz="3600" dirty="0">
                <a:effectLst>
                  <a:outerShdw blurRad="38100" dist="38100" dir="2700000" algn="tl">
                    <a:srgbClr val="000000">
                      <a:alpha val="43137"/>
                    </a:srgbClr>
                  </a:outerShdw>
                </a:effectLst>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(for He who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Peter</a:t>
            </a:r>
            <a:r>
              <a:rPr lang="en-US" sz="3600" dirty="0">
                <a:effectLst>
                  <a:outerShdw blurRad="38100" dist="38100" dir="2700000" algn="tl">
                    <a:srgbClr val="000000">
                      <a:alpha val="43137"/>
                    </a:srgbClr>
                  </a:outerShdw>
                </a:effectLst>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circumcised</a:t>
            </a:r>
            <a:r>
              <a:rPr lang="en-US" sz="3600" dirty="0">
                <a:effectLst>
                  <a:outerShdw blurRad="38100" dist="38100" dir="2700000" algn="tl">
                    <a:srgbClr val="000000">
                      <a:alpha val="43137"/>
                    </a:srgbClr>
                  </a:outerShdw>
                </a:effectLst>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a:t>
            </a:r>
            <a:r>
              <a:rPr lang="en-US" sz="3600" dirty="0">
                <a:effectLst>
                  <a:outerShdw blurRad="38100" dist="38100" dir="2700000" algn="tl">
                    <a:srgbClr val="000000">
                      <a:alpha val="43137"/>
                    </a:srgbClr>
                  </a:outerShdw>
                </a:effectLst>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3E46-A29E-3FA6-8D8C-3DB75376F86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6D57BC-33E7-78DF-999D-1F49745EA1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Reaction</a:t>
            </a:r>
          </a:p>
        </p:txBody>
      </p:sp>
      <p:sp>
        <p:nvSpPr>
          <p:cNvPr id="161795" name="Rectangle 3">
            <a:extLst>
              <a:ext uri="{FF2B5EF4-FFF2-40B4-BE49-F238E27FC236}">
                <a16:creationId xmlns:a16="http://schemas.microsoft.com/office/drawing/2014/main" id="{58567C7D-5DDE-C438-7D1D-2D70C3E614A6}"/>
              </a:ext>
            </a:extLst>
          </p:cNvPr>
          <p:cNvSpPr>
            <a:spLocks noGrp="1" noChangeArrowheads="1"/>
          </p:cNvSpPr>
          <p:nvPr>
            <p:ph type="body" idx="1"/>
          </p:nvPr>
        </p:nvSpPr>
        <p:spPr>
          <a:xfrm>
            <a:off x="609600" y="2285999"/>
            <a:ext cx="69342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(5a)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Prayer (5b)</a:t>
            </a:r>
          </a:p>
        </p:txBody>
      </p:sp>
      <p:pic>
        <p:nvPicPr>
          <p:cNvPr id="2" name="Picture 1">
            <a:extLst>
              <a:ext uri="{FF2B5EF4-FFF2-40B4-BE49-F238E27FC236}">
                <a16:creationId xmlns:a16="http://schemas.microsoft.com/office/drawing/2014/main" id="{46B75654-08EB-4BFD-0225-81F63128B89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349037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206496348"/>
              </p:ext>
            </p:extLst>
          </p:nvPr>
        </p:nvGraphicFramePr>
        <p:xfrm>
          <a:off x="548640" y="685800"/>
          <a:ext cx="11094720" cy="4572000"/>
        </p:xfrm>
        <a:graphic>
          <a:graphicData uri="http://schemas.openxmlformats.org/drawingml/2006/table">
            <a:tbl>
              <a:tblPr firstRow="1" bandRow="1">
                <a:tableStyleId>{5C22544A-7EE6-4342-B048-85BDC9FD1C3A}</a:tableStyleId>
              </a:tblPr>
              <a:tblGrid>
                <a:gridCol w="1920240">
                  <a:extLst>
                    <a:ext uri="{9D8B030D-6E8A-4147-A177-3AD203B41FA5}">
                      <a16:colId xmlns:a16="http://schemas.microsoft.com/office/drawing/2014/main" val="20000"/>
                    </a:ext>
                  </a:extLst>
                </a:gridCol>
                <a:gridCol w="1767840">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gridCol w="3749040">
                  <a:extLst>
                    <a:ext uri="{9D8B030D-6E8A-4147-A177-3AD203B41FA5}">
                      <a16:colId xmlns:a16="http://schemas.microsoft.com/office/drawing/2014/main" val="20003"/>
                    </a:ext>
                  </a:extLst>
                </a:gridCol>
                <a:gridCol w="2011680">
                  <a:extLst>
                    <a:ext uri="{9D8B030D-6E8A-4147-A177-3AD203B41FA5}">
                      <a16:colId xmlns:a16="http://schemas.microsoft.com/office/drawing/2014/main" val="20004"/>
                    </a:ext>
                  </a:extLst>
                </a:gridCol>
              </a:tblGrid>
              <a:tr h="914400">
                <a:tc gridSpan="5">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9144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REFERENCE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CENTER</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PERSON</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PLACE</a:t>
                      </a:r>
                      <a:endParaRPr kumimoji="0" lang="en-US" altLang="en-US" sz="2800" b="1" i="0" u="none" strike="noStrike" cap="none" normalizeH="0" baseline="0" dirty="0">
                        <a:ln>
                          <a:noFill/>
                        </a:ln>
                        <a:solidFill>
                          <a:schemeClr val="bg1"/>
                        </a:solidFill>
                        <a:effectLst/>
                        <a:latin typeface="+mn-lt"/>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cap="none" normalizeH="0" baseline="0" dirty="0">
                          <a:ln>
                            <a:noFill/>
                          </a:ln>
                          <a:solidFill>
                            <a:schemeClr val="bg1"/>
                          </a:solidFill>
                          <a:effectLst/>
                          <a:latin typeface="+mn-lt"/>
                        </a:rPr>
                        <a:t>OUTREACH</a:t>
                      </a:r>
                      <a:endParaRPr kumimoji="0" lang="en-US" altLang="en-US" sz="2800" b="1" i="0" u="none" strike="noStrike" cap="none" normalizeH="0" baseline="0" dirty="0">
                        <a:ln>
                          <a:noFill/>
                        </a:ln>
                        <a:solidFill>
                          <a:schemeClr val="bg1"/>
                        </a:solidFill>
                        <a:effectLst/>
                        <a:latin typeface="+mn-lt"/>
                      </a:endParaRPr>
                    </a:p>
                  </a:txBody>
                  <a:tcPr anchor="ctr" horzOverflow="overflow"/>
                </a:tc>
                <a:extLst>
                  <a:ext uri="{0D108BD9-81ED-4DB2-BD59-A6C34878D82A}">
                    <a16:rowId xmlns:a16="http://schemas.microsoft.com/office/drawing/2014/main" val="10000"/>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Acts 1–12</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Peter</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Jerusalem, Judea, Samaria</a:t>
                      </a: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rgbClr val="0000CC"/>
                          </a:solidFill>
                          <a:effectLst/>
                          <a:latin typeface="+mn-lt"/>
                          <a:ea typeface="+mn-ea"/>
                          <a:cs typeface="+mn-cs"/>
                        </a:rPr>
                        <a:t>Jewish</a:t>
                      </a:r>
                    </a:p>
                  </a:txBody>
                  <a:tcPr anchor="ctr" horzOverflow="overflow"/>
                </a:tc>
                <a:extLst>
                  <a:ext uri="{0D108BD9-81ED-4DB2-BD59-A6C34878D82A}">
                    <a16:rowId xmlns:a16="http://schemas.microsoft.com/office/drawing/2014/main" val="10002"/>
                  </a:ext>
                </a:extLst>
              </a:tr>
              <a:tr h="137160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Acts 13–28</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Antioch</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Paul</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Uttermost parts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600" b="1" u="none" strike="noStrike" kern="1200" cap="none" normalizeH="0" baseline="0" dirty="0">
                          <a:ln>
                            <a:noFill/>
                          </a:ln>
                          <a:solidFill>
                            <a:schemeClr val="bg1"/>
                          </a:solidFill>
                          <a:effectLst/>
                          <a:latin typeface="+mn-lt"/>
                        </a:rPr>
                        <a:t>Gentiles</a:t>
                      </a:r>
                      <a:endParaRPr kumimoji="0" lang="en-US" altLang="en-US" sz="26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3969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26C76C27-44C4-C7CE-CBA0-FB85C0CF42A1}"/>
              </a:ext>
            </a:extLst>
          </p:cNvPr>
          <p:cNvGraphicFramePr>
            <a:graphicFrameLocks noGrp="1"/>
          </p:cNvGraphicFramePr>
          <p:nvPr>
            <p:ph idx="1"/>
            <p:extLst>
              <p:ext uri="{D42A27DB-BD31-4B8C-83A1-F6EECF244321}">
                <p14:modId xmlns:p14="http://schemas.microsoft.com/office/powerpoint/2010/main" val="1044858100"/>
              </p:ext>
            </p:extLst>
          </p:nvPr>
        </p:nvGraphicFramePr>
        <p:xfrm>
          <a:off x="609600" y="411480"/>
          <a:ext cx="10972800" cy="603504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914400">
                <a:tc gridSpan="2">
                  <a:txBody>
                    <a:bodyPr/>
                    <a:lstStyle/>
                    <a:p>
                      <a:pPr algn="ctr"/>
                      <a:r>
                        <a:rPr kumimoji="0" lang="en-US" sz="3600" b="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mn-lt"/>
                        </a:rPr>
                        <a:t>From Peter to Paul</a:t>
                      </a:r>
                      <a:endParaRPr lang="en-US" sz="1400" b="0" dirty="0">
                        <a:solidFill>
                          <a:schemeClr val="tx1"/>
                        </a:solidFill>
                        <a:effectLst>
                          <a:outerShdw blurRad="38100" dist="38100" dir="2700000" algn="tl">
                            <a:srgbClr val="000000">
                              <a:alpha val="43137"/>
                            </a:srgbClr>
                          </a:outerShdw>
                        </a:effectLst>
                        <a:latin typeface="+mn-lt"/>
                      </a:endParaRPr>
                    </a:p>
                  </a:txBody>
                  <a:tcPr marT="45717" marB="45717" anchor="ctr"/>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rgbClr val="0000CC"/>
                          </a:solidFill>
                          <a:effectLst/>
                          <a:latin typeface="+mn-lt"/>
                        </a:rPr>
                        <a:t>PETER</a:t>
                      </a:r>
                      <a:endParaRPr kumimoji="0" lang="en-US" altLang="en-US" sz="28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u="none" strike="noStrike" kern="1200" cap="none" normalizeH="0" baseline="0" dirty="0">
                          <a:ln>
                            <a:noFill/>
                          </a:ln>
                          <a:solidFill>
                            <a:schemeClr val="bg1"/>
                          </a:solidFill>
                          <a:effectLst/>
                          <a:latin typeface="+mn-lt"/>
                        </a:rPr>
                        <a:t>PAUL</a:t>
                      </a:r>
                      <a:endParaRPr kumimoji="0" lang="en-US" altLang="en-US" sz="28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0"/>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a man lame from birth (3:1-11)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a man lame from birth (14:8-18)</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852068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Heals by </a:t>
                      </a:r>
                      <a:r>
                        <a:rPr kumimoji="0" lang="en-US" altLang="en-US" sz="2400" b="1" u="none" strike="noStrike" kern="1200" cap="none" normalizeH="0" baseline="0">
                          <a:ln>
                            <a:noFill/>
                          </a:ln>
                          <a:solidFill>
                            <a:srgbClr val="0000CC"/>
                          </a:solidFill>
                          <a:effectLst/>
                          <a:latin typeface="+mn-lt"/>
                        </a:rPr>
                        <a:t>shadow (5:15-16</a:t>
                      </a:r>
                      <a:r>
                        <a:rPr kumimoji="0" lang="en-US" altLang="en-US" sz="2400" b="1" u="none" strike="noStrike" kern="1200" cap="none" normalizeH="0" baseline="0" dirty="0">
                          <a:ln>
                            <a:noFill/>
                          </a:ln>
                          <a:solidFill>
                            <a:srgbClr val="0000CC"/>
                          </a:solidFill>
                          <a:effectLst/>
                          <a:latin typeface="+mn-lt"/>
                        </a:rPr>
                        <a:t>)</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Heals by handkerchief (19:11-12)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135070679"/>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Success is a cause of jealousy (5:17)</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Success is a cause of jealousy (13:45)</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2"/>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Confronts a sorcerer (8:9-24)</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Confronts a sorcerer (13:6-11)</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10003"/>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Raises Dorcas (9:36-41)</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Raises Eutychus (20:9-12)</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3036090237"/>
                  </a:ext>
                </a:extLst>
              </a:tr>
              <a:tr h="731520">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rgbClr val="0000CC"/>
                          </a:solidFill>
                          <a:effectLst/>
                          <a:latin typeface="+mn-lt"/>
                        </a:rPr>
                        <a:t>Jailed and miraculously freed (12:3-19)</a:t>
                      </a:r>
                      <a:endParaRPr kumimoji="0" lang="en-US" altLang="en-US" sz="2400" b="1" u="none" strike="noStrike" kern="1200" cap="none" normalizeH="0" baseline="0" dirty="0">
                        <a:ln>
                          <a:noFill/>
                        </a:ln>
                        <a:solidFill>
                          <a:srgbClr val="0000CC"/>
                        </a:solidFill>
                        <a:effectLst/>
                        <a:latin typeface="+mn-lt"/>
                        <a:ea typeface="+mn-ea"/>
                        <a:cs typeface="+mn-cs"/>
                      </a:endParaRPr>
                    </a:p>
                  </a:txBody>
                  <a:tcPr anchor="ctr" horzOverflow="overflow"/>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400" b="1" u="none" strike="noStrike" kern="1200" cap="none" normalizeH="0" baseline="0" dirty="0">
                          <a:ln>
                            <a:noFill/>
                          </a:ln>
                          <a:solidFill>
                            <a:schemeClr val="bg1"/>
                          </a:solidFill>
                          <a:effectLst/>
                          <a:latin typeface="+mn-lt"/>
                        </a:rPr>
                        <a:t>Jailed and miraculously freed (16:25-34)</a:t>
                      </a:r>
                      <a:endParaRPr kumimoji="0" lang="en-US" altLang="en-US" sz="2400" b="1" u="none" strike="noStrike" kern="1200" cap="none" normalizeH="0" baseline="0" dirty="0">
                        <a:ln>
                          <a:noFill/>
                        </a:ln>
                        <a:solidFill>
                          <a:schemeClr val="bg1"/>
                        </a:solidFill>
                        <a:effectLst/>
                        <a:latin typeface="+mn-lt"/>
                        <a:ea typeface="+mn-ea"/>
                        <a:cs typeface="+mn-cs"/>
                      </a:endParaRPr>
                    </a:p>
                  </a:txBody>
                  <a:tcPr anchor="ctr" horzOverflow="overflow"/>
                </a:tc>
                <a:extLst>
                  <a:ext uri="{0D108BD9-81ED-4DB2-BD59-A6C34878D82A}">
                    <a16:rowId xmlns:a16="http://schemas.microsoft.com/office/drawing/2014/main" val="2574615815"/>
                  </a:ext>
                </a:extLst>
              </a:tr>
            </a:tbl>
          </a:graphicData>
        </a:graphic>
      </p:graphicFrame>
    </p:spTree>
    <p:extLst>
      <p:ext uri="{BB962C8B-B14F-4D97-AF65-F5344CB8AC3E}">
        <p14:creationId xmlns:p14="http://schemas.microsoft.com/office/powerpoint/2010/main" val="7663607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AAB03-B7D8-3374-D315-7BA15865D96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B5E957F-C95B-0787-751D-30FDA245A1C0}"/>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221F24A1-F331-F719-987D-999877FDF610}"/>
              </a:ext>
            </a:extLst>
          </p:cNvPr>
          <p:cNvSpPr>
            <a:spLocks noGrp="1" noChangeArrowheads="1"/>
          </p:cNvSpPr>
          <p:nvPr>
            <p:ph type="body" idx="1"/>
          </p:nvPr>
        </p:nvSpPr>
        <p:spPr>
          <a:xfrm>
            <a:off x="457200" y="22860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BD88971A-25EC-00BC-3264-B470DB409B2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20968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95490-58B0-6506-7E66-2F7B5784039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265B132-497D-5385-8088-856822ACFDB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3B73547-0B6B-7D85-956C-98483A298C6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B3A9CB20-FDA3-BA9B-E6A5-60DCF56F00A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30135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75F7-BF8B-FA60-9919-B0EA7CD30F7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B56868-CBA5-6993-7AC9-0F1055C33780}"/>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Herod (18-23)</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91F41FF8-336E-52C3-BCC5-BDAD7015425E}"/>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DDA2D81B-F6CE-E4BB-BADB-E8F4B25811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5144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EB0FE-7207-BBE6-6029-59D58123955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EC987B-F248-780C-B6F5-D9E6A3B8CDD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D08BC3B0-A06B-310E-84CB-4DB9FA033BB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9D9557FF-D775-792F-E2C7-74EC09C49B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392872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54F8C-EC7A-AC3C-AF51-F434BAF71F9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BF9542A-1919-13AD-AC82-C3D0878C76C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35F4BE5C-E699-4D7F-CC8F-733B2B12E1A9}"/>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7389CE7B-6859-25AE-CC0C-56C454150E0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43671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D7E7A-8DDC-836B-A220-5B2B66C4789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6A6FF6B-57DC-673A-07A6-F437864F998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CC7F839B-8C93-0060-F82D-71460D655343}"/>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A9425E1E-2B63-6BC3-DD13-154CD5B2A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499130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61C73-6B90-5215-B361-6B9F50C19BB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400EED0-A95B-846B-DF4A-8700B1B4D09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8B689A54-DFB7-E181-9FDD-42793D59E283}"/>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C2E70DD2-4449-53D0-4B3E-84D09A70ACA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03515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8DCCE-F219-A323-99C2-98BF30A54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B160292-3880-E9CE-5654-9BAD2FEBA1A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736E8891-3532-FED1-5FBC-A0F2AEE670D8}"/>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6E2AE24F-D5D8-4DEE-3982-4AA53BFCED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52305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1D6CA-0E3A-6920-529D-C27D2E13B4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25F6EBE-C196-9AF0-B42C-6745AD963AFD}"/>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12:1</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4th Persecution of Jerusalem Church</a:t>
            </a:r>
          </a:p>
        </p:txBody>
      </p:sp>
      <p:sp>
        <p:nvSpPr>
          <p:cNvPr id="161795" name="Rectangle 3">
            <a:extLst>
              <a:ext uri="{FF2B5EF4-FFF2-40B4-BE49-F238E27FC236}">
                <a16:creationId xmlns:a16="http://schemas.microsoft.com/office/drawing/2014/main" id="{920F709D-3FEE-657E-8D1C-64972CC5082F}"/>
              </a:ext>
            </a:extLst>
          </p:cNvPr>
          <p:cNvSpPr>
            <a:spLocks noGrp="1" noChangeArrowheads="1"/>
          </p:cNvSpPr>
          <p:nvPr>
            <p:ph type="body" idx="1"/>
          </p:nvPr>
        </p:nvSpPr>
        <p:spPr>
          <a:xfrm>
            <a:off x="457200" y="2057400"/>
            <a:ext cx="8153400" cy="25146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James’ Death (12:1-2)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Peter’s imprisonment (12:3-5)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Peter’s Deliverance (12:6-17)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Results of Peter’s Escape (12:18-25)</a:t>
            </a:r>
          </a:p>
        </p:txBody>
      </p:sp>
      <p:pic>
        <p:nvPicPr>
          <p:cNvPr id="3" name="Picture 2">
            <a:extLst>
              <a:ext uri="{FF2B5EF4-FFF2-40B4-BE49-F238E27FC236}">
                <a16:creationId xmlns:a16="http://schemas.microsoft.com/office/drawing/2014/main" id="{A0AEA3C9-0373-3232-30A5-C4882B0C383B}"/>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85123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A84D-35DF-1715-9AC7-16098990DDA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FF48C1-76F6-4350-452B-AF911504A7D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9563EF43-93B8-4A48-3BCC-D6D39C057FAB}"/>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95E183F7-781B-0F0C-FCCB-59AD39675AB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46875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Naturalistic Theories </a:t>
            </a:r>
          </a:p>
        </p:txBody>
      </p:sp>
      <p:sp>
        <p:nvSpPr>
          <p:cNvPr id="12291" name="Rectangle 3"/>
          <p:cNvSpPr>
            <a:spLocks noGrp="1" noChangeArrowheads="1"/>
          </p:cNvSpPr>
          <p:nvPr>
            <p:ph type="body" idx="1"/>
          </p:nvPr>
        </p:nvSpPr>
        <p:spPr>
          <a:xfrm>
            <a:off x="1066800" y="1752600"/>
            <a:ext cx="5638800" cy="3352800"/>
          </a:xfrm>
        </p:spPr>
        <p:txBody>
          <a:bodyPr/>
          <a:lstStyle/>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spcBef>
                <a:spcPts val="0"/>
              </a:spcBef>
              <a:spcAft>
                <a:spcPts val="36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Times New Roman" pitchFamily="18" charset="0"/>
              </a:rPr>
              <a:t>Theft theory</a:t>
            </a: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spcBef>
                <a:spcPts val="0"/>
              </a:spcBef>
              <a:spcAft>
                <a:spcPts val="36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064297E5-CCC9-45C2-9540-70CD53F9421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2095500"/>
            <a:ext cx="3891062" cy="2667000"/>
          </a:xfrm>
          <a:prstGeom prst="rect">
            <a:avLst/>
          </a:prstGeom>
          <a:noFill/>
          <a:ln w="9525">
            <a:noFill/>
            <a:miter lim="800000"/>
            <a:headEnd/>
            <a:tailEnd/>
          </a:ln>
        </p:spPr>
      </p:pic>
    </p:spTree>
    <p:extLst>
      <p:ext uri="{BB962C8B-B14F-4D97-AF65-F5344CB8AC3E}">
        <p14:creationId xmlns:p14="http://schemas.microsoft.com/office/powerpoint/2010/main" val="9535819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2907783191"/>
              </p:ext>
            </p:extLst>
          </p:nvPr>
        </p:nvGraphicFramePr>
        <p:xfrm>
          <a:off x="243840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457200" lvl="1" indent="-457200" algn="l" rtl="0" eaLnBrk="1" fontAlgn="base" hangingPunct="1">
                        <a:lnSpc>
                          <a:spcPct val="100000"/>
                        </a:lnSpc>
                        <a:spcBef>
                          <a:spcPts val="0"/>
                        </a:spcBef>
                        <a:spcAft>
                          <a:spcPts val="2400"/>
                        </a:spcAft>
                        <a:buClr>
                          <a:srgbClr val="CC66FF"/>
                        </a:buClr>
                        <a:buSzPct val="100000"/>
                        <a:buFont typeface="+mj-lt"/>
                        <a:buAutoNum type="alphaUcPeriod"/>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458788"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2"/>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458788" marR="0" lvl="1" indent="-458788" algn="l" defTabSz="914400" rtl="0" eaLnBrk="1" fontAlgn="base" latinLnBrk="0" hangingPunct="1">
                        <a:lnSpc>
                          <a:spcPct val="100000"/>
                        </a:lnSpc>
                        <a:spcBef>
                          <a:spcPts val="0"/>
                        </a:spcBef>
                        <a:spcAft>
                          <a:spcPts val="2400"/>
                        </a:spcAft>
                        <a:buClr>
                          <a:srgbClr val="CC66FF"/>
                        </a:buClr>
                        <a:buSzPct val="100000"/>
                        <a:buFont typeface="+mj-lt"/>
                        <a:buAutoNum type="alphaUcPeriod" startAt="3"/>
                        <a:tabLst/>
                        <a:defRPr/>
                      </a:pPr>
                      <a:r>
                        <a:rPr lang="en-US" sz="3200" kern="1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0104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0261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752228"/>
            <a:ext cx="1143000" cy="1524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05612372"/>
              </p:ext>
            </p:extLst>
          </p:nvPr>
        </p:nvGraphicFramePr>
        <p:xfrm>
          <a:off x="1706880" y="228600"/>
          <a:ext cx="8778240" cy="6400800"/>
        </p:xfrm>
        <a:graphic>
          <a:graphicData uri="http://schemas.openxmlformats.org/drawingml/2006/table">
            <a:tbl>
              <a:tblPr firstRow="1" bandRow="1">
                <a:tableStyleId>{5C22544A-7EE6-4342-B048-85BDC9FD1C3A}</a:tableStyleId>
              </a:tblPr>
              <a:tblGrid>
                <a:gridCol w="4389120">
                  <a:extLst>
                    <a:ext uri="{9D8B030D-6E8A-4147-A177-3AD203B41FA5}">
                      <a16:colId xmlns:a16="http://schemas.microsoft.com/office/drawing/2014/main" val="20000"/>
                    </a:ext>
                  </a:extLst>
                </a:gridCol>
                <a:gridCol w="4389120">
                  <a:extLst>
                    <a:ext uri="{9D8B030D-6E8A-4147-A177-3AD203B41FA5}">
                      <a16:colId xmlns:a16="http://schemas.microsoft.com/office/drawing/2014/main" val="20001"/>
                    </a:ext>
                  </a:extLst>
                </a:gridCol>
              </a:tblGrid>
              <a:tr h="914400">
                <a:tc gridSpan="2">
                  <a:txBody>
                    <a:bodyPr/>
                    <a:lstStyle/>
                    <a:p>
                      <a:pPr algn="ctr"/>
                      <a:r>
                        <a:rPr lang="en-US" sz="3600" kern="1200" dirty="0">
                          <a:solidFill>
                            <a:schemeClr val="tx1"/>
                          </a:solidFill>
                          <a:effectLst>
                            <a:outerShdw blurRad="38100" dist="38100" dir="2700000" algn="tl">
                              <a:srgbClr val="000000">
                                <a:alpha val="43137"/>
                              </a:srgbClr>
                            </a:outerShdw>
                          </a:effectLst>
                        </a:rPr>
                        <a:t>How Does Jesus Compare?</a:t>
                      </a:r>
                      <a:endParaRPr lang="en-US" sz="3600" kern="1200" dirty="0">
                        <a:solidFill>
                          <a:schemeClr val="tx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0000"/>
                  </a:ext>
                </a:extLst>
              </a:tr>
              <a:tr h="914400">
                <a:tc>
                  <a:txBody>
                    <a:bodyPr/>
                    <a:lstStyle/>
                    <a:p>
                      <a:pPr algn="ctr"/>
                      <a:r>
                        <a:rPr lang="en-US" sz="3600" b="1" dirty="0">
                          <a:solidFill>
                            <a:srgbClr val="0000CC"/>
                          </a:solidFill>
                        </a:rPr>
                        <a:t>Deity</a:t>
                      </a:r>
                      <a:endParaRPr lang="en-US" sz="3600" b="1" dirty="0">
                        <a:solidFill>
                          <a:srgbClr val="0000CC"/>
                        </a:solidFill>
                        <a:latin typeface="Calibri" panose="020F0502020204030204" pitchFamily="34" charset="0"/>
                      </a:endParaRPr>
                    </a:p>
                  </a:txBody>
                  <a:tcPr anchor="ctr"/>
                </a:tc>
                <a:tc>
                  <a:txBody>
                    <a:bodyPr/>
                    <a:lstStyle/>
                    <a:p>
                      <a:pPr algn="ctr"/>
                      <a:r>
                        <a:rPr lang="en-US" sz="3600" b="1" dirty="0">
                          <a:solidFill>
                            <a:srgbClr val="0000CC"/>
                          </a:solidFill>
                        </a:rPr>
                        <a:t>Tomb Status</a:t>
                      </a:r>
                      <a:endParaRPr lang="en-US" sz="3600" b="1" dirty="0">
                        <a:solidFill>
                          <a:srgbClr val="0000CC"/>
                        </a:solidFill>
                        <a:latin typeface="Calibri" panose="020F0502020204030204" pitchFamily="34" charset="0"/>
                      </a:endParaRPr>
                    </a:p>
                  </a:txBody>
                  <a:tcPr anchor="ctr"/>
                </a:tc>
                <a:extLst>
                  <a:ext uri="{0D108BD9-81ED-4DB2-BD59-A6C34878D82A}">
                    <a16:rowId xmlns:a16="http://schemas.microsoft.com/office/drawing/2014/main" val="808750038"/>
                  </a:ext>
                </a:extLst>
              </a:tr>
              <a:tr h="914400">
                <a:tc>
                  <a:txBody>
                    <a:bodyPr/>
                    <a:lstStyle/>
                    <a:p>
                      <a:pPr marL="227013" indent="0"/>
                      <a:r>
                        <a:rPr lang="en-US" sz="3600" dirty="0"/>
                        <a:t>Confucius</a:t>
                      </a:r>
                      <a:endParaRPr lang="en-US" sz="3600" dirty="0">
                        <a:latin typeface="Calibri" panose="020F0502020204030204" pitchFamily="34" charset="0"/>
                      </a:endParaRPr>
                    </a:p>
                  </a:txBody>
                  <a:tcPr anchor="ctr"/>
                </a:tc>
                <a:tc>
                  <a:txBody>
                    <a:bodyPr/>
                    <a:lstStyle/>
                    <a:p>
                      <a:pPr marL="227013" indent="0" algn="ctr" defTabSz="914400" rtl="0" eaLnBrk="1" latinLnBrk="0" hangingPunct="1"/>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1"/>
                  </a:ext>
                </a:extLst>
              </a:tr>
              <a:tr h="914400">
                <a:tc>
                  <a:txBody>
                    <a:bodyPr/>
                    <a:lstStyle/>
                    <a:p>
                      <a:pPr marL="227013" indent="0" algn="l" defTabSz="914400" rtl="0" eaLnBrk="1" latinLnBrk="0" hangingPunct="1"/>
                      <a:r>
                        <a:rPr lang="en-US" sz="3600" kern="1200" dirty="0">
                          <a:solidFill>
                            <a:schemeClr val="dk1"/>
                          </a:solidFill>
                        </a:rPr>
                        <a:t>Buddha</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2"/>
                  </a:ext>
                </a:extLst>
              </a:tr>
              <a:tr h="914400">
                <a:tc>
                  <a:txBody>
                    <a:bodyPr/>
                    <a:lstStyle/>
                    <a:p>
                      <a:pPr marL="227013" indent="0" algn="l" defTabSz="914400" rtl="0" eaLnBrk="1" latinLnBrk="0" hangingPunct="1"/>
                      <a:r>
                        <a:rPr lang="en-US" sz="3600" kern="1200" dirty="0">
                          <a:solidFill>
                            <a:schemeClr val="dk1"/>
                          </a:solidFill>
                        </a:rPr>
                        <a:t>Mohammed</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rPr>
                        <a:t>Occupied</a:t>
                      </a:r>
                      <a:endParaRPr lang="en-US" sz="3600" kern="1200" dirty="0">
                        <a:solidFill>
                          <a:schemeClr val="dk1"/>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3"/>
                  </a:ext>
                </a:extLst>
              </a:tr>
              <a:tr h="914400">
                <a:tc>
                  <a:txBody>
                    <a:bodyPr/>
                    <a:lstStyle/>
                    <a:p>
                      <a:pPr marL="227013" indent="0" algn="l" defTabSz="914400" rtl="0" eaLnBrk="1" latinLnBrk="0" hangingPunct="1"/>
                      <a:r>
                        <a:rPr lang="en-US" sz="3600" kern="1200" dirty="0">
                          <a:solidFill>
                            <a:schemeClr val="dk1"/>
                          </a:solidFill>
                        </a:rPr>
                        <a:t>Jesus</a:t>
                      </a:r>
                      <a:endParaRPr lang="en-US" sz="3600" kern="1200" dirty="0">
                        <a:solidFill>
                          <a:schemeClr val="dk1"/>
                        </a:solidFill>
                        <a:latin typeface="Calibri" panose="020F0502020204030204" pitchFamily="34" charset="0"/>
                        <a:ea typeface="+mn-ea"/>
                        <a:cs typeface="+mn-cs"/>
                      </a:endParaRPr>
                    </a:p>
                  </a:txBody>
                  <a:tcPr anchor="ctr"/>
                </a:tc>
                <a:tc>
                  <a:txBody>
                    <a:bodyPr/>
                    <a:lstStyle/>
                    <a:p>
                      <a:pPr marL="227013" marR="0" indent="0" algn="ctr" defTabSz="914400" rtl="0" eaLnBrk="1" fontAlgn="auto" latinLnBrk="0" hangingPunct="1">
                        <a:lnSpc>
                          <a:spcPct val="100000"/>
                        </a:lnSpc>
                        <a:spcBef>
                          <a:spcPts val="0"/>
                        </a:spcBef>
                        <a:spcAft>
                          <a:spcPts val="0"/>
                        </a:spcAft>
                        <a:buClrTx/>
                        <a:buSzTx/>
                        <a:buFontTx/>
                        <a:buNone/>
                        <a:tabLst/>
                        <a:defRPr/>
                      </a:pPr>
                      <a:r>
                        <a:rPr lang="en-US" sz="4800" b="1" kern="1200" dirty="0">
                          <a:solidFill>
                            <a:srgbClr val="0000CC"/>
                          </a:solidFill>
                        </a:rPr>
                        <a:t>***EMPTY***</a:t>
                      </a:r>
                      <a:endParaRPr lang="en-US" sz="3600" b="1" kern="1200" dirty="0">
                        <a:solidFill>
                          <a:srgbClr val="0000CC"/>
                        </a:solidFill>
                        <a:latin typeface="Calibri" panose="020F0502020204030204" pitchFamily="34" charset="0"/>
                        <a:ea typeface="+mn-ea"/>
                        <a:cs typeface="+mn-cs"/>
                      </a:endParaRPr>
                    </a:p>
                  </a:txBody>
                  <a:tcPr anchor="ctr"/>
                </a:tc>
                <a:extLst>
                  <a:ext uri="{0D108BD9-81ED-4DB2-BD59-A6C34878D82A}">
                    <a16:rowId xmlns:a16="http://schemas.microsoft.com/office/drawing/2014/main" val="10004"/>
                  </a:ext>
                </a:extLst>
              </a:tr>
              <a:tr h="914400">
                <a:tc gridSpan="2">
                  <a:txBody>
                    <a:bodyPr/>
                    <a:lstStyle/>
                    <a:p>
                      <a:pPr marL="227013" indent="0" algn="ctr" defTabSz="914400" rtl="0" eaLnBrk="1" latinLnBrk="0" hangingPunct="1"/>
                      <a:r>
                        <a:rPr lang="en-US" sz="2800" kern="1200" dirty="0">
                          <a:solidFill>
                            <a:schemeClr val="dk1"/>
                          </a:solidFill>
                        </a:rPr>
                        <a:t>G.B. Hardy, Countdown</a:t>
                      </a:r>
                      <a:endParaRPr lang="en-US" sz="2800" kern="1200" dirty="0">
                        <a:solidFill>
                          <a:schemeClr val="dk1"/>
                        </a:solidFill>
                        <a:latin typeface="Calibri" panose="020F0502020204030204" pitchFamily="34" charset="0"/>
                        <a:ea typeface="+mn-ea"/>
                        <a:cs typeface="+mn-cs"/>
                      </a:endParaRPr>
                    </a:p>
                  </a:txBody>
                  <a:tcPr anchor="ctr"/>
                </a:tc>
                <a:tc hMerge="1">
                  <a:txBody>
                    <a:bodyPr/>
                    <a:lstStyle/>
                    <a:p>
                      <a:pPr marL="227013" marR="0" indent="0" algn="l" defTabSz="914400" rtl="0" eaLnBrk="1" fontAlgn="auto" latinLnBrk="0" hangingPunct="1">
                        <a:lnSpc>
                          <a:spcPct val="100000"/>
                        </a:lnSpc>
                        <a:spcBef>
                          <a:spcPts val="0"/>
                        </a:spcBef>
                        <a:spcAft>
                          <a:spcPts val="0"/>
                        </a:spcAft>
                        <a:buClrTx/>
                        <a:buSzTx/>
                        <a:buFontTx/>
                        <a:buNone/>
                        <a:tabLst/>
                        <a:defRPr/>
                      </a:pPr>
                      <a:endParaRPr lang="en-US" sz="3600" b="1" kern="1200" dirty="0">
                        <a:solidFill>
                          <a:srgbClr val="0000FF"/>
                        </a:solidFill>
                        <a:latin typeface="Calibri" panose="020F0502020204030204" pitchFamily="34" charset="0"/>
                        <a:ea typeface="+mn-ea"/>
                        <a:cs typeface="+mn-cs"/>
                      </a:endParaRPr>
                    </a:p>
                  </a:txBody>
                  <a:tcPr/>
                </a:tc>
                <a:extLst>
                  <a:ext uri="{0D108BD9-81ED-4DB2-BD59-A6C34878D82A}">
                    <a16:rowId xmlns:a16="http://schemas.microsoft.com/office/drawing/2014/main" val="1834984883"/>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4ACFF-8339-A56F-039C-CC730794B2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74CAA78-5478-3824-EB48-6DE348CDD2E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Reaction</a:t>
            </a:r>
          </a:p>
        </p:txBody>
      </p:sp>
      <p:sp>
        <p:nvSpPr>
          <p:cNvPr id="161795" name="Rectangle 3">
            <a:extLst>
              <a:ext uri="{FF2B5EF4-FFF2-40B4-BE49-F238E27FC236}">
                <a16:creationId xmlns:a16="http://schemas.microsoft.com/office/drawing/2014/main" id="{1E9B00BB-E421-FA5F-87E6-D985BFB2B7A9}"/>
              </a:ext>
            </a:extLst>
          </p:cNvPr>
          <p:cNvSpPr>
            <a:spLocks noGrp="1" noChangeArrowheads="1"/>
          </p:cNvSpPr>
          <p:nvPr>
            <p:ph type="body" idx="1"/>
          </p:nvPr>
        </p:nvSpPr>
        <p:spPr>
          <a:xfrm>
            <a:off x="609600" y="2285999"/>
            <a:ext cx="69342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Examination of the soldiers (19a)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Execution of the soldiers (19b)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Departure to Caesarea (19c)</a:t>
            </a:r>
          </a:p>
        </p:txBody>
      </p:sp>
      <p:pic>
        <p:nvPicPr>
          <p:cNvPr id="2" name="Picture 1">
            <a:extLst>
              <a:ext uri="{FF2B5EF4-FFF2-40B4-BE49-F238E27FC236}">
                <a16:creationId xmlns:a16="http://schemas.microsoft.com/office/drawing/2014/main" id="{4CE1173E-5C4E-673D-1873-ECFAFC360BA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308946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F3CECC3-9C79-7C8F-7D65-DAD6CB45983D}"/>
              </a:ext>
            </a:extLst>
          </p:cNvPr>
          <p:cNvPicPr>
            <a:picLocks noChangeAspect="1"/>
          </p:cNvPicPr>
          <p:nvPr/>
        </p:nvPicPr>
        <p:blipFill>
          <a:blip r:embed="rId3"/>
          <a:stretch>
            <a:fillRect/>
          </a:stretch>
        </p:blipFill>
        <p:spPr>
          <a:xfrm>
            <a:off x="5334001" y="228600"/>
            <a:ext cx="1295400" cy="990600"/>
          </a:xfrm>
          <a:prstGeom prst="rect">
            <a:avLst/>
          </a:prstGeom>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4"/>
          <a:stretch>
            <a:fillRect/>
          </a:stretch>
        </p:blipFill>
        <p:spPr>
          <a:xfrm>
            <a:off x="7045928" y="4681842"/>
            <a:ext cx="1412271" cy="880758"/>
          </a:xfrm>
          <a:prstGeom prst="rect">
            <a:avLst/>
          </a:prstGeom>
        </p:spPr>
      </p:pic>
    </p:spTree>
    <p:extLst>
      <p:ext uri="{BB962C8B-B14F-4D97-AF65-F5344CB8AC3E}">
        <p14:creationId xmlns:p14="http://schemas.microsoft.com/office/powerpoint/2010/main" val="39303418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FEE1-DB78-B8F4-D51B-A7A27C3336AD}"/>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0F744023-B874-D537-34F5-4F99D1E7255F}"/>
              </a:ext>
            </a:extLst>
          </p:cNvPr>
          <p:cNvSpPr>
            <a:spLocks noGrp="1" noChangeArrowheads="1"/>
          </p:cNvSpPr>
          <p:nvPr>
            <p:ph type="body" idx="1"/>
          </p:nvPr>
        </p:nvSpPr>
        <p:spPr>
          <a:xfrm>
            <a:off x="609600" y="1600200"/>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“It was then that Herod went down from Judea to Caesarea, and tarried there. This was also a standard procedure for the ruler of Judea following the Passover. Once again Luke proved his Jewishness by showing that from Jerusalem one always goes down. The king tarried in Caesarea because the city was the political capital and Roman headquarters for Judea.”</a:t>
            </a:r>
          </a:p>
        </p:txBody>
      </p:sp>
      <p:sp>
        <p:nvSpPr>
          <p:cNvPr id="4" name="Text Box 5">
            <a:extLst>
              <a:ext uri="{FF2B5EF4-FFF2-40B4-BE49-F238E27FC236}">
                <a16:creationId xmlns:a16="http://schemas.microsoft.com/office/drawing/2014/main" id="{B2E4D3E9-2B26-B317-15BB-058B64727D54}"/>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277</a:t>
            </a:r>
          </a:p>
        </p:txBody>
      </p:sp>
      <p:pic>
        <p:nvPicPr>
          <p:cNvPr id="5" name="Picture 4">
            <a:extLst>
              <a:ext uri="{FF2B5EF4-FFF2-40B4-BE49-F238E27FC236}">
                <a16:creationId xmlns:a16="http://schemas.microsoft.com/office/drawing/2014/main" id="{7D0A9EF8-2A83-B7BE-15A8-110BD20E5A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88C1A1F7-BA25-F0F7-902D-9CE4DCFA1E9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5204109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304800"/>
            <a:ext cx="7772400" cy="609600"/>
          </a:xfrm>
        </p:spPr>
        <p:txBody>
          <a:bodyPr/>
          <a:lstStyle/>
          <a:p>
            <a:r>
              <a:rPr lang="en-US" altLang="en-US" sz="4000" dirty="0">
                <a:solidFill>
                  <a:srgbClr val="00FFFF"/>
                </a:solidFill>
                <a:latin typeface="Arial" panose="020B0604020202020204" pitchFamily="34" charset="0"/>
                <a:cs typeface="Arial" panose="020B060402020202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1752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bg1"/>
                          </a:solidFill>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solidFill>
                            <a:schemeClr val="tx1"/>
                          </a:solidFill>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010401" y="2114552"/>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88BB-4DCD-DF7E-C88B-AB5D93165BE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7B83F8B-7208-CDFC-52BE-5CAB5649CCD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12:18-23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Herod</a:t>
            </a:r>
          </a:p>
        </p:txBody>
      </p:sp>
      <p:sp>
        <p:nvSpPr>
          <p:cNvPr id="161795" name="Rectangle 3">
            <a:extLst>
              <a:ext uri="{FF2B5EF4-FFF2-40B4-BE49-F238E27FC236}">
                <a16:creationId xmlns:a16="http://schemas.microsoft.com/office/drawing/2014/main" id="{A8730135-97D9-A5B8-5E79-FAE71B0AA85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Soldiers’ reaction (18)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Herod’s reaction (19)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death (20-23)</a:t>
            </a:r>
          </a:p>
        </p:txBody>
      </p:sp>
      <p:pic>
        <p:nvPicPr>
          <p:cNvPr id="2" name="Picture 1">
            <a:extLst>
              <a:ext uri="{FF2B5EF4-FFF2-40B4-BE49-F238E27FC236}">
                <a16:creationId xmlns:a16="http://schemas.microsoft.com/office/drawing/2014/main" id="{49B69D2B-8425-094C-D8CC-2CE887345BC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174157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49934-1A43-B79E-735E-34D6FF0FF06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73281B3-2760-6978-0694-F6EE21F2C9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2BF5BC44-B24E-0EF7-614E-5118524BF493}"/>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C2F5ABF5-0348-5BC3-B862-54BA6FB2BB7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1999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59D21-CFA1-5D4A-A641-9E7199FD04C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B7EA923-600E-91C5-8902-5FE119F09F86}"/>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escape (6-11)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0FF05AD0-7F8C-6708-97CC-707579E2171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2187E2F9-3EB6-B4C1-F00C-88654094A02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90521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354A-7B22-3408-52E8-C27767ACDA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F3F51E2-3D8C-434F-1208-8A10555D940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D12DD885-9185-E869-4E6A-6512A0021D65}"/>
              </a:ext>
            </a:extLst>
          </p:cNvPr>
          <p:cNvSpPr>
            <a:spLocks noGrp="1" noChangeArrowheads="1"/>
          </p:cNvSpPr>
          <p:nvPr>
            <p:ph type="body" idx="1"/>
          </p:nvPr>
        </p:nvSpPr>
        <p:spPr>
          <a:xfrm>
            <a:off x="609600" y="1981200"/>
            <a:ext cx="786384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05FF68D6-9EF6-D81C-4D0D-3C703C5CF6B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892808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296400" y="3886200"/>
            <a:ext cx="762000" cy="5334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92908846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1763E-0F1D-091B-0A75-596D173A9FB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89727EF-B465-941C-3D35-C70527405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pic>
        <p:nvPicPr>
          <p:cNvPr id="2" name="Picture 1">
            <a:extLst>
              <a:ext uri="{FF2B5EF4-FFF2-40B4-BE49-F238E27FC236}">
                <a16:creationId xmlns:a16="http://schemas.microsoft.com/office/drawing/2014/main" id="{6A5B2F96-FB1E-C8C1-F686-428490C8CF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161795" name="Rectangle 3">
            <a:extLst>
              <a:ext uri="{FF2B5EF4-FFF2-40B4-BE49-F238E27FC236}">
                <a16:creationId xmlns:a16="http://schemas.microsoft.com/office/drawing/2014/main" id="{12CB81C5-50B8-09B8-3425-29EE1E1BC99A}"/>
              </a:ext>
            </a:extLst>
          </p:cNvPr>
          <p:cNvSpPr>
            <a:spLocks noGrp="1" noChangeArrowheads="1"/>
          </p:cNvSpPr>
          <p:nvPr>
            <p:ph type="body" idx="1"/>
          </p:nvPr>
        </p:nvSpPr>
        <p:spPr>
          <a:xfrm>
            <a:off x="609600" y="1981200"/>
            <a:ext cx="841248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spTree>
    <p:extLst>
      <p:ext uri="{BB962C8B-B14F-4D97-AF65-F5344CB8AC3E}">
        <p14:creationId xmlns:p14="http://schemas.microsoft.com/office/powerpoint/2010/main" val="150753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EADA3-9C70-D688-2641-D3BFED0B9AE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7DC12BD-720F-89EF-D625-37A357BB38A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CE95A19-2987-A223-57B6-ADB5B729A736}"/>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B45EA8EB-500C-772F-E927-A6E298B796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278055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6D2A6-5F1B-8E0C-CF5F-29BE26A9A0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6C58D68-4034-EC66-6341-69404815B3C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12:20-23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Herod’s Death</a:t>
            </a:r>
          </a:p>
        </p:txBody>
      </p:sp>
      <p:sp>
        <p:nvSpPr>
          <p:cNvPr id="161795" name="Rectangle 3">
            <a:extLst>
              <a:ext uri="{FF2B5EF4-FFF2-40B4-BE49-F238E27FC236}">
                <a16:creationId xmlns:a16="http://schemas.microsoft.com/office/drawing/2014/main" id="{476E1385-829C-0C4F-219F-FF830CEAF1E7}"/>
              </a:ext>
            </a:extLst>
          </p:cNvPr>
          <p:cNvSpPr>
            <a:spLocks noGrp="1" noChangeArrowheads="1"/>
          </p:cNvSpPr>
          <p:nvPr>
            <p:ph type="body" idx="1"/>
          </p:nvPr>
        </p:nvSpPr>
        <p:spPr>
          <a:xfrm>
            <a:off x="609600" y="1981200"/>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displeasure with Tyre &amp; Sidon (20)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Herod’s speech at the Festival (21)</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Response of the people (22)</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 upon Herod (23)</a:t>
            </a:r>
          </a:p>
        </p:txBody>
      </p:sp>
      <p:pic>
        <p:nvPicPr>
          <p:cNvPr id="2" name="Picture 1">
            <a:extLst>
              <a:ext uri="{FF2B5EF4-FFF2-40B4-BE49-F238E27FC236}">
                <a16:creationId xmlns:a16="http://schemas.microsoft.com/office/drawing/2014/main" id="{ED0438AE-8B7A-4E76-0A3A-0327E4EC9BE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693143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13B7CED-3C5A-4CC9-A525-6A5F1B2D8EB6}"/>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PAST</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4339" name="Rectangle 3">
            <a:extLst>
              <a:ext uri="{FF2B5EF4-FFF2-40B4-BE49-F238E27FC236}">
                <a16:creationId xmlns:a16="http://schemas.microsoft.com/office/drawing/2014/main" id="{13A59833-D486-4CBF-BA89-E62A2DDA1067}"/>
              </a:ext>
            </a:extLst>
          </p:cNvPr>
          <p:cNvSpPr>
            <a:spLocks noGrp="1" noChangeArrowheads="1"/>
          </p:cNvSpPr>
          <p:nvPr>
            <p:ph type="body" idx="1"/>
          </p:nvPr>
        </p:nvSpPr>
        <p:spPr>
          <a:xfrm>
            <a:off x="609600" y="1600200"/>
            <a:ext cx="10972800" cy="4876800"/>
          </a:xfrm>
        </p:spPr>
        <p:txBody>
          <a:bodyPr/>
          <a:lstStyle/>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Witnessed creation (Job 38:7)</a:t>
            </a:r>
          </a:p>
          <a:p>
            <a:pPr marL="971550" lvl="2" indent="-514350">
              <a:lnSpc>
                <a:spcPct val="100000"/>
              </a:lnSpc>
              <a:spcBef>
                <a:spcPts val="0"/>
              </a:spcBef>
              <a:spcAft>
                <a:spcPts val="9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Brought judgment (Gen 19:22; Acts 12:22-23)</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Accompanied the Law (Gal 3:19)</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births of John and Christ (Luke 1:11-13, 26-27)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Strengthened Christ (Matt 4:11)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Announced resurrection (Matt 28:1-7)</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Observed Ascension (Acts 1:11)</a:t>
            </a:r>
          </a:p>
          <a:p>
            <a:pPr marL="971550" lvl="2" indent="-514350">
              <a:lnSpc>
                <a:spcPct val="100000"/>
              </a:lnSpc>
              <a:spcBef>
                <a:spcPts val="0"/>
              </a:spcBef>
              <a:spcAft>
                <a:spcPts val="900"/>
              </a:spcAft>
              <a:buClr>
                <a:srgbClr val="FFC000"/>
              </a:buClr>
              <a:buFont typeface="+mj-lt"/>
              <a:buAutoNum type="arabicPeriod"/>
              <a:defRPr/>
            </a:pPr>
            <a:r>
              <a:rPr lang="en-US" sz="3200" dirty="0">
                <a:effectLst>
                  <a:outerShdw blurRad="38100" dist="38100" dir="2700000" algn="tl">
                    <a:srgbClr val="000000">
                      <a:alpha val="43137"/>
                    </a:srgbClr>
                  </a:outerShdw>
                </a:effectLst>
              </a:rPr>
              <a:t>Brought messages (Luke 1:13)</a:t>
            </a:r>
          </a:p>
        </p:txBody>
      </p:sp>
      <p:pic>
        <p:nvPicPr>
          <p:cNvPr id="2" name="Picture 1">
            <a:extLst>
              <a:ext uri="{FF2B5EF4-FFF2-40B4-BE49-F238E27FC236}">
                <a16:creationId xmlns:a16="http://schemas.microsoft.com/office/drawing/2014/main" id="{23BF07E4-1FCA-B379-C3F2-85DCE42EA211}"/>
              </a:ext>
            </a:extLst>
          </p:cNvPr>
          <p:cNvPicPr>
            <a:picLocks noChangeAspect="1"/>
          </p:cNvPicPr>
          <p:nvPr/>
        </p:nvPicPr>
        <p:blipFill>
          <a:blip r:embed="rId2"/>
          <a:stretch>
            <a:fillRect/>
          </a:stretch>
        </p:blipFill>
        <p:spPr>
          <a:xfrm>
            <a:off x="10376916" y="76200"/>
            <a:ext cx="1205484" cy="9144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id="{BCD92474-4F70-427C-B44F-854FFEA10E3A}"/>
              </a:ext>
            </a:extLst>
          </p:cNvPr>
          <p:cNvSpPr>
            <a:spLocks noGrp="1" noChangeArrowheads="1"/>
          </p:cNvSpPr>
          <p:nvPr>
            <p:ph type="body" idx="1"/>
          </p:nvPr>
        </p:nvSpPr>
        <p:spPr>
          <a:xfrm>
            <a:off x="1752600" y="1600201"/>
            <a:ext cx="8713788" cy="3657599"/>
          </a:xfrm>
        </p:spPr>
        <p:txBody>
          <a:bodyPr/>
          <a:lstStyle/>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Rapture (1 Thess. 4:16)</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Judged by humans (1 Cor 6:3)</a:t>
            </a:r>
          </a:p>
          <a:p>
            <a:pPr marL="971550" lvl="2" indent="-514350">
              <a:lnSpc>
                <a:spcPct val="100000"/>
              </a:lnSpc>
              <a:spcBef>
                <a:spcPts val="0"/>
              </a:spcBef>
              <a:spcAft>
                <a:spcPts val="1800"/>
              </a:spcAft>
              <a:buClr>
                <a:srgbClr val="FFC0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rPr>
              <a:t>Tribulation judgments (Rev 8:2; 16:1)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Return of Christ (Matt 24:31; 25:31)</a:t>
            </a:r>
          </a:p>
          <a:p>
            <a:pPr marL="971550" lvl="2" indent="-514350">
              <a:lnSpc>
                <a:spcPct val="100000"/>
              </a:lnSpc>
              <a:spcBef>
                <a:spcPts val="0"/>
              </a:spcBef>
              <a:spcAft>
                <a:spcPts val="1800"/>
              </a:spcAft>
              <a:buClr>
                <a:srgbClr val="FFC000"/>
              </a:buClr>
              <a:buFont typeface="+mj-lt"/>
              <a:buAutoNum type="arabicPeriod"/>
              <a:defRPr/>
            </a:pPr>
            <a:r>
              <a:rPr lang="en-US" sz="3200" dirty="0">
                <a:effectLst>
                  <a:outerShdw blurRad="38100" dist="38100" dir="2700000" algn="tl">
                    <a:srgbClr val="000000">
                      <a:alpha val="43137"/>
                    </a:srgbClr>
                  </a:outerShdw>
                </a:effectLst>
              </a:rPr>
              <a:t>Bind Satan (Rev 20:1-2)</a:t>
            </a:r>
          </a:p>
        </p:txBody>
      </p:sp>
      <p:pic>
        <p:nvPicPr>
          <p:cNvPr id="4" name="Picture 3">
            <a:extLst>
              <a:ext uri="{FF2B5EF4-FFF2-40B4-BE49-F238E27FC236}">
                <a16:creationId xmlns:a16="http://schemas.microsoft.com/office/drawing/2014/main" id="{C384CBDF-750D-D148-FEA3-7E329A273AF4}"/>
              </a:ext>
            </a:extLst>
          </p:cNvPr>
          <p:cNvPicPr>
            <a:picLocks noChangeAspect="1"/>
          </p:cNvPicPr>
          <p:nvPr/>
        </p:nvPicPr>
        <p:blipFill>
          <a:blip r:embed="rId2"/>
          <a:stretch>
            <a:fillRect/>
          </a:stretch>
        </p:blipFill>
        <p:spPr>
          <a:xfrm>
            <a:off x="10376916" y="76200"/>
            <a:ext cx="1205484" cy="914400"/>
          </a:xfrm>
          <a:prstGeom prst="rect">
            <a:avLst/>
          </a:prstGeom>
        </p:spPr>
      </p:pic>
      <p:sp>
        <p:nvSpPr>
          <p:cNvPr id="5" name="Rectangle 2">
            <a:extLst>
              <a:ext uri="{FF2B5EF4-FFF2-40B4-BE49-F238E27FC236}">
                <a16:creationId xmlns:a16="http://schemas.microsoft.com/office/drawing/2014/main" id="{CBF63990-7586-7A21-B930-CF61EB9FE385}"/>
              </a:ext>
            </a:extLst>
          </p:cNvPr>
          <p:cNvSpPr>
            <a:spLocks noGrp="1" noChangeArrowheads="1"/>
          </p:cNvSpPr>
          <p:nvPr>
            <p:ph type="title"/>
          </p:nvPr>
        </p:nvSpPr>
        <p:spPr>
          <a:xfrm>
            <a:off x="2209800" y="152400"/>
            <a:ext cx="7772400" cy="109728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Activities of the Angels</a:t>
            </a:r>
            <a:b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br>
            <a:r>
              <a:rPr lang="en-US" sz="3200" b="1" dirty="0">
                <a:solidFill>
                  <a:srgbClr val="FF99FF"/>
                </a:solidFill>
                <a:effectLst>
                  <a:outerShdw blurRad="38100" dist="38100" dir="2700000" algn="tl">
                    <a:srgbClr val="000000">
                      <a:alpha val="43137"/>
                    </a:srgbClr>
                  </a:outerShdw>
                </a:effectLst>
              </a:rPr>
              <a:t>FUTURE</a:t>
            </a:r>
            <a:endParaRPr lang="en-US" altLang="en-US" sz="3200" b="1" dirty="0">
              <a:solidFill>
                <a:srgbClr val="00FFFF"/>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833193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129276097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734594" y="152400"/>
            <a:ext cx="4722812" cy="82296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Scripture and Pride</a:t>
            </a:r>
          </a:p>
        </p:txBody>
      </p:sp>
      <p:sp>
        <p:nvSpPr>
          <p:cNvPr id="21509" name="Rectangle 3"/>
          <p:cNvSpPr>
            <a:spLocks noGrp="1" noChangeArrowheads="1"/>
          </p:cNvSpPr>
          <p:nvPr>
            <p:ph type="body" idx="1"/>
          </p:nvPr>
        </p:nvSpPr>
        <p:spPr>
          <a:xfrm>
            <a:off x="609600" y="1600200"/>
            <a:ext cx="7391400" cy="4343400"/>
          </a:xfrm>
        </p:spPr>
        <p:txBody>
          <a:bodyPr/>
          <a:lstStyle/>
          <a:p>
            <a:pPr marL="457200" indent="-457200">
              <a:spcBef>
                <a:spcPts val="0"/>
              </a:spcBef>
              <a:spcAft>
                <a:spcPts val="2400"/>
              </a:spcAft>
              <a:buClr>
                <a:srgbClr val="FF99FF"/>
              </a:buClr>
            </a:pPr>
            <a:r>
              <a:rPr lang="en-US" altLang="en-US" sz="3200" dirty="0" err="1"/>
              <a:t>Prov</a:t>
            </a:r>
            <a:r>
              <a:rPr lang="en-US" altLang="en-US" sz="3200" dirty="0"/>
              <a:t> 16:18</a:t>
            </a:r>
          </a:p>
          <a:p>
            <a:pPr marL="457200" indent="-457200">
              <a:spcBef>
                <a:spcPts val="0"/>
              </a:spcBef>
              <a:spcAft>
                <a:spcPts val="2400"/>
              </a:spcAft>
              <a:buClr>
                <a:srgbClr val="FF99FF"/>
              </a:buClr>
            </a:pPr>
            <a:r>
              <a:rPr lang="en-US" altLang="en-US" sz="3200" dirty="0"/>
              <a:t>Isa 14:12-15; </a:t>
            </a:r>
            <a:r>
              <a:rPr lang="en-US" altLang="en-US" sz="3200" dirty="0" err="1"/>
              <a:t>Ezek</a:t>
            </a:r>
            <a:r>
              <a:rPr lang="en-US" altLang="en-US" sz="3200" dirty="0"/>
              <a:t> 28:12-17</a:t>
            </a:r>
          </a:p>
          <a:p>
            <a:pPr marL="457200" indent="-457200">
              <a:spcBef>
                <a:spcPts val="0"/>
              </a:spcBef>
              <a:spcAft>
                <a:spcPts val="2400"/>
              </a:spcAft>
              <a:buClr>
                <a:srgbClr val="FF99FF"/>
              </a:buClr>
            </a:pPr>
            <a:r>
              <a:rPr lang="en-US" altLang="en-US" sz="3200" dirty="0"/>
              <a:t>1 Tim 3:6</a:t>
            </a:r>
          </a:p>
          <a:p>
            <a:pPr marL="457200" indent="-457200">
              <a:spcBef>
                <a:spcPts val="0"/>
              </a:spcBef>
              <a:spcAft>
                <a:spcPts val="2400"/>
              </a:spcAft>
              <a:buClr>
                <a:srgbClr val="FF99FF"/>
              </a:buClr>
            </a:pPr>
            <a:r>
              <a:rPr lang="en-US" altLang="en-US" sz="3200" dirty="0"/>
              <a:t>Acts 12:21-23</a:t>
            </a:r>
          </a:p>
          <a:p>
            <a:pPr marL="457200" indent="-457200">
              <a:spcBef>
                <a:spcPts val="0"/>
              </a:spcBef>
              <a:spcAft>
                <a:spcPts val="2400"/>
              </a:spcAft>
              <a:buClr>
                <a:srgbClr val="FF99FF"/>
              </a:buClr>
            </a:pPr>
            <a:r>
              <a:rPr lang="en-US" altLang="en-US" sz="3200" dirty="0"/>
              <a:t>2 Cor 12:7</a:t>
            </a:r>
          </a:p>
          <a:p>
            <a:pPr marL="457200" indent="-457200">
              <a:spcBef>
                <a:spcPts val="0"/>
              </a:spcBef>
              <a:spcAft>
                <a:spcPts val="2400"/>
              </a:spcAft>
              <a:buClr>
                <a:srgbClr val="FF99FF"/>
              </a:buClr>
            </a:pPr>
            <a:r>
              <a:rPr lang="en-US" altLang="en-US" sz="3200" dirty="0"/>
              <a:t>1 Pet 5:5</a:t>
            </a:r>
          </a:p>
        </p:txBody>
      </p:sp>
      <p:pic>
        <p:nvPicPr>
          <p:cNvPr id="6" name="Picture 4" descr="C:\DAN43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637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209800" y="1524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Hall of the Humbled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b="1" dirty="0">
                <a:solidFill>
                  <a:srgbClr val="FFFFCC"/>
                </a:solidFill>
                <a:latin typeface="+mn-lt"/>
                <a:ea typeface="+mn-ea"/>
                <a:cs typeface="+mn-cs"/>
              </a:rPr>
              <a:t>(Prov. 16:18; 1 Peter 5:5)</a:t>
            </a:r>
          </a:p>
        </p:txBody>
      </p:sp>
      <p:sp>
        <p:nvSpPr>
          <p:cNvPr id="13315" name="Rectangle 3"/>
          <p:cNvSpPr>
            <a:spLocks noGrp="1" noChangeArrowheads="1"/>
          </p:cNvSpPr>
          <p:nvPr>
            <p:ph type="body" idx="1"/>
          </p:nvPr>
        </p:nvSpPr>
        <p:spPr>
          <a:xfrm>
            <a:off x="609600" y="1600201"/>
            <a:ext cx="8686800" cy="2895599"/>
          </a:xfrm>
        </p:spPr>
        <p:txBody>
          <a:bodyPr/>
          <a:lstStyle/>
          <a:p>
            <a:pPr marL="457200" indent="-457200">
              <a:spcBef>
                <a:spcPts val="0"/>
              </a:spcBef>
              <a:spcAft>
                <a:spcPts val="2400"/>
              </a:spcAft>
              <a:buClr>
                <a:srgbClr val="FF99FF"/>
              </a:buClr>
            </a:pPr>
            <a:r>
              <a:rPr lang="en-US" altLang="en-US" sz="3200" dirty="0"/>
              <a:t>Satan (Isa. 14:12-15; Ezek. 28:12-17; 1 Tim. 3:6)</a:t>
            </a:r>
          </a:p>
          <a:p>
            <a:pPr marL="457200" indent="-457200">
              <a:spcBef>
                <a:spcPts val="0"/>
              </a:spcBef>
              <a:spcAft>
                <a:spcPts val="2400"/>
              </a:spcAft>
              <a:buClr>
                <a:srgbClr val="FF99FF"/>
              </a:buClr>
            </a:pPr>
            <a:r>
              <a:rPr lang="en-US" altLang="en-US" sz="3200" dirty="0"/>
              <a:t>Uzziah (2 Chron. 26:16)</a:t>
            </a:r>
          </a:p>
          <a:p>
            <a:pPr marL="457200" indent="-457200">
              <a:spcBef>
                <a:spcPts val="0"/>
              </a:spcBef>
              <a:spcAft>
                <a:spcPts val="2400"/>
              </a:spcAft>
              <a:buClr>
                <a:srgbClr val="FF99FF"/>
              </a:buClr>
            </a:pPr>
            <a:r>
              <a:rPr lang="en-US" altLang="en-US" sz="3200" dirty="0"/>
              <a:t>Herod (Acts 12:20-23)</a:t>
            </a:r>
          </a:p>
          <a:p>
            <a:pPr marL="457200" indent="-457200">
              <a:spcBef>
                <a:spcPts val="0"/>
              </a:spcBef>
              <a:spcAft>
                <a:spcPts val="2400"/>
              </a:spcAft>
              <a:buClr>
                <a:srgbClr val="FF99FF"/>
              </a:buClr>
            </a:pPr>
            <a:r>
              <a:rPr lang="en-US" altLang="en-US" sz="3200" dirty="0"/>
              <a:t>Paul (2 Cor. 12:1-10)</a:t>
            </a:r>
          </a:p>
        </p:txBody>
      </p:sp>
      <p:pic>
        <p:nvPicPr>
          <p:cNvPr id="2" name="Picture 4" descr="C:\DAN437.TIF">
            <a:extLst>
              <a:ext uri="{FF2B5EF4-FFF2-40B4-BE49-F238E27FC236}">
                <a16:creationId xmlns:a16="http://schemas.microsoft.com/office/drawing/2014/main" id="{D4D5143C-EAD4-6C01-D46A-04A71535B3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353541"/>
            <a:ext cx="4325667" cy="290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3173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3ACC-AA7E-CFF6-4188-DE047151BDE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B89E4B7-22EA-6D65-25AD-B583787B128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Peter’s escape (6-11)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Peter’s arrival at Mary’s house (12-17)</a:t>
            </a:r>
          </a:p>
        </p:txBody>
      </p:sp>
      <p:sp>
        <p:nvSpPr>
          <p:cNvPr id="3" name="Rectangle 2">
            <a:extLst>
              <a:ext uri="{FF2B5EF4-FFF2-40B4-BE49-F238E27FC236}">
                <a16:creationId xmlns:a16="http://schemas.microsoft.com/office/drawing/2014/main" id="{A0DA30FA-591F-D757-2113-EFFE38E8C47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Peter’s Deliverance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12:6-17</a:t>
            </a:r>
          </a:p>
        </p:txBody>
      </p:sp>
      <p:pic>
        <p:nvPicPr>
          <p:cNvPr id="5" name="Picture 4">
            <a:extLst>
              <a:ext uri="{FF2B5EF4-FFF2-40B4-BE49-F238E27FC236}">
                <a16:creationId xmlns:a16="http://schemas.microsoft.com/office/drawing/2014/main" id="{FAD085AB-EBF9-2462-B0B1-7E474AE70D1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5775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6BC-B80B-C03F-2147-C9D6B2AB8B0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3CA0E64-37FF-E714-FEAF-4C792EFEB3EE}"/>
              </a:ext>
            </a:extLst>
          </p:cNvPr>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“As a result, Agrippa was eaten of worms. The Greek expression is </a:t>
            </a:r>
            <a:r>
              <a:rPr lang="en-US" sz="3200" i="1" dirty="0" err="1">
                <a:effectLst>
                  <a:outerShdw blurRad="38100" dist="38100" dir="2700000" algn="tl">
                    <a:srgbClr val="000000">
                      <a:alpha val="43137"/>
                    </a:srgbClr>
                  </a:outerShdw>
                </a:effectLst>
              </a:rPr>
              <a:t>genomenos</a:t>
            </a:r>
            <a:r>
              <a:rPr lang="en-US" sz="3200" i="1" dirty="0">
                <a:effectLst>
                  <a:outerShdw blurRad="38100" dist="38100" dir="2700000" algn="tl">
                    <a:srgbClr val="000000">
                      <a:alpha val="43137"/>
                    </a:srgbClr>
                  </a:outerShdw>
                </a:effectLst>
              </a:rPr>
              <a:t> </a:t>
            </a:r>
            <a:r>
              <a:rPr lang="en-US" sz="3200" i="1" dirty="0" err="1">
                <a:effectLst>
                  <a:outerShdw blurRad="38100" dist="38100" dir="2700000" algn="tl">
                    <a:srgbClr val="000000">
                      <a:alpha val="43137"/>
                    </a:srgbClr>
                  </a:outerShdw>
                </a:effectLst>
              </a:rPr>
              <a:t>skōlēkobrōtos</a:t>
            </a:r>
            <a:r>
              <a:rPr lang="en-US" sz="3200" dirty="0">
                <a:effectLst>
                  <a:outerShdw blurRad="38100" dist="38100" dir="2700000" algn="tl">
                    <a:srgbClr val="000000">
                      <a:alpha val="43137"/>
                    </a:srgbClr>
                  </a:outerShdw>
                </a:effectLst>
              </a:rPr>
              <a:t> and literally means ‘becoming worm-eaten.’ Robertson notes: ‘The word </a:t>
            </a:r>
            <a:r>
              <a:rPr lang="en-US" sz="3200" i="1" dirty="0" err="1">
                <a:effectLst>
                  <a:outerShdw blurRad="38100" dist="38100" dir="2700000" algn="tl">
                    <a:srgbClr val="000000">
                      <a:alpha val="43137"/>
                    </a:srgbClr>
                  </a:outerShdw>
                </a:effectLst>
              </a:rPr>
              <a:t>skóléx</a:t>
            </a:r>
            <a:r>
              <a:rPr lang="en-US" sz="3200" dirty="0">
                <a:effectLst>
                  <a:outerShdw blurRad="38100" dist="38100" dir="2700000" algn="tl">
                    <a:srgbClr val="000000">
                      <a:alpha val="43137"/>
                    </a:srgbClr>
                  </a:outerShdw>
                </a:effectLst>
              </a:rPr>
              <a:t> was used of intestinal worms and Herodotus . . . describes </a:t>
            </a:r>
            <a:r>
              <a:rPr lang="en-US" sz="3200" i="1" dirty="0" err="1">
                <a:effectLst>
                  <a:outerShdw blurRad="38100" dist="38100" dir="2700000" algn="tl">
                    <a:srgbClr val="000000">
                      <a:alpha val="43137"/>
                    </a:srgbClr>
                  </a:outerShdw>
                </a:effectLst>
              </a:rPr>
              <a:t>Pheretima</a:t>
            </a:r>
            <a:r>
              <a:rPr lang="en-US" sz="3200" dirty="0">
                <a:effectLst>
                  <a:outerShdw blurRad="38100" dist="38100" dir="2700000" algn="tl">
                    <a:srgbClr val="000000">
                      <a:alpha val="43137"/>
                    </a:srgbClr>
                  </a:outerShdw>
                </a:effectLst>
              </a:rPr>
              <a:t>, Queen of Cyrene, as having swarms of worms which ate her flesh while still alive.’ In other words, Agrippa died of acute intestinal problems. This was not an uncommon way for someone to die in ancient times. Josephus described the death as occurring five days after the painful stomach condition started, stating ‘that the rotting of his flesh produced worms, an item in harmony with the narrative of Luke.’”</a:t>
            </a:r>
          </a:p>
        </p:txBody>
      </p:sp>
      <p:sp>
        <p:nvSpPr>
          <p:cNvPr id="4" name="Text Box 5">
            <a:extLst>
              <a:ext uri="{FF2B5EF4-FFF2-40B4-BE49-F238E27FC236}">
                <a16:creationId xmlns:a16="http://schemas.microsoft.com/office/drawing/2014/main" id="{52A2A31A-323C-F7F0-3841-FDC9078DA26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278-79</a:t>
            </a:r>
          </a:p>
        </p:txBody>
      </p:sp>
      <p:pic>
        <p:nvPicPr>
          <p:cNvPr id="5" name="Picture 4">
            <a:extLst>
              <a:ext uri="{FF2B5EF4-FFF2-40B4-BE49-F238E27FC236}">
                <a16:creationId xmlns:a16="http://schemas.microsoft.com/office/drawing/2014/main" id="{6A6A2A90-E641-8F42-6996-F1484B48F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CCA8AA7-86BB-573D-AE17-CF5EE7DA54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13947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3FB06-5BBC-F951-8106-48E5BAF463A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71AA362-FF79-04CE-DB41-4FD8D62DF577}"/>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On Herod (18-23)</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On the Church (24-25) </a:t>
            </a:r>
          </a:p>
        </p:txBody>
      </p:sp>
      <p:sp>
        <p:nvSpPr>
          <p:cNvPr id="3" name="Rectangle 2">
            <a:extLst>
              <a:ext uri="{FF2B5EF4-FFF2-40B4-BE49-F238E27FC236}">
                <a16:creationId xmlns:a16="http://schemas.microsoft.com/office/drawing/2014/main" id="{22B41750-FF5C-8A8A-95EA-4BB96CBDEFC4}"/>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Results of Peter’s Escape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12:18-25</a:t>
            </a:r>
          </a:p>
        </p:txBody>
      </p:sp>
      <p:pic>
        <p:nvPicPr>
          <p:cNvPr id="5" name="Picture 4">
            <a:extLst>
              <a:ext uri="{FF2B5EF4-FFF2-40B4-BE49-F238E27FC236}">
                <a16:creationId xmlns:a16="http://schemas.microsoft.com/office/drawing/2014/main" id="{50D3D867-8CB2-DB1F-D5BC-04F1B97524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503222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640B0-412C-4076-31A5-87D8C2755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ED8219E-385A-B068-4714-6739A87EFC2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AD1BBCBA-9DA3-E0B0-6210-DC0EFD63D661}"/>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ADB5B67B-34B4-1ACD-A051-F4858946FD4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71743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CEB3C-52D1-63ED-A686-2AB1F4B5837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B9809FD-643A-F8CA-0E0A-FFE43C5C27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800DE0AA-8A2A-1FF9-0D26-64FC463C9CDA}"/>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C3A7BF6C-0695-141C-94F4-F53DB58EA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980826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7D190-1DE7-0929-3259-4B2D84E0991A}"/>
            </a:ext>
          </a:extLst>
        </p:cNvPr>
        <p:cNvGrpSpPr/>
        <p:nvPr/>
      </p:nvGrpSpPr>
      <p:grpSpPr>
        <a:xfrm>
          <a:off x="0" y="0"/>
          <a:ext cx="0" cy="0"/>
          <a:chOff x="0" y="0"/>
          <a:chExt cx="0" cy="0"/>
        </a:xfrm>
      </p:grpSpPr>
      <p:sp>
        <p:nvSpPr>
          <p:cNvPr id="23554" name="Rectangle 2">
            <a:extLst>
              <a:ext uri="{FF2B5EF4-FFF2-40B4-BE49-F238E27FC236}">
                <a16:creationId xmlns:a16="http://schemas.microsoft.com/office/drawing/2014/main" id="{70F33878-7A6F-5F13-9F2D-12EEC76B661E}"/>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Purpose</a:t>
            </a:r>
          </a:p>
        </p:txBody>
      </p:sp>
      <p:sp>
        <p:nvSpPr>
          <p:cNvPr id="23555" name="Rectangle 3">
            <a:extLst>
              <a:ext uri="{FF2B5EF4-FFF2-40B4-BE49-F238E27FC236}">
                <a16:creationId xmlns:a16="http://schemas.microsoft.com/office/drawing/2014/main" id="{37718699-0965-B0F1-5FAF-A51509A941F4}"/>
              </a:ext>
            </a:extLst>
          </p:cNvPr>
          <p:cNvSpPr>
            <a:spLocks noGrp="1" noChangeArrowheads="1"/>
          </p:cNvSpPr>
          <p:nvPr>
            <p:ph idx="1"/>
          </p:nvPr>
        </p:nvSpPr>
        <p:spPr>
          <a:xfrm>
            <a:off x="597408" y="1825625"/>
            <a:ext cx="6641592" cy="1831975"/>
          </a:xfrm>
        </p:spPr>
        <p:txBody>
          <a:bodyPr/>
          <a:lstStyle/>
          <a:p>
            <a:pPr marL="457200" lvl="1" indent="-457200" algn="just"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To present Theophilus with an orderly account of the birth and growth of the church so as to affirm him in what he has believed.</a:t>
            </a:r>
          </a:p>
        </p:txBody>
      </p:sp>
      <p:pic>
        <p:nvPicPr>
          <p:cNvPr id="3" name="Picture 2">
            <a:extLst>
              <a:ext uri="{FF2B5EF4-FFF2-40B4-BE49-F238E27FC236}">
                <a16:creationId xmlns:a16="http://schemas.microsoft.com/office/drawing/2014/main" id="{2AACCB37-4687-2992-6EB1-F7A7992CAE63}"/>
              </a:ext>
            </a:extLst>
          </p:cNvPr>
          <p:cNvPicPr>
            <a:picLocks noChangeAspect="1"/>
          </p:cNvPicPr>
          <p:nvPr/>
        </p:nvPicPr>
        <p:blipFill>
          <a:blip r:embed="rId3"/>
          <a:stretch>
            <a:fillRect/>
          </a:stretch>
        </p:blipFill>
        <p:spPr>
          <a:xfrm>
            <a:off x="7473352" y="2057400"/>
            <a:ext cx="4121240" cy="2743200"/>
          </a:xfrm>
          <a:prstGeom prst="rect">
            <a:avLst/>
          </a:prstGeom>
        </p:spPr>
      </p:pic>
      <p:pic>
        <p:nvPicPr>
          <p:cNvPr id="4" name="Picture 3">
            <a:extLst>
              <a:ext uri="{FF2B5EF4-FFF2-40B4-BE49-F238E27FC236}">
                <a16:creationId xmlns:a16="http://schemas.microsoft.com/office/drawing/2014/main" id="{5A8895CC-DBE9-D34A-248F-D4911CD0D608}"/>
              </a:ext>
            </a:extLst>
          </p:cNvPr>
          <p:cNvPicPr>
            <a:picLocks noChangeAspect="1"/>
          </p:cNvPicPr>
          <p:nvPr/>
        </p:nvPicPr>
        <p:blipFill>
          <a:blip r:embed="rId4"/>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1482705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CD96C-A069-7962-C871-C80486161F29}"/>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12EC3E76-EB38-EB87-2012-25F277E9B835}"/>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A5EF7948-5AB4-FC25-7C9B-A42842AEBEA4}"/>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E343CDC6-D454-0EE0-E3A4-4EDF0E78783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80FE630F-8CD9-95E5-618B-3763B5F5B6A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3552615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4001D-63A5-B492-6057-D37D1329842A}"/>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7F255586-7390-E0D9-C605-EF1389F0A7E9}"/>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FC8CA31-A08D-3336-4A00-4A98916567C4}"/>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1:13, 15; 2:41, 47; 4:4, 31; 5:14, 42; 8:25, 40; 11:21; 13:49; 17:6</a:t>
            </a:r>
          </a:p>
        </p:txBody>
      </p:sp>
      <p:pic>
        <p:nvPicPr>
          <p:cNvPr id="4" name="Picture 3">
            <a:extLst>
              <a:ext uri="{FF2B5EF4-FFF2-40B4-BE49-F238E27FC236}">
                <a16:creationId xmlns:a16="http://schemas.microsoft.com/office/drawing/2014/main" id="{5D315F51-D28E-63D7-D9EF-91AF3DE3E12F}"/>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17CC6FC9-E614-7B7A-5200-4601D85F3C68}"/>
              </a:ext>
            </a:extLst>
          </p:cNvPr>
          <p:cNvPicPr>
            <a:picLocks noChangeAspect="1"/>
          </p:cNvPicPr>
          <p:nvPr/>
        </p:nvPicPr>
        <p:blipFill>
          <a:blip r:embed="rId3"/>
          <a:stretch>
            <a:fillRect/>
          </a:stretch>
        </p:blipFill>
        <p:spPr>
          <a:xfrm>
            <a:off x="8349742" y="2514600"/>
            <a:ext cx="3244850" cy="1828800"/>
          </a:xfrm>
          <a:prstGeom prst="rect">
            <a:avLst/>
          </a:prstGeom>
        </p:spPr>
      </p:pic>
    </p:spTree>
    <p:extLst>
      <p:ext uri="{BB962C8B-B14F-4D97-AF65-F5344CB8AC3E}">
        <p14:creationId xmlns:p14="http://schemas.microsoft.com/office/powerpoint/2010/main" val="11837032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F6383-431C-10B5-07DE-98DEDCC8228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EE50106-D274-6A0A-3E1F-73A04B98504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12:24-25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On the Church</a:t>
            </a:r>
          </a:p>
        </p:txBody>
      </p:sp>
      <p:sp>
        <p:nvSpPr>
          <p:cNvPr id="161795" name="Rectangle 3">
            <a:extLst>
              <a:ext uri="{FF2B5EF4-FFF2-40B4-BE49-F238E27FC236}">
                <a16:creationId xmlns:a16="http://schemas.microsoft.com/office/drawing/2014/main" id="{7FF9A8AD-DAA4-EC0D-715C-00B84C053A9F}"/>
              </a:ext>
            </a:extLst>
          </p:cNvPr>
          <p:cNvSpPr>
            <a:spLocks noGrp="1" noChangeArrowheads="1"/>
          </p:cNvSpPr>
          <p:nvPr>
            <p:ph type="body" idx="1"/>
          </p:nvPr>
        </p:nvSpPr>
        <p:spPr>
          <a:xfrm>
            <a:off x="609600" y="2285999"/>
            <a:ext cx="740664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Progress report (24)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&amp; Barnabas return to Antioch (25)</a:t>
            </a:r>
          </a:p>
        </p:txBody>
      </p:sp>
      <p:pic>
        <p:nvPicPr>
          <p:cNvPr id="2" name="Picture 1">
            <a:extLst>
              <a:ext uri="{FF2B5EF4-FFF2-40B4-BE49-F238E27FC236}">
                <a16:creationId xmlns:a16="http://schemas.microsoft.com/office/drawing/2014/main" id="{BDCAC76E-0A75-84DB-B316-8D9B3573145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6604211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9601200" y="2895600"/>
            <a:ext cx="6858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78887A62-8C20-3858-C270-3475B5271739}"/>
              </a:ext>
            </a:extLst>
          </p:cNvPr>
          <p:cNvSpPr>
            <a:spLocks noChangeArrowheads="1"/>
          </p:cNvSpPr>
          <p:nvPr/>
        </p:nvSpPr>
        <p:spPr bwMode="auto">
          <a:xfrm>
            <a:off x="9144000" y="4648200"/>
            <a:ext cx="990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61628761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259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10529</TotalTime>
  <Words>3024</Words>
  <Application>Microsoft Office PowerPoint</Application>
  <PresentationFormat>Widescreen</PresentationFormat>
  <Paragraphs>454</Paragraphs>
  <Slides>100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Arial</vt:lpstr>
      <vt:lpstr>Calibri</vt:lpstr>
      <vt:lpstr>Calibri Light</vt:lpstr>
      <vt:lpstr>Corbel</vt:lpstr>
      <vt:lpstr>Times New Roman</vt:lpstr>
      <vt:lpstr>Wingdings</vt:lpstr>
      <vt:lpstr>Office Theme</vt:lpstr>
      <vt:lpstr>PowerPoint Presentation</vt:lpstr>
      <vt:lpstr>Acts 12:1-25 4th Persecution of Jerusalem Church</vt:lpstr>
      <vt:lpstr>PowerPoint Presentation</vt:lpstr>
      <vt:lpstr>Acts 12:5 Church’s Reaction</vt:lpstr>
      <vt:lpstr>Acts 12:5 Church’s Reaction</vt:lpstr>
      <vt:lpstr>Acts 12:5 Church’s Reaction</vt:lpstr>
      <vt:lpstr>Acts 12:1-25 4th Persecution of Jerusalem Church</vt:lpstr>
      <vt:lpstr>PowerPoint Presentation</vt:lpstr>
      <vt:lpstr>PowerPoint Presentation</vt:lpstr>
      <vt:lpstr>Acts 12:6-11 Peter’s Escape</vt:lpstr>
      <vt:lpstr>Acts 12:6-11 Peter’s Escape</vt:lpstr>
      <vt:lpstr>Acts 12:6-11 Peter’s Escape</vt:lpstr>
      <vt:lpstr>Acts 12:7-8 Preparation</vt:lpstr>
      <vt:lpstr>Acts 12:7-8 Preparation</vt:lpstr>
      <vt:lpstr>Acts 12:7 Angelic Visitation</vt:lpstr>
      <vt:lpstr>Acts 12:7 Angelic Visitation</vt:lpstr>
      <vt:lpstr>Acts 12:7 Angelic Visitation</vt:lpstr>
      <vt:lpstr>Preterism Advocates</vt:lpstr>
      <vt:lpstr>PowerPoint Presentation</vt:lpstr>
      <vt:lpstr>“Time Texts”</vt:lpstr>
      <vt:lpstr>Chronological vs. Adverbial Use of Tacos</vt:lpstr>
      <vt:lpstr>Acts 12:7 Angelic Visitation</vt:lpstr>
      <vt:lpstr>Acts 12:7-8 Preparation</vt:lpstr>
      <vt:lpstr>Acts 12:8 Instructions</vt:lpstr>
      <vt:lpstr>Acts 12:8 Instructions</vt:lpstr>
      <vt:lpstr>Acts 12:8 Instructions</vt:lpstr>
      <vt:lpstr>Acts 12:8 Instructions</vt:lpstr>
      <vt:lpstr>Acts 12:6-11 Peter’s Escape</vt:lpstr>
      <vt:lpstr>Acts 12:9-10 Escape</vt:lpstr>
      <vt:lpstr>Acts 12:9-10 Escape</vt:lpstr>
      <vt:lpstr>Acts 12:9-10 Escape</vt:lpstr>
      <vt:lpstr>Acts 12:10 Peter’s Exit</vt:lpstr>
      <vt:lpstr>Acts 12:10 Peter’s Exit</vt:lpstr>
      <vt:lpstr>Acts 12:10 Peter’s Exit</vt:lpstr>
      <vt:lpstr>Acts 12:10 Peter’s Exit</vt:lpstr>
      <vt:lpstr>Acts 12:10 Peter’s Exit</vt:lpstr>
      <vt:lpstr>Acts 12:6-11 Peter’s Escape</vt:lpstr>
      <vt:lpstr>Acts 12:11 Peter’s Realization</vt:lpstr>
      <vt:lpstr>Acts 12:11 Peter’s Realization</vt:lpstr>
      <vt:lpstr>Acts 12:11 Peter’s Realization</vt:lpstr>
      <vt:lpstr>PowerPoint Presentation</vt:lpstr>
      <vt:lpstr>Acts 12:12-17 Peter’s Arrival at Mary’s House</vt:lpstr>
      <vt:lpstr>Acts 12:12-17 Peter’s Arrival at Mary’s House</vt:lpstr>
      <vt:lpstr>PowerPoint Presentation</vt:lpstr>
      <vt:lpstr>PowerPoint Presentation</vt:lpstr>
      <vt:lpstr>PowerPoint Presentation</vt:lpstr>
      <vt:lpstr>Acts 12:12-17 Peter’s Arrival at Mary’s House</vt:lpstr>
      <vt:lpstr>Acts 12:13-15 Peter and Rhoda</vt:lpstr>
      <vt:lpstr>Acts 12:13-15 Peter and Rhoda</vt:lpstr>
      <vt:lpstr>Acts 12:13-15 Peter and Rhoda</vt:lpstr>
      <vt:lpstr>Acts 12:13-15 Peter and Rhoda</vt:lpstr>
      <vt:lpstr>Acts 12:12-17 Peter’s Arrival at Mary’s House</vt:lpstr>
      <vt:lpstr>Acts 12:16-17 Peter’s Meeting with the Apostles</vt:lpstr>
      <vt:lpstr>Acts 12:16-17 Peter’s Meeting with the Apostles</vt:lpstr>
      <vt:lpstr>Acts 12:16-17 Peter’s Meeting with the Apostles</vt:lpstr>
      <vt:lpstr>PowerPoint Presentation</vt:lpstr>
      <vt:lpstr>Acts 12:16-17 Peter’s Meeting with the Apostles</vt:lpstr>
      <vt:lpstr>PowerPoint Presentation</vt:lpstr>
      <vt:lpstr>PowerPoint Presentation</vt:lpstr>
      <vt:lpstr>PowerPoint Presentation</vt:lpstr>
      <vt:lpstr>PowerPoint Presentation</vt:lpstr>
      <vt:lpstr>Acts 12:1-25 4th Persecution of Jerusalem Church</vt:lpstr>
      <vt:lpstr>PowerPoint Presentation</vt:lpstr>
      <vt:lpstr>PowerPoint Presentation</vt:lpstr>
      <vt:lpstr>Acts 12:18-23 On Herod</vt:lpstr>
      <vt:lpstr>Acts 12:18-23 On Herod</vt:lpstr>
      <vt:lpstr>Acts 12:18-23 On Herod</vt:lpstr>
      <vt:lpstr>Acts 12:19 Herod’s Reaction</vt:lpstr>
      <vt:lpstr>Acts 12:19 Herod’s Reaction</vt:lpstr>
      <vt:lpstr>Acts 12:19 Herod’s Reaction</vt:lpstr>
      <vt:lpstr>Naturalistic Theories </vt:lpstr>
      <vt:lpstr>2. Theft Theories </vt:lpstr>
      <vt:lpstr>PowerPoint Presentation</vt:lpstr>
      <vt:lpstr>Acts 12:19 Herod’s Reaction</vt:lpstr>
      <vt:lpstr>PowerPoint Presentation</vt:lpstr>
      <vt:lpstr>PowerPoint Presentation</vt:lpstr>
      <vt:lpstr>Christ’s Five Trips to Jerusalem</vt:lpstr>
      <vt:lpstr>Acts 12:18-23 On Herod</vt:lpstr>
      <vt:lpstr>Acts 12:20-23 Herod’s Death</vt:lpstr>
      <vt:lpstr>Acts 12:20-23 Herod’s Death</vt:lpstr>
      <vt:lpstr>PowerPoint Presentation</vt:lpstr>
      <vt:lpstr>Acts 12:20-23 Herod’s Death</vt:lpstr>
      <vt:lpstr>Acts 12:20-23 Herod’s Death</vt:lpstr>
      <vt:lpstr>Acts 12:20-23 Herod’s Death</vt:lpstr>
      <vt:lpstr>Activities of the Angels PAST</vt:lpstr>
      <vt:lpstr>Activities of the Angels FUTURE</vt:lpstr>
      <vt:lpstr>PowerPoint Presentation</vt:lpstr>
      <vt:lpstr>Scripture and Pride</vt:lpstr>
      <vt:lpstr>Hall of the Humbled  (Prov. 16:18; 1 Peter 5:5)</vt:lpstr>
      <vt:lpstr>PowerPoint Presentation</vt:lpstr>
      <vt:lpstr>PowerPoint Presentation</vt:lpstr>
      <vt:lpstr>Acts 12:24-25 On the Church</vt:lpstr>
      <vt:lpstr>Acts 12:24-25 On the Church</vt:lpstr>
      <vt:lpstr>Purpose</vt:lpstr>
      <vt:lpstr>Message</vt:lpstr>
      <vt:lpstr>Progress Reports</vt:lpstr>
      <vt:lpstr>Acts 12:24-25 On the Church</vt:lpstr>
      <vt:lpstr>PowerPoint Presentation</vt:lpstr>
      <vt:lpstr>Conclusion</vt:lpstr>
      <vt:lpstr>Acts 12:1-25 4th Persecution of Jerusalem Church</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069 Acts 12v5-25</dc:title>
  <dc:subject>ACTS</dc:subject>
  <dc:creator>A. Woods</dc:creator>
  <cp:lastModifiedBy>Jim McGowan</cp:lastModifiedBy>
  <cp:revision>1320</cp:revision>
  <cp:lastPrinted>2025-02-26T16:02:00Z</cp:lastPrinted>
  <dcterms:created xsi:type="dcterms:W3CDTF">2009-01-10T23:45:31Z</dcterms:created>
  <dcterms:modified xsi:type="dcterms:W3CDTF">2025-03-05T13:53:07Z</dcterms:modified>
</cp:coreProperties>
</file>