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31"/>
  </p:notesMasterIdLst>
  <p:handoutMasterIdLst>
    <p:handoutMasterId r:id="rId132"/>
  </p:handoutMasterIdLst>
  <p:sldIdLst>
    <p:sldId id="256" r:id="rId2"/>
    <p:sldId id="12508" r:id="rId3"/>
    <p:sldId id="12513" r:id="rId4"/>
    <p:sldId id="12515" r:id="rId5"/>
    <p:sldId id="12353" r:id="rId6"/>
    <p:sldId id="12354" r:id="rId7"/>
    <p:sldId id="12355" r:id="rId8"/>
    <p:sldId id="12356" r:id="rId9"/>
    <p:sldId id="269" r:id="rId10"/>
    <p:sldId id="497" r:id="rId11"/>
    <p:sldId id="12517" r:id="rId12"/>
    <p:sldId id="12518" r:id="rId13"/>
    <p:sldId id="12523" r:id="rId14"/>
    <p:sldId id="12524" r:id="rId15"/>
    <p:sldId id="12525" r:id="rId16"/>
    <p:sldId id="6493" r:id="rId17"/>
    <p:sldId id="6501" r:id="rId18"/>
    <p:sldId id="12519" r:id="rId19"/>
    <p:sldId id="12526" r:id="rId20"/>
    <p:sldId id="12527" r:id="rId21"/>
    <p:sldId id="12530" r:id="rId22"/>
    <p:sldId id="12531" r:id="rId23"/>
    <p:sldId id="2371" r:id="rId24"/>
    <p:sldId id="12532" r:id="rId25"/>
    <p:sldId id="12533" r:id="rId26"/>
    <p:sldId id="7962" r:id="rId27"/>
    <p:sldId id="7978" r:id="rId28"/>
    <p:sldId id="7949" r:id="rId29"/>
    <p:sldId id="12528" r:id="rId30"/>
    <p:sldId id="12534" r:id="rId31"/>
    <p:sldId id="12535" r:id="rId32"/>
    <p:sldId id="12536" r:id="rId33"/>
    <p:sldId id="12529" r:id="rId34"/>
    <p:sldId id="12537" r:id="rId35"/>
    <p:sldId id="12538" r:id="rId36"/>
    <p:sldId id="12539" r:id="rId37"/>
    <p:sldId id="12520" r:id="rId38"/>
    <p:sldId id="12540" r:id="rId39"/>
    <p:sldId id="12541" r:id="rId40"/>
    <p:sldId id="12543" r:id="rId41"/>
    <p:sldId id="12544" r:id="rId42"/>
    <p:sldId id="12545" r:id="rId43"/>
    <p:sldId id="12552" r:id="rId44"/>
    <p:sldId id="12553" r:id="rId45"/>
    <p:sldId id="12556" r:id="rId46"/>
    <p:sldId id="12582" r:id="rId47"/>
    <p:sldId id="12583" r:id="rId48"/>
    <p:sldId id="1422" r:id="rId49"/>
    <p:sldId id="1316" r:id="rId50"/>
    <p:sldId id="1318" r:id="rId51"/>
    <p:sldId id="12584" r:id="rId52"/>
    <p:sldId id="12585" r:id="rId53"/>
    <p:sldId id="12558" r:id="rId54"/>
    <p:sldId id="12586" r:id="rId55"/>
    <p:sldId id="12587" r:id="rId56"/>
    <p:sldId id="12588" r:id="rId57"/>
    <p:sldId id="12546" r:id="rId58"/>
    <p:sldId id="12563" r:id="rId59"/>
    <p:sldId id="12564" r:id="rId60"/>
    <p:sldId id="12589" r:id="rId61"/>
    <p:sldId id="12569" r:id="rId62"/>
    <p:sldId id="12590" r:id="rId63"/>
    <p:sldId id="12591" r:id="rId64"/>
    <p:sldId id="12592" r:id="rId65"/>
    <p:sldId id="12593" r:id="rId66"/>
    <p:sldId id="12547" r:id="rId67"/>
    <p:sldId id="12566" r:id="rId68"/>
    <p:sldId id="12594" r:id="rId69"/>
    <p:sldId id="12595" r:id="rId70"/>
    <p:sldId id="12542" r:id="rId71"/>
    <p:sldId id="12548" r:id="rId72"/>
    <p:sldId id="12549" r:id="rId73"/>
    <p:sldId id="10112" r:id="rId74"/>
    <p:sldId id="12622" r:id="rId75"/>
    <p:sldId id="27779" r:id="rId76"/>
    <p:sldId id="12550" r:id="rId77"/>
    <p:sldId id="12574" r:id="rId78"/>
    <p:sldId id="12575" r:id="rId79"/>
    <p:sldId id="12596" r:id="rId80"/>
    <p:sldId id="12597" r:id="rId81"/>
    <p:sldId id="12551" r:id="rId82"/>
    <p:sldId id="12578" r:id="rId83"/>
    <p:sldId id="12598" r:id="rId84"/>
    <p:sldId id="12599" r:id="rId85"/>
    <p:sldId id="27780" r:id="rId86"/>
    <p:sldId id="12600" r:id="rId87"/>
    <p:sldId id="27781" r:id="rId88"/>
    <p:sldId id="5567" r:id="rId89"/>
    <p:sldId id="353" r:id="rId90"/>
    <p:sldId id="354" r:id="rId91"/>
    <p:sldId id="12521" r:id="rId92"/>
    <p:sldId id="12602" r:id="rId93"/>
    <p:sldId id="12603" r:id="rId94"/>
    <p:sldId id="12604" r:id="rId95"/>
    <p:sldId id="12605" r:id="rId96"/>
    <p:sldId id="12611" r:id="rId97"/>
    <p:sldId id="12612" r:id="rId98"/>
    <p:sldId id="12613" r:id="rId99"/>
    <p:sldId id="12614" r:id="rId100"/>
    <p:sldId id="5246" r:id="rId101"/>
    <p:sldId id="1603" r:id="rId102"/>
    <p:sldId id="1618" r:id="rId103"/>
    <p:sldId id="12615" r:id="rId104"/>
    <p:sldId id="11115" r:id="rId105"/>
    <p:sldId id="27782" r:id="rId106"/>
    <p:sldId id="944" r:id="rId107"/>
    <p:sldId id="12607" r:id="rId108"/>
    <p:sldId id="12616" r:id="rId109"/>
    <p:sldId id="27785" r:id="rId110"/>
    <p:sldId id="27783" r:id="rId111"/>
    <p:sldId id="27786" r:id="rId112"/>
    <p:sldId id="12619" r:id="rId113"/>
    <p:sldId id="12620" r:id="rId114"/>
    <p:sldId id="267" r:id="rId115"/>
    <p:sldId id="10219" r:id="rId116"/>
    <p:sldId id="1127" r:id="rId117"/>
    <p:sldId id="2789" r:id="rId118"/>
    <p:sldId id="2790" r:id="rId119"/>
    <p:sldId id="27784" r:id="rId120"/>
    <p:sldId id="12621" r:id="rId121"/>
    <p:sldId id="12609" r:id="rId122"/>
    <p:sldId id="12610" r:id="rId123"/>
    <p:sldId id="12366" r:id="rId124"/>
    <p:sldId id="12367" r:id="rId125"/>
    <p:sldId id="12371" r:id="rId126"/>
    <p:sldId id="12606" r:id="rId127"/>
    <p:sldId id="12368" r:id="rId128"/>
    <p:sldId id="12493" r:id="rId129"/>
    <p:sldId id="12522" r:id="rId130"/>
  </p:sldIdLst>
  <p:sldSz cx="12192000" cy="6858000"/>
  <p:notesSz cx="7315200" cy="9601200"/>
  <p:custDataLst>
    <p:tags r:id="rId13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99FF"/>
    <a:srgbClr val="00FFFF"/>
    <a:srgbClr val="0000CC"/>
    <a:srgbClr val="660066"/>
    <a:srgbClr val="FF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varScale="1">
        <p:scale>
          <a:sx n="146" d="100"/>
          <a:sy n="146" d="100"/>
        </p:scale>
        <p:origin x="120" y="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16" y="8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068 Acts 11v30-12v25 </a:t>
            </a:r>
          </a:p>
          <a:p>
            <a:pPr>
              <a:defRPr/>
            </a:pPr>
            <a:r>
              <a:rPr lang="en-US" sz="1400" dirty="0"/>
              <a:t>02-26-2025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2/26/2025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85469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690D7-E204-2DB3-3F8D-2122486B2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F085A-565E-0846-266F-791545312B5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02EEAF82-37C4-818B-A2E0-327C10C1A6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175D1D-56B5-9447-CD87-63B80CE3E5EA}"/>
              </a:ext>
            </a:extLst>
          </p:cNvPr>
          <p:cNvSpPr>
            <a:spLocks noGrp="1"/>
          </p:cNvSpPr>
          <p:nvPr>
            <p:ph type="sldNum" sz="quarter" idx="5"/>
          </p:nvPr>
        </p:nvSpPr>
        <p:spPr/>
        <p:txBody>
          <a:bodyPr/>
          <a:lstStyle/>
          <a:p>
            <a:fld id="{3D084339-C7C3-4022-975D-A91B6BCBB8E5}" type="slidenum">
              <a:rPr lang="en-US" altLang="en-US" smtClean="0"/>
              <a:pPr/>
              <a:t>87</a:t>
            </a:fld>
            <a:endParaRPr lang="en-US" altLang="en-US" dirty="0"/>
          </a:p>
        </p:txBody>
      </p:sp>
    </p:spTree>
    <p:extLst>
      <p:ext uri="{BB962C8B-B14F-4D97-AF65-F5344CB8AC3E}">
        <p14:creationId xmlns:p14="http://schemas.microsoft.com/office/powerpoint/2010/main" val="261494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5DAFD-9E5C-FEB4-5682-FB71AB95F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052BE-500A-011A-0487-AADD87C94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B1CBC-74EF-6E5B-212F-1DF0FF4D51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CFB568-EAE2-1957-7CBE-8C6624EDA758}"/>
              </a:ext>
            </a:extLst>
          </p:cNvPr>
          <p:cNvSpPr>
            <a:spLocks noGrp="1"/>
          </p:cNvSpPr>
          <p:nvPr>
            <p:ph type="sldNum" sz="quarter" idx="5"/>
          </p:nvPr>
        </p:nvSpPr>
        <p:spPr/>
        <p:txBody>
          <a:bodyPr/>
          <a:lstStyle/>
          <a:p>
            <a:fld id="{F8C071F8-0110-44CB-B1AD-32F308DA789F}" type="slidenum">
              <a:rPr lang="en-US" smtClean="0"/>
              <a:t>91</a:t>
            </a:fld>
            <a:endParaRPr lang="en-US"/>
          </a:p>
        </p:txBody>
      </p:sp>
    </p:spTree>
    <p:extLst>
      <p:ext uri="{BB962C8B-B14F-4D97-AF65-F5344CB8AC3E}">
        <p14:creationId xmlns:p14="http://schemas.microsoft.com/office/powerpoint/2010/main" val="574858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F7565-88CB-74B3-D372-FF639E506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13E6F-0B61-7225-67F7-87B041C72DE7}"/>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63D7721A-FC8D-3ACD-DBD8-517768A818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891926-3292-BAE4-7801-931E76DEE932}"/>
              </a:ext>
            </a:extLst>
          </p:cNvPr>
          <p:cNvSpPr>
            <a:spLocks noGrp="1"/>
          </p:cNvSpPr>
          <p:nvPr>
            <p:ph type="sldNum" sz="quarter" idx="5"/>
          </p:nvPr>
        </p:nvSpPr>
        <p:spPr/>
        <p:txBody>
          <a:bodyPr/>
          <a:lstStyle/>
          <a:p>
            <a:fld id="{3D084339-C7C3-4022-975D-A91B6BCBB8E5}" type="slidenum">
              <a:rPr lang="en-US" altLang="en-US" smtClean="0"/>
              <a:pPr/>
              <a:t>105</a:t>
            </a:fld>
            <a:endParaRPr lang="en-US" altLang="en-US" dirty="0"/>
          </a:p>
        </p:txBody>
      </p:sp>
    </p:spTree>
    <p:extLst>
      <p:ext uri="{BB962C8B-B14F-4D97-AF65-F5344CB8AC3E}">
        <p14:creationId xmlns:p14="http://schemas.microsoft.com/office/powerpoint/2010/main" val="2593516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54D78-C1B0-F8BA-6389-BF9169D07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9ED13-E3D9-181F-6DD2-7D7BBCD5D7F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361A28F9-5BD2-E2EE-FD58-E4CABA562D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89F0DA-F800-4B20-B486-2F758240277A}"/>
              </a:ext>
            </a:extLst>
          </p:cNvPr>
          <p:cNvSpPr>
            <a:spLocks noGrp="1"/>
          </p:cNvSpPr>
          <p:nvPr>
            <p:ph type="sldNum" sz="quarter" idx="5"/>
          </p:nvPr>
        </p:nvSpPr>
        <p:spPr/>
        <p:txBody>
          <a:bodyPr/>
          <a:lstStyle/>
          <a:p>
            <a:fld id="{3D084339-C7C3-4022-975D-A91B6BCBB8E5}" type="slidenum">
              <a:rPr lang="en-US" altLang="en-US" smtClean="0"/>
              <a:pPr/>
              <a:t>119</a:t>
            </a:fld>
            <a:endParaRPr lang="en-US" altLang="en-US" dirty="0"/>
          </a:p>
        </p:txBody>
      </p:sp>
    </p:spTree>
    <p:extLst>
      <p:ext uri="{BB962C8B-B14F-4D97-AF65-F5344CB8AC3E}">
        <p14:creationId xmlns:p14="http://schemas.microsoft.com/office/powerpoint/2010/main" val="996911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90242-384A-7EF4-4CBF-A3E8D58A4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99CAA-D527-3F3C-43DA-78AF21357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C5A40-4855-EF35-424C-0FDC865BF5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B7CF3D-3538-B41B-2A8E-3FA7C63DD554}"/>
              </a:ext>
            </a:extLst>
          </p:cNvPr>
          <p:cNvSpPr>
            <a:spLocks noGrp="1"/>
          </p:cNvSpPr>
          <p:nvPr>
            <p:ph type="sldNum" sz="quarter" idx="5"/>
          </p:nvPr>
        </p:nvSpPr>
        <p:spPr/>
        <p:txBody>
          <a:bodyPr/>
          <a:lstStyle/>
          <a:p>
            <a:fld id="{F8C071F8-0110-44CB-B1AD-32F308DA789F}" type="slidenum">
              <a:rPr lang="en-US" smtClean="0"/>
              <a:t>123</a:t>
            </a:fld>
            <a:endParaRPr lang="en-US"/>
          </a:p>
        </p:txBody>
      </p:sp>
    </p:spTree>
    <p:extLst>
      <p:ext uri="{BB962C8B-B14F-4D97-AF65-F5344CB8AC3E}">
        <p14:creationId xmlns:p14="http://schemas.microsoft.com/office/powerpoint/2010/main" val="2096570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E7873-9CE5-AE04-3833-8EC41516A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EC7DB-5C5E-52E6-937F-7ECD357BBC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1A8F9-4F49-9B7D-81D5-81827D2CAF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FEA38F-8CCF-CAB6-E7B8-1DDCB41D388F}"/>
              </a:ext>
            </a:extLst>
          </p:cNvPr>
          <p:cNvSpPr>
            <a:spLocks noGrp="1"/>
          </p:cNvSpPr>
          <p:nvPr>
            <p:ph type="sldNum" sz="quarter" idx="5"/>
          </p:nvPr>
        </p:nvSpPr>
        <p:spPr/>
        <p:txBody>
          <a:bodyPr/>
          <a:lstStyle/>
          <a:p>
            <a:fld id="{F8C071F8-0110-44CB-B1AD-32F308DA789F}" type="slidenum">
              <a:rPr lang="en-US" smtClean="0"/>
              <a:t>129</a:t>
            </a:fld>
            <a:endParaRPr lang="en-US"/>
          </a:p>
        </p:txBody>
      </p:sp>
    </p:spTree>
    <p:extLst>
      <p:ext uri="{BB962C8B-B14F-4D97-AF65-F5344CB8AC3E}">
        <p14:creationId xmlns:p14="http://schemas.microsoft.com/office/powerpoint/2010/main" val="3163743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98217-6617-0E55-D1B9-CD74F022A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443C8-38E5-83D5-631F-5DBF624AA5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04BD7-F493-9C5D-396F-F5D3E9871B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4FC62C-5531-9B3B-5E2D-21871B8B7A6F}"/>
              </a:ext>
            </a:extLst>
          </p:cNvPr>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1002657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046EB-A8C9-A0D7-473E-6D77494B7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D8885-DE6A-E26A-7312-E10734170A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31528-E999-4DF9-9EBA-FA2EA028B8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4F2693-F34F-B8EF-1EF6-482ECBE920BA}"/>
              </a:ext>
            </a:extLst>
          </p:cNvPr>
          <p:cNvSpPr>
            <a:spLocks noGrp="1"/>
          </p:cNvSpPr>
          <p:nvPr>
            <p:ph type="sldNum" sz="quarter" idx="5"/>
          </p:nvPr>
        </p:nvSpPr>
        <p:spPr/>
        <p:txBody>
          <a:bodyPr/>
          <a:lstStyle/>
          <a:p>
            <a:fld id="{F8C071F8-0110-44CB-B1AD-32F308DA789F}" type="slidenum">
              <a:rPr lang="en-US" smtClean="0"/>
              <a:t>11</a:t>
            </a:fld>
            <a:endParaRPr lang="en-US"/>
          </a:p>
        </p:txBody>
      </p:sp>
    </p:spTree>
    <p:extLst>
      <p:ext uri="{BB962C8B-B14F-4D97-AF65-F5344CB8AC3E}">
        <p14:creationId xmlns:p14="http://schemas.microsoft.com/office/powerpoint/2010/main" val="3629068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6813D-352D-382B-053E-FCDA61C35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F8B5E5-DAFC-84B4-7D7B-3E74925EF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F39D0-15B0-522B-DD55-463A3E7A8E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593A32-D8D1-FB83-0C9C-CE8392D7E925}"/>
              </a:ext>
            </a:extLst>
          </p:cNvPr>
          <p:cNvSpPr>
            <a:spLocks noGrp="1"/>
          </p:cNvSpPr>
          <p:nvPr>
            <p:ph type="sldNum" sz="quarter" idx="5"/>
          </p:nvPr>
        </p:nvSpPr>
        <p:spPr/>
        <p:txBody>
          <a:bodyPr/>
          <a:lstStyle/>
          <a:p>
            <a:fld id="{F8C071F8-0110-44CB-B1AD-32F308DA789F}" type="slidenum">
              <a:rPr lang="en-US" smtClean="0"/>
              <a:t>12</a:t>
            </a:fld>
            <a:endParaRPr lang="en-US"/>
          </a:p>
        </p:txBody>
      </p:sp>
    </p:spTree>
    <p:extLst>
      <p:ext uri="{BB962C8B-B14F-4D97-AF65-F5344CB8AC3E}">
        <p14:creationId xmlns:p14="http://schemas.microsoft.com/office/powerpoint/2010/main" val="838703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DE42B-12A3-BC7D-06D3-58F5575A10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49356E-628B-D47B-1E85-8A2262649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5FC44-C38F-3BFB-933A-77F69879B6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390B62-8033-57E4-EE15-D33C981655DF}"/>
              </a:ext>
            </a:extLst>
          </p:cNvPr>
          <p:cNvSpPr>
            <a:spLocks noGrp="1"/>
          </p:cNvSpPr>
          <p:nvPr>
            <p:ph type="sldNum" sz="quarter" idx="5"/>
          </p:nvPr>
        </p:nvSpPr>
        <p:spPr/>
        <p:txBody>
          <a:bodyPr/>
          <a:lstStyle/>
          <a:p>
            <a:fld id="{F8C071F8-0110-44CB-B1AD-32F308DA789F}" type="slidenum">
              <a:rPr lang="en-US" smtClean="0"/>
              <a:t>18</a:t>
            </a:fld>
            <a:endParaRPr lang="en-US"/>
          </a:p>
        </p:txBody>
      </p:sp>
    </p:spTree>
    <p:extLst>
      <p:ext uri="{BB962C8B-B14F-4D97-AF65-F5344CB8AC3E}">
        <p14:creationId xmlns:p14="http://schemas.microsoft.com/office/powerpoint/2010/main" val="1229965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DAACC-AA8F-9ABE-4A3E-BCF255F63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889EB-03E7-7B9A-FCAA-BD2E1635E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C9ACEA-646E-7093-8BAD-A91EE132F2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C0F243-9F49-5542-EA12-CCC307D9D5E0}"/>
              </a:ext>
            </a:extLst>
          </p:cNvPr>
          <p:cNvSpPr>
            <a:spLocks noGrp="1"/>
          </p:cNvSpPr>
          <p:nvPr>
            <p:ph type="sldNum" sz="quarter" idx="5"/>
          </p:nvPr>
        </p:nvSpPr>
        <p:spPr/>
        <p:txBody>
          <a:bodyPr/>
          <a:lstStyle/>
          <a:p>
            <a:fld id="{F8C071F8-0110-44CB-B1AD-32F308DA789F}" type="slidenum">
              <a:rPr lang="en-US" smtClean="0"/>
              <a:t>37</a:t>
            </a:fld>
            <a:endParaRPr lang="en-US"/>
          </a:p>
        </p:txBody>
      </p:sp>
    </p:spTree>
    <p:extLst>
      <p:ext uri="{BB962C8B-B14F-4D97-AF65-F5344CB8AC3E}">
        <p14:creationId xmlns:p14="http://schemas.microsoft.com/office/powerpoint/2010/main" val="4104374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D2D2A78F-A95A-4355-A160-3D855756867F}" type="slidenum">
              <a:rPr lang="en-US" altLang="en-US" sz="1300" smtClean="0">
                <a:latin typeface="Calibri" panose="020F0502020204030204" pitchFamily="34" charset="0"/>
              </a:rPr>
              <a:pPr/>
              <a:t>50</a:t>
            </a:fld>
            <a:endParaRPr lang="en-US" altLang="en-US" sz="1300" dirty="0">
              <a:latin typeface="Calibri" panose="020F0502020204030204" pitchFamily="34" charset="0"/>
            </a:endParaRPr>
          </a:p>
        </p:txBody>
      </p:sp>
      <p:sp>
        <p:nvSpPr>
          <p:cNvPr id="54275"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4340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73</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E10B6-45B2-90A0-C9F2-466D0486DF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105B8-A922-5B47-B098-E58E40EB92A9}"/>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E01314D2-2989-7DB1-15C9-E7340F543A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58BBEB-54BB-C2F8-4F1D-31C4835E48B2}"/>
              </a:ext>
            </a:extLst>
          </p:cNvPr>
          <p:cNvSpPr>
            <a:spLocks noGrp="1"/>
          </p:cNvSpPr>
          <p:nvPr>
            <p:ph type="sldNum" sz="quarter" idx="5"/>
          </p:nvPr>
        </p:nvSpPr>
        <p:spPr/>
        <p:txBody>
          <a:bodyPr/>
          <a:lstStyle/>
          <a:p>
            <a:fld id="{3D084339-C7C3-4022-975D-A91B6BCBB8E5}" type="slidenum">
              <a:rPr lang="en-US" altLang="en-US" smtClean="0"/>
              <a:pPr/>
              <a:t>74</a:t>
            </a:fld>
            <a:endParaRPr lang="en-US" altLang="en-US" dirty="0"/>
          </a:p>
        </p:txBody>
      </p:sp>
    </p:spTree>
    <p:extLst>
      <p:ext uri="{BB962C8B-B14F-4D97-AF65-F5344CB8AC3E}">
        <p14:creationId xmlns:p14="http://schemas.microsoft.com/office/powerpoint/2010/main" val="1181137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3715045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0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1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7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908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634152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09800" y="228600"/>
            <a:ext cx="7772400" cy="11430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Naturalistic Theories </a:t>
            </a:r>
          </a:p>
        </p:txBody>
      </p:sp>
      <p:sp>
        <p:nvSpPr>
          <p:cNvPr id="12291" name="Rectangle 3"/>
          <p:cNvSpPr>
            <a:spLocks noGrp="1" noChangeArrowheads="1"/>
          </p:cNvSpPr>
          <p:nvPr>
            <p:ph type="body" idx="1"/>
          </p:nvPr>
        </p:nvSpPr>
        <p:spPr>
          <a:xfrm>
            <a:off x="1066800" y="1752600"/>
            <a:ext cx="5638800" cy="3352800"/>
          </a:xfrm>
        </p:spPr>
        <p:txBody>
          <a:bodyPr/>
          <a:lstStyle/>
          <a:p>
            <a:pPr marL="514350" indent="-514350">
              <a:spcBef>
                <a:spcPts val="0"/>
              </a:spcBef>
              <a:spcAft>
                <a:spcPts val="36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Swoon theory</a:t>
            </a:r>
          </a:p>
          <a:p>
            <a:pPr marL="514350" indent="-514350">
              <a:spcBef>
                <a:spcPts val="0"/>
              </a:spcBef>
              <a:spcAft>
                <a:spcPts val="36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Times New Roman" pitchFamily="18" charset="0"/>
              </a:rPr>
              <a:t>Theft theory</a:t>
            </a:r>
          </a:p>
          <a:p>
            <a:pPr marL="514350" indent="-514350">
              <a:spcBef>
                <a:spcPts val="0"/>
              </a:spcBef>
              <a:spcAft>
                <a:spcPts val="36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Hallucination theory</a:t>
            </a:r>
            <a:endParaRPr lang="en-US" sz="3200" dirty="0">
              <a:effectLst>
                <a:outerShdw blurRad="38100" dist="38100" dir="2700000" algn="tl">
                  <a:srgbClr val="000000">
                    <a:alpha val="43137"/>
                  </a:srgbClr>
                </a:outerShdw>
              </a:effectLst>
              <a:cs typeface="Times New Roman" pitchFamily="18" charset="0"/>
            </a:endParaRPr>
          </a:p>
          <a:p>
            <a:pPr marL="514350" indent="-514350">
              <a:spcBef>
                <a:spcPts val="0"/>
              </a:spcBef>
              <a:spcAft>
                <a:spcPts val="36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Times New Roman" pitchFamily="18" charset="0"/>
              </a:rPr>
              <a:t>Wrong tomb theory</a:t>
            </a:r>
            <a:endParaRPr lang="en-US" sz="3200" dirty="0">
              <a:effectLst>
                <a:outerShdw blurRad="38100" dist="38100" dir="2700000" algn="tl">
                  <a:srgbClr val="000000">
                    <a:alpha val="43137"/>
                  </a:srgbClr>
                </a:outerShdw>
              </a:effectLst>
            </a:endParaRPr>
          </a:p>
        </p:txBody>
      </p:sp>
      <p:pic>
        <p:nvPicPr>
          <p:cNvPr id="5" name="Picture 4" descr="C:\Documents and Settings\Owner\Application Data\Microsoft\Media Catalog\Downloaded Clips\cl0\RE00018_.wmf">
            <a:extLst>
              <a:ext uri="{FF2B5EF4-FFF2-40B4-BE49-F238E27FC236}">
                <a16:creationId xmlns:a16="http://schemas.microsoft.com/office/drawing/2014/main" id="{064297E5-CCC9-45C2-9540-70CD53F9421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1800" y="2095500"/>
            <a:ext cx="3891062" cy="2667000"/>
          </a:xfrm>
          <a:prstGeom prst="rect">
            <a:avLst/>
          </a:prstGeom>
          <a:noFill/>
          <a:ln w="9525">
            <a:noFill/>
            <a:miter lim="800000"/>
            <a:headEnd/>
            <a:tailEnd/>
          </a:ln>
        </p:spPr>
      </p:pic>
    </p:spTree>
    <p:extLst>
      <p:ext uri="{BB962C8B-B14F-4D97-AF65-F5344CB8AC3E}">
        <p14:creationId xmlns:p14="http://schemas.microsoft.com/office/powerpoint/2010/main" val="9535819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5F8DD32-AB34-45A1-A542-D8B96D480BC8}"/>
              </a:ext>
            </a:extLst>
          </p:cNvPr>
          <p:cNvGraphicFramePr>
            <a:graphicFrameLocks noGrp="1"/>
          </p:cNvGraphicFramePr>
          <p:nvPr>
            <p:extLst>
              <p:ext uri="{D42A27DB-BD31-4B8C-83A1-F6EECF244321}">
                <p14:modId xmlns:p14="http://schemas.microsoft.com/office/powerpoint/2010/main" val="2907783191"/>
              </p:ext>
            </p:extLst>
          </p:nvPr>
        </p:nvGraphicFramePr>
        <p:xfrm>
          <a:off x="2438400" y="1397000"/>
          <a:ext cx="5753101" cy="4937760"/>
        </p:xfrm>
        <a:graphic>
          <a:graphicData uri="http://schemas.openxmlformats.org/drawingml/2006/table">
            <a:tbl>
              <a:tblPr firstRow="1" bandRow="1">
                <a:tableStyleId>{5940675A-B579-460E-94D1-54222C63F5DA}</a:tableStyleId>
              </a:tblPr>
              <a:tblGrid>
                <a:gridCol w="4075113">
                  <a:extLst>
                    <a:ext uri="{9D8B030D-6E8A-4147-A177-3AD203B41FA5}">
                      <a16:colId xmlns:a16="http://schemas.microsoft.com/office/drawing/2014/main" val="2384528848"/>
                    </a:ext>
                  </a:extLst>
                </a:gridCol>
                <a:gridCol w="1677988">
                  <a:extLst>
                    <a:ext uri="{9D8B030D-6E8A-4147-A177-3AD203B41FA5}">
                      <a16:colId xmlns:a16="http://schemas.microsoft.com/office/drawing/2014/main" val="1127917819"/>
                    </a:ext>
                  </a:extLst>
                </a:gridCol>
              </a:tblGrid>
              <a:tr h="1645920">
                <a:tc>
                  <a:txBody>
                    <a:bodyPr/>
                    <a:lstStyle/>
                    <a:p>
                      <a:pPr marL="457200" lvl="1" indent="-457200" algn="l" rtl="0" eaLnBrk="1" fontAlgn="base" hangingPunct="1">
                        <a:lnSpc>
                          <a:spcPct val="100000"/>
                        </a:lnSpc>
                        <a:spcBef>
                          <a:spcPts val="0"/>
                        </a:spcBef>
                        <a:spcAft>
                          <a:spcPts val="2400"/>
                        </a:spcAft>
                        <a:buClr>
                          <a:srgbClr val="CC66FF"/>
                        </a:buClr>
                        <a:buSzPct val="100000"/>
                        <a:buFont typeface="+mj-lt"/>
                        <a:buAutoNum type="alphaUcPeriod"/>
                        <a:defRPr/>
                      </a:pPr>
                      <a:r>
                        <a:rPr lang="en-US" sz="3200"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Rome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3341574"/>
                  </a:ext>
                </a:extLst>
              </a:tr>
              <a:tr h="1645920">
                <a:tc>
                  <a:txBody>
                    <a:bodyPr/>
                    <a:lstStyle/>
                    <a:p>
                      <a:pPr marL="458788" lvl="1" indent="-458788" algn="l" defTabSz="914400" rtl="0" eaLnBrk="1" fontAlgn="base" latinLnBrk="0" hangingPunct="1">
                        <a:lnSpc>
                          <a:spcPct val="100000"/>
                        </a:lnSpc>
                        <a:spcBef>
                          <a:spcPts val="0"/>
                        </a:spcBef>
                        <a:spcAft>
                          <a:spcPts val="2400"/>
                        </a:spcAft>
                        <a:buClr>
                          <a:srgbClr val="CC66FF"/>
                        </a:buClr>
                        <a:buSzPct val="100000"/>
                        <a:buFont typeface="+mj-lt"/>
                        <a:buAutoNum type="alphaUcPeriod" startAt="2"/>
                        <a:defRPr/>
                      </a:pPr>
                      <a:r>
                        <a:rPr lang="en-US" sz="3200"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Jews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7756966"/>
                  </a:ext>
                </a:extLst>
              </a:tr>
              <a:tr h="1645920">
                <a:tc>
                  <a:txBody>
                    <a:bodyPr/>
                    <a:lstStyle/>
                    <a:p>
                      <a:pPr marL="458788" marR="0" lvl="1" indent="-458788" algn="l" defTabSz="914400" rtl="0" eaLnBrk="1" fontAlgn="base" latinLnBrk="0" hangingPunct="1">
                        <a:lnSpc>
                          <a:spcPct val="100000"/>
                        </a:lnSpc>
                        <a:spcBef>
                          <a:spcPts val="0"/>
                        </a:spcBef>
                        <a:spcAft>
                          <a:spcPts val="2400"/>
                        </a:spcAft>
                        <a:buClr>
                          <a:srgbClr val="CC66FF"/>
                        </a:buClr>
                        <a:buSzPct val="100000"/>
                        <a:buFont typeface="+mj-lt"/>
                        <a:buAutoNum type="alphaUcPeriod" startAt="3"/>
                        <a:tabLst/>
                        <a:defRPr/>
                      </a:pPr>
                      <a:r>
                        <a:rPr lang="en-US" sz="3200"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Disciples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4390969"/>
                  </a:ext>
                </a:extLst>
              </a:tr>
            </a:tbl>
          </a:graphicData>
        </a:graphic>
      </p:graphicFrame>
      <p:sp>
        <p:nvSpPr>
          <p:cNvPr id="18434" name="Rectangle 2"/>
          <p:cNvSpPr>
            <a:spLocks noGrp="1" noChangeArrowheads="1"/>
          </p:cNvSpPr>
          <p:nvPr>
            <p:ph type="title"/>
          </p:nvPr>
        </p:nvSpPr>
        <p:spPr>
          <a:xfrm>
            <a:off x="2209800" y="228600"/>
            <a:ext cx="7772400" cy="11430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Theft Theories </a:t>
            </a:r>
          </a:p>
        </p:txBody>
      </p:sp>
      <p:pic>
        <p:nvPicPr>
          <p:cNvPr id="4" name="Picture 3" descr="C:\Documents and Settings\Owner\Application Data\Microsoft\Media Catalog\Downloaded Clips\cl0\RE00018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30769" y="76200"/>
            <a:ext cx="1727831" cy="1184284"/>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7010400" y="1447800"/>
            <a:ext cx="1143000" cy="1524000"/>
          </a:xfrm>
          <a:prstGeom prst="rect">
            <a:avLst/>
          </a:prstGeom>
        </p:spPr>
      </p:pic>
      <p:pic>
        <p:nvPicPr>
          <p:cNvPr id="5" name="Picture 4"/>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026132" y="3124200"/>
            <a:ext cx="1127268" cy="1524000"/>
          </a:xfrm>
          <a:prstGeom prst="rect">
            <a:avLst/>
          </a:prstGeom>
          <a:solidFill>
            <a:schemeClr val="tx1"/>
          </a:solidFill>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0400" y="4752228"/>
            <a:ext cx="1143000" cy="152400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05612372"/>
              </p:ext>
            </p:extLst>
          </p:nvPr>
        </p:nvGraphicFramePr>
        <p:xfrm>
          <a:off x="1706880" y="228600"/>
          <a:ext cx="8778240" cy="6400800"/>
        </p:xfrm>
        <a:graphic>
          <a:graphicData uri="http://schemas.openxmlformats.org/drawingml/2006/table">
            <a:tbl>
              <a:tblPr firstRow="1" bandRow="1">
                <a:tableStyleId>{5C22544A-7EE6-4342-B048-85BDC9FD1C3A}</a:tableStyleId>
              </a:tblPr>
              <a:tblGrid>
                <a:gridCol w="4389120">
                  <a:extLst>
                    <a:ext uri="{9D8B030D-6E8A-4147-A177-3AD203B41FA5}">
                      <a16:colId xmlns:a16="http://schemas.microsoft.com/office/drawing/2014/main" val="20000"/>
                    </a:ext>
                  </a:extLst>
                </a:gridCol>
                <a:gridCol w="4389120">
                  <a:extLst>
                    <a:ext uri="{9D8B030D-6E8A-4147-A177-3AD203B41FA5}">
                      <a16:colId xmlns:a16="http://schemas.microsoft.com/office/drawing/2014/main" val="20001"/>
                    </a:ext>
                  </a:extLst>
                </a:gridCol>
              </a:tblGrid>
              <a:tr h="914400">
                <a:tc gridSpan="2">
                  <a:txBody>
                    <a:bodyPr/>
                    <a:lstStyle/>
                    <a:p>
                      <a:pPr algn="ctr"/>
                      <a:r>
                        <a:rPr lang="en-US" sz="3600" kern="1200" dirty="0">
                          <a:solidFill>
                            <a:schemeClr val="tx1"/>
                          </a:solidFill>
                          <a:effectLst>
                            <a:outerShdw blurRad="38100" dist="38100" dir="2700000" algn="tl">
                              <a:srgbClr val="000000">
                                <a:alpha val="43137"/>
                              </a:srgbClr>
                            </a:outerShdw>
                          </a:effectLst>
                        </a:rPr>
                        <a:t>How Does Jesus Compare?</a:t>
                      </a:r>
                      <a:endParaRPr lang="en-US" sz="360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0000"/>
                  </a:ext>
                </a:extLst>
              </a:tr>
              <a:tr h="914400">
                <a:tc>
                  <a:txBody>
                    <a:bodyPr/>
                    <a:lstStyle/>
                    <a:p>
                      <a:pPr algn="ctr"/>
                      <a:r>
                        <a:rPr lang="en-US" sz="3600" b="1" dirty="0">
                          <a:solidFill>
                            <a:srgbClr val="0000CC"/>
                          </a:solidFill>
                        </a:rPr>
                        <a:t>Deity</a:t>
                      </a:r>
                      <a:endParaRPr lang="en-US" sz="3600" b="1" dirty="0">
                        <a:solidFill>
                          <a:srgbClr val="0000CC"/>
                        </a:solidFill>
                        <a:latin typeface="Calibri" panose="020F0502020204030204" pitchFamily="34" charset="0"/>
                      </a:endParaRPr>
                    </a:p>
                  </a:txBody>
                  <a:tcPr anchor="ctr"/>
                </a:tc>
                <a:tc>
                  <a:txBody>
                    <a:bodyPr/>
                    <a:lstStyle/>
                    <a:p>
                      <a:pPr algn="ctr"/>
                      <a:r>
                        <a:rPr lang="en-US" sz="3600" b="1" dirty="0">
                          <a:solidFill>
                            <a:srgbClr val="0000CC"/>
                          </a:solidFill>
                        </a:rPr>
                        <a:t>Tomb Status</a:t>
                      </a:r>
                      <a:endParaRPr lang="en-US" sz="3600" b="1" dirty="0">
                        <a:solidFill>
                          <a:srgbClr val="0000CC"/>
                        </a:solidFill>
                        <a:latin typeface="Calibri" panose="020F0502020204030204" pitchFamily="34" charset="0"/>
                      </a:endParaRPr>
                    </a:p>
                  </a:txBody>
                  <a:tcPr anchor="ctr"/>
                </a:tc>
                <a:extLst>
                  <a:ext uri="{0D108BD9-81ED-4DB2-BD59-A6C34878D82A}">
                    <a16:rowId xmlns:a16="http://schemas.microsoft.com/office/drawing/2014/main" val="808750038"/>
                  </a:ext>
                </a:extLst>
              </a:tr>
              <a:tr h="914400">
                <a:tc>
                  <a:txBody>
                    <a:bodyPr/>
                    <a:lstStyle/>
                    <a:p>
                      <a:pPr marL="227013" indent="0"/>
                      <a:r>
                        <a:rPr lang="en-US" sz="3600" dirty="0"/>
                        <a:t>Confucius</a:t>
                      </a:r>
                      <a:endParaRPr lang="en-US" sz="3600" dirty="0">
                        <a:latin typeface="Calibri" panose="020F0502020204030204" pitchFamily="34" charset="0"/>
                      </a:endParaRPr>
                    </a:p>
                  </a:txBody>
                  <a:tcPr anchor="ctr"/>
                </a:tc>
                <a:tc>
                  <a:txBody>
                    <a:bodyPr/>
                    <a:lstStyle/>
                    <a:p>
                      <a:pPr marL="227013" indent="0" algn="ctr" defTabSz="914400" rtl="0" eaLnBrk="1" latinLnBrk="0" hangingPunct="1"/>
                      <a:r>
                        <a:rPr lang="en-US" sz="3600" kern="1200" dirty="0">
                          <a:solidFill>
                            <a:schemeClr val="dk1"/>
                          </a:solidFill>
                        </a:rPr>
                        <a:t>Occupied</a:t>
                      </a:r>
                      <a:endParaRPr lang="en-US" sz="3600" kern="1200" dirty="0">
                        <a:solidFill>
                          <a:schemeClr val="dk1"/>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1"/>
                  </a:ext>
                </a:extLst>
              </a:tr>
              <a:tr h="914400">
                <a:tc>
                  <a:txBody>
                    <a:bodyPr/>
                    <a:lstStyle/>
                    <a:p>
                      <a:pPr marL="227013" indent="0" algn="l" defTabSz="914400" rtl="0" eaLnBrk="1" latinLnBrk="0" hangingPunct="1"/>
                      <a:r>
                        <a:rPr lang="en-US" sz="3600" kern="1200" dirty="0">
                          <a:solidFill>
                            <a:schemeClr val="dk1"/>
                          </a:solidFill>
                        </a:rPr>
                        <a:t>Buddha</a:t>
                      </a:r>
                      <a:endParaRPr lang="en-US" sz="3600" kern="1200" dirty="0">
                        <a:solidFill>
                          <a:schemeClr val="dk1"/>
                        </a:solidFill>
                        <a:latin typeface="Calibri" panose="020F0502020204030204" pitchFamily="34" charset="0"/>
                        <a:ea typeface="+mn-ea"/>
                        <a:cs typeface="+mn-cs"/>
                      </a:endParaRPr>
                    </a:p>
                  </a:txBody>
                  <a:tcPr anchor="ctr"/>
                </a:tc>
                <a:tc>
                  <a:txBody>
                    <a:bodyPr/>
                    <a:lstStyle/>
                    <a:p>
                      <a:pPr marL="227013" marR="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rPr>
                        <a:t>Occupied</a:t>
                      </a:r>
                      <a:endParaRPr lang="en-US" sz="3600" kern="1200" dirty="0">
                        <a:solidFill>
                          <a:schemeClr val="dk1"/>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2"/>
                  </a:ext>
                </a:extLst>
              </a:tr>
              <a:tr h="914400">
                <a:tc>
                  <a:txBody>
                    <a:bodyPr/>
                    <a:lstStyle/>
                    <a:p>
                      <a:pPr marL="227013" indent="0" algn="l" defTabSz="914400" rtl="0" eaLnBrk="1" latinLnBrk="0" hangingPunct="1"/>
                      <a:r>
                        <a:rPr lang="en-US" sz="3600" kern="1200" dirty="0">
                          <a:solidFill>
                            <a:schemeClr val="dk1"/>
                          </a:solidFill>
                        </a:rPr>
                        <a:t>Mohammed</a:t>
                      </a:r>
                      <a:endParaRPr lang="en-US" sz="3600" kern="1200" dirty="0">
                        <a:solidFill>
                          <a:schemeClr val="dk1"/>
                        </a:solidFill>
                        <a:latin typeface="Calibri" panose="020F0502020204030204" pitchFamily="34" charset="0"/>
                        <a:ea typeface="+mn-ea"/>
                        <a:cs typeface="+mn-cs"/>
                      </a:endParaRPr>
                    </a:p>
                  </a:txBody>
                  <a:tcPr anchor="ctr"/>
                </a:tc>
                <a:tc>
                  <a:txBody>
                    <a:bodyPr/>
                    <a:lstStyle/>
                    <a:p>
                      <a:pPr marL="227013" marR="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rPr>
                        <a:t>Occupied</a:t>
                      </a:r>
                      <a:endParaRPr lang="en-US" sz="3600" kern="1200" dirty="0">
                        <a:solidFill>
                          <a:schemeClr val="dk1"/>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3"/>
                  </a:ext>
                </a:extLst>
              </a:tr>
              <a:tr h="914400">
                <a:tc>
                  <a:txBody>
                    <a:bodyPr/>
                    <a:lstStyle/>
                    <a:p>
                      <a:pPr marL="227013" indent="0" algn="l" defTabSz="914400" rtl="0" eaLnBrk="1" latinLnBrk="0" hangingPunct="1"/>
                      <a:r>
                        <a:rPr lang="en-US" sz="3600" kern="1200" dirty="0">
                          <a:solidFill>
                            <a:schemeClr val="dk1"/>
                          </a:solidFill>
                        </a:rPr>
                        <a:t>Jesus</a:t>
                      </a:r>
                      <a:endParaRPr lang="en-US" sz="3600" kern="1200" dirty="0">
                        <a:solidFill>
                          <a:schemeClr val="dk1"/>
                        </a:solidFill>
                        <a:latin typeface="Calibri" panose="020F0502020204030204" pitchFamily="34" charset="0"/>
                        <a:ea typeface="+mn-ea"/>
                        <a:cs typeface="+mn-cs"/>
                      </a:endParaRPr>
                    </a:p>
                  </a:txBody>
                  <a:tcPr anchor="ctr"/>
                </a:tc>
                <a:tc>
                  <a:txBody>
                    <a:bodyPr/>
                    <a:lstStyle/>
                    <a:p>
                      <a:pPr marL="227013" marR="0" indent="0" algn="ctr" defTabSz="914400" rtl="0" eaLnBrk="1" fontAlgn="auto" latinLnBrk="0" hangingPunct="1">
                        <a:lnSpc>
                          <a:spcPct val="100000"/>
                        </a:lnSpc>
                        <a:spcBef>
                          <a:spcPts val="0"/>
                        </a:spcBef>
                        <a:spcAft>
                          <a:spcPts val="0"/>
                        </a:spcAft>
                        <a:buClrTx/>
                        <a:buSzTx/>
                        <a:buFontTx/>
                        <a:buNone/>
                        <a:tabLst/>
                        <a:defRPr/>
                      </a:pPr>
                      <a:r>
                        <a:rPr lang="en-US" sz="4800" b="1" kern="1200" dirty="0">
                          <a:solidFill>
                            <a:srgbClr val="0000CC"/>
                          </a:solidFill>
                        </a:rPr>
                        <a:t>***EMPTY***</a:t>
                      </a:r>
                      <a:endParaRPr lang="en-US" sz="3600" b="1" kern="1200" dirty="0">
                        <a:solidFill>
                          <a:srgbClr val="0000CC"/>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4"/>
                  </a:ext>
                </a:extLst>
              </a:tr>
              <a:tr h="914400">
                <a:tc gridSpan="2">
                  <a:txBody>
                    <a:bodyPr/>
                    <a:lstStyle/>
                    <a:p>
                      <a:pPr marL="227013" indent="0" algn="ctr" defTabSz="914400" rtl="0" eaLnBrk="1" latinLnBrk="0" hangingPunct="1"/>
                      <a:r>
                        <a:rPr lang="en-US" sz="2800" kern="1200" dirty="0">
                          <a:solidFill>
                            <a:schemeClr val="dk1"/>
                          </a:solidFill>
                        </a:rPr>
                        <a:t>G.B. Hardy, Countdown</a:t>
                      </a:r>
                      <a:endParaRPr lang="en-US" sz="2800" kern="1200" dirty="0">
                        <a:solidFill>
                          <a:schemeClr val="dk1"/>
                        </a:solidFill>
                        <a:latin typeface="Calibri" panose="020F0502020204030204" pitchFamily="34" charset="0"/>
                        <a:ea typeface="+mn-ea"/>
                        <a:cs typeface="+mn-cs"/>
                      </a:endParaRPr>
                    </a:p>
                  </a:txBody>
                  <a:tcPr anchor="ctr"/>
                </a:tc>
                <a:tc hMerge="1">
                  <a:txBody>
                    <a:bodyPr/>
                    <a:lstStyle/>
                    <a:p>
                      <a:pPr marL="227013" marR="0" indent="0" algn="l" defTabSz="914400" rtl="0" eaLnBrk="1" fontAlgn="auto" latinLnBrk="0" hangingPunct="1">
                        <a:lnSpc>
                          <a:spcPct val="100000"/>
                        </a:lnSpc>
                        <a:spcBef>
                          <a:spcPts val="0"/>
                        </a:spcBef>
                        <a:spcAft>
                          <a:spcPts val="0"/>
                        </a:spcAft>
                        <a:buClrTx/>
                        <a:buSzTx/>
                        <a:buFontTx/>
                        <a:buNone/>
                        <a:tabLst/>
                        <a:defRPr/>
                      </a:pPr>
                      <a:endParaRPr lang="en-US" sz="3600" b="1" kern="1200" dirty="0">
                        <a:solidFill>
                          <a:srgbClr val="0000FF"/>
                        </a:solidFill>
                        <a:latin typeface="Calibri" panose="020F0502020204030204" pitchFamily="34" charset="0"/>
                        <a:ea typeface="+mn-ea"/>
                        <a:cs typeface="+mn-cs"/>
                      </a:endParaRPr>
                    </a:p>
                  </a:txBody>
                  <a:tcPr/>
                </a:tc>
                <a:extLst>
                  <a:ext uri="{0D108BD9-81ED-4DB2-BD59-A6C34878D82A}">
                    <a16:rowId xmlns:a16="http://schemas.microsoft.com/office/drawing/2014/main" val="1834984883"/>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4ACFF-8339-A56F-039C-CC730794B26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74CAA78-5478-3824-EB48-6DE348CDD2ED}"/>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Reaction</a:t>
            </a:r>
          </a:p>
        </p:txBody>
      </p:sp>
      <p:sp>
        <p:nvSpPr>
          <p:cNvPr id="161795" name="Rectangle 3">
            <a:extLst>
              <a:ext uri="{FF2B5EF4-FFF2-40B4-BE49-F238E27FC236}">
                <a16:creationId xmlns:a16="http://schemas.microsoft.com/office/drawing/2014/main" id="{1E9B00BB-E421-FA5F-87E6-D985BFB2B7A9}"/>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Examination of the soldiers (19a)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Execution of the soldiers (19b)</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Departure to Caesarea (19c)</a:t>
            </a:r>
          </a:p>
        </p:txBody>
      </p:sp>
      <p:pic>
        <p:nvPicPr>
          <p:cNvPr id="2" name="Picture 1">
            <a:extLst>
              <a:ext uri="{FF2B5EF4-FFF2-40B4-BE49-F238E27FC236}">
                <a16:creationId xmlns:a16="http://schemas.microsoft.com/office/drawing/2014/main" id="{4CE1173E-5C4E-673D-1873-ECFAFC360BA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308946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5334001" y="228600"/>
            <a:ext cx="1295400"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7045928" y="4681842"/>
            <a:ext cx="1412271" cy="880758"/>
          </a:xfrm>
          <a:prstGeom prst="rect">
            <a:avLst/>
          </a:prstGeom>
        </p:spPr>
      </p:pic>
    </p:spTree>
    <p:extLst>
      <p:ext uri="{BB962C8B-B14F-4D97-AF65-F5344CB8AC3E}">
        <p14:creationId xmlns:p14="http://schemas.microsoft.com/office/powerpoint/2010/main" val="39303418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FEE1-DB78-B8F4-D51B-A7A27C3336AD}"/>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0F744023-B874-D537-34F5-4F99D1E7255F}"/>
              </a:ext>
            </a:extLst>
          </p:cNvPr>
          <p:cNvSpPr>
            <a:spLocks noGrp="1" noChangeArrowheads="1"/>
          </p:cNvSpPr>
          <p:nvPr>
            <p:ph type="body" idx="1"/>
          </p:nvPr>
        </p:nvSpPr>
        <p:spPr>
          <a:xfrm>
            <a:off x="609600" y="16002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“It was then that Herod went down from Judea to Caesarea, and tarried there. This was also a standard procedure for the ruler of Judea following the Passover. Once again Luke proved his Jewishness by showing that from Jerusalem one always goes down. The king tarried in Caesarea because the city was the political capital and Roman headquarters for Judea.”</a:t>
            </a:r>
          </a:p>
        </p:txBody>
      </p:sp>
      <p:sp>
        <p:nvSpPr>
          <p:cNvPr id="4" name="Text Box 5">
            <a:extLst>
              <a:ext uri="{FF2B5EF4-FFF2-40B4-BE49-F238E27FC236}">
                <a16:creationId xmlns:a16="http://schemas.microsoft.com/office/drawing/2014/main" id="{B2E4D3E9-2B26-B317-15BB-058B64727D54}"/>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277</a:t>
            </a:r>
          </a:p>
        </p:txBody>
      </p:sp>
      <p:pic>
        <p:nvPicPr>
          <p:cNvPr id="5" name="Picture 4">
            <a:extLst>
              <a:ext uri="{FF2B5EF4-FFF2-40B4-BE49-F238E27FC236}">
                <a16:creationId xmlns:a16="http://schemas.microsoft.com/office/drawing/2014/main" id="{7D0A9EF8-2A83-B7BE-15A8-110BD20E5A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88C1A1F7-BA25-F0F7-902D-9CE4DCFA1E9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204109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D4678FD-0A07-BA95-F5D1-01F9A42046EE}"/>
              </a:ext>
            </a:extLst>
          </p:cNvPr>
          <p:cNvSpPr>
            <a:spLocks noGrp="1" noChangeArrowheads="1"/>
          </p:cNvSpPr>
          <p:nvPr>
            <p:ph type="title"/>
          </p:nvPr>
        </p:nvSpPr>
        <p:spPr>
          <a:xfrm>
            <a:off x="2209800" y="304800"/>
            <a:ext cx="7772400" cy="609600"/>
          </a:xfrm>
        </p:spPr>
        <p:txBody>
          <a:bodyPr/>
          <a:lstStyle/>
          <a:p>
            <a:r>
              <a:rPr lang="en-US" altLang="en-US" sz="4000" dirty="0">
                <a:solidFill>
                  <a:srgbClr val="00FFFF"/>
                </a:solidFill>
                <a:latin typeface="Arial" panose="020B0604020202020204" pitchFamily="34" charset="0"/>
                <a:cs typeface="Arial" panose="020B0604020202020204" pitchFamily="34" charset="0"/>
              </a:rPr>
              <a:t>Christ’s Five Trips to Jerusalem</a:t>
            </a:r>
          </a:p>
        </p:txBody>
      </p:sp>
      <p:graphicFrame>
        <p:nvGraphicFramePr>
          <p:cNvPr id="19482" name="Group 26">
            <a:extLst>
              <a:ext uri="{FF2B5EF4-FFF2-40B4-BE49-F238E27FC236}">
                <a16:creationId xmlns:a16="http://schemas.microsoft.com/office/drawing/2014/main" id="{43B8D5F8-01AF-EB87-A47D-621216720668}"/>
              </a:ext>
            </a:extLst>
          </p:cNvPr>
          <p:cNvGraphicFramePr>
            <a:graphicFrameLocks noGrp="1"/>
          </p:cNvGraphicFramePr>
          <p:nvPr>
            <p:ph type="tbl" idx="1"/>
          </p:nvPr>
        </p:nvGraphicFramePr>
        <p:xfrm>
          <a:off x="1752600" y="1219200"/>
          <a:ext cx="5448300" cy="4572000"/>
        </p:xfrm>
        <a:graphic>
          <a:graphicData uri="http://schemas.openxmlformats.org/drawingml/2006/table">
            <a:tbl>
              <a:tblPr>
                <a:tableStyleId>{AF606853-7671-496A-8E4F-DF71F8EC918B}</a:tableStyleId>
              </a:tblPr>
              <a:tblGrid>
                <a:gridCol w="2724150">
                  <a:extLst>
                    <a:ext uri="{9D8B030D-6E8A-4147-A177-3AD203B41FA5}">
                      <a16:colId xmlns:a16="http://schemas.microsoft.com/office/drawing/2014/main" val="20000"/>
                    </a:ext>
                  </a:extLst>
                </a:gridCol>
                <a:gridCol w="2724150">
                  <a:extLst>
                    <a:ext uri="{9D8B030D-6E8A-4147-A177-3AD203B41FA5}">
                      <a16:colId xmlns:a16="http://schemas.microsoft.com/office/drawing/2014/main" val="20001"/>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Feast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Verse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tx1"/>
                          </a:solidFill>
                          <a:latin typeface="Arial" pitchFamily="34" charset="0"/>
                          <a:cs typeface="Arial"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2:23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Unnamed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5:1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Tabernacles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Dedication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10:22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13:1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075" name="Picture 3">
            <a:extLst>
              <a:ext uri="{FF2B5EF4-FFF2-40B4-BE49-F238E27FC236}">
                <a16:creationId xmlns:a16="http://schemas.microsoft.com/office/drawing/2014/main" id="{8D1F632F-BE08-6A02-3C0A-87E19AB69FB1}"/>
              </a:ext>
            </a:extLst>
          </p:cNvPr>
          <p:cNvPicPr>
            <a:picLocks noChangeAspect="1" noChangeArrowheads="1"/>
          </p:cNvPicPr>
          <p:nvPr/>
        </p:nvPicPr>
        <p:blipFill>
          <a:blip r:embed="rId2"/>
          <a:srcRect/>
          <a:stretch>
            <a:fillRect/>
          </a:stretch>
        </p:blipFill>
        <p:spPr bwMode="auto">
          <a:xfrm>
            <a:off x="7010401" y="2114552"/>
            <a:ext cx="3609975" cy="262889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188BB-4DCD-DF7E-C88B-AB5D93165BE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7B83F8B-7208-CDFC-52BE-5CAB5649CCD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12:18-23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Herod</a:t>
            </a:r>
          </a:p>
        </p:txBody>
      </p:sp>
      <p:sp>
        <p:nvSpPr>
          <p:cNvPr id="161795" name="Rectangle 3">
            <a:extLst>
              <a:ext uri="{FF2B5EF4-FFF2-40B4-BE49-F238E27FC236}">
                <a16:creationId xmlns:a16="http://schemas.microsoft.com/office/drawing/2014/main" id="{A8730135-97D9-A5B8-5E79-FAE71B0AA85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Soldiers’ reaction (18)</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Herod’s reaction (19)</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Herod’s death (20-23)</a:t>
            </a:r>
          </a:p>
        </p:txBody>
      </p:sp>
      <p:pic>
        <p:nvPicPr>
          <p:cNvPr id="2" name="Picture 1">
            <a:extLst>
              <a:ext uri="{FF2B5EF4-FFF2-40B4-BE49-F238E27FC236}">
                <a16:creationId xmlns:a16="http://schemas.microsoft.com/office/drawing/2014/main" id="{49B69D2B-8425-094C-D8CC-2CE887345BC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174157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49934-1A43-B79E-735E-34D6FF0FF06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73281B3-2760-6978-0694-F6EE21F2C91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2BF5BC44-B24E-0EF7-614E-5118524BF493}"/>
              </a:ext>
            </a:extLst>
          </p:cNvPr>
          <p:cNvSpPr>
            <a:spLocks noGrp="1" noChangeArrowheads="1"/>
          </p:cNvSpPr>
          <p:nvPr>
            <p:ph type="body" idx="1"/>
          </p:nvPr>
        </p:nvSpPr>
        <p:spPr>
          <a:xfrm>
            <a:off x="609600" y="1981200"/>
            <a:ext cx="731520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C2F5ABF5-0348-5BC3-B862-54BA6FB2BB7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199900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4354A-7B22-3408-52E8-C27767ACDAF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F3F51E2-3D8C-434F-1208-8A10555D940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D12DD885-9185-E869-4E6A-6512A0021D65}"/>
              </a:ext>
            </a:extLst>
          </p:cNvPr>
          <p:cNvSpPr>
            <a:spLocks noGrp="1" noChangeArrowheads="1"/>
          </p:cNvSpPr>
          <p:nvPr>
            <p:ph type="body" idx="1"/>
          </p:nvPr>
        </p:nvSpPr>
        <p:spPr>
          <a:xfrm>
            <a:off x="609600" y="1981200"/>
            <a:ext cx="740664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05FF68D6-9EF6-D81C-4D0D-3C703C5CF6B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89280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46755-07E9-C693-6101-C33A0B46E60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A723CF3-E322-6628-ED1B-0842F48AC9C9}"/>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DA41A314-E8E7-92FD-BA08-54CF2A12B8F0}"/>
              </a:ext>
            </a:extLst>
          </p:cNvPr>
          <p:cNvSpPr>
            <a:spLocks noGrp="1" noChangeArrowheads="1"/>
          </p:cNvSpPr>
          <p:nvPr>
            <p:ph type="body" idx="1"/>
          </p:nvPr>
        </p:nvSpPr>
        <p:spPr>
          <a:xfrm>
            <a:off x="457200" y="20574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James’ Death (12:1-2)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36D26110-8A22-C70A-D3B1-76B19245D878}"/>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214484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682B-47E2-A3AC-ABF1-18218778D580}"/>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77D1F713-C135-D693-BD58-1E3CCCF2C7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999FB7D1-A5BB-C1F7-CF79-89A7D2850B61}"/>
              </a:ext>
            </a:extLst>
          </p:cNvPr>
          <p:cNvSpPr>
            <a:spLocks noChangeArrowheads="1"/>
          </p:cNvSpPr>
          <p:nvPr/>
        </p:nvSpPr>
        <p:spPr bwMode="auto">
          <a:xfrm>
            <a:off x="9296400" y="3886200"/>
            <a:ext cx="762000" cy="5334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92908846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1763E-0F1D-091B-0A75-596D173A9FB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89727EF-B465-941C-3D35-C7052740588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12CB81C5-50B8-09B8-3425-29EE1E1BC99A}"/>
              </a:ext>
            </a:extLst>
          </p:cNvPr>
          <p:cNvSpPr>
            <a:spLocks noGrp="1" noChangeArrowheads="1"/>
          </p:cNvSpPr>
          <p:nvPr>
            <p:ph type="body" idx="1"/>
          </p:nvPr>
        </p:nvSpPr>
        <p:spPr>
          <a:xfrm>
            <a:off x="609600" y="1981200"/>
            <a:ext cx="740664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6A5B2F96-FB1E-C8C1-F686-428490C8CF1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07539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ADA3-9C70-D688-2641-D3BFED0B9AE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7DC12BD-720F-89EF-D625-37A357BB38A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4CE95A19-2987-A223-57B6-ADB5B729A736}"/>
              </a:ext>
            </a:extLst>
          </p:cNvPr>
          <p:cNvSpPr>
            <a:spLocks noGrp="1" noChangeArrowheads="1"/>
          </p:cNvSpPr>
          <p:nvPr>
            <p:ph type="body" idx="1"/>
          </p:nvPr>
        </p:nvSpPr>
        <p:spPr>
          <a:xfrm>
            <a:off x="609600" y="1981200"/>
            <a:ext cx="7315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B45EA8EB-500C-772F-E927-A6E298B7968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278055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6D2A6-5F1B-8E0C-CF5F-29BE26A9A02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6C58D68-4034-EC66-6341-69404815B3C8}"/>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476E1385-829C-0C4F-219F-FF830CEAF1E7}"/>
              </a:ext>
            </a:extLst>
          </p:cNvPr>
          <p:cNvSpPr>
            <a:spLocks noGrp="1" noChangeArrowheads="1"/>
          </p:cNvSpPr>
          <p:nvPr>
            <p:ph type="body" idx="1"/>
          </p:nvPr>
        </p:nvSpPr>
        <p:spPr>
          <a:xfrm>
            <a:off x="609600" y="1981200"/>
            <a:ext cx="7315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ED0438AE-8B7A-4E76-0A3A-0327E4EC9BE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693143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13B7CED-3C5A-4CC9-A525-6A5F1B2D8EB6}"/>
              </a:ext>
            </a:extLst>
          </p:cNvPr>
          <p:cNvSpPr>
            <a:spLocks noGrp="1" noChangeArrowheads="1"/>
          </p:cNvSpPr>
          <p:nvPr>
            <p:ph type="title"/>
          </p:nvPr>
        </p:nvSpPr>
        <p:spPr>
          <a:xfrm>
            <a:off x="2209800" y="152400"/>
            <a:ext cx="7772400" cy="109728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Activities of the Angels</a:t>
            </a:r>
            <a:b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br>
            <a:r>
              <a:rPr lang="en-US" sz="3200" b="1" dirty="0">
                <a:solidFill>
                  <a:srgbClr val="FF99FF"/>
                </a:solidFill>
                <a:effectLst>
                  <a:outerShdw blurRad="38100" dist="38100" dir="2700000" algn="tl">
                    <a:srgbClr val="000000">
                      <a:alpha val="43137"/>
                    </a:srgbClr>
                  </a:outerShdw>
                </a:effectLst>
              </a:rPr>
              <a:t>PAST</a:t>
            </a:r>
            <a:endParaRPr lang="en-US" altLang="en-US" sz="3200" b="1"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4339" name="Rectangle 3">
            <a:extLst>
              <a:ext uri="{FF2B5EF4-FFF2-40B4-BE49-F238E27FC236}">
                <a16:creationId xmlns:a16="http://schemas.microsoft.com/office/drawing/2014/main" id="{13A59833-D486-4CBF-BA89-E62A2DDA1067}"/>
              </a:ext>
            </a:extLst>
          </p:cNvPr>
          <p:cNvSpPr>
            <a:spLocks noGrp="1" noChangeArrowheads="1"/>
          </p:cNvSpPr>
          <p:nvPr>
            <p:ph type="body" idx="1"/>
          </p:nvPr>
        </p:nvSpPr>
        <p:spPr>
          <a:xfrm>
            <a:off x="609600" y="1600200"/>
            <a:ext cx="10972800" cy="4876800"/>
          </a:xfrm>
        </p:spPr>
        <p:txBody>
          <a:bodyPr/>
          <a:lstStyle/>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Witnessed creation (Job 38:7)</a:t>
            </a:r>
          </a:p>
          <a:p>
            <a:pPr marL="971550" lvl="2" indent="-514350">
              <a:lnSpc>
                <a:spcPct val="100000"/>
              </a:lnSpc>
              <a:spcBef>
                <a:spcPts val="0"/>
              </a:spcBef>
              <a:spcAft>
                <a:spcPts val="900"/>
              </a:spcAft>
              <a:buClr>
                <a:srgbClr val="FFC0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rPr>
              <a:t>Brought judgment (Gen 19:22; Acts 12:22-23)</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Accompanied the Law (Gal 3:19)</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Announced births of John and Christ (Luke 1:11-13, 26-27)</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Strengthened Christ (Matt 4:11)</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Announced resurrection (Matt 28:1-7)</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Observed Ascension (Acts 1:11)</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Brought messages (Luke 1:13)</a:t>
            </a:r>
          </a:p>
        </p:txBody>
      </p:sp>
      <p:pic>
        <p:nvPicPr>
          <p:cNvPr id="2" name="Picture 1">
            <a:extLst>
              <a:ext uri="{FF2B5EF4-FFF2-40B4-BE49-F238E27FC236}">
                <a16:creationId xmlns:a16="http://schemas.microsoft.com/office/drawing/2014/main" id="{23BF07E4-1FCA-B379-C3F2-85DCE42EA211}"/>
              </a:ext>
            </a:extLst>
          </p:cNvPr>
          <p:cNvPicPr>
            <a:picLocks noChangeAspect="1"/>
          </p:cNvPicPr>
          <p:nvPr/>
        </p:nvPicPr>
        <p:blipFill>
          <a:blip r:embed="rId2"/>
          <a:stretch>
            <a:fillRect/>
          </a:stretch>
        </p:blipFill>
        <p:spPr>
          <a:xfrm>
            <a:off x="10376916" y="76200"/>
            <a:ext cx="1205484" cy="91440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BCD92474-4F70-427C-B44F-854FFEA10E3A}"/>
              </a:ext>
            </a:extLst>
          </p:cNvPr>
          <p:cNvSpPr>
            <a:spLocks noGrp="1" noChangeArrowheads="1"/>
          </p:cNvSpPr>
          <p:nvPr>
            <p:ph type="body" idx="1"/>
          </p:nvPr>
        </p:nvSpPr>
        <p:spPr>
          <a:xfrm>
            <a:off x="1752600" y="1600201"/>
            <a:ext cx="8713788" cy="3657599"/>
          </a:xfrm>
        </p:spPr>
        <p:txBody>
          <a:bodyPr/>
          <a:lstStyle/>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Rapture (1 Thess. 4:16)</a:t>
            </a:r>
          </a:p>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Judged by humans (1 Cor 6:3)</a:t>
            </a:r>
          </a:p>
          <a:p>
            <a:pPr marL="971550" lvl="2" indent="-514350">
              <a:lnSpc>
                <a:spcPct val="100000"/>
              </a:lnSpc>
              <a:spcBef>
                <a:spcPts val="0"/>
              </a:spcBef>
              <a:spcAft>
                <a:spcPts val="1800"/>
              </a:spcAft>
              <a:buClr>
                <a:srgbClr val="FFC0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rPr>
              <a:t>Tribulation judgments (Rev 8:2; 16:1)</a:t>
            </a:r>
          </a:p>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Return of Christ (Matt 24:31; 25:31)</a:t>
            </a:r>
          </a:p>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Bind Satan (Rev 20:1-2)</a:t>
            </a:r>
          </a:p>
        </p:txBody>
      </p:sp>
      <p:pic>
        <p:nvPicPr>
          <p:cNvPr id="4" name="Picture 3">
            <a:extLst>
              <a:ext uri="{FF2B5EF4-FFF2-40B4-BE49-F238E27FC236}">
                <a16:creationId xmlns:a16="http://schemas.microsoft.com/office/drawing/2014/main" id="{C384CBDF-750D-D148-FEA3-7E329A273AF4}"/>
              </a:ext>
            </a:extLst>
          </p:cNvPr>
          <p:cNvPicPr>
            <a:picLocks noChangeAspect="1"/>
          </p:cNvPicPr>
          <p:nvPr/>
        </p:nvPicPr>
        <p:blipFill>
          <a:blip r:embed="rId2"/>
          <a:stretch>
            <a:fillRect/>
          </a:stretch>
        </p:blipFill>
        <p:spPr>
          <a:xfrm>
            <a:off x="10376916" y="76200"/>
            <a:ext cx="1205484" cy="914400"/>
          </a:xfrm>
          <a:prstGeom prst="rect">
            <a:avLst/>
          </a:prstGeom>
        </p:spPr>
      </p:pic>
      <p:sp>
        <p:nvSpPr>
          <p:cNvPr id="5" name="Rectangle 2">
            <a:extLst>
              <a:ext uri="{FF2B5EF4-FFF2-40B4-BE49-F238E27FC236}">
                <a16:creationId xmlns:a16="http://schemas.microsoft.com/office/drawing/2014/main" id="{CBF63990-7586-7A21-B930-CF61EB9FE385}"/>
              </a:ext>
            </a:extLst>
          </p:cNvPr>
          <p:cNvSpPr>
            <a:spLocks noGrp="1" noChangeArrowheads="1"/>
          </p:cNvSpPr>
          <p:nvPr>
            <p:ph type="title"/>
          </p:nvPr>
        </p:nvSpPr>
        <p:spPr>
          <a:xfrm>
            <a:off x="2209800" y="152400"/>
            <a:ext cx="7772400" cy="109728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Activities of the Angels</a:t>
            </a:r>
            <a:b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br>
            <a:r>
              <a:rPr lang="en-US" sz="3200" b="1" dirty="0">
                <a:solidFill>
                  <a:srgbClr val="FF99FF"/>
                </a:solidFill>
                <a:effectLst>
                  <a:outerShdw blurRad="38100" dist="38100" dir="2700000" algn="tl">
                    <a:srgbClr val="000000">
                      <a:alpha val="43137"/>
                    </a:srgbClr>
                  </a:outerShdw>
                </a:effectLst>
              </a:rPr>
              <a:t>FUTURE</a:t>
            </a:r>
            <a:endParaRPr lang="en-US" altLang="en-US" sz="3200" b="1"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833193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45530B-D039-8DD2-F9A1-5979B8A8BC92}"/>
              </a:ext>
            </a:extLst>
          </p:cNvPr>
          <p:cNvPicPr>
            <a:picLocks noChangeAspect="1"/>
          </p:cNvPicPr>
          <p:nvPr/>
        </p:nvPicPr>
        <p:blipFill>
          <a:blip r:embed="rId2"/>
          <a:stretch>
            <a:fillRect/>
          </a:stretch>
        </p:blipFill>
        <p:spPr>
          <a:xfrm>
            <a:off x="1816100" y="263046"/>
            <a:ext cx="8559799" cy="6331907"/>
          </a:xfrm>
          <a:prstGeom prst="rect">
            <a:avLst/>
          </a:prstGeom>
        </p:spPr>
      </p:pic>
    </p:spTree>
    <p:extLst>
      <p:ext uri="{BB962C8B-B14F-4D97-AF65-F5344CB8AC3E}">
        <p14:creationId xmlns:p14="http://schemas.microsoft.com/office/powerpoint/2010/main" val="129276097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3734594" y="152400"/>
            <a:ext cx="4722812" cy="82296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Scripture and Pride</a:t>
            </a:r>
          </a:p>
        </p:txBody>
      </p:sp>
      <p:sp>
        <p:nvSpPr>
          <p:cNvPr id="21509" name="Rectangle 3"/>
          <p:cNvSpPr>
            <a:spLocks noGrp="1" noChangeArrowheads="1"/>
          </p:cNvSpPr>
          <p:nvPr>
            <p:ph type="body" idx="1"/>
          </p:nvPr>
        </p:nvSpPr>
        <p:spPr>
          <a:xfrm>
            <a:off x="609600" y="1600200"/>
            <a:ext cx="7391400" cy="4343400"/>
          </a:xfrm>
        </p:spPr>
        <p:txBody>
          <a:bodyPr/>
          <a:lstStyle/>
          <a:p>
            <a:pPr marL="457200" indent="-457200">
              <a:spcBef>
                <a:spcPts val="0"/>
              </a:spcBef>
              <a:spcAft>
                <a:spcPts val="2400"/>
              </a:spcAft>
              <a:buClr>
                <a:srgbClr val="FF99FF"/>
              </a:buClr>
            </a:pPr>
            <a:r>
              <a:rPr lang="en-US" altLang="en-US" sz="3200" dirty="0" err="1"/>
              <a:t>Prov</a:t>
            </a:r>
            <a:r>
              <a:rPr lang="en-US" altLang="en-US" sz="3200" dirty="0"/>
              <a:t> 16:18</a:t>
            </a:r>
          </a:p>
          <a:p>
            <a:pPr marL="457200" indent="-457200">
              <a:spcBef>
                <a:spcPts val="0"/>
              </a:spcBef>
              <a:spcAft>
                <a:spcPts val="2400"/>
              </a:spcAft>
              <a:buClr>
                <a:srgbClr val="FF99FF"/>
              </a:buClr>
            </a:pPr>
            <a:r>
              <a:rPr lang="en-US" altLang="en-US" sz="3200" dirty="0"/>
              <a:t>Isa 14:12-15; </a:t>
            </a:r>
            <a:r>
              <a:rPr lang="en-US" altLang="en-US" sz="3200" dirty="0" err="1"/>
              <a:t>Ezek</a:t>
            </a:r>
            <a:r>
              <a:rPr lang="en-US" altLang="en-US" sz="3200" dirty="0"/>
              <a:t> 28:12-17</a:t>
            </a:r>
          </a:p>
          <a:p>
            <a:pPr marL="457200" indent="-457200">
              <a:spcBef>
                <a:spcPts val="0"/>
              </a:spcBef>
              <a:spcAft>
                <a:spcPts val="2400"/>
              </a:spcAft>
              <a:buClr>
                <a:srgbClr val="FF99FF"/>
              </a:buClr>
            </a:pPr>
            <a:r>
              <a:rPr lang="en-US" altLang="en-US" sz="3200" dirty="0"/>
              <a:t>1 Tim 3:6</a:t>
            </a:r>
          </a:p>
          <a:p>
            <a:pPr marL="457200" indent="-457200">
              <a:spcBef>
                <a:spcPts val="0"/>
              </a:spcBef>
              <a:spcAft>
                <a:spcPts val="2400"/>
              </a:spcAft>
              <a:buClr>
                <a:srgbClr val="FF99FF"/>
              </a:buClr>
            </a:pPr>
            <a:r>
              <a:rPr lang="en-US" altLang="en-US" sz="3200" dirty="0"/>
              <a:t>Acts 12:21-23</a:t>
            </a:r>
          </a:p>
          <a:p>
            <a:pPr marL="457200" indent="-457200">
              <a:spcBef>
                <a:spcPts val="0"/>
              </a:spcBef>
              <a:spcAft>
                <a:spcPts val="2400"/>
              </a:spcAft>
              <a:buClr>
                <a:srgbClr val="FF99FF"/>
              </a:buClr>
            </a:pPr>
            <a:r>
              <a:rPr lang="en-US" altLang="en-US" sz="3200" dirty="0"/>
              <a:t>2 Cor 12:7</a:t>
            </a:r>
          </a:p>
          <a:p>
            <a:pPr marL="457200" indent="-457200">
              <a:spcBef>
                <a:spcPts val="0"/>
              </a:spcBef>
              <a:spcAft>
                <a:spcPts val="2400"/>
              </a:spcAft>
              <a:buClr>
                <a:srgbClr val="FF99FF"/>
              </a:buClr>
            </a:pPr>
            <a:r>
              <a:rPr lang="en-US" altLang="en-US" sz="3200" dirty="0"/>
              <a:t>1 Pet 5:5</a:t>
            </a:r>
          </a:p>
        </p:txBody>
      </p:sp>
      <p:pic>
        <p:nvPicPr>
          <p:cNvPr id="6" name="Picture 4" descr="C:\DAN437.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976871"/>
            <a:ext cx="4325667" cy="290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6376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09800" y="152400"/>
            <a:ext cx="7772400" cy="1143000"/>
          </a:xfrm>
        </p:spPr>
        <p:txBody>
          <a:bodyPr/>
          <a:lstStyle/>
          <a:p>
            <a:pPr algn="ct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Hall of the Humbled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b="1" dirty="0">
                <a:solidFill>
                  <a:srgbClr val="FFFFCC"/>
                </a:solidFill>
                <a:latin typeface="+mn-lt"/>
                <a:ea typeface="+mn-ea"/>
                <a:cs typeface="+mn-cs"/>
              </a:rPr>
              <a:t>(Prov. 16:18; 1 Peter 5:5)</a:t>
            </a:r>
          </a:p>
        </p:txBody>
      </p:sp>
      <p:sp>
        <p:nvSpPr>
          <p:cNvPr id="13315" name="Rectangle 3"/>
          <p:cNvSpPr>
            <a:spLocks noGrp="1" noChangeArrowheads="1"/>
          </p:cNvSpPr>
          <p:nvPr>
            <p:ph type="body" idx="1"/>
          </p:nvPr>
        </p:nvSpPr>
        <p:spPr>
          <a:xfrm>
            <a:off x="609600" y="1600201"/>
            <a:ext cx="6096000" cy="2895599"/>
          </a:xfrm>
        </p:spPr>
        <p:txBody>
          <a:bodyPr/>
          <a:lstStyle/>
          <a:p>
            <a:pPr marL="457200" indent="-457200">
              <a:spcBef>
                <a:spcPts val="0"/>
              </a:spcBef>
              <a:spcAft>
                <a:spcPts val="2400"/>
              </a:spcAft>
              <a:buClr>
                <a:srgbClr val="FF99FF"/>
              </a:buClr>
            </a:pPr>
            <a:r>
              <a:rPr lang="en-US" altLang="en-US" sz="3200" dirty="0"/>
              <a:t>Satan (Isa. 14:12-15; Ezek. 28:12-17; 1 Tim. 3:6)</a:t>
            </a:r>
          </a:p>
          <a:p>
            <a:pPr marL="457200" indent="-457200">
              <a:spcBef>
                <a:spcPts val="0"/>
              </a:spcBef>
              <a:spcAft>
                <a:spcPts val="2400"/>
              </a:spcAft>
              <a:buClr>
                <a:srgbClr val="FF99FF"/>
              </a:buClr>
            </a:pPr>
            <a:r>
              <a:rPr lang="en-US" altLang="en-US" sz="3200" dirty="0"/>
              <a:t>Uzziah (2 Chron. 26:16)</a:t>
            </a:r>
          </a:p>
          <a:p>
            <a:pPr marL="457200" indent="-457200">
              <a:spcBef>
                <a:spcPts val="0"/>
              </a:spcBef>
              <a:spcAft>
                <a:spcPts val="2400"/>
              </a:spcAft>
              <a:buClr>
                <a:srgbClr val="FF99FF"/>
              </a:buClr>
            </a:pPr>
            <a:r>
              <a:rPr lang="en-US" altLang="en-US" sz="3200" dirty="0"/>
              <a:t>Herod (Acts 12:20-23)</a:t>
            </a:r>
          </a:p>
          <a:p>
            <a:pPr marL="457200" indent="-457200">
              <a:spcBef>
                <a:spcPts val="0"/>
              </a:spcBef>
              <a:spcAft>
                <a:spcPts val="2400"/>
              </a:spcAft>
              <a:buClr>
                <a:srgbClr val="FF99FF"/>
              </a:buClr>
            </a:pPr>
            <a:r>
              <a:rPr lang="en-US" altLang="en-US" sz="3200" dirty="0"/>
              <a:t>Paul (2 Cor. 12:1-10)</a:t>
            </a:r>
          </a:p>
        </p:txBody>
      </p:sp>
      <p:pic>
        <p:nvPicPr>
          <p:cNvPr id="2" name="Picture 4" descr="C:\DAN437.TIF">
            <a:extLst>
              <a:ext uri="{FF2B5EF4-FFF2-40B4-BE49-F238E27FC236}">
                <a16:creationId xmlns:a16="http://schemas.microsoft.com/office/drawing/2014/main" id="{D4D5143C-EAD4-6C01-D46A-04A71535B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976871"/>
            <a:ext cx="4325667" cy="290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1731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E6BC-B80B-C03F-2147-C9D6B2AB8B0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D3CA0E64-37FF-E714-FEAF-4C792EFEB3EE}"/>
              </a:ext>
            </a:extLst>
          </p:cNvPr>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“As a result, Agrippa was eaten of worms. The Greek expression is </a:t>
            </a:r>
            <a:r>
              <a:rPr lang="en-US" sz="3200" i="1" dirty="0" err="1">
                <a:effectLst>
                  <a:outerShdw blurRad="38100" dist="38100" dir="2700000" algn="tl">
                    <a:srgbClr val="000000">
                      <a:alpha val="43137"/>
                    </a:srgbClr>
                  </a:outerShdw>
                </a:effectLst>
              </a:rPr>
              <a:t>genomenos</a:t>
            </a:r>
            <a:r>
              <a:rPr lang="en-US" sz="3200" i="1" dirty="0">
                <a:effectLst>
                  <a:outerShdw blurRad="38100" dist="38100" dir="2700000" algn="tl">
                    <a:srgbClr val="000000">
                      <a:alpha val="43137"/>
                    </a:srgbClr>
                  </a:outerShdw>
                </a:effectLst>
              </a:rPr>
              <a:t> </a:t>
            </a:r>
            <a:r>
              <a:rPr lang="en-US" sz="3200" i="1" dirty="0" err="1">
                <a:effectLst>
                  <a:outerShdw blurRad="38100" dist="38100" dir="2700000" algn="tl">
                    <a:srgbClr val="000000">
                      <a:alpha val="43137"/>
                    </a:srgbClr>
                  </a:outerShdw>
                </a:effectLst>
              </a:rPr>
              <a:t>skōlēkobrōtos</a:t>
            </a:r>
            <a:r>
              <a:rPr lang="en-US" sz="3200" dirty="0">
                <a:effectLst>
                  <a:outerShdw blurRad="38100" dist="38100" dir="2700000" algn="tl">
                    <a:srgbClr val="000000">
                      <a:alpha val="43137"/>
                    </a:srgbClr>
                  </a:outerShdw>
                </a:effectLst>
              </a:rPr>
              <a:t> and literally means ‘becoming worm-eaten.’ Robertson notes: ‘The word </a:t>
            </a:r>
            <a:r>
              <a:rPr lang="en-US" sz="3200" i="1" dirty="0" err="1">
                <a:effectLst>
                  <a:outerShdw blurRad="38100" dist="38100" dir="2700000" algn="tl">
                    <a:srgbClr val="000000">
                      <a:alpha val="43137"/>
                    </a:srgbClr>
                  </a:outerShdw>
                </a:effectLst>
              </a:rPr>
              <a:t>skóléx</a:t>
            </a:r>
            <a:r>
              <a:rPr lang="en-US" sz="3200" dirty="0">
                <a:effectLst>
                  <a:outerShdw blurRad="38100" dist="38100" dir="2700000" algn="tl">
                    <a:srgbClr val="000000">
                      <a:alpha val="43137"/>
                    </a:srgbClr>
                  </a:outerShdw>
                </a:effectLst>
              </a:rPr>
              <a:t> was used of intestinal worms and Herodotus . . . describes </a:t>
            </a:r>
            <a:r>
              <a:rPr lang="en-US" sz="3200" i="1" dirty="0" err="1">
                <a:effectLst>
                  <a:outerShdw blurRad="38100" dist="38100" dir="2700000" algn="tl">
                    <a:srgbClr val="000000">
                      <a:alpha val="43137"/>
                    </a:srgbClr>
                  </a:outerShdw>
                </a:effectLst>
              </a:rPr>
              <a:t>Pheretima</a:t>
            </a:r>
            <a:r>
              <a:rPr lang="en-US" sz="3200" dirty="0">
                <a:effectLst>
                  <a:outerShdw blurRad="38100" dist="38100" dir="2700000" algn="tl">
                    <a:srgbClr val="000000">
                      <a:alpha val="43137"/>
                    </a:srgbClr>
                  </a:outerShdw>
                </a:effectLst>
              </a:rPr>
              <a:t>, Queen of Cyrene, as having swarms of worms which ate her flesh while still alive.’ In other words, Agrippa died of acute intestinal problems. This was not an uncommon way for someone to die in ancient times. Josephus described the death as occurring five days after the painful stomach condition started, stating ‘that the rotting of his flesh produced worms, an item in harmony with the narrative of Luke.’”</a:t>
            </a:r>
          </a:p>
        </p:txBody>
      </p:sp>
      <p:sp>
        <p:nvSpPr>
          <p:cNvPr id="4" name="Text Box 5">
            <a:extLst>
              <a:ext uri="{FF2B5EF4-FFF2-40B4-BE49-F238E27FC236}">
                <a16:creationId xmlns:a16="http://schemas.microsoft.com/office/drawing/2014/main" id="{52A2A31A-323C-F7F0-3841-FDC9078DA268}"/>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278-79</a:t>
            </a:r>
          </a:p>
        </p:txBody>
      </p:sp>
      <p:pic>
        <p:nvPicPr>
          <p:cNvPr id="5" name="Picture 4">
            <a:extLst>
              <a:ext uri="{FF2B5EF4-FFF2-40B4-BE49-F238E27FC236}">
                <a16:creationId xmlns:a16="http://schemas.microsoft.com/office/drawing/2014/main" id="{6A6A2A90-E641-8F42-6996-F1484B48F3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7CCA8AA7-86BB-573D-AE17-CF5EE7DA542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13947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D7530-9070-3149-7EB5-85ACBC844A6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925C506-1D3E-7513-2960-E7CDB2A52355}"/>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39410FCE-217E-D596-DEC1-0664BB4555CD}"/>
              </a:ext>
            </a:extLst>
          </p:cNvPr>
          <p:cNvSpPr>
            <a:spLocks noGrp="1" noChangeArrowheads="1"/>
          </p:cNvSpPr>
          <p:nvPr>
            <p:ph type="body" idx="1"/>
          </p:nvPr>
        </p:nvSpPr>
        <p:spPr>
          <a:xfrm>
            <a:off x="457200" y="2057400"/>
            <a:ext cx="8153400" cy="25146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James’ Death (12:1-2)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D35F9141-0432-1249-FA9F-7C478B247CBA}"/>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784403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3FB06-5BBC-F951-8106-48E5BAF463A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71AA362-FF79-04CE-DB41-4FD8D62DF577}"/>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On Herod (18-23)</a:t>
            </a:r>
          </a:p>
          <a:p>
            <a:pPr marL="457200" lvl="1" indent="-457200">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 the Church (24-25) </a:t>
            </a:r>
          </a:p>
        </p:txBody>
      </p:sp>
      <p:sp>
        <p:nvSpPr>
          <p:cNvPr id="3" name="Rectangle 2">
            <a:extLst>
              <a:ext uri="{FF2B5EF4-FFF2-40B4-BE49-F238E27FC236}">
                <a16:creationId xmlns:a16="http://schemas.microsoft.com/office/drawing/2014/main" id="{22B41750-FF5C-8A8A-95EA-4BB96CBDEFC4}"/>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Results of Peter’s Escape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12:18-25</a:t>
            </a:r>
          </a:p>
        </p:txBody>
      </p:sp>
      <p:pic>
        <p:nvPicPr>
          <p:cNvPr id="5" name="Picture 4">
            <a:extLst>
              <a:ext uri="{FF2B5EF4-FFF2-40B4-BE49-F238E27FC236}">
                <a16:creationId xmlns:a16="http://schemas.microsoft.com/office/drawing/2014/main" id="{50D3D867-8CB2-DB1F-D5BC-04F1B97524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503222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640B0-412C-4076-31A5-87D8C27557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ED8219E-385A-B068-4714-6739A87EFC2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12:24-25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the Church</a:t>
            </a:r>
          </a:p>
        </p:txBody>
      </p:sp>
      <p:sp>
        <p:nvSpPr>
          <p:cNvPr id="161795" name="Rectangle 3">
            <a:extLst>
              <a:ext uri="{FF2B5EF4-FFF2-40B4-BE49-F238E27FC236}">
                <a16:creationId xmlns:a16="http://schemas.microsoft.com/office/drawing/2014/main" id="{AD1BBCBA-9DA3-E0B0-6210-DC0EFD63D661}"/>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Progress report (24)</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Paul &amp; Barnabas return to Antioch (25)</a:t>
            </a:r>
          </a:p>
        </p:txBody>
      </p:sp>
      <p:pic>
        <p:nvPicPr>
          <p:cNvPr id="2" name="Picture 1">
            <a:extLst>
              <a:ext uri="{FF2B5EF4-FFF2-40B4-BE49-F238E27FC236}">
                <a16:creationId xmlns:a16="http://schemas.microsoft.com/office/drawing/2014/main" id="{ADB5B67B-34B4-1ACD-A051-F4858946FD4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717438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CEB3C-52D1-63ED-A686-2AB1F4B5837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B9809FD-643A-F8CA-0E0A-FFE43C5C27A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12:24-25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the Church</a:t>
            </a:r>
          </a:p>
        </p:txBody>
      </p:sp>
      <p:sp>
        <p:nvSpPr>
          <p:cNvPr id="161795" name="Rectangle 3">
            <a:extLst>
              <a:ext uri="{FF2B5EF4-FFF2-40B4-BE49-F238E27FC236}">
                <a16:creationId xmlns:a16="http://schemas.microsoft.com/office/drawing/2014/main" id="{800DE0AA-8A2A-1FF9-0D26-64FC463C9CDA}"/>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Progress report (24)</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Paul &amp; Barnabas return to Antioch (25)</a:t>
            </a:r>
          </a:p>
        </p:txBody>
      </p:sp>
      <p:pic>
        <p:nvPicPr>
          <p:cNvPr id="2" name="Picture 1">
            <a:extLst>
              <a:ext uri="{FF2B5EF4-FFF2-40B4-BE49-F238E27FC236}">
                <a16:creationId xmlns:a16="http://schemas.microsoft.com/office/drawing/2014/main" id="{C3A7BF6C-0695-141C-94F4-F53DB58EA7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980826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7D190-1DE7-0929-3259-4B2D84E0991A}"/>
            </a:ext>
          </a:extLst>
        </p:cNvPr>
        <p:cNvGrpSpPr/>
        <p:nvPr/>
      </p:nvGrpSpPr>
      <p:grpSpPr>
        <a:xfrm>
          <a:off x="0" y="0"/>
          <a:ext cx="0" cy="0"/>
          <a:chOff x="0" y="0"/>
          <a:chExt cx="0" cy="0"/>
        </a:xfrm>
      </p:grpSpPr>
      <p:sp>
        <p:nvSpPr>
          <p:cNvPr id="23554" name="Rectangle 2">
            <a:extLst>
              <a:ext uri="{FF2B5EF4-FFF2-40B4-BE49-F238E27FC236}">
                <a16:creationId xmlns:a16="http://schemas.microsoft.com/office/drawing/2014/main" id="{70F33878-7A6F-5F13-9F2D-12EEC76B661E}"/>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37718699-0965-B0F1-5FAF-A51509A941F4}"/>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AACCB37-4687-2992-6EB1-F7A7992CAE63}"/>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5A8895CC-DBE9-D34A-248F-D4911CD0D608}"/>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1482705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CD96C-A069-7962-C871-C80486161F29}"/>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12EC3E76-EB38-EB87-2012-25F277E9B835}"/>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A5EF7948-5AB4-FC25-7C9B-A42842AEBEA4}"/>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E343CDC6-D454-0EE0-E3A4-4EDF0E78783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80FE630F-8CD9-95E5-618B-3763B5F5B6A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552615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4001D-63A5-B492-6057-D37D1329842A}"/>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7F255586-7390-E0D9-C605-EF1389F0A7E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FC8CA31-A08D-3336-4A00-4A98916567C4}"/>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47; 4:4, 31; 5:14, 42; 8:25, 40; 11:21; 13:49; 17:6</a:t>
            </a:r>
          </a:p>
        </p:txBody>
      </p:sp>
      <p:pic>
        <p:nvPicPr>
          <p:cNvPr id="4" name="Picture 3">
            <a:extLst>
              <a:ext uri="{FF2B5EF4-FFF2-40B4-BE49-F238E27FC236}">
                <a16:creationId xmlns:a16="http://schemas.microsoft.com/office/drawing/2014/main" id="{5D315F51-D28E-63D7-D9EF-91AF3DE3E12F}"/>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17CC6FC9-E614-7B7A-5200-4601D85F3C68}"/>
              </a:ext>
            </a:extLst>
          </p:cNvPr>
          <p:cNvPicPr>
            <a:picLocks noChangeAspect="1"/>
          </p:cNvPicPr>
          <p:nvPr/>
        </p:nvPicPr>
        <p:blipFill>
          <a:blip r:embed="rId3"/>
          <a:stretch>
            <a:fillRect/>
          </a:stretch>
        </p:blipFill>
        <p:spPr>
          <a:xfrm>
            <a:off x="8349742" y="2514600"/>
            <a:ext cx="3244850" cy="1828800"/>
          </a:xfrm>
          <a:prstGeom prst="rect">
            <a:avLst/>
          </a:prstGeom>
        </p:spPr>
      </p:pic>
    </p:spTree>
    <p:extLst>
      <p:ext uri="{BB962C8B-B14F-4D97-AF65-F5344CB8AC3E}">
        <p14:creationId xmlns:p14="http://schemas.microsoft.com/office/powerpoint/2010/main" val="11837032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F6383-431C-10B5-07DE-98DEDCC8228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EE50106-D274-6A0A-3E1F-73A04B98504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12:24-25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the Church</a:t>
            </a:r>
          </a:p>
        </p:txBody>
      </p:sp>
      <p:sp>
        <p:nvSpPr>
          <p:cNvPr id="161795" name="Rectangle 3">
            <a:extLst>
              <a:ext uri="{FF2B5EF4-FFF2-40B4-BE49-F238E27FC236}">
                <a16:creationId xmlns:a16="http://schemas.microsoft.com/office/drawing/2014/main" id="{7FF9A8AD-DAA4-EC0D-715C-00B84C053A9F}"/>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Progress report (24)</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Paul &amp; Barnabas return to Antioch (25)</a:t>
            </a:r>
          </a:p>
        </p:txBody>
      </p:sp>
      <p:pic>
        <p:nvPicPr>
          <p:cNvPr id="2" name="Picture 1">
            <a:extLst>
              <a:ext uri="{FF2B5EF4-FFF2-40B4-BE49-F238E27FC236}">
                <a16:creationId xmlns:a16="http://schemas.microsoft.com/office/drawing/2014/main" id="{BDCAC76E-0A75-84DB-B316-8D9B3573145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604211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682B-47E2-A3AC-ABF1-18218778D580}"/>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77D1F713-C135-D693-BD58-1E3CCCF2C7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999FB7D1-A5BB-C1F7-CF79-89A7D2850B61}"/>
              </a:ext>
            </a:extLst>
          </p:cNvPr>
          <p:cNvSpPr>
            <a:spLocks noChangeArrowheads="1"/>
          </p:cNvSpPr>
          <p:nvPr/>
        </p:nvSpPr>
        <p:spPr bwMode="auto">
          <a:xfrm>
            <a:off x="9601200" y="2895600"/>
            <a:ext cx="6858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78887A62-8C20-3858-C270-3475B5271739}"/>
              </a:ext>
            </a:extLst>
          </p:cNvPr>
          <p:cNvSpPr>
            <a:spLocks noChangeArrowheads="1"/>
          </p:cNvSpPr>
          <p:nvPr/>
        </p:nvSpPr>
        <p:spPr bwMode="auto">
          <a:xfrm>
            <a:off x="9144000" y="4648200"/>
            <a:ext cx="990601"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61628761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FF15C-A25E-4F5E-58B4-2E1135806C4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8C7C6BB-C3E2-3755-96C7-9CD6C225F690}"/>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E00B036C-53D5-575C-9CE3-6AE6D2D4CE43}"/>
              </a:ext>
            </a:extLst>
          </p:cNvPr>
          <p:cNvSpPr>
            <a:spLocks noGrp="1" noChangeArrowheads="1"/>
          </p:cNvSpPr>
          <p:nvPr>
            <p:ph type="body" idx="1"/>
          </p:nvPr>
        </p:nvSpPr>
        <p:spPr>
          <a:xfrm>
            <a:off x="457200" y="22860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James’ Death (12:1-2)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A4C1E060-C5AE-B2FE-5CB2-5D45ACED74EC}"/>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27910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BD5DE-F1F7-A35C-5E1E-93F15B5010A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3102EFE-88EA-29C0-226A-27E4B66BBB1F}"/>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Herod’s goal (1)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Herod’s victim (2) </a:t>
            </a:r>
          </a:p>
        </p:txBody>
      </p:sp>
      <p:sp>
        <p:nvSpPr>
          <p:cNvPr id="3" name="Rectangle 2">
            <a:extLst>
              <a:ext uri="{FF2B5EF4-FFF2-40B4-BE49-F238E27FC236}">
                <a16:creationId xmlns:a16="http://schemas.microsoft.com/office/drawing/2014/main" id="{4480D4AC-44A3-6645-3B15-75F1B880E6B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James’ Death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12:1-2</a:t>
            </a:r>
          </a:p>
        </p:txBody>
      </p:sp>
      <p:pic>
        <p:nvPicPr>
          <p:cNvPr id="5" name="Picture 4">
            <a:extLst>
              <a:ext uri="{FF2B5EF4-FFF2-40B4-BE49-F238E27FC236}">
                <a16:creationId xmlns:a16="http://schemas.microsoft.com/office/drawing/2014/main" id="{C6A92A7C-E663-08CC-21A3-810720875A1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50128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38E36-A55E-2258-3B22-8F42FAE4D53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D64B479-B356-913C-35EE-AE53D9A3ABB4}"/>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Herod’s goal (1)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Herod’s victim (2) </a:t>
            </a:r>
          </a:p>
        </p:txBody>
      </p:sp>
      <p:sp>
        <p:nvSpPr>
          <p:cNvPr id="3" name="Rectangle 2">
            <a:extLst>
              <a:ext uri="{FF2B5EF4-FFF2-40B4-BE49-F238E27FC236}">
                <a16:creationId xmlns:a16="http://schemas.microsoft.com/office/drawing/2014/main" id="{8BCC2EB3-249E-80A2-FE2D-0EC730A7970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James’ Death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12:1-2</a:t>
            </a:r>
          </a:p>
        </p:txBody>
      </p:sp>
      <p:pic>
        <p:nvPicPr>
          <p:cNvPr id="5" name="Picture 4">
            <a:extLst>
              <a:ext uri="{FF2B5EF4-FFF2-40B4-BE49-F238E27FC236}">
                <a16:creationId xmlns:a16="http://schemas.microsoft.com/office/drawing/2014/main" id="{BA2D3320-8552-FB73-6198-0A219C90F0A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83101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BE28B-3226-70CE-5B4E-E6CCE2D3E6A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AEABE02-0457-98A4-5059-95CD9FF801F2}"/>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Herod’s goal (1)</a:t>
            </a:r>
          </a:p>
          <a:p>
            <a:pPr marL="457200" lvl="1" indent="-457200">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Herod’s victim (2) </a:t>
            </a:r>
          </a:p>
        </p:txBody>
      </p:sp>
      <p:sp>
        <p:nvSpPr>
          <p:cNvPr id="3" name="Rectangle 2">
            <a:extLst>
              <a:ext uri="{FF2B5EF4-FFF2-40B4-BE49-F238E27FC236}">
                <a16:creationId xmlns:a16="http://schemas.microsoft.com/office/drawing/2014/main" id="{C3319B8B-4EC1-5F48-DCAE-9E0E18E7C5CD}"/>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James’ Death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12:1-2</a:t>
            </a:r>
          </a:p>
        </p:txBody>
      </p:sp>
      <p:pic>
        <p:nvPicPr>
          <p:cNvPr id="5" name="Picture 4">
            <a:extLst>
              <a:ext uri="{FF2B5EF4-FFF2-40B4-BE49-F238E27FC236}">
                <a16:creationId xmlns:a16="http://schemas.microsoft.com/office/drawing/2014/main" id="{615F5925-0C29-9D43-04AA-08CF05C46DA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53760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33674-9D01-EC17-110E-441DFAAE2E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1:13-14</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they had entered the city, they went up to the upper room where they were staying; that is, Peter and John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Andrew, Philip and Thomas, Bartholomew and Matthew,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son of Alphaeus, and Simon the Zealot, and Judas the son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These all with one mind were continually devoting themselves to prayer, along with the women, and Mary the mother of Jesus, and with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brothers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16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BE68C5-ED1E-F7C1-0F4D-FE08F3DA16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5181600"/>
          </a:xfrm>
        </p:spPr>
        <p:txBody>
          <a:bodyPr/>
          <a:lstStyle/>
          <a:p>
            <a:pPr marL="0" indent="0" algn="ctr" defTabSz="457200" eaLnBrk="0" hangingPunct="0">
              <a:lnSpc>
                <a:spcPct val="100000"/>
              </a:lnSpc>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8:3-4; 11:19</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t>
            </a:r>
            <a:r>
              <a:rPr lang="en-US" sz="3400" baseline="30000" dirty="0">
                <a:effectLst/>
              </a:rPr>
              <a:t>3 </a:t>
            </a:r>
            <a:r>
              <a:rPr lang="en-US" sz="3400" dirty="0">
                <a:effectLst>
                  <a:outerShdw blurRad="38100" dist="38100" dir="2700000" algn="tl">
                    <a:srgbClr val="000000">
                      <a:alpha val="43137"/>
                    </a:srgbClr>
                  </a:outerShdw>
                </a:effectLst>
              </a:rPr>
              <a:t>But </a:t>
            </a:r>
            <a:r>
              <a:rPr lang="en-US" sz="3400" b="1" u="sng" dirty="0">
                <a:solidFill>
                  <a:srgbClr val="FFFFCC"/>
                </a:solidFill>
                <a:effectLst>
                  <a:outerShdw blurRad="38100" dist="38100" dir="2700000" algn="tl">
                    <a:srgbClr val="000000">
                      <a:alpha val="43137"/>
                    </a:srgbClr>
                  </a:outerShdw>
                </a:effectLst>
              </a:rPr>
              <a:t>Saul</a:t>
            </a:r>
            <a:r>
              <a:rPr lang="en-US" sz="3400" dirty="0">
                <a:effectLst>
                  <a:outerShdw blurRad="38100" dist="38100" dir="2700000" algn="tl">
                    <a:srgbClr val="000000">
                      <a:alpha val="43137"/>
                    </a:srgbClr>
                  </a:outerShdw>
                </a:effectLst>
              </a:rPr>
              <a:t> began ravaging the church, entering house after house, and dragging off men and women, he would put them in prison. </a:t>
            </a:r>
            <a:r>
              <a:rPr lang="en-US" sz="3400" baseline="30000" dirty="0">
                <a:effectLst/>
              </a:rPr>
              <a:t>4</a:t>
            </a:r>
            <a:r>
              <a:rPr lang="en-US" sz="3400" dirty="0">
                <a:effectLst>
                  <a:outerShdw blurRad="38100" dist="38100" dir="2700000" algn="tl">
                    <a:srgbClr val="000000">
                      <a:alpha val="43137"/>
                    </a:srgbClr>
                  </a:outerShdw>
                </a:effectLst>
              </a:rPr>
              <a:t> Therefore, those who had been </a:t>
            </a:r>
            <a:r>
              <a:rPr lang="en-US" sz="3400" b="1" u="sng" dirty="0">
                <a:solidFill>
                  <a:srgbClr val="FFFFCC"/>
                </a:solidFill>
                <a:effectLst>
                  <a:outerShdw blurRad="38100" dist="38100" dir="2700000" algn="tl">
                    <a:srgbClr val="000000">
                      <a:alpha val="43137"/>
                    </a:srgbClr>
                  </a:outerShdw>
                </a:effectLst>
              </a:rPr>
              <a:t>scattered</a:t>
            </a:r>
            <a:r>
              <a:rPr lang="en-US" sz="3400" dirty="0">
                <a:effectLst>
                  <a:outerShdw blurRad="38100" dist="38100" dir="2700000" algn="tl">
                    <a:srgbClr val="000000">
                      <a:alpha val="43137"/>
                    </a:srgbClr>
                  </a:outerShdw>
                </a:effectLst>
              </a:rPr>
              <a:t> went about preaching the word…</a:t>
            </a:r>
            <a:r>
              <a:rPr lang="en-US" sz="3400" baseline="30000" dirty="0"/>
              <a:t>11:1</a:t>
            </a:r>
            <a:r>
              <a:rPr lang="en-US" sz="3400" baseline="30000" dirty="0">
                <a:effectLst/>
              </a:rPr>
              <a:t>9 </a:t>
            </a:r>
            <a:r>
              <a:rPr lang="en-US" sz="3400" dirty="0">
                <a:effectLst>
                  <a:outerShdw blurRad="38100" dist="38100" dir="2700000" algn="tl">
                    <a:srgbClr val="000000">
                      <a:alpha val="43137"/>
                    </a:srgbClr>
                  </a:outerShdw>
                </a:effectLst>
              </a:rPr>
              <a:t>So then those who were </a:t>
            </a:r>
            <a:r>
              <a:rPr lang="en-US" sz="3400" b="1" u="sng" dirty="0">
                <a:solidFill>
                  <a:srgbClr val="FFFFCC"/>
                </a:solidFill>
                <a:effectLst>
                  <a:outerShdw blurRad="38100" dist="38100" dir="2700000" algn="tl">
                    <a:srgbClr val="000000">
                      <a:alpha val="43137"/>
                    </a:srgbClr>
                  </a:outerShdw>
                </a:effectLst>
              </a:rPr>
              <a:t>scattered</a:t>
            </a:r>
            <a:r>
              <a:rPr lang="en-US" sz="3400" dirty="0">
                <a:effectLst>
                  <a:outerShdw blurRad="38100" dist="38100" dir="2700000" algn="tl">
                    <a:srgbClr val="000000">
                      <a:alpha val="43137"/>
                    </a:srgbClr>
                  </a:outerShdw>
                </a:effectLst>
              </a:rPr>
              <a:t> because of the persecution that occurred in connection with Stephen made their way to Phoenicia and Cyprus and Antioch, speaking the word to no one except to Jews alone.”</a:t>
            </a:r>
          </a:p>
        </p:txBody>
      </p:sp>
    </p:spTree>
    <p:extLst>
      <p:ext uri="{BB962C8B-B14F-4D97-AF65-F5344CB8AC3E}">
        <p14:creationId xmlns:p14="http://schemas.microsoft.com/office/powerpoint/2010/main" val="1667580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D9341-485B-7FD2-94F9-8A74721074E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2BAE858-DE73-8258-F9BA-03472949F522}"/>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4273B082-F481-F14D-BF38-B4211D41780F}"/>
              </a:ext>
            </a:extLst>
          </p:cNvPr>
          <p:cNvSpPr>
            <a:spLocks noGrp="1" noChangeArrowheads="1"/>
          </p:cNvSpPr>
          <p:nvPr>
            <p:ph type="body" idx="1"/>
          </p:nvPr>
        </p:nvSpPr>
        <p:spPr>
          <a:xfrm>
            <a:off x="457200" y="2057400"/>
            <a:ext cx="8153400" cy="27051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James’ Death (12:1-2)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DDDC511E-0FD2-A8E8-2D19-27A616510D8B}"/>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3578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5FB3-7809-760E-98F5-A524E9DD30A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0120073-55CB-0034-ED82-A661FB9106A9}"/>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arrest (3)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incarceration (4)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Church’s reaction (5)</a:t>
            </a:r>
          </a:p>
        </p:txBody>
      </p:sp>
      <p:sp>
        <p:nvSpPr>
          <p:cNvPr id="3" name="Rectangle 2">
            <a:extLst>
              <a:ext uri="{FF2B5EF4-FFF2-40B4-BE49-F238E27FC236}">
                <a16:creationId xmlns:a16="http://schemas.microsoft.com/office/drawing/2014/main" id="{6FBE39B2-A22B-4DFD-66F5-249EA5A426F4}"/>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Peter’s Imprisonment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12:3-5</a:t>
            </a:r>
          </a:p>
        </p:txBody>
      </p:sp>
      <p:pic>
        <p:nvPicPr>
          <p:cNvPr id="5" name="Picture 4">
            <a:extLst>
              <a:ext uri="{FF2B5EF4-FFF2-40B4-BE49-F238E27FC236}">
                <a16:creationId xmlns:a16="http://schemas.microsoft.com/office/drawing/2014/main" id="{5EBEF0D9-6104-FB47-0724-1CB0D62CFB7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2558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DECDD-DB5B-9245-62D9-3303604235D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1307E71-64C2-57AA-07C9-D44AF4D5F835}"/>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11:19</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The Church at Antioch</a:t>
            </a:r>
          </a:p>
        </p:txBody>
      </p:sp>
      <p:sp>
        <p:nvSpPr>
          <p:cNvPr id="161795" name="Rectangle 3">
            <a:extLst>
              <a:ext uri="{FF2B5EF4-FFF2-40B4-BE49-F238E27FC236}">
                <a16:creationId xmlns:a16="http://schemas.microsoft.com/office/drawing/2014/main" id="{A29EF79D-FF69-4B32-895F-48277437284F}"/>
              </a:ext>
            </a:extLst>
          </p:cNvPr>
          <p:cNvSpPr>
            <a:spLocks noGrp="1" noChangeArrowheads="1"/>
          </p:cNvSpPr>
          <p:nvPr>
            <p:ph type="body" idx="1"/>
          </p:nvPr>
        </p:nvSpPr>
        <p:spPr>
          <a:xfrm>
            <a:off x="457200" y="22860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Development of the Church (11:19-26)</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Benevolence of the Church (Acts 11:27-30)</a:t>
            </a:r>
          </a:p>
        </p:txBody>
      </p:sp>
      <p:pic>
        <p:nvPicPr>
          <p:cNvPr id="3" name="Picture 2">
            <a:extLst>
              <a:ext uri="{FF2B5EF4-FFF2-40B4-BE49-F238E27FC236}">
                <a16:creationId xmlns:a16="http://schemas.microsoft.com/office/drawing/2014/main" id="{7A7A3C46-13E7-6789-7252-3274649D031B}"/>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62798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03783-34D5-3A41-816C-DEE070BEBCB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79BABA7-52FF-7DE8-3DEB-76122BBBF7FD}"/>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arrest (3)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incarceration (4)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Church’s reaction (5)</a:t>
            </a:r>
          </a:p>
        </p:txBody>
      </p:sp>
      <p:sp>
        <p:nvSpPr>
          <p:cNvPr id="3" name="Rectangle 2">
            <a:extLst>
              <a:ext uri="{FF2B5EF4-FFF2-40B4-BE49-F238E27FC236}">
                <a16:creationId xmlns:a16="http://schemas.microsoft.com/office/drawing/2014/main" id="{D4FD16A1-6B09-7E6A-8F7C-5C8445D8273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Peter’s Imprisonment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12:3-5</a:t>
            </a:r>
          </a:p>
        </p:txBody>
      </p:sp>
      <p:pic>
        <p:nvPicPr>
          <p:cNvPr id="5" name="Picture 4">
            <a:extLst>
              <a:ext uri="{FF2B5EF4-FFF2-40B4-BE49-F238E27FC236}">
                <a16:creationId xmlns:a16="http://schemas.microsoft.com/office/drawing/2014/main" id="{B0083EB8-7981-EDE1-2362-D4A440579C7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77920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A822F-E2AF-07B1-288C-5DAC2AB700F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E2B4E08-1D20-6A4D-DD5A-002C52F7F89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Arrest</a:t>
            </a:r>
          </a:p>
        </p:txBody>
      </p:sp>
      <p:sp>
        <p:nvSpPr>
          <p:cNvPr id="161795" name="Rectangle 3">
            <a:extLst>
              <a:ext uri="{FF2B5EF4-FFF2-40B4-BE49-F238E27FC236}">
                <a16:creationId xmlns:a16="http://schemas.microsoft.com/office/drawing/2014/main" id="{9EEF2897-23B0-3298-463F-1619B0BFA081}"/>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Motive (3a)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Arrest (3b)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Timing (3c)</a:t>
            </a:r>
          </a:p>
        </p:txBody>
      </p:sp>
      <p:pic>
        <p:nvPicPr>
          <p:cNvPr id="2" name="Picture 1">
            <a:extLst>
              <a:ext uri="{FF2B5EF4-FFF2-40B4-BE49-F238E27FC236}">
                <a16:creationId xmlns:a16="http://schemas.microsoft.com/office/drawing/2014/main" id="{3D873E49-7CF5-DE5C-DF46-2D520E986E0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59995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2C21A-4183-83C3-08F4-2757997555D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157EE7C-7F3D-8ED3-6B6D-D6B7464121A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Arrest</a:t>
            </a:r>
          </a:p>
        </p:txBody>
      </p:sp>
      <p:sp>
        <p:nvSpPr>
          <p:cNvPr id="161795" name="Rectangle 3">
            <a:extLst>
              <a:ext uri="{FF2B5EF4-FFF2-40B4-BE49-F238E27FC236}">
                <a16:creationId xmlns:a16="http://schemas.microsoft.com/office/drawing/2014/main" id="{CA1B3617-C3B9-03B5-5A66-3D8480968725}"/>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Motive (3a)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Arrest (3b)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Timing (3c)</a:t>
            </a:r>
          </a:p>
        </p:txBody>
      </p:sp>
      <p:pic>
        <p:nvPicPr>
          <p:cNvPr id="2" name="Picture 1">
            <a:extLst>
              <a:ext uri="{FF2B5EF4-FFF2-40B4-BE49-F238E27FC236}">
                <a16:creationId xmlns:a16="http://schemas.microsoft.com/office/drawing/2014/main" id="{50617B95-3EE8-74AA-3B03-E7D0B410812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70268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D349DA-8F39-54C6-D7F3-19C28022A1B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1"/>
            <a:ext cx="109728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ct val="0"/>
              </a:spcBef>
              <a:spcAft>
                <a:spcPts val="1200"/>
              </a:spcAft>
              <a:buClrTx/>
              <a:buSzTx/>
              <a:buNone/>
            </a:pPr>
            <a:r>
              <a:rPr lang="en-US" altLang="en-US" sz="4000" dirty="0">
                <a:solidFill>
                  <a:srgbClr val="00FFFF"/>
                </a:solidFill>
                <a:effectLst>
                  <a:outerShdw blurRad="38100" dist="38100" dir="2700000" algn="tl">
                    <a:srgbClr val="000000">
                      <a:alpha val="43137"/>
                    </a:srgbClr>
                  </a:outerShdw>
                </a:effectLst>
                <a:cs typeface="Arial" charset="0"/>
              </a:rPr>
              <a:t>Deuteronomy 17:15 </a:t>
            </a:r>
          </a:p>
          <a:p>
            <a:pPr marL="0" indent="0" algn="just" eaLnBrk="1" hangingPunct="1">
              <a:spcBef>
                <a:spcPct val="0"/>
              </a:spcBef>
              <a:spcAft>
                <a:spcPts val="0"/>
              </a:spcAft>
              <a:buClrTx/>
              <a:buSzTx/>
              <a:buNone/>
            </a:pPr>
            <a:r>
              <a:rPr lang="en-US" sz="3600" dirty="0">
                <a:solidFill>
                  <a:srgbClr val="FFFFFF"/>
                </a:solidFill>
                <a:effectLst/>
                <a:cs typeface="Arial" charset="0"/>
              </a:rPr>
              <a:t>“</a:t>
            </a:r>
            <a:r>
              <a:rPr lang="en-US" sz="3600" b="1" u="sng" dirty="0">
                <a:solidFill>
                  <a:srgbClr val="FFFFCC"/>
                </a:solidFill>
                <a:effectLst/>
                <a:cs typeface="Arial" charset="0"/>
              </a:rPr>
              <a:t>you shall surely set a king over you whom the </a:t>
            </a:r>
            <a:r>
              <a:rPr lang="en-US" sz="3600" b="1" u="sng" cap="small" dirty="0">
                <a:solidFill>
                  <a:srgbClr val="FFFFCC"/>
                </a:solidFill>
                <a:effectLst/>
                <a:cs typeface="Arial" charset="0"/>
              </a:rPr>
              <a:t>Lord</a:t>
            </a:r>
            <a:r>
              <a:rPr lang="en-US" sz="3600" b="1" u="sng" dirty="0">
                <a:solidFill>
                  <a:srgbClr val="FFFFCC"/>
                </a:solidFill>
                <a:effectLst/>
                <a:cs typeface="Arial" charset="0"/>
              </a:rPr>
              <a:t> your God chooses</a:t>
            </a:r>
            <a:r>
              <a:rPr lang="en-US" sz="3600" dirty="0">
                <a:solidFill>
                  <a:srgbClr val="FFFFFF"/>
                </a:solidFill>
                <a:effectLst/>
                <a:cs typeface="Arial" charset="0"/>
              </a:rPr>
              <a:t>, </a:t>
            </a:r>
            <a:r>
              <a:rPr lang="en-US" sz="3600" i="1" dirty="0">
                <a:solidFill>
                  <a:srgbClr val="FFFFFF"/>
                </a:solidFill>
                <a:effectLst/>
                <a:cs typeface="Arial" charset="0"/>
              </a:rPr>
              <a:t>one</a:t>
            </a:r>
            <a:r>
              <a:rPr lang="en-US" sz="3600" dirty="0">
                <a:solidFill>
                  <a:srgbClr val="FFFFFF"/>
                </a:solidFill>
                <a:effectLst/>
                <a:cs typeface="Arial" charset="0"/>
              </a:rPr>
              <a:t> from among your countrymen you shall set as king over yourselves; you may not put a foreigner over yourselves who is not your countryman.</a:t>
            </a:r>
            <a:r>
              <a:rPr lang="en-US" altLang="en-US" sz="3600" dirty="0">
                <a:solidFill>
                  <a:srgbClr val="FFFFFF"/>
                </a:solidFill>
                <a:effectLst/>
                <a:cs typeface="Arial" charset="0"/>
              </a:rPr>
              <a:t>”</a:t>
            </a:r>
          </a:p>
        </p:txBody>
      </p:sp>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730750" y="3048000"/>
            <a:ext cx="2730500" cy="1828800"/>
          </a:xfrm>
          <a:prstGeom prst="rect">
            <a:avLst/>
          </a:prstGeom>
          <a:noFill/>
          <a:ln w="9525">
            <a:noFill/>
            <a:miter lim="800000"/>
            <a:headEnd/>
            <a:tailEnd/>
          </a:ln>
        </p:spPr>
      </p:pic>
    </p:spTree>
    <p:extLst>
      <p:ext uri="{BB962C8B-B14F-4D97-AF65-F5344CB8AC3E}">
        <p14:creationId xmlns:p14="http://schemas.microsoft.com/office/powerpoint/2010/main" val="1424819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01C05-477A-74BD-41EA-622EE5744C0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BB0E2B9-00BE-BC81-CFBF-70167A6E70E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Arrest</a:t>
            </a:r>
          </a:p>
        </p:txBody>
      </p:sp>
      <p:sp>
        <p:nvSpPr>
          <p:cNvPr id="161795" name="Rectangle 3">
            <a:extLst>
              <a:ext uri="{FF2B5EF4-FFF2-40B4-BE49-F238E27FC236}">
                <a16:creationId xmlns:a16="http://schemas.microsoft.com/office/drawing/2014/main" id="{352B2B23-1836-4B74-0C0D-73E0F1C089DE}"/>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Motive (3a)</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Arrest (3b)</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Timing (3c)</a:t>
            </a:r>
          </a:p>
        </p:txBody>
      </p:sp>
      <p:pic>
        <p:nvPicPr>
          <p:cNvPr id="2" name="Picture 1">
            <a:extLst>
              <a:ext uri="{FF2B5EF4-FFF2-40B4-BE49-F238E27FC236}">
                <a16:creationId xmlns:a16="http://schemas.microsoft.com/office/drawing/2014/main" id="{295A3DA9-D92C-59A0-7CEE-7CAEDDFB5C7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15445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0F110-0C3B-F026-8909-2437C25B4E3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E626CF8-D29F-4F74-BE40-A46D9DCAF5FD}"/>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Arrest</a:t>
            </a:r>
          </a:p>
        </p:txBody>
      </p:sp>
      <p:sp>
        <p:nvSpPr>
          <p:cNvPr id="161795" name="Rectangle 3">
            <a:extLst>
              <a:ext uri="{FF2B5EF4-FFF2-40B4-BE49-F238E27FC236}">
                <a16:creationId xmlns:a16="http://schemas.microsoft.com/office/drawing/2014/main" id="{9D293CBA-BB75-9AAD-B05E-106B0506224C}"/>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Motive (3a)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Arrest (3b)</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Timing (3c)</a:t>
            </a:r>
          </a:p>
        </p:txBody>
      </p:sp>
      <p:pic>
        <p:nvPicPr>
          <p:cNvPr id="2" name="Picture 1">
            <a:extLst>
              <a:ext uri="{FF2B5EF4-FFF2-40B4-BE49-F238E27FC236}">
                <a16:creationId xmlns:a16="http://schemas.microsoft.com/office/drawing/2014/main" id="{C71DA35D-0E01-1FC5-F353-50E1AE744BE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32019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548640"/>
          <a:ext cx="10972800" cy="5760720"/>
        </p:xfrm>
        <a:graphic>
          <a:graphicData uri="http://schemas.openxmlformats.org/drawingml/2006/table">
            <a:tbl>
              <a:tblPr/>
              <a:tblGrid>
                <a:gridCol w="2971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3374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64008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rgbClr val="00FFFF"/>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a:t>
                      </a:r>
                      <a:r>
                        <a:rPr lang="en-US" altLang="en-US" sz="2800" b="1" kern="1200" baseline="30000" dirty="0">
                          <a:solidFill>
                            <a:srgbClr val="0000CC"/>
                          </a:solidFill>
                          <a:effectLst/>
                          <a:latin typeface="Calibri" panose="020F0502020204030204" pitchFamily="34" charset="0"/>
                          <a:ea typeface="+mn-ea"/>
                          <a:cs typeface="+mn-cs"/>
                        </a:rPr>
                        <a:t>st</a:t>
                      </a:r>
                      <a:r>
                        <a:rPr lang="en-US" altLang="en-US" sz="2800" b="1" kern="1200" dirty="0">
                          <a:solidFill>
                            <a:srgbClr val="0000CC"/>
                          </a:solidFill>
                          <a:effectLst/>
                          <a:latin typeface="Calibri" panose="020F0502020204030204" pitchFamily="34" charset="0"/>
                          <a:ea typeface="+mn-ea"/>
                          <a:cs typeface="+mn-cs"/>
                        </a:rPr>
                        <a: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1"/>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5"/>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4008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1"/>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1"/>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840685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862042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11484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FDDB8-9CF8-1825-8AE3-373160E7321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830C03F-62B0-8FE4-6BB9-4AB4083C061F}"/>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arrest (3)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incarceration (4) </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Church’s reaction (5)</a:t>
            </a:r>
          </a:p>
        </p:txBody>
      </p:sp>
      <p:sp>
        <p:nvSpPr>
          <p:cNvPr id="3" name="Rectangle 2">
            <a:extLst>
              <a:ext uri="{FF2B5EF4-FFF2-40B4-BE49-F238E27FC236}">
                <a16:creationId xmlns:a16="http://schemas.microsoft.com/office/drawing/2014/main" id="{2123FD60-CF8F-822D-554F-E195710B89A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Peter’s Imprisonment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12:3-5</a:t>
            </a:r>
          </a:p>
        </p:txBody>
      </p:sp>
      <p:pic>
        <p:nvPicPr>
          <p:cNvPr id="5" name="Picture 4">
            <a:extLst>
              <a:ext uri="{FF2B5EF4-FFF2-40B4-BE49-F238E27FC236}">
                <a16:creationId xmlns:a16="http://schemas.microsoft.com/office/drawing/2014/main" id="{6CD9E4D5-7F11-B7AC-A85D-A3D3622E852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9357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D1DCD-79A2-A197-FCA8-0658F5D982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B3BBF49-95A0-7E8C-30D8-D722178C662D}"/>
              </a:ext>
            </a:extLst>
          </p:cNvPr>
          <p:cNvSpPr>
            <a:spLocks noGrp="1" noChangeArrowheads="1"/>
          </p:cNvSpPr>
          <p:nvPr>
            <p:ph type="body" idx="1"/>
          </p:nvPr>
        </p:nvSpPr>
        <p:spPr>
          <a:xfrm>
            <a:off x="838200" y="2286000"/>
            <a:ext cx="8458200" cy="17526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Agabus’ prophecy (27-28)</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Relief fund (29-30)</a:t>
            </a:r>
          </a:p>
        </p:txBody>
      </p:sp>
      <p:sp>
        <p:nvSpPr>
          <p:cNvPr id="3" name="Rectangle 2">
            <a:extLst>
              <a:ext uri="{FF2B5EF4-FFF2-40B4-BE49-F238E27FC236}">
                <a16:creationId xmlns:a16="http://schemas.microsoft.com/office/drawing/2014/main" id="{6F25E48F-9589-32C5-78EC-6423232260F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Benevolence of the Church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11:27-30</a:t>
            </a:r>
          </a:p>
        </p:txBody>
      </p:sp>
      <p:pic>
        <p:nvPicPr>
          <p:cNvPr id="5" name="Picture 4">
            <a:extLst>
              <a:ext uri="{FF2B5EF4-FFF2-40B4-BE49-F238E27FC236}">
                <a16:creationId xmlns:a16="http://schemas.microsoft.com/office/drawing/2014/main" id="{3443CF41-97FC-1951-3FD1-C775DC6310C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09511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F2305-BAF3-0DDF-8AA2-9C5A5BCF1D9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FB41D8D-E7F0-2F28-DE79-F4E63897A14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Incarceration</a:t>
            </a:r>
          </a:p>
        </p:txBody>
      </p:sp>
      <p:sp>
        <p:nvSpPr>
          <p:cNvPr id="161795" name="Rectangle 3">
            <a:extLst>
              <a:ext uri="{FF2B5EF4-FFF2-40B4-BE49-F238E27FC236}">
                <a16:creationId xmlns:a16="http://schemas.microsoft.com/office/drawing/2014/main" id="{1EFC3232-088D-67B3-BFCE-2FB913E5B97F}"/>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Incarceration described (4a)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Sentence delayed (4b)</a:t>
            </a:r>
          </a:p>
        </p:txBody>
      </p:sp>
      <p:pic>
        <p:nvPicPr>
          <p:cNvPr id="2" name="Picture 1">
            <a:extLst>
              <a:ext uri="{FF2B5EF4-FFF2-40B4-BE49-F238E27FC236}">
                <a16:creationId xmlns:a16="http://schemas.microsoft.com/office/drawing/2014/main" id="{EAB31FC3-3A50-4C98-9EF0-1844968EBEE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87833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F1BA5-F80B-58BA-7456-DCDC95BD7F3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A7247F4-2A19-8EB4-3CFB-7C58B75B37C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Incarceration</a:t>
            </a:r>
          </a:p>
        </p:txBody>
      </p:sp>
      <p:sp>
        <p:nvSpPr>
          <p:cNvPr id="161795" name="Rectangle 3">
            <a:extLst>
              <a:ext uri="{FF2B5EF4-FFF2-40B4-BE49-F238E27FC236}">
                <a16:creationId xmlns:a16="http://schemas.microsoft.com/office/drawing/2014/main" id="{85FC52AD-C12E-6FDA-D668-60114A63054B}"/>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Incarceration described (4a)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Sentence delayed (4b)</a:t>
            </a:r>
          </a:p>
        </p:txBody>
      </p:sp>
      <p:pic>
        <p:nvPicPr>
          <p:cNvPr id="2" name="Picture 1">
            <a:extLst>
              <a:ext uri="{FF2B5EF4-FFF2-40B4-BE49-F238E27FC236}">
                <a16:creationId xmlns:a16="http://schemas.microsoft.com/office/drawing/2014/main" id="{3A04FC82-80B6-2E98-5411-128E061DE62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64220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3EEA4-2567-B082-E94A-36EC9755478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924A4BC-B09D-2D67-105D-E5907F282C5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Incarceration</a:t>
            </a:r>
          </a:p>
        </p:txBody>
      </p:sp>
      <p:sp>
        <p:nvSpPr>
          <p:cNvPr id="161795" name="Rectangle 3">
            <a:extLst>
              <a:ext uri="{FF2B5EF4-FFF2-40B4-BE49-F238E27FC236}">
                <a16:creationId xmlns:a16="http://schemas.microsoft.com/office/drawing/2014/main" id="{EAABF514-6A3A-4E11-94CD-FBC496CAB25C}"/>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Incarceration described (4a)</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Sentence delayed (4b)</a:t>
            </a:r>
          </a:p>
        </p:txBody>
      </p:sp>
      <p:pic>
        <p:nvPicPr>
          <p:cNvPr id="2" name="Picture 1">
            <a:extLst>
              <a:ext uri="{FF2B5EF4-FFF2-40B4-BE49-F238E27FC236}">
                <a16:creationId xmlns:a16="http://schemas.microsoft.com/office/drawing/2014/main" id="{0D173491-B68D-406E-7589-D9243740B06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803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35706-D7AE-0A93-A595-1CCACB56F69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561BB94-3CAB-E4BC-2B02-5A358BE0D70C}"/>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arrest (3)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incarceration (4) </a:t>
            </a:r>
          </a:p>
          <a:p>
            <a:pPr marL="457200" lvl="1" indent="-457200">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Church’s reaction (5)</a:t>
            </a:r>
          </a:p>
        </p:txBody>
      </p:sp>
      <p:sp>
        <p:nvSpPr>
          <p:cNvPr id="3" name="Rectangle 2">
            <a:extLst>
              <a:ext uri="{FF2B5EF4-FFF2-40B4-BE49-F238E27FC236}">
                <a16:creationId xmlns:a16="http://schemas.microsoft.com/office/drawing/2014/main" id="{06563FAD-B4D3-9639-C0FC-E37ABA1044B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Peter’s Imprisonment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12:3-5</a:t>
            </a:r>
          </a:p>
        </p:txBody>
      </p:sp>
      <p:pic>
        <p:nvPicPr>
          <p:cNvPr id="5" name="Picture 4">
            <a:extLst>
              <a:ext uri="{FF2B5EF4-FFF2-40B4-BE49-F238E27FC236}">
                <a16:creationId xmlns:a16="http://schemas.microsoft.com/office/drawing/2014/main" id="{56814B11-019D-BD47-99A7-FA5EE09A5CA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19018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31357-208F-7199-DA7A-3722D4FC69D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D51F9F2-8328-9ADA-28CB-7D69E01D86C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Reaction</a:t>
            </a:r>
          </a:p>
        </p:txBody>
      </p:sp>
      <p:sp>
        <p:nvSpPr>
          <p:cNvPr id="161795" name="Rectangle 3">
            <a:extLst>
              <a:ext uri="{FF2B5EF4-FFF2-40B4-BE49-F238E27FC236}">
                <a16:creationId xmlns:a16="http://schemas.microsoft.com/office/drawing/2014/main" id="{5A27A16E-691C-3D60-1784-FB43EFC35553}"/>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Circumstances (5a)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Prayer (5b)</a:t>
            </a:r>
          </a:p>
        </p:txBody>
      </p:sp>
      <p:pic>
        <p:nvPicPr>
          <p:cNvPr id="2" name="Picture 1">
            <a:extLst>
              <a:ext uri="{FF2B5EF4-FFF2-40B4-BE49-F238E27FC236}">
                <a16:creationId xmlns:a16="http://schemas.microsoft.com/office/drawing/2014/main" id="{CA870A33-C19D-7BD0-E1C1-BEC25E5DCD3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41649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45AAD-39F3-8048-C76F-C1305C787C1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FCAC0F5-33EE-5C59-DAF4-1DE08C5D8BD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Reaction</a:t>
            </a:r>
          </a:p>
        </p:txBody>
      </p:sp>
      <p:sp>
        <p:nvSpPr>
          <p:cNvPr id="161795" name="Rectangle 3">
            <a:extLst>
              <a:ext uri="{FF2B5EF4-FFF2-40B4-BE49-F238E27FC236}">
                <a16:creationId xmlns:a16="http://schemas.microsoft.com/office/drawing/2014/main" id="{5B01E414-D046-D6A5-583B-80BEAFAA0FA9}"/>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Circumstances (5a)</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Prayer (5b)</a:t>
            </a:r>
          </a:p>
        </p:txBody>
      </p:sp>
      <p:pic>
        <p:nvPicPr>
          <p:cNvPr id="2" name="Picture 1">
            <a:extLst>
              <a:ext uri="{FF2B5EF4-FFF2-40B4-BE49-F238E27FC236}">
                <a16:creationId xmlns:a16="http://schemas.microsoft.com/office/drawing/2014/main" id="{50534949-A74B-FE8B-FBB8-7E02F1CD5E4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44793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D3E46-A29E-3FA6-8D8C-3DB75376F86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86D57BC-33E7-78DF-999D-1F49745EA13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Reaction</a:t>
            </a:r>
          </a:p>
        </p:txBody>
      </p:sp>
      <p:sp>
        <p:nvSpPr>
          <p:cNvPr id="161795" name="Rectangle 3">
            <a:extLst>
              <a:ext uri="{FF2B5EF4-FFF2-40B4-BE49-F238E27FC236}">
                <a16:creationId xmlns:a16="http://schemas.microsoft.com/office/drawing/2014/main" id="{58567C7D-5DDE-C438-7D1D-2D70C3E614A6}"/>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Circumstances (5a)</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Prayer (5b)</a:t>
            </a:r>
          </a:p>
        </p:txBody>
      </p:sp>
      <p:pic>
        <p:nvPicPr>
          <p:cNvPr id="2" name="Picture 1">
            <a:extLst>
              <a:ext uri="{FF2B5EF4-FFF2-40B4-BE49-F238E27FC236}">
                <a16:creationId xmlns:a16="http://schemas.microsoft.com/office/drawing/2014/main" id="{46B75654-08EB-4BFD-0225-81F63128B89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34903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D6CA-0E3A-6920-529D-C27D2E13B4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25F6EBE-C196-9AF0-B42C-6745AD963AFD}"/>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920F709D-3FEE-657E-8D1C-64972CC5082F}"/>
              </a:ext>
            </a:extLst>
          </p:cNvPr>
          <p:cNvSpPr>
            <a:spLocks noGrp="1" noChangeArrowheads="1"/>
          </p:cNvSpPr>
          <p:nvPr>
            <p:ph type="body" idx="1"/>
          </p:nvPr>
        </p:nvSpPr>
        <p:spPr>
          <a:xfrm>
            <a:off x="457200" y="2057400"/>
            <a:ext cx="8153400" cy="25146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James’ Death (12:1-2)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A0AEA3C9-0373-3232-30A5-C4882B0C383B}"/>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85123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59D21-CFA1-5D4A-A641-9E7199FD04C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B7EA923-600E-91C5-8902-5FE119F09F86}"/>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escape (6-11)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arrival at Mary’s house (12-17)</a:t>
            </a:r>
          </a:p>
        </p:txBody>
      </p:sp>
      <p:sp>
        <p:nvSpPr>
          <p:cNvPr id="3" name="Rectangle 2">
            <a:extLst>
              <a:ext uri="{FF2B5EF4-FFF2-40B4-BE49-F238E27FC236}">
                <a16:creationId xmlns:a16="http://schemas.microsoft.com/office/drawing/2014/main" id="{0FF05AD0-7F8C-6708-97CC-707579E2171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Peter’s Deliverance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12:6-17</a:t>
            </a:r>
          </a:p>
        </p:txBody>
      </p:sp>
      <p:pic>
        <p:nvPicPr>
          <p:cNvPr id="5" name="Picture 4">
            <a:extLst>
              <a:ext uri="{FF2B5EF4-FFF2-40B4-BE49-F238E27FC236}">
                <a16:creationId xmlns:a16="http://schemas.microsoft.com/office/drawing/2014/main" id="{2187E2F9-3EB6-B4C1-F00C-88654094A02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9052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E3ACC-AA7E-CFF6-4188-DE047151BDE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B89E4B7-22EA-6D65-25AD-B583787B128B}"/>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escape (6-11)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arrival at Mary’s house (12-17)</a:t>
            </a:r>
          </a:p>
        </p:txBody>
      </p:sp>
      <p:sp>
        <p:nvSpPr>
          <p:cNvPr id="3" name="Rectangle 2">
            <a:extLst>
              <a:ext uri="{FF2B5EF4-FFF2-40B4-BE49-F238E27FC236}">
                <a16:creationId xmlns:a16="http://schemas.microsoft.com/office/drawing/2014/main" id="{A0DA30FA-591F-D757-2113-EFFE38E8C47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Peter’s Deliverance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12:6-17</a:t>
            </a:r>
          </a:p>
        </p:txBody>
      </p:sp>
      <p:pic>
        <p:nvPicPr>
          <p:cNvPr id="5" name="Picture 4">
            <a:extLst>
              <a:ext uri="{FF2B5EF4-FFF2-40B4-BE49-F238E27FC236}">
                <a16:creationId xmlns:a16="http://schemas.microsoft.com/office/drawing/2014/main" id="{FAD085AB-EBF9-2462-B0B1-7E474AE70D1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97577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80B20-ADB9-17A5-32F2-B907826A03C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967A61A-0111-2206-FD27-E53A97D4ECE8}"/>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Relief Fund</a:t>
            </a:r>
          </a:p>
        </p:txBody>
      </p:sp>
      <p:sp>
        <p:nvSpPr>
          <p:cNvPr id="161795" name="Rectangle 3">
            <a:extLst>
              <a:ext uri="{FF2B5EF4-FFF2-40B4-BE49-F238E27FC236}">
                <a16:creationId xmlns:a16="http://schemas.microsoft.com/office/drawing/2014/main" id="{CB319700-A901-4FAD-3B23-20A32C7D8DB4}"/>
              </a:ext>
            </a:extLst>
          </p:cNvPr>
          <p:cNvSpPr>
            <a:spLocks noGrp="1" noChangeArrowheads="1"/>
          </p:cNvSpPr>
          <p:nvPr>
            <p:ph type="body" idx="1"/>
          </p:nvPr>
        </p:nvSpPr>
        <p:spPr>
          <a:xfrm>
            <a:off x="828674" y="2286001"/>
            <a:ext cx="6715125"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Money collected (29)</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Money sent (30)</a:t>
            </a:r>
          </a:p>
        </p:txBody>
      </p:sp>
      <p:pic>
        <p:nvPicPr>
          <p:cNvPr id="2" name="Picture 1">
            <a:extLst>
              <a:ext uri="{FF2B5EF4-FFF2-40B4-BE49-F238E27FC236}">
                <a16:creationId xmlns:a16="http://schemas.microsoft.com/office/drawing/2014/main" id="{60FF5F00-0606-F2E0-771F-54E02DECD04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83216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B4319-5010-3ABD-98CB-5672D4C366A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312A353-5E46-9E1C-7442-441096E798E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Escape</a:t>
            </a:r>
          </a:p>
        </p:txBody>
      </p:sp>
      <p:sp>
        <p:nvSpPr>
          <p:cNvPr id="161795" name="Rectangle 3">
            <a:extLst>
              <a:ext uri="{FF2B5EF4-FFF2-40B4-BE49-F238E27FC236}">
                <a16:creationId xmlns:a16="http://schemas.microsoft.com/office/drawing/2014/main" id="{AE81BCA6-6740-02B7-A144-B36E52559C52}"/>
              </a:ext>
            </a:extLst>
          </p:cNvPr>
          <p:cNvSpPr>
            <a:spLocks noGrp="1" noChangeArrowheads="1"/>
          </p:cNvSpPr>
          <p:nvPr>
            <p:ph type="body" idx="1"/>
          </p:nvPr>
        </p:nvSpPr>
        <p:spPr>
          <a:xfrm>
            <a:off x="609600" y="2057401"/>
            <a:ext cx="6934200" cy="2514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Circumstances (6)</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Preparation (7-8)</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Escape (9-10)</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realization (11)</a:t>
            </a:r>
          </a:p>
        </p:txBody>
      </p:sp>
      <p:pic>
        <p:nvPicPr>
          <p:cNvPr id="2" name="Picture 1">
            <a:extLst>
              <a:ext uri="{FF2B5EF4-FFF2-40B4-BE49-F238E27FC236}">
                <a16:creationId xmlns:a16="http://schemas.microsoft.com/office/drawing/2014/main" id="{CD0119E6-F90F-5422-368A-A3274AF2C22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35091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F410-E1EF-438E-322C-F6E8FC368AA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1DB85E0-87EE-2CE7-0136-0EDC99B5EC0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Escape</a:t>
            </a:r>
          </a:p>
        </p:txBody>
      </p:sp>
      <p:sp>
        <p:nvSpPr>
          <p:cNvPr id="161795" name="Rectangle 3">
            <a:extLst>
              <a:ext uri="{FF2B5EF4-FFF2-40B4-BE49-F238E27FC236}">
                <a16:creationId xmlns:a16="http://schemas.microsoft.com/office/drawing/2014/main" id="{2D1BA127-C396-6913-3527-52A157014718}"/>
              </a:ext>
            </a:extLst>
          </p:cNvPr>
          <p:cNvSpPr>
            <a:spLocks noGrp="1" noChangeArrowheads="1"/>
          </p:cNvSpPr>
          <p:nvPr>
            <p:ph type="body" idx="1"/>
          </p:nvPr>
        </p:nvSpPr>
        <p:spPr>
          <a:xfrm>
            <a:off x="609600" y="2057401"/>
            <a:ext cx="6934200" cy="2514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Circumstances (6)</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Preparation (7-8)</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Escape (9-10)</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realization (11)</a:t>
            </a:r>
          </a:p>
        </p:txBody>
      </p:sp>
      <p:pic>
        <p:nvPicPr>
          <p:cNvPr id="2" name="Picture 1">
            <a:extLst>
              <a:ext uri="{FF2B5EF4-FFF2-40B4-BE49-F238E27FC236}">
                <a16:creationId xmlns:a16="http://schemas.microsoft.com/office/drawing/2014/main" id="{752576F6-1791-7106-698D-63F4FA2B5D2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58151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2CF3-02C4-BB96-4F8E-30D0D4D79D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8283BD-B98B-3FAA-1D04-63ADADF8B4B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Escape</a:t>
            </a:r>
          </a:p>
        </p:txBody>
      </p:sp>
      <p:sp>
        <p:nvSpPr>
          <p:cNvPr id="161795" name="Rectangle 3">
            <a:extLst>
              <a:ext uri="{FF2B5EF4-FFF2-40B4-BE49-F238E27FC236}">
                <a16:creationId xmlns:a16="http://schemas.microsoft.com/office/drawing/2014/main" id="{9739EAF4-5007-8FB4-4052-889F6E8FDDDC}"/>
              </a:ext>
            </a:extLst>
          </p:cNvPr>
          <p:cNvSpPr>
            <a:spLocks noGrp="1" noChangeArrowheads="1"/>
          </p:cNvSpPr>
          <p:nvPr>
            <p:ph type="body" idx="1"/>
          </p:nvPr>
        </p:nvSpPr>
        <p:spPr>
          <a:xfrm>
            <a:off x="609600" y="2057401"/>
            <a:ext cx="6934200" cy="2514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Circumstances (6)</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Preparation (7-8)</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Escape (9-10)</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realization (11)</a:t>
            </a:r>
          </a:p>
        </p:txBody>
      </p:sp>
      <p:pic>
        <p:nvPicPr>
          <p:cNvPr id="2" name="Picture 1">
            <a:extLst>
              <a:ext uri="{FF2B5EF4-FFF2-40B4-BE49-F238E27FC236}">
                <a16:creationId xmlns:a16="http://schemas.microsoft.com/office/drawing/2014/main" id="{72377892-6DE4-24FA-138B-CD81B850CAF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57786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56D97-2ADE-E19E-CB38-F022082AE3E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02B857F-FE4C-8CC5-E84A-156DB353A27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Preparation</a:t>
            </a:r>
          </a:p>
        </p:txBody>
      </p:sp>
      <p:sp>
        <p:nvSpPr>
          <p:cNvPr id="161795" name="Rectangle 3">
            <a:extLst>
              <a:ext uri="{FF2B5EF4-FFF2-40B4-BE49-F238E27FC236}">
                <a16:creationId xmlns:a16="http://schemas.microsoft.com/office/drawing/2014/main" id="{18AF92B0-80F9-9186-4803-CCA7507979EA}"/>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Angelic visitation (7)</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Instructions (8)</a:t>
            </a:r>
          </a:p>
        </p:txBody>
      </p:sp>
      <p:pic>
        <p:nvPicPr>
          <p:cNvPr id="2" name="Picture 1">
            <a:extLst>
              <a:ext uri="{FF2B5EF4-FFF2-40B4-BE49-F238E27FC236}">
                <a16:creationId xmlns:a16="http://schemas.microsoft.com/office/drawing/2014/main" id="{B021780A-51F5-B65B-9C69-C37D872AB54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27688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A9B3B-1859-38F4-73D9-B9FE9B00CFA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809127-E3B6-F5F6-B775-C5A31159F96D}"/>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Preparation</a:t>
            </a:r>
          </a:p>
        </p:txBody>
      </p:sp>
      <p:sp>
        <p:nvSpPr>
          <p:cNvPr id="161795" name="Rectangle 3">
            <a:extLst>
              <a:ext uri="{FF2B5EF4-FFF2-40B4-BE49-F238E27FC236}">
                <a16:creationId xmlns:a16="http://schemas.microsoft.com/office/drawing/2014/main" id="{5A81B930-0F66-1A91-C2DD-F56737C1AB0E}"/>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Angelic visitation (7)</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Instructions (8)</a:t>
            </a:r>
          </a:p>
        </p:txBody>
      </p:sp>
      <p:pic>
        <p:nvPicPr>
          <p:cNvPr id="2" name="Picture 1">
            <a:extLst>
              <a:ext uri="{FF2B5EF4-FFF2-40B4-BE49-F238E27FC236}">
                <a16:creationId xmlns:a16="http://schemas.microsoft.com/office/drawing/2014/main" id="{5DDC0AB6-5BF0-7929-D491-FA74E8602AE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33940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81F6D-DE6F-1BF6-775F-39C3F44AD0D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E715D4-94EC-0F2E-B2EA-E4341EBA6C4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Angelic Visitation</a:t>
            </a:r>
          </a:p>
        </p:txBody>
      </p:sp>
      <p:sp>
        <p:nvSpPr>
          <p:cNvPr id="161795" name="Rectangle 3">
            <a:extLst>
              <a:ext uri="{FF2B5EF4-FFF2-40B4-BE49-F238E27FC236}">
                <a16:creationId xmlns:a16="http://schemas.microsoft.com/office/drawing/2014/main" id="{F1E13E3A-A89F-F31C-A3DA-21942AA9099B}"/>
              </a:ext>
            </a:extLst>
          </p:cNvPr>
          <p:cNvSpPr>
            <a:spLocks noGrp="1" noChangeArrowheads="1"/>
          </p:cNvSpPr>
          <p:nvPr>
            <p:ph type="body" idx="1"/>
          </p:nvPr>
        </p:nvSpPr>
        <p:spPr>
          <a:xfrm>
            <a:off x="609600" y="2285999"/>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Arrival (7a)</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Awakening (7b)</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Removal of chains (7c)</a:t>
            </a:r>
          </a:p>
        </p:txBody>
      </p:sp>
      <p:pic>
        <p:nvPicPr>
          <p:cNvPr id="2" name="Picture 1">
            <a:extLst>
              <a:ext uri="{FF2B5EF4-FFF2-40B4-BE49-F238E27FC236}">
                <a16:creationId xmlns:a16="http://schemas.microsoft.com/office/drawing/2014/main" id="{04CEEA17-CFB3-4179-1EF1-F9BA84D0650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24402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DAC12-D3FC-14F7-A37E-CA14CBDC7F9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E7BC75D-9ECD-452F-7190-C3F51933A04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Angelic Visitation</a:t>
            </a:r>
          </a:p>
        </p:txBody>
      </p:sp>
      <p:sp>
        <p:nvSpPr>
          <p:cNvPr id="161795" name="Rectangle 3">
            <a:extLst>
              <a:ext uri="{FF2B5EF4-FFF2-40B4-BE49-F238E27FC236}">
                <a16:creationId xmlns:a16="http://schemas.microsoft.com/office/drawing/2014/main" id="{15D6D31D-7B43-C51B-AEEA-EB80F32A4A38}"/>
              </a:ext>
            </a:extLst>
          </p:cNvPr>
          <p:cNvSpPr>
            <a:spLocks noGrp="1" noChangeArrowheads="1"/>
          </p:cNvSpPr>
          <p:nvPr>
            <p:ph type="body" idx="1"/>
          </p:nvPr>
        </p:nvSpPr>
        <p:spPr>
          <a:xfrm>
            <a:off x="609600" y="2285999"/>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Arrival (7a)</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Awakening (7b)</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Removal of chains (7c)</a:t>
            </a:r>
          </a:p>
        </p:txBody>
      </p:sp>
      <p:pic>
        <p:nvPicPr>
          <p:cNvPr id="2" name="Picture 1">
            <a:extLst>
              <a:ext uri="{FF2B5EF4-FFF2-40B4-BE49-F238E27FC236}">
                <a16:creationId xmlns:a16="http://schemas.microsoft.com/office/drawing/2014/main" id="{7AF5A3A8-B3FE-D9A9-AAAE-B7FCC3789ED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4760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787C0-4E2F-DD5B-4434-F5D792109C8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84B08F1-1B55-CC18-E7FE-7596AF695F4D}"/>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Angelic Visitation</a:t>
            </a:r>
          </a:p>
        </p:txBody>
      </p:sp>
      <p:sp>
        <p:nvSpPr>
          <p:cNvPr id="161795" name="Rectangle 3">
            <a:extLst>
              <a:ext uri="{FF2B5EF4-FFF2-40B4-BE49-F238E27FC236}">
                <a16:creationId xmlns:a16="http://schemas.microsoft.com/office/drawing/2014/main" id="{93AAF499-ECC1-00DE-1B63-DE755F8587E5}"/>
              </a:ext>
            </a:extLst>
          </p:cNvPr>
          <p:cNvSpPr>
            <a:spLocks noGrp="1" noChangeArrowheads="1"/>
          </p:cNvSpPr>
          <p:nvPr>
            <p:ph type="body" idx="1"/>
          </p:nvPr>
        </p:nvSpPr>
        <p:spPr>
          <a:xfrm>
            <a:off x="609600" y="2285999"/>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Arrival (7a)</a:t>
            </a:r>
          </a:p>
          <a:p>
            <a:pPr marL="571500" lvl="3" indent="-571500">
              <a:lnSpc>
                <a:spcPct val="100000"/>
              </a:lnSpc>
              <a:spcBef>
                <a:spcPts val="0"/>
              </a:spcBef>
              <a:spcAft>
                <a:spcPts val="2400"/>
              </a:spcAft>
              <a:buClr>
                <a:srgbClr val="00FFFF"/>
              </a:buClr>
              <a:buFont typeface="+mj-lt"/>
              <a:buAutoNum type="romanL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Awakening (7b)</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Removal of chains (7c)</a:t>
            </a:r>
          </a:p>
        </p:txBody>
      </p:sp>
      <p:pic>
        <p:nvPicPr>
          <p:cNvPr id="2" name="Picture 1">
            <a:extLst>
              <a:ext uri="{FF2B5EF4-FFF2-40B4-BE49-F238E27FC236}">
                <a16:creationId xmlns:a16="http://schemas.microsoft.com/office/drawing/2014/main" id="{39FFCDE1-9322-995B-4ED9-B6ADD735B0D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42527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EF1E1A6-AAC4-4D81-997E-8551932A6197}"/>
              </a:ext>
            </a:extLst>
          </p:cNvPr>
          <p:cNvGraphicFramePr>
            <a:graphicFrameLocks noGrp="1"/>
          </p:cNvGraphicFramePr>
          <p:nvPr/>
        </p:nvGraphicFramePr>
        <p:xfrm>
          <a:off x="609600" y="60969"/>
          <a:ext cx="10972800" cy="6736062"/>
        </p:xfrm>
        <a:graphic>
          <a:graphicData uri="http://schemas.openxmlformats.org/drawingml/2006/table">
            <a:tbl>
              <a:tblPr firstRow="1" bandRow="1">
                <a:tableStyleId>{073A0DAA-6AF3-43AB-8588-CEC1D06C72B9}</a:tableStyleId>
              </a:tblPr>
              <a:tblGrid>
                <a:gridCol w="1962024">
                  <a:extLst>
                    <a:ext uri="{9D8B030D-6E8A-4147-A177-3AD203B41FA5}">
                      <a16:colId xmlns:a16="http://schemas.microsoft.com/office/drawing/2014/main" val="693548043"/>
                    </a:ext>
                  </a:extLst>
                </a:gridCol>
                <a:gridCol w="9010776">
                  <a:extLst>
                    <a:ext uri="{9D8B030D-6E8A-4147-A177-3AD203B41FA5}">
                      <a16:colId xmlns:a16="http://schemas.microsoft.com/office/drawing/2014/main" val="676529059"/>
                    </a:ext>
                  </a:extLst>
                </a:gridCol>
              </a:tblGrid>
              <a:tr h="673768">
                <a:tc gridSpan="2">
                  <a:txBody>
                    <a:bodyPr/>
                    <a:lstStyle/>
                    <a:p>
                      <a:pPr marL="0" indent="0" algn="ctr" rtl="0" eaLnBrk="0" fontAlgn="base" hangingPunct="0">
                        <a:lnSpc>
                          <a:spcPct val="100000"/>
                        </a:lnSpc>
                        <a:spcBef>
                          <a:spcPct val="0"/>
                        </a:spcBef>
                        <a:spcAft>
                          <a:spcPct val="0"/>
                        </a:spcAft>
                        <a:buFontTx/>
                        <a:buNone/>
                      </a:pPr>
                      <a:r>
                        <a:rPr lang="en-US" sz="360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“TIME-TEXTS” IN REVELATION</a:t>
                      </a:r>
                    </a:p>
                    <a:p>
                      <a:pPr marL="0" indent="0" algn="ctr" rtl="0" eaLnBrk="0" fontAlgn="base" hangingPunct="0">
                        <a:lnSpc>
                          <a:spcPct val="100000"/>
                        </a:lnSpc>
                        <a:spcBef>
                          <a:spcPct val="0"/>
                        </a:spcBef>
                        <a:spcAft>
                          <a:spcPct val="0"/>
                        </a:spcAft>
                        <a:buFontTx/>
                        <a:buNone/>
                      </a:pPr>
                      <a:r>
                        <a:rPr lang="en-US" sz="2000" noProof="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R.C. Sproul, The Last Days According to Jesus, p.139</a:t>
                      </a:r>
                      <a:endParaRPr lang="en-US" altLang="en-US" sz="2000" noProof="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a:tc>
                <a:tc hMerge="1">
                  <a:txBody>
                    <a:bodyPr/>
                    <a:lstStyle/>
                    <a:p>
                      <a:pPr marL="0" indent="0" algn="ctr" rtl="0" eaLnBrk="0" fontAlgn="base" hangingPunct="0">
                        <a:lnSpc>
                          <a:spcPct val="100000"/>
                        </a:lnSpc>
                        <a:spcBef>
                          <a:spcPct val="0"/>
                        </a:spcBef>
                        <a:spcAft>
                          <a:spcPct val="0"/>
                        </a:spcAft>
                        <a:buFontTx/>
                        <a:buNone/>
                      </a:pPr>
                      <a:endParaRPr lang="en-US" altLang="en-US" sz="2000" noProof="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272506135"/>
                  </a:ext>
                </a:extLst>
              </a:tr>
              <a:tr h="0">
                <a:tc gridSpan="2">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22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SHORTLY, QUICKLY</a:t>
                      </a:r>
                      <a:r>
                        <a:rPr kumimoji="0" lang="en-US"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2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TACOS”</a:t>
                      </a: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kumimoji="0" lang="en-US" sz="2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375767282"/>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1:1</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…Things which must shortly take place</a:t>
                      </a:r>
                    </a:p>
                  </a:txBody>
                  <a:tcPr marT="45719" marB="45719" horzOverflow="overflow"/>
                </a:tc>
                <a:extLst>
                  <a:ext uri="{0D108BD9-81ED-4DB2-BD59-A6C34878D82A}">
                    <a16:rowId xmlns:a16="http://schemas.microsoft.com/office/drawing/2014/main" val="671669581"/>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2:16</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Repent, or else I will come to you quickly.</a:t>
                      </a:r>
                    </a:p>
                  </a:txBody>
                  <a:tcPr marT="45719" marB="45719" horzOverflow="overflow"/>
                </a:tc>
                <a:extLst>
                  <a:ext uri="{0D108BD9-81ED-4DB2-BD59-A6C34878D82A}">
                    <a16:rowId xmlns:a16="http://schemas.microsoft.com/office/drawing/2014/main" val="1145695758"/>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3:11</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Behold, I come quickly!</a:t>
                      </a:r>
                    </a:p>
                  </a:txBody>
                  <a:tcPr marT="45719" marB="45719" horzOverflow="overflow"/>
                </a:tc>
                <a:extLst>
                  <a:ext uri="{0D108BD9-81ED-4DB2-BD59-A6C34878D82A}">
                    <a16:rowId xmlns:a16="http://schemas.microsoft.com/office/drawing/2014/main" val="291402366"/>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22:6</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…Which must shortly take place.</a:t>
                      </a:r>
                    </a:p>
                  </a:txBody>
                  <a:tcPr marT="45719" marB="45719" horzOverflow="overflow"/>
                </a:tc>
                <a:extLst>
                  <a:ext uri="{0D108BD9-81ED-4DB2-BD59-A6C34878D82A}">
                    <a16:rowId xmlns:a16="http://schemas.microsoft.com/office/drawing/2014/main" val="868546251"/>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22:7</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Behold, I come quickly!</a:t>
                      </a:r>
                    </a:p>
                  </a:txBody>
                  <a:tcPr marT="45719" marB="45719" horzOverflow="overflow"/>
                </a:tc>
                <a:extLst>
                  <a:ext uri="{0D108BD9-81ED-4DB2-BD59-A6C34878D82A}">
                    <a16:rowId xmlns:a16="http://schemas.microsoft.com/office/drawing/2014/main" val="31905764"/>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22:12</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Behold, I am coming quickly!</a:t>
                      </a:r>
                    </a:p>
                  </a:txBody>
                  <a:tcPr marT="45719" marB="45719" horzOverflow="overflow"/>
                </a:tc>
                <a:extLst>
                  <a:ext uri="{0D108BD9-81ED-4DB2-BD59-A6C34878D82A}">
                    <a16:rowId xmlns:a16="http://schemas.microsoft.com/office/drawing/2014/main" val="3420923367"/>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22:20</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Surely, I am coming quickly!</a:t>
                      </a:r>
                    </a:p>
                  </a:txBody>
                  <a:tcPr marT="45719" marB="45719" horzOverflow="overflow"/>
                </a:tc>
                <a:extLst>
                  <a:ext uri="{0D108BD9-81ED-4DB2-BD59-A6C34878D82A}">
                    <a16:rowId xmlns:a16="http://schemas.microsoft.com/office/drawing/2014/main" val="107307765"/>
                  </a:ext>
                </a:extLst>
              </a:tr>
              <a:tr h="0">
                <a:tc gridSpan="2">
                  <a:txBody>
                    <a:bodyPr/>
                    <a:lstStyle/>
                    <a:p>
                      <a:pPr marL="0" marR="0" lvl="0" indent="0" algn="ctr" defTabSz="914400" rtl="0" eaLnBrk="1" fontAlgn="auto" latinLnBrk="0" hangingPunct="1">
                        <a:lnSpc>
                          <a:spcPct val="100000"/>
                        </a:lnSpc>
                        <a:spcBef>
                          <a:spcPts val="2400"/>
                        </a:spcBef>
                        <a:spcAft>
                          <a:spcPts val="2400"/>
                        </a:spcAft>
                        <a:buClr>
                          <a:srgbClr val="0000FF"/>
                        </a:buClr>
                        <a:buSzPct val="100000"/>
                        <a:buFont typeface="+mj-lt"/>
                        <a:buNone/>
                        <a:tabLst/>
                        <a:defRPr/>
                      </a:pPr>
                      <a:r>
                        <a:rPr kumimoji="0" lang="en-US" sz="2200" b="1" i="0" u="sng" strike="noStrike" cap="none" normalizeH="0" baseline="0" dirty="0">
                          <a:ln>
                            <a:noFill/>
                          </a:ln>
                          <a:solidFill>
                            <a:srgbClr val="C00000"/>
                          </a:solidFill>
                          <a:effectLst/>
                          <a:latin typeface="Calibri" panose="020F0502020204030204" pitchFamily="34" charset="0"/>
                          <a:cs typeface="Calibri" panose="020F0502020204030204" pitchFamily="34" charset="0"/>
                        </a:rPr>
                        <a:t>NEAR, AT HAND</a:t>
                      </a:r>
                      <a:r>
                        <a:rPr kumimoji="0" lang="en-US" sz="2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a:t>
                      </a:r>
                      <a:r>
                        <a:rPr kumimoji="0" lang="en-US" sz="2200" b="1" i="1" u="none" strike="noStrike" cap="none" normalizeH="0" baseline="0" dirty="0">
                          <a:ln>
                            <a:noFill/>
                          </a:ln>
                          <a:solidFill>
                            <a:srgbClr val="C00000"/>
                          </a:solidFill>
                          <a:effectLst/>
                          <a:latin typeface="Calibri" panose="020F0502020204030204" pitchFamily="34" charset="0"/>
                          <a:cs typeface="Calibri" panose="020F0502020204030204" pitchFamily="34" charset="0"/>
                        </a:rPr>
                        <a:t>ENGYS”</a:t>
                      </a:r>
                      <a:endParaRPr kumimoji="0" lang="en-US" sz="2200" b="1" i="1"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2400"/>
                        </a:spcBef>
                        <a:spcAft>
                          <a:spcPts val="2400"/>
                        </a:spcAft>
                        <a:buClr>
                          <a:srgbClr val="0000FF"/>
                        </a:buClr>
                        <a:buSzPct val="100000"/>
                        <a:buFont typeface="+mj-lt"/>
                        <a:buNone/>
                        <a:tabLst/>
                        <a:defRPr/>
                      </a:pPr>
                      <a:endParaRPr kumimoji="0" lang="en-US" sz="2200" b="1" i="1"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63126828"/>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1:3</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time is near.</a:t>
                      </a:r>
                    </a:p>
                  </a:txBody>
                  <a:tcPr marT="45719" marB="45719" horzOverflow="overflow"/>
                </a:tc>
                <a:extLst>
                  <a:ext uri="{0D108BD9-81ED-4DB2-BD59-A6C34878D82A}">
                    <a16:rowId xmlns:a16="http://schemas.microsoft.com/office/drawing/2014/main" val="3431781898"/>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22:10</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time is at hand.</a:t>
                      </a:r>
                    </a:p>
                  </a:txBody>
                  <a:tcPr marT="45719" marB="45719" horzOverflow="overflow"/>
                </a:tc>
                <a:extLst>
                  <a:ext uri="{0D108BD9-81ED-4DB2-BD59-A6C34878D82A}">
                    <a16:rowId xmlns:a16="http://schemas.microsoft.com/office/drawing/2014/main" val="848364506"/>
                  </a:ext>
                </a:extLst>
              </a:tr>
              <a:tr h="0">
                <a:tc gridSpan="2">
                  <a:txBody>
                    <a:bodyPr/>
                    <a:lstStyle/>
                    <a:p>
                      <a:pPr marL="0" marR="0" lvl="0" indent="0" algn="ctr" defTabSz="914400" rtl="0" eaLnBrk="1" fontAlgn="auto" latinLnBrk="0" hangingPunct="1">
                        <a:lnSpc>
                          <a:spcPct val="100000"/>
                        </a:lnSpc>
                        <a:spcBef>
                          <a:spcPts val="2400"/>
                        </a:spcBef>
                        <a:spcAft>
                          <a:spcPts val="2400"/>
                        </a:spcAft>
                        <a:buClr>
                          <a:srgbClr val="0000FF"/>
                        </a:buClr>
                        <a:buSzPct val="100000"/>
                        <a:buFont typeface="+mj-lt"/>
                        <a:buNone/>
                        <a:tabLst/>
                        <a:defRPr/>
                      </a:pPr>
                      <a:r>
                        <a:rPr kumimoji="0" lang="en-US" sz="2200" b="1" i="0" u="sng" strike="noStrike" cap="none" normalizeH="0" baseline="0" dirty="0">
                          <a:ln>
                            <a:noFill/>
                          </a:ln>
                          <a:solidFill>
                            <a:srgbClr val="C00000"/>
                          </a:solidFill>
                          <a:effectLst/>
                          <a:latin typeface="Calibri" panose="020F0502020204030204" pitchFamily="34" charset="0"/>
                          <a:cs typeface="Calibri" panose="020F0502020204030204" pitchFamily="34" charset="0"/>
                        </a:rPr>
                        <a:t>ABOUT TO, ON THE POINT OF</a:t>
                      </a:r>
                      <a:r>
                        <a:rPr kumimoji="0" lang="en-US" sz="2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a:t>
                      </a:r>
                      <a:r>
                        <a:rPr kumimoji="0" lang="en-US" sz="2200" b="1" i="1" u="none" strike="noStrike" cap="none" normalizeH="0" baseline="0" dirty="0">
                          <a:ln>
                            <a:noFill/>
                          </a:ln>
                          <a:solidFill>
                            <a:srgbClr val="C00000"/>
                          </a:solidFill>
                          <a:effectLst/>
                          <a:latin typeface="Calibri" panose="020F0502020204030204" pitchFamily="34" charset="0"/>
                          <a:cs typeface="Calibri" panose="020F0502020204030204" pitchFamily="34" charset="0"/>
                        </a:rPr>
                        <a:t>MELLŌ”</a:t>
                      </a:r>
                      <a:endParaRPr kumimoji="0" lang="en-US" sz="2200" b="1" i="0"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2400"/>
                        </a:spcBef>
                        <a:spcAft>
                          <a:spcPts val="2400"/>
                        </a:spcAft>
                        <a:buClr>
                          <a:srgbClr val="0000FF"/>
                        </a:buClr>
                        <a:buSzPct val="100000"/>
                        <a:buFont typeface="+mj-lt"/>
                        <a:buNone/>
                        <a:tabLst/>
                        <a:defRPr/>
                      </a:pPr>
                      <a:endParaRPr kumimoji="0" lang="en-US" sz="2200" b="1" i="0"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847053232"/>
                  </a:ext>
                </a:extLst>
              </a:tr>
              <a:tr h="0">
                <a:tc>
                  <a:txBody>
                    <a:bodyPr/>
                    <a:lstStyle/>
                    <a:p>
                      <a:pPr marL="1746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1:19</a:t>
                      </a:r>
                    </a:p>
                  </a:txBody>
                  <a:tcPr marL="0" marR="0" marT="0" marB="0"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Write…the things that are about to take place.</a:t>
                      </a:r>
                    </a:p>
                  </a:txBody>
                  <a:tcPr marL="0" marR="0" marT="0" marB="0" horzOverflow="overflow"/>
                </a:tc>
                <a:extLst>
                  <a:ext uri="{0D108BD9-81ED-4DB2-BD59-A6C34878D82A}">
                    <a16:rowId xmlns:a16="http://schemas.microsoft.com/office/drawing/2014/main" val="2210550183"/>
                  </a:ext>
                </a:extLst>
              </a:tr>
              <a:tr h="0">
                <a:tc>
                  <a:txBody>
                    <a:bodyPr/>
                    <a:lstStyle/>
                    <a:p>
                      <a:pPr marL="1746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3:10</a:t>
                      </a:r>
                    </a:p>
                  </a:txBody>
                  <a:tcPr marL="0" marR="0" marT="0" marB="0"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hour of trial…is about to come upon the whole world.</a:t>
                      </a:r>
                    </a:p>
                  </a:txBody>
                  <a:tcPr marL="0" marR="0" marT="0" marB="0" horzOverflow="overflow"/>
                </a:tc>
                <a:extLst>
                  <a:ext uri="{0D108BD9-81ED-4DB2-BD59-A6C34878D82A}">
                    <a16:rowId xmlns:a16="http://schemas.microsoft.com/office/drawing/2014/main" val="1530404097"/>
                  </a:ext>
                </a:extLst>
              </a:tr>
            </a:tbl>
          </a:graphicData>
        </a:graphic>
      </p:graphicFrame>
    </p:spTree>
    <p:extLst>
      <p:ext uri="{BB962C8B-B14F-4D97-AF65-F5344CB8AC3E}">
        <p14:creationId xmlns:p14="http://schemas.microsoft.com/office/powerpoint/2010/main" val="26876771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33900" y="228600"/>
            <a:ext cx="3124200" cy="762000"/>
          </a:xfrm>
        </p:spPr>
        <p:txBody>
          <a:bodyPr/>
          <a:lstStyle/>
          <a:p>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“Time Texts”</a:t>
            </a:r>
          </a:p>
        </p:txBody>
      </p:sp>
      <p:sp>
        <p:nvSpPr>
          <p:cNvPr id="3" name="Content Placeholder 2">
            <a:extLst>
              <a:ext uri="{FF2B5EF4-FFF2-40B4-BE49-F238E27FC236}">
                <a16:creationId xmlns:a16="http://schemas.microsoft.com/office/drawing/2014/main" id="{529291C6-57FB-492F-904D-4DF36118B283}"/>
              </a:ext>
            </a:extLst>
          </p:cNvPr>
          <p:cNvSpPr>
            <a:spLocks noGrp="1"/>
          </p:cNvSpPr>
          <p:nvPr>
            <p:ph idx="1"/>
          </p:nvPr>
        </p:nvSpPr>
        <p:spPr>
          <a:xfrm>
            <a:off x="1981200" y="1143001"/>
            <a:ext cx="7772400" cy="1600199"/>
          </a:xfrm>
        </p:spPr>
        <p:txBody>
          <a:bodyPr/>
          <a:lstStyle/>
          <a:p>
            <a:pPr marL="461963" indent="-461963">
              <a:spcBef>
                <a:spcPts val="0"/>
              </a:spcBef>
              <a:spcAft>
                <a:spcPts val="3600"/>
              </a:spcAft>
              <a:buClr>
                <a:srgbClr val="00FFFF"/>
              </a:buClr>
              <a:defRPr/>
            </a:pPr>
            <a:r>
              <a:rPr lang="en-US" sz="3200" b="1" u="sng" kern="1200" dirty="0">
                <a:solidFill>
                  <a:srgbClr val="FFFFCC"/>
                </a:solidFill>
                <a:effectLst>
                  <a:outerShdw blurRad="38100" dist="38100" dir="2700000" algn="tl">
                    <a:srgbClr val="000000">
                      <a:alpha val="43137"/>
                    </a:srgbClr>
                  </a:outerShdw>
                </a:effectLst>
                <a:cs typeface="Calibri" panose="020F0502020204030204" pitchFamily="34" charset="0"/>
              </a:rPr>
              <a:t>Preterist</a:t>
            </a:r>
            <a:r>
              <a:rPr lang="en-US" sz="3200" dirty="0"/>
              <a:t> = chronological</a:t>
            </a:r>
          </a:p>
          <a:p>
            <a:pPr marL="461963" indent="-461963">
              <a:spcBef>
                <a:spcPts val="0"/>
              </a:spcBef>
              <a:spcAft>
                <a:spcPts val="3600"/>
              </a:spcAft>
              <a:buClr>
                <a:srgbClr val="00FFFF"/>
              </a:buClr>
              <a:defRPr/>
            </a:pPr>
            <a:r>
              <a:rPr lang="en-US" sz="3200" b="1" u="sng" kern="1200" dirty="0">
                <a:solidFill>
                  <a:srgbClr val="FFFFCC"/>
                </a:solidFill>
                <a:effectLst>
                  <a:outerShdw blurRad="38100" dist="38100" dir="2700000" algn="tl">
                    <a:srgbClr val="000000">
                      <a:alpha val="43137"/>
                    </a:srgbClr>
                  </a:outerShdw>
                </a:effectLst>
                <a:cs typeface="Calibri" panose="020F0502020204030204" pitchFamily="34" charset="0"/>
              </a:rPr>
              <a:t>Futurist</a:t>
            </a:r>
            <a:r>
              <a:rPr lang="en-US" sz="3200" dirty="0">
                <a:solidFill>
                  <a:srgbClr val="FFFF99"/>
                </a:solidFill>
              </a:rPr>
              <a:t> </a:t>
            </a:r>
            <a:r>
              <a:rPr lang="en-US" sz="3200" dirty="0"/>
              <a:t>= adverbial, qualitative, imminent</a:t>
            </a:r>
          </a:p>
        </p:txBody>
      </p:sp>
      <p:pic>
        <p:nvPicPr>
          <p:cNvPr id="4" name="Picture 3" descr="05.JPG">
            <a:extLst>
              <a:ext uri="{FF2B5EF4-FFF2-40B4-BE49-F238E27FC236}">
                <a16:creationId xmlns:a16="http://schemas.microsoft.com/office/drawing/2014/main" id="{E997B192-B999-42EF-BA18-3C8675AFA2F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00382" y="3124200"/>
            <a:ext cx="4329219" cy="3106615"/>
          </a:xfrm>
          <a:prstGeom prst="rect">
            <a:avLst/>
          </a:prstGeom>
          <a:effectLst>
            <a:softEdge rad="63500"/>
          </a:effectLst>
        </p:spPr>
      </p:pic>
    </p:spTree>
    <p:extLst>
      <p:ext uri="{BB962C8B-B14F-4D97-AF65-F5344CB8AC3E}">
        <p14:creationId xmlns:p14="http://schemas.microsoft.com/office/powerpoint/2010/main" val="3374650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361A0-0118-F487-32D3-1AB7B5B2F5D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1B7975D-3935-944F-B42F-BA17B5765243}"/>
              </a:ext>
            </a:extLst>
          </p:cNvPr>
          <p:cNvSpPr>
            <a:spLocks noGrp="1" noChangeArrowheads="1"/>
          </p:cNvSpPr>
          <p:nvPr>
            <p:ph type="title"/>
          </p:nvPr>
        </p:nvSpPr>
        <p:spPr>
          <a:xfrm>
            <a:off x="3048000"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Money Sent</a:t>
            </a:r>
          </a:p>
        </p:txBody>
      </p:sp>
      <p:sp>
        <p:nvSpPr>
          <p:cNvPr id="161795" name="Rectangle 3">
            <a:extLst>
              <a:ext uri="{FF2B5EF4-FFF2-40B4-BE49-F238E27FC236}">
                <a16:creationId xmlns:a16="http://schemas.microsoft.com/office/drawing/2014/main" id="{12C8EDE8-5569-9814-0AB7-3BAE74137483}"/>
              </a:ext>
            </a:extLst>
          </p:cNvPr>
          <p:cNvSpPr>
            <a:spLocks noGrp="1" noChangeArrowheads="1"/>
          </p:cNvSpPr>
          <p:nvPr>
            <p:ph type="body" idx="1"/>
          </p:nvPr>
        </p:nvSpPr>
        <p:spPr>
          <a:xfrm>
            <a:off x="838200" y="2147130"/>
            <a:ext cx="7391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Saul (30a)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Barnabas (30b)</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Elders (30c)</a:t>
            </a:r>
          </a:p>
        </p:txBody>
      </p:sp>
      <p:pic>
        <p:nvPicPr>
          <p:cNvPr id="2" name="Picture 1">
            <a:extLst>
              <a:ext uri="{FF2B5EF4-FFF2-40B4-BE49-F238E27FC236}">
                <a16:creationId xmlns:a16="http://schemas.microsoft.com/office/drawing/2014/main" id="{3D30DDF0-37C3-2623-687D-52C3FCEB946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47175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866900" y="228600"/>
            <a:ext cx="8458200" cy="533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Chronological vs. Adverbial Use of</a:t>
            </a:r>
            <a:r>
              <a:rPr lang="en-US" altLang="en-US" sz="3600" dirty="0">
                <a:effectLst>
                  <a:outerShdw blurRad="38100" dist="38100" dir="2700000" algn="tl">
                    <a:srgbClr val="000000">
                      <a:alpha val="43137"/>
                    </a:srgbClr>
                  </a:outerShdw>
                </a:effectLst>
              </a:rPr>
              <a:t> </a:t>
            </a:r>
            <a:r>
              <a:rPr lang="en-US" altLang="en-US" sz="3600" b="1" i="1"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Tacos</a:t>
            </a:r>
            <a:endParaRPr lang="en-US" altLang="en-US" sz="3200" b="1" i="1" kern="1200" dirty="0">
              <a:solidFill>
                <a:srgbClr val="FFFFCC"/>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a:extLst>
              <a:ext uri="{FF2B5EF4-FFF2-40B4-BE49-F238E27FC236}">
                <a16:creationId xmlns:a16="http://schemas.microsoft.com/office/drawing/2014/main" id="{DEE5B66A-1EC2-460D-B8AE-73F3730CBCF5}"/>
              </a:ext>
            </a:extLst>
          </p:cNvPr>
          <p:cNvSpPr>
            <a:spLocks noGrp="1" noChangeArrowheads="1"/>
          </p:cNvSpPr>
          <p:nvPr>
            <p:ph type="body" idx="1"/>
          </p:nvPr>
        </p:nvSpPr>
        <p:spPr>
          <a:xfrm>
            <a:off x="609600" y="1143001"/>
            <a:ext cx="10972799" cy="4343400"/>
          </a:xfrm>
        </p:spPr>
        <p:txBody>
          <a:bodyPr/>
          <a:lstStyle/>
          <a:p>
            <a:pPr marL="461963" indent="-461963" eaLnBrk="1" hangingPunct="1">
              <a:spcBef>
                <a:spcPts val="0"/>
              </a:spcBef>
              <a:spcAft>
                <a:spcPts val="1800"/>
              </a:spcAft>
              <a:buClr>
                <a:srgbClr val="00FFFF"/>
              </a:buClr>
              <a:defRPr/>
            </a:pPr>
            <a:r>
              <a:rPr lang="en-US" sz="3200" dirty="0">
                <a:effectLst>
                  <a:outerShdw blurRad="38100" dist="38100" dir="2700000" algn="tl">
                    <a:srgbClr val="000000">
                      <a:alpha val="43137"/>
                    </a:srgbClr>
                  </a:outerShdw>
                </a:effectLst>
              </a:rPr>
              <a:t>“I hope to come to you </a:t>
            </a:r>
            <a:r>
              <a:rPr lang="en-US" sz="3200" i="1" dirty="0">
                <a:effectLst>
                  <a:outerShdw blurRad="38100" dist="38100" dir="2700000" algn="tl">
                    <a:srgbClr val="000000">
                      <a:alpha val="43137"/>
                    </a:srgbClr>
                  </a:outerShdw>
                </a:effectLst>
              </a:rPr>
              <a:t>soon</a:t>
            </a:r>
            <a:r>
              <a:rPr lang="en-US" sz="3200" dirty="0">
                <a:effectLst>
                  <a:outerShdw blurRad="38100" dist="38100" dir="2700000" algn="tl">
                    <a:srgbClr val="000000">
                      <a:alpha val="43137"/>
                    </a:srgbClr>
                  </a:outerShdw>
                </a:effectLst>
              </a:rPr>
              <a:t>” (1 Tim 3:14) vs. “Leave Jerusalem </a:t>
            </a:r>
            <a:r>
              <a:rPr lang="en-US" sz="3200" i="1" dirty="0">
                <a:effectLst>
                  <a:outerShdw blurRad="38100" dist="38100" dir="2700000" algn="tl">
                    <a:srgbClr val="000000">
                      <a:alpha val="43137"/>
                    </a:srgbClr>
                  </a:outerShdw>
                </a:effectLst>
              </a:rPr>
              <a:t>quickly</a:t>
            </a:r>
            <a:r>
              <a:rPr lang="en-US" sz="3200" dirty="0">
                <a:effectLst>
                  <a:outerShdw blurRad="38100" dist="38100" dir="2700000" algn="tl">
                    <a:srgbClr val="000000">
                      <a:alpha val="43137"/>
                    </a:srgbClr>
                  </a:outerShdw>
                </a:effectLst>
              </a:rPr>
              <a:t>” (Acts 22:18)</a:t>
            </a:r>
          </a:p>
          <a:p>
            <a:pPr marL="461963" indent="-461963" eaLnBrk="1" hangingPunct="1">
              <a:spcBef>
                <a:spcPts val="0"/>
              </a:spcBef>
              <a:spcAft>
                <a:spcPts val="1800"/>
              </a:spcAft>
              <a:buClr>
                <a:srgbClr val="00FFFF"/>
              </a:buClr>
              <a:defRPr/>
            </a:pPr>
            <a:r>
              <a:rPr lang="en-US" sz="3200" dirty="0">
                <a:effectLst>
                  <a:outerShdw blurRad="38100" dist="38100" dir="2700000" algn="tl">
                    <a:srgbClr val="000000">
                      <a:alpha val="43137"/>
                    </a:srgbClr>
                  </a:outerShdw>
                </a:effectLst>
              </a:rPr>
              <a:t>LXX</a:t>
            </a:r>
          </a:p>
          <a:p>
            <a:pPr marL="914400" lvl="1" indent="-457200" eaLnBrk="1" hangingPunct="1">
              <a:spcBef>
                <a:spcPts val="0"/>
              </a:spcBef>
              <a:spcAft>
                <a:spcPts val="1800"/>
              </a:spcAft>
              <a:buClr>
                <a:srgbClr val="FFFF00"/>
              </a:buClr>
              <a:defRPr/>
            </a:pPr>
            <a:r>
              <a:rPr lang="en-US" sz="3200" dirty="0">
                <a:effectLst>
                  <a:outerShdw blurRad="38100" dist="38100" dir="2700000" algn="tl">
                    <a:srgbClr val="000000">
                      <a:alpha val="43137"/>
                    </a:srgbClr>
                  </a:outerShdw>
                </a:effectLst>
              </a:rPr>
              <a:t>Isaiah 13:22: “Her fateful time also will </a:t>
            </a:r>
            <a:r>
              <a:rPr lang="en-US" sz="3200" i="1" dirty="0">
                <a:effectLst>
                  <a:outerShdw blurRad="38100" dist="38100" dir="2700000" algn="tl">
                    <a:srgbClr val="000000">
                      <a:alpha val="43137"/>
                    </a:srgbClr>
                  </a:outerShdw>
                </a:effectLst>
              </a:rPr>
              <a:t>soon </a:t>
            </a:r>
            <a:r>
              <a:rPr lang="en-US" sz="3200" dirty="0">
                <a:effectLst>
                  <a:outerShdw blurRad="38100" dist="38100" dir="2700000" algn="tl">
                    <a:srgbClr val="000000">
                      <a:alpha val="43137"/>
                    </a:srgbClr>
                  </a:outerShdw>
                </a:effectLst>
              </a:rPr>
              <a:t>come”</a:t>
            </a:r>
          </a:p>
          <a:p>
            <a:pPr marL="914400" lvl="1" indent="-457200" eaLnBrk="1" hangingPunct="1">
              <a:spcBef>
                <a:spcPts val="0"/>
              </a:spcBef>
              <a:spcAft>
                <a:spcPts val="1800"/>
              </a:spcAft>
              <a:buClr>
                <a:srgbClr val="FFFF00"/>
              </a:buClr>
              <a:defRPr/>
            </a:pPr>
            <a:r>
              <a:rPr lang="en-US" sz="3200" dirty="0">
                <a:effectLst>
                  <a:outerShdw blurRad="38100" dist="38100" dir="2700000" algn="tl">
                    <a:srgbClr val="000000">
                      <a:alpha val="43137"/>
                    </a:srgbClr>
                  </a:outerShdw>
                </a:effectLst>
              </a:rPr>
              <a:t>Isaiah 51:5: “My righteous is </a:t>
            </a:r>
            <a:r>
              <a:rPr lang="en-US" sz="3200" i="1" dirty="0">
                <a:effectLst>
                  <a:outerShdw blurRad="38100" dist="38100" dir="2700000" algn="tl">
                    <a:srgbClr val="000000">
                      <a:alpha val="43137"/>
                    </a:srgbClr>
                  </a:outerShdw>
                </a:effectLst>
              </a:rPr>
              <a:t>near</a:t>
            </a:r>
            <a:r>
              <a:rPr lang="en-US" sz="3200" dirty="0">
                <a:effectLst>
                  <a:outerShdw blurRad="38100" dist="38100" dir="2700000" algn="tl">
                    <a:srgbClr val="000000">
                      <a:alpha val="43137"/>
                    </a:srgbClr>
                  </a:outerShdw>
                </a:effectLst>
              </a:rPr>
              <a:t>, My salvation has gone forth, And my arms will judge the peoples; The coastlands will wait upon me, And on My arms they will trust.”</a:t>
            </a:r>
          </a:p>
        </p:txBody>
      </p:sp>
      <p:pic>
        <p:nvPicPr>
          <p:cNvPr id="53252" name="Picture 4" descr="Upon His Return.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57070" y="152400"/>
            <a:ext cx="1148189"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3" name="TextBox 5"/>
          <p:cNvSpPr txBox="1">
            <a:spLocks noChangeArrowheads="1"/>
          </p:cNvSpPr>
          <p:nvPr/>
        </p:nvSpPr>
        <p:spPr bwMode="auto">
          <a:xfrm>
            <a:off x="3733800" y="6324600"/>
            <a:ext cx="472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1800" dirty="0">
                <a:effectLst>
                  <a:outerShdw blurRad="38100" dist="38100" dir="2700000" algn="tl">
                    <a:srgbClr val="000000">
                      <a:alpha val="43137"/>
                    </a:srgbClr>
                  </a:outerShdw>
                </a:effectLst>
                <a:latin typeface="Calibri" panose="020F0502020204030204" pitchFamily="34" charset="0"/>
              </a:rPr>
              <a:t>Thomas Ice, </a:t>
            </a:r>
            <a:r>
              <a:rPr lang="en-US" altLang="en-US" sz="1800" i="1" dirty="0">
                <a:effectLst>
                  <a:outerShdw blurRad="38100" dist="38100" dir="2700000" algn="tl">
                    <a:srgbClr val="000000">
                      <a:alpha val="43137"/>
                    </a:srgbClr>
                  </a:outerShdw>
                </a:effectLst>
                <a:latin typeface="Calibri" panose="020F0502020204030204" pitchFamily="34" charset="0"/>
              </a:rPr>
              <a:t>End Times Controversy,</a:t>
            </a:r>
            <a:r>
              <a:rPr lang="en-US" altLang="en-US" sz="1800" dirty="0">
                <a:effectLst>
                  <a:outerShdw blurRad="38100" dist="38100" dir="2700000" algn="tl">
                    <a:srgbClr val="000000">
                      <a:alpha val="43137"/>
                    </a:srgbClr>
                  </a:outerShdw>
                </a:effectLst>
                <a:latin typeface="Calibri" panose="020F0502020204030204" pitchFamily="34" charset="0"/>
              </a:rPr>
              <a:t> pp.102-108</a:t>
            </a:r>
          </a:p>
        </p:txBody>
      </p:sp>
    </p:spTree>
    <p:extLst>
      <p:ext uri="{BB962C8B-B14F-4D97-AF65-F5344CB8AC3E}">
        <p14:creationId xmlns:p14="http://schemas.microsoft.com/office/powerpoint/2010/main" val="179357021"/>
      </p:ext>
    </p:extLst>
  </p:cSld>
  <p:clrMapOvr>
    <a:masterClrMapping/>
  </p:clrMapOvr>
  <mc:AlternateContent xmlns:mc="http://schemas.openxmlformats.org/markup-compatibility/2006" xmlns:p14="http://schemas.microsoft.com/office/powerpoint/2010/main">
    <mc:Choice Requires="p14">
      <p:transition p14:dur="0" advTm="116591"/>
    </mc:Choice>
    <mc:Fallback xmlns="">
      <p:transition advTm="116591"/>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2DBA9-C4EE-55BC-AB8F-C1312EF49F9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7E4C2C5-EE9E-B35C-A3AB-59AFA320888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Angelic Visitation</a:t>
            </a:r>
          </a:p>
        </p:txBody>
      </p:sp>
      <p:sp>
        <p:nvSpPr>
          <p:cNvPr id="161795" name="Rectangle 3">
            <a:extLst>
              <a:ext uri="{FF2B5EF4-FFF2-40B4-BE49-F238E27FC236}">
                <a16:creationId xmlns:a16="http://schemas.microsoft.com/office/drawing/2014/main" id="{AB098658-5D50-0CAD-0176-19086196664B}"/>
              </a:ext>
            </a:extLst>
          </p:cNvPr>
          <p:cNvSpPr>
            <a:spLocks noGrp="1" noChangeArrowheads="1"/>
          </p:cNvSpPr>
          <p:nvPr>
            <p:ph type="body" idx="1"/>
          </p:nvPr>
        </p:nvSpPr>
        <p:spPr>
          <a:xfrm>
            <a:off x="609600" y="2285999"/>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Arrival (7a)</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Awakening (7b)</a:t>
            </a:r>
          </a:p>
          <a:p>
            <a:pPr marL="571500" lvl="3" indent="-571500">
              <a:lnSpc>
                <a:spcPct val="100000"/>
              </a:lnSpc>
              <a:spcBef>
                <a:spcPts val="0"/>
              </a:spcBef>
              <a:spcAft>
                <a:spcPts val="2400"/>
              </a:spcAft>
              <a:buClr>
                <a:srgbClr val="00FFFF"/>
              </a:buClr>
              <a:buFont typeface="+mj-lt"/>
              <a:buAutoNum type="romanL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Removal of chains (7c)</a:t>
            </a:r>
          </a:p>
        </p:txBody>
      </p:sp>
      <p:pic>
        <p:nvPicPr>
          <p:cNvPr id="2" name="Picture 1">
            <a:extLst>
              <a:ext uri="{FF2B5EF4-FFF2-40B4-BE49-F238E27FC236}">
                <a16:creationId xmlns:a16="http://schemas.microsoft.com/office/drawing/2014/main" id="{8F58B70C-8FB6-2784-DAA5-12208F0A1A0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4791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9A2BF-ABD7-30C1-C9AA-63B595F322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6B55765-9E10-266D-778C-001B9BECEE9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Preparation</a:t>
            </a:r>
          </a:p>
        </p:txBody>
      </p:sp>
      <p:sp>
        <p:nvSpPr>
          <p:cNvPr id="161795" name="Rectangle 3">
            <a:extLst>
              <a:ext uri="{FF2B5EF4-FFF2-40B4-BE49-F238E27FC236}">
                <a16:creationId xmlns:a16="http://schemas.microsoft.com/office/drawing/2014/main" id="{5F452B2C-59E8-257D-4CA3-4832C3126F2B}"/>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Angelic visitation (7)</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Instructions (8)</a:t>
            </a:r>
          </a:p>
        </p:txBody>
      </p:sp>
      <p:pic>
        <p:nvPicPr>
          <p:cNvPr id="2" name="Picture 1">
            <a:extLst>
              <a:ext uri="{FF2B5EF4-FFF2-40B4-BE49-F238E27FC236}">
                <a16:creationId xmlns:a16="http://schemas.microsoft.com/office/drawing/2014/main" id="{8169FEFD-DE87-52A7-6EC2-2626953FABE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9149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04FA5-14B6-0A54-56EA-0EB618183AB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074E866-5F00-890B-CB1C-4E329793055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Instructions</a:t>
            </a:r>
          </a:p>
        </p:txBody>
      </p:sp>
      <p:sp>
        <p:nvSpPr>
          <p:cNvPr id="161795" name="Rectangle 3">
            <a:extLst>
              <a:ext uri="{FF2B5EF4-FFF2-40B4-BE49-F238E27FC236}">
                <a16:creationId xmlns:a16="http://schemas.microsoft.com/office/drawing/2014/main" id="{29EB5E03-5CA3-5420-3B43-5F43DF689881}"/>
              </a:ext>
            </a:extLst>
          </p:cNvPr>
          <p:cNvSpPr>
            <a:spLocks noGrp="1" noChangeArrowheads="1"/>
          </p:cNvSpPr>
          <p:nvPr>
            <p:ph type="body" idx="1"/>
          </p:nvPr>
        </p:nvSpPr>
        <p:spPr>
          <a:xfrm>
            <a:off x="609600" y="2285999"/>
            <a:ext cx="6934200" cy="22860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Gird (8a)</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Sandals (8b)</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Garments (8c)</a:t>
            </a:r>
          </a:p>
        </p:txBody>
      </p:sp>
      <p:pic>
        <p:nvPicPr>
          <p:cNvPr id="2" name="Picture 1">
            <a:extLst>
              <a:ext uri="{FF2B5EF4-FFF2-40B4-BE49-F238E27FC236}">
                <a16:creationId xmlns:a16="http://schemas.microsoft.com/office/drawing/2014/main" id="{239C2E02-9B8E-19A1-AB10-E8E56254214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14760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FF4F5-583F-1858-6EA1-89A06372E5C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470BC07-4087-75B0-B53C-D8178DC52C1E}"/>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Instructions</a:t>
            </a:r>
          </a:p>
        </p:txBody>
      </p:sp>
      <p:sp>
        <p:nvSpPr>
          <p:cNvPr id="161795" name="Rectangle 3">
            <a:extLst>
              <a:ext uri="{FF2B5EF4-FFF2-40B4-BE49-F238E27FC236}">
                <a16:creationId xmlns:a16="http://schemas.microsoft.com/office/drawing/2014/main" id="{BC740436-B431-429D-4C40-456BCF4DD2DC}"/>
              </a:ext>
            </a:extLst>
          </p:cNvPr>
          <p:cNvSpPr>
            <a:spLocks noGrp="1" noChangeArrowheads="1"/>
          </p:cNvSpPr>
          <p:nvPr>
            <p:ph type="body" idx="1"/>
          </p:nvPr>
        </p:nvSpPr>
        <p:spPr>
          <a:xfrm>
            <a:off x="609600" y="2285999"/>
            <a:ext cx="6934200" cy="22860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Gird (8a)</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Sandals (8b)</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Garments (8c)</a:t>
            </a:r>
          </a:p>
        </p:txBody>
      </p:sp>
      <p:pic>
        <p:nvPicPr>
          <p:cNvPr id="2" name="Picture 1">
            <a:extLst>
              <a:ext uri="{FF2B5EF4-FFF2-40B4-BE49-F238E27FC236}">
                <a16:creationId xmlns:a16="http://schemas.microsoft.com/office/drawing/2014/main" id="{AC7EA3BC-EC63-7433-19AF-25DB22DBFB9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043385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D6F02-D6B4-1DF6-59C9-DE9FFF7F20B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1FB77B-83C2-71A2-35FD-FB9CA611DD3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Instructions</a:t>
            </a:r>
          </a:p>
        </p:txBody>
      </p:sp>
      <p:sp>
        <p:nvSpPr>
          <p:cNvPr id="161795" name="Rectangle 3">
            <a:extLst>
              <a:ext uri="{FF2B5EF4-FFF2-40B4-BE49-F238E27FC236}">
                <a16:creationId xmlns:a16="http://schemas.microsoft.com/office/drawing/2014/main" id="{6CA60C20-FECE-D990-E570-E0E656CCF156}"/>
              </a:ext>
            </a:extLst>
          </p:cNvPr>
          <p:cNvSpPr>
            <a:spLocks noGrp="1" noChangeArrowheads="1"/>
          </p:cNvSpPr>
          <p:nvPr>
            <p:ph type="body" idx="1"/>
          </p:nvPr>
        </p:nvSpPr>
        <p:spPr>
          <a:xfrm>
            <a:off x="609600" y="2285999"/>
            <a:ext cx="6934200" cy="22860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Gird (8a)</a:t>
            </a:r>
          </a:p>
          <a:p>
            <a:pPr marL="571500" lvl="3" indent="-571500">
              <a:lnSpc>
                <a:spcPct val="100000"/>
              </a:lnSpc>
              <a:spcBef>
                <a:spcPts val="0"/>
              </a:spcBef>
              <a:spcAft>
                <a:spcPts val="2400"/>
              </a:spcAft>
              <a:buClr>
                <a:srgbClr val="00FFFF"/>
              </a:buClr>
              <a:buFont typeface="+mj-lt"/>
              <a:buAutoNum type="romanL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Sandals (8b)</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Garments (8c)</a:t>
            </a:r>
          </a:p>
        </p:txBody>
      </p:sp>
      <p:pic>
        <p:nvPicPr>
          <p:cNvPr id="2" name="Picture 1">
            <a:extLst>
              <a:ext uri="{FF2B5EF4-FFF2-40B4-BE49-F238E27FC236}">
                <a16:creationId xmlns:a16="http://schemas.microsoft.com/office/drawing/2014/main" id="{B7B7096B-5CAB-D311-156A-22C1223F5B0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41276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03D10-2298-245E-FB38-21C484034D8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2E9547-9A95-E787-014E-65F4731DA0B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Instructions</a:t>
            </a:r>
          </a:p>
        </p:txBody>
      </p:sp>
      <p:sp>
        <p:nvSpPr>
          <p:cNvPr id="161795" name="Rectangle 3">
            <a:extLst>
              <a:ext uri="{FF2B5EF4-FFF2-40B4-BE49-F238E27FC236}">
                <a16:creationId xmlns:a16="http://schemas.microsoft.com/office/drawing/2014/main" id="{CE529D44-441A-91D5-BE58-D73CAD507C2C}"/>
              </a:ext>
            </a:extLst>
          </p:cNvPr>
          <p:cNvSpPr>
            <a:spLocks noGrp="1" noChangeArrowheads="1"/>
          </p:cNvSpPr>
          <p:nvPr>
            <p:ph type="body" idx="1"/>
          </p:nvPr>
        </p:nvSpPr>
        <p:spPr>
          <a:xfrm>
            <a:off x="609600" y="2285999"/>
            <a:ext cx="6934200" cy="22860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Gird (8a)</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Sandals (8b)</a:t>
            </a:r>
          </a:p>
          <a:p>
            <a:pPr marL="571500" lvl="3" indent="-571500">
              <a:lnSpc>
                <a:spcPct val="100000"/>
              </a:lnSpc>
              <a:spcBef>
                <a:spcPts val="0"/>
              </a:spcBef>
              <a:spcAft>
                <a:spcPts val="2400"/>
              </a:spcAft>
              <a:buClr>
                <a:srgbClr val="00FFFF"/>
              </a:buClr>
              <a:buFont typeface="+mj-lt"/>
              <a:buAutoNum type="romanL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Garments (8c)</a:t>
            </a:r>
          </a:p>
        </p:txBody>
      </p:sp>
      <p:pic>
        <p:nvPicPr>
          <p:cNvPr id="2" name="Picture 1">
            <a:extLst>
              <a:ext uri="{FF2B5EF4-FFF2-40B4-BE49-F238E27FC236}">
                <a16:creationId xmlns:a16="http://schemas.microsoft.com/office/drawing/2014/main" id="{279BD849-0D34-83C9-B0ED-39134599FFA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880829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B661B-52F7-A72D-C898-0999405C679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14872FE-55B3-2B6B-5DC3-0C6B26002F1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Escape</a:t>
            </a:r>
          </a:p>
        </p:txBody>
      </p:sp>
      <p:sp>
        <p:nvSpPr>
          <p:cNvPr id="161795" name="Rectangle 3">
            <a:extLst>
              <a:ext uri="{FF2B5EF4-FFF2-40B4-BE49-F238E27FC236}">
                <a16:creationId xmlns:a16="http://schemas.microsoft.com/office/drawing/2014/main" id="{B94E91F9-B79A-FEC0-4165-632331C44372}"/>
              </a:ext>
            </a:extLst>
          </p:cNvPr>
          <p:cNvSpPr>
            <a:spLocks noGrp="1" noChangeArrowheads="1"/>
          </p:cNvSpPr>
          <p:nvPr>
            <p:ph type="body" idx="1"/>
          </p:nvPr>
        </p:nvSpPr>
        <p:spPr>
          <a:xfrm>
            <a:off x="609600" y="2057401"/>
            <a:ext cx="6934200" cy="2514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Circumstances (6)</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Preparation (7-8)</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Escape (9-10)</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realization (11)</a:t>
            </a:r>
          </a:p>
        </p:txBody>
      </p:sp>
      <p:pic>
        <p:nvPicPr>
          <p:cNvPr id="2" name="Picture 1">
            <a:extLst>
              <a:ext uri="{FF2B5EF4-FFF2-40B4-BE49-F238E27FC236}">
                <a16:creationId xmlns:a16="http://schemas.microsoft.com/office/drawing/2014/main" id="{877C6EB1-AE85-EABD-0623-9F9731BE7D8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967982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567C2-E4E5-408E-AD44-69098C735DD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13AC891-EE35-A6C5-335D-4968EC0D35C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Escape</a:t>
            </a:r>
          </a:p>
        </p:txBody>
      </p:sp>
      <p:sp>
        <p:nvSpPr>
          <p:cNvPr id="161795" name="Rectangle 3">
            <a:extLst>
              <a:ext uri="{FF2B5EF4-FFF2-40B4-BE49-F238E27FC236}">
                <a16:creationId xmlns:a16="http://schemas.microsoft.com/office/drawing/2014/main" id="{1AAF82AE-DFB0-8805-0A4D-3BCACCB0E9AB}"/>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state of mind (9)</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exit (10)</a:t>
            </a:r>
          </a:p>
        </p:txBody>
      </p:sp>
      <p:pic>
        <p:nvPicPr>
          <p:cNvPr id="2" name="Picture 1">
            <a:extLst>
              <a:ext uri="{FF2B5EF4-FFF2-40B4-BE49-F238E27FC236}">
                <a16:creationId xmlns:a16="http://schemas.microsoft.com/office/drawing/2014/main" id="{99B5B45C-2138-82FE-D082-C5841E4C9BD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13774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9CA5C-BEBA-2994-C83C-F389017309A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EC21400-BC7C-0773-D2B6-28D814D6BED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Escape</a:t>
            </a:r>
          </a:p>
        </p:txBody>
      </p:sp>
      <p:sp>
        <p:nvSpPr>
          <p:cNvPr id="161795" name="Rectangle 3">
            <a:extLst>
              <a:ext uri="{FF2B5EF4-FFF2-40B4-BE49-F238E27FC236}">
                <a16:creationId xmlns:a16="http://schemas.microsoft.com/office/drawing/2014/main" id="{5AFED82A-BFF6-B160-94D7-26BDFFAC0153}"/>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state of mind (9)</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exit (10)</a:t>
            </a:r>
          </a:p>
        </p:txBody>
      </p:sp>
      <p:pic>
        <p:nvPicPr>
          <p:cNvPr id="2" name="Picture 1">
            <a:extLst>
              <a:ext uri="{FF2B5EF4-FFF2-40B4-BE49-F238E27FC236}">
                <a16:creationId xmlns:a16="http://schemas.microsoft.com/office/drawing/2014/main" id="{E149E432-2755-B00D-781C-B7AF1308AF7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96821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4A77-7C95-EB0F-81C3-E54BE6151D7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7B396CF-600D-2D07-DCCB-1E1E85B703F1}"/>
              </a:ext>
            </a:extLst>
          </p:cNvPr>
          <p:cNvSpPr>
            <a:spLocks noGrp="1" noChangeArrowheads="1"/>
          </p:cNvSpPr>
          <p:nvPr>
            <p:ph type="title"/>
          </p:nvPr>
        </p:nvSpPr>
        <p:spPr>
          <a:xfrm>
            <a:off x="3048000"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Money Sent</a:t>
            </a:r>
          </a:p>
        </p:txBody>
      </p:sp>
      <p:sp>
        <p:nvSpPr>
          <p:cNvPr id="161795" name="Rectangle 3">
            <a:extLst>
              <a:ext uri="{FF2B5EF4-FFF2-40B4-BE49-F238E27FC236}">
                <a16:creationId xmlns:a16="http://schemas.microsoft.com/office/drawing/2014/main" id="{89D3EC16-62BE-3EEB-B170-99D9B421CD61}"/>
              </a:ext>
            </a:extLst>
          </p:cNvPr>
          <p:cNvSpPr>
            <a:spLocks noGrp="1" noChangeArrowheads="1"/>
          </p:cNvSpPr>
          <p:nvPr>
            <p:ph type="body" idx="1"/>
          </p:nvPr>
        </p:nvSpPr>
        <p:spPr>
          <a:xfrm>
            <a:off x="838200" y="2147130"/>
            <a:ext cx="7391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Saul (30a)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Barnabas (30b)</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Elders (30c)</a:t>
            </a:r>
          </a:p>
        </p:txBody>
      </p:sp>
      <p:pic>
        <p:nvPicPr>
          <p:cNvPr id="2" name="Picture 1">
            <a:extLst>
              <a:ext uri="{FF2B5EF4-FFF2-40B4-BE49-F238E27FC236}">
                <a16:creationId xmlns:a16="http://schemas.microsoft.com/office/drawing/2014/main" id="{EE9F15B3-6113-FE7B-6196-382E43D2E31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872794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44BA9-631A-8462-ADA7-46E7BCE1773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4EDC0EA-E0C0-8126-6AE8-3B12DD132C8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Escape</a:t>
            </a:r>
          </a:p>
        </p:txBody>
      </p:sp>
      <p:sp>
        <p:nvSpPr>
          <p:cNvPr id="161795" name="Rectangle 3">
            <a:extLst>
              <a:ext uri="{FF2B5EF4-FFF2-40B4-BE49-F238E27FC236}">
                <a16:creationId xmlns:a16="http://schemas.microsoft.com/office/drawing/2014/main" id="{B485609A-9B13-B199-696B-2348C5E6E326}"/>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state of mind (9)</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exit (10)</a:t>
            </a:r>
          </a:p>
        </p:txBody>
      </p:sp>
      <p:pic>
        <p:nvPicPr>
          <p:cNvPr id="2" name="Picture 1">
            <a:extLst>
              <a:ext uri="{FF2B5EF4-FFF2-40B4-BE49-F238E27FC236}">
                <a16:creationId xmlns:a16="http://schemas.microsoft.com/office/drawing/2014/main" id="{DB7B087F-9841-AF80-8B9E-5A3F307F09E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6521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E45FD-E46B-08E3-9721-C2B6EEB91EE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C0CC80E-00D0-702D-931F-2629B3537C9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Exit</a:t>
            </a:r>
          </a:p>
        </p:txBody>
      </p:sp>
      <p:sp>
        <p:nvSpPr>
          <p:cNvPr id="161795" name="Rectangle 3">
            <a:extLst>
              <a:ext uri="{FF2B5EF4-FFF2-40B4-BE49-F238E27FC236}">
                <a16:creationId xmlns:a16="http://schemas.microsoft.com/office/drawing/2014/main" id="{8527FA67-05BC-4108-2735-8DBDB44ED0DF}"/>
              </a:ext>
            </a:extLst>
          </p:cNvPr>
          <p:cNvSpPr>
            <a:spLocks noGrp="1" noChangeArrowheads="1"/>
          </p:cNvSpPr>
          <p:nvPr>
            <p:ph type="body" idx="1"/>
          </p:nvPr>
        </p:nvSpPr>
        <p:spPr>
          <a:xfrm>
            <a:off x="609600" y="1828800"/>
            <a:ext cx="6934200" cy="3048000"/>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1</a:t>
            </a:r>
            <a:r>
              <a:rPr lang="en-US" sz="3000" baseline="30000" dirty="0">
                <a:effectLst>
                  <a:outerShdw blurRad="38100" dist="38100" dir="2700000" algn="tl">
                    <a:srgbClr val="000000">
                      <a:alpha val="43137"/>
                    </a:srgbClr>
                  </a:outerShdw>
                </a:effectLst>
                <a:latin typeface="Calibri" panose="020F0502020204030204" pitchFamily="34" charset="0"/>
              </a:rPr>
              <a:t>st</a:t>
            </a:r>
            <a:r>
              <a:rPr lang="en-US" sz="3000" dirty="0">
                <a:effectLst>
                  <a:outerShdw blurRad="38100" dist="38100" dir="2700000" algn="tl">
                    <a:srgbClr val="000000">
                      <a:alpha val="43137"/>
                    </a:srgbClr>
                  </a:outerShdw>
                </a:effectLst>
                <a:latin typeface="Calibri" panose="020F0502020204030204" pitchFamily="34" charset="0"/>
              </a:rPr>
              <a:t> guard (10a)</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2</a:t>
            </a:r>
            <a:r>
              <a:rPr lang="en-US" sz="3000" baseline="30000" dirty="0">
                <a:effectLst>
                  <a:outerShdw blurRad="38100" dist="38100" dir="2700000" algn="tl">
                    <a:srgbClr val="000000">
                      <a:alpha val="43137"/>
                    </a:srgbClr>
                  </a:outerShdw>
                </a:effectLst>
                <a:latin typeface="Calibri" panose="020F0502020204030204" pitchFamily="34" charset="0"/>
              </a:rPr>
              <a:t>nd</a:t>
            </a:r>
            <a:r>
              <a:rPr lang="en-US" sz="3000" dirty="0">
                <a:effectLst>
                  <a:outerShdw blurRad="38100" dist="38100" dir="2700000" algn="tl">
                    <a:srgbClr val="000000">
                      <a:alpha val="43137"/>
                    </a:srgbClr>
                  </a:outerShdw>
                </a:effectLst>
                <a:latin typeface="Calibri" panose="020F0502020204030204" pitchFamily="34" charset="0"/>
              </a:rPr>
              <a:t> guard (10b)</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Gate (10c)</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Angelic departure (10d)</a:t>
            </a:r>
          </a:p>
        </p:txBody>
      </p:sp>
      <p:pic>
        <p:nvPicPr>
          <p:cNvPr id="2" name="Picture 1">
            <a:extLst>
              <a:ext uri="{FF2B5EF4-FFF2-40B4-BE49-F238E27FC236}">
                <a16:creationId xmlns:a16="http://schemas.microsoft.com/office/drawing/2014/main" id="{BF023BA2-A35A-68C3-3393-12A54CB92F3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580821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D3A25-39F0-1DF0-51BB-5F9A2CA1533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635F24F-CA53-1020-2732-3203B038B06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Exit</a:t>
            </a:r>
          </a:p>
        </p:txBody>
      </p:sp>
      <p:sp>
        <p:nvSpPr>
          <p:cNvPr id="161795" name="Rectangle 3">
            <a:extLst>
              <a:ext uri="{FF2B5EF4-FFF2-40B4-BE49-F238E27FC236}">
                <a16:creationId xmlns:a16="http://schemas.microsoft.com/office/drawing/2014/main" id="{B72C6D9A-CA32-CE6E-891C-997623D285E3}"/>
              </a:ext>
            </a:extLst>
          </p:cNvPr>
          <p:cNvSpPr>
            <a:spLocks noGrp="1" noChangeArrowheads="1"/>
          </p:cNvSpPr>
          <p:nvPr>
            <p:ph type="body" idx="1"/>
          </p:nvPr>
        </p:nvSpPr>
        <p:spPr>
          <a:xfrm>
            <a:off x="609600" y="1828800"/>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1</a:t>
            </a:r>
            <a:r>
              <a:rPr lang="en-US" sz="30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st</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 guard (10a)</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2</a:t>
            </a:r>
            <a:r>
              <a:rPr lang="en-US" sz="3000" baseline="30000" dirty="0">
                <a:effectLst>
                  <a:outerShdw blurRad="38100" dist="38100" dir="2700000" algn="tl">
                    <a:srgbClr val="000000">
                      <a:alpha val="43137"/>
                    </a:srgbClr>
                  </a:outerShdw>
                </a:effectLst>
                <a:latin typeface="Calibri" panose="020F0502020204030204" pitchFamily="34" charset="0"/>
              </a:rPr>
              <a:t>nd</a:t>
            </a:r>
            <a:r>
              <a:rPr lang="en-US" sz="3000" dirty="0">
                <a:effectLst>
                  <a:outerShdw blurRad="38100" dist="38100" dir="2700000" algn="tl">
                    <a:srgbClr val="000000">
                      <a:alpha val="43137"/>
                    </a:srgbClr>
                  </a:outerShdw>
                </a:effectLst>
                <a:latin typeface="Calibri" panose="020F0502020204030204" pitchFamily="34" charset="0"/>
              </a:rPr>
              <a:t> guard (10b)</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Gate (10c)</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Angelic departure (10d)</a:t>
            </a:r>
          </a:p>
        </p:txBody>
      </p:sp>
      <p:pic>
        <p:nvPicPr>
          <p:cNvPr id="2" name="Picture 1">
            <a:extLst>
              <a:ext uri="{FF2B5EF4-FFF2-40B4-BE49-F238E27FC236}">
                <a16:creationId xmlns:a16="http://schemas.microsoft.com/office/drawing/2014/main" id="{CB065A8B-82D3-60A9-6CC1-B484B483B12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273623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5AA23-EE65-AEC1-CDB5-CB36DDF18B4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7ECCB4-EA6A-8B47-A7A1-2CEABBFFE7BD}"/>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Exit</a:t>
            </a:r>
          </a:p>
        </p:txBody>
      </p:sp>
      <p:sp>
        <p:nvSpPr>
          <p:cNvPr id="161795" name="Rectangle 3">
            <a:extLst>
              <a:ext uri="{FF2B5EF4-FFF2-40B4-BE49-F238E27FC236}">
                <a16:creationId xmlns:a16="http://schemas.microsoft.com/office/drawing/2014/main" id="{B4BC3EEB-B9EC-0184-FDCF-1F2EAF044B3E}"/>
              </a:ext>
            </a:extLst>
          </p:cNvPr>
          <p:cNvSpPr>
            <a:spLocks noGrp="1" noChangeArrowheads="1"/>
          </p:cNvSpPr>
          <p:nvPr>
            <p:ph type="body" idx="1"/>
          </p:nvPr>
        </p:nvSpPr>
        <p:spPr>
          <a:xfrm>
            <a:off x="609600" y="1828800"/>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1</a:t>
            </a:r>
            <a:r>
              <a:rPr lang="en-US" sz="3000" baseline="30000" dirty="0">
                <a:effectLst>
                  <a:outerShdw blurRad="38100" dist="38100" dir="2700000" algn="tl">
                    <a:srgbClr val="000000">
                      <a:alpha val="43137"/>
                    </a:srgbClr>
                  </a:outerShdw>
                </a:effectLst>
                <a:latin typeface="Calibri" panose="020F0502020204030204" pitchFamily="34" charset="0"/>
              </a:rPr>
              <a:t>st</a:t>
            </a:r>
            <a:r>
              <a:rPr lang="en-US" sz="3000" dirty="0">
                <a:effectLst>
                  <a:outerShdw blurRad="38100" dist="38100" dir="2700000" algn="tl">
                    <a:srgbClr val="000000">
                      <a:alpha val="43137"/>
                    </a:srgbClr>
                  </a:outerShdw>
                </a:effectLst>
                <a:latin typeface="Calibri" panose="020F0502020204030204" pitchFamily="34" charset="0"/>
              </a:rPr>
              <a:t> guard (10a)</a:t>
            </a:r>
          </a:p>
          <a:p>
            <a:pPr marL="571500" lvl="3" indent="-571500">
              <a:lnSpc>
                <a:spcPct val="100000"/>
              </a:lnSpc>
              <a:spcBef>
                <a:spcPts val="0"/>
              </a:spcBef>
              <a:spcAft>
                <a:spcPts val="2400"/>
              </a:spcAft>
              <a:buClr>
                <a:srgbClr val="00FFFF"/>
              </a:buClr>
              <a:buFont typeface="+mj-lt"/>
              <a:buAutoNum type="romanL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2</a:t>
            </a:r>
            <a:r>
              <a:rPr lang="en-US" sz="30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nd</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 guard (10b)</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Gate (10c)</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Angelic departure (10d)</a:t>
            </a:r>
          </a:p>
        </p:txBody>
      </p:sp>
      <p:pic>
        <p:nvPicPr>
          <p:cNvPr id="2" name="Picture 1">
            <a:extLst>
              <a:ext uri="{FF2B5EF4-FFF2-40B4-BE49-F238E27FC236}">
                <a16:creationId xmlns:a16="http://schemas.microsoft.com/office/drawing/2014/main" id="{6C437492-75AA-820F-2FB0-A0573C83EEE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681358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64F95-9372-45D3-7E47-AB8C2CACF7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BDB158F-568D-9B94-8078-5493548AA2E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Exit</a:t>
            </a:r>
          </a:p>
        </p:txBody>
      </p:sp>
      <p:sp>
        <p:nvSpPr>
          <p:cNvPr id="161795" name="Rectangle 3">
            <a:extLst>
              <a:ext uri="{FF2B5EF4-FFF2-40B4-BE49-F238E27FC236}">
                <a16:creationId xmlns:a16="http://schemas.microsoft.com/office/drawing/2014/main" id="{FB932A60-5522-DBFF-1D50-77D2E05FF2B7}"/>
              </a:ext>
            </a:extLst>
          </p:cNvPr>
          <p:cNvSpPr>
            <a:spLocks noGrp="1" noChangeArrowheads="1"/>
          </p:cNvSpPr>
          <p:nvPr>
            <p:ph type="body" idx="1"/>
          </p:nvPr>
        </p:nvSpPr>
        <p:spPr>
          <a:xfrm>
            <a:off x="609600" y="1828800"/>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1</a:t>
            </a:r>
            <a:r>
              <a:rPr lang="en-US" sz="3000" baseline="30000" dirty="0">
                <a:effectLst>
                  <a:outerShdw blurRad="38100" dist="38100" dir="2700000" algn="tl">
                    <a:srgbClr val="000000">
                      <a:alpha val="43137"/>
                    </a:srgbClr>
                  </a:outerShdw>
                </a:effectLst>
                <a:latin typeface="Calibri" panose="020F0502020204030204" pitchFamily="34" charset="0"/>
              </a:rPr>
              <a:t>st</a:t>
            </a:r>
            <a:r>
              <a:rPr lang="en-US" sz="3000" dirty="0">
                <a:effectLst>
                  <a:outerShdw blurRad="38100" dist="38100" dir="2700000" algn="tl">
                    <a:srgbClr val="000000">
                      <a:alpha val="43137"/>
                    </a:srgbClr>
                  </a:outerShdw>
                </a:effectLst>
                <a:latin typeface="Calibri" panose="020F0502020204030204" pitchFamily="34" charset="0"/>
              </a:rPr>
              <a:t> guard (10a)</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2</a:t>
            </a:r>
            <a:r>
              <a:rPr lang="en-US" sz="3000" baseline="30000" dirty="0">
                <a:effectLst>
                  <a:outerShdw blurRad="38100" dist="38100" dir="2700000" algn="tl">
                    <a:srgbClr val="000000">
                      <a:alpha val="43137"/>
                    </a:srgbClr>
                  </a:outerShdw>
                </a:effectLst>
                <a:latin typeface="Calibri" panose="020F0502020204030204" pitchFamily="34" charset="0"/>
              </a:rPr>
              <a:t>nd</a:t>
            </a:r>
            <a:r>
              <a:rPr lang="en-US" sz="3000" dirty="0">
                <a:effectLst>
                  <a:outerShdw blurRad="38100" dist="38100" dir="2700000" algn="tl">
                    <a:srgbClr val="000000">
                      <a:alpha val="43137"/>
                    </a:srgbClr>
                  </a:outerShdw>
                </a:effectLst>
                <a:latin typeface="Calibri" panose="020F0502020204030204" pitchFamily="34" charset="0"/>
              </a:rPr>
              <a:t> guard (10b)</a:t>
            </a:r>
          </a:p>
          <a:p>
            <a:pPr marL="571500" lvl="3" indent="-571500">
              <a:lnSpc>
                <a:spcPct val="100000"/>
              </a:lnSpc>
              <a:spcBef>
                <a:spcPts val="0"/>
              </a:spcBef>
              <a:spcAft>
                <a:spcPts val="2400"/>
              </a:spcAft>
              <a:buClr>
                <a:srgbClr val="00FFFF"/>
              </a:buClr>
              <a:buFont typeface="+mj-lt"/>
              <a:buAutoNum type="romanL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Gate (10c)</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Angelic departure (10d)</a:t>
            </a:r>
          </a:p>
        </p:txBody>
      </p:sp>
      <p:pic>
        <p:nvPicPr>
          <p:cNvPr id="2" name="Picture 1">
            <a:extLst>
              <a:ext uri="{FF2B5EF4-FFF2-40B4-BE49-F238E27FC236}">
                <a16:creationId xmlns:a16="http://schemas.microsoft.com/office/drawing/2014/main" id="{D07E70BA-3858-C462-D010-41985905ED9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15316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E3F76-BD30-46EC-7815-329931A6544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7DB755C-484B-73F7-C467-A2E4EA1EEA9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Exit</a:t>
            </a:r>
          </a:p>
        </p:txBody>
      </p:sp>
      <p:sp>
        <p:nvSpPr>
          <p:cNvPr id="161795" name="Rectangle 3">
            <a:extLst>
              <a:ext uri="{FF2B5EF4-FFF2-40B4-BE49-F238E27FC236}">
                <a16:creationId xmlns:a16="http://schemas.microsoft.com/office/drawing/2014/main" id="{7B20747D-25E5-EAB0-6DF4-1678FBF05EA5}"/>
              </a:ext>
            </a:extLst>
          </p:cNvPr>
          <p:cNvSpPr>
            <a:spLocks noGrp="1" noChangeArrowheads="1"/>
          </p:cNvSpPr>
          <p:nvPr>
            <p:ph type="body" idx="1"/>
          </p:nvPr>
        </p:nvSpPr>
        <p:spPr>
          <a:xfrm>
            <a:off x="609600" y="1828800"/>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1</a:t>
            </a:r>
            <a:r>
              <a:rPr lang="en-US" sz="3000" baseline="30000" dirty="0">
                <a:effectLst>
                  <a:outerShdw blurRad="38100" dist="38100" dir="2700000" algn="tl">
                    <a:srgbClr val="000000">
                      <a:alpha val="43137"/>
                    </a:srgbClr>
                  </a:outerShdw>
                </a:effectLst>
                <a:latin typeface="Calibri" panose="020F0502020204030204" pitchFamily="34" charset="0"/>
              </a:rPr>
              <a:t>st</a:t>
            </a:r>
            <a:r>
              <a:rPr lang="en-US" sz="3000" dirty="0">
                <a:effectLst>
                  <a:outerShdw blurRad="38100" dist="38100" dir="2700000" algn="tl">
                    <a:srgbClr val="000000">
                      <a:alpha val="43137"/>
                    </a:srgbClr>
                  </a:outerShdw>
                </a:effectLst>
                <a:latin typeface="Calibri" panose="020F0502020204030204" pitchFamily="34" charset="0"/>
              </a:rPr>
              <a:t> guard (10a)</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2</a:t>
            </a:r>
            <a:r>
              <a:rPr lang="en-US" sz="3000" baseline="30000" dirty="0">
                <a:effectLst>
                  <a:outerShdw blurRad="38100" dist="38100" dir="2700000" algn="tl">
                    <a:srgbClr val="000000">
                      <a:alpha val="43137"/>
                    </a:srgbClr>
                  </a:outerShdw>
                </a:effectLst>
                <a:latin typeface="Calibri" panose="020F0502020204030204" pitchFamily="34" charset="0"/>
              </a:rPr>
              <a:t>nd</a:t>
            </a:r>
            <a:r>
              <a:rPr lang="en-US" sz="3000" dirty="0">
                <a:effectLst>
                  <a:outerShdw blurRad="38100" dist="38100" dir="2700000" algn="tl">
                    <a:srgbClr val="000000">
                      <a:alpha val="43137"/>
                    </a:srgbClr>
                  </a:outerShdw>
                </a:effectLst>
                <a:latin typeface="Calibri" panose="020F0502020204030204" pitchFamily="34" charset="0"/>
              </a:rPr>
              <a:t> guard (10b)</a:t>
            </a:r>
          </a:p>
          <a:p>
            <a:pPr marL="571500" lvl="3" indent="-571500">
              <a:lnSpc>
                <a:spcPct val="100000"/>
              </a:lnSpc>
              <a:spcBef>
                <a:spcPts val="0"/>
              </a:spcBef>
              <a:spcAft>
                <a:spcPts val="2400"/>
              </a:spcAft>
              <a:buClr>
                <a:srgbClr val="00FFFF"/>
              </a:buClr>
              <a:buFont typeface="+mj-lt"/>
              <a:buAutoNum type="romanLcPeriod"/>
              <a:defRPr/>
            </a:pPr>
            <a:r>
              <a:rPr lang="en-US" sz="3000" dirty="0">
                <a:effectLst>
                  <a:outerShdw blurRad="38100" dist="38100" dir="2700000" algn="tl">
                    <a:srgbClr val="000000">
                      <a:alpha val="43137"/>
                    </a:srgbClr>
                  </a:outerShdw>
                </a:effectLst>
                <a:latin typeface="Calibri" panose="020F0502020204030204" pitchFamily="34" charset="0"/>
              </a:rPr>
              <a:t>Gate (10c)</a:t>
            </a:r>
          </a:p>
          <a:p>
            <a:pPr marL="571500" lvl="3" indent="-571500">
              <a:lnSpc>
                <a:spcPct val="100000"/>
              </a:lnSpc>
              <a:spcBef>
                <a:spcPts val="0"/>
              </a:spcBef>
              <a:spcAft>
                <a:spcPts val="2400"/>
              </a:spcAft>
              <a:buClr>
                <a:srgbClr val="00FFFF"/>
              </a:buClr>
              <a:buFont typeface="+mj-lt"/>
              <a:buAutoNum type="romanL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Angelic departure (10d)</a:t>
            </a:r>
          </a:p>
        </p:txBody>
      </p:sp>
      <p:pic>
        <p:nvPicPr>
          <p:cNvPr id="2" name="Picture 1">
            <a:extLst>
              <a:ext uri="{FF2B5EF4-FFF2-40B4-BE49-F238E27FC236}">
                <a16:creationId xmlns:a16="http://schemas.microsoft.com/office/drawing/2014/main" id="{EE6FA733-5D7F-C0FD-FE6C-685B221542F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952241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48959-D96B-946C-78D5-8F548B21AF8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37876A4-AC01-3F21-D9DD-5B82000A05E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Escape</a:t>
            </a:r>
          </a:p>
        </p:txBody>
      </p:sp>
      <p:sp>
        <p:nvSpPr>
          <p:cNvPr id="161795" name="Rectangle 3">
            <a:extLst>
              <a:ext uri="{FF2B5EF4-FFF2-40B4-BE49-F238E27FC236}">
                <a16:creationId xmlns:a16="http://schemas.microsoft.com/office/drawing/2014/main" id="{CA8BEC96-1DCA-B69A-FFDB-83A56D63FED9}"/>
              </a:ext>
            </a:extLst>
          </p:cNvPr>
          <p:cNvSpPr>
            <a:spLocks noGrp="1" noChangeArrowheads="1"/>
          </p:cNvSpPr>
          <p:nvPr>
            <p:ph type="body" idx="1"/>
          </p:nvPr>
        </p:nvSpPr>
        <p:spPr>
          <a:xfrm>
            <a:off x="609600" y="2057401"/>
            <a:ext cx="6934200" cy="2514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Circumstances (6)</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Preparation (7-8)</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Escape (9-10)</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realization (11)</a:t>
            </a:r>
          </a:p>
        </p:txBody>
      </p:sp>
      <p:pic>
        <p:nvPicPr>
          <p:cNvPr id="2" name="Picture 1">
            <a:extLst>
              <a:ext uri="{FF2B5EF4-FFF2-40B4-BE49-F238E27FC236}">
                <a16:creationId xmlns:a16="http://schemas.microsoft.com/office/drawing/2014/main" id="{AD9F317D-A272-8A34-A838-6A4A54BBFF0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37396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AA1A1-1C05-8A82-797B-86898D8951C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3A52A74-1383-C943-FD23-DEB014CD1FD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Realization</a:t>
            </a:r>
          </a:p>
        </p:txBody>
      </p:sp>
      <p:sp>
        <p:nvSpPr>
          <p:cNvPr id="161795" name="Rectangle 3">
            <a:extLst>
              <a:ext uri="{FF2B5EF4-FFF2-40B4-BE49-F238E27FC236}">
                <a16:creationId xmlns:a16="http://schemas.microsoft.com/office/drawing/2014/main" id="{7DF69A65-995E-5B14-3779-AFE9187A6804}"/>
              </a:ext>
            </a:extLst>
          </p:cNvPr>
          <p:cNvSpPr>
            <a:spLocks noGrp="1" noChangeArrowheads="1"/>
          </p:cNvSpPr>
          <p:nvPr>
            <p:ph type="body" idx="1"/>
          </p:nvPr>
        </p:nvSpPr>
        <p:spPr>
          <a:xfrm>
            <a:off x="609600" y="2285999"/>
            <a:ext cx="7315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used an angel (11a)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Deliverance from Herod &amp; the Jews (11b)</a:t>
            </a:r>
          </a:p>
        </p:txBody>
      </p:sp>
      <p:pic>
        <p:nvPicPr>
          <p:cNvPr id="2" name="Picture 1">
            <a:extLst>
              <a:ext uri="{FF2B5EF4-FFF2-40B4-BE49-F238E27FC236}">
                <a16:creationId xmlns:a16="http://schemas.microsoft.com/office/drawing/2014/main" id="{B437C253-AB8B-6177-F1C7-21CCE372EAB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1717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AFCDE-BE6C-DE4F-B8A3-A77B5568555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BF21232-6718-48F5-0C16-9AC7DF8C340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Realization</a:t>
            </a:r>
          </a:p>
        </p:txBody>
      </p:sp>
      <p:sp>
        <p:nvSpPr>
          <p:cNvPr id="161795" name="Rectangle 3">
            <a:extLst>
              <a:ext uri="{FF2B5EF4-FFF2-40B4-BE49-F238E27FC236}">
                <a16:creationId xmlns:a16="http://schemas.microsoft.com/office/drawing/2014/main" id="{90ABDDD3-1B20-6B52-515B-9B26848E5486}"/>
              </a:ext>
            </a:extLst>
          </p:cNvPr>
          <p:cNvSpPr>
            <a:spLocks noGrp="1" noChangeArrowheads="1"/>
          </p:cNvSpPr>
          <p:nvPr>
            <p:ph type="body" idx="1"/>
          </p:nvPr>
        </p:nvSpPr>
        <p:spPr>
          <a:xfrm>
            <a:off x="609600" y="2285999"/>
            <a:ext cx="7315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God used an angel (11a)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Deliverance from Herod &amp; the Jews (11b)</a:t>
            </a:r>
          </a:p>
        </p:txBody>
      </p:sp>
      <p:pic>
        <p:nvPicPr>
          <p:cNvPr id="2" name="Picture 1">
            <a:extLst>
              <a:ext uri="{FF2B5EF4-FFF2-40B4-BE49-F238E27FC236}">
                <a16:creationId xmlns:a16="http://schemas.microsoft.com/office/drawing/2014/main" id="{27B04867-1020-D701-28A7-DA0A589EC7F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127422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53779-FC3E-C084-66F6-B4A5D8FA424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FF02318-6BE5-D083-AB89-9AA0791F2FC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Realization</a:t>
            </a:r>
          </a:p>
        </p:txBody>
      </p:sp>
      <p:sp>
        <p:nvSpPr>
          <p:cNvPr id="161795" name="Rectangle 3">
            <a:extLst>
              <a:ext uri="{FF2B5EF4-FFF2-40B4-BE49-F238E27FC236}">
                <a16:creationId xmlns:a16="http://schemas.microsoft.com/office/drawing/2014/main" id="{6A66F5A6-1C9B-7A36-C06C-8EFF9EDB48ED}"/>
              </a:ext>
            </a:extLst>
          </p:cNvPr>
          <p:cNvSpPr>
            <a:spLocks noGrp="1" noChangeArrowheads="1"/>
          </p:cNvSpPr>
          <p:nvPr>
            <p:ph type="body" idx="1"/>
          </p:nvPr>
        </p:nvSpPr>
        <p:spPr>
          <a:xfrm>
            <a:off x="609600" y="2285999"/>
            <a:ext cx="7315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used an angel (11a)</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Deliverance from Herod &amp; the Jews (11b)</a:t>
            </a:r>
          </a:p>
        </p:txBody>
      </p:sp>
      <p:pic>
        <p:nvPicPr>
          <p:cNvPr id="2" name="Picture 1">
            <a:extLst>
              <a:ext uri="{FF2B5EF4-FFF2-40B4-BE49-F238E27FC236}">
                <a16:creationId xmlns:a16="http://schemas.microsoft.com/office/drawing/2014/main" id="{CEC4C06F-F0F3-18B4-B8A5-41594DA2B97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41307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C3CC2-A7BC-1606-4AA5-8D0621BF2FE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AAFA67C-0665-EAD4-663F-08F16413E6AC}"/>
              </a:ext>
            </a:extLst>
          </p:cNvPr>
          <p:cNvSpPr>
            <a:spLocks noGrp="1" noChangeArrowheads="1"/>
          </p:cNvSpPr>
          <p:nvPr>
            <p:ph type="title"/>
          </p:nvPr>
        </p:nvSpPr>
        <p:spPr>
          <a:xfrm>
            <a:off x="3048000"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Money Sent</a:t>
            </a:r>
          </a:p>
        </p:txBody>
      </p:sp>
      <p:sp>
        <p:nvSpPr>
          <p:cNvPr id="161795" name="Rectangle 3">
            <a:extLst>
              <a:ext uri="{FF2B5EF4-FFF2-40B4-BE49-F238E27FC236}">
                <a16:creationId xmlns:a16="http://schemas.microsoft.com/office/drawing/2014/main" id="{67A59550-390B-9C6F-3BDD-D9DD3B9924C6}"/>
              </a:ext>
            </a:extLst>
          </p:cNvPr>
          <p:cNvSpPr>
            <a:spLocks noGrp="1" noChangeArrowheads="1"/>
          </p:cNvSpPr>
          <p:nvPr>
            <p:ph type="body" idx="1"/>
          </p:nvPr>
        </p:nvSpPr>
        <p:spPr>
          <a:xfrm>
            <a:off x="838200" y="2147130"/>
            <a:ext cx="7391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Saul (30a)</a:t>
            </a:r>
          </a:p>
          <a:p>
            <a:pPr marL="514350" lvl="3" indent="-514350">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Barnabas (30b)</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Elders (30c)</a:t>
            </a:r>
          </a:p>
        </p:txBody>
      </p:sp>
      <p:pic>
        <p:nvPicPr>
          <p:cNvPr id="2" name="Picture 1">
            <a:extLst>
              <a:ext uri="{FF2B5EF4-FFF2-40B4-BE49-F238E27FC236}">
                <a16:creationId xmlns:a16="http://schemas.microsoft.com/office/drawing/2014/main" id="{13374D89-78B8-02B9-FD12-06385996253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15511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C7C37-5D46-A4EB-C3E4-00810CB504D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5F291D9-83D2-A1CF-C2BB-D5941AD912AB}"/>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Peter’s escape (6-11)</a:t>
            </a:r>
          </a:p>
          <a:p>
            <a:pPr marL="457200" lvl="1" indent="-457200">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arrival at Mary’s house (12-17)</a:t>
            </a:r>
          </a:p>
        </p:txBody>
      </p:sp>
      <p:sp>
        <p:nvSpPr>
          <p:cNvPr id="3" name="Rectangle 2">
            <a:extLst>
              <a:ext uri="{FF2B5EF4-FFF2-40B4-BE49-F238E27FC236}">
                <a16:creationId xmlns:a16="http://schemas.microsoft.com/office/drawing/2014/main" id="{2FDB98CC-E375-61EF-304F-1D0203FCF38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Peter’s Deliverance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12:6-17</a:t>
            </a:r>
          </a:p>
        </p:txBody>
      </p:sp>
      <p:pic>
        <p:nvPicPr>
          <p:cNvPr id="5" name="Picture 4">
            <a:extLst>
              <a:ext uri="{FF2B5EF4-FFF2-40B4-BE49-F238E27FC236}">
                <a16:creationId xmlns:a16="http://schemas.microsoft.com/office/drawing/2014/main" id="{4FC31239-1013-39DF-BF08-F2ED8EE5E55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104219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BBC32-9E91-B405-C26D-997A90DE8A9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C9F150B-103F-8EF1-57EE-24CAACE4C4D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Arrival at Mary’s House</a:t>
            </a:r>
          </a:p>
        </p:txBody>
      </p:sp>
      <p:sp>
        <p:nvSpPr>
          <p:cNvPr id="161795" name="Rectangle 3">
            <a:extLst>
              <a:ext uri="{FF2B5EF4-FFF2-40B4-BE49-F238E27FC236}">
                <a16:creationId xmlns:a16="http://schemas.microsoft.com/office/drawing/2014/main" id="{38899F3E-5326-49C0-946A-5123D26C4E8E}"/>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 arrives at Mary’s house (12)</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 and Rhoda (13-15)</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meeting with the disciples (16-17)</a:t>
            </a:r>
          </a:p>
        </p:txBody>
      </p:sp>
      <p:pic>
        <p:nvPicPr>
          <p:cNvPr id="2" name="Picture 1">
            <a:extLst>
              <a:ext uri="{FF2B5EF4-FFF2-40B4-BE49-F238E27FC236}">
                <a16:creationId xmlns:a16="http://schemas.microsoft.com/office/drawing/2014/main" id="{DACEFEBF-77E7-CF18-8AD0-528E11F2DEA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304069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BDC52-1E88-3260-E36B-950553DA1F6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743F74A-85D2-AA11-7BC4-E78E8A2FBAF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Arrival at Mary’s House</a:t>
            </a:r>
          </a:p>
        </p:txBody>
      </p:sp>
      <p:sp>
        <p:nvSpPr>
          <p:cNvPr id="161795" name="Rectangle 3">
            <a:extLst>
              <a:ext uri="{FF2B5EF4-FFF2-40B4-BE49-F238E27FC236}">
                <a16:creationId xmlns:a16="http://schemas.microsoft.com/office/drawing/2014/main" id="{721982DA-1CF2-0CC7-4242-ECD5373D4AEC}"/>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 arrives at Mary’s house (12)</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 and Rhoda (13-15)</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meeting with the disciples (16-17)</a:t>
            </a:r>
          </a:p>
        </p:txBody>
      </p:sp>
      <p:pic>
        <p:nvPicPr>
          <p:cNvPr id="2" name="Picture 1">
            <a:extLst>
              <a:ext uri="{FF2B5EF4-FFF2-40B4-BE49-F238E27FC236}">
                <a16:creationId xmlns:a16="http://schemas.microsoft.com/office/drawing/2014/main" id="{398CF80B-84A5-72A2-08B7-4713FD00C61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861928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2"/>
            <a:ext cx="10972800" cy="4588737"/>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“John Mark played a minor role in the book of Acts, but a major role in the history of the church in that he wrote the Gospel of Mark. He had two names: John, which in Hebrew is </a:t>
            </a:r>
            <a:r>
              <a:rPr lang="en-US" sz="3200" i="1" dirty="0" err="1">
                <a:effectLst>
                  <a:outerShdw blurRad="38100" dist="38100" dir="2700000" algn="tl">
                    <a:srgbClr val="000000">
                      <a:alpha val="43137"/>
                    </a:srgbClr>
                  </a:outerShdw>
                </a:effectLst>
              </a:rPr>
              <a:t>Yochanan</a:t>
            </a:r>
            <a:r>
              <a:rPr lang="en-US" sz="3200" dirty="0">
                <a:effectLst>
                  <a:outerShdw blurRad="38100" dist="38100" dir="2700000" algn="tl">
                    <a:srgbClr val="000000">
                      <a:alpha val="43137"/>
                    </a:srgbClr>
                  </a:outerShdw>
                </a:effectLst>
              </a:rPr>
              <a:t>, and Mark or Marcus, his Latin name. He probably also had a Greek name, but it was not given. According to Colossians 4:10, John Mark was a cousin of Barnabas. He was best known among the Romans, and it was for them that he wrote his Gospel. This is also the reason that he was better known by his Latin name, Mark, rather than his Jewish name of </a:t>
            </a:r>
            <a:r>
              <a:rPr lang="en-US" sz="3200" i="1" dirty="0" err="1">
                <a:effectLst>
                  <a:outerShdw blurRad="38100" dist="38100" dir="2700000" algn="tl">
                    <a:srgbClr val="000000">
                      <a:alpha val="43137"/>
                    </a:srgbClr>
                  </a:outerShdw>
                </a:effectLst>
              </a:rPr>
              <a:t>Yochanan</a:t>
            </a:r>
            <a:r>
              <a:rPr lang="en-US" sz="3200" dirty="0">
                <a:effectLst>
                  <a:outerShdw blurRad="38100" dist="38100" dir="2700000" algn="tl">
                    <a:srgbClr val="000000">
                      <a:alpha val="43137"/>
                    </a:srgbClr>
                  </a:outerShdw>
                </a:effectLst>
              </a:rPr>
              <a:t> (or John).”</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273-74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1E60B-E8AE-32E2-A63B-81365A5AEBE4}"/>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971884C2-D883-A2A5-06EF-7AB23EB43FDB}"/>
              </a:ext>
            </a:extLst>
          </p:cNvPr>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“John Mark appears a total of eight times in the New Testament: Acts 12:12, 25; 15:37, 39; Colossians 4:10; II Timothy 4:11; Philemon 24; and I Peter 5:13. In Acts 12:12, Peter referred to Mark as his ‘son,’ which means Peter was the one who led Mark to the Lord. Subsequently, Mark became his disciple.”</a:t>
            </a:r>
          </a:p>
        </p:txBody>
      </p:sp>
      <p:sp>
        <p:nvSpPr>
          <p:cNvPr id="4" name="Text Box 5">
            <a:extLst>
              <a:ext uri="{FF2B5EF4-FFF2-40B4-BE49-F238E27FC236}">
                <a16:creationId xmlns:a16="http://schemas.microsoft.com/office/drawing/2014/main" id="{CC2CCD8B-9CAD-2433-125D-3A447C8F1344}"/>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273-74</a:t>
            </a:r>
          </a:p>
        </p:txBody>
      </p:sp>
      <p:pic>
        <p:nvPicPr>
          <p:cNvPr id="5" name="Picture 4">
            <a:extLst>
              <a:ext uri="{FF2B5EF4-FFF2-40B4-BE49-F238E27FC236}">
                <a16:creationId xmlns:a16="http://schemas.microsoft.com/office/drawing/2014/main" id="{3588DAF3-9854-A78C-B644-52F643BDED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802977CE-5A0E-0653-53A5-AF15D705968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32926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6CD07-FF6F-748B-EBBA-12A954BDB7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5AC900F-D71E-CA69-2939-D87522A1BC19}"/>
              </a:ext>
            </a:extLst>
          </p:cNvPr>
          <p:cNvPicPr>
            <a:picLocks noChangeAspect="1"/>
          </p:cNvPicPr>
          <p:nvPr/>
        </p:nvPicPr>
        <p:blipFill>
          <a:blip r:embed="rId2"/>
          <a:srcRect t="1167" r="6144" b="1167"/>
          <a:stretch/>
        </p:blipFill>
        <p:spPr>
          <a:xfrm>
            <a:off x="4465245" y="228600"/>
            <a:ext cx="326151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96714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377B0-0A8A-F321-9F7F-9EC385182DE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B8F0936-A219-0ED8-2408-0662A1977EE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Arrival at Mary’s House</a:t>
            </a:r>
          </a:p>
        </p:txBody>
      </p:sp>
      <p:sp>
        <p:nvSpPr>
          <p:cNvPr id="161795" name="Rectangle 3">
            <a:extLst>
              <a:ext uri="{FF2B5EF4-FFF2-40B4-BE49-F238E27FC236}">
                <a16:creationId xmlns:a16="http://schemas.microsoft.com/office/drawing/2014/main" id="{EFB73D45-0079-5310-3AD8-6B602B3F8F2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 arrives at Mary’s house (12)</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 and Rhoda (13-15)</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meeting with the disciples (16-17)</a:t>
            </a:r>
          </a:p>
        </p:txBody>
      </p:sp>
      <p:pic>
        <p:nvPicPr>
          <p:cNvPr id="2" name="Picture 1">
            <a:extLst>
              <a:ext uri="{FF2B5EF4-FFF2-40B4-BE49-F238E27FC236}">
                <a16:creationId xmlns:a16="http://schemas.microsoft.com/office/drawing/2014/main" id="{1BB3BA38-0C4B-8765-7FF6-0AC0AEFABCA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540251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6E89-74C1-7D10-B4CE-3AE4D321A21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F6899EC-78C5-FC7F-6A24-84A07E9F44D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and Rhoda</a:t>
            </a:r>
          </a:p>
        </p:txBody>
      </p:sp>
      <p:sp>
        <p:nvSpPr>
          <p:cNvPr id="161795" name="Rectangle 3">
            <a:extLst>
              <a:ext uri="{FF2B5EF4-FFF2-40B4-BE49-F238E27FC236}">
                <a16:creationId xmlns:a16="http://schemas.microsoft.com/office/drawing/2014/main" id="{E639AC7C-2928-DF2F-3BBE-911100E3680A}"/>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 knocks (13)</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Rhoda’s report to the apostles (14)</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Disciples’ unbelieving response (15)</a:t>
            </a:r>
          </a:p>
        </p:txBody>
      </p:sp>
      <p:pic>
        <p:nvPicPr>
          <p:cNvPr id="2" name="Picture 1">
            <a:extLst>
              <a:ext uri="{FF2B5EF4-FFF2-40B4-BE49-F238E27FC236}">
                <a16:creationId xmlns:a16="http://schemas.microsoft.com/office/drawing/2014/main" id="{BE8FBD32-19D8-D262-4CBE-3F0791F5FDB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907893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C2092-FD6C-4C2C-40D2-F6EBEA2F72A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0E39211-48C0-638E-E409-BDB04751D87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and Rhoda</a:t>
            </a:r>
          </a:p>
        </p:txBody>
      </p:sp>
      <p:sp>
        <p:nvSpPr>
          <p:cNvPr id="161795" name="Rectangle 3">
            <a:extLst>
              <a:ext uri="{FF2B5EF4-FFF2-40B4-BE49-F238E27FC236}">
                <a16:creationId xmlns:a16="http://schemas.microsoft.com/office/drawing/2014/main" id="{07BA9A2C-C61C-BDB4-8351-9BA896199E67}"/>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 knocks (13)</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Rhoda’s report to the apostles (14)</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Disciples’ unbelieving response (15)</a:t>
            </a:r>
          </a:p>
        </p:txBody>
      </p:sp>
      <p:pic>
        <p:nvPicPr>
          <p:cNvPr id="2" name="Picture 1">
            <a:extLst>
              <a:ext uri="{FF2B5EF4-FFF2-40B4-BE49-F238E27FC236}">
                <a16:creationId xmlns:a16="http://schemas.microsoft.com/office/drawing/2014/main" id="{BCEF269F-5660-886F-B1F9-75B6390D32A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704018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49C61-73F6-B395-AA26-5B707E5ED3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BC01060-1020-D750-C952-895B410C415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and Rhoda</a:t>
            </a:r>
          </a:p>
        </p:txBody>
      </p:sp>
      <p:sp>
        <p:nvSpPr>
          <p:cNvPr id="161795" name="Rectangle 3">
            <a:extLst>
              <a:ext uri="{FF2B5EF4-FFF2-40B4-BE49-F238E27FC236}">
                <a16:creationId xmlns:a16="http://schemas.microsoft.com/office/drawing/2014/main" id="{AB5B195E-D40C-7A84-45FB-453B8A470A84}"/>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 knocks (13)</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Rhoda’s report to the apostles (14)</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Disciples’ unbelieving response (15)</a:t>
            </a:r>
          </a:p>
        </p:txBody>
      </p:sp>
      <p:pic>
        <p:nvPicPr>
          <p:cNvPr id="2" name="Picture 1">
            <a:extLst>
              <a:ext uri="{FF2B5EF4-FFF2-40B4-BE49-F238E27FC236}">
                <a16:creationId xmlns:a16="http://schemas.microsoft.com/office/drawing/2014/main" id="{4BAB40F9-FC4F-3384-6DC1-D16F78E809C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2709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5CA47-0D77-7B3F-F810-1F2ED2F0594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7A10EF-B14A-E15A-659F-288D786353A4}"/>
              </a:ext>
            </a:extLst>
          </p:cNvPr>
          <p:cNvSpPr>
            <a:spLocks noGrp="1" noChangeArrowheads="1"/>
          </p:cNvSpPr>
          <p:nvPr>
            <p:ph type="title"/>
          </p:nvPr>
        </p:nvSpPr>
        <p:spPr>
          <a:xfrm>
            <a:off x="3048000"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11:30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Money Sent</a:t>
            </a:r>
          </a:p>
        </p:txBody>
      </p:sp>
      <p:sp>
        <p:nvSpPr>
          <p:cNvPr id="161795" name="Rectangle 3">
            <a:extLst>
              <a:ext uri="{FF2B5EF4-FFF2-40B4-BE49-F238E27FC236}">
                <a16:creationId xmlns:a16="http://schemas.microsoft.com/office/drawing/2014/main" id="{FB80848F-20B7-8B8E-AE5E-350A92009E1D}"/>
              </a:ext>
            </a:extLst>
          </p:cNvPr>
          <p:cNvSpPr>
            <a:spLocks noGrp="1" noChangeArrowheads="1"/>
          </p:cNvSpPr>
          <p:nvPr>
            <p:ph type="body" idx="1"/>
          </p:nvPr>
        </p:nvSpPr>
        <p:spPr>
          <a:xfrm>
            <a:off x="838200" y="2147130"/>
            <a:ext cx="7391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Saul (30a)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Barnabas (30b)</a:t>
            </a:r>
          </a:p>
          <a:p>
            <a:pPr marL="514350" lvl="3" indent="-514350" eaLnBrk="1" hangingPunct="1">
              <a:lnSpc>
                <a:spcPct val="100000"/>
              </a:lnSpc>
              <a:spcBef>
                <a:spcPts val="0"/>
              </a:spcBef>
              <a:spcAft>
                <a:spcPts val="36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Elders (30c)</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A3D2AAA-AEFE-FD47-D174-0A92B3D68F7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187703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ABD5-1579-FB83-DECF-9830318AFB2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0A76C06-660B-DF19-B613-5A5678F15BE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and Rhoda</a:t>
            </a:r>
          </a:p>
        </p:txBody>
      </p:sp>
      <p:sp>
        <p:nvSpPr>
          <p:cNvPr id="161795" name="Rectangle 3">
            <a:extLst>
              <a:ext uri="{FF2B5EF4-FFF2-40B4-BE49-F238E27FC236}">
                <a16:creationId xmlns:a16="http://schemas.microsoft.com/office/drawing/2014/main" id="{E7B98C15-687E-B3AF-0D62-2AC11743DC54}"/>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 knocks (13)</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Rhoda’s report to the apostles (14)</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Disciples’ unbelieving response (15)</a:t>
            </a:r>
          </a:p>
        </p:txBody>
      </p:sp>
      <p:pic>
        <p:nvPicPr>
          <p:cNvPr id="2" name="Picture 1">
            <a:extLst>
              <a:ext uri="{FF2B5EF4-FFF2-40B4-BE49-F238E27FC236}">
                <a16:creationId xmlns:a16="http://schemas.microsoft.com/office/drawing/2014/main" id="{EBF55EF2-8971-2392-49E5-08AD012D32D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819191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AF4C5-6267-5708-A254-0C4C635A25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9D43266-40CB-970F-EF02-034D12798F6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Arrival at Mary’s House</a:t>
            </a:r>
          </a:p>
        </p:txBody>
      </p:sp>
      <p:sp>
        <p:nvSpPr>
          <p:cNvPr id="161795" name="Rectangle 3">
            <a:extLst>
              <a:ext uri="{FF2B5EF4-FFF2-40B4-BE49-F238E27FC236}">
                <a16:creationId xmlns:a16="http://schemas.microsoft.com/office/drawing/2014/main" id="{8ED8BC5A-7458-9AC7-4992-3EB3C11832AB}"/>
              </a:ext>
            </a:extLst>
          </p:cNvPr>
          <p:cNvSpPr>
            <a:spLocks noGrp="1" noChangeArrowheads="1"/>
          </p:cNvSpPr>
          <p:nvPr>
            <p:ph type="body" idx="1"/>
          </p:nvPr>
        </p:nvSpPr>
        <p:spPr>
          <a:xfrm>
            <a:off x="609600" y="2285999"/>
            <a:ext cx="72390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 arrives at Mary’s house (12)</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 and Rhoda (13-15)</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meeting with the disciples (16-17)</a:t>
            </a:r>
          </a:p>
        </p:txBody>
      </p:sp>
      <p:pic>
        <p:nvPicPr>
          <p:cNvPr id="2" name="Picture 1">
            <a:extLst>
              <a:ext uri="{FF2B5EF4-FFF2-40B4-BE49-F238E27FC236}">
                <a16:creationId xmlns:a16="http://schemas.microsoft.com/office/drawing/2014/main" id="{2F368C09-4818-638C-66EB-835F4B79CF7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24813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8FB01-C9A1-A365-D0F6-A206013AEB9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73E7A04-BB51-01A0-65E3-A20AEA7820A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12:16-17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Meeting with the Apostles</a:t>
            </a:r>
          </a:p>
        </p:txBody>
      </p:sp>
      <p:sp>
        <p:nvSpPr>
          <p:cNvPr id="161795" name="Rectangle 3">
            <a:extLst>
              <a:ext uri="{FF2B5EF4-FFF2-40B4-BE49-F238E27FC236}">
                <a16:creationId xmlns:a16="http://schemas.microsoft.com/office/drawing/2014/main" id="{5F0F73FD-45CC-4EC7-9BF6-7FB85B9A1A1C}"/>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Disciples’ realization (16)</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explanation &amp; charge (17a)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departure (17b)</a:t>
            </a:r>
          </a:p>
        </p:txBody>
      </p:sp>
      <p:pic>
        <p:nvPicPr>
          <p:cNvPr id="2" name="Picture 1">
            <a:extLst>
              <a:ext uri="{FF2B5EF4-FFF2-40B4-BE49-F238E27FC236}">
                <a16:creationId xmlns:a16="http://schemas.microsoft.com/office/drawing/2014/main" id="{A2EE7E53-41A3-D981-8276-EAE03E28200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783875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31650-E271-F59E-4DCC-0F49409A27C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B644ED0-DE20-8D52-CB7D-F033C4EBB8E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12:16-17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Meeting with the Apostles</a:t>
            </a:r>
          </a:p>
        </p:txBody>
      </p:sp>
      <p:sp>
        <p:nvSpPr>
          <p:cNvPr id="161795" name="Rectangle 3">
            <a:extLst>
              <a:ext uri="{FF2B5EF4-FFF2-40B4-BE49-F238E27FC236}">
                <a16:creationId xmlns:a16="http://schemas.microsoft.com/office/drawing/2014/main" id="{D4677C96-8EDB-7410-E956-0ACDEB25150B}"/>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Disciples’ realization (16)</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explanation &amp; charge (17a)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departure (17b)</a:t>
            </a:r>
          </a:p>
        </p:txBody>
      </p:sp>
      <p:pic>
        <p:nvPicPr>
          <p:cNvPr id="2" name="Picture 1">
            <a:extLst>
              <a:ext uri="{FF2B5EF4-FFF2-40B4-BE49-F238E27FC236}">
                <a16:creationId xmlns:a16="http://schemas.microsoft.com/office/drawing/2014/main" id="{323AF441-8E98-A92A-D21A-264156CD230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185926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397A5-3017-A1B1-D171-B5B3BE2DF17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8183655-0FBF-09CB-219C-C40A182A798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12:16-17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Meeting with the Apostles</a:t>
            </a:r>
          </a:p>
        </p:txBody>
      </p:sp>
      <p:sp>
        <p:nvSpPr>
          <p:cNvPr id="161795" name="Rectangle 3">
            <a:extLst>
              <a:ext uri="{FF2B5EF4-FFF2-40B4-BE49-F238E27FC236}">
                <a16:creationId xmlns:a16="http://schemas.microsoft.com/office/drawing/2014/main" id="{4F6BA82A-1D36-588F-1AED-F4FB6EBC0C1B}"/>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Disciples’ realization (16)</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explanation &amp; charge (17a)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departure (17b)</a:t>
            </a:r>
          </a:p>
        </p:txBody>
      </p:sp>
      <p:pic>
        <p:nvPicPr>
          <p:cNvPr id="2" name="Picture 1">
            <a:extLst>
              <a:ext uri="{FF2B5EF4-FFF2-40B4-BE49-F238E27FC236}">
                <a16:creationId xmlns:a16="http://schemas.microsoft.com/office/drawing/2014/main" id="{50A3C138-00B3-BD5D-CC76-9D5B491B419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230367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90C23-8C02-5E12-2B8A-613A231CD6F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116B18-3EFD-C595-2CA2-35A1FE8EED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a:extLst>
              <a:ext uri="{FF2B5EF4-FFF2-40B4-BE49-F238E27FC236}">
                <a16:creationId xmlns:a16="http://schemas.microsoft.com/office/drawing/2014/main" id="{12075DFB-FF70-AA33-0555-C7DE01108ADA}"/>
              </a:ext>
            </a:extLst>
          </p:cNvPr>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1:13-14</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they had entered the city, they went up to the upper room where they were staying; that is, Peter and John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Andrew, Philip and Thomas, Bartholomew and Matthew,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son of Alphaeus, and Simon the Zealot, and Judas the son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These all with one mind were continually devoting themselves to prayer, along with the women, and Mary the mother of Jesus, and with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brothers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45595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CA7D4-4379-DF7C-A06D-455AA442C1F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462F841-B59F-29B1-4BEB-066DB47354E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12:16-17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Meeting with the Apostles</a:t>
            </a:r>
          </a:p>
        </p:txBody>
      </p:sp>
      <p:sp>
        <p:nvSpPr>
          <p:cNvPr id="161795" name="Rectangle 3">
            <a:extLst>
              <a:ext uri="{FF2B5EF4-FFF2-40B4-BE49-F238E27FC236}">
                <a16:creationId xmlns:a16="http://schemas.microsoft.com/office/drawing/2014/main" id="{C0995E03-0A7B-B280-D43A-EDCBBC3A6D4A}"/>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Disciples’ realization (16)</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Peter’s explanation &amp; charge (17a)</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departure (17b)</a:t>
            </a:r>
          </a:p>
        </p:txBody>
      </p:sp>
      <p:pic>
        <p:nvPicPr>
          <p:cNvPr id="2" name="Picture 1">
            <a:extLst>
              <a:ext uri="{FF2B5EF4-FFF2-40B4-BE49-F238E27FC236}">
                <a16:creationId xmlns:a16="http://schemas.microsoft.com/office/drawing/2014/main" id="{60933BBB-931E-0DE8-9A2B-50A3D68B096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958942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91A4A-8DA6-87B7-A8C9-F07633823AC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AE586C0C-9665-F903-BF2D-C20BC4731B4D}"/>
              </a:ext>
            </a:extLst>
          </p:cNvPr>
          <p:cNvSpPr>
            <a:spLocks noGrp="1" noChangeArrowheads="1"/>
          </p:cNvSpPr>
          <p:nvPr>
            <p:ph type="body" idx="1"/>
          </p:nvPr>
        </p:nvSpPr>
        <p:spPr>
          <a:xfrm>
            <a:off x="609600" y="16002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“After having spoken to the disciples, Peter departed, and went to another place (v. 17b). He fled out of Jerusalem. Luke chose not to disclose where Peter went, but we do know something about Peter’s travels from other passages. According to I Corinthians 9:5, he had an itinerant ministry; according to I Corinthians 1:12, he spent some time in Corinth; according to Galatians 2:11, he was in Antioch of Pisidia; according to I Peter 1:1, he was in Asia Minor; and according to I Peter 5:13, he was in Babylon.”</a:t>
            </a:r>
          </a:p>
        </p:txBody>
      </p:sp>
      <p:sp>
        <p:nvSpPr>
          <p:cNvPr id="4" name="Text Box 5">
            <a:extLst>
              <a:ext uri="{FF2B5EF4-FFF2-40B4-BE49-F238E27FC236}">
                <a16:creationId xmlns:a16="http://schemas.microsoft.com/office/drawing/2014/main" id="{AE1911DB-88E9-54CF-E512-67E1A842CE88}"/>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276</a:t>
            </a:r>
          </a:p>
        </p:txBody>
      </p:sp>
      <p:pic>
        <p:nvPicPr>
          <p:cNvPr id="5" name="Picture 4">
            <a:extLst>
              <a:ext uri="{FF2B5EF4-FFF2-40B4-BE49-F238E27FC236}">
                <a16:creationId xmlns:a16="http://schemas.microsoft.com/office/drawing/2014/main" id="{C6C11BCC-E51F-AF8A-70CB-224DECEAC2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BEFF101-7459-D689-47C1-109EB08DCA5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929443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5" name="Rectangle 1">
            <a:extLst>
              <a:ext uri="{FF2B5EF4-FFF2-40B4-BE49-F238E27FC236}">
                <a16:creationId xmlns:a16="http://schemas.microsoft.com/office/drawing/2014/main" id="{3EDEE309-1C46-4CE3-8E5D-AF96322526B4}"/>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on the contrary, seeing that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had been entrusted with the gospel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uncircumcised</a:t>
            </a:r>
            <a:r>
              <a:rPr lang="en-US" sz="3600" dirty="0">
                <a:effectLst>
                  <a:outerShdw blurRad="38100" dist="38100" dir="2700000" algn="tl">
                    <a:srgbClr val="000000">
                      <a:alpha val="43137"/>
                    </a:srgbClr>
                  </a:outerShdw>
                </a:effectLst>
                <a:cs typeface="Calibri" panose="020F0502020204030204" pitchFamily="34" charset="0"/>
              </a:rPr>
              <a:t>, just as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Peter</a:t>
            </a:r>
            <a:r>
              <a:rPr lang="en-US" sz="3600" dirty="0">
                <a:effectLst>
                  <a:outerShdw blurRad="38100" dist="38100" dir="2700000" algn="tl">
                    <a:srgbClr val="000000">
                      <a:alpha val="43137"/>
                    </a:srgbClr>
                  </a:outerShdw>
                </a:effectLst>
                <a:cs typeface="Calibri" panose="020F0502020204030204" pitchFamily="34" charset="0"/>
              </a:rPr>
              <a:t> had been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circumcised</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(for He who effectually worked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Peter</a:t>
            </a:r>
            <a:r>
              <a:rPr lang="en-US" sz="3600" dirty="0">
                <a:effectLst>
                  <a:outerShdw blurRad="38100" dist="38100" dir="2700000" algn="tl">
                    <a:srgbClr val="000000">
                      <a:alpha val="43137"/>
                    </a:srgbClr>
                  </a:outerShdw>
                </a:effectLst>
                <a:cs typeface="Calibri" panose="020F0502020204030204" pitchFamily="34" charset="0"/>
              </a:rPr>
              <a:t> in his apostleship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circumcised</a:t>
            </a:r>
            <a:r>
              <a:rPr lang="en-US" sz="3600" dirty="0">
                <a:effectLst>
                  <a:outerShdw blurRad="38100" dist="38100" dir="2700000" algn="tl">
                    <a:srgbClr val="000000">
                      <a:alpha val="43137"/>
                    </a:srgbClr>
                  </a:outerShdw>
                </a:effectLst>
                <a:cs typeface="Calibri" panose="020F0502020204030204" pitchFamily="34" charset="0"/>
              </a:rPr>
              <a:t> effectually worked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me</a:t>
            </a:r>
            <a:r>
              <a:rPr lang="en-US" sz="3600" dirty="0">
                <a:effectLst>
                  <a:outerShdw blurRad="38100" dist="38100" dir="2700000" algn="tl">
                    <a:srgbClr val="000000">
                      <a:alpha val="43137"/>
                    </a:srgbClr>
                  </a:outerShdw>
                </a:effectLst>
                <a:cs typeface="Calibri" panose="020F0502020204030204" pitchFamily="34" charset="0"/>
              </a:rPr>
              <a:t> also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Gentiles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015674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extLst>
              <p:ext uri="{D42A27DB-BD31-4B8C-83A1-F6EECF244321}">
                <p14:modId xmlns:p14="http://schemas.microsoft.com/office/powerpoint/2010/main" val="1206496348"/>
              </p:ext>
            </p:extLst>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09800" y="304800"/>
            <a:ext cx="7772400" cy="91440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mn-lt"/>
                <a:cs typeface="Calibri" panose="020F0502020204030204" pitchFamily="34" charset="0"/>
              </a:rPr>
              <a:t>Local Church Government</a:t>
            </a:r>
          </a:p>
        </p:txBody>
      </p:sp>
      <p:sp>
        <p:nvSpPr>
          <p:cNvPr id="16387" name="Rectangle 3"/>
          <p:cNvSpPr>
            <a:spLocks noGrp="1" noChangeArrowheads="1"/>
          </p:cNvSpPr>
          <p:nvPr>
            <p:ph type="body" idx="1"/>
          </p:nvPr>
        </p:nvSpPr>
        <p:spPr>
          <a:xfrm>
            <a:off x="1203960" y="2133601"/>
            <a:ext cx="9784080" cy="2590799"/>
          </a:xfrm>
        </p:spPr>
        <p:txBody>
          <a:bodyPr/>
          <a:lstStyle/>
          <a:p>
            <a:pPr marL="514350" indent="-514350">
              <a:spcBef>
                <a:spcPts val="0"/>
              </a:spcBef>
              <a:spcAft>
                <a:spcPts val="3600"/>
              </a:spcAft>
              <a:buClr>
                <a:srgbClr val="00FFFF"/>
              </a:buClr>
              <a:buFont typeface="+mj-lt"/>
              <a:buAutoNum type="arabicPeriod"/>
              <a:defRPr/>
            </a:pPr>
            <a:r>
              <a:rPr lang="en-US" sz="3200" dirty="0"/>
              <a:t>Episcopalian / bishop rule – Acts 15:2, 6</a:t>
            </a:r>
          </a:p>
          <a:p>
            <a:pPr marL="514350" indent="-514350">
              <a:spcBef>
                <a:spcPts val="0"/>
              </a:spcBef>
              <a:spcAft>
                <a:spcPts val="3600"/>
              </a:spcAft>
              <a:buClr>
                <a:srgbClr val="00FFFF"/>
              </a:buClr>
              <a:buFont typeface="+mj-lt"/>
              <a:buAutoNum type="arabicPeriod"/>
              <a:defRPr/>
            </a:pPr>
            <a:r>
              <a:rPr lang="en-US" sz="3200" dirty="0"/>
              <a:t>Congregational rule – Acts 6:1-7</a:t>
            </a:r>
          </a:p>
          <a:p>
            <a:pPr marL="514350" indent="-514350">
              <a:spcBef>
                <a:spcPts val="0"/>
              </a:spcBef>
              <a:spcAft>
                <a:spcPts val="3600"/>
              </a:spcAft>
              <a:buClr>
                <a:srgbClr val="00FFFF"/>
              </a:buClr>
              <a:buFont typeface="+mj-lt"/>
              <a:buAutoNum type="arabicPeriod"/>
              <a:defRPr/>
            </a:pPr>
            <a:r>
              <a:rPr lang="en-US" sz="3200" dirty="0"/>
              <a:t>Presbyterian / elder rule – Acts 20:28; 1 Tim 5:17; 4:14</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extLst>
              <p:ext uri="{D42A27DB-BD31-4B8C-83A1-F6EECF244321}">
                <p14:modId xmlns:p14="http://schemas.microsoft.com/office/powerpoint/2010/main" val="1044858100"/>
              </p:ext>
            </p:extLst>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AAB03-B7D8-3374-D315-7BA15865D96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B5E957F-C95B-0787-751D-30FDA245A1C0}"/>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221F24A1-F331-F719-987D-999877FDF610}"/>
              </a:ext>
            </a:extLst>
          </p:cNvPr>
          <p:cNvSpPr>
            <a:spLocks noGrp="1" noChangeArrowheads="1"/>
          </p:cNvSpPr>
          <p:nvPr>
            <p:ph type="body" idx="1"/>
          </p:nvPr>
        </p:nvSpPr>
        <p:spPr>
          <a:xfrm>
            <a:off x="457200" y="22860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James’ Death (12:1-2)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BD88971A-25EC-00BC-3264-B470DB409B2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209689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95490-58B0-6506-7E66-2F7B5784039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265B132-497D-5385-8088-856822ACFDBB}"/>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On Herod (18-23)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On the Church (24-25) </a:t>
            </a:r>
          </a:p>
        </p:txBody>
      </p:sp>
      <p:sp>
        <p:nvSpPr>
          <p:cNvPr id="3" name="Rectangle 2">
            <a:extLst>
              <a:ext uri="{FF2B5EF4-FFF2-40B4-BE49-F238E27FC236}">
                <a16:creationId xmlns:a16="http://schemas.microsoft.com/office/drawing/2014/main" id="{93B73547-0B6B-7D85-956C-98483A298C6D}"/>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Results of Peter’s Escape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12:18-25</a:t>
            </a:r>
          </a:p>
        </p:txBody>
      </p:sp>
      <p:pic>
        <p:nvPicPr>
          <p:cNvPr id="5" name="Picture 4">
            <a:extLst>
              <a:ext uri="{FF2B5EF4-FFF2-40B4-BE49-F238E27FC236}">
                <a16:creationId xmlns:a16="http://schemas.microsoft.com/office/drawing/2014/main" id="{B3A9CB20-FDA3-BA9B-E6A5-60DCF56F00A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301351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475F7-BF8B-FA60-9919-B0EA7CD30F7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EB56868-CBA5-6993-7AC9-0F1055C33780}"/>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 Herod (18-23)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000" dirty="0">
                <a:effectLst>
                  <a:outerShdw blurRad="38100" dist="38100" dir="2700000" algn="tl">
                    <a:srgbClr val="000000">
                      <a:alpha val="43137"/>
                    </a:srgbClr>
                  </a:outerShdw>
                </a:effectLst>
                <a:latin typeface="Calibri" panose="020F0502020204030204" pitchFamily="34" charset="0"/>
              </a:rPr>
              <a:t>On the Church (24-25) </a:t>
            </a:r>
          </a:p>
        </p:txBody>
      </p:sp>
      <p:sp>
        <p:nvSpPr>
          <p:cNvPr id="3" name="Rectangle 2">
            <a:extLst>
              <a:ext uri="{FF2B5EF4-FFF2-40B4-BE49-F238E27FC236}">
                <a16:creationId xmlns:a16="http://schemas.microsoft.com/office/drawing/2014/main" id="{91F41FF8-336E-52C3-BCC5-BDAD7015425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Results of Peter’s Escape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12:18-25</a:t>
            </a:r>
          </a:p>
        </p:txBody>
      </p:sp>
      <p:pic>
        <p:nvPicPr>
          <p:cNvPr id="5" name="Picture 4">
            <a:extLst>
              <a:ext uri="{FF2B5EF4-FFF2-40B4-BE49-F238E27FC236}">
                <a16:creationId xmlns:a16="http://schemas.microsoft.com/office/drawing/2014/main" id="{DDA2D81B-F6CE-E4BB-BADB-E8F4B25811A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751448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EB0FE-7207-BBE6-6029-59D58123955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EC987B-F248-780C-B6F5-D9E6A3B8CDD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12:18-23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Herod</a:t>
            </a:r>
          </a:p>
        </p:txBody>
      </p:sp>
      <p:sp>
        <p:nvSpPr>
          <p:cNvPr id="161795" name="Rectangle 3">
            <a:extLst>
              <a:ext uri="{FF2B5EF4-FFF2-40B4-BE49-F238E27FC236}">
                <a16:creationId xmlns:a16="http://schemas.microsoft.com/office/drawing/2014/main" id="{D08BC3B0-A06B-310E-84CB-4DB9FA033BBF}"/>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Soldiers’ reaction (18)</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Herod’s reaction (19)</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Herod’s death (20-23)</a:t>
            </a:r>
          </a:p>
        </p:txBody>
      </p:sp>
      <p:pic>
        <p:nvPicPr>
          <p:cNvPr id="2" name="Picture 1">
            <a:extLst>
              <a:ext uri="{FF2B5EF4-FFF2-40B4-BE49-F238E27FC236}">
                <a16:creationId xmlns:a16="http://schemas.microsoft.com/office/drawing/2014/main" id="{9D9557FF-D775-792F-E2C7-74EC09C49B2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392872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54F8C-EC7A-AC3C-AF51-F434BAF71F9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BF9542A-1919-13AD-AC82-C3D0878C76C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12:18-23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Herod</a:t>
            </a:r>
          </a:p>
        </p:txBody>
      </p:sp>
      <p:sp>
        <p:nvSpPr>
          <p:cNvPr id="161795" name="Rectangle 3">
            <a:extLst>
              <a:ext uri="{FF2B5EF4-FFF2-40B4-BE49-F238E27FC236}">
                <a16:creationId xmlns:a16="http://schemas.microsoft.com/office/drawing/2014/main" id="{35F4BE5C-E699-4D7F-CC8F-733B2B12E1A9}"/>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Soldiers’ reaction (18)</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Herod’s reaction (19)</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Herod’s death (20-23)</a:t>
            </a:r>
          </a:p>
        </p:txBody>
      </p:sp>
      <p:pic>
        <p:nvPicPr>
          <p:cNvPr id="2" name="Picture 1">
            <a:extLst>
              <a:ext uri="{FF2B5EF4-FFF2-40B4-BE49-F238E27FC236}">
                <a16:creationId xmlns:a16="http://schemas.microsoft.com/office/drawing/2014/main" id="{7389CE7B-6859-25AE-CC0C-56C454150E0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43671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D7E7A-8DDC-836B-A220-5B2B66C4789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6A6FF6B-57DC-673A-07A6-F437864F998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12:18-23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Herod</a:t>
            </a:r>
          </a:p>
        </p:txBody>
      </p:sp>
      <p:sp>
        <p:nvSpPr>
          <p:cNvPr id="161795" name="Rectangle 3">
            <a:extLst>
              <a:ext uri="{FF2B5EF4-FFF2-40B4-BE49-F238E27FC236}">
                <a16:creationId xmlns:a16="http://schemas.microsoft.com/office/drawing/2014/main" id="{CC7F839B-8C93-0060-F82D-71460D655343}"/>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Soldiers’ reaction (18)</a:t>
            </a:r>
          </a:p>
          <a:p>
            <a:pPr marL="457200" lvl="3" indent="-457200">
              <a:lnSpc>
                <a:spcPct val="100000"/>
              </a:lnSpc>
              <a:spcBef>
                <a:spcPts val="0"/>
              </a:spcBef>
              <a:spcAft>
                <a:spcPts val="24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Herod’s reaction (19)</a:t>
            </a:r>
          </a:p>
          <a:p>
            <a:pPr marL="457200" lvl="3" indent="-457200">
              <a:lnSpc>
                <a:spcPct val="100000"/>
              </a:lnSpc>
              <a:spcBef>
                <a:spcPts val="0"/>
              </a:spcBef>
              <a:spcAft>
                <a:spcPts val="24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Herod’s death (20-23)</a:t>
            </a:r>
          </a:p>
        </p:txBody>
      </p:sp>
      <p:pic>
        <p:nvPicPr>
          <p:cNvPr id="2" name="Picture 1">
            <a:extLst>
              <a:ext uri="{FF2B5EF4-FFF2-40B4-BE49-F238E27FC236}">
                <a16:creationId xmlns:a16="http://schemas.microsoft.com/office/drawing/2014/main" id="{A9425E1E-2B63-6BC3-DD13-154CD5B2AF5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499130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61C73-6B90-5215-B361-6B9F50C19BB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400EED0-A95B-846B-DF4A-8700B1B4D09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Reaction</a:t>
            </a:r>
          </a:p>
        </p:txBody>
      </p:sp>
      <p:sp>
        <p:nvSpPr>
          <p:cNvPr id="161795" name="Rectangle 3">
            <a:extLst>
              <a:ext uri="{FF2B5EF4-FFF2-40B4-BE49-F238E27FC236}">
                <a16:creationId xmlns:a16="http://schemas.microsoft.com/office/drawing/2014/main" id="{8B689A54-DFB7-E181-9FDD-42793D59E283}"/>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Examination of the soldiers (19a)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Execution of the soldiers (19b)</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Departure to Caesarea (19c)</a:t>
            </a:r>
          </a:p>
        </p:txBody>
      </p:sp>
      <p:pic>
        <p:nvPicPr>
          <p:cNvPr id="2" name="Picture 1">
            <a:extLst>
              <a:ext uri="{FF2B5EF4-FFF2-40B4-BE49-F238E27FC236}">
                <a16:creationId xmlns:a16="http://schemas.microsoft.com/office/drawing/2014/main" id="{C2E70DD2-4449-53D0-4B3E-84D09A70ACA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903515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8DCCE-F219-A323-99C2-98BF30A54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B160292-3880-E9CE-5654-9BAD2FEBA1A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Reaction</a:t>
            </a:r>
          </a:p>
        </p:txBody>
      </p:sp>
      <p:sp>
        <p:nvSpPr>
          <p:cNvPr id="161795" name="Rectangle 3">
            <a:extLst>
              <a:ext uri="{FF2B5EF4-FFF2-40B4-BE49-F238E27FC236}">
                <a16:creationId xmlns:a16="http://schemas.microsoft.com/office/drawing/2014/main" id="{736E8891-3532-FED1-5FBC-A0F2AEE670D8}"/>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Examination of the soldiers (19a)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Execution of the soldiers (19b)</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Departure to Caesarea (19c)</a:t>
            </a:r>
          </a:p>
        </p:txBody>
      </p:sp>
      <p:pic>
        <p:nvPicPr>
          <p:cNvPr id="2" name="Picture 1">
            <a:extLst>
              <a:ext uri="{FF2B5EF4-FFF2-40B4-BE49-F238E27FC236}">
                <a16:creationId xmlns:a16="http://schemas.microsoft.com/office/drawing/2014/main" id="{6E2AE24F-D5D8-4DEE-3982-4AA53BFCEDD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523056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FA84D-35DF-1715-9AC7-16098990DDA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8FF48C1-76F6-4350-452B-AF911504A7D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Reaction</a:t>
            </a:r>
          </a:p>
        </p:txBody>
      </p:sp>
      <p:sp>
        <p:nvSpPr>
          <p:cNvPr id="161795" name="Rectangle 3">
            <a:extLst>
              <a:ext uri="{FF2B5EF4-FFF2-40B4-BE49-F238E27FC236}">
                <a16:creationId xmlns:a16="http://schemas.microsoft.com/office/drawing/2014/main" id="{9563EF43-93B8-4A48-3BCC-D6D39C057FAB}"/>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Examination of the soldiers (19a)</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Execution of the soldiers (19b)</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Departure to Caesarea (19c)</a:t>
            </a:r>
          </a:p>
        </p:txBody>
      </p:sp>
      <p:pic>
        <p:nvPicPr>
          <p:cNvPr id="2" name="Picture 1">
            <a:extLst>
              <a:ext uri="{FF2B5EF4-FFF2-40B4-BE49-F238E27FC236}">
                <a16:creationId xmlns:a16="http://schemas.microsoft.com/office/drawing/2014/main" id="{95E183F7-781B-0F0C-FCCB-59AD39675AB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468751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251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10457</TotalTime>
  <Words>3743</Words>
  <Application>Microsoft Office PowerPoint</Application>
  <PresentationFormat>Widescreen</PresentationFormat>
  <Paragraphs>574</Paragraphs>
  <Slides>129</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129</vt:i4>
      </vt:variant>
    </vt:vector>
  </HeadingPairs>
  <TitlesOfParts>
    <vt:vector size="136" baseType="lpstr">
      <vt:lpstr>Arial</vt:lpstr>
      <vt:lpstr>Calibri</vt:lpstr>
      <vt:lpstr>Calibri Light</vt:lpstr>
      <vt:lpstr>Corbel</vt:lpstr>
      <vt:lpstr>Times New Roman</vt:lpstr>
      <vt:lpstr>Wingdings</vt:lpstr>
      <vt:lpstr>Office Theme</vt:lpstr>
      <vt:lpstr>PowerPoint Presentation</vt:lpstr>
      <vt:lpstr>Acts 11:19-30 The Church at Antioch</vt:lpstr>
      <vt:lpstr>PowerPoint Presentation</vt:lpstr>
      <vt:lpstr>Acts 11:29-30 Relief Fund</vt:lpstr>
      <vt:lpstr>Acts 11:30 Money Sent</vt:lpstr>
      <vt:lpstr>Acts 11:30 Money Sent</vt:lpstr>
      <vt:lpstr>Acts 11:30 Money Sent</vt:lpstr>
      <vt:lpstr>Acts 11:30 Money Sent</vt:lpstr>
      <vt:lpstr>Local Church Government</vt:lpstr>
      <vt:lpstr>PowerPoint Presentation</vt:lpstr>
      <vt:lpstr>Acts 12:1-25 4th Persecution of Jerusalem Church</vt:lpstr>
      <vt:lpstr>Acts 12:1-25 4th Persecution of Jerusalem Church</vt:lpstr>
      <vt:lpstr>PowerPoint Presentation</vt:lpstr>
      <vt:lpstr>PowerPoint Presentation</vt:lpstr>
      <vt:lpstr>PowerPoint Presentation</vt:lpstr>
      <vt:lpstr>PowerPoint Presentation</vt:lpstr>
      <vt:lpstr>PowerPoint Presentation</vt:lpstr>
      <vt:lpstr>Acts 12:1-25 4th Persecution of Jerusalem Church</vt:lpstr>
      <vt:lpstr>PowerPoint Presentation</vt:lpstr>
      <vt:lpstr>PowerPoint Presentation</vt:lpstr>
      <vt:lpstr>Acts 12:3 Peter’s Arrest</vt:lpstr>
      <vt:lpstr>Acts 12:3 Peter’s Arrest</vt:lpstr>
      <vt:lpstr>PowerPoint Presentation</vt:lpstr>
      <vt:lpstr>Acts 12:3 Peter’s Arrest</vt:lpstr>
      <vt:lpstr>Acts 12:3 Peter’s Arrest</vt:lpstr>
      <vt:lpstr>PowerPoint Presentation</vt:lpstr>
      <vt:lpstr>PowerPoint Presentation</vt:lpstr>
      <vt:lpstr>PowerPoint Presentation</vt:lpstr>
      <vt:lpstr>PowerPoint Presentation</vt:lpstr>
      <vt:lpstr>Acts 12:4 Peter’s Incarceration</vt:lpstr>
      <vt:lpstr>Acts 12:4 Peter’s Incarceration</vt:lpstr>
      <vt:lpstr>Acts 12:4 Peter’s Incarceration</vt:lpstr>
      <vt:lpstr>PowerPoint Presentation</vt:lpstr>
      <vt:lpstr>Acts 12:5 Church’s Reaction</vt:lpstr>
      <vt:lpstr>Acts 12:5 Church’s Reaction</vt:lpstr>
      <vt:lpstr>Acts 12:5 Church’s Reaction</vt:lpstr>
      <vt:lpstr>Acts 12:1-25 4th Persecution of Jerusalem Church</vt:lpstr>
      <vt:lpstr>PowerPoint Presentation</vt:lpstr>
      <vt:lpstr>PowerPoint Presentation</vt:lpstr>
      <vt:lpstr>Acts 12:6-11 Peter’s Escape</vt:lpstr>
      <vt:lpstr>Acts 12:6-11 Peter’s Escape</vt:lpstr>
      <vt:lpstr>Acts 12:6-11 Peter’s Escape</vt:lpstr>
      <vt:lpstr>Acts 12:7-8 Preparation</vt:lpstr>
      <vt:lpstr>Acts 12:7-8 Preparation</vt:lpstr>
      <vt:lpstr>Acts 12:7 Angelic Visitation</vt:lpstr>
      <vt:lpstr>Acts 12:7 Angelic Visitation</vt:lpstr>
      <vt:lpstr>Acts 12:7 Angelic Visitation</vt:lpstr>
      <vt:lpstr>PowerPoint Presentation</vt:lpstr>
      <vt:lpstr>“Time Texts”</vt:lpstr>
      <vt:lpstr>Chronological vs. Adverbial Use of Tacos</vt:lpstr>
      <vt:lpstr>Acts 12:7 Angelic Visitation</vt:lpstr>
      <vt:lpstr>Acts 12:7-8 Preparation</vt:lpstr>
      <vt:lpstr>Acts 12:8 Instructions</vt:lpstr>
      <vt:lpstr>Acts 12:8 Instructions</vt:lpstr>
      <vt:lpstr>Acts 12:8 Instructions</vt:lpstr>
      <vt:lpstr>Acts 12:8 Instructions</vt:lpstr>
      <vt:lpstr>Acts 12:6-11 Peter’s Escape</vt:lpstr>
      <vt:lpstr>Acts 12:9-10 Escape</vt:lpstr>
      <vt:lpstr>Acts 12:9-10 Escape</vt:lpstr>
      <vt:lpstr>Acts 12:9-10 Escape</vt:lpstr>
      <vt:lpstr>Acts 12:10 Peter’s Exit</vt:lpstr>
      <vt:lpstr>Acts 12:10 Peter’s Exit</vt:lpstr>
      <vt:lpstr>Acts 12:10 Peter’s Exit</vt:lpstr>
      <vt:lpstr>Acts 12:10 Peter’s Exit</vt:lpstr>
      <vt:lpstr>Acts 12:10 Peter’s Exit</vt:lpstr>
      <vt:lpstr>Acts 12:6-11 Peter’s Escape</vt:lpstr>
      <vt:lpstr>Acts 12:11 Peter’s Realization</vt:lpstr>
      <vt:lpstr>Acts 12:11 Peter’s Realization</vt:lpstr>
      <vt:lpstr>Acts 12:11 Peter’s Realization</vt:lpstr>
      <vt:lpstr>PowerPoint Presentation</vt:lpstr>
      <vt:lpstr>Acts 12:12-17 Peter’s Arrival at Mary’s House</vt:lpstr>
      <vt:lpstr>Acts 12:12-17 Peter’s Arrival at Mary’s House</vt:lpstr>
      <vt:lpstr>PowerPoint Presentation</vt:lpstr>
      <vt:lpstr>PowerPoint Presentation</vt:lpstr>
      <vt:lpstr>PowerPoint Presentation</vt:lpstr>
      <vt:lpstr>Acts 12:12-17 Peter’s Arrival at Mary’s House</vt:lpstr>
      <vt:lpstr>Acts 12:13-15 Peter and Rhoda</vt:lpstr>
      <vt:lpstr>Acts 12:13-15 Peter and Rhoda</vt:lpstr>
      <vt:lpstr>Acts 12:13-15 Peter and Rhoda</vt:lpstr>
      <vt:lpstr>Acts 12:13-15 Peter and Rhoda</vt:lpstr>
      <vt:lpstr>Acts 12:12-17 Peter’s Arrival at Mary’s House</vt:lpstr>
      <vt:lpstr>Acts 12:16-17 Peter’s Meeting with the Apostles</vt:lpstr>
      <vt:lpstr>Acts 12:16-17 Peter’s Meeting with the Apostles</vt:lpstr>
      <vt:lpstr>Acts 12:16-17 Peter’s Meeting with the Apostles</vt:lpstr>
      <vt:lpstr>PowerPoint Presentation</vt:lpstr>
      <vt:lpstr>Acts 12:16-17 Peter’s Meeting with the Apostles</vt:lpstr>
      <vt:lpstr>PowerPoint Presentation</vt:lpstr>
      <vt:lpstr>PowerPoint Presentation</vt:lpstr>
      <vt:lpstr>PowerPoint Presentation</vt:lpstr>
      <vt:lpstr>PowerPoint Presentation</vt:lpstr>
      <vt:lpstr>Acts 12:1-25 4th Persecution of Jerusalem Church</vt:lpstr>
      <vt:lpstr>PowerPoint Presentation</vt:lpstr>
      <vt:lpstr>PowerPoint Presentation</vt:lpstr>
      <vt:lpstr>Acts 12:18-23 On Herod</vt:lpstr>
      <vt:lpstr>Acts 12:18-23 On Herod</vt:lpstr>
      <vt:lpstr>Acts 12:18-23 On Herod</vt:lpstr>
      <vt:lpstr>Acts 12:19 Herod’s Reaction</vt:lpstr>
      <vt:lpstr>Acts 12:19 Herod’s Reaction</vt:lpstr>
      <vt:lpstr>Acts 12:19 Herod’s Reaction</vt:lpstr>
      <vt:lpstr>Naturalistic Theories </vt:lpstr>
      <vt:lpstr>2. Theft Theories </vt:lpstr>
      <vt:lpstr>PowerPoint Presentation</vt:lpstr>
      <vt:lpstr>Acts 12:19 Herod’s Reaction</vt:lpstr>
      <vt:lpstr>PowerPoint Presentation</vt:lpstr>
      <vt:lpstr>PowerPoint Presentation</vt:lpstr>
      <vt:lpstr>Christ’s Five Trips to Jerusalem</vt:lpstr>
      <vt:lpstr>Acts 12:18-23 On Herod</vt:lpstr>
      <vt:lpstr>Acts 12:20-23 Herod’s Death</vt:lpstr>
      <vt:lpstr>Acts 12:20-23 Herod’s Death</vt:lpstr>
      <vt:lpstr>PowerPoint Presentation</vt:lpstr>
      <vt:lpstr>Acts 12:20-23 Herod’s Death</vt:lpstr>
      <vt:lpstr>Acts 12:20-23 Herod’s Death</vt:lpstr>
      <vt:lpstr>Acts 12:20-23 Herod’s Death</vt:lpstr>
      <vt:lpstr>Activities of the Angels PAST</vt:lpstr>
      <vt:lpstr>Activities of the Angels FUTURE</vt:lpstr>
      <vt:lpstr>PowerPoint Presentation</vt:lpstr>
      <vt:lpstr>Scripture and Pride</vt:lpstr>
      <vt:lpstr>Hall of the Humbled  (Prov. 16:18; 1 Peter 5:5)</vt:lpstr>
      <vt:lpstr>PowerPoint Presentation</vt:lpstr>
      <vt:lpstr>PowerPoint Presentation</vt:lpstr>
      <vt:lpstr>Acts 12:24-25 On the Church</vt:lpstr>
      <vt:lpstr>Acts 12:24-25 On the Church</vt:lpstr>
      <vt:lpstr>Purpose</vt:lpstr>
      <vt:lpstr>Message</vt:lpstr>
      <vt:lpstr>Progress Reports</vt:lpstr>
      <vt:lpstr>Acts 12:24-25 On the Church</vt:lpstr>
      <vt:lpstr>PowerPoint Presentation</vt:lpstr>
      <vt:lpstr>Conclusion</vt:lpstr>
      <vt:lpstr>Acts 12:1-25 4th Persecution of Jerusalem Church</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068 Acts 11v30-12v25</dc:title>
  <dc:subject>ACTS</dc:subject>
  <dc:creator>A. Woods</dc:creator>
  <cp:lastModifiedBy>Jim McGowan</cp:lastModifiedBy>
  <cp:revision>1302</cp:revision>
  <cp:lastPrinted>2025-02-26T16:02:00Z</cp:lastPrinted>
  <dcterms:created xsi:type="dcterms:W3CDTF">2009-01-10T23:45:31Z</dcterms:created>
  <dcterms:modified xsi:type="dcterms:W3CDTF">2025-02-26T16:02:10Z</dcterms:modified>
</cp:coreProperties>
</file>