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71" r:id="rId2"/>
  </p:sldMasterIdLst>
  <p:notesMasterIdLst>
    <p:notesMasterId r:id="rId60"/>
  </p:notesMasterIdLst>
  <p:handoutMasterIdLst>
    <p:handoutMasterId r:id="rId61"/>
  </p:handoutMasterIdLst>
  <p:sldIdLst>
    <p:sldId id="6881" r:id="rId3"/>
    <p:sldId id="6984" r:id="rId4"/>
    <p:sldId id="6883" r:id="rId5"/>
    <p:sldId id="7157" r:id="rId6"/>
    <p:sldId id="6885" r:id="rId7"/>
    <p:sldId id="7158" r:id="rId8"/>
    <p:sldId id="7115" r:id="rId9"/>
    <p:sldId id="7116" r:id="rId10"/>
    <p:sldId id="7117" r:id="rId11"/>
    <p:sldId id="7159" r:id="rId12"/>
    <p:sldId id="7160" r:id="rId13"/>
    <p:sldId id="7161" r:id="rId14"/>
    <p:sldId id="7162" r:id="rId15"/>
    <p:sldId id="7180" r:id="rId16"/>
    <p:sldId id="7178" r:id="rId17"/>
    <p:sldId id="7187" r:id="rId18"/>
    <p:sldId id="7188" r:id="rId19"/>
    <p:sldId id="7199" r:id="rId20"/>
    <p:sldId id="7190" r:id="rId21"/>
    <p:sldId id="7191" r:id="rId22"/>
    <p:sldId id="7192" r:id="rId23"/>
    <p:sldId id="7156" r:id="rId24"/>
    <p:sldId id="7193" r:id="rId25"/>
    <p:sldId id="7194" r:id="rId26"/>
    <p:sldId id="7195" r:id="rId27"/>
    <p:sldId id="7196" r:id="rId28"/>
    <p:sldId id="2790" r:id="rId29"/>
    <p:sldId id="2789" r:id="rId30"/>
    <p:sldId id="7181" r:id="rId31"/>
    <p:sldId id="7197" r:id="rId32"/>
    <p:sldId id="7198" r:id="rId33"/>
    <p:sldId id="7214" r:id="rId34"/>
    <p:sldId id="5516" r:id="rId35"/>
    <p:sldId id="7223" r:id="rId36"/>
    <p:sldId id="7216" r:id="rId37"/>
    <p:sldId id="7224" r:id="rId38"/>
    <p:sldId id="7218" r:id="rId39"/>
    <p:sldId id="7212" r:id="rId40"/>
    <p:sldId id="7211" r:id="rId41"/>
    <p:sldId id="6549" r:id="rId42"/>
    <p:sldId id="7219" r:id="rId43"/>
    <p:sldId id="7147" r:id="rId44"/>
    <p:sldId id="7210" r:id="rId45"/>
    <p:sldId id="7220" r:id="rId46"/>
    <p:sldId id="7209" r:id="rId47"/>
    <p:sldId id="7221" r:id="rId48"/>
    <p:sldId id="7208" r:id="rId49"/>
    <p:sldId id="7207" r:id="rId50"/>
    <p:sldId id="7206" r:id="rId51"/>
    <p:sldId id="7205" r:id="rId52"/>
    <p:sldId id="7204" r:id="rId53"/>
    <p:sldId id="7203" r:id="rId54"/>
    <p:sldId id="7202" r:id="rId55"/>
    <p:sldId id="7201" r:id="rId56"/>
    <p:sldId id="7222" r:id="rId57"/>
    <p:sldId id="7200" r:id="rId58"/>
    <p:sldId id="7176" r:id="rId5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000066"/>
    <a:srgbClr val="FF99FF"/>
    <a:srgbClr val="FFCC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2FFBB-4607-4F91-B913-53BB6FC33283}" v="1" dt="2021-03-25T00:55:23.4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5529" autoAdjust="0"/>
  </p:normalViewPr>
  <p:slideViewPr>
    <p:cSldViewPr>
      <p:cViewPr varScale="1">
        <p:scale>
          <a:sx n="120" d="100"/>
          <a:sy n="120" d="100"/>
        </p:scale>
        <p:origin x="12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2669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ED2A9-D9A5-4DD8-87C9-C53EA1497A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1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300"/>
            </a:lvl1pPr>
          </a:lstStyle>
          <a:p>
            <a:fld id="{4E4B6840-B310-4767-9CB1-730B0EC913A8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748C50-F573-40D1-9290-8CBBC80C21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8516"/>
            <a:ext cx="3381248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090" tIns="51546" rIns="103090" bIns="51546" numCol="1" anchor="b" anchorCtr="0" compatLnSpc="1">
            <a:prstTxWarp prst="textNoShape">
              <a:avLst/>
            </a:prstTxWarp>
          </a:bodyPr>
          <a:lstStyle>
            <a:lvl1pPr defTabSz="974842" eaLnBrk="1" hangingPunct="1">
              <a:defRPr sz="15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ECE9C2CB-32EA-41FC-BB55-681B46CF5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733975" y="76200"/>
            <a:ext cx="3847253" cy="762000"/>
          </a:xfrm>
          <a:prstGeom prst="rect">
            <a:avLst/>
          </a:prstGeom>
        </p:spPr>
        <p:txBody>
          <a:bodyPr vert="horz" lIns="113073" tIns="56536" rIns="113073" bIns="56536" rtlCol="0"/>
          <a:lstStyle>
            <a:lvl1pPr algn="ctr">
              <a:defRPr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</a:t>
            </a:r>
          </a:p>
          <a:p>
            <a:pPr>
              <a:defRPr/>
            </a:pPr>
            <a:r>
              <a:rPr lang="en-US" sz="1500" dirty="0"/>
              <a:t>021 - James 4:5-12</a:t>
            </a:r>
          </a:p>
          <a:p>
            <a:pPr>
              <a:defRPr/>
            </a:pPr>
            <a:r>
              <a:rPr lang="en-US" sz="1500" dirty="0"/>
              <a:t>03-31-2021</a:t>
            </a:r>
          </a:p>
        </p:txBody>
      </p:sp>
    </p:spTree>
    <p:extLst>
      <p:ext uri="{BB962C8B-B14F-4D97-AF65-F5344CB8AC3E}">
        <p14:creationId xmlns:p14="http://schemas.microsoft.com/office/powerpoint/2010/main" val="79723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810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34CF6D9-3ED1-491D-ABBF-4171F7330A3B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4"/>
            <a:ext cx="5851525" cy="3779837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AE4B972-4244-4A88-9730-342E1454F0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Rapture and Bema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Dr. Andy Woods - The Coming Kingdom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11/8/2017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F4E4D5-D111-482F-97CA-316C84D86EC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5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22DEA6B-EF80-4905-9D4B-8DD89E4DB0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B75B705-10E4-45CA-8D6B-B704BCBA7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059CB4A-2959-4C58-94AE-47A4087AB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77E54CF9-1507-4E63-8064-D7E95B22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AB04FBDB-3975-4573-8A5A-D145DCF85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D6AE5C58-17E5-44E8-84DF-6E3A5F88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BE1B3F6-2309-41EB-80C4-0434C9979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EF1D44D0-51B5-4A4A-BAF1-47352314C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6C5D6786-88C5-4363-9DE0-48812875B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F56A9F91-D184-4B62-8600-796BD505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5A6D734-FC30-460B-B868-4CCDEBB3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BAE3283-AFB0-4AF1-BCFB-ED848FB6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8FE3865A-E51A-4D04-851A-BF1ACB7C8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8835C84A-F99D-4900-9E35-3DADD059A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DA393492-A5BA-45F4-9577-577F5EFC7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B736BF7A-84AE-4AC7-A0A0-0345B7C99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5A31D3A8-2535-4EA7-A185-2CD52F5D8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0ED74DB6-9828-4AE5-890A-E5F4BC988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43040724-D319-477D-BCF1-2EF7E2DB5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BF7AD965-39F9-499A-BBE1-6BABBAE8D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851BFDA0-ED34-41D0-AD64-EA9017B2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12F9CD6F-16A7-458A-865C-F6F22BB64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2A444688-691B-47DF-A0F8-6376C2878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996B8306-CF09-4EDD-9054-FEE2DA1D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DC782DFA-38AF-46BA-A7BC-4F2AAECD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F05485BA-8785-4D15-9A55-108B6418D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EE45A6DE-A61B-4852-8662-A064F89A6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2416896E-1929-41F7-8C1F-6085065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F34821BF-2DD1-4A61-82B8-DE3C6BFA0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7154A0D8-1DCC-4680-AF5D-25CF0913C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3B88B3EA-B6C4-42FE-A389-F4A406E4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607E22A0-7A62-4687-BAFD-A2BE5094E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153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3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0FA3026-D95D-47C9-975B-0A26081C775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F5D71621-8C9D-4B52-92DD-75F22031D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AF77B1C6-C3E0-4E82-AE09-FBABC0A16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F3943A-7778-443D-8DDA-CDA32C7ED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5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44885D-CA54-4498-B1E4-02D95A262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22DA935-E4DE-4B5B-8EE2-044E0668E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36A6B99-169F-4318-BE4E-7DA48BD95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58D40-A04F-4D34-A12B-6A73C38B4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05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C9B891F-AC9A-4091-9646-67ADC5B76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C4DA877-2DAB-44AD-B678-53CAF737C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959FA1A-8D01-445C-9822-C2E2EB257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94942-52D5-4EB2-8CE9-42B82099D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26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FD4D20-063D-4685-940B-7FCB800C6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CCB727FC-6DEC-449F-B092-0E9D65564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0B3998E-672F-4324-9ED3-326D1025B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C7DEC-99C4-4832-90B7-0B712EE84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45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767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32A653-7598-4A5A-8868-93072254DC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5BCE8E-6537-4973-8D74-CA1C858FD17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004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E76257-B406-473C-99CB-BA1FDDA37C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A4EE19E-179D-4789-8959-9D955ECBC3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606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A4BE0F-0820-4411-AB56-E06A7EC892F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9AD4F6A-853C-4CC0-ABE4-A315A5757E3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402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7BC62C-2AC2-4677-B4E8-091D1C73B4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D9F99D9-A0ED-48FC-A037-FE96C4C6CFC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51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54F7FB-3447-4A51-8CF0-82D5A327D75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19A28F-0488-4E01-BFB0-208C6791549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062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6892B2-A039-41BF-8448-6B38F64703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A7719C-0510-4D12-937E-3106B320F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305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9B6EA3A-0B1F-4D7A-80A5-550F93D3A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0696245-6114-4661-8B70-DF37574B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ECDE98D-DF6B-49E0-A072-A6C5A9605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6BB55-550D-49F5-9CB6-324810B6E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80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FB42CD-8BE1-4B56-AD81-5581C86E481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FBD3E9-D277-42B1-9B6E-B4D58553C67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676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B80FB7-0778-494F-BAA6-B33FB7E1C8B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F258C1-B56C-4183-8395-B96823C7D9B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383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087881-157A-443C-9B8E-79191F08CF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53C99B-78FF-4FAD-A984-08ADD124445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1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E135F78-679E-4FAA-A5DD-5422C84E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84712ED-11CB-4D9D-AFCE-BBD8D2463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7B1FB408-ED3B-4941-B552-350B15A28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EFF3-1869-405B-99F0-64CB4E505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2437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A677FA94-7816-4E0C-B6E8-81A6D27B0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0632B979-0D64-4B1E-B2F0-4BFB7674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4965B92A-B4B3-4E67-A74B-5C80195B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C931-31B8-4D1B-9092-61EE2B6F5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9888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1508D-EF6B-4831-9372-70644B08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054D-7703-409B-A05E-7620081FB913}" type="datetime1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72DA6-9E10-4DA5-B89A-CF8A6895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232D-9ECE-4098-B0EF-9FFDCE98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287B-D038-47D8-A8E1-2417E57B8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0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DC513E-15F8-4044-9B4F-D6008241A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1CD51D-3B54-4764-BC1C-762E28F0C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4380E9C-9944-4F1C-8408-13834A766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5ABC3-0E12-443D-8DB5-EBB119FA3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8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E2E74A4F-7757-4EBA-B6A8-C1A4491C1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15FEBBA-CDA3-482D-BBBE-AE1D76E65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54AC6F8B-9A82-4E22-B376-6FBD51F52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0C762-1117-47F3-A357-0C653EA3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2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2778CB8F-4C8C-4DD1-8A82-3C1AE2E68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EA1C7D41-DF8F-4EA4-B866-32E170D81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75188281-5131-46F3-B09C-C5E70FD4A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9CD4F8-1D9D-46BC-98BC-9430471B3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5B89EB38-31A9-4DA6-86E8-C684DF432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F5298A4F-B4EF-44BC-9595-79D98F187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58FF73C-131D-4981-ADE6-FD3EC6553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21391-CC4C-440E-838E-4ADAC0FFB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05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321A258F-4B00-4E80-BE1A-6038FC835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5E9699AE-AB11-44B8-BF1F-70C08487D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40F6DFF-8C62-4192-86F4-902B63480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C66C3-13D6-4866-9C73-D74DBA415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4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F26C617-09EF-4023-888F-121CA24F7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EF7E1B-1AAF-4FBA-9C9D-83F6FB199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444241B2-EDC4-4DFC-B860-CC5EBA6E2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2EE58-3657-4912-829E-53DC99E57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1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271846B-0F26-4A88-BA91-E03B1C4DD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4A681FA3-EC47-4B17-9BBD-9247A7B28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956DA88-A33B-48D5-A1E5-D2462BA61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FC6CE-BEA5-4BDF-95F5-A2EFBA32D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0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B3A262D-C543-4BB1-A02C-1DEA195A91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5F40D6DA-4894-4E84-BB4B-3643ADB68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AFF2275D-BECE-45E4-ACBF-E3A753C42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9D4D2555-3538-4490-8DFA-7A84E423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98BB960D-BD4F-45E1-94A3-DB142B44D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2DBCFD26-3184-407B-A020-4ECDA933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E98BD4FB-63C7-40DB-954F-3BF1B29A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64E11C5F-ACF8-47A6-A4BC-E2F411144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D646C4E9-E0FE-4C2F-A43B-371E0637A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8EDE8F95-31A7-4AF4-A63A-88837BCF6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1B2FCE3D-FD1E-49A5-B702-087E61504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2E95B09D-F42F-4593-B0EE-1AE0D4DDA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BA90584D-C21F-46F0-817B-6F8671F30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14EC5104-C154-46CF-8E1F-7DF52B18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9387BE5E-1A53-42F7-A094-728065F94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07839E0-D1A3-4EA2-A390-4A4213B81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6D192757-3380-4CAE-BD9D-8494A6FC8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AEC08B7D-54CD-4B01-9DCC-3888D5D98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3D519DF1-A9CA-466E-B194-D05A0716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A2139D28-1638-41E2-ADB2-3749F08CB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6FC78BE2-C676-464E-8C82-3421A07BD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AADF4CE8-4F34-469D-873E-E974022F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241903CA-34E1-4E5F-B6A0-83644329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6FAB04EB-7C0C-47BE-B94F-450A70E1D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CFC87690-8203-4A02-8002-1B6FBD2AA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56A59803-8C34-49A2-939F-CD0886515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9CD0E0CF-1B30-457A-A171-1A51B443B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75F8E71D-167A-4CE0-83AB-FF4B2B7A8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72A1EF4F-5A8D-4F21-AE34-4C9F95D10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2C56A3FE-4091-4660-A61F-958FE4453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AA3EFF7C-9781-493C-9E3A-24E1D7F5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6DF51938-5E61-4A7A-9CA7-6B507B213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805EA11C-12AC-42CE-A8E7-C4B22F8C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5" name="Rectangle 35">
            <a:extLst>
              <a:ext uri="{FF2B5EF4-FFF2-40B4-BE49-F238E27FC236}">
                <a16:creationId xmlns:a16="http://schemas.microsoft.com/office/drawing/2014/main" id="{0FD03B02-C803-4A23-B159-BFB25C461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6" name="Rectangle 36">
            <a:extLst>
              <a:ext uri="{FF2B5EF4-FFF2-40B4-BE49-F238E27FC236}">
                <a16:creationId xmlns:a16="http://schemas.microsoft.com/office/drawing/2014/main" id="{E35DB8F9-16CC-4F3F-960F-4FF55CC31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7" name="Rectangle 37">
            <a:extLst>
              <a:ext uri="{FF2B5EF4-FFF2-40B4-BE49-F238E27FC236}">
                <a16:creationId xmlns:a16="http://schemas.microsoft.com/office/drawing/2014/main" id="{DAAE55E8-4EE4-4C66-88DD-357736D163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559EB5-A218-412C-BE6F-9D6969605A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18" name="Rectangle 38">
            <a:extLst>
              <a:ext uri="{FF2B5EF4-FFF2-40B4-BE49-F238E27FC236}">
                <a16:creationId xmlns:a16="http://schemas.microsoft.com/office/drawing/2014/main" id="{87E82D4E-15A0-4428-BEFA-AC26FD66F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EF496A0-72D1-4148-AF46-D561D4A286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83F6BCCE-818B-4452-8096-3D90BB8B9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0B6AD170-D1DD-499E-87C8-8F98063FD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CE61AE75-46B4-47EA-8550-C4EB83FA4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8769F5C0-4BA5-4134-9EAC-5A92C8D6A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3397540F-6F27-4334-8198-D52B6B52B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CB2BFE32-122F-4737-A09A-2DEF816D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BC481590-5E85-4C34-8E00-C4CA3770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ACFFA7D2-CB22-4D42-AD8F-E0870038F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EFA11B97-C441-44F5-8A94-6FCD86FE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69CAAB7C-F118-49FA-A334-A5FA529BC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85B1A5AB-FB5C-4ADA-A752-CCAFF6EC9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E4C6CC85-C448-48A9-BA94-609A4F06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2798F08B-02F6-4CA2-B8A3-0AB360ED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BBBF3944-3C2C-47D6-8928-9CFEDC7D1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53CA6D7-5CEB-4D99-A80D-0F9AEE2FA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BE6B3DC-4C18-4008-B31D-D44E7D375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9A183071-F2D3-4376-B82F-E2A2374DD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913E1BA4-0D04-4054-B08A-5A2269363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48326B34-2013-4488-92B1-BE007D13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9E9409EB-88E8-4095-AF35-3400C6F33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B44482E3-70FD-498D-BD34-55749FB16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DA97CD73-38E7-4316-A4FE-40BCDDD9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BAF540D0-0777-43D1-8556-511F15083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F82D9C01-5321-49D6-9E1F-5C1F54706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EC1D4D26-0978-434D-948D-5EBD4008C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3B160215-1BA6-4DEE-82F1-B041B1DAC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BDB545B-0850-4B0C-81CD-F820D0F60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5CF8ABA2-7BB6-4E60-A68F-BD7963933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D4C3CCCA-5ABA-474F-A415-450D59EAC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723C4BB5-E67C-4E63-9F9E-C5FF4E9E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DC233C9C-53E2-4660-BF34-96AB81C09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51" name="Rectangle 34">
            <a:extLst>
              <a:ext uri="{FF2B5EF4-FFF2-40B4-BE49-F238E27FC236}">
                <a16:creationId xmlns:a16="http://schemas.microsoft.com/office/drawing/2014/main" id="{DB4C1311-D9DD-4EA2-8FB9-78B485F39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61AFBB11-0FD3-4694-BC31-F9E8E1B407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8D3619BC-5E55-4EF4-8F61-D62788E7D4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C240172-00C5-48C1-A303-C02AB73BF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2A8DE34-2F16-4149-98CB-C6CDEC441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D81F3C3C-54C7-4867-87D0-E6DD85DEC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30302CC-39B1-49E9-B724-DB8B83BD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871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C8AF648-23C4-413F-BF3B-346FF616EA0B}"/>
              </a:ext>
            </a:extLst>
          </p:cNvPr>
          <p:cNvSpPr txBox="1">
            <a:spLocks/>
          </p:cNvSpPr>
          <p:nvPr/>
        </p:nvSpPr>
        <p:spPr bwMode="auto">
          <a:xfrm>
            <a:off x="995362" y="5424854"/>
            <a:ext cx="715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Presidente – Seminario Teológico Chafer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33EF4DF-B1DF-4E89-9C96-487AB4EC967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PRACTICA DE LA JUSTICIA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098102-D813-1204-389A-74FB2F0E8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84" y="1514208"/>
            <a:ext cx="7030431" cy="38295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74D8B-9DA4-C0EE-BDF7-A9BF72CB1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6A03B19-8FEF-CCA3-CEA8-F57E682EE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B252BE1-14B3-E69F-D582-1840E0B0C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71021-EDC3-19B3-3FC0-E4C5285C9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9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74533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las disputas (4:1-3)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 mundanalidad (4:4-6)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(4:7-12)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F31A42-E780-8796-DBBC-6720A34C1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74533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las disputas (4:1-3)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 mundanalidad (4:4-6)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(4:7-12)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F31A42-E780-8796-DBBC-6720A34C1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Evita las Disputas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(4:1-3)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2600" y="1600200"/>
            <a:ext cx="7594600" cy="47244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problema (4:1a)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fuente (4:1b-3)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Interna (4:1b-2a)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Falta de oración (4:2b)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Oración mal dirigida (4:3)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BADAB7-FB46-4EF0-5FC4-EA6D901EE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287" y="20688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4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29C80-02CA-4D6E-07F3-9F843EB48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3DC7A7F3-62C0-7B8D-D697-143F5DE8E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1FE88D5-E3F4-2756-E016-C844784AF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74533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las disputas (4:1-3)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 mundanalidad (4:4-6)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(4:7-12)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CD1C46-7260-AA9C-DD02-6E2940370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6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53400" cy="1447800"/>
          </a:xfrm>
        </p:spPr>
        <p:txBody>
          <a:bodyPr/>
          <a:lstStyle/>
          <a:p>
            <a:pPr algn="ctr" eaLnBrk="1" hangingPunct="1"/>
            <a:r>
              <a:rPr lang="es-ES" sz="3200" dirty="0"/>
              <a:t>Nombres y Títulos que Demuestran la Autoridad Terrenal de Satanás después de la Caída</a:t>
            </a:r>
            <a:br>
              <a:rPr lang="en-US" sz="2800" dirty="0"/>
            </a:br>
            <a:r>
              <a:rPr lang="en-US" sz="2400" dirty="0">
                <a:solidFill>
                  <a:schemeClr val="tx1"/>
                </a:solidFill>
              </a:rPr>
              <a:t>(Job 1:7; 2:2; Lucas 4:5-8; Rom. 8:19-22)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057399"/>
            <a:ext cx="8001000" cy="4114801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Príncipe de este mundo </a:t>
            </a:r>
            <a:r>
              <a:rPr lang="en-US" sz="2700" dirty="0">
                <a:effectLst/>
              </a:rPr>
              <a:t>(Juan 12:31; 14:30; 16:11)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Dios de esta era (2 Cor. 4:4)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Príncipe y potestad del aire (Efes. 2:2)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2800" dirty="0">
                <a:effectLst/>
              </a:rPr>
              <a:t>Con quién el creyente lucha </a:t>
            </a:r>
            <a:r>
              <a:rPr lang="en-US" sz="2800" dirty="0">
                <a:effectLst/>
              </a:rPr>
              <a:t>(Efes. 6:12)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León rugiente (1 Pedro. 5:8)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2800" dirty="0">
                <a:effectLst/>
              </a:rPr>
              <a:t>El mundo entero está en su poder </a:t>
            </a:r>
            <a:r>
              <a:rPr lang="en-US" sz="2800" dirty="0">
                <a:effectLst/>
              </a:rPr>
              <a:t>(1 Juan 5:19)</a:t>
            </a:r>
            <a:endParaRPr lang="en-US" sz="2800" dirty="0"/>
          </a:p>
        </p:txBody>
      </p:sp>
      <p:pic>
        <p:nvPicPr>
          <p:cNvPr id="66564" name="Picture 2" descr="https://encrypted-tbn2.gstatic.com/images?q=tbn:ANd9GcSBMfbzscRtRxzhQdk5QNPtl4JEhIIZ2ki1w7Rw4zlT093wbKcls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874" y="2133601"/>
            <a:ext cx="130792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7579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Evita la Mundanalidad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(4:4-6)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1100" y="1600200"/>
            <a:ext cx="6972300" cy="35052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Las consecuencias (4:4-5)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Enemistad con Dios (4:4)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Perturbar el Espíritu Santo (4:5)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causa (4:6)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85FA2D-9940-ED14-5A01-FE1947F85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90" y="45720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21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5A0BF-8594-E1C7-59FE-381384008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5FD0E41-E626-62E2-90A0-086E717E0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Evita la Mundanalidad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(4:4-6)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55213BA-DAB9-F7D6-DE98-FF058E6E46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1100" y="1600200"/>
            <a:ext cx="6972300" cy="35052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Las consecuencias (4:4-5)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Enemistad con Dios (4:4)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Perturbar el Espíritu Santo (4:5)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causa (4:6)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AA2D6E-11C9-B978-9912-C8DAA7C1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90" y="45720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1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956EE-4D12-8328-F8FE-2ED7117F1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F2ED4BB-38F1-6B96-C3B8-A05D7CDEB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Evita la Mundanalidad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(4:4-6)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641F809-4353-FE88-8FE2-5D00B2937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1100" y="1600200"/>
            <a:ext cx="6972300" cy="35052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Las consecuencias (4:4-5)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Enemistad con Dios (4:4)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Perturbar el Espíritu Santo (4:5)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causa (4:6)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F55105-1979-64B3-08AC-0BE7BB2FF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90" y="45720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A1AD6-09F1-F2B7-4C6D-17517AE70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A7A9106-5BAB-9E8D-DE4C-6C5B9F8B5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Evita la Mundanalidad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(4:4-6)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E0D26AE-31A3-5240-8387-AE4EFD681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1100" y="1600200"/>
            <a:ext cx="6972300" cy="35052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Las consecuencias (4:4-5)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Enemistad con Dios (4:4)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Perturbar el Espíritu Santo (4:5)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causa (4:6)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FC934A-CE74-FC01-98AC-7AB333838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90" y="45720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1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Respondiendo Once Preguntas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782023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lo escribió?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Santiago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¿Qué sabemos acerca del autor?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 el  ½ Hermano de Cristo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fué la audiencia?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Judios creyentes en la Diaspora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¿Desde dónde fué escrito?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Jerusalén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¿Cuando fué escrito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d.C. 44‒47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fue la ocasión del 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el propósito del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Alcanzar la 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 qué se trata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el tema del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Vida Diaria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¿Qué hace este libro diferente?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Sentido Práctico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¿Cómo está organizado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Fe y Sabiduría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602" y="76200"/>
            <a:ext cx="1385593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0183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CB2BE-7E4D-4E5C-B78B-34894B7581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" y="2"/>
            <a:ext cx="9144000" cy="52937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Samuel 16:13-14</a:t>
            </a:r>
          </a:p>
          <a:p>
            <a:pPr algn="just"/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Samuel tomó el cuerno de aceite y lo ungió en medio de sus hermanos. Y desde aquel día en adelante el Espíritu del SEÑOR descendió con poder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David.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Luego Samuel se levantó y regresó a Ramá.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 El Espíritu del SEÑOR se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apartó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 Saúl, y un espíritu malo de parte del SEÑOR lo atormentaba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0938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CB2BE-7E4D-4E5C-B78B-34894B7581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" y="2"/>
            <a:ext cx="9144000" cy="41857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Juan 14:16-17</a:t>
            </a:r>
          </a:p>
          <a:p>
            <a:pPr algn="just"/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yo rogaré al Padre y les dará otro Consolador para que esté con ustedes para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siempre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17 Este es el Espíritu de verdad, a quien el mundo no puede recibir porque no lo ve ni lo conoce. Ustedes lo conocen, porque permanece con ustedes y está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ustedes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7053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95894927"/>
              </p:ext>
            </p:extLst>
          </p:nvPr>
        </p:nvGraphicFramePr>
        <p:xfrm>
          <a:off x="99060" y="274311"/>
          <a:ext cx="8945880" cy="63093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7076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9144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en-US" sz="40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Trabajo del Espiritu Santo en el A.T.</a:t>
                      </a:r>
                      <a:endParaRPr lang="en-US" sz="40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AT/EVANGELIOS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554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¿Recepción de todo el Espíritu en el momento de la salvación?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Posterior a la salvación (Exod. 31:3)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el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momento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la salvación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(Rom. 8:9)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554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¿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Cuánto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mora en el hombre?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Residencia temporal      (1 Sam. 16:14;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Sal. 51:11)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Mora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permanentemente</a:t>
                      </a:r>
                      <a:endParaRPr kumimoji="0" lang="en-US" sz="2400" b="1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(Juan 14:16)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554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quién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mora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Morada selectiva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(Joel 2:28)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Morada universal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 Cor. 12:13)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406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54C8-6B06-71F8-E6FC-6E5E2F51C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812E304-C262-47DB-FD11-F19C7AE50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Audiencia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679BC70-C6BA-CC84-2630-4A494A893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733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Judíos (1:1)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Persecución (Hechos 8:1-4; 11:19)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Babilonia-Mesopotamia o Turquía Norte-Central?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Creyentes (Santiago 1:2-4)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F9AC78-C130-FEAB-4E80-E8F3FAF41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105400"/>
            <a:ext cx="2590800" cy="16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97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DC4F6-7B37-5961-7C4D-87D2F4336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4FE39FF-769C-CD86-A85D-4AA7FA3A9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Evita la Mundanalidad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(4:4-6)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07E9CFB-FC72-2360-7455-10B5007CF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1100" y="1600200"/>
            <a:ext cx="6972300" cy="35052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Las consecuencias (4:4-5)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Enemistad con Dios (4:4)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Perturbar el Espíritu Santo (4:5)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causa (4:6)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F7E20D-1F4B-68EE-7989-BB17D936B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90" y="45720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89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3B21D06-147F-41B8-AEAB-DB4D4E87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1534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Isaias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“YO”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(declaraciones)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Subiré al Cielo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Levantaré mi trono hasta las estrellas de Dios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sentaré en el Mt. de la asamblea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Subiré sobre las alturas de las nubes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Seré semejante al Altísimo (14)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BD6FB3-4B33-4A0C-838E-A80E074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Original y Primer Pecado (</a:t>
            </a:r>
            <a:r>
              <a:rPr lang="en-US" alt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’)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BFDEFCC-AD7B-4766-83AF-A8D09F33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11430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3B21D06-147F-41B8-AEAB-DB4D4E87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1534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Isaias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“YO” (declaraciones)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Subiré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Cielo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Levantaré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 trono hasta las estrellas de Dios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sentaré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el Mt. de la asamblea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Subiré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sobre las alturas de las nubes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Seré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semejante al Altísimo (14)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BD6FB3-4B33-4A0C-838E-A80E074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Original y Primer Pecado (</a:t>
            </a:r>
            <a:r>
              <a:rPr lang="en-US" alt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’)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BFDEFCC-AD7B-4766-83AF-A8D09F33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11430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/>
            <a:r>
              <a:rPr lang="en-US" altLang="en-US" sz="4000" dirty="0"/>
              <a:t>Humildes Famosos</a:t>
            </a:r>
            <a:br>
              <a:rPr lang="en-US" altLang="en-US" sz="4000" dirty="0"/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(Prov. 16:18; 1 Pedro 5:5)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Sátanas (Isa. 14:12-15; Eze. 28:12-17; 1 Tim. 3:6)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Uzías (2 Cron 26:16)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Herodes (Acts 12:20-23)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Pablo (2 Cor 12:1-10)</a:t>
            </a:r>
          </a:p>
        </p:txBody>
      </p:sp>
      <p:pic>
        <p:nvPicPr>
          <p:cNvPr id="4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68" y="4003675"/>
            <a:ext cx="3177832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173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629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Las Escrituras y El Orgullo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6019800" cy="5029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Prov 16:18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Isa 14:12-15; Eze 28:12-17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1 Tim 3:6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Hechos 12:21-23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2 Cor 12:7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1 Pedro 5:5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8999"/>
            <a:ext cx="4325667" cy="290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637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BDE29-FA71-5A94-6E6B-2B54F69F2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4A0A558-F860-E893-7243-670E1670B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7977C40-F206-22A0-1CB5-17B0D0119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78343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las disputas (4:1-3)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 mundanalidad (4:4-6)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(4:7-12)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ADE3F4-2A71-D327-A03B-4263BCE67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8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Sabiduría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2037D4-2E8D-B509-8B79-7F5E4DF9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69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1E3640-F6DD-DB1C-3F8E-AD29E75EF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11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381B7-0605-0D1D-CB98-F34AF1E0B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3C4CC23-F9BC-62D0-9EF7-78787BCC1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61ABA42-9A0B-B002-C574-A8982B6E1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C02A77-75FB-FCFB-5C10-C4E623E79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87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CFCB0-C87D-7853-63F6-C9228F79E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3A3883F9-4DFC-1F14-1D97-8BAD28F73220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Tres Tiempos de la Salvación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 2:8-9;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Naturaleza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Una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Doble</a:t>
                      </a: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Una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44885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535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B3B903-3D83-4380-A407-5F4D6CBA5A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13" y="228600"/>
            <a:ext cx="851997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96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 BRIE">
            <a:extLst>
              <a:ext uri="{FF2B5EF4-FFF2-40B4-BE49-F238E27FC236}">
                <a16:creationId xmlns:a16="http://schemas.microsoft.com/office/drawing/2014/main" id="{835D75A4-770F-18A7-DDF5-8BE0B0089847}"/>
              </a:ext>
            </a:extLst>
          </p:cNvPr>
          <p:cNvSpPr/>
          <p:nvPr/>
        </p:nvSpPr>
        <p:spPr bwMode="auto">
          <a:xfrm>
            <a:off x="914400" y="381000"/>
            <a:ext cx="7010400" cy="5791200"/>
          </a:xfrm>
          <a:prstGeom prst="rect">
            <a:avLst/>
          </a:prstGeom>
          <a:solidFill>
            <a:srgbClr val="FDF8D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C3527-0985-2DC3-66F8-A47810D2D63E}"/>
              </a:ext>
            </a:extLst>
          </p:cNvPr>
          <p:cNvSpPr txBox="1"/>
          <p:nvPr/>
        </p:nvSpPr>
        <p:spPr>
          <a:xfrm>
            <a:off x="1676400" y="914400"/>
            <a:ext cx="615585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chemeClr val="bg2">
                    <a:lumMod val="65000"/>
                    <a:lumOff val="35000"/>
                  </a:schemeClr>
                </a:solidFill>
                <a:latin typeface="Stencil" panose="040409050D0802020404" pitchFamily="82" charset="0"/>
              </a:rPr>
              <a:t>CORTA </a:t>
            </a:r>
          </a:p>
          <a:p>
            <a:pPr algn="ctr"/>
            <a:r>
              <a:rPr lang="en-US" sz="6000" dirty="0">
                <a:solidFill>
                  <a:schemeClr val="bg2">
                    <a:lumMod val="65000"/>
                    <a:lumOff val="35000"/>
                  </a:schemeClr>
                </a:solidFill>
                <a:latin typeface="Stencil" panose="040409050D0802020404" pitchFamily="82" charset="0"/>
              </a:rPr>
              <a:t>CRONOLOGIA DE </a:t>
            </a:r>
          </a:p>
          <a:p>
            <a:pPr algn="ctr"/>
            <a:r>
              <a:rPr lang="en-US" sz="6000" dirty="0">
                <a:solidFill>
                  <a:schemeClr val="bg2">
                    <a:lumMod val="65000"/>
                    <a:lumOff val="35000"/>
                  </a:schemeClr>
                </a:solidFill>
                <a:latin typeface="Stencil" panose="040409050D0802020404" pitchFamily="82" charset="0"/>
              </a:rPr>
              <a:t>LA VIDA DE </a:t>
            </a:r>
          </a:p>
          <a:p>
            <a:pPr algn="ctr"/>
            <a:r>
              <a:rPr lang="en-US" sz="6000" dirty="0">
                <a:solidFill>
                  <a:schemeClr val="bg2">
                    <a:lumMod val="65000"/>
                    <a:lumOff val="35000"/>
                  </a:schemeClr>
                </a:solidFill>
                <a:latin typeface="Stencil" panose="040409050D0802020404" pitchFamily="82" charset="0"/>
              </a:rPr>
              <a:t>CRISTO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10100-8CAD-A58C-6487-1066CA5F5A3C}"/>
              </a:ext>
            </a:extLst>
          </p:cNvPr>
          <p:cNvSpPr txBox="1"/>
          <p:nvPr/>
        </p:nvSpPr>
        <p:spPr>
          <a:xfrm>
            <a:off x="2133600" y="4953000"/>
            <a:ext cx="4720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La organización de eventos o fechas 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en el orden en que ocurrieron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FAF632-327D-FDE0-1604-36ECE7FFE2F4}"/>
              </a:ext>
            </a:extLst>
          </p:cNvPr>
          <p:cNvSpPr txBox="1"/>
          <p:nvPr/>
        </p:nvSpPr>
        <p:spPr>
          <a:xfrm>
            <a:off x="3886200" y="4595694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Cronología</a:t>
            </a:r>
            <a:endParaRPr lang="es-CO" b="1" i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824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28600"/>
            <a:ext cx="8915400" cy="9144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Señorio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Cristo y Nuestra </a:t>
            </a:r>
            <a:r>
              <a:rPr 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Santificación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1" y="1447800"/>
            <a:ext cx="3333751" cy="3124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dirty="0"/>
              <a:t>Rom. 6:12-13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dirty="0"/>
              <a:t>Rom. 12:1-2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dirty="0"/>
              <a:t>Efe. 6:10-20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dirty="0"/>
              <a:t>1 Pedro. 3:15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2" y="1600200"/>
            <a:ext cx="3028951" cy="47244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5277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54678A-7B62-F988-5552-F2F8423A6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685800"/>
            <a:ext cx="6708012" cy="569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7626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70" name="Group 46"/>
          <p:cNvGraphicFramePr>
            <a:graphicFrameLocks noGrp="1"/>
          </p:cNvGraphicFramePr>
          <p:nvPr>
            <p:ph idx="4294967295"/>
          </p:nvPr>
        </p:nvGraphicFramePr>
        <p:xfrm>
          <a:off x="266700" y="320038"/>
          <a:ext cx="8610600" cy="6496833"/>
        </p:xfrm>
        <a:graphic>
          <a:graphicData uri="http://schemas.openxmlformats.org/drawingml/2006/table">
            <a:tbl>
              <a:tblPr/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JUSTIFICACIÓN – SALVACIÓN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DISCIPULADO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REGALO GRATUITO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COSTOSO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 RECIBE POR MEDIO DE LA FÉ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ENTERED INTO THROUGH COMMITMENT AND OBEDIENCE THROUGH THE SPIRIT’S ENABLEMENT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 POR OBRAS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INVOLVES OUR COOPERATION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INSTANTNEO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LIFE-LONG 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JUSTIFICACIÓN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SANCTIFICATION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JESUS PAGÓ EL PRECIO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BELIEVER PAYS THE 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CONFIAR EN JESÚS COMO SALVADOR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FOLLOWING JESUS AS LORD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CREER EN EL EVANGELIO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OBEY THE COMMANDS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UNA CONDICION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MULTIPLE CONDITIONS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TODOS LOS CRISTIANOS LA EXPERIMENTAN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EXPERIENCED BY SOME CHRISTIANS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RESULTS IN ETERNAL LIFE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RESULTS IN REWARDS &amp; AUTHORITY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21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Adapted from http://www.gracelife.org/resources/gracenotes.asp?id=23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340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26368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701DB-FF8B-B07F-0B37-66985DFC8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390DD44-6512-55C3-A6BF-8ECB39110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743E6AD-C6DA-C60C-5975-8E68991191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DC3B40-DB97-C197-DA99-6346AD4D9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96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55003" y="228600"/>
            <a:ext cx="6664997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Derrota Progresiva de Sátanas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91600" cy="5029200"/>
          </a:xfrm>
        </p:spPr>
        <p:txBody>
          <a:bodyPr/>
          <a:lstStyle/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Desalojo inicial del Cielo (Isa 14:12-15; Eze 28:12-17)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Edén (Gen 3:15)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Mundo antes del diluvio (1 Pedro 3:19-20)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Cruz (Juan 12:31; 16:11; Col 2:15; Heb 2:14; 1 Juan 3:8)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Punto medio de la Tribulación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(Apc 12:9)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Al comienzo del Milenio (Apc 20:2-3)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Al final del Milenio (Apc 20:10)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495800"/>
            <a:ext cx="1738312" cy="218999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EFA67D-FE30-4C24-80F8-D8C12EE6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200" y="45720"/>
            <a:ext cx="878803" cy="91440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B3EEFD-658C-4865-B683-72E28A513B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76200"/>
            <a:ext cx="1290918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BC3CF-AE7C-2137-EE20-4B53A64F7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>
            <a:extLst>
              <a:ext uri="{FF2B5EF4-FFF2-40B4-BE49-F238E27FC236}">
                <a16:creationId xmlns:a16="http://schemas.microsoft.com/office/drawing/2014/main" id="{26657A11-2E2B-F770-B8C3-7D0694E6C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>
            <a:extLst>
              <a:ext uri="{FF2B5EF4-FFF2-40B4-BE49-F238E27FC236}">
                <a16:creationId xmlns:a16="http://schemas.microsoft.com/office/drawing/2014/main" id="{B394C6E2-D2E8-67B6-4C76-24CB76C86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Sabiduría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C8D548-620A-FA93-05D5-BA08DBF68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89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0C2431-3EE3-506C-F524-34698F97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230"/>
            <a:ext cx="9144000" cy="62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32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3DC3CF-FD17-4CC6-BB71-7ABFCB2ED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67820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Apocalipsis</a:t>
            </a: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20:1-3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s-CO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 a un ángel que descendía del cielo y que tenía en su mano la llave del abismo y una gran cadena. 2 Él prendió al dragón, aquella serpiente antigua quien es el diablo y Satanás, y le ató por mil años. 3 Lo arrojó al abismo y lo cerró, y lo selló sobre él para que no engañase más a las naciones, hasta que se cumpliesen los mil años. Después de esto, es necesario que sea desatado por un poco de tiempo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1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7467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the Bible Teaches About Spiritual Warfare">
            <a:extLst>
              <a:ext uri="{FF2B5EF4-FFF2-40B4-BE49-F238E27FC236}">
                <a16:creationId xmlns:a16="http://schemas.microsoft.com/office/drawing/2014/main" id="{349959B9-1075-4B65-964F-782A9EB5A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13296"/>
            <a:ext cx="275473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Holy Rebellion: Strategy for Spiritual Warfare">
            <a:extLst>
              <a:ext uri="{FF2B5EF4-FFF2-40B4-BE49-F238E27FC236}">
                <a16:creationId xmlns:a16="http://schemas.microsoft.com/office/drawing/2014/main" id="{218F0C60-CD24-4604-8249-3636B8E63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14600"/>
            <a:ext cx="2590800" cy="41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E705DC7-895A-4C65-85FC-1DCEC27F2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65" y="713296"/>
            <a:ext cx="2725970" cy="423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48400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8A91F-5769-42D6-8811-56624A962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EF0C484-4A75-FC47-8B34-821F96701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8195700-F2C7-3069-2D43-BE87317057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59AAF9-0E2D-A1AB-1770-C7CCEC7A2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75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F44D9-5846-E533-9D4B-557A8DE40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C778FC0-6C85-6A8C-99F7-091EC18B7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Audiencia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CF70D84-6BD0-4735-CAE6-736AAD962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733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Judíos (1:1)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Persecución (Hechos 8:1-4; 11:19)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Babilonia-Mesopotamia o Turquía Norte-Central?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Creyentes (Santiago 1:2-4)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6AA1DB-34F0-DDCB-EEA6-E658AFA1A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105400"/>
            <a:ext cx="2590800" cy="16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90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5078A-E57C-60EA-A3C6-05DF9ED98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C1D1445-6C9E-B868-FFC0-83A8132B1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23FC4E0-177D-F107-19C2-3EA677F2C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EF6F95-984E-349E-A341-E5C8720C7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076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Tres Tiempos de la Salvación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 2:8-9;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Naturaleza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Una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Doble</a:t>
                      </a: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Una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44885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4433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200" y="1371600"/>
            <a:ext cx="88392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2400"/>
              </a:spcAft>
              <a:buClrTx/>
              <a:buSz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</a:t>
            </a:r>
            <a:r>
              <a:rPr lang="es-CO" sz="3000" dirty="0">
                <a:latin typeface="Calibri" panose="020F0502020204030204" pitchFamily="34" charset="0"/>
              </a:rPr>
              <a:t>Una de las invitaciones más completas a la salvación en todas las epístolas se encuentra en Santiago 4:7-10. Aunque Santiago dirige la mayor parte de su epístola a los creyentes genuinos, también es evidente que se preocupa por aquellos que no son genuinos. No quiere que nadie sea engañado con respecto a la verdadera salvación, por lo que hace un llamado a una fe real, viva y salvadora que sea distinta de la fe muerta del capítulo 2. Él declara su objetivo en 5:20. Este es  ver al pecador convertido del error en su caminar y su alma salva de la muerte</a:t>
            </a:r>
            <a:r>
              <a:rPr lang="en-US" sz="3000" dirty="0">
                <a:latin typeface="Calibri" panose="020F0502020204030204" pitchFamily="34" charset="0"/>
              </a:rPr>
              <a:t>.’”</a:t>
            </a:r>
            <a:endParaRPr lang="en-US" altLang="en-US" sz="300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00" y="240707"/>
            <a:ext cx="609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F. MacArthur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874083" cy="914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39900" y="6248400"/>
            <a:ext cx="566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F. MacArthur, 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Gospel According to Jesus: What Does Jesus Mean When He Says, "Follow Me"?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(Grand Rapids: Zondervan, 1988), 218-19.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6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200" y="1120896"/>
            <a:ext cx="88392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2400"/>
              </a:spcAft>
              <a:buClrTx/>
              <a:buSz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</a:t>
            </a:r>
            <a:r>
              <a:rPr lang="es-CO" sz="3000" dirty="0">
                <a:latin typeface="Calibri" panose="020F0502020204030204" pitchFamily="34" charset="0"/>
              </a:rPr>
              <a:t>La invitación en 4:7-10 está dirigida a aquellos que no son salvos: oyentes culpables y malvados de la Palabra que no son hacedores (cf. 1:21-22); que todavía están cautivos de una fe muerta (cf. 2:14-20); que son mentirosos amargados, egoístas y arrogantes cuya “sabiduría no es la que viene de lo alto, sino terrenal, animal, diabólica” (3:15); que aman al mundo y, por lo tanto, son enemigos de Dios (4:4); cuyo espíritu interior todavía está dominado por las concupiscencias (cf. 4:5); y que son orgullosos y autosuficientes (cf. 4:6). Tienen una necesidad desesperada de la gracia de Dios</a:t>
            </a:r>
            <a:r>
              <a:rPr lang="en-US" sz="3000" dirty="0">
                <a:latin typeface="Calibri" panose="020F0502020204030204" pitchFamily="34" charset="0"/>
              </a:rPr>
              <a:t>.”</a:t>
            </a:r>
            <a:endParaRPr lang="en-US" altLang="en-US" sz="300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00" y="240707"/>
            <a:ext cx="609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F. MacArthur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B9E7E-0F35-4BD0-8C15-B25AA66703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874083" cy="914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B8A0D9-87D7-4B04-9A52-425B14C58213}"/>
              </a:ext>
            </a:extLst>
          </p:cNvPr>
          <p:cNvSpPr txBox="1"/>
          <p:nvPr/>
        </p:nvSpPr>
        <p:spPr>
          <a:xfrm>
            <a:off x="1739900" y="6248400"/>
            <a:ext cx="566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F. MacArthur, 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Gospel According to Jesus: What Does Jesus Mean When He Says, "Follow Me"?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(Grand Rapids: Zondervan, 1988), 218-19.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46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200" y="1164037"/>
            <a:ext cx="88392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2400"/>
              </a:spcAft>
              <a:buClrTx/>
              <a:buSz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</a:t>
            </a:r>
            <a:r>
              <a:rPr lang="es-CO" sz="3000" dirty="0">
                <a:latin typeface="Calibri" panose="020F0502020204030204" pitchFamily="34" charset="0"/>
              </a:rPr>
              <a:t>Pero como Dios sólo “da gracia a los humildes” (v. 6), Santiago llama a estos “pecadores” (un término usado en las Escrituras sólo para los no regenerados) a que se aparten de su orgullo y se humillen. Diez imperativos delinean los mandamientos en el llamado de Santiago a los pecadores: someterse a Dios (salvación); resistir al diablo (transferir lealtad); acercarse a Dios (intimidad de relación); limpiar sus manos (arrepentimiento); purificar sus corazones (confesión); ser miserable, lamentarse, llorar, y dejar que su risa y alegría se conviertan en penumbra (tristeza)</a:t>
            </a:r>
            <a:r>
              <a:rPr lang="en-US" sz="3000" dirty="0">
                <a:latin typeface="Calibri" panose="020F0502020204030204" pitchFamily="34" charset="0"/>
              </a:rPr>
              <a:t>.”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00" y="240707"/>
            <a:ext cx="609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F. MacArthur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7FD3FD-1E73-4352-A763-33016BEED2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874083" cy="914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66F40F-5791-45F5-BECD-2C41859761A6}"/>
              </a:ext>
            </a:extLst>
          </p:cNvPr>
          <p:cNvSpPr txBox="1"/>
          <p:nvPr/>
        </p:nvSpPr>
        <p:spPr>
          <a:xfrm>
            <a:off x="1739900" y="6248400"/>
            <a:ext cx="566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F. MacArthur, 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Gospel According to Jesus: What Does Jesus Mean When He Says, "Follow Me"?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(Grand Rapids: Zondervan, 1988), 218-19.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0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2400" y="1820868"/>
            <a:ext cx="8839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2400"/>
              </a:spcAft>
              <a:buClrTx/>
              <a:buSz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</a:t>
            </a:r>
            <a:r>
              <a:rPr lang="es-CO" sz="3000" dirty="0">
                <a:latin typeface="Calibri" panose="020F0502020204030204" pitchFamily="34" charset="0"/>
              </a:rPr>
              <a:t>El imperativo final resume la mentalidad de los que se convierten: “Humillaos en la presencia del Señor”. Todo esto es obra de Dios, que da su gracia más abundante (4:6)</a:t>
            </a:r>
            <a:r>
              <a:rPr lang="en-US" sz="3000" dirty="0">
                <a:latin typeface="Calibri" panose="020F0502020204030204" pitchFamily="34" charset="0"/>
              </a:rPr>
              <a:t>.</a:t>
            </a:r>
            <a:r>
              <a:rPr lang="en-US" altLang="en-US" sz="3000" dirty="0">
                <a:latin typeface="Calibri" panose="020F0502020204030204" pitchFamily="34" charset="0"/>
                <a:cs typeface="+mn-cs"/>
              </a:rPr>
              <a:t>”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00" y="240707"/>
            <a:ext cx="609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F. MacArthur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10C366-FD14-497B-8BD1-09FD75E0F4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874083" cy="914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0D7E5C-9239-43F9-929F-A7D25BFD3815}"/>
              </a:ext>
            </a:extLst>
          </p:cNvPr>
          <p:cNvSpPr txBox="1"/>
          <p:nvPr/>
        </p:nvSpPr>
        <p:spPr>
          <a:xfrm>
            <a:off x="1739900" y="6248400"/>
            <a:ext cx="566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F. MacArthur, 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Gospel According to Jesus: What Does Jesus Mean When He Says, "Follow Me"?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(Grand Rapids: Zondervan, 1988), 218-19.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592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237753"/>
            <a:ext cx="6629400" cy="152400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b="1" kern="1200" dirty="0">
                <a:solidFill>
                  <a:srgbClr val="FFFFCC"/>
                </a:solidFill>
                <a:cs typeface="Arial" charset="0"/>
              </a:rPr>
              <a:t>Gen 15:6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CO" altLang="en-US" sz="2800" dirty="0"/>
              <a:t>Él </a:t>
            </a:r>
            <a:r>
              <a:rPr lang="es-CO" altLang="en-US" sz="2800" b="1" u="sng" dirty="0">
                <a:solidFill>
                  <a:srgbClr val="FFFFCC"/>
                </a:solidFill>
              </a:rPr>
              <a:t>creyó</a:t>
            </a:r>
            <a:r>
              <a:rPr lang="es-CO" altLang="en-US" sz="2800" dirty="0"/>
              <a:t> al SEÑOR, y le fue contado por justicia</a:t>
            </a:r>
            <a:r>
              <a:rPr lang="en-US" altLang="en-US" sz="2800" dirty="0"/>
              <a:t>.</a:t>
            </a:r>
          </a:p>
        </p:txBody>
      </p:sp>
      <p:pic>
        <p:nvPicPr>
          <p:cNvPr id="104451" name="Picture 2" descr="http://4.bp.blogspot.com/-JXH-bqfBcWE/TgJAJNX1UjI/AAAAAAAAAVA/qgy871X7QgQ/s1600/ABE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882" y="2743200"/>
            <a:ext cx="110871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3375" y="274638"/>
            <a:ext cx="847725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Creer – </a:t>
            </a:r>
            <a:r>
              <a:rPr lang="es-CO" sz="3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Única Condición de Dios para la Justificación</a:t>
            </a:r>
            <a:endParaRPr lang="en-US" sz="3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43000" y="2819400"/>
            <a:ext cx="6629400" cy="1905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None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charset="0"/>
              </a:rPr>
              <a:t>Juan 3:16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CO" altLang="en-US" sz="2800" dirty="0">
                <a:latin typeface="Calibri" panose="020F0502020204030204" pitchFamily="34" charset="0"/>
              </a:rPr>
              <a:t>»Porque de tal manera amó Dios al mundo, que ha dado a su Hijo unigénito para que todo aquel que en él </a:t>
            </a:r>
            <a:r>
              <a:rPr lang="es-CO" alt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cree</a:t>
            </a:r>
            <a:r>
              <a:rPr lang="es-CO" altLang="en-US" sz="2800" dirty="0">
                <a:latin typeface="Calibri" panose="020F0502020204030204" pitchFamily="34" charset="0"/>
              </a:rPr>
              <a:t> no se pierda mas tenga vida eterna.</a:t>
            </a:r>
            <a:r>
              <a:rPr lang="en-US" altLang="en-US" sz="28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3000" y="4800600"/>
            <a:ext cx="6629400" cy="1828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None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charset="0"/>
              </a:rPr>
              <a:t>Hechos 16:30-31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"</a:t>
            </a:r>
            <a:r>
              <a:rPr lang="es-CO" altLang="en-US" sz="2800" dirty="0">
                <a:latin typeface="Calibri" panose="020F0502020204030204" pitchFamily="34" charset="0"/>
              </a:rPr>
              <a:t>Señores, ¿qué debo hacer para ser salvo?...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CO" altLang="en-US" sz="2800" dirty="0">
                <a:latin typeface="Calibri" panose="020F0502020204030204" pitchFamily="34" charset="0"/>
              </a:rPr>
              <a:t>Ellos dijeron: </a:t>
            </a:r>
            <a:r>
              <a:rPr lang="es-CO" alt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Cree</a:t>
            </a:r>
            <a:r>
              <a:rPr lang="es-CO" altLang="en-US" sz="2800" dirty="0">
                <a:latin typeface="Calibri" panose="020F0502020204030204" pitchFamily="34" charset="0"/>
              </a:rPr>
              <a:t> en el Señor Jesús y serás salvo, tú y tu casa.</a:t>
            </a:r>
            <a:r>
              <a:rPr lang="en-US" altLang="en-US" sz="2800" dirty="0">
                <a:latin typeface="Calibri" panose="020F0502020204030204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9210004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6E1EA-C00A-0F2D-64C5-66EF2D9EC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38EB8506-0D67-C5AD-0412-9D37C8E48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44D21B4-FA42-0E7E-358B-3B3B0E00F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29C1D9-6922-AA4B-B162-D97C6B34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328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9A96F-7EAC-6064-44F1-F50326DFE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B7F6AF5-021D-2F20-C237-1FEF963DB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2570859-D328-CBCA-7912-A5EE9EDCC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F92545-6CCE-B0D8-B159-6EF204E4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885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FAD58E-4079-46D0-B4EF-ED7D4DD67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1857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1" hangingPunct="1"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1 Corintios 4:5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Así que, no juzguen nada antes de tiempo, hasta que venga el Señor, quien a la vez sacará a la luz las cosas ocultas de las tinieblas y hará evidentes las intenciones de los corazones. Entonces tendrá cada uno alabanza de parte de Dios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4182096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241F40D1-3B70-4C0F-85C8-774A9E08E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923538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2ECC5-6280-47BC-3039-DC208D28F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9E64225-5C8A-9A48-B9FA-0F9804398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8CFB9E3-9C4F-AB10-FF1E-FE9199EAB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74533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las disputas (4:1-3)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 mundanalidad (4:4-6)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(4:7-12)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8B49BE-01AA-23A1-9A44-4D97F5994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45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64DCE-2628-BAAA-A639-4992B55BC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07DCCFA-667D-9151-633D-799BE8ABA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93B80AC-622C-ACDA-6870-B3EF9FF05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05EFE6-61A1-1F56-0DDF-98E323595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3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4EE6B-C056-4D7F-84BF-DC911FCA9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>
            <a:extLst>
              <a:ext uri="{FF2B5EF4-FFF2-40B4-BE49-F238E27FC236}">
                <a16:creationId xmlns:a16="http://schemas.microsoft.com/office/drawing/2014/main" id="{D68D584C-03F3-59ED-0278-F6F858978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>
            <a:extLst>
              <a:ext uri="{FF2B5EF4-FFF2-40B4-BE49-F238E27FC236}">
                <a16:creationId xmlns:a16="http://schemas.microsoft.com/office/drawing/2014/main" id="{82CBB941-D9CA-308F-CBAE-F29F1EE534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Sabiduría (Santiago 3:13</a:t>
            </a: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‒5:20)</a:t>
            </a:r>
            <a:endParaRPr lang="en-US" b="1" u="sng" dirty="0">
              <a:solidFill>
                <a:srgbClr val="FFFFC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24F0EC-DBC1-26A7-F6DA-57CE790D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9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702A9B-EB65-4970-8927-3049C0E4A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5DF919-2BDC-4D52-A6B1-267EE3FC4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391FAD-0008-1E04-E874-38A07A1B0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3224F-C018-36F6-B776-62ADDDF2D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C102938-A7DD-1578-6E19-5F0142B5B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195C347-D1E3-A48B-6A92-F5C557BE5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003549-C062-EB3C-BF5C-AB409ED48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3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17D5717-56C9-4A7E-994A-4261BA975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(3:13-18)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A1016DD-B458-4B97-8982-29F49C715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1600200"/>
            <a:ext cx="8972550" cy="2438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sabiduría se demuestra con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 (3:14-16)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  (3:17-18)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068B99-7E8D-B292-1C94-8BC405A97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19600"/>
            <a:ext cx="2962913" cy="19325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4355</TotalTime>
  <Words>2676</Words>
  <Application>Microsoft Office PowerPoint</Application>
  <PresentationFormat>On-screen Show (4:3)</PresentationFormat>
  <Paragraphs>362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Stencil</vt:lpstr>
      <vt:lpstr>Times New Roman</vt:lpstr>
      <vt:lpstr>Wingdings</vt:lpstr>
      <vt:lpstr>Azure</vt:lpstr>
      <vt:lpstr>1_Azure</vt:lpstr>
      <vt:lpstr>PowerPoint Presentation</vt:lpstr>
      <vt:lpstr>Respondiendo Once Preguntas</vt:lpstr>
      <vt:lpstr>ESTRUCTURA DE SANTIAGO</vt:lpstr>
      <vt:lpstr>ESTRUCTURA DE SANTIAGO</vt:lpstr>
      <vt:lpstr>Estructura</vt:lpstr>
      <vt:lpstr>ESTRUCTURA DE SANTIAGO</vt:lpstr>
      <vt:lpstr>Estructura</vt:lpstr>
      <vt:lpstr>Estructura</vt:lpstr>
      <vt:lpstr>Sabiduría  (3:13-18)</vt:lpstr>
      <vt:lpstr>Estructura</vt:lpstr>
      <vt:lpstr>Vida Espiritual (4:1-12)</vt:lpstr>
      <vt:lpstr>Vida Espiritual (4:1-12)</vt:lpstr>
      <vt:lpstr>I. Evita las Disputas (4:1-3)</vt:lpstr>
      <vt:lpstr>Vida Espiritual (4:1-12)</vt:lpstr>
      <vt:lpstr>Nombres y Títulos que Demuestran la Autoridad Terrenal de Satanás después de la Caída (Job 1:7; 2:2; Lucas 4:5-8; Rom. 8:19-22)</vt:lpstr>
      <vt:lpstr>II. Evita la Mundanalidad (4:4-6)</vt:lpstr>
      <vt:lpstr>II. Evita la Mundanalidad (4:4-6)</vt:lpstr>
      <vt:lpstr>II. Evita la Mundanalidad (4:4-6)</vt:lpstr>
      <vt:lpstr>II. Evita la Mundanalidad (4:4-6)</vt:lpstr>
      <vt:lpstr>PowerPoint Presentation</vt:lpstr>
      <vt:lpstr>PowerPoint Presentation</vt:lpstr>
      <vt:lpstr>PowerPoint Presentation</vt:lpstr>
      <vt:lpstr>Audiencia</vt:lpstr>
      <vt:lpstr>II. Evita la Mundanalidad (4:4-6)</vt:lpstr>
      <vt:lpstr>PowerPoint Presentation</vt:lpstr>
      <vt:lpstr>PowerPoint Presentation</vt:lpstr>
      <vt:lpstr>Humildes Famosos (Prov. 16:18; 1 Pedro 5:5)</vt:lpstr>
      <vt:lpstr>Las Escrituras y El Orgullo</vt:lpstr>
      <vt:lpstr>Vida Espiritual (4:1-12)</vt:lpstr>
      <vt:lpstr>III. Esencia de la Sabiduría Espiritual (4:7-12)</vt:lpstr>
      <vt:lpstr>III. Esencia de la Sabiduría Espiritual (4:7-12)</vt:lpstr>
      <vt:lpstr>PowerPoint Presentation</vt:lpstr>
      <vt:lpstr>PowerPoint Presentation</vt:lpstr>
      <vt:lpstr>PowerPoint Presentation</vt:lpstr>
      <vt:lpstr>El Señorio de Cristo y Nuestra Santificación</vt:lpstr>
      <vt:lpstr>PowerPoint Presentation</vt:lpstr>
      <vt:lpstr>PowerPoint Presentation</vt:lpstr>
      <vt:lpstr>III. Esencia de la Sabiduría Espiritual (4:7-12)</vt:lpstr>
      <vt:lpstr>Derrota Progresiva de Sátanas</vt:lpstr>
      <vt:lpstr>PowerPoint Presentation</vt:lpstr>
      <vt:lpstr>PowerPoint Presentation</vt:lpstr>
      <vt:lpstr>PowerPoint Presentation</vt:lpstr>
      <vt:lpstr>III. Esencia de la Sabiduría Espiritual (4:7-12)</vt:lpstr>
      <vt:lpstr>Audiencia</vt:lpstr>
      <vt:lpstr>III. Esencia de la Sabiduría Espiritual (4:7-12)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Esencia de la Sabiduría Espiritual (4:7-12)</vt:lpstr>
      <vt:lpstr>III. Esencia de la Sabiduría Espiritual (4:7-12)</vt:lpstr>
      <vt:lpstr>PowerPoint Presentation</vt:lpstr>
      <vt:lpstr>CONCLUSION</vt:lpstr>
      <vt:lpstr>Vida Espiritual (4:1-12)</vt:lpstr>
      <vt:lpstr>Estructura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021 - James 4v5-12</dc:title>
  <dc:subject>James</dc:subject>
  <dc:creator>A. Woods</dc:creator>
  <cp:lastModifiedBy>Claudia Mora</cp:lastModifiedBy>
  <cp:revision>491</cp:revision>
  <cp:lastPrinted>2021-03-30T19:08:27Z</cp:lastPrinted>
  <dcterms:created xsi:type="dcterms:W3CDTF">2009-02-05T03:17:51Z</dcterms:created>
  <dcterms:modified xsi:type="dcterms:W3CDTF">2025-02-25T04:32:16Z</dcterms:modified>
</cp:coreProperties>
</file>