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notesMasterIdLst>
    <p:notesMasterId r:id="rId98"/>
  </p:notesMasterIdLst>
  <p:handoutMasterIdLst>
    <p:handoutMasterId r:id="rId99"/>
  </p:handoutMasterIdLst>
  <p:sldIdLst>
    <p:sldId id="6881" r:id="rId3"/>
    <p:sldId id="6984" r:id="rId4"/>
    <p:sldId id="6883" r:id="rId5"/>
    <p:sldId id="7097" r:id="rId6"/>
    <p:sldId id="6885" r:id="rId7"/>
    <p:sldId id="7151" r:id="rId8"/>
    <p:sldId id="6887" r:id="rId9"/>
    <p:sldId id="7099" r:id="rId10"/>
    <p:sldId id="6922" r:id="rId11"/>
    <p:sldId id="7100" r:id="rId12"/>
    <p:sldId id="7000" r:id="rId13"/>
    <p:sldId id="7152" r:id="rId14"/>
    <p:sldId id="7006" r:id="rId15"/>
    <p:sldId id="7102" r:id="rId16"/>
    <p:sldId id="7103" r:id="rId17"/>
    <p:sldId id="7114" r:id="rId18"/>
    <p:sldId id="7115" r:id="rId19"/>
    <p:sldId id="7116" r:id="rId20"/>
    <p:sldId id="7117" r:id="rId21"/>
    <p:sldId id="7118" r:id="rId22"/>
    <p:sldId id="7119" r:id="rId23"/>
    <p:sldId id="7153" r:id="rId24"/>
    <p:sldId id="7122" r:id="rId25"/>
    <p:sldId id="7154" r:id="rId26"/>
    <p:sldId id="7155" r:id="rId27"/>
    <p:sldId id="7156" r:id="rId28"/>
    <p:sldId id="7157" r:id="rId29"/>
    <p:sldId id="7158" r:id="rId30"/>
    <p:sldId id="7159" r:id="rId31"/>
    <p:sldId id="7160" r:id="rId32"/>
    <p:sldId id="7161" r:id="rId33"/>
    <p:sldId id="7162" r:id="rId34"/>
    <p:sldId id="7163" r:id="rId35"/>
    <p:sldId id="7164" r:id="rId36"/>
    <p:sldId id="7165" r:id="rId37"/>
    <p:sldId id="7166" r:id="rId38"/>
    <p:sldId id="7167" r:id="rId39"/>
    <p:sldId id="7168" r:id="rId40"/>
    <p:sldId id="7169" r:id="rId41"/>
    <p:sldId id="7170" r:id="rId42"/>
    <p:sldId id="7171" r:id="rId43"/>
    <p:sldId id="7172" r:id="rId44"/>
    <p:sldId id="7173" r:id="rId45"/>
    <p:sldId id="7174" r:id="rId46"/>
    <p:sldId id="7175" r:id="rId47"/>
    <p:sldId id="291" r:id="rId48"/>
    <p:sldId id="7179" r:id="rId49"/>
    <p:sldId id="7101" r:id="rId50"/>
    <p:sldId id="7182" r:id="rId51"/>
    <p:sldId id="7183" r:id="rId52"/>
    <p:sldId id="7184" r:id="rId53"/>
    <p:sldId id="5906" r:id="rId54"/>
    <p:sldId id="7095" r:id="rId55"/>
    <p:sldId id="6813" r:id="rId56"/>
    <p:sldId id="2921" r:id="rId57"/>
    <p:sldId id="7121" r:id="rId58"/>
    <p:sldId id="7185" r:id="rId59"/>
    <p:sldId id="7186" r:id="rId60"/>
    <p:sldId id="7180" r:id="rId61"/>
    <p:sldId id="7178" r:id="rId62"/>
    <p:sldId id="7107" r:id="rId63"/>
    <p:sldId id="7187" r:id="rId64"/>
    <p:sldId id="7188" r:id="rId65"/>
    <p:sldId id="6810" r:id="rId66"/>
    <p:sldId id="6811" r:id="rId67"/>
    <p:sldId id="7190" r:id="rId68"/>
    <p:sldId id="7143" r:id="rId69"/>
    <p:sldId id="7144" r:id="rId70"/>
    <p:sldId id="7192" r:id="rId71"/>
    <p:sldId id="7191" r:id="rId72"/>
    <p:sldId id="263" r:id="rId73"/>
    <p:sldId id="2789" r:id="rId74"/>
    <p:sldId id="2790" r:id="rId75"/>
    <p:sldId id="7181" r:id="rId76"/>
    <p:sldId id="7112" r:id="rId77"/>
    <p:sldId id="7193" r:id="rId78"/>
    <p:sldId id="6860" r:id="rId79"/>
    <p:sldId id="7194" r:id="rId80"/>
    <p:sldId id="2313" r:id="rId81"/>
    <p:sldId id="6549" r:id="rId82"/>
    <p:sldId id="7147" r:id="rId83"/>
    <p:sldId id="7195" r:id="rId84"/>
    <p:sldId id="7196" r:id="rId85"/>
    <p:sldId id="7177" r:id="rId86"/>
    <p:sldId id="2795" r:id="rId87"/>
    <p:sldId id="7148" r:id="rId88"/>
    <p:sldId id="7149" r:id="rId89"/>
    <p:sldId id="7150" r:id="rId90"/>
    <p:sldId id="2804" r:id="rId91"/>
    <p:sldId id="7197" r:id="rId92"/>
    <p:sldId id="7198" r:id="rId93"/>
    <p:sldId id="3506" r:id="rId94"/>
    <p:sldId id="6981" r:id="rId95"/>
    <p:sldId id="7199" r:id="rId96"/>
    <p:sldId id="7176" r:id="rId9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  <a:srgbClr val="FF99FF"/>
    <a:srgbClr val="FF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94A69-9288-4D3A-A664-88BE5FAD8613}" v="1" dt="2021-03-04T01:58:58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5529" autoAdjust="0"/>
  </p:normalViewPr>
  <p:slideViewPr>
    <p:cSldViewPr>
      <p:cViewPr varScale="1">
        <p:scale>
          <a:sx n="120" d="100"/>
          <a:sy n="12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25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microsoft.com/office/2015/10/relationships/revisionInfo" Target="revisionInfo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733974" y="76200"/>
            <a:ext cx="3847253" cy="762000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</a:t>
            </a:r>
          </a:p>
          <a:p>
            <a:pPr>
              <a:defRPr/>
            </a:pPr>
            <a:r>
              <a:rPr lang="en-US" sz="1500" dirty="0"/>
              <a:t>019 - James 3:17-4:12</a:t>
            </a:r>
          </a:p>
          <a:p>
            <a:pPr>
              <a:defRPr/>
            </a:pPr>
            <a:r>
              <a:rPr lang="en-US" sz="1500" dirty="0"/>
              <a:t>03-17-2021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34CF6D9-3ED1-491D-ABBF-4171F7330A3B}" type="datetimeFigureOut">
              <a:rPr lang="en-US" smtClean="0"/>
              <a:pPr/>
              <a:t>2/10/2025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E4B972-4244-4A88-9730-342E1454F0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Rapture and Bema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 - The Coming Kingdom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11/8/2017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1F4E4D5-D111-482F-97CA-316C84D86ECF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75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767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2/10/2025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E097-685C-8C79-C895-281DA60E8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91C59EF8-5903-4149-7F53-66109C586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798A57B-EF5E-7500-C67C-7A2538BD3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CD963B-FF67-B216-7325-56B421EC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561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85B6A64-DDAD-4F89-8293-FDB470AFF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(2:1-13)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BFB1F45-27D2-4FDD-9B1C-E89DC54D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5300" cy="3276601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Mandamiento: no al favoritismo (2:1)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Situación: favoritismo en la asamblea (2:2-3)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Razonamiento: el favoritismo es contrario al carácter de Dios y Sus propósitos (2:4-13)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8828D-36F3-B399-B0E4-09F7AF7B6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393" y="4696801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9FE4-D2E1-F7E3-F067-4215DDBA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A9786B5B-671E-5C16-F462-015B81027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C4C6D20-AB46-7B24-C04B-580CB0FCD2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FEC92A-644F-7CF6-0821-3AF2382D4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4900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Manisfesta en Obras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(2:14-26)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924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Tesis: las obras acompañan la fe útil (2:14)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Cinco ilustraciones (2:15-26)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Hermano necesitado (2:15-17)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Demonio Monoteista  (2:18-19)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(2:20-24)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Rajab (2:25)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Cadáver sin vida (2:26)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C7A233-026B-8C75-A75D-AE9B7DFFA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66157"/>
            <a:ext cx="2414225" cy="15790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2EA2D-5D38-AE93-9282-A974F8400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8B42DE8-5A9F-6840-683D-04B1038D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333FD5A-5D98-3195-8435-17D15A4669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72657E-BBF9-9BEE-8C7A-257A1C801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79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D008941-0CE6-46E0-818E-860D827DE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Domando la Lengua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(3:1-12)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FD27B4F-7C69-46D7-9F36-B333C9BA6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4582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Influencia de la Lengua (3:1-5)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Enseñanza (1)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Todo en la vida (2)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Ilustraciones (3-5)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Potencial Malvado de la Lengua (3:6-12)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satánico (6)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Indomable (7-8)</a:t>
            </a:r>
          </a:p>
          <a:p>
            <a:pPr marL="914400" lvl="1" indent="-514350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Inestable (9-12)</a:t>
            </a:r>
          </a:p>
        </p:txBody>
      </p:sp>
      <p:pic>
        <p:nvPicPr>
          <p:cNvPr id="1026" name="Picture 2" descr="James 3:5-6 Likewise, the tongue is a small part of the ...">
            <a:extLst>
              <a:ext uri="{FF2B5EF4-FFF2-40B4-BE49-F238E27FC236}">
                <a16:creationId xmlns:a16="http://schemas.microsoft.com/office/drawing/2014/main" id="{A4A6A2CB-46F8-4E10-A62B-B7B6B8AE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515" y="2057400"/>
            <a:ext cx="2362200" cy="159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62238B-36C2-7E52-8848-2B1BDDB4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802" y="4704283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9938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7CF3B-F41E-10CC-186D-A6F33C8CE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C81EC333-8D18-F55D-26A0-83B418383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7408323B-4EDE-53F3-BDD8-62291D87E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Sabiduría (Santiago 3:13</a:t>
            </a:r>
            <a:r>
              <a:rPr lang="en-US" b="1" u="sng" dirty="0">
                <a:solidFill>
                  <a:srgbClr val="FFFFCC"/>
                </a:solidFill>
                <a:cs typeface="Calibri" panose="020F0502020204030204" pitchFamily="34" charset="0"/>
              </a:rPr>
              <a:t>‒5:20)</a:t>
            </a:r>
            <a:endParaRPr lang="en-US" b="1" u="sng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7C95F0-8427-A807-33A6-8D22D1D28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9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702A9B-EB65-4970-8927-3049C0E4A4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95DF919-2BDC-4D52-A6B1-267EE3FC4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391FAD-0008-1E04-E874-38A07A1B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3224F-C018-36F6-B776-62ADDDF2D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C102938-A7DD-1578-6E19-5F0142B5B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195C347-D1E3-A48B-6A92-F5C557BE55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03549-C062-EB3C-BF5C-AB409ED48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393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17D5717-56C9-4A7E-994A-4261BA975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1016DD-B458-4B97-8982-29F49C715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8B99-7E8D-B292-1C94-8BC405A97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 Once Preguntas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escribió?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sabemos acerca del autor?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el  ½ Hermano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fué la audiencia?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 creyentes en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dónde fué escrito?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fué escrito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propósito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 la 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qué se trata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el tema del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Diaria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¿Qué hace este libro diferente?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 Práctico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¿Cómo está organizado el libro?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Sabiduría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40908-C806-14BD-96DC-A1FF7DE33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60899FE-3AF3-119A-6726-1D505AE5CC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EE92A9-4C76-D028-CB07-979A82104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6516F5-34DF-041A-B8E8-3F653BD9D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364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3:13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¿Quién es sabio y entendido entre ustedes? ¡Que demuestre por su buena conducta sus obras en la mansedumbre de la sabiduría!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163DD-11EE-E2C1-B8BA-CFAD8E813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28194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376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CB02-100E-9427-C44F-2BF175E8B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F105154F-F3B3-ED01-D91A-B94E1E04C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C111C54-4476-13E4-AFB9-119FA656D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E531E0-4E9A-3F59-1627-517D5D902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041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475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3:14-16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pero si tienen envidias amargas y ambiciones egoístas en el corazón, no encubran la verdad con jactancias y mentiras. 15 Pues la envidia y el egoísmo no forman parte de la sabiduría que proviene de Dios. Dichas cosas son terrenales, puramente humanas y demoníacas. 16 Pues, donde hay envidias y ambiciones egoístas, también habrá desorden y toda clase de maldad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761520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7B94BC8A-EA92-4564-8DB6-448C4ECE7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715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(3:14-16)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5994F5F-30A7-4522-B41B-B7648D720A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03362"/>
            <a:ext cx="60198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Envidia (Prov. 6:34)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Ambición egoísta (Prov. 16:18)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Arrogante (Prov. 8:13)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Mundano, natural (Prov. 14:12)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Demoniaco (Prov. 27:20)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Contencioso (Prov. 11:29)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3F3150-5F65-4141-A408-35D4AA5772A1}"/>
              </a:ext>
            </a:extLst>
          </p:cNvPr>
          <p:cNvSpPr txBox="1"/>
          <p:nvPr/>
        </p:nvSpPr>
        <p:spPr>
          <a:xfrm>
            <a:off x="1066800" y="6387067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Adapted from Wilkinson and Boa, </a:t>
            </a:r>
            <a:r>
              <a:rPr lang="en-US" sz="18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Thru the Bible</a:t>
            </a:r>
            <a:r>
              <a:rPr lang="en-US" sz="18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466.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85222-C309-2178-8754-85E1811EE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284385"/>
            <a:ext cx="2575421" cy="16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93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24F15-8005-EEEF-EE60-EE94CF53B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BAB6270-CD4B-4AD1-BD34-9D58580B0E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0263C6C-8530-AC09-FE7E-473338C5A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sus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76451-513B-4EC8-2B29-5F95FDF4E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787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20951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534F940-7633-4EA0-B741-6B746953D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0709D1-EF18-41B8-9121-4643490988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2E579-185E-438F-BCEF-71797F919A41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1117FF-3B3A-7655-42E9-7AC4687D5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pura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también ama la paz; siempre es amable y dispuesta a ceder ante los demás.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941494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59227-D23C-0F9A-6732-D366DF378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0906BA9-7F93-0366-F095-5AAB0CDF7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CF2F824-4B23-6281-8690-A6476A626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A0FAF-4C1D-8F77-CF87-C276268546EA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54CDC9-ABD9-499E-0A78-BC9A16BD1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183" y="2057400"/>
            <a:ext cx="2495617" cy="162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268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1CD54-EB75-8565-A2B7-E15C442EE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57A6D-5709-78A5-5FC7-6319F2ABBB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E2F2A7-E3ED-40D9-1137-ACE5EC501B05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ama la paz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siempre es amable y dispuesta a ceder ante los demás. Está llena de compasión y del fruto de buenas acciones. No muestra favoritismo y siempre es sincera. 18 Y los que procuran la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paz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sembrarán semillas de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paz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488772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41A0E-F8E3-4031-5D25-325276898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ABA12D0-7507-16CD-BB48-676264C62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482D37-848D-467E-7BE5-49C7D0BD9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34FDBC-CDBC-9473-3CD8-8128142E10B6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908D30-65AA-8D4F-6F6A-B281D7443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5588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527FFB-434A-42A2-B4CD-716CD2CEFB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4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Isaias 9:6-7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000" baseline="30000" dirty="0">
                <a:latin typeface="Calibri" panose="020F0502020204030204" pitchFamily="34" charset="0"/>
              </a:rPr>
              <a:t>6 </a:t>
            </a:r>
            <a:r>
              <a:rPr lang="es-CO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Porque un niño nos es nacido, un hijo nos es dado, y el dominio estará sobre su hombro. Se llamará su nombre: Admirable Consejero, Dios Fuerte, Padre Eterno,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Príncipe de Paz.</a:t>
            </a:r>
            <a:r>
              <a:rPr lang="es-CO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 7 Lo dilatado de su dominio y la paz no tendrán fin sobre el trono de David y sobre su reino, para afirmarlo y fortalecerlo con derecho y con justicia, desde ahora y para siempre. El celo del SEÑOR de los Ejércitos hará esto</a:t>
            </a:r>
            <a:r>
              <a:rPr lang="en-US" sz="30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12152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amable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dispuesta a ceder ante los demás.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17934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409A-6660-1870-AA0A-A0F2A5A7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2977623-59DF-541D-5067-0A3BE5A49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A2A7F89-88C3-5D58-C15C-E4773FD4B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152F8-09C6-34B4-A994-E75054E237F0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A0D00E-9D33-E0F0-4CDC-339C5A2E7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4987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613E9-9694-44D0-A636-B5AAA588B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E28C82-4727-3307-7A56-B74FBF1D94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2F391B3C-51B6-49EA-AA20-0E74FBAF8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3:13</a:t>
            </a:r>
          </a:p>
          <a:p>
            <a:pPr algn="just" eaLnBrk="1" hangingPunct="1">
              <a:defRPr/>
            </a:pP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¿Quién es sabio y entendido entre ustedes? ¡Que demuestre por su buena conducta sus obras en la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mansedumbre de la sabiduría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87B6F2-4347-39AE-0AAC-0C20361BE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3" y="28194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0739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331C63-E599-66AB-3B98-555AB522D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5233B9-074D-C619-EED0-7D038D62EE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CAC3B8-6724-F459-E4BB-1FB4DC09172F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ceder ante los demás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Está llena de compasión y del fruto de buenas acciones.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851597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19431-5713-ED85-687E-61EBDD63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AA2CBAC-5023-8F0F-2538-227BAF614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3E49A0-1E9D-2FF0-7515-118A11344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411EF-FD95-99D8-ED09-CC57529C292D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F5FDF-7859-F313-86CF-935D81A8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1824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5021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llena de compasión y del fruto de buenas acciones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No muestra favoritismo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642118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FBE8B-5457-4D99-397E-670B6062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D9F18B1-F941-695C-3408-F0E52C340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3F068B6-5E28-DAE2-FE90-45FDFF327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5FAAA-2F94-A4E1-E52E-18728F8B8084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4ED2A9-66E5-D357-C576-E0DF85706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107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C325F-8275-D5AF-76D6-AF0D024C7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>
            <a:extLst>
              <a:ext uri="{FF2B5EF4-FFF2-40B4-BE49-F238E27FC236}">
                <a16:creationId xmlns:a16="http://schemas.microsoft.com/office/drawing/2014/main" id="{0F4C3D40-AA03-7AFF-943B-483879BFF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>
            <a:extLst>
              <a:ext uri="{FF2B5EF4-FFF2-40B4-BE49-F238E27FC236}">
                <a16:creationId xmlns:a16="http://schemas.microsoft.com/office/drawing/2014/main" id="{B4E21AEA-C440-11B2-87ED-109506C86C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Sabiduría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B0157A-BA81-A230-E5CF-DCCAB2C01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802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llena de compasión y del fruto de buenas acciones.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 muestra favoritismo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y siempre es sincera.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808249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24C3B-549B-43CD-AAC5-BF9B2F30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593D15-506F-7BDF-5694-BC15E61365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A67F0CA-8ADE-8404-8FCE-63501CF0B8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3D20CA-B6E7-E01E-CF69-FA10E8AC7909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AC1-1A3B-9797-384F-729A598B8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2754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E21F9-F08B-4BF0-B672-7CBC5CDA2D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581B0D-21D9-49DA-B574-2C204FCBD874}"/>
              </a:ext>
            </a:extLst>
          </p:cNvPr>
          <p:cNvSpPr txBox="1"/>
          <p:nvPr/>
        </p:nvSpPr>
        <p:spPr>
          <a:xfrm>
            <a:off x="0" y="0"/>
            <a:ext cx="9144000" cy="4498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Santiago 3:17–18 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u="none" strike="noStrike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17</a:t>
            </a:r>
            <a:r>
              <a:rPr lang="en-US" sz="340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 embargo, la sabiduría que proviene del cielo es, ante todo, pura y también ama la paz; siempre es amable y dispuesta a ceder ante los demás. Está llena de compasión y del fruto de buenas acciones. No muestra favoritismo y siempre es </a:t>
            </a:r>
            <a:r>
              <a:rPr lang="es-CO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sincera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18 Y los que procuran la paz sembrarán semillas de paz y recogerán una cosecha de justicia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40878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C9A13-CA51-9CBD-8FC9-6699C2613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A953397A-1614-27FB-50D5-DAB5CCB07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28600"/>
            <a:ext cx="396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(3:17-18)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743A7A4-C618-00AC-17BE-B5876790D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8562"/>
            <a:ext cx="9169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Pura (Prov. 15:26)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Apacible (Prov. 3:1-2)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Amable (Prov. 16:32)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Razonable (Prov. 14:15)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Llena de compasión y del fruto de buenas   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(Prov. 11:17; 3:18)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favoritismos (Prov. 24:16)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 hipocresía (Prov. 28:13)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38426D-8DB8-FE0A-331C-FB00906B001C}"/>
              </a:ext>
            </a:extLst>
          </p:cNvPr>
          <p:cNvSpPr txBox="1"/>
          <p:nvPr/>
        </p:nvSpPr>
        <p:spPr>
          <a:xfrm>
            <a:off x="3200400" y="6519446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Adapted from Wilkinson and Boa, </a:t>
            </a:r>
            <a:r>
              <a:rPr lang="en-US" sz="1600" i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Talk Thru the Bible</a:t>
            </a:r>
            <a:r>
              <a:rPr lang="en-US" sz="1600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466.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9FAD44-A300-6895-0CE4-31A3D164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853" y="1828800"/>
            <a:ext cx="2585947" cy="1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7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DDC5D-8C9A-26F1-06AD-5162428B3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E2F3989-6ACD-2F23-BA71-554E9EE0A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(3:13-18)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3546B08-34CC-8EC7-55DA-6BCF10EDA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600200"/>
            <a:ext cx="8972550" cy="2438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sabiduría se demuestra con acciones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(3:13)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humana o terrenal (3:14-16)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celestial (3:17-18)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BF648B-5BC7-FF43-38B2-334CB4473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19600"/>
            <a:ext cx="296291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001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7E0F3-9D57-14B9-7013-1A18C41F6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8B2442E-0FDA-AFE2-F4F2-75511A97C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9D23E31-3B30-AA5D-6B0B-6192B470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74F431-19BC-D547-A98B-F6D846878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2988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F31A42-E780-8796-DBBC-6720A34C1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CA03B-4256-CAFD-C5E0-64AF87AA8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E027340-987E-BD84-DB01-F1E530C29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71B393-04F2-EFAA-81C2-5B040643D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96BF77-2818-8F8A-C057-C468EC7EE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33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BADAB7-FB46-4EF0-5FC4-EA6D901E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89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8520-CEF9-C196-3F08-B4F8AA6C5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0495F0A-4CE0-F518-0030-896FB1CB5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0E72000-AD55-731F-C4B0-DA4ED66EC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2BCF7E-EDDE-777C-320B-88C7E16D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79422-C7BF-3FBD-1C2F-525FB22EC5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B085614-2DA4-AD1E-461A-707CE4523A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653944E-C276-144F-F0A5-A4337078F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AD4B5B-96FE-EA33-9D1D-D45FAD4A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40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A3C1E-BD30-0DDD-F951-4737D316F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ED38CC8E-CE7C-5B89-83FA-DA66439CBB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EA20F32-3D7C-4D2F-9C80-2EC7755A3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42327-BEA3-91B8-597C-286D64435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30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Marcos 7:20-23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decía:</a:t>
            </a:r>
          </a:p>
          <a:p>
            <a:pPr algn="just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—Lo que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 hombre sale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eso contamina al hombre. 21 Porque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desde adentro, del corazón del hombre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salen los malos pensamientos, las inmoralidades sexuales, los robos, los homicidios, 22 los adulterios, las avaricias, las maldades, el engaño, la sensualidad, la envidia, la blasfemia, la insolencia y la insensatez. 23 Todas estas maldades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salen de adentro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 contaminan al hombre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2745852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0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defTabSz="685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Gálatas 5:19-21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Ahora bien, las obras de la carne son evidentes. Estas son: inmoralidad sexual, impureza, desenfreno, 20 idolatría, hechicería, enemistades, pleitos, celos, ira, contiendas, disensiones, partidismos, 21 envidia[c], borracheras, orgías y cosas semejantes a estas, de las cuales les advierto, como ya lo hice antes, que los que hacen tales cosas no heredarán el reino de Dios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2753673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8:21</a:t>
            </a:r>
          </a:p>
          <a:p>
            <a:pPr algn="just">
              <a:defRPr/>
            </a:pP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percibió el grato olor, y dijo el SEÑOR en su corazón: “No volveré jamás a maldecir la tierra por causa del hombre, </a:t>
            </a:r>
            <a:r>
              <a:rPr lang="es-CO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el instinto del corazón del hombre es malo desde su juventud</a:t>
            </a: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Tampoco volveré a destruir todo ser viviente, como he hecho.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[énfasis propio].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94" y="3276600"/>
            <a:ext cx="20014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061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D5D77-08A7-4F2D-BFF3-B4B931E21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3"/>
            <a:ext cx="9144000" cy="19082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ctr" defTabSz="68578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Jeremías 17:9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Engañoso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es el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corazón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, más que todas las cosas, y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remedio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. ¿Quién lo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conocerá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CE41B-FC63-48D6-BAA0-FD6EE7E1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177" y="1981200"/>
            <a:ext cx="3899647" cy="2819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343077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D5D77-08A7-4F2D-BFF3-B4B931E21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00100" y="3"/>
            <a:ext cx="75438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ctr" defTabSz="68578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Salmos 51:5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Pues soy pecador de nacimiento,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así es, desde el momento en que me      concibió mi madre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CE41B-FC63-48D6-BAA0-FD6EE7E1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2429086"/>
            <a:ext cx="3550024" cy="25666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481879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9B0A5-4D84-8C14-B565-52A9F48C1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F78129C-30F8-A70A-8D21-F60C152A0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AC14A5D-3F8E-9920-A973-144081747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64360B-95F2-E864-2488-5D0CB5460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37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3204-43EA-0713-03BA-137A040C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49C7DC7-7F89-908E-F653-53A36E73A2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Evita las Disputas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77EC284-D221-2E06-1261-21869ED97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2600" y="1600200"/>
            <a:ext cx="7594600" cy="47244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problema (4:1a)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fuente (4:1b-3)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Interna (4:1b-2a)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Falta de oración (4:2b)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Oración mal dirigida (4:3)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459A69-3E6D-23BD-BA91-CC54795A9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287" y="20688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471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29C80-02CA-4D6E-07F3-9F843EB48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DC7A7F3-62C0-7B8D-D697-143F5DE8E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1FE88D5-E3F4-2756-E016-C844784AF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CD1C46-7260-AA9C-DD02-6E2940370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6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A0CC1-FB14-0D18-AF37-00D169D31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7CFEA42-6505-8BEE-C551-850B2613A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4675B43-48E8-957D-26E8-9A648618C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9026A4-1F98-36E7-0AA5-30349361C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988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3400" cy="1447800"/>
          </a:xfrm>
        </p:spPr>
        <p:txBody>
          <a:bodyPr/>
          <a:lstStyle/>
          <a:p>
            <a:pPr algn="ctr" eaLnBrk="1" hangingPunct="1"/>
            <a:r>
              <a:rPr lang="es-ES" sz="3200" dirty="0"/>
              <a:t>Nombres y Títulos que Demuestran la Autoridad Terrenal de Satanás después de la Caída</a:t>
            </a:r>
            <a:br>
              <a:rPr lang="en-US" sz="2800" dirty="0"/>
            </a:br>
            <a:r>
              <a:rPr lang="en-US" sz="2400" dirty="0">
                <a:solidFill>
                  <a:schemeClr val="tx1"/>
                </a:solidFill>
              </a:rPr>
              <a:t>(Job 1:7; 2:2; Lucas 4:5-8; Rom. 8:19-22)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057399"/>
            <a:ext cx="8001000" cy="4114801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de este mundo </a:t>
            </a:r>
            <a:r>
              <a:rPr lang="en-US" sz="2700" dirty="0">
                <a:effectLst/>
              </a:rPr>
              <a:t>(Juan 12:31; 14:30; 16:11)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Dios de esta era (2 Cor. 4:4)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Príncipe y potestad del aire (Efes. 2:2)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Con quién el creyente lucha </a:t>
            </a:r>
            <a:r>
              <a:rPr lang="en-US" sz="2800" dirty="0">
                <a:effectLst/>
              </a:rPr>
              <a:t>(Efes. 6:12)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800" dirty="0">
                <a:effectLst/>
              </a:rPr>
              <a:t>León rugiente (1 Pedro. 5:8)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s-ES" sz="2800" dirty="0">
                <a:effectLst/>
              </a:rPr>
              <a:t>El mundo entero está en su poder </a:t>
            </a:r>
            <a:r>
              <a:rPr lang="en-US" sz="2800" dirty="0">
                <a:effectLst/>
              </a:rPr>
              <a:t>(1 Juan 5:19)</a:t>
            </a:r>
            <a:endParaRPr lang="en-US" sz="2800" dirty="0"/>
          </a:p>
        </p:txBody>
      </p:sp>
      <p:pic>
        <p:nvPicPr>
          <p:cNvPr id="66564" name="Picture 2" descr="https://encrypted-tbn2.gstatic.com/images?q=tbn:ANd9GcSBMfbzscRtRxzhQdk5QNPtl4JEhIIZ2ki1w7Rw4zlT093wbKcls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874" y="2133601"/>
            <a:ext cx="130792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7579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85FA2D-9940-ED14-5A01-FE1947F85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0983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5A0BF-8594-E1C7-59FE-381384008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5FD0E41-E626-62E2-90A0-086E717E0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55213BA-DAB9-F7D6-DE98-FF058E6E46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AA2D6E-11C9-B978-9912-C8DAA7C1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19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E6D74-EEB5-BCAF-14B6-D0B43729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43352B-0574-B434-A88A-255BFE188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90FA9FA-3E97-AAF3-E897-70A996361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9A6976-4DBE-00A2-4E68-8566666F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019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Judíos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(Hechos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Babilonia-Mesopotamia o Turquía Norte-Central?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(Santiago 1:2-4)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70B421-93CE-26DF-45B8-4EDA050E5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05400"/>
            <a:ext cx="2590800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79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Santiago 1:1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/>
              </a:rPr>
              <a:t>1 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Santiago,</a:t>
            </a:r>
            <a:r>
              <a:rPr lang="es-E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siervo de Dios y del Señor Jesucristo, a las </a:t>
            </a:r>
            <a:r>
              <a:rPr lang="es-E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 tribus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dispersión: Saludos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FCA8E-D534-826F-AA72-CD52A4987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964" y="2819400"/>
            <a:ext cx="303607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9437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1AD6-09F1-F2B7-4C6D-17517AE7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A7A9106-5BAB-9E8D-DE4C-6C5B9F8B5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E0D26AE-31A3-5240-8387-AE4EFD681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FC934A-CE74-FC01-98AC-7AB333838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152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Samuel 16:13-14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Samuel tomó el cuerno de aceite y lo ungió en medio de sus hermanos. Y desde aquel día en adelante el Espíritu del SEÑOR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descendió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con poder sobre David.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Luego Samuel se levantó y regresó a Ramá.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 El Espíritu del SEÑOR se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apartó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de Saúl, y un espíritu malo de parte del SEÑOR lo atormentaba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1671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Juan 14:16-17</a:t>
            </a:r>
          </a:p>
          <a:p>
            <a:pPr algn="just"/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yo rogaré al Padre y les dará otro Consolador para que esté con ustedes para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siempre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17 Este es el Espíritu de verdad, a quien el mundo no puede recibir porque no lo ve ni lo conoce. Ustedes lo conocen, porque permanece con ustedes y está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ustedes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09215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54C8-6B06-71F8-E6FC-6E5E2F51C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812E304-C262-47DB-FD11-F19C7AE502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679BC70-C6BA-CC84-2630-4A494A893F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Judíos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Persecución (Hechos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Babilonia-Mesopotamia o Turquía Norte-Central?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 (Santiago 1:2-4)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F9AC78-C130-FEAB-4E80-E8F3FAF4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105400"/>
            <a:ext cx="2590800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7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 durante las pruebas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DC4F6-7B37-5961-7C4D-87D2F4336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4FE39FF-769C-CD86-A85D-4AA7FA3A9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Evita la Mundanalidad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(4:4-6)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07E9CFB-FC72-2360-7455-10B5007CFD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1100" y="1600200"/>
            <a:ext cx="6972300" cy="35052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Las consecuencias (4:4-5)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Enemistad con Dios (4:4)</a:t>
            </a:r>
          </a:p>
          <a:p>
            <a:pPr marL="974725" lvl="2" indent="-574675">
              <a:spcBef>
                <a:spcPts val="0"/>
              </a:spcBef>
              <a:spcAft>
                <a:spcPts val="3600"/>
              </a:spcAft>
              <a:buClr>
                <a:srgbClr val="66FF99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Perturbar el Espíritu Santo (4:5)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La causa (4:6)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F7E20D-1F4B-68EE-7989-BB17D936B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690" y="45720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91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13B21D06-147F-41B8-AEAB-DB4D4E872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153400" cy="4689475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Isaias 14:12-15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“YO” (declaraciones)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 al Cielo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Levantaré mi trono hasta las estrellas de Dios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 sentaré en el Mt. de la asamblea (13)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Subiré sobre las alturas de las nubes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Seré semejante al Altísimo (14)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CBD6FB3-4B33-4A0C-838E-A80E074BE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Original y Primer Pecado (</a:t>
            </a:r>
            <a:r>
              <a:rPr lang="en-US" altLang="en-US" sz="36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</a:t>
            </a: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’)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7BFDEFCC-AD7B-4766-83AF-A8D09F334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1143000"/>
            <a:ext cx="14636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6629400" cy="1143000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Las Escrituras y El Orgullo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6019800" cy="5029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Prov 16:18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Isa 14:12-15; Eze 28:12-17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Tim 3:6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Hechos 12:21-23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2 Cor 12:7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</a:pPr>
            <a:r>
              <a:rPr lang="en-US" altLang="en-US" sz="3600" dirty="0"/>
              <a:t>1 Pedro 5:5</a:t>
            </a:r>
          </a:p>
        </p:txBody>
      </p:sp>
      <p:pic>
        <p:nvPicPr>
          <p:cNvPr id="6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8999"/>
            <a:ext cx="4325667" cy="29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376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altLang="en-US" sz="4000" dirty="0"/>
              <a:t>Humildes Famosos</a:t>
            </a:r>
            <a:br>
              <a:rPr lang="en-US" altLang="en-US" sz="4000" dirty="0"/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+mn-cs"/>
              </a:rPr>
              <a:t>(Prov. 16:18; 1 Pedro 5:5)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4460875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Sátanas (Isa. 14:12-15; Eze. 28:12-17; 1 Tim. 3:6)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Uzías (2 Cron 26:16)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Herodes (Acts 12:20-23)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</a:pPr>
            <a:r>
              <a:rPr lang="en-US" altLang="en-US" sz="3600" dirty="0"/>
              <a:t>Pablo (2 Cor 12:1-10)</a:t>
            </a:r>
          </a:p>
        </p:txBody>
      </p:sp>
      <p:pic>
        <p:nvPicPr>
          <p:cNvPr id="4" name="Picture 4" descr="C:\DAN43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68" y="4003675"/>
            <a:ext cx="3177832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1731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BDE29-FA71-5A94-6E6B-2B54F69F2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4A0A558-F860-E893-7243-670E1670B0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977C40-F206-22A0-1CB5-17B0D01198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834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ADE3F4-2A71-D327-A03B-4263BCE67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867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0FAE35E-7060-404B-AD73-B73C641405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C4196C9-4E89-4E05-8257-23305F642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1E3640-F6DD-DB1C-3F8E-AD29E75E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278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381B7-0605-0D1D-CB98-F34AF1E0B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73C4CC23-F9BC-62D0-9EF7-78787BCC1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1ABA42-9A0B-B002-C574-A8982B6E1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C02A77-75FB-FCFB-5C10-C4E623E79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874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1524981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6667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701DB-FF8B-B07F-0B37-66985DFC8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390DD44-6512-55C3-A6BF-8ECB39110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743E6AD-C6DA-C60C-5975-8E68991191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C3B40-DB97-C197-DA99-6346AD4D9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966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55003" y="228600"/>
            <a:ext cx="6664997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Derrota Progresiva de Sátanas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029200"/>
          </a:xfrm>
        </p:spPr>
        <p:txBody>
          <a:bodyPr/>
          <a:lstStyle/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Desalojo inicial del Cielo (Isa 14:12-15; Eze 28:12-17)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Edén (Gen 3:15)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Mundo antes del diluvio (1 Pedro 3:19-20)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Cruz (Juan 12:31; 16:11; Col 2:15; Heb 2:14; 1 Juan 3:8)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Punto medio de la Tribulación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(Apc 12:9)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comienzo del Milenio (Apc 20:2-3)</a:t>
            </a:r>
          </a:p>
          <a:p>
            <a:pPr marL="460375" lvl="1" indent="-460375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Al final del Milenio (Apc 20:10)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495800"/>
            <a:ext cx="1738312" cy="218999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FA67D-FE30-4C24-80F8-D8C12EE6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200" y="45720"/>
            <a:ext cx="878803" cy="91440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3EEFD-658C-4865-B683-72E28A513B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76200"/>
            <a:ext cx="1290918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258E8-42CD-E119-4808-DEE879AD5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E450A99-459E-0E39-B53D-30A61AB7E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2526CA5-CE52-2558-6337-801768771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manifestada en obras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949FE6-3F86-F329-B72F-E08947B5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4506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the Bible Teaches About Spiritual Warfare">
            <a:extLst>
              <a:ext uri="{FF2B5EF4-FFF2-40B4-BE49-F238E27FC236}">
                <a16:creationId xmlns:a16="http://schemas.microsoft.com/office/drawing/2014/main" id="{349959B9-1075-4B65-964F-782A9EB5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13296"/>
            <a:ext cx="2754735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Holy Rebellion: Strategy for Spiritual Warfare">
            <a:extLst>
              <a:ext uri="{FF2B5EF4-FFF2-40B4-BE49-F238E27FC236}">
                <a16:creationId xmlns:a16="http://schemas.microsoft.com/office/drawing/2014/main" id="{218F0C60-CD24-4604-8249-3636B8E6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14600"/>
            <a:ext cx="2590800" cy="41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E705DC7-895A-4C65-85FC-1DCEC27F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65" y="713296"/>
            <a:ext cx="2725970" cy="423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484003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8A91F-5769-42D6-8811-56624A962B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2EF0C484-4A75-FC47-8B34-821F96701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195700-F2C7-3069-2D43-BE8731705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59AAF9-0E2D-A1AB-1770-C7CCEC7A2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759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5078A-E57C-60EA-A3C6-05DF9ED98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C1D1445-6C9E-B868-FFC0-83A8132B1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23FC4E0-177D-F107-19C2-3EA677F2C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EF6F95-984E-349E-A341-E5C8720C7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076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49978861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Tres Tiempos de la Salvación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Santificación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Glorificación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Salvo de: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Penalidad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Poder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Presencia del Pecado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Sagrada Escritura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 2:8-9;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Tito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1367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371600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Una de las invitaciones más completas a la salvación en todas las epístolas se encuentra en Santiago 4:7-10. Aunque Santiago dirige la mayor parte de su epístola a los creyentes genuinos, también es evidente que se preocupa por aquellos que no son genuinos. No quiere que nadie sea engañado con respecto a la verdadera salvación, por lo que hace un llamado a una fe real, viva y salvadora que sea distinta de la fe muerta del capítulo 2. Él declara su objetivo en 5:20. Este es  ver al pecador convertido del error en su caminar y su alma salva de la muerte</a:t>
            </a:r>
            <a:r>
              <a:rPr lang="en-US" sz="3000" dirty="0">
                <a:latin typeface="Calibri" panose="020F0502020204030204" pitchFamily="34" charset="0"/>
              </a:rPr>
              <a:t>.’”</a:t>
            </a:r>
            <a:endParaRPr lang="en-US" altLang="en-US" sz="3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009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120896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La invitación en 4:7-10 está dirigida a aquellos que no son salvos: oyentes culpables y malvados de la Palabra que no son hacedores (cf. 1:21-22); que todavía están cautivos de una fe muerta (cf. 2:14-20); que son mentirosos amargados, egoístas y arrogantes cuya “sabiduría no es la que viene de lo alto, sino terrenal, animal, diabólica” (3:15); que aman al mundo y, por lo tanto, son enemigos de Dios (4:4); cuyo espíritu interior todavía está dominado por las concupiscencias (cf. 4:5); y que son orgullosos y autosuficientes (cf. 4:6). Tienen una necesidad desesperada de la gracia de Dios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  <a:endParaRPr lang="en-US" altLang="en-US" sz="3000" dirty="0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B9E7E-0F35-4BD0-8C15-B25AA66703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B8A0D9-87D7-4B04-9A52-425B14C58213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871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1164037"/>
            <a:ext cx="88392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Pero como Dios sólo “da gracia a los humildes” (v. 6), Santiago llama a estos “pecadores” (un término usado en las Escrituras sólo para los no regenerados) a que se aparten de su orgullo y se humillen. Diez imperativos delinean los mandamientos en el llamado de Santiago a los pecadores: someterse a Dios (salvación); resistir al diablo (transferir lealtad); acercarse a Dios (intimidad de relación); limpiar sus manos (arrepentimiento); purificar sus corazones (confesión); ser miserable, lamentarse, llorar, y dejar que su risa y alegría se conviertan en penumbra (tristeza)</a:t>
            </a:r>
            <a:r>
              <a:rPr lang="en-US" sz="3000" dirty="0">
                <a:latin typeface="Calibri" panose="020F0502020204030204" pitchFamily="34" charset="0"/>
              </a:rPr>
              <a:t>.”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7FD3FD-1E73-4352-A763-33016BEED2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6F40F-5791-45F5-BECD-2C41859761A6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6037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1820868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2400"/>
              </a:spcAft>
              <a:buClrTx/>
              <a:buSzTx/>
              <a:buNone/>
            </a:pPr>
            <a:r>
              <a:rPr lang="en-US" altLang="en-US" sz="3000" dirty="0">
                <a:latin typeface="Calibri" panose="020F0502020204030204" pitchFamily="34" charset="0"/>
              </a:rPr>
              <a:t>“</a:t>
            </a:r>
            <a:r>
              <a:rPr lang="es-CO" sz="3000" dirty="0">
                <a:latin typeface="Calibri" panose="020F0502020204030204" pitchFamily="34" charset="0"/>
              </a:rPr>
              <a:t>El imperativo final resume la mentalidad de los que se convierten: “Humillaos en la presencia del Señor”. Todo esto es obra de Dios, que da su gracia más abundante (4:6)</a:t>
            </a:r>
            <a:r>
              <a:rPr lang="en-US" sz="3000" dirty="0">
                <a:latin typeface="Calibri" panose="020F0502020204030204" pitchFamily="34" charset="0"/>
              </a:rPr>
              <a:t>.</a:t>
            </a:r>
            <a:r>
              <a:rPr lang="en-US" altLang="en-US" sz="3000" dirty="0">
                <a:latin typeface="Calibri" panose="020F0502020204030204" pitchFamily="34" charset="0"/>
                <a:cs typeface="+mn-cs"/>
              </a:rPr>
              <a:t>”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0" y="240707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John F. MacArthur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0C366-FD14-497B-8BD1-09FD75E0F4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874083" cy="914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0D7E5C-9239-43F9-929F-A7D25BFD3815}"/>
              </a:ext>
            </a:extLst>
          </p:cNvPr>
          <p:cNvSpPr txBox="1"/>
          <p:nvPr/>
        </p:nvSpPr>
        <p:spPr>
          <a:xfrm>
            <a:off x="1739900" y="6248400"/>
            <a:ext cx="566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F. MacArthur, </a:t>
            </a:r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According to Jesus: What Does Jesus Mean When He Says, "Follow Me"?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(Grand Rapids: Zondervan, 1988), 218-19.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555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37753"/>
            <a:ext cx="6629400" cy="1524000"/>
          </a:xfr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b="1" kern="1200" dirty="0">
                <a:solidFill>
                  <a:srgbClr val="FFFFCC"/>
                </a:solidFill>
                <a:cs typeface="Arial" charset="0"/>
              </a:rPr>
              <a:t>Gen 15:6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/>
              <a:t>Él </a:t>
            </a:r>
            <a:r>
              <a:rPr lang="es-CO" altLang="en-US" sz="2800" b="1" u="sng" dirty="0">
                <a:solidFill>
                  <a:srgbClr val="FFFFCC"/>
                </a:solidFill>
              </a:rPr>
              <a:t>creyó</a:t>
            </a:r>
            <a:r>
              <a:rPr lang="es-CO" altLang="en-US" sz="2800" dirty="0"/>
              <a:t> al SEÑOR, y le fue contado por justicia</a:t>
            </a:r>
            <a:r>
              <a:rPr lang="en-US" altLang="en-US" sz="2800" dirty="0"/>
              <a:t>.</a:t>
            </a:r>
          </a:p>
        </p:txBody>
      </p:sp>
      <p:pic>
        <p:nvPicPr>
          <p:cNvPr id="104451" name="Picture 2" descr="http://4.bp.blogspot.com/-JXH-bqfBcWE/TgJAJNX1UjI/AAAAAAAAAVA/qgy871X7QgQ/s1600/ABE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882" y="2743200"/>
            <a:ext cx="110871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3375" y="274638"/>
            <a:ext cx="847725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Creer – </a:t>
            </a:r>
            <a:r>
              <a:rPr lang="es-CO" sz="3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Única Condición de Dios para la Justificación</a:t>
            </a:r>
            <a:endParaRPr lang="en-US" sz="3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143000" y="2819400"/>
            <a:ext cx="6629400" cy="1905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Juan 3:16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>
                <a:latin typeface="Calibri" panose="020F0502020204030204" pitchFamily="34" charset="0"/>
              </a:rPr>
              <a:t>»Porque de tal manera amó Dios al mundo, que ha dado a su Hijo unigénito para que todo aquel que en él </a:t>
            </a:r>
            <a:r>
              <a:rPr lang="es-CO" alt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cree</a:t>
            </a:r>
            <a:r>
              <a:rPr lang="es-CO" altLang="en-US" sz="2800" dirty="0">
                <a:latin typeface="Calibri" panose="020F0502020204030204" pitchFamily="34" charset="0"/>
              </a:rPr>
              <a:t> no se pierda mas tenga vida eterna.</a:t>
            </a:r>
            <a:r>
              <a:rPr lang="en-US" altLang="en-US" sz="2800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143000" y="4800600"/>
            <a:ext cx="6629400" cy="18288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5000"/>
              <a:buNone/>
              <a:defRPr/>
            </a:pPr>
            <a:r>
              <a:rPr lang="en-US" alt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Arial" charset="0"/>
              </a:rPr>
              <a:t>Hechos 16:30-31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"</a:t>
            </a:r>
            <a:r>
              <a:rPr lang="es-CO" altLang="en-US" sz="2800" dirty="0">
                <a:latin typeface="Calibri" panose="020F0502020204030204" pitchFamily="34" charset="0"/>
              </a:rPr>
              <a:t>Señores, ¿qué debo hacer para ser salvo?...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CO" altLang="en-US" sz="2800" dirty="0">
                <a:latin typeface="Calibri" panose="020F0502020204030204" pitchFamily="34" charset="0"/>
              </a:rPr>
              <a:t>Ellos dijeron: </a:t>
            </a:r>
            <a:r>
              <a:rPr lang="es-CO" alt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Cree</a:t>
            </a:r>
            <a:r>
              <a:rPr lang="es-CO" altLang="en-US" sz="2800" dirty="0">
                <a:latin typeface="Calibri" panose="020F0502020204030204" pitchFamily="34" charset="0"/>
              </a:rPr>
              <a:t> en el Señor Jesús y serás salvo, tú y tu casa.</a:t>
            </a:r>
            <a:r>
              <a:rPr lang="en-US" altLang="en-US" sz="2800" dirty="0">
                <a:latin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75722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Fe Obedece a Dios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1:19-27)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124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s-ES" sz="3100" dirty="0"/>
              <a:t>Necesidad de la lentitud al hablar &amp; enojo </a:t>
            </a:r>
            <a:r>
              <a:rPr lang="en-US" sz="3100" dirty="0"/>
              <a:t>(1:19-20)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Necesidad de la Obediencia a la Palabra de Dios (1:21-25)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Necesidad de la Religión Verdadera (1:26-27)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E243BF-1E4E-D3AE-A605-E484802B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40166"/>
            <a:ext cx="2962913" cy="193259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6E1EA-C00A-0F2D-64C5-66EF2D9EC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8EB8506-0D67-C5AD-0412-9D37C8E48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44D21B4-FA42-0E7E-358B-3B3B0E00F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9C1D9-6922-AA4B-B162-D97C6B342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3284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9A96F-7EAC-6064-44F1-F50326DFE6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B7F6AF5-021D-2F20-C237-1FEF963DB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</a:t>
            </a:r>
            <a:r>
              <a:rPr lang="es-CO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(4:7-12)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2570859-D328-CBCA-7912-A5EE9EDCCB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600200"/>
            <a:ext cx="6646334" cy="4876800"/>
          </a:xfrm>
        </p:spPr>
        <p:txBody>
          <a:bodyPr/>
          <a:lstStyle/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Submisión a Dios (4:7a)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Resistir a Sátanas (4:7b)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Acercarse a Dios (4:8a)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Arrepentirse (4:8b-9)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Humildad (4:10)</a:t>
            </a:r>
          </a:p>
          <a:p>
            <a:pPr marL="517525" lvl="1" indent="-514350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No juzgar (11-12)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F92545-6CCE-B0D8-B159-6EF204E4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941" y="2590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85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FAD58E-4079-46D0-B4EF-ED7D4DD67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1" hangingPunct="1"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Corintios 4:5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Así que, no juzguen nada antes de tiempo, hasta que venga el Señor, quien a la vez sacará a la luz las cosas ocultas de las tinieblas y hará evidentes las intenciones de los corazones. Entonces tendrá cada uno alabanza de parte de Dios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87138401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973300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2ECC5-6280-47BC-3039-DC208D28F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9E64225-5C8A-9A48-B9FA-0F98043980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Vida Espiritual</a:t>
            </a:r>
            <a:b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(4:1-12)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8CFB9E3-9C4F-AB10-FF1E-FE9199EAB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3488" y="1600200"/>
            <a:ext cx="7453312" cy="2895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las disputas (4:1-3)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Evita la mundanalidad (4:4-6)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Esencia de la sabiduría espiritual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(4:7-12)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8B49BE-01AA-23A1-9A44-4D97F5994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4245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64DCE-2628-BAAA-A639-4992B55B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807DCCFA-667D-9151-633D-799BE8ABA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0389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93B80AC-622C-ACDA-6870-B3EF9FF05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7249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Sabiduría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Sabiduría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Espiritualidad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Comercio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 de la riqueza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Esperando el regreso del Señor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Restauración del hermano descarriado (5:19-20)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5EFE6-61A1-1F56-0DDF-98E323595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465748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33771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4202</TotalTime>
  <Words>4653</Words>
  <Application>Microsoft Office PowerPoint</Application>
  <PresentationFormat>On-screen Show (4:3)</PresentationFormat>
  <Paragraphs>515</Paragraphs>
  <Slides>95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95</vt:i4>
      </vt:variant>
    </vt:vector>
  </HeadingPairs>
  <TitlesOfParts>
    <vt:vector size="101" baseType="lpstr">
      <vt:lpstr>Arial</vt:lpstr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ESTRUCTURA DE SANTIAGO</vt:lpstr>
      <vt:lpstr>ESTRUCTURA DE SANTIAGO</vt:lpstr>
      <vt:lpstr>Estructura</vt:lpstr>
      <vt:lpstr>Estructura</vt:lpstr>
      <vt:lpstr>Santiago 1:12-18</vt:lpstr>
      <vt:lpstr>Estructura</vt:lpstr>
      <vt:lpstr>La Fe Obedece a Dios (Stg 1:19-27)</vt:lpstr>
      <vt:lpstr>Estructura</vt:lpstr>
      <vt:lpstr>Favoritismo (2:1-13)</vt:lpstr>
      <vt:lpstr>Estructura</vt:lpstr>
      <vt:lpstr>Fe Manisfesta en Obras (2:14-26)</vt:lpstr>
      <vt:lpstr>Estructura</vt:lpstr>
      <vt:lpstr>Domando la Lengua (3:1-12)</vt:lpstr>
      <vt:lpstr>ESTRUCTURA DE SANTIAGO</vt:lpstr>
      <vt:lpstr>Estructura</vt:lpstr>
      <vt:lpstr>Estructura</vt:lpstr>
      <vt:lpstr>Sabiduría  (3:13-18)</vt:lpstr>
      <vt:lpstr>Sabiduría  (3:13-18)</vt:lpstr>
      <vt:lpstr>PowerPoint Presentation</vt:lpstr>
      <vt:lpstr>Sabiduría  (3:13-18)</vt:lpstr>
      <vt:lpstr>PowerPoint Presentation</vt:lpstr>
      <vt:lpstr>Sabiduría Humana o Terrenal (3:14-16)</vt:lpstr>
      <vt:lpstr>Sabiduría  (3:13-18)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PowerPoint Presentation</vt:lpstr>
      <vt:lpstr>Sabiduría Celestial (3:17-18)</vt:lpstr>
      <vt:lpstr>PowerPoint Presentation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PowerPoint Presentation</vt:lpstr>
      <vt:lpstr>Sabiduría Celestial (3:17-18)</vt:lpstr>
      <vt:lpstr>Sabiduría  (3:13-18)</vt:lpstr>
      <vt:lpstr>Estructura</vt:lpstr>
      <vt:lpstr>Vida Espiritual (4:1-12)</vt:lpstr>
      <vt:lpstr>Vida Espiritual (4:1-12)</vt:lpstr>
      <vt:lpstr>I. Evita las Disputas (4:1-3)</vt:lpstr>
      <vt:lpstr>I. Evita las Disputas (4:1-3)</vt:lpstr>
      <vt:lpstr>I. Evita las Disputas (4:1-3)</vt:lpstr>
      <vt:lpstr>I. Evita las Disputas (4:1-3)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Evita las Disputas (4:1-3)</vt:lpstr>
      <vt:lpstr>I. Evita las Disputas (4:1-3)</vt:lpstr>
      <vt:lpstr>Vida Espiritual (4:1-12)</vt:lpstr>
      <vt:lpstr>Nombres y Títulos que Demuestran la Autoridad Terrenal de Satanás después de la Caída (Job 1:7; 2:2; Lucas 4:5-8; Rom. 8:19-22)</vt:lpstr>
      <vt:lpstr>II. Evita la Mundanalidad (4:4-6)</vt:lpstr>
      <vt:lpstr>II. Evita la Mundanalidad (4:4-6)</vt:lpstr>
      <vt:lpstr>II. Evita la Mundanalidad (4:4-6)</vt:lpstr>
      <vt:lpstr>Audiencia</vt:lpstr>
      <vt:lpstr>PowerPoint Presentation</vt:lpstr>
      <vt:lpstr>II. Evita la Mundanalidad (4:4-6)</vt:lpstr>
      <vt:lpstr>PowerPoint Presentation</vt:lpstr>
      <vt:lpstr>PowerPoint Presentation</vt:lpstr>
      <vt:lpstr>Audiencia</vt:lpstr>
      <vt:lpstr>II. Evita la Mundanalidad (4:4-6)</vt:lpstr>
      <vt:lpstr>PowerPoint Presentation</vt:lpstr>
      <vt:lpstr>Las Escrituras y El Orgullo</vt:lpstr>
      <vt:lpstr>Humildes Famosos (Prov. 16:18; 1 Pedro 5:5)</vt:lpstr>
      <vt:lpstr>Vida Espiritual (4:1-12)</vt:lpstr>
      <vt:lpstr>III. Esencia de la Sabiduría Espiritual (4:7-12)</vt:lpstr>
      <vt:lpstr>III. Esencia de la Sabiduría Espiritual (4:7-12)</vt:lpstr>
      <vt:lpstr>PowerPoint Presentation</vt:lpstr>
      <vt:lpstr>III. Esencia de la Sabiduría Espiritual (4:7-12)</vt:lpstr>
      <vt:lpstr>Derrota Progresiva de Sátanas</vt:lpstr>
      <vt:lpstr>PowerPoint Presentation</vt:lpstr>
      <vt:lpstr>PowerPoint Presentation</vt:lpstr>
      <vt:lpstr>III. Esencia de la Sabiduría Espiritual (4:7-12)</vt:lpstr>
      <vt:lpstr>III. Esencia de la Sabiduría Espiritual (4:7-12)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Esencia de la Sabiduría Espiritual (4:7-12)</vt:lpstr>
      <vt:lpstr>III. Esencia de la Sabiduría Espiritual (4:7-12)</vt:lpstr>
      <vt:lpstr>PowerPoint Presentation</vt:lpstr>
      <vt:lpstr>CONCLUSION</vt:lpstr>
      <vt:lpstr>Vida Espiritual (4:1-12)</vt:lpstr>
      <vt:lpstr>Estructura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019 - James 3v17-4v12</dc:title>
  <dc:subject>James</dc:subject>
  <dc:creator>A. Woods</dc:creator>
  <cp:lastModifiedBy>Claudia Mora</cp:lastModifiedBy>
  <cp:revision>466</cp:revision>
  <cp:lastPrinted>2021-03-17T21:27:55Z</cp:lastPrinted>
  <dcterms:created xsi:type="dcterms:W3CDTF">2009-02-05T03:17:51Z</dcterms:created>
  <dcterms:modified xsi:type="dcterms:W3CDTF">2025-02-10T20:55:11Z</dcterms:modified>
</cp:coreProperties>
</file>