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20" r:id="rId1"/>
    <p:sldMasterId id="2147488938" r:id="rId2"/>
    <p:sldMasterId id="2147488957" r:id="rId3"/>
  </p:sldMasterIdLst>
  <p:notesMasterIdLst>
    <p:notesMasterId r:id="rId24"/>
  </p:notesMasterIdLst>
  <p:handoutMasterIdLst>
    <p:handoutMasterId r:id="rId25"/>
  </p:handoutMasterIdLst>
  <p:sldIdLst>
    <p:sldId id="11071" r:id="rId4"/>
    <p:sldId id="11101" r:id="rId5"/>
    <p:sldId id="6211" r:id="rId6"/>
    <p:sldId id="11107" r:id="rId7"/>
    <p:sldId id="11113" r:id="rId8"/>
    <p:sldId id="11116" r:id="rId9"/>
    <p:sldId id="11117" r:id="rId10"/>
    <p:sldId id="6291" r:id="rId11"/>
    <p:sldId id="6292" r:id="rId12"/>
    <p:sldId id="6297" r:id="rId13"/>
    <p:sldId id="6298" r:id="rId14"/>
    <p:sldId id="2873" r:id="rId15"/>
    <p:sldId id="5846" r:id="rId16"/>
    <p:sldId id="5867" r:id="rId17"/>
    <p:sldId id="27479" r:id="rId18"/>
    <p:sldId id="11118" r:id="rId19"/>
    <p:sldId id="11388" r:id="rId20"/>
    <p:sldId id="11398" r:id="rId21"/>
    <p:sldId id="11399" r:id="rId22"/>
    <p:sldId id="27480" r:id="rId23"/>
  </p:sldIdLst>
  <p:sldSz cx="12192000" cy="6858000"/>
  <p:notesSz cx="7315200" cy="96012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99"/>
    <a:srgbClr val="0000CC"/>
    <a:srgbClr val="000066"/>
    <a:srgbClr val="006600"/>
    <a:srgbClr val="0000FF"/>
    <a:srgbClr val="0099FF"/>
    <a:srgbClr val="FFFF00"/>
    <a:srgbClr val="A50021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B3F4CD-8148-480C-BF0B-3270EB7058EA}" v="5" dt="2025-02-01T22:54:15.984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5" autoAdjust="0"/>
    <p:restoredTop sz="95370" autoAdjust="0"/>
  </p:normalViewPr>
  <p:slideViewPr>
    <p:cSldViewPr>
      <p:cViewPr>
        <p:scale>
          <a:sx n="90" d="100"/>
          <a:sy n="90" d="100"/>
        </p:scale>
        <p:origin x="1584" y="55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406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709B2B69-0BA3-44E7-93A9-04ED332FD352}"/>
    <pc:docChg chg="addSld delSld modSld">
      <pc:chgData name="Jim McGowan" userId="e2c7446dd3aca506" providerId="LiveId" clId="{709B2B69-0BA3-44E7-93A9-04ED332FD352}" dt="2025-01-25T15:27:19.182" v="4"/>
      <pc:docMkLst>
        <pc:docMk/>
      </pc:docMkLst>
      <pc:sldChg chg="del">
        <pc:chgData name="Jim McGowan" userId="e2c7446dd3aca506" providerId="LiveId" clId="{709B2B69-0BA3-44E7-93A9-04ED332FD352}" dt="2025-01-25T15:26:52.405" v="3" actId="47"/>
        <pc:sldMkLst>
          <pc:docMk/>
          <pc:sldMk cId="0" sldId="1777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2298169651" sldId="2222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1184645653" sldId="2680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2786705091" sldId="5546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870091991" sldId="5846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122404595" sldId="5867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1121225830" sldId="6211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2853248414" sldId="6279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660763788" sldId="6280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2117395103" sldId="6281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1241119252" sldId="6282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3239561805" sldId="6283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4189582157" sldId="6284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372177281" sldId="6285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1753155363" sldId="6286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3502696320" sldId="6287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3999658506" sldId="6291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1968279408" sldId="6292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3039574534" sldId="6293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1981242591" sldId="6297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3358349220" sldId="6298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1964568789" sldId="6545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4274650686" sldId="11071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1169847031" sldId="11101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1879968428" sldId="11107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1192488472" sldId="11113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3558183607" sldId="11114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1109585900" sldId="11115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3216925846" sldId="11116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1869821126" sldId="11117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3227090577" sldId="11118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1549543303" sldId="11385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1082031602" sldId="11386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215924171" sldId="11387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561632256" sldId="11388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2381209078" sldId="11398"/>
        </pc:sldMkLst>
      </pc:sldChg>
      <pc:sldChg chg="modTransition">
        <pc:chgData name="Jim McGowan" userId="e2c7446dd3aca506" providerId="LiveId" clId="{709B2B69-0BA3-44E7-93A9-04ED332FD352}" dt="2025-01-25T15:27:19.182" v="4"/>
        <pc:sldMkLst>
          <pc:docMk/>
          <pc:sldMk cId="1149262045" sldId="11399"/>
        </pc:sldMkLst>
      </pc:sldChg>
      <pc:sldChg chg="add del modTransition">
        <pc:chgData name="Jim McGowan" userId="e2c7446dd3aca506" providerId="LiveId" clId="{709B2B69-0BA3-44E7-93A9-04ED332FD352}" dt="2025-01-25T15:27:19.182" v="4"/>
        <pc:sldMkLst>
          <pc:docMk/>
          <pc:sldMk cId="0" sldId="11400"/>
        </pc:sldMkLst>
      </pc:sldChg>
    </pc:docChg>
  </pc:docChgLst>
  <pc:docChgLst>
    <pc:chgData name="Jim McGowan" userId="e2c7446dd3aca506" providerId="LiveId" clId="{56B3F4CD-8148-480C-BF0B-3270EB7058EA}"/>
    <pc:docChg chg="undo custSel addSld delSld modSld modHandout">
      <pc:chgData name="Jim McGowan" userId="e2c7446dd3aca506" providerId="LiveId" clId="{56B3F4CD-8148-480C-BF0B-3270EB7058EA}" dt="2025-02-01T22:56:23.827" v="21" actId="20577"/>
      <pc:docMkLst>
        <pc:docMk/>
      </pc:docMkLst>
      <pc:sldChg chg="addSp delSp modSp add del mod">
        <pc:chgData name="Jim McGowan" userId="e2c7446dd3aca506" providerId="LiveId" clId="{56B3F4CD-8148-480C-BF0B-3270EB7058EA}" dt="2025-02-01T22:54:15.983" v="15"/>
        <pc:sldMkLst>
          <pc:docMk/>
          <pc:sldMk cId="22535562" sldId="2873"/>
        </pc:sldMkLst>
        <pc:spChg chg="mod">
          <ac:chgData name="Jim McGowan" userId="e2c7446dd3aca506" providerId="LiveId" clId="{56B3F4CD-8148-480C-BF0B-3270EB7058EA}" dt="2025-02-01T22:54:15.983" v="15"/>
          <ac:spMkLst>
            <pc:docMk/>
            <pc:sldMk cId="22535562" sldId="2873"/>
            <ac:spMk id="38914" creationId="{00000000-0000-0000-0000-000000000000}"/>
          </ac:spMkLst>
        </pc:spChg>
        <pc:picChg chg="del">
          <ac:chgData name="Jim McGowan" userId="e2c7446dd3aca506" providerId="LiveId" clId="{56B3F4CD-8148-480C-BF0B-3270EB7058EA}" dt="2025-02-01T22:53:13.860" v="0" actId="478"/>
          <ac:picMkLst>
            <pc:docMk/>
            <pc:sldMk cId="22535562" sldId="2873"/>
            <ac:picMk id="2" creationId="{00000000-0000-0000-0000-000000000000}"/>
          </ac:picMkLst>
        </pc:picChg>
        <pc:picChg chg="add ord">
          <ac:chgData name="Jim McGowan" userId="e2c7446dd3aca506" providerId="LiveId" clId="{56B3F4CD-8148-480C-BF0B-3270EB7058EA}" dt="2025-02-01T22:53:22.224" v="2" actId="167"/>
          <ac:picMkLst>
            <pc:docMk/>
            <pc:sldMk cId="22535562" sldId="2873"/>
            <ac:picMk id="3" creationId="{0FB92FCE-1273-2431-CA0A-4559433CE98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7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34B6AD-5CCB-11DC-672E-056F79A7B9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714402" y="124353"/>
            <a:ext cx="4347077" cy="820028"/>
          </a:xfrm>
          <a:prstGeom prst="rect">
            <a:avLst/>
          </a:prstGeom>
        </p:spPr>
        <p:txBody>
          <a:bodyPr vert="horz" lIns="123635" tIns="61817" rIns="123635" bIns="61817" rtlCol="0"/>
          <a:lstStyle>
            <a:lvl1pPr algn="ctr">
              <a:defRPr sz="18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</a:t>
            </a:r>
          </a:p>
          <a:p>
            <a:pPr>
              <a:defRPr/>
            </a:pPr>
            <a:r>
              <a:rPr lang="en-US" sz="1500" dirty="0"/>
              <a:t>Neo-Calvinism vs. the Bible - 018</a:t>
            </a:r>
          </a:p>
          <a:p>
            <a:pPr>
              <a:defRPr/>
            </a:pPr>
            <a:r>
              <a:rPr lang="en-US" sz="1500" dirty="0"/>
              <a:t>02-02-2025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 smtClean="0"/>
              <a:pPr>
                <a:defRPr/>
              </a:pPr>
              <a:t>2/1/2025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6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20813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3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D084339-C7C3-4022-975D-A91B6BCBB8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141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553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0264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67403-144F-4AEC-BC88-67C5B66B5E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64C5-3DB7-4AC4-A6E4-BEC91B3E2FBA}" type="datetime1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B1886-C67F-4246-8472-984A0C9423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9FFE0C-7104-4250-9847-A3BCCD531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48DBA-96FE-4E7C-9802-95FE3A145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842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6014CF87-A633-4A88-B406-42BF4EF1A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ABABA954-B5DF-482C-9B34-D60C40DB9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262B03F8-8AEA-4077-82E6-D1343C29A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0FB9A-EFFF-407F-A45E-2E37533CD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512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6E90-1540-4BDD-BE46-BC5C8B961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8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081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1441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9108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874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295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1109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026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560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3559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2788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5989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22671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7877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85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67403-144F-4AEC-BC88-67C5B66B5E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64C5-3DB7-4AC4-A6E4-BEC91B3E2FBA}" type="datetime1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B1886-C67F-4246-8472-984A0C9423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 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9FFE0C-7104-4250-9847-A3BCCD531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48DBA-96FE-4E7C-9802-95FE3A145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69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6014CF87-A633-4A88-B406-42BF4EF1A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ABABA954-B5DF-482C-9B34-D60C40DB9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262B03F8-8AEA-4077-82E6-D1343C29A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0FB9A-EFFF-407F-A45E-2E37533CD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3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2548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6323C-6C0B-4FD5-8ED5-416972F06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7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41B3E-96BD-1C43-E96E-8F77630D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9B67-4BFC-6568-A611-45FEA46C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D65F6-8044-5C51-F87C-FCD9CA1E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4B0C-46FD-48BD-86E1-7E407442E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518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C9A63-639B-1EDF-7BBA-03379795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54A37-E8B7-B951-CB58-86CC2899D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D3BCA-7D72-AEC3-1A0B-32B55903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6517E-2914-4F13-A969-DFDB0AEAB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338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44F48-0356-A835-16FE-5AABBA7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0AE19-BEF6-B955-4F7D-7C974B1B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2152F-ABFF-1A2C-42BA-A93A2576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9674C-3F21-470C-97D2-7B889E1AF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355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C4EE3-F952-BF17-8AA1-6EC8397D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14F25-4CC7-A933-CB88-1D065F96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5F71F-BFEE-14C5-84D6-3B4E0889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2B622-779F-42AB-AEA6-5A6816936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174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DD3F6-1703-589C-3D15-2FEE051F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E3A054-08A4-2E66-0257-9A130C9F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664B9-1567-58AD-AB68-F4CC9A4A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148B6-DD57-4E22-8518-DC2FCFE80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541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45A7B-A48F-8408-51A9-3FA2A735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1EC14-C94A-9C72-F342-B8F0A68C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48BCE-82BC-E985-29A0-71C6C849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41E6-6B79-486D-9159-3394E04A3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040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1BEED-F7D9-C03F-077B-A506AC7D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D869A-E201-2E27-755F-70772CA4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0470A-9264-45DB-5BDA-CFF4A3F2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A3CC-14CF-4D94-8C77-967E77604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798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AA105-CCD7-68AC-77F0-226F3B80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EF770-1CE5-67AD-DCDB-0EA3D757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D8757-81F5-7E39-405F-F2AEC208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679E8-E004-4965-9EFD-BA2A5F935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342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02B48-40C0-4B35-E209-180FDB8D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7F8BC-4E51-0981-F40D-9CD8D336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36BBD-BA80-4C52-0E6D-0BC478E2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12D0-3286-40D7-B56A-99802C527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33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8723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FADBA-CB43-072F-5C60-602458B0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0F473-EDE4-9E83-4080-8BEBDDE1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BC1A0-F2B3-ED74-7067-F72E3FC2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24E1-F073-4587-B725-BB8B4004F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337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8BE40-7EB2-F07E-20D3-D062021D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F6EDD-6C0A-C278-C2C6-0EDB0A15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E3EDA-3923-A261-05F8-E2713A3E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7ECDA-9C3B-4099-8167-C413E88EE1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66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353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769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9052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4662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746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345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614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921" r:id="rId1"/>
    <p:sldLayoutId id="2147488922" r:id="rId2"/>
    <p:sldLayoutId id="2147488923" r:id="rId3"/>
    <p:sldLayoutId id="2147488924" r:id="rId4"/>
    <p:sldLayoutId id="2147488925" r:id="rId5"/>
    <p:sldLayoutId id="2147488926" r:id="rId6"/>
    <p:sldLayoutId id="2147488927" r:id="rId7"/>
    <p:sldLayoutId id="2147488928" r:id="rId8"/>
    <p:sldLayoutId id="2147488929" r:id="rId9"/>
    <p:sldLayoutId id="2147488930" r:id="rId10"/>
    <p:sldLayoutId id="2147488931" r:id="rId11"/>
    <p:sldLayoutId id="2147488934" r:id="rId12"/>
    <p:sldLayoutId id="2147488935" r:id="rId13"/>
    <p:sldLayoutId id="2147488956" r:id="rId14"/>
    <p:sldLayoutId id="2147488970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3248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939" r:id="rId1"/>
    <p:sldLayoutId id="2147488940" r:id="rId2"/>
    <p:sldLayoutId id="2147488941" r:id="rId3"/>
    <p:sldLayoutId id="2147488942" r:id="rId4"/>
    <p:sldLayoutId id="2147488943" r:id="rId5"/>
    <p:sldLayoutId id="2147488944" r:id="rId6"/>
    <p:sldLayoutId id="2147488945" r:id="rId7"/>
    <p:sldLayoutId id="2147488946" r:id="rId8"/>
    <p:sldLayoutId id="2147488947" r:id="rId9"/>
    <p:sldLayoutId id="2147488948" r:id="rId10"/>
    <p:sldLayoutId id="2147488949" r:id="rId11"/>
    <p:sldLayoutId id="2147488950" r:id="rId12"/>
    <p:sldLayoutId id="2147488951" r:id="rId13"/>
    <p:sldLayoutId id="2147488952" r:id="rId14"/>
    <p:sldLayoutId id="2147488953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84243B-42A7-6D14-007C-A6DDD7D68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A44FD62-D291-7BF3-DDC4-3CAC8DEAD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489EA-493F-6C44-20FF-B178DF4D9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28E94-0A4D-3902-0E3C-F5D9392CD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E6B75-BC41-5C0C-3D4C-A3E753877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122158-50D8-4B77-ADCA-79B530C41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207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958" r:id="rId1"/>
    <p:sldLayoutId id="2147488959" r:id="rId2"/>
    <p:sldLayoutId id="2147488960" r:id="rId3"/>
    <p:sldLayoutId id="2147488961" r:id="rId4"/>
    <p:sldLayoutId id="2147488962" r:id="rId5"/>
    <p:sldLayoutId id="2147488963" r:id="rId6"/>
    <p:sldLayoutId id="2147488964" r:id="rId7"/>
    <p:sldLayoutId id="2147488965" r:id="rId8"/>
    <p:sldLayoutId id="2147488966" r:id="rId9"/>
    <p:sldLayoutId id="2147488967" r:id="rId10"/>
    <p:sldLayoutId id="2147488968" r:id="rId11"/>
    <p:sldLayoutId id="2147488969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9E1827-DFA8-9709-561D-16D549B64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609600"/>
            <a:ext cx="8128000" cy="457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9888DC-C9D1-C00E-F779-A7614B754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624" y="5486281"/>
            <a:ext cx="535275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5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F47D9E-39F1-411B-9909-C946680BB1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0"/>
            <a:ext cx="10972800" cy="4724400"/>
          </a:xfrm>
        </p:spPr>
        <p:txBody>
          <a:bodyPr/>
          <a:lstStyle/>
          <a:p>
            <a:pPr algn="ctr" defTabSz="685800">
              <a:spcBef>
                <a:spcPct val="0"/>
              </a:spcBef>
              <a:spcAft>
                <a:spcPts val="900"/>
              </a:spcAft>
              <a:buClr>
                <a:srgbClr val="00FFFF"/>
              </a:buClr>
              <a:buNone/>
              <a:defRPr/>
            </a:pPr>
            <a:r>
              <a:rPr lang="en-US" alt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John 20:30-31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sz="3400" dirty="0">
                <a:cs typeface="Calibri" panose="020F0502020204030204" pitchFamily="34" charset="0"/>
              </a:rPr>
              <a:t>“Therefore many other signs Jesus also performed in the presence of the disciples, which are not written in this book; but these have been written so that you may </a:t>
            </a:r>
            <a:r>
              <a:rPr lang="en-US" sz="3400" b="1" u="sng" dirty="0">
                <a:solidFill>
                  <a:srgbClr val="FFFFCC"/>
                </a:solidFill>
                <a:cs typeface="Calibri" panose="020F0502020204030204" pitchFamily="34" charset="0"/>
              </a:rPr>
              <a:t>believe</a:t>
            </a:r>
            <a:r>
              <a:rPr lang="en-US" sz="3400" dirty="0">
                <a:cs typeface="Calibri" panose="020F0502020204030204" pitchFamily="34" charset="0"/>
              </a:rPr>
              <a:t> that Jesus is the Christ, the Son of God; and that </a:t>
            </a:r>
            <a:r>
              <a:rPr lang="en-US" sz="3400" b="1" u="sng" dirty="0">
                <a:solidFill>
                  <a:srgbClr val="FFFFCC"/>
                </a:solidFill>
                <a:cs typeface="Calibri" panose="020F0502020204030204" pitchFamily="34" charset="0"/>
              </a:rPr>
              <a:t>believing</a:t>
            </a:r>
            <a:r>
              <a:rPr lang="en-US" sz="3400" b="1" dirty="0">
                <a:cs typeface="Calibri" panose="020F0502020204030204" pitchFamily="34" charset="0"/>
              </a:rPr>
              <a:t> </a:t>
            </a:r>
            <a:r>
              <a:rPr lang="en-US" sz="3400" dirty="0">
                <a:cs typeface="Calibri" panose="020F0502020204030204" pitchFamily="34" charset="0"/>
              </a:rPr>
              <a:t>you may have life in His name.”</a:t>
            </a:r>
          </a:p>
        </p:txBody>
      </p:sp>
      <p:pic>
        <p:nvPicPr>
          <p:cNvPr id="5126" name="Picture 6" descr="http://www.maggiesnotebook.com/wp-content/uploads/2011/08/Apostle_John_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6989" y="3276600"/>
            <a:ext cx="1358022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124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1257300" y="5943600"/>
            <a:ext cx="9677400" cy="796925"/>
          </a:xfrm>
        </p:spPr>
        <p:txBody>
          <a:bodyPr/>
          <a:lstStyle/>
          <a:p>
            <a:pPr algn="ctr" eaLnBrk="1" hangingPunct="1"/>
            <a:r>
              <a:rPr lang="en-US" altLang="en-US" sz="2000" dirty="0">
                <a:solidFill>
                  <a:schemeClr val="tx1"/>
                </a:solidFill>
              </a:rPr>
              <a:t>Lewis Sperry Chafer, vol. 7, </a:t>
            </a:r>
            <a:r>
              <a:rPr lang="en-US" altLang="en-US" sz="2000" i="1" dirty="0">
                <a:solidFill>
                  <a:schemeClr val="tx1"/>
                </a:solidFill>
              </a:rPr>
              <a:t>Systematic Theology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(Grand Rapids, MI: Kregel Publications, 1993), 265-66.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3581400" y="2095500"/>
            <a:ext cx="8001000" cy="26670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altLang="en-US" sz="3600" dirty="0"/>
              <a:t>“…because upwards of 150 passages of Scripture condition salvation upon believing only</a:t>
            </a:r>
            <a:r>
              <a:rPr lang="en-US" altLang="en-US" sz="3600" b="1" dirty="0"/>
              <a:t> </a:t>
            </a:r>
            <a:r>
              <a:rPr lang="en-US" altLang="en-US" sz="3600" dirty="0"/>
              <a:t>(cf. John 3:16; Acts 16:31).”</a:t>
            </a:r>
          </a:p>
        </p:txBody>
      </p:sp>
      <p:pic>
        <p:nvPicPr>
          <p:cNvPr id="47108" name="Picture 2" descr="http://t1.gstatic.com/images?q=tbn:ANd9GcQxv3vyi4YqgamHAJTIgWkNJkLqWWIuAG2pkecTpX67vjz6XE96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1633702"/>
            <a:ext cx="2594995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81200" y="228600"/>
            <a:ext cx="8229600" cy="9144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Belief-God’s One Condition for Justification</a:t>
            </a:r>
          </a:p>
        </p:txBody>
      </p:sp>
    </p:spTree>
    <p:extLst>
      <p:ext uri="{BB962C8B-B14F-4D97-AF65-F5344CB8AC3E}">
        <p14:creationId xmlns:p14="http://schemas.microsoft.com/office/powerpoint/2010/main" val="335834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B92FCE-1273-2431-CA0A-4559433CE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0"/>
            <a:ext cx="10972800" cy="470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indent="-342900" algn="ctr" defTabSz="685800" eaLnBrk="0" hangingPunct="0">
              <a:spcAft>
                <a:spcPts val="900"/>
              </a:spcAft>
              <a:buClr>
                <a:srgbClr val="00FFFF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Hebrews 6:</a:t>
            </a:r>
            <a:r>
              <a:rPr lang="en-US" altLang="ko-KR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4-6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“For in the case of those who have once been enlightened and have tasted of the heavenly gift and have been made partakers of the Holy Spirit,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have tasted the good word of God and the powers of the age to come,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have fallen away, it is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impossible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to renew them again to repentance, since they again crucify to themselves the Son of God and put Him to open shame.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5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47C35-B676-42F5-ACA1-C7E5D2018C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D3E0B1-6F50-403A-8A11-3536F5096CF6}"/>
              </a:ext>
            </a:extLst>
          </p:cNvPr>
          <p:cNvSpPr/>
          <p:nvPr/>
        </p:nvSpPr>
        <p:spPr>
          <a:xfrm>
            <a:off x="609600" y="1"/>
            <a:ext cx="10972800" cy="500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Aft>
                <a:spcPts val="9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Romans 1:18–20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18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For the wrath of God is revealed from heaven against all ungodliness and unrighteousness of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men who </a:t>
            </a:r>
            <a:r>
              <a:rPr lang="en-US" sz="3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suppress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the truth in unrighteousness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19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because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that which is known about God is evident within them; for God made it evident to them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For since the creation of the world His invisible attributes, His eternal power and divine nature, have been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clearly seen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being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understood through what has been made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so that they are without excuse.</a:t>
            </a:r>
          </a:p>
        </p:txBody>
      </p:sp>
    </p:spTree>
    <p:extLst>
      <p:ext uri="{BB962C8B-B14F-4D97-AF65-F5344CB8AC3E}">
        <p14:creationId xmlns:p14="http://schemas.microsoft.com/office/powerpoint/2010/main" val="8700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609600" y="2286000"/>
            <a:ext cx="10972800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altLang="en-US" sz="35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“</a:t>
            </a:r>
            <a:r>
              <a:rPr lang="en-US" sz="35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Furthermore, why would God admonish and warn unbelievers for being spiritually blind and deaf if it were not in their power to respond?…Is this not a mockery? It would be like chiding a legless man for being unable to walk.</a:t>
            </a:r>
            <a:r>
              <a:rPr lang="en-US" altLang="en-US" sz="35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43035D-3524-49D1-9F28-B7434D9B0A13}"/>
              </a:ext>
            </a:extLst>
          </p:cNvPr>
          <p:cNvSpPr/>
          <p:nvPr/>
        </p:nvSpPr>
        <p:spPr>
          <a:xfrm>
            <a:off x="3243263" y="222900"/>
            <a:ext cx="5705475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defRPr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Dr. Robert R. Congdon</a:t>
            </a:r>
          </a:p>
          <a:p>
            <a:pPr algn="ctr"/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Oops! I Thought I Was a Four - Pt Calvinist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(Greer, SC: Congdon Ministries International, 2014), 51.</a:t>
            </a:r>
          </a:p>
        </p:txBody>
      </p:sp>
      <p:pic>
        <p:nvPicPr>
          <p:cNvPr id="6" name="Picture 5" descr="Image result for robert r. congdon">
            <a:extLst>
              <a:ext uri="{FF2B5EF4-FFF2-40B4-BE49-F238E27FC236}">
                <a16:creationId xmlns:a16="http://schemas.microsoft.com/office/drawing/2014/main" id="{F947C1FC-BC55-4F9C-AE32-F0D490815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678689" cy="1097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C1C99-618C-5CE2-BDDE-AD99B9803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1821F8-1F1A-B59B-3437-160E0CF419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179" y="228600"/>
            <a:ext cx="9769643" cy="6400800"/>
          </a:xfrm>
          <a:prstGeom prst="rect">
            <a:avLst/>
          </a:prstGeom>
          <a:ln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2720267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E738E-FDD6-17FD-D659-A63DE03B5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3E34445-AF7F-53B2-C18F-32F5BFF9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Running 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TULIP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Through the Grid of Scripture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3CDE1-B791-7A8F-DEA6-4EBE1BC62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019800" cy="5029200"/>
          </a:xfrm>
        </p:spPr>
        <p:txBody>
          <a:bodyPr/>
          <a:lstStyle/>
          <a:p>
            <a:pPr marL="742950" indent="-742950">
              <a:spcBef>
                <a:spcPts val="6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cs typeface="Calibri" pitchFamily="34" charset="0"/>
              </a:rPr>
              <a:t>Total Depravity</a:t>
            </a: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cs typeface="Calibri" pitchFamily="34" charset="0"/>
              </a:rPr>
              <a:t>U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nconditional Election</a:t>
            </a:r>
            <a:endParaRPr lang="en-US" sz="3600" dirty="0">
              <a:cs typeface="Calibri" pitchFamily="34" charset="0"/>
            </a:endParaRP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cs typeface="Calibri" pitchFamily="34" charset="0"/>
              </a:rPr>
              <a:t>L</a:t>
            </a:r>
            <a:r>
              <a:rPr lang="en-US" sz="3600" dirty="0">
                <a:cs typeface="Calibri" pitchFamily="34" charset="0"/>
              </a:rPr>
              <a:t>imited Atonement</a:t>
            </a: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cs typeface="Calibri" pitchFamily="34" charset="0"/>
              </a:rPr>
              <a:t>I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rresistible Grace</a:t>
            </a: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cs typeface="Calibri" pitchFamily="34" charset="0"/>
              </a:rPr>
              <a:t>P</a:t>
            </a:r>
            <a:r>
              <a:rPr lang="en-US" sz="3600" dirty="0">
                <a:cs typeface="Calibri" pitchFamily="34" charset="0"/>
              </a:rPr>
              <a:t>erseverance of the Saints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E50B1-9655-6BD1-302A-2B4F42DB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3430" y="1676400"/>
            <a:ext cx="476897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70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D17B3-6574-2BD3-F60A-3C3ABC324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A490651-B273-A7BB-DCF0-2EEB33B29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28600"/>
            <a:ext cx="9220200" cy="914400"/>
          </a:xfrm>
        </p:spPr>
        <p:txBody>
          <a:bodyPr/>
          <a:lstStyle/>
          <a:p>
            <a:pPr marL="742950" indent="-742950" algn="ctr">
              <a:spcBef>
                <a:spcPts val="6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+mj-lt"/>
              <a:buAutoNum type="alphaUcPeriod"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Depravity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2FF45-5B82-651B-D963-17F548661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9296400" cy="4419600"/>
          </a:xfrm>
        </p:spPr>
        <p:txBody>
          <a:bodyPr/>
          <a:lstStyle/>
          <a:p>
            <a:pPr marL="460375" lvl="1" indent="-460375" algn="just">
              <a:spcBef>
                <a:spcPts val="0"/>
              </a:spcBef>
              <a:spcAft>
                <a:spcPts val="4200"/>
              </a:spcAft>
              <a:buClr>
                <a:srgbClr val="66FF66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a typeface="+mn-ea"/>
                <a:cs typeface="Calibri" pitchFamily="34" charset="0"/>
              </a:rPr>
              <a:t>The starting point</a:t>
            </a:r>
          </a:p>
          <a:p>
            <a:pPr marL="460375" lvl="1" indent="-460375" algn="just">
              <a:spcBef>
                <a:spcPts val="0"/>
              </a:spcBef>
              <a:spcAft>
                <a:spcPts val="4200"/>
              </a:spcAft>
              <a:buClr>
                <a:srgbClr val="66FF66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a typeface="+mn-ea"/>
                <a:cs typeface="Calibri" pitchFamily="34" charset="0"/>
              </a:rPr>
              <a:t>Total Depravity properly defined</a:t>
            </a:r>
          </a:p>
          <a:p>
            <a:pPr marL="460375" lvl="1" indent="-460375" algn="just">
              <a:spcBef>
                <a:spcPts val="0"/>
              </a:spcBef>
              <a:spcAft>
                <a:spcPts val="4200"/>
              </a:spcAft>
              <a:buClr>
                <a:srgbClr val="66FF66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a typeface="+mn-ea"/>
                <a:cs typeface="Calibri" pitchFamily="34" charset="0"/>
              </a:rPr>
              <a:t>Calvinism: Total Depravity = inability</a:t>
            </a:r>
          </a:p>
          <a:p>
            <a:pPr marL="460375" lvl="1" indent="-460375" algn="just">
              <a:spcBef>
                <a:spcPts val="0"/>
              </a:spcBef>
              <a:spcAft>
                <a:spcPts val="4200"/>
              </a:spcAft>
              <a:buClr>
                <a:srgbClr val="66FF66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a typeface="+mn-ea"/>
                <a:cs typeface="Calibri" pitchFamily="34" charset="0"/>
              </a:rPr>
              <a:t>Calvinism’s overstatement of Total Depravity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90EFC11-7979-AA64-E13A-665F41799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3934" y="1828800"/>
            <a:ext cx="272846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6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E6873-7B2D-710D-C5F8-705525EB4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22596E1-C374-416C-490D-B70B3A79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pPr marL="684213" lvl="1" indent="-684213" algn="ctr">
              <a:spcBef>
                <a:spcPts val="0"/>
              </a:spcBef>
              <a:spcAft>
                <a:spcPts val="4200"/>
              </a:spcAft>
              <a:buClr>
                <a:srgbClr val="66FF66"/>
              </a:buClr>
              <a:buSzPct val="100000"/>
              <a:buFont typeface="+mj-lt"/>
              <a:buAutoNum type="arabicPeriod" startAt="4"/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Calvinism’s Overstatement of Total Depravity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09E93-7DB9-C7A1-BA0C-D4208B1D4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59" y="1600200"/>
            <a:ext cx="9156441" cy="4800600"/>
          </a:xfrm>
        </p:spPr>
        <p:txBody>
          <a:bodyPr/>
          <a:lstStyle/>
          <a:p>
            <a:pPr marL="742950" indent="-742950" algn="just">
              <a:spcBef>
                <a:spcPts val="0"/>
              </a:spcBef>
              <a:spcAft>
                <a:spcPts val="42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cs typeface="Calibri" pitchFamily="34" charset="0"/>
              </a:rPr>
              <a:t>Confusion over intensity vs. extent (Gen. 3:22; Matt. 7:7-11; Rom. 2:14-15)</a:t>
            </a:r>
          </a:p>
          <a:p>
            <a:pPr marL="742950" indent="-742950" algn="just">
              <a:spcBef>
                <a:spcPts val="0"/>
              </a:spcBef>
              <a:spcAft>
                <a:spcPts val="42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cs typeface="Calibri" pitchFamily="34" charset="0"/>
              </a:rPr>
              <a:t>Operates contrary to man’s design</a:t>
            </a:r>
          </a:p>
          <a:p>
            <a:pPr marL="742950" indent="-742950" algn="just">
              <a:spcBef>
                <a:spcPts val="0"/>
              </a:spcBef>
              <a:spcAft>
                <a:spcPts val="42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cs typeface="Calibri" pitchFamily="34" charset="0"/>
              </a:rPr>
              <a:t>Mis-defines “death” (Eph. 2:1) as non-existence rather than separation</a:t>
            </a:r>
          </a:p>
          <a:p>
            <a:pPr marL="742950" indent="-742950" algn="just">
              <a:spcBef>
                <a:spcPts val="0"/>
              </a:spcBef>
              <a:spcAft>
                <a:spcPts val="42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cs typeface="Calibri" pitchFamily="34" charset="0"/>
              </a:rPr>
              <a:t>Underestimates what lost man can do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1253EC7-E691-99EF-5F6D-29C4D67D3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9800" y="1821935"/>
            <a:ext cx="1735667" cy="206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20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11201400" cy="914400"/>
          </a:xfrm>
        </p:spPr>
        <p:txBody>
          <a:bodyPr/>
          <a:lstStyle/>
          <a:p>
            <a:pPr marL="571500" indent="-571500" algn="just">
              <a:spcBef>
                <a:spcPts val="0"/>
              </a:spcBef>
              <a:spcAft>
                <a:spcPts val="4200"/>
              </a:spcAft>
              <a:buClr>
                <a:srgbClr val="FFC000"/>
              </a:buClr>
              <a:buSzPct val="100000"/>
              <a:buFont typeface="+mj-lt"/>
              <a:buAutoNum type="alphaLcParenR" startAt="4"/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Calvinism Underestimates What Lost Man Can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087100" cy="3962400"/>
          </a:xfrm>
        </p:spPr>
        <p:txBody>
          <a:bodyPr/>
          <a:lstStyle/>
          <a:p>
            <a:pPr lvl="1" indent="-742950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>
                <a:ea typeface="+mn-ea"/>
                <a:cs typeface="Calibri" pitchFamily="34" charset="0"/>
              </a:rPr>
              <a:t>Lost man can seek God (John 16:7-11; Acts 10‒11)</a:t>
            </a:r>
          </a:p>
          <a:p>
            <a:pPr lvl="1" indent="-742950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>
                <a:ea typeface="+mn-ea"/>
                <a:cs typeface="Calibri" pitchFamily="34" charset="0"/>
              </a:rPr>
              <a:t>Lost man can hear from God (Acts 10:30-32, 44-48; 11:14)</a:t>
            </a:r>
          </a:p>
          <a:p>
            <a:pPr lvl="1" indent="-742950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>
                <a:ea typeface="+mn-ea"/>
                <a:cs typeface="Calibri" pitchFamily="34" charset="0"/>
              </a:rPr>
              <a:t>Lost man can reason (Matt. 21:23-27)</a:t>
            </a:r>
          </a:p>
          <a:p>
            <a:pPr lvl="1" indent="-742950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>
                <a:ea typeface="+mn-ea"/>
                <a:cs typeface="Calibri" pitchFamily="34" charset="0"/>
              </a:rPr>
              <a:t>Lost man can believe (exercise faith) in God (John 3:18)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6918F4F-A2FF-4A55-885A-DFB3DCE6C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9477" y="3352800"/>
            <a:ext cx="1102923" cy="13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2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A3BFA-DD38-CD23-69C8-41FECD5F5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3F2E4E3-1555-0430-0F3C-59EE9B37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8534400" cy="914400"/>
          </a:xfrm>
        </p:spPr>
        <p:txBody>
          <a:bodyPr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Neo-Calvinism vs. The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E7AB0-7C71-4EBC-0B6A-0B2BD790E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7543800" cy="5562600"/>
          </a:xfrm>
        </p:spPr>
        <p:txBody>
          <a:bodyPr/>
          <a:lstStyle/>
          <a:p>
            <a:pPr marL="576263" indent="-576263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Calvinism’s Mixed Blessing</a:t>
            </a:r>
          </a:p>
          <a:p>
            <a:pPr marL="576263" indent="-576263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Why Critique Calvinism?</a:t>
            </a:r>
          </a:p>
          <a:p>
            <a:pPr marL="576263" indent="-576263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The Source of Calvin’s Theology</a:t>
            </a:r>
          </a:p>
          <a:p>
            <a:pPr marL="576263" indent="-576263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Calvin’s Manner of Life</a:t>
            </a:r>
          </a:p>
          <a:p>
            <a:pPr marL="576263" indent="-576263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TULIP Through the Grid of Scripture</a:t>
            </a:r>
          </a:p>
          <a:p>
            <a:pPr marL="576263" indent="-576263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Conclusion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548C11ED-236B-E5E2-8DF8-39470E641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4553" y="1371600"/>
            <a:ext cx="266784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84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E738E-FDD6-17FD-D659-A63DE03B5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3E34445-AF7F-53B2-C18F-32F5BFF9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Running 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TULIP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Through the Grid of Scripture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3CDE1-B791-7A8F-DEA6-4EBE1BC62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019800" cy="5029200"/>
          </a:xfrm>
        </p:spPr>
        <p:txBody>
          <a:bodyPr/>
          <a:lstStyle/>
          <a:p>
            <a:pPr marL="742950" indent="-742950">
              <a:spcBef>
                <a:spcPts val="6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+mj-lt"/>
              <a:buAutoNum type="alphaUcPeriod"/>
              <a:defRPr/>
            </a:pPr>
            <a:r>
              <a:rPr lang="en-US" sz="3600" dirty="0">
                <a:cs typeface="Calibri" pitchFamily="34" charset="0"/>
              </a:rPr>
              <a:t>Total Depravity</a:t>
            </a: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cs typeface="Calibri" pitchFamily="34" charset="0"/>
              </a:rPr>
              <a:t>U</a:t>
            </a:r>
            <a:r>
              <a:rPr lang="en-US" sz="3600" b="1" u="sng" dirty="0">
                <a:solidFill>
                  <a:srgbClr val="FFFFCC"/>
                </a:solidFill>
                <a:latin typeface="Calibri" pitchFamily="34" charset="0"/>
                <a:cs typeface="Calibri" pitchFamily="34" charset="0"/>
              </a:rPr>
              <a:t>nconditional Election</a:t>
            </a:r>
            <a:endParaRPr lang="en-US" sz="3600" b="1" u="sng" dirty="0">
              <a:solidFill>
                <a:srgbClr val="FFFFCC"/>
              </a:solidFill>
              <a:cs typeface="Calibri" pitchFamily="34" charset="0"/>
            </a:endParaRP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cs typeface="Calibri" pitchFamily="34" charset="0"/>
              </a:rPr>
              <a:t>L</a:t>
            </a:r>
            <a:r>
              <a:rPr lang="en-US" sz="3600" dirty="0">
                <a:cs typeface="Calibri" pitchFamily="34" charset="0"/>
              </a:rPr>
              <a:t>imited Atonement</a:t>
            </a: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cs typeface="Calibri" pitchFamily="34" charset="0"/>
              </a:rPr>
              <a:t>I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rresistible Grace</a:t>
            </a: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cs typeface="Calibri" pitchFamily="34" charset="0"/>
              </a:rPr>
              <a:t>P</a:t>
            </a:r>
            <a:r>
              <a:rPr lang="en-US" sz="3600" dirty="0">
                <a:cs typeface="Calibri" pitchFamily="34" charset="0"/>
              </a:rPr>
              <a:t>erseverance of the Saints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E50B1-9655-6BD1-302A-2B4F42DB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3430" y="1676400"/>
            <a:ext cx="476897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64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Running 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TULIP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Through the Grid of Scripture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6019800" cy="5029200"/>
          </a:xfrm>
        </p:spPr>
        <p:txBody>
          <a:bodyPr/>
          <a:lstStyle/>
          <a:p>
            <a:pPr marL="742950" indent="-742950">
              <a:spcBef>
                <a:spcPts val="6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cs typeface="Calibri" pitchFamily="34" charset="0"/>
              </a:rPr>
              <a:t>Total Depravity</a:t>
            </a: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cs typeface="Calibri" pitchFamily="34" charset="0"/>
              </a:rPr>
              <a:t>U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nconditional Election</a:t>
            </a:r>
            <a:endParaRPr lang="en-US" sz="3600" dirty="0">
              <a:cs typeface="Calibri" pitchFamily="34" charset="0"/>
            </a:endParaRP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cs typeface="Calibri" pitchFamily="34" charset="0"/>
              </a:rPr>
              <a:t>L</a:t>
            </a:r>
            <a:r>
              <a:rPr lang="en-US" sz="3600" dirty="0">
                <a:cs typeface="Calibri" pitchFamily="34" charset="0"/>
              </a:rPr>
              <a:t>imited Atonement</a:t>
            </a: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cs typeface="Calibri" pitchFamily="34" charset="0"/>
              </a:rPr>
              <a:t>I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rresistible Grace</a:t>
            </a:r>
          </a:p>
          <a:p>
            <a:pPr marL="742950" indent="-742950">
              <a:spcBef>
                <a:spcPts val="6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cs typeface="Calibri" pitchFamily="34" charset="0"/>
              </a:rPr>
              <a:t>P</a:t>
            </a:r>
            <a:r>
              <a:rPr lang="en-US" sz="3600" dirty="0">
                <a:cs typeface="Calibri" pitchFamily="34" charset="0"/>
              </a:rPr>
              <a:t>erseverance of the Saints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FFFF3B-ACC4-4388-8FD9-85D946BF1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3430" y="1676400"/>
            <a:ext cx="476897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122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7702A-6FC4-9DCA-6EC8-5ACA277DF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9B01CD7-92BE-36D1-3F55-97DCC3C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28600"/>
            <a:ext cx="9220200" cy="914400"/>
          </a:xfrm>
        </p:spPr>
        <p:txBody>
          <a:bodyPr/>
          <a:lstStyle/>
          <a:p>
            <a:pPr marL="742950" indent="-742950" algn="ctr">
              <a:spcBef>
                <a:spcPts val="600"/>
              </a:spcBef>
              <a:spcAft>
                <a:spcPts val="1200"/>
              </a:spcAft>
              <a:buClr>
                <a:srgbClr val="CC99FF"/>
              </a:buClr>
              <a:buSzPct val="100000"/>
              <a:buFont typeface="+mj-lt"/>
              <a:buAutoNum type="alphaUcPeriod"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Depravity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B7DB9-8F3E-247C-4F16-E712FEF27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9296400" cy="4419600"/>
          </a:xfrm>
        </p:spPr>
        <p:txBody>
          <a:bodyPr/>
          <a:lstStyle/>
          <a:p>
            <a:pPr marL="460375" lvl="1" indent="-460375" algn="just">
              <a:spcBef>
                <a:spcPts val="0"/>
              </a:spcBef>
              <a:spcAft>
                <a:spcPts val="4200"/>
              </a:spcAft>
              <a:buClr>
                <a:srgbClr val="66FF66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a typeface="+mn-ea"/>
                <a:cs typeface="Calibri" pitchFamily="34" charset="0"/>
              </a:rPr>
              <a:t>The starting point</a:t>
            </a:r>
          </a:p>
          <a:p>
            <a:pPr marL="460375" lvl="1" indent="-460375" algn="just">
              <a:spcBef>
                <a:spcPts val="0"/>
              </a:spcBef>
              <a:spcAft>
                <a:spcPts val="4200"/>
              </a:spcAft>
              <a:buClr>
                <a:srgbClr val="66FF66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a typeface="+mn-ea"/>
                <a:cs typeface="Calibri" pitchFamily="34" charset="0"/>
              </a:rPr>
              <a:t>Total Depravity properly defined</a:t>
            </a:r>
          </a:p>
          <a:p>
            <a:pPr marL="460375" lvl="1" indent="-460375" algn="just">
              <a:spcBef>
                <a:spcPts val="0"/>
              </a:spcBef>
              <a:spcAft>
                <a:spcPts val="4200"/>
              </a:spcAft>
              <a:buClr>
                <a:srgbClr val="66FF66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a typeface="+mn-ea"/>
                <a:cs typeface="Calibri" pitchFamily="34" charset="0"/>
              </a:rPr>
              <a:t>Calvinism: Total Depravity = inability</a:t>
            </a:r>
          </a:p>
          <a:p>
            <a:pPr marL="460375" lvl="1" indent="-460375" algn="just">
              <a:spcBef>
                <a:spcPts val="0"/>
              </a:spcBef>
              <a:spcAft>
                <a:spcPts val="4200"/>
              </a:spcAft>
              <a:buClr>
                <a:srgbClr val="66FF66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a typeface="+mn-ea"/>
                <a:cs typeface="Calibri" pitchFamily="34" charset="0"/>
              </a:rPr>
              <a:t>Calvinism’s overstatement of Total Depravity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06E64DB-95F8-479D-E435-17A970C3F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3934" y="1828800"/>
            <a:ext cx="272846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96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E6873-7B2D-710D-C5F8-705525EB4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22596E1-C374-416C-490D-B70B3A79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pPr marL="684213" lvl="1" indent="-684213" algn="ctr">
              <a:spcBef>
                <a:spcPts val="0"/>
              </a:spcBef>
              <a:spcAft>
                <a:spcPts val="4200"/>
              </a:spcAft>
              <a:buClr>
                <a:srgbClr val="66FF66"/>
              </a:buClr>
              <a:buSzPct val="100000"/>
              <a:buFont typeface="+mj-lt"/>
              <a:buAutoNum type="arabicPeriod" startAt="4"/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Calvinism’s Overstatement of Total Depravity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09E93-7DB9-C7A1-BA0C-D4208B1D4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59" y="1600200"/>
            <a:ext cx="9156441" cy="4800600"/>
          </a:xfrm>
        </p:spPr>
        <p:txBody>
          <a:bodyPr/>
          <a:lstStyle/>
          <a:p>
            <a:pPr marL="742950" indent="-742950" algn="just">
              <a:spcBef>
                <a:spcPts val="0"/>
              </a:spcBef>
              <a:spcAft>
                <a:spcPts val="42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cs typeface="Calibri" pitchFamily="34" charset="0"/>
              </a:rPr>
              <a:t>Confusion over intensity vs. extent (Gen. 3:22; Matt. 7:7-11; Rom. 2:14-15)</a:t>
            </a:r>
          </a:p>
          <a:p>
            <a:pPr marL="742950" indent="-742950" algn="just">
              <a:spcBef>
                <a:spcPts val="0"/>
              </a:spcBef>
              <a:spcAft>
                <a:spcPts val="42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cs typeface="Calibri" pitchFamily="34" charset="0"/>
              </a:rPr>
              <a:t>Operates contrary to man’s design</a:t>
            </a:r>
          </a:p>
          <a:p>
            <a:pPr marL="742950" indent="-742950" algn="just">
              <a:spcBef>
                <a:spcPts val="0"/>
              </a:spcBef>
              <a:spcAft>
                <a:spcPts val="42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dirty="0">
                <a:cs typeface="Calibri" pitchFamily="34" charset="0"/>
              </a:rPr>
              <a:t>Mis-defines “death” (Eph. 2:1) as non-existence rather than separation</a:t>
            </a:r>
          </a:p>
          <a:p>
            <a:pPr marL="742950" indent="-742950" algn="just">
              <a:spcBef>
                <a:spcPts val="0"/>
              </a:spcBef>
              <a:spcAft>
                <a:spcPts val="4200"/>
              </a:spcAft>
              <a:buClr>
                <a:srgbClr val="FFC000"/>
              </a:buClr>
              <a:buSzPct val="100000"/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cs typeface="Calibri" pitchFamily="34" charset="0"/>
              </a:rPr>
              <a:t>Underestimates what lost man can do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1253EC7-E691-99EF-5F6D-29C4D67D3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9800" y="1821935"/>
            <a:ext cx="1735667" cy="206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8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55496-73D6-B9AC-8717-F1CF2368A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94168EC-2708-4710-542D-4C96E0537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28600"/>
            <a:ext cx="11201400" cy="914400"/>
          </a:xfrm>
        </p:spPr>
        <p:txBody>
          <a:bodyPr/>
          <a:lstStyle/>
          <a:p>
            <a:pPr marL="571500" indent="-571500" algn="just">
              <a:spcBef>
                <a:spcPts val="0"/>
              </a:spcBef>
              <a:spcAft>
                <a:spcPts val="4200"/>
              </a:spcAft>
              <a:buClr>
                <a:srgbClr val="FFC000"/>
              </a:buClr>
              <a:buSzPct val="100000"/>
              <a:buFont typeface="+mj-lt"/>
              <a:buAutoNum type="alphaLcParenR" startAt="4"/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Calvinism Underestimates What Lost Man Can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A2E1C-4CD9-6A37-5288-D04614323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1087100" cy="3962400"/>
          </a:xfrm>
        </p:spPr>
        <p:txBody>
          <a:bodyPr/>
          <a:lstStyle/>
          <a:p>
            <a:pPr lvl="1" indent="-742950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>
                <a:ea typeface="+mn-ea"/>
                <a:cs typeface="Calibri" pitchFamily="34" charset="0"/>
              </a:rPr>
              <a:t>Lost man can seek God (John 16:7-11; Acts 10‒11)</a:t>
            </a:r>
          </a:p>
          <a:p>
            <a:pPr lvl="1" indent="-742950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>
                <a:ea typeface="+mn-ea"/>
                <a:cs typeface="Calibri" pitchFamily="34" charset="0"/>
              </a:rPr>
              <a:t>Lost man can hear from God (Acts 10:30-32, 44-48; 11:14)</a:t>
            </a:r>
          </a:p>
          <a:p>
            <a:pPr lvl="1" indent="-742950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arenR"/>
              <a:defRPr/>
            </a:pPr>
            <a:r>
              <a:rPr lang="en-US" sz="3000" b="1" u="sng" dirty="0">
                <a:solidFill>
                  <a:srgbClr val="FFFFCC"/>
                </a:solidFill>
                <a:ea typeface="+mn-ea"/>
                <a:cs typeface="Calibri" pitchFamily="34" charset="0"/>
              </a:rPr>
              <a:t>Lost man can reason (Matt. 21:23-27)</a:t>
            </a:r>
          </a:p>
          <a:p>
            <a:pPr lvl="1" indent="-742950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>
                <a:ea typeface="+mn-ea"/>
                <a:cs typeface="Calibri" pitchFamily="34" charset="0"/>
              </a:rPr>
              <a:t>Lost man can believe (exercise faith) in God (John 3:18)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C8BF4B0-224A-7E76-A464-F1751F080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9477" y="3352800"/>
            <a:ext cx="1102923" cy="13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9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857CD-1948-8EF0-1F4D-C94E0D4F7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870CE7A-961F-929D-9990-29747ED7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28600"/>
            <a:ext cx="11201400" cy="914400"/>
          </a:xfrm>
        </p:spPr>
        <p:txBody>
          <a:bodyPr/>
          <a:lstStyle/>
          <a:p>
            <a:pPr marL="571500" indent="-571500" algn="just">
              <a:spcBef>
                <a:spcPts val="0"/>
              </a:spcBef>
              <a:spcAft>
                <a:spcPts val="4200"/>
              </a:spcAft>
              <a:buClr>
                <a:srgbClr val="FFC000"/>
              </a:buClr>
              <a:buSzPct val="100000"/>
              <a:buFont typeface="+mj-lt"/>
              <a:buAutoNum type="alphaLcParenR" startAt="4"/>
              <a:defRPr/>
            </a:pP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Calvinism Underestimates What Lost Man Can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01E6A-3DA2-1A7E-4217-71327C282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1087100" cy="3962400"/>
          </a:xfrm>
        </p:spPr>
        <p:txBody>
          <a:bodyPr/>
          <a:lstStyle/>
          <a:p>
            <a:pPr lvl="1" indent="-742950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>
                <a:ea typeface="+mn-ea"/>
                <a:cs typeface="Calibri" pitchFamily="34" charset="0"/>
              </a:rPr>
              <a:t>Lost man can seek God (John 16:7-11; Acts 10‒11)</a:t>
            </a:r>
          </a:p>
          <a:p>
            <a:pPr lvl="1" indent="-742950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>
                <a:ea typeface="+mn-ea"/>
                <a:cs typeface="Calibri" pitchFamily="34" charset="0"/>
              </a:rPr>
              <a:t>Lost man can hear from God (Acts 10:30-32, 44-48; 11:14)</a:t>
            </a:r>
          </a:p>
          <a:p>
            <a:pPr lvl="1" indent="-742950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arenR"/>
              <a:defRPr/>
            </a:pPr>
            <a:r>
              <a:rPr lang="en-US" sz="3000" dirty="0">
                <a:ea typeface="+mn-ea"/>
                <a:cs typeface="Calibri" pitchFamily="34" charset="0"/>
              </a:rPr>
              <a:t>Lost man can reason (Matt. 21:23-27)</a:t>
            </a:r>
          </a:p>
          <a:p>
            <a:pPr lvl="1" indent="-742950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arenR"/>
              <a:defRPr/>
            </a:pPr>
            <a:r>
              <a:rPr lang="en-US" sz="3000" b="1" u="sng" dirty="0">
                <a:solidFill>
                  <a:srgbClr val="FFFFCC"/>
                </a:solidFill>
                <a:ea typeface="+mn-ea"/>
                <a:cs typeface="Calibri" pitchFamily="34" charset="0"/>
              </a:rPr>
              <a:t>Lost man can believe (exercise faith) in God (John 3:18)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A4DA109-BB86-917F-D301-5135F3C99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9477" y="3352800"/>
            <a:ext cx="1102923" cy="13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2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11353800" cy="1371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Passage Conditioning Salvation </a:t>
            </a:r>
            <a:b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Alone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(Sola Fide)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391400" cy="4572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Genesis 15:6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John 3:16; 5:24; 6:28-29, 47; 16:8-9; 20:30-31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Acts 16:30-31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Romans 1:16; Ephesians 2:8-9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Hebrews 11:6</a:t>
            </a:r>
          </a:p>
        </p:txBody>
      </p:sp>
      <p:pic>
        <p:nvPicPr>
          <p:cNvPr id="4" name="Picture 2" descr="http://4.bp.blogspot.com/-JXH-bqfBcWE/TgJAJNX1UjI/AAAAAAAAAVA/qgy871X7QgQ/s1600/ABE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200" y="2209800"/>
            <a:ext cx="2586990" cy="3200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96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1752600" y="990600"/>
            <a:ext cx="6629400" cy="152400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/>
              <a:t>Gen 15:6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/>
              <a:t>Then he </a:t>
            </a:r>
            <a:r>
              <a:rPr lang="en-US" altLang="en-US" sz="2800" b="1" u="sng" kern="1200" dirty="0">
                <a:solidFill>
                  <a:srgbClr val="FFFFCC"/>
                </a:solidFill>
              </a:rPr>
              <a:t>believed</a:t>
            </a:r>
            <a:r>
              <a:rPr lang="en-US" altLang="en-US" sz="2800" dirty="0"/>
              <a:t> in the LORD; and He reckoned it to him as righteousness.</a:t>
            </a:r>
          </a:p>
        </p:txBody>
      </p:sp>
      <p:pic>
        <p:nvPicPr>
          <p:cNvPr id="104451" name="Picture 2" descr="http://4.bp.blogspot.com/-JXH-bqfBcWE/TgJAJNX1UjI/AAAAAAAAAVA/qgy871X7QgQ/s1600/ABE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1600" y="2000446"/>
            <a:ext cx="2371724" cy="29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76388" y="228600"/>
            <a:ext cx="9039225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Belief – God’s One Condition for Justification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52600" y="2667000"/>
            <a:ext cx="6629400" cy="1905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latin typeface="Calibri" panose="020F0502020204030204" pitchFamily="34" charset="0"/>
              </a:rPr>
              <a:t>John 3:16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For God so loved the world, that He gave His only begotten Son, that whoever 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believes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in Him shall not perish, but have eternal life.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4800600"/>
            <a:ext cx="6629400" cy="1828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latin typeface="Calibri" panose="020F0502020204030204" pitchFamily="34" charset="0"/>
              </a:rPr>
              <a:t>Acts 16:30-31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"Sirs, what must I do to be saved?" They said, "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Believe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in the Lord Jesus, and you will be saved..."</a:t>
            </a:r>
          </a:p>
        </p:txBody>
      </p:sp>
    </p:spTree>
    <p:extLst>
      <p:ext uri="{BB962C8B-B14F-4D97-AF65-F5344CB8AC3E}">
        <p14:creationId xmlns:p14="http://schemas.microsoft.com/office/powerpoint/2010/main" val="19682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11071"/>
</p:tagLst>
</file>

<file path=ppt/theme/theme1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15172</TotalTime>
  <Words>870</Words>
  <Application>Microsoft Office PowerPoint</Application>
  <PresentationFormat>Widescreen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1_Azure</vt:lpstr>
      <vt:lpstr>2_Azure</vt:lpstr>
      <vt:lpstr>Office Theme</vt:lpstr>
      <vt:lpstr>PowerPoint Presentation</vt:lpstr>
      <vt:lpstr>Neo-Calvinism vs. The Bible</vt:lpstr>
      <vt:lpstr>V. Running TULIP Through the Grid of Scripture</vt:lpstr>
      <vt:lpstr>Total Depravity</vt:lpstr>
      <vt:lpstr>Calvinism’s Overstatement of Total Depravity</vt:lpstr>
      <vt:lpstr>Calvinism Underestimates What Lost Man Can Do</vt:lpstr>
      <vt:lpstr>Calvinism Underestimates What Lost Man Can Do</vt:lpstr>
      <vt:lpstr>Passage Conditioning Salvation  on Faith Alone (Sola Fide)</vt:lpstr>
      <vt:lpstr>PowerPoint Presentation</vt:lpstr>
      <vt:lpstr>PowerPoint Presentation</vt:lpstr>
      <vt:lpstr>Lewis Sperry Chafer, vol. 7, Systematic Theology (Grand Rapids, MI: Kregel Publications, 1993), 265-66.</vt:lpstr>
      <vt:lpstr>PowerPoint Presentation</vt:lpstr>
      <vt:lpstr>PowerPoint Presentation</vt:lpstr>
      <vt:lpstr>PowerPoint Presentation</vt:lpstr>
      <vt:lpstr>PowerPoint Presentation</vt:lpstr>
      <vt:lpstr>V. Running TULIP Through the Grid of Scripture</vt:lpstr>
      <vt:lpstr>Total Depravity</vt:lpstr>
      <vt:lpstr>Calvinism’s Overstatement of Total Depravity</vt:lpstr>
      <vt:lpstr>Calvinism Underestimates What Lost Man Can Do</vt:lpstr>
      <vt:lpstr>V. Running TULIP Through the Grid of Scripture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Neo-Calvinism vs the Bible - 018</dc:title>
  <dc:subject>Neo Calvinism vs the Bible</dc:subject>
  <dc:creator>A. Woods</dc:creator>
  <dc:description>Modified by Jim McGowan</dc:description>
  <cp:lastModifiedBy>Jim McGowan</cp:lastModifiedBy>
  <cp:revision>1781</cp:revision>
  <cp:lastPrinted>2025-02-01T23:00:00Z</cp:lastPrinted>
  <dcterms:created xsi:type="dcterms:W3CDTF">2009-03-17T12:21:13Z</dcterms:created>
  <dcterms:modified xsi:type="dcterms:W3CDTF">2025-02-01T23:00:11Z</dcterms:modified>
</cp:coreProperties>
</file>