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Lst>
  <p:notesMasterIdLst>
    <p:notesMasterId r:id="rId64"/>
  </p:notesMasterIdLst>
  <p:handoutMasterIdLst>
    <p:handoutMasterId r:id="rId65"/>
  </p:handoutMasterIdLst>
  <p:sldIdLst>
    <p:sldId id="11071" r:id="rId3"/>
    <p:sldId id="11101" r:id="rId4"/>
    <p:sldId id="6211" r:id="rId5"/>
    <p:sldId id="11107" r:id="rId6"/>
    <p:sldId id="11112" r:id="rId7"/>
    <p:sldId id="6260" r:id="rId8"/>
    <p:sldId id="6261" r:id="rId9"/>
    <p:sldId id="6262" r:id="rId10"/>
    <p:sldId id="6263" r:id="rId11"/>
    <p:sldId id="11393" r:id="rId12"/>
    <p:sldId id="11394" r:id="rId13"/>
    <p:sldId id="6265" r:id="rId14"/>
    <p:sldId id="5965" r:id="rId15"/>
    <p:sldId id="6268" r:id="rId16"/>
    <p:sldId id="6266" r:id="rId17"/>
    <p:sldId id="6267" r:id="rId18"/>
    <p:sldId id="6269" r:id="rId19"/>
    <p:sldId id="6270" r:id="rId20"/>
    <p:sldId id="3841" r:id="rId21"/>
    <p:sldId id="6160" r:id="rId22"/>
    <p:sldId id="6271" r:id="rId23"/>
    <p:sldId id="6272" r:id="rId24"/>
    <p:sldId id="7878" r:id="rId25"/>
    <p:sldId id="6273" r:id="rId26"/>
    <p:sldId id="6274" r:id="rId27"/>
    <p:sldId id="11397" r:id="rId28"/>
    <p:sldId id="11396" r:id="rId29"/>
    <p:sldId id="11395" r:id="rId30"/>
    <p:sldId id="5862" r:id="rId31"/>
    <p:sldId id="5869" r:id="rId32"/>
    <p:sldId id="6275" r:id="rId33"/>
    <p:sldId id="11113" r:id="rId34"/>
    <p:sldId id="6293" r:id="rId35"/>
    <p:sldId id="11114" r:id="rId36"/>
    <p:sldId id="2680" r:id="rId37"/>
    <p:sldId id="5546" r:id="rId38"/>
    <p:sldId id="11385" r:id="rId39"/>
    <p:sldId id="11386" r:id="rId40"/>
    <p:sldId id="6545" r:id="rId41"/>
    <p:sldId id="5846" r:id="rId42"/>
    <p:sldId id="6279" r:id="rId43"/>
    <p:sldId id="6287" r:id="rId44"/>
    <p:sldId id="6280" r:id="rId45"/>
    <p:sldId id="6283" r:id="rId46"/>
    <p:sldId id="6281" r:id="rId47"/>
    <p:sldId id="6282" r:id="rId48"/>
    <p:sldId id="6284" r:id="rId49"/>
    <p:sldId id="6285" r:id="rId50"/>
    <p:sldId id="6286" r:id="rId51"/>
    <p:sldId id="11115" r:id="rId52"/>
    <p:sldId id="11387" r:id="rId53"/>
    <p:sldId id="11116" r:id="rId54"/>
    <p:sldId id="11117" r:id="rId55"/>
    <p:sldId id="6291" r:id="rId56"/>
    <p:sldId id="6292" r:id="rId57"/>
    <p:sldId id="6297" r:id="rId58"/>
    <p:sldId id="6298" r:id="rId59"/>
    <p:sldId id="5867" r:id="rId60"/>
    <p:sldId id="11118" r:id="rId61"/>
    <p:sldId id="11388" r:id="rId62"/>
    <p:sldId id="11398" r:id="rId63"/>
  </p:sldIdLst>
  <p:sldSz cx="12192000" cy="6858000"/>
  <p:notesSz cx="7315200" cy="9601200"/>
  <p:custDataLst>
    <p:tags r:id="rId66"/>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FF99"/>
    <a:srgbClr val="0000CC"/>
    <a:srgbClr val="000066"/>
    <a:srgbClr val="006600"/>
    <a:srgbClr val="0000FF"/>
    <a:srgbClr val="0099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handoutView">
  <p:normalViewPr>
    <p:restoredLeft sz="15795" autoAdjust="0"/>
    <p:restoredTop sz="95370" autoAdjust="0"/>
  </p:normalViewPr>
  <p:slideViewPr>
    <p:cSldViewPr>
      <p:cViewPr varScale="1">
        <p:scale>
          <a:sx n="104" d="100"/>
          <a:sy n="104" d="100"/>
        </p:scale>
        <p:origin x="624" y="29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5" d="100"/>
          <a:sy n="85" d="100"/>
        </p:scale>
        <p:origin x="3533"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71"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gs" Target="tags/tag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2D4E9FD0-98CD-4706-9E50-494A14B3A7A7}"/>
    <pc:docChg chg="custSel modSld modHandout">
      <pc:chgData name="Jim McGowan" userId="e2c7446dd3aca506" providerId="LiveId" clId="{2D4E9FD0-98CD-4706-9E50-494A14B3A7A7}" dt="2025-01-18T22:26:00.289" v="4" actId="6549"/>
      <pc:docMkLst>
        <pc:docMk/>
      </pc:docMkLst>
      <pc:sldChg chg="modSp mod">
        <pc:chgData name="Jim McGowan" userId="e2c7446dd3aca506" providerId="LiveId" clId="{2D4E9FD0-98CD-4706-9E50-494A14B3A7A7}" dt="2025-01-18T22:24:07.991" v="0" actId="2711"/>
        <pc:sldMkLst>
          <pc:docMk/>
          <pc:sldMk cId="870091991" sldId="5846"/>
        </pc:sldMkLst>
        <pc:spChg chg="mod">
          <ac:chgData name="Jim McGowan" userId="e2c7446dd3aca506" providerId="LiveId" clId="{2D4E9FD0-98CD-4706-9E50-494A14B3A7A7}" dt="2025-01-18T22:24:07.991" v="0" actId="2711"/>
          <ac:spMkLst>
            <pc:docMk/>
            <pc:sldMk cId="870091991" sldId="5846"/>
            <ac:spMk id="4" creationId="{E5D3E0B1-6F50-403A-8A11-3536F5096CF6}"/>
          </ac:spMkLst>
        </pc:spChg>
      </pc:sldChg>
    </pc:docChg>
  </pc:docChgLst>
  <pc:docChgLst>
    <pc:chgData name="Jim McGowan" userId="e2c7446dd3aca506" providerId="LiveId" clId="{6863B2AC-8D36-4E4C-94F8-AADA7253A022}"/>
    <pc:docChg chg="undo custSel addSld delSld modSld modHandout">
      <pc:chgData name="Jim McGowan" userId="e2c7446dd3aca506" providerId="LiveId" clId="{6863B2AC-8D36-4E4C-94F8-AADA7253A022}" dt="2024-12-28T22:58:12.818" v="100" actId="47"/>
      <pc:docMkLst>
        <pc:docMk/>
      </pc:docMkLst>
      <pc:sldChg chg="modSp mod">
        <pc:chgData name="Jim McGowan" userId="e2c7446dd3aca506" providerId="LiveId" clId="{6863B2AC-8D36-4E4C-94F8-AADA7253A022}" dt="2024-12-28T22:42:28.892" v="34" actId="255"/>
        <pc:sldMkLst>
          <pc:docMk/>
          <pc:sldMk cId="2272123957" sldId="5862"/>
        </pc:sldMkLst>
        <pc:spChg chg="mod">
          <ac:chgData name="Jim McGowan" userId="e2c7446dd3aca506" providerId="LiveId" clId="{6863B2AC-8D36-4E4C-94F8-AADA7253A022}" dt="2024-12-28T22:42:28.892" v="34" actId="255"/>
          <ac:spMkLst>
            <pc:docMk/>
            <pc:sldMk cId="2272123957" sldId="5862"/>
            <ac:spMk id="77826" creationId="{00000000-0000-0000-0000-000000000000}"/>
          </ac:spMkLst>
        </pc:spChg>
      </pc:sldChg>
      <pc:sldChg chg="addSp delSp modSp mod">
        <pc:chgData name="Jim McGowan" userId="e2c7446dd3aca506" providerId="LiveId" clId="{6863B2AC-8D36-4E4C-94F8-AADA7253A022}" dt="2024-12-28T22:54:23.794" v="97" actId="478"/>
        <pc:sldMkLst>
          <pc:docMk/>
          <pc:sldMk cId="1726520749" sldId="5958"/>
        </pc:sldMkLst>
      </pc:sldChg>
      <pc:sldChg chg="del">
        <pc:chgData name="Jim McGowan" userId="e2c7446dd3aca506" providerId="LiveId" clId="{6863B2AC-8D36-4E4C-94F8-AADA7253A022}" dt="2024-12-28T22:37:11.473" v="29" actId="47"/>
        <pc:sldMkLst>
          <pc:docMk/>
          <pc:sldMk cId="1348948980" sldId="6232"/>
        </pc:sldMkLst>
      </pc:sldChg>
      <pc:sldChg chg="del">
        <pc:chgData name="Jim McGowan" userId="e2c7446dd3aca506" providerId="LiveId" clId="{6863B2AC-8D36-4E4C-94F8-AADA7253A022}" dt="2024-12-28T22:41:45.015" v="33" actId="47"/>
        <pc:sldMkLst>
          <pc:docMk/>
          <pc:sldMk cId="1946085095" sldId="6264"/>
        </pc:sldMkLst>
      </pc:sldChg>
      <pc:sldChg chg="modSp mod">
        <pc:chgData name="Jim McGowan" userId="e2c7446dd3aca506" providerId="LiveId" clId="{6863B2AC-8D36-4E4C-94F8-AADA7253A022}" dt="2024-12-28T22:43:51.644" v="38" actId="12788"/>
        <pc:sldMkLst>
          <pc:docMk/>
          <pc:sldMk cId="660763788" sldId="6280"/>
        </pc:sldMkLst>
        <pc:spChg chg="mod">
          <ac:chgData name="Jim McGowan" userId="e2c7446dd3aca506" providerId="LiveId" clId="{6863B2AC-8D36-4E4C-94F8-AADA7253A022}" dt="2024-12-28T22:43:51.644" v="38" actId="12788"/>
          <ac:spMkLst>
            <pc:docMk/>
            <pc:sldMk cId="660763788" sldId="6280"/>
            <ac:spMk id="5" creationId="{00000000-0000-0000-0000-000000000000}"/>
          </ac:spMkLst>
        </pc:spChg>
      </pc:sldChg>
      <pc:sldChg chg="addSp delSp modSp mod">
        <pc:chgData name="Jim McGowan" userId="e2c7446dd3aca506" providerId="LiveId" clId="{6863B2AC-8D36-4E4C-94F8-AADA7253A022}" dt="2024-12-28T22:46:38.893" v="74" actId="1035"/>
        <pc:sldMkLst>
          <pc:docMk/>
          <pc:sldMk cId="1241119252" sldId="6282"/>
        </pc:sldMkLst>
        <pc:picChg chg="add mod">
          <ac:chgData name="Jim McGowan" userId="e2c7446dd3aca506" providerId="LiveId" clId="{6863B2AC-8D36-4E4C-94F8-AADA7253A022}" dt="2024-12-28T22:46:38.893" v="74" actId="1035"/>
          <ac:picMkLst>
            <pc:docMk/>
            <pc:sldMk cId="1241119252" sldId="6282"/>
            <ac:picMk id="1026" creationId="{F1B8E6D1-22BE-4355-EEB7-E6686D826597}"/>
          </ac:picMkLst>
        </pc:picChg>
      </pc:sldChg>
      <pc:sldChg chg="modSp">
        <pc:chgData name="Jim McGowan" userId="e2c7446dd3aca506" providerId="LiveId" clId="{6863B2AC-8D36-4E4C-94F8-AADA7253A022}" dt="2024-12-28T22:33:06.696" v="27" actId="1036"/>
        <pc:sldMkLst>
          <pc:docMk/>
          <pc:sldMk cId="1526064827" sldId="6436"/>
        </pc:sldMkLst>
      </pc:sldChg>
      <pc:sldChg chg="add">
        <pc:chgData name="Jim McGowan" userId="e2c7446dd3aca506" providerId="LiveId" clId="{6863B2AC-8D36-4E4C-94F8-AADA7253A022}" dt="2024-12-28T22:37:06.906" v="28"/>
        <pc:sldMkLst>
          <pc:docMk/>
          <pc:sldMk cId="4005296395" sldId="11391"/>
        </pc:sldMkLst>
      </pc:sldChg>
      <pc:sldChg chg="add">
        <pc:chgData name="Jim McGowan" userId="e2c7446dd3aca506" providerId="LiveId" clId="{6863B2AC-8D36-4E4C-94F8-AADA7253A022}" dt="2024-12-28T22:37:06.906" v="28"/>
        <pc:sldMkLst>
          <pc:docMk/>
          <pc:sldMk cId="3909863357" sldId="11392"/>
        </pc:sldMkLst>
      </pc:sldChg>
      <pc:sldChg chg="add">
        <pc:chgData name="Jim McGowan" userId="e2c7446dd3aca506" providerId="LiveId" clId="{6863B2AC-8D36-4E4C-94F8-AADA7253A022}" dt="2024-12-28T22:40:45.875" v="30"/>
        <pc:sldMkLst>
          <pc:docMk/>
          <pc:sldMk cId="1142805522" sldId="11393"/>
        </pc:sldMkLst>
      </pc:sldChg>
      <pc:sldChg chg="add del">
        <pc:chgData name="Jim McGowan" userId="e2c7446dd3aca506" providerId="LiveId" clId="{6863B2AC-8D36-4E4C-94F8-AADA7253A022}" dt="2024-12-28T22:41:40.058" v="32" actId="47"/>
        <pc:sldMkLst>
          <pc:docMk/>
          <pc:sldMk cId="3821292837" sldId="11394"/>
        </pc:sldMkLst>
      </pc:sldChg>
      <pc:sldChg chg="add del">
        <pc:chgData name="Jim McGowan" userId="e2c7446dd3aca506" providerId="LiveId" clId="{6863B2AC-8D36-4E4C-94F8-AADA7253A022}" dt="2024-12-28T22:58:12.818" v="100" actId="47"/>
        <pc:sldMkLst>
          <pc:docMk/>
          <pc:sldMk cId="1474636315" sldId="11395"/>
        </pc:sldMkLst>
      </pc:sldChg>
      <pc:sldChg chg="modSp add mod">
        <pc:chgData name="Jim McGowan" userId="e2c7446dd3aca506" providerId="LiveId" clId="{6863B2AC-8D36-4E4C-94F8-AADA7253A022}" dt="2024-12-28T22:54:45.636" v="99" actId="6549"/>
        <pc:sldMkLst>
          <pc:docMk/>
          <pc:sldMk cId="3222389017" sldId="11396"/>
        </pc:sldMkLst>
      </pc:sldChg>
    </pc:docChg>
  </pc:docChgLst>
  <pc:docChgLst>
    <pc:chgData name="Jim McGowan" userId="e2c7446dd3aca506" providerId="LiveId" clId="{067742D1-BE4F-4046-90CF-FDF0F7DF1BBA}"/>
    <pc:docChg chg="custSel modSld modHandout">
      <pc:chgData name="Jim McGowan" userId="e2c7446dd3aca506" providerId="LiveId" clId="{067742D1-BE4F-4046-90CF-FDF0F7DF1BBA}" dt="2025-01-12T03:33:55.668" v="16" actId="20577"/>
      <pc:docMkLst>
        <pc:docMk/>
      </pc:docMkLst>
      <pc:sldChg chg="modSp mod">
        <pc:chgData name="Jim McGowan" userId="e2c7446dd3aca506" providerId="LiveId" clId="{067742D1-BE4F-4046-90CF-FDF0F7DF1BBA}" dt="2025-01-11T23:03:55.346" v="5" actId="2710"/>
        <pc:sldMkLst>
          <pc:docMk/>
          <pc:sldMk cId="2853248414" sldId="6279"/>
        </pc:sldMkLst>
        <pc:spChg chg="mod">
          <ac:chgData name="Jim McGowan" userId="e2c7446dd3aca506" providerId="LiveId" clId="{067742D1-BE4F-4046-90CF-FDF0F7DF1BBA}" dt="2025-01-11T23:03:55.346" v="5" actId="2710"/>
          <ac:spMkLst>
            <pc:docMk/>
            <pc:sldMk cId="2853248414" sldId="6279"/>
            <ac:spMk id="5" creationId="{00000000-0000-0000-0000-000000000000}"/>
          </ac:spMkLst>
        </pc:spChg>
      </pc:sldChg>
      <pc:sldChg chg="modSp mod">
        <pc:chgData name="Jim McGowan" userId="e2c7446dd3aca506" providerId="LiveId" clId="{067742D1-BE4F-4046-90CF-FDF0F7DF1BBA}" dt="2025-01-11T23:04:12.335" v="7" actId="2710"/>
        <pc:sldMkLst>
          <pc:docMk/>
          <pc:sldMk cId="660763788" sldId="6280"/>
        </pc:sldMkLst>
        <pc:spChg chg="mod">
          <ac:chgData name="Jim McGowan" userId="e2c7446dd3aca506" providerId="LiveId" clId="{067742D1-BE4F-4046-90CF-FDF0F7DF1BBA}" dt="2025-01-11T23:04:12.335" v="7" actId="2710"/>
          <ac:spMkLst>
            <pc:docMk/>
            <pc:sldMk cId="660763788" sldId="6280"/>
            <ac:spMk id="5" creationId="{00000000-0000-0000-0000-000000000000}"/>
          </ac:spMkLst>
        </pc:spChg>
      </pc:sldChg>
      <pc:sldChg chg="modSp mod">
        <pc:chgData name="Jim McGowan" userId="e2c7446dd3aca506" providerId="LiveId" clId="{067742D1-BE4F-4046-90CF-FDF0F7DF1BBA}" dt="2025-01-11T23:04:30.759" v="9" actId="2710"/>
        <pc:sldMkLst>
          <pc:docMk/>
          <pc:sldMk cId="2117395103" sldId="6281"/>
        </pc:sldMkLst>
        <pc:spChg chg="mod">
          <ac:chgData name="Jim McGowan" userId="e2c7446dd3aca506" providerId="LiveId" clId="{067742D1-BE4F-4046-90CF-FDF0F7DF1BBA}" dt="2025-01-11T23:04:30.759" v="9" actId="2710"/>
          <ac:spMkLst>
            <pc:docMk/>
            <pc:sldMk cId="2117395103" sldId="6281"/>
            <ac:spMk id="134147" creationId="{00000000-0000-0000-0000-000000000000}"/>
          </ac:spMkLst>
        </pc:spChg>
      </pc:sldChg>
      <pc:sldChg chg="modSp mod">
        <pc:chgData name="Jim McGowan" userId="e2c7446dd3aca506" providerId="LiveId" clId="{067742D1-BE4F-4046-90CF-FDF0F7DF1BBA}" dt="2025-01-11T23:04:38.054" v="10" actId="2710"/>
        <pc:sldMkLst>
          <pc:docMk/>
          <pc:sldMk cId="1241119252" sldId="6282"/>
        </pc:sldMkLst>
        <pc:spChg chg="mod">
          <ac:chgData name="Jim McGowan" userId="e2c7446dd3aca506" providerId="LiveId" clId="{067742D1-BE4F-4046-90CF-FDF0F7DF1BBA}" dt="2025-01-11T23:04:38.054" v="10" actId="2710"/>
          <ac:spMkLst>
            <pc:docMk/>
            <pc:sldMk cId="1241119252" sldId="6282"/>
            <ac:spMk id="3" creationId="{00000000-0000-0000-0000-000000000000}"/>
          </ac:spMkLst>
        </pc:spChg>
      </pc:sldChg>
      <pc:sldChg chg="modSp mod">
        <pc:chgData name="Jim McGowan" userId="e2c7446dd3aca506" providerId="LiveId" clId="{067742D1-BE4F-4046-90CF-FDF0F7DF1BBA}" dt="2025-01-11T23:04:19.961" v="8" actId="2710"/>
        <pc:sldMkLst>
          <pc:docMk/>
          <pc:sldMk cId="3239561805" sldId="6283"/>
        </pc:sldMkLst>
        <pc:spChg chg="mod">
          <ac:chgData name="Jim McGowan" userId="e2c7446dd3aca506" providerId="LiveId" clId="{067742D1-BE4F-4046-90CF-FDF0F7DF1BBA}" dt="2025-01-11T23:04:19.961" v="8" actId="2710"/>
          <ac:spMkLst>
            <pc:docMk/>
            <pc:sldMk cId="3239561805" sldId="6283"/>
            <ac:spMk id="5" creationId="{00000000-0000-0000-0000-000000000000}"/>
          </ac:spMkLst>
        </pc:spChg>
      </pc:sldChg>
      <pc:sldChg chg="modSp mod">
        <pc:chgData name="Jim McGowan" userId="e2c7446dd3aca506" providerId="LiveId" clId="{067742D1-BE4F-4046-90CF-FDF0F7DF1BBA}" dt="2025-01-11T23:04:45.478" v="11" actId="2710"/>
        <pc:sldMkLst>
          <pc:docMk/>
          <pc:sldMk cId="4189582157" sldId="6284"/>
        </pc:sldMkLst>
        <pc:spChg chg="mod">
          <ac:chgData name="Jim McGowan" userId="e2c7446dd3aca506" providerId="LiveId" clId="{067742D1-BE4F-4046-90CF-FDF0F7DF1BBA}" dt="2025-01-11T23:04:45.478" v="11" actId="2710"/>
          <ac:spMkLst>
            <pc:docMk/>
            <pc:sldMk cId="4189582157" sldId="6284"/>
            <ac:spMk id="5" creationId="{00000000-0000-0000-0000-000000000000}"/>
          </ac:spMkLst>
        </pc:spChg>
      </pc:sldChg>
      <pc:sldChg chg="modSp mod">
        <pc:chgData name="Jim McGowan" userId="e2c7446dd3aca506" providerId="LiveId" clId="{067742D1-BE4F-4046-90CF-FDF0F7DF1BBA}" dt="2025-01-11T23:04:54.755" v="12" actId="2710"/>
        <pc:sldMkLst>
          <pc:docMk/>
          <pc:sldMk cId="372177281" sldId="6285"/>
        </pc:sldMkLst>
        <pc:spChg chg="mod">
          <ac:chgData name="Jim McGowan" userId="e2c7446dd3aca506" providerId="LiveId" clId="{067742D1-BE4F-4046-90CF-FDF0F7DF1BBA}" dt="2025-01-11T23:04:54.755" v="12" actId="2710"/>
          <ac:spMkLst>
            <pc:docMk/>
            <pc:sldMk cId="372177281" sldId="6285"/>
            <ac:spMk id="5" creationId="{00000000-0000-0000-0000-000000000000}"/>
          </ac:spMkLst>
        </pc:spChg>
      </pc:sldChg>
      <pc:sldChg chg="modSp mod">
        <pc:chgData name="Jim McGowan" userId="e2c7446dd3aca506" providerId="LiveId" clId="{067742D1-BE4F-4046-90CF-FDF0F7DF1BBA}" dt="2025-01-11T23:05:06.790" v="13" actId="2710"/>
        <pc:sldMkLst>
          <pc:docMk/>
          <pc:sldMk cId="1753155363" sldId="6286"/>
        </pc:sldMkLst>
        <pc:spChg chg="mod">
          <ac:chgData name="Jim McGowan" userId="e2c7446dd3aca506" providerId="LiveId" clId="{067742D1-BE4F-4046-90CF-FDF0F7DF1BBA}" dt="2025-01-11T23:05:06.790" v="13" actId="2710"/>
          <ac:spMkLst>
            <pc:docMk/>
            <pc:sldMk cId="1753155363" sldId="6286"/>
            <ac:spMk id="5" creationId="{00000000-0000-0000-0000-000000000000}"/>
          </ac:spMkLst>
        </pc:spChg>
      </pc:sldChg>
      <pc:sldChg chg="modSp mod">
        <pc:chgData name="Jim McGowan" userId="e2c7446dd3aca506" providerId="LiveId" clId="{067742D1-BE4F-4046-90CF-FDF0F7DF1BBA}" dt="2025-01-11T23:04:02.865" v="6" actId="2710"/>
        <pc:sldMkLst>
          <pc:docMk/>
          <pc:sldMk cId="3502696320" sldId="6287"/>
        </pc:sldMkLst>
        <pc:spChg chg="mod">
          <ac:chgData name="Jim McGowan" userId="e2c7446dd3aca506" providerId="LiveId" clId="{067742D1-BE4F-4046-90CF-FDF0F7DF1BBA}" dt="2025-01-11T23:04:02.865" v="6" actId="2710"/>
          <ac:spMkLst>
            <pc:docMk/>
            <pc:sldMk cId="3502696320" sldId="6287"/>
            <ac:spMk id="5" creationId="{00000000-0000-0000-0000-000000000000}"/>
          </ac:spMkLst>
        </pc:spChg>
      </pc:sldChg>
      <pc:sldChg chg="modSp mod">
        <pc:chgData name="Jim McGowan" userId="e2c7446dd3aca506" providerId="LiveId" clId="{067742D1-BE4F-4046-90CF-FDF0F7DF1BBA}" dt="2025-01-11T23:03:46.284" v="4" actId="2710"/>
        <pc:sldMkLst>
          <pc:docMk/>
          <pc:sldMk cId="1964568789" sldId="6545"/>
        </pc:sldMkLst>
        <pc:spChg chg="mod">
          <ac:chgData name="Jim McGowan" userId="e2c7446dd3aca506" providerId="LiveId" clId="{067742D1-BE4F-4046-90CF-FDF0F7DF1BBA}" dt="2025-01-11T23:03:46.284" v="4" actId="2710"/>
          <ac:spMkLst>
            <pc:docMk/>
            <pc:sldMk cId="1964568789" sldId="6545"/>
            <ac:spMk id="9" creationId="{F7710105-B4BF-4AC0-9191-DA02ABD0C4A2}"/>
          </ac:spMkLst>
        </pc:spChg>
      </pc:sldChg>
      <pc:sldChg chg="modSp mod">
        <pc:chgData name="Jim McGowan" userId="e2c7446dd3aca506" providerId="LiveId" clId="{067742D1-BE4F-4046-90CF-FDF0F7DF1BBA}" dt="2025-01-11T23:05:17.832" v="14" actId="2710"/>
        <pc:sldMkLst>
          <pc:docMk/>
          <pc:sldMk cId="215924171" sldId="11387"/>
        </pc:sldMkLst>
        <pc:spChg chg="mod">
          <ac:chgData name="Jim McGowan" userId="e2c7446dd3aca506" providerId="LiveId" clId="{067742D1-BE4F-4046-90CF-FDF0F7DF1BBA}" dt="2025-01-11T23:05:17.832" v="14" actId="2710"/>
          <ac:spMkLst>
            <pc:docMk/>
            <pc:sldMk cId="215924171" sldId="11387"/>
            <ac:spMk id="134147" creationId="{A22A92D6-466D-7CD2-6472-D659996C2825}"/>
          </ac:spMkLst>
        </pc:spChg>
      </pc:sldChg>
      <pc:sldChg chg="modSp mod">
        <pc:chgData name="Jim McGowan" userId="e2c7446dd3aca506" providerId="LiveId" clId="{067742D1-BE4F-4046-90CF-FDF0F7DF1BBA}" dt="2025-01-11T23:02:58.829" v="3" actId="2710"/>
        <pc:sldMkLst>
          <pc:docMk/>
          <pc:sldMk cId="4146908958" sldId="11395"/>
        </pc:sldMkLst>
        <pc:spChg chg="mod">
          <ac:chgData name="Jim McGowan" userId="e2c7446dd3aca506" providerId="LiveId" clId="{067742D1-BE4F-4046-90CF-FDF0F7DF1BBA}" dt="2025-01-11T23:02:58.829" v="3" actId="2710"/>
          <ac:spMkLst>
            <pc:docMk/>
            <pc:sldMk cId="4146908958" sldId="11395"/>
            <ac:spMk id="5" creationId="{00000000-0000-0000-0000-000000000000}"/>
          </ac:spMkLst>
        </pc:spChg>
      </pc:sldChg>
      <pc:sldChg chg="modSp mod">
        <pc:chgData name="Jim McGowan" userId="e2c7446dd3aca506" providerId="LiveId" clId="{067742D1-BE4F-4046-90CF-FDF0F7DF1BBA}" dt="2025-01-11T23:02:42.658" v="2" actId="2710"/>
        <pc:sldMkLst>
          <pc:docMk/>
          <pc:sldMk cId="3782157137" sldId="11396"/>
        </pc:sldMkLst>
        <pc:spChg chg="mod">
          <ac:chgData name="Jim McGowan" userId="e2c7446dd3aca506" providerId="LiveId" clId="{067742D1-BE4F-4046-90CF-FDF0F7DF1BBA}" dt="2025-01-11T23:02:42.658" v="2" actId="2710"/>
          <ac:spMkLst>
            <pc:docMk/>
            <pc:sldMk cId="3782157137" sldId="11396"/>
            <ac:spMk id="134147" creationId="{00000000-0000-0000-0000-000000000000}"/>
          </ac:spMkLst>
        </pc:spChg>
      </pc:sldChg>
      <pc:sldChg chg="modSp mod">
        <pc:chgData name="Jim McGowan" userId="e2c7446dd3aca506" providerId="LiveId" clId="{067742D1-BE4F-4046-90CF-FDF0F7DF1BBA}" dt="2025-01-11T23:02:25.557" v="1" actId="2710"/>
        <pc:sldMkLst>
          <pc:docMk/>
          <pc:sldMk cId="3523737728" sldId="11397"/>
        </pc:sldMkLst>
        <pc:spChg chg="mod">
          <ac:chgData name="Jim McGowan" userId="e2c7446dd3aca506" providerId="LiveId" clId="{067742D1-BE4F-4046-90CF-FDF0F7DF1BBA}" dt="2025-01-11T23:02:25.557" v="1" actId="2710"/>
          <ac:spMkLst>
            <pc:docMk/>
            <pc:sldMk cId="3523737728" sldId="11397"/>
            <ac:spMk id="5" creationId="{00000000-0000-0000-0000-000000000000}"/>
          </ac:spMkLst>
        </pc:spChg>
      </pc:sldChg>
    </pc:docChg>
  </pc:docChgLst>
  <pc:docChgLst>
    <pc:chgData name="Jim McGowan" userId="e2c7446dd3aca506" providerId="LiveId" clId="{813F006B-047F-41BA-B814-7D189D702A9E}"/>
    <pc:docChg chg="modSld">
      <pc:chgData name="Jim McGowan" userId="e2c7446dd3aca506" providerId="LiveId" clId="{813F006B-047F-41BA-B814-7D189D702A9E}" dt="2025-01-05T00:30:36.999" v="0" actId="1036"/>
      <pc:docMkLst>
        <pc:docMk/>
      </pc:docMkLst>
      <pc:sldChg chg="modSp">
        <pc:chgData name="Jim McGowan" userId="e2c7446dd3aca506" providerId="LiveId" clId="{813F006B-047F-41BA-B814-7D189D702A9E}" dt="2025-01-05T00:30:36.999" v="0" actId="1036"/>
        <pc:sldMkLst>
          <pc:docMk/>
          <pc:sldMk cId="390713550" sldId="621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2" y="124353"/>
            <a:ext cx="4347077" cy="820028"/>
          </a:xfrm>
          <a:prstGeom prst="rect">
            <a:avLst/>
          </a:prstGeom>
        </p:spPr>
        <p:txBody>
          <a:bodyPr vert="horz" lIns="123635" tIns="61817" rIns="123635" bIns="61817"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Neo-Calvinism vs. the Bible - 016</a:t>
            </a:r>
          </a:p>
          <a:p>
            <a:pPr>
              <a:defRPr/>
            </a:pPr>
            <a:r>
              <a:rPr lang="en-US" sz="1500" dirty="0"/>
              <a:t>01-19-2025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1/18/2025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1/18/2025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809842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661908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1/18/2025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29585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1/18/2025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27469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4" r:id="rId12"/>
    <p:sldLayoutId id="2147488935" r:id="rId13"/>
    <p:sldLayoutId id="2147488956"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0" r:id="rId12"/>
    <p:sldLayoutId id="2147488951" r:id="rId13"/>
    <p:sldLayoutId id="2147488952" r:id="rId14"/>
    <p:sldLayoutId id="214748895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9E1827-DFA8-9709-561D-16D549B64B8D}"/>
              </a:ext>
            </a:extLst>
          </p:cNvPr>
          <p:cNvPicPr>
            <a:picLocks noChangeAspect="1"/>
          </p:cNvPicPr>
          <p:nvPr/>
        </p:nvPicPr>
        <p:blipFill>
          <a:blip r:embed="rId2"/>
          <a:stretch>
            <a:fillRect/>
          </a:stretch>
        </p:blipFill>
        <p:spPr>
          <a:xfrm>
            <a:off x="2032000" y="609600"/>
            <a:ext cx="8128000" cy="4572000"/>
          </a:xfrm>
          <a:prstGeom prst="rect">
            <a:avLst/>
          </a:prstGeom>
        </p:spPr>
      </p:pic>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3"/>
          <a:stretch>
            <a:fillRect/>
          </a:stretch>
        </p:blipFill>
        <p:spPr>
          <a:xfrm>
            <a:off x="3419624" y="5486281"/>
            <a:ext cx="5352752" cy="1371719"/>
          </a:xfrm>
          <a:prstGeom prst="rect">
            <a:avLst/>
          </a:prstGeom>
        </p:spPr>
      </p:pic>
    </p:spTree>
    <p:extLst>
      <p:ext uri="{BB962C8B-B14F-4D97-AF65-F5344CB8AC3E}">
        <p14:creationId xmlns:p14="http://schemas.microsoft.com/office/powerpoint/2010/main" val="42746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Content Placeholder 2"/>
          <p:cNvSpPr>
            <a:spLocks noGrp="1"/>
          </p:cNvSpPr>
          <p:nvPr>
            <p:ph idx="1"/>
          </p:nvPr>
        </p:nvSpPr>
        <p:spPr>
          <a:xfrm>
            <a:off x="657535" y="1185137"/>
            <a:ext cx="10924866" cy="2976850"/>
          </a:xfrm>
        </p:spPr>
        <p:txBody>
          <a:bodyPr/>
          <a:lstStyle/>
          <a:p>
            <a:pPr marL="0" indent="0" algn="just" eaLnBrk="1" hangingPunct="1">
              <a:buNone/>
            </a:pPr>
            <a:r>
              <a:rPr lang="en-US" altLang="en-US" dirty="0"/>
              <a:t>“</a:t>
            </a:r>
            <a:r>
              <a:rPr lang="en-US" altLang="en-US" dirty="0">
                <a:effectLst/>
              </a:rPr>
              <a:t>In</a:t>
            </a:r>
            <a:r>
              <a:rPr lang="en-US" altLang="en-US" dirty="0"/>
              <a:t> </a:t>
            </a:r>
            <a:r>
              <a:rPr lang="en-US" dirty="0">
                <a:effectLst/>
              </a:rPr>
              <a:t>the Epistle to the Ephesians Paul declares that Prior to the quickening of the Spirit of God each individual soul lies dead in trespasses and sins. Now it will surely be admitted that to be dead, and to be dead in sin, is clear and positive evidence that there is neither aptitude nor Power remaining for the performance of any spiritual action. If a man were dead, in a natural and physical sense, it would at once be readily granted that there is no further possibility of that man being able to perform any physical actions. A </a:t>
            </a:r>
            <a:r>
              <a:rPr lang="en-US" b="1" u="sng" dirty="0">
                <a:solidFill>
                  <a:srgbClr val="FFFFCC"/>
                </a:solidFill>
                <a:effectLst/>
              </a:rPr>
              <a:t>corpse</a:t>
            </a:r>
            <a:r>
              <a:rPr lang="en-US" dirty="0">
                <a:effectLst/>
              </a:rPr>
              <a:t> cannot act in any way whatever, and that man would be reckoned to have taken . . .</a:t>
            </a:r>
          </a:p>
        </p:txBody>
      </p:sp>
      <p:sp>
        <p:nvSpPr>
          <p:cNvPr id="5" name="Title 1"/>
          <p:cNvSpPr txBox="1">
            <a:spLocks/>
          </p:cNvSpPr>
          <p:nvPr/>
        </p:nvSpPr>
        <p:spPr>
          <a:xfrm>
            <a:off x="4343400" y="228600"/>
            <a:ext cx="3505200" cy="91049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Loraine Boettner</a:t>
            </a:r>
          </a:p>
        </p:txBody>
      </p:sp>
      <p:pic>
        <p:nvPicPr>
          <p:cNvPr id="1026" name="Picture 2" descr="Image result for loraine boettner">
            <a:extLst>
              <a:ext uri="{FF2B5EF4-FFF2-40B4-BE49-F238E27FC236}">
                <a16:creationId xmlns:a16="http://schemas.microsoft.com/office/drawing/2014/main" id="{DBD43DB5-A1A1-42FF-86DF-67033845A89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7535" y="80100"/>
            <a:ext cx="714065"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2B48F85-7D06-4785-9679-9D331CCE00C8}"/>
              </a:ext>
            </a:extLst>
          </p:cNvPr>
          <p:cNvSpPr/>
          <p:nvPr/>
        </p:nvSpPr>
        <p:spPr>
          <a:xfrm>
            <a:off x="5965195" y="3198168"/>
            <a:ext cx="261610" cy="461665"/>
          </a:xfrm>
          <a:prstGeom prst="rect">
            <a:avLst/>
          </a:prstGeom>
        </p:spPr>
        <p:txBody>
          <a:bodyPr wrap="none">
            <a:spAutoFit/>
          </a:bodyPr>
          <a:lstStyle/>
          <a:p>
            <a:r>
              <a:rPr lang="en-US" dirty="0">
                <a:solidFill>
                  <a:srgbClr val="000000"/>
                </a:solidFill>
              </a:rPr>
              <a:t> </a:t>
            </a:r>
            <a:endParaRPr lang="en-US" dirty="0"/>
          </a:p>
        </p:txBody>
      </p:sp>
      <p:sp>
        <p:nvSpPr>
          <p:cNvPr id="4" name="Rectangle 3">
            <a:extLst>
              <a:ext uri="{FF2B5EF4-FFF2-40B4-BE49-F238E27FC236}">
                <a16:creationId xmlns:a16="http://schemas.microsoft.com/office/drawing/2014/main" id="{0CD13E5B-9291-4B59-8018-2A0792540117}"/>
              </a:ext>
            </a:extLst>
          </p:cNvPr>
          <p:cNvSpPr/>
          <p:nvPr/>
        </p:nvSpPr>
        <p:spPr>
          <a:xfrm>
            <a:off x="5965195" y="3198168"/>
            <a:ext cx="261610" cy="461665"/>
          </a:xfrm>
          <a:prstGeom prst="rect">
            <a:avLst/>
          </a:prstGeom>
        </p:spPr>
        <p:txBody>
          <a:bodyPr wrap="none">
            <a:spAutoFit/>
          </a:bodyPr>
          <a:lstStyle/>
          <a:p>
            <a:r>
              <a:rPr lang="en-US" dirty="0">
                <a:solidFill>
                  <a:srgbClr val="000000"/>
                </a:solidFill>
              </a:rPr>
              <a:t> </a:t>
            </a:r>
            <a:endParaRPr lang="en-US" dirty="0"/>
          </a:p>
        </p:txBody>
      </p:sp>
    </p:spTree>
    <p:extLst>
      <p:ext uri="{BB962C8B-B14F-4D97-AF65-F5344CB8AC3E}">
        <p14:creationId xmlns:p14="http://schemas.microsoft.com/office/powerpoint/2010/main" val="114280552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7B392-DBF0-A95D-4288-C24A0AFD3F22}"/>
            </a:ext>
          </a:extLst>
        </p:cNvPr>
        <p:cNvGrpSpPr/>
        <p:nvPr/>
      </p:nvGrpSpPr>
      <p:grpSpPr>
        <a:xfrm>
          <a:off x="0" y="0"/>
          <a:ext cx="0" cy="0"/>
          <a:chOff x="0" y="0"/>
          <a:chExt cx="0" cy="0"/>
        </a:xfrm>
      </p:grpSpPr>
      <p:sp>
        <p:nvSpPr>
          <p:cNvPr id="105474" name="Title 1">
            <a:extLst>
              <a:ext uri="{FF2B5EF4-FFF2-40B4-BE49-F238E27FC236}">
                <a16:creationId xmlns:a16="http://schemas.microsoft.com/office/drawing/2014/main" id="{6FD3FF9F-DC27-8D48-5DCA-CEE2FD04FF13}"/>
              </a:ext>
            </a:extLst>
          </p:cNvPr>
          <p:cNvSpPr>
            <a:spLocks noGrp="1"/>
          </p:cNvSpPr>
          <p:nvPr>
            <p:ph type="title"/>
          </p:nvPr>
        </p:nvSpPr>
        <p:spPr>
          <a:xfrm>
            <a:off x="914400" y="6019800"/>
            <a:ext cx="10363200" cy="762000"/>
          </a:xfrm>
        </p:spPr>
        <p:txBody>
          <a:bodyPr anchor="ctr"/>
          <a:lstStyle/>
          <a:p>
            <a:pPr algn="ctr" eaLnBrk="1" hangingPunct="1"/>
            <a:r>
              <a:rPr lang="en-US" sz="2000" dirty="0">
                <a:solidFill>
                  <a:schemeClr val="tx1"/>
                </a:solidFill>
              </a:rPr>
              <a:t>Loraine Boettner, </a:t>
            </a:r>
            <a:r>
              <a:rPr lang="en-US" sz="2000" i="1" dirty="0">
                <a:solidFill>
                  <a:schemeClr val="tx1"/>
                </a:solidFill>
              </a:rPr>
              <a:t>The Reformed Doctrine of Predestination</a:t>
            </a:r>
            <a:r>
              <a:rPr lang="en-US" sz="2000" dirty="0">
                <a:solidFill>
                  <a:schemeClr val="tx1"/>
                </a:solidFill>
              </a:rPr>
              <a:t> (Philipsburg, NJ: Presbyterian and Reformed, 1932), 65-66; quoting Warburton, </a:t>
            </a:r>
            <a:r>
              <a:rPr lang="en-US" sz="2000" i="1" dirty="0">
                <a:solidFill>
                  <a:schemeClr val="tx1"/>
                </a:solidFill>
              </a:rPr>
              <a:t>Calvinism</a:t>
            </a:r>
            <a:r>
              <a:rPr lang="en-US" sz="2000" dirty="0">
                <a:solidFill>
                  <a:schemeClr val="tx1"/>
                </a:solidFill>
              </a:rPr>
              <a:t>, p. 48.</a:t>
            </a:r>
            <a:endParaRPr lang="en-US" altLang="en-US" sz="2000" dirty="0">
              <a:solidFill>
                <a:schemeClr val="tx1"/>
              </a:solidFill>
            </a:endParaRPr>
          </a:p>
        </p:txBody>
      </p:sp>
      <p:sp>
        <p:nvSpPr>
          <p:cNvPr id="105475" name="Content Placeholder 2">
            <a:extLst>
              <a:ext uri="{FF2B5EF4-FFF2-40B4-BE49-F238E27FC236}">
                <a16:creationId xmlns:a16="http://schemas.microsoft.com/office/drawing/2014/main" id="{5688D9DA-8987-D9BF-4A8E-960860D9E4EF}"/>
              </a:ext>
            </a:extLst>
          </p:cNvPr>
          <p:cNvSpPr>
            <a:spLocks noGrp="1"/>
          </p:cNvSpPr>
          <p:nvPr>
            <p:ph idx="1"/>
          </p:nvPr>
        </p:nvSpPr>
        <p:spPr>
          <a:xfrm>
            <a:off x="657535" y="1185137"/>
            <a:ext cx="10924866" cy="2976850"/>
          </a:xfrm>
        </p:spPr>
        <p:txBody>
          <a:bodyPr/>
          <a:lstStyle/>
          <a:p>
            <a:pPr marL="0" indent="0" algn="just" eaLnBrk="1" hangingPunct="1">
              <a:buNone/>
            </a:pPr>
            <a:r>
              <a:rPr lang="en-US" dirty="0">
                <a:effectLst/>
              </a:rPr>
              <a:t>. . .leave of his senses who asserted that it could. If a man is dead spiritually, therefore, it is surely equally as evident that he is unable to perform any spiritual actions, and thus the doctrine of man's moral inability rests upon strong Scriptural evidence</a:t>
            </a:r>
            <a:r>
              <a:rPr lang="en-US" altLang="en-US" dirty="0"/>
              <a:t>.”</a:t>
            </a:r>
          </a:p>
        </p:txBody>
      </p:sp>
      <p:sp>
        <p:nvSpPr>
          <p:cNvPr id="5" name="Title 1">
            <a:extLst>
              <a:ext uri="{FF2B5EF4-FFF2-40B4-BE49-F238E27FC236}">
                <a16:creationId xmlns:a16="http://schemas.microsoft.com/office/drawing/2014/main" id="{883CFE1F-5CCF-E137-8089-149E2E8BF017}"/>
              </a:ext>
            </a:extLst>
          </p:cNvPr>
          <p:cNvSpPr txBox="1">
            <a:spLocks/>
          </p:cNvSpPr>
          <p:nvPr/>
        </p:nvSpPr>
        <p:spPr>
          <a:xfrm>
            <a:off x="4343400" y="228600"/>
            <a:ext cx="3505200" cy="91049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Loraine Boettner</a:t>
            </a:r>
          </a:p>
        </p:txBody>
      </p:sp>
      <p:pic>
        <p:nvPicPr>
          <p:cNvPr id="1026" name="Picture 2" descr="Image result for loraine boettner">
            <a:extLst>
              <a:ext uri="{FF2B5EF4-FFF2-40B4-BE49-F238E27FC236}">
                <a16:creationId xmlns:a16="http://schemas.microsoft.com/office/drawing/2014/main" id="{625708E0-D6FF-60C4-718A-A63278F705B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7535" y="80100"/>
            <a:ext cx="714065"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DB275CE-6038-6C5C-A137-536230944E85}"/>
              </a:ext>
            </a:extLst>
          </p:cNvPr>
          <p:cNvSpPr/>
          <p:nvPr/>
        </p:nvSpPr>
        <p:spPr>
          <a:xfrm>
            <a:off x="5965195" y="3198168"/>
            <a:ext cx="261610" cy="461665"/>
          </a:xfrm>
          <a:prstGeom prst="rect">
            <a:avLst/>
          </a:prstGeom>
        </p:spPr>
        <p:txBody>
          <a:bodyPr wrap="none">
            <a:spAutoFit/>
          </a:bodyPr>
          <a:lstStyle/>
          <a:p>
            <a:r>
              <a:rPr lang="en-US" dirty="0">
                <a:solidFill>
                  <a:srgbClr val="000000"/>
                </a:solidFill>
              </a:rPr>
              <a:t> </a:t>
            </a:r>
            <a:endParaRPr lang="en-US" dirty="0"/>
          </a:p>
        </p:txBody>
      </p:sp>
      <p:sp>
        <p:nvSpPr>
          <p:cNvPr id="4" name="Rectangle 3">
            <a:extLst>
              <a:ext uri="{FF2B5EF4-FFF2-40B4-BE49-F238E27FC236}">
                <a16:creationId xmlns:a16="http://schemas.microsoft.com/office/drawing/2014/main" id="{30AE048D-3185-983F-B02F-0E5894725F43}"/>
              </a:ext>
            </a:extLst>
          </p:cNvPr>
          <p:cNvSpPr/>
          <p:nvPr/>
        </p:nvSpPr>
        <p:spPr>
          <a:xfrm>
            <a:off x="5965195" y="3198168"/>
            <a:ext cx="261610" cy="461665"/>
          </a:xfrm>
          <a:prstGeom prst="rect">
            <a:avLst/>
          </a:prstGeom>
        </p:spPr>
        <p:txBody>
          <a:bodyPr wrap="none">
            <a:spAutoFit/>
          </a:bodyPr>
          <a:lstStyle/>
          <a:p>
            <a:r>
              <a:rPr lang="en-US" dirty="0">
                <a:solidFill>
                  <a:srgbClr val="000000"/>
                </a:solidFill>
              </a:rPr>
              <a:t> </a:t>
            </a:r>
            <a:endParaRPr lang="en-US" dirty="0"/>
          </a:p>
        </p:txBody>
      </p:sp>
    </p:spTree>
    <p:extLst>
      <p:ext uri="{BB962C8B-B14F-4D97-AF65-F5344CB8AC3E}">
        <p14:creationId xmlns:p14="http://schemas.microsoft.com/office/powerpoint/2010/main" val="382129283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58586" y="2728372"/>
            <a:ext cx="10874829" cy="1401257"/>
          </a:xfrm>
          <a:prstGeom prst="rect">
            <a:avLst/>
          </a:prstGeom>
          <a:noFill/>
          <a:ln w="9525">
            <a:noFill/>
            <a:miter lim="800000"/>
            <a:headEnd/>
            <a:tailEnd/>
          </a:ln>
          <a:effectLst/>
        </p:spPr>
        <p:txBody>
          <a:bodyPr anchor="ctr"/>
          <a:lstStyle/>
          <a:p>
            <a:pPr algn="ctr"/>
            <a:r>
              <a:rPr lang="en-US" sz="3600" dirty="0">
                <a:latin typeface="Calibri" panose="020F0502020204030204" pitchFamily="34" charset="0"/>
                <a:cs typeface="Calibri" panose="020F0502020204030204" pitchFamily="34" charset="0"/>
              </a:rPr>
              <a:t>“A corpse does not cry out for help.”</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Arthur Custance </a:t>
            </a:r>
          </a:p>
        </p:txBody>
      </p:sp>
      <p:sp>
        <p:nvSpPr>
          <p:cNvPr id="3" name="TextBox 2">
            <a:extLst>
              <a:ext uri="{FF2B5EF4-FFF2-40B4-BE49-F238E27FC236}">
                <a16:creationId xmlns:a16="http://schemas.microsoft.com/office/drawing/2014/main" id="{8EE002FD-3B48-499C-A419-5390C6A53357}"/>
              </a:ext>
            </a:extLst>
          </p:cNvPr>
          <p:cNvSpPr txBox="1"/>
          <p:nvPr/>
        </p:nvSpPr>
        <p:spPr>
          <a:xfrm>
            <a:off x="925286" y="6248400"/>
            <a:ext cx="10341428" cy="461665"/>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Arthur Custance, </a:t>
            </a:r>
            <a:r>
              <a:rPr lang="en-US" i="1" dirty="0">
                <a:latin typeface="Calibri" panose="020F0502020204030204" pitchFamily="34" charset="0"/>
                <a:cs typeface="Calibri" panose="020F0502020204030204" pitchFamily="34" charset="0"/>
              </a:rPr>
              <a:t>The Sovereignty of Grace</a:t>
            </a:r>
            <a:r>
              <a:rPr lang="en-US" dirty="0">
                <a:latin typeface="Calibri" panose="020F0502020204030204" pitchFamily="34" charset="0"/>
                <a:cs typeface="Calibri" panose="020F0502020204030204" pitchFamily="34" charset="0"/>
              </a:rPr>
              <a:t> (P &amp; R Press; First Edition, 1979), p. 18.</a:t>
            </a:r>
          </a:p>
        </p:txBody>
      </p:sp>
    </p:spTree>
    <p:extLst>
      <p:ext uri="{BB962C8B-B14F-4D97-AF65-F5344CB8AC3E}">
        <p14:creationId xmlns:p14="http://schemas.microsoft.com/office/powerpoint/2010/main" val="903234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762000" y="228600"/>
            <a:ext cx="10896600" cy="1143000"/>
          </a:xfrm>
        </p:spPr>
        <p:txBody>
          <a:bodyPr/>
          <a:lstStyle/>
          <a:p>
            <a:pPr algn="ctr">
              <a:defRPr/>
            </a:pPr>
            <a:r>
              <a:rPr lang="en-US" sz="3600" kern="1200" dirty="0">
                <a:solidFill>
                  <a:srgbClr val="00FFFF"/>
                </a:solidFill>
                <a:effectLst>
                  <a:outerShdw blurRad="38100" dist="38100" dir="2700000" algn="tl">
                    <a:srgbClr val="000000">
                      <a:alpha val="43137"/>
                    </a:srgbClr>
                  </a:outerShdw>
                </a:effectLst>
                <a:cs typeface="Calibri" panose="020F0502020204030204" pitchFamily="34" charset="0"/>
              </a:rPr>
              <a:t>Using a Foolish Analogy to Support Calvinism</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1413617"/>
            <a:ext cx="10972800" cy="4114800"/>
          </a:xfrm>
        </p:spPr>
        <p:txBody>
          <a:bodyPr/>
          <a:lstStyle/>
          <a:p>
            <a:pPr marL="0" indent="0" algn="just">
              <a:spcBef>
                <a:spcPct val="0"/>
              </a:spcBef>
              <a:buNone/>
            </a:pPr>
            <a:r>
              <a:rPr lang="en-US" sz="3600" kern="1200" dirty="0">
                <a:cs typeface="Calibri" panose="020F0502020204030204" pitchFamily="34" charset="0"/>
              </a:rPr>
              <a:t>“Calvinists say, ‘Since he is dead, it is impossible for him to believe.’ This is a foolish analogy!...A person who is physically dead cannot receive Christ as his Savior, but neither can he speak, breathe, laugh, walk, live a righteous life, or sin.”</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867400"/>
            <a:ext cx="9525000"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Bob Kirkland, </a:t>
            </a:r>
            <a:r>
              <a:rPr lang="en-US" i="1" dirty="0">
                <a:latin typeface="Calibri" panose="020F0502020204030204" pitchFamily="34" charset="0"/>
                <a:cs typeface="Calibri" panose="020F0502020204030204" pitchFamily="34" charset="0"/>
              </a:rPr>
              <a:t>Calvinism: None Dare Call It Heresy; Spotlight on the Life and Teachings of John Calvin</a:t>
            </a:r>
            <a:r>
              <a:rPr lang="en-US" dirty="0">
                <a:latin typeface="Calibri" panose="020F0502020204030204" pitchFamily="34" charset="0"/>
                <a:cs typeface="Calibri" panose="020F0502020204030204" pitchFamily="34" charset="0"/>
              </a:rPr>
              <a:t> (Eureka, MT: Lighthouse Trails, 2018), 35.</a:t>
            </a:r>
          </a:p>
        </p:txBody>
      </p:sp>
    </p:spTree>
    <p:extLst>
      <p:ext uri="{BB962C8B-B14F-4D97-AF65-F5344CB8AC3E}">
        <p14:creationId xmlns:p14="http://schemas.microsoft.com/office/powerpoint/2010/main" val="2406134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33475"/>
            <a:ext cx="10972800" cy="5495925"/>
          </a:xfrm>
        </p:spPr>
        <p:txBody>
          <a:bodyPr/>
          <a:lstStyle/>
          <a:p>
            <a:pPr marL="742950" indent="-742950" algn="just">
              <a:spcBef>
                <a:spcPts val="0"/>
              </a:spcBef>
              <a:spcAft>
                <a:spcPts val="1800"/>
              </a:spcAft>
              <a:buSzPct val="100000"/>
              <a:buFont typeface="+mj-lt"/>
              <a:buAutoNum type="arabicParenR"/>
              <a:defRPr/>
            </a:pPr>
            <a:r>
              <a:rPr lang="en-US" sz="2800" dirty="0">
                <a:cs typeface="Calibri" pitchFamily="34" charset="0"/>
              </a:rPr>
              <a:t>Ephesians 2:1, 5</a:t>
            </a:r>
          </a:p>
          <a:p>
            <a:pPr marL="742950" indent="-742950" algn="just">
              <a:spcBef>
                <a:spcPts val="0"/>
              </a:spcBef>
              <a:spcAft>
                <a:spcPts val="1800"/>
              </a:spcAft>
              <a:buSzPct val="100000"/>
              <a:buFont typeface="+mj-lt"/>
              <a:buAutoNum type="arabicParenR"/>
              <a:defRPr/>
            </a:pPr>
            <a:r>
              <a:rPr lang="en-US" sz="2800" dirty="0">
                <a:cs typeface="Calibri" pitchFamily="34" charset="0"/>
              </a:rPr>
              <a:t>Calvinism's anachronistic misunderstanding: non-existence</a:t>
            </a:r>
          </a:p>
          <a:p>
            <a:pPr marL="742950" indent="-742950" algn="just">
              <a:spcBef>
                <a:spcPts val="0"/>
              </a:spcBef>
              <a:spcAft>
                <a:spcPts val="1800"/>
              </a:spcAft>
              <a:buSzPct val="100000"/>
              <a:buFont typeface="+mj-lt"/>
              <a:buAutoNum type="arabicParenR"/>
              <a:defRPr/>
            </a:pPr>
            <a:r>
              <a:rPr lang="en-US" sz="2800" b="1" u="sng" dirty="0">
                <a:solidFill>
                  <a:srgbClr val="FFFFCC"/>
                </a:solidFill>
                <a:cs typeface="Calibri" pitchFamily="34" charset="0"/>
              </a:rPr>
              <a:t>Lexical definition: separation</a:t>
            </a:r>
          </a:p>
          <a:p>
            <a:pPr marL="742950" indent="-742950" algn="just">
              <a:spcBef>
                <a:spcPts val="0"/>
              </a:spcBef>
              <a:spcAft>
                <a:spcPts val="1800"/>
              </a:spcAft>
              <a:buSzPct val="100000"/>
              <a:buFont typeface="+mj-lt"/>
              <a:buAutoNum type="arabicParenR"/>
              <a:defRPr/>
            </a:pPr>
            <a:r>
              <a:rPr lang="en-US" sz="2800" dirty="0">
                <a:cs typeface="Calibri" pitchFamily="34" charset="0"/>
              </a:rPr>
              <a:t>Physical death (Gen. 35:18; Eccles. 12:7; Matt. 27:50-51; Luke 23:46; Acts 7:59; Dan. 12:2; Matt. 25:46; 2 Cor. 5:8; Philip. 1:21-23)</a:t>
            </a:r>
          </a:p>
          <a:p>
            <a:pPr marL="742950" indent="-742950" algn="just">
              <a:spcBef>
                <a:spcPts val="0"/>
              </a:spcBef>
              <a:spcAft>
                <a:spcPts val="1800"/>
              </a:spcAft>
              <a:buSzPct val="100000"/>
              <a:buFont typeface="+mj-lt"/>
              <a:buAutoNum type="arabicParenR"/>
              <a:defRPr/>
            </a:pPr>
            <a:r>
              <a:rPr lang="en-US" sz="2800" dirty="0">
                <a:cs typeface="Calibri" pitchFamily="34" charset="0"/>
              </a:rPr>
              <a:t>Other examples (Gen. 2:17; 3:8; Isa. 59:1-2)</a:t>
            </a:r>
          </a:p>
          <a:p>
            <a:pPr marL="742950" indent="-742950" algn="just">
              <a:spcBef>
                <a:spcPts val="0"/>
              </a:spcBef>
              <a:spcAft>
                <a:spcPts val="1800"/>
              </a:spcAft>
              <a:buSzPct val="100000"/>
              <a:buFont typeface="+mj-lt"/>
              <a:buAutoNum type="arabicParenR"/>
              <a:defRPr/>
            </a:pPr>
            <a:r>
              <a:rPr lang="en-US" sz="2800" dirty="0">
                <a:cs typeface="Calibri" pitchFamily="34" charset="0"/>
              </a:rPr>
              <a:t>Faith is possible (absent regeneration 1st) though the Spirit’s conviction (John 16:8), the Word’s proclamation (Isa. 55:8-9; Rom. 10:17; 2 Tim. 3:15; 1 Pet. 1:23; Jas. 1:18)</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20400" y="152400"/>
            <a:ext cx="768842"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F3A9843-8793-4EC5-892D-D134F805F1F7}"/>
              </a:ext>
            </a:extLst>
          </p:cNvPr>
          <p:cNvSpPr txBox="1">
            <a:spLocks/>
          </p:cNvSpPr>
          <p:nvPr/>
        </p:nvSpPr>
        <p:spPr bwMode="auto">
          <a:xfrm>
            <a:off x="1028700" y="152400"/>
            <a:ext cx="1013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buClr>
                <a:srgbClr val="FFC000"/>
              </a:buClr>
              <a:buFont typeface="+mj-lt"/>
              <a:buAutoNum type="alphaLcParenR" startAt="3"/>
            </a:pPr>
            <a:r>
              <a:rPr lang="en-US" sz="4000" kern="0" dirty="0"/>
              <a:t>Calvinism’s Misunderstanding of Death</a:t>
            </a:r>
          </a:p>
        </p:txBody>
      </p:sp>
    </p:spTree>
    <p:extLst>
      <p:ext uri="{BB962C8B-B14F-4D97-AF65-F5344CB8AC3E}">
        <p14:creationId xmlns:p14="http://schemas.microsoft.com/office/powerpoint/2010/main" val="1092270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2057400"/>
            <a:ext cx="10972800" cy="2743200"/>
          </a:xfrm>
          <a:prstGeom prst="rect">
            <a:avLst/>
          </a:prstGeom>
          <a:noFill/>
          <a:ln w="9525">
            <a:noFill/>
            <a:miter lim="800000"/>
            <a:headEnd/>
            <a:tailEnd/>
          </a:ln>
          <a:effectLst/>
        </p:spPr>
        <p:txBody>
          <a:bodyPr/>
          <a:lstStyle/>
          <a:p>
            <a:pPr algn="just"/>
            <a:r>
              <a:rPr lang="en-US" sz="3200" i="1" dirty="0">
                <a:latin typeface="Calibri" panose="020F0502020204030204" pitchFamily="34" charset="0"/>
                <a:cs typeface="Calibri" panose="020F0502020204030204" pitchFamily="34" charset="0"/>
              </a:rPr>
              <a:t>māwet</a:t>
            </a:r>
            <a:r>
              <a:rPr lang="en-US" sz="3200" dirty="0">
                <a:latin typeface="Calibri" panose="020F0502020204030204" pitchFamily="34" charset="0"/>
                <a:cs typeface="Calibri" panose="020F0502020204030204" pitchFamily="34" charset="0"/>
              </a:rPr>
              <a:t>: “Death is the consequences and the punishment of sin. It originated with sin. A grand theme of the Old Testament is God’s holiness, which </a:t>
            </a:r>
            <a:r>
              <a:rPr lang="en-US" sz="3200" b="1" u="sng" dirty="0">
                <a:solidFill>
                  <a:srgbClr val="FFFFCC"/>
                </a:solidFill>
                <a:latin typeface="Calibri" panose="020F0502020204030204" pitchFamily="34" charset="0"/>
                <a:cs typeface="Calibri" panose="020F0502020204030204" pitchFamily="34" charset="0"/>
              </a:rPr>
              <a:t>separates</a:t>
            </a:r>
            <a:r>
              <a:rPr lang="en-US" sz="3200" dirty="0">
                <a:latin typeface="Calibri" panose="020F0502020204030204" pitchFamily="34" charset="0"/>
                <a:cs typeface="Calibri" panose="020F0502020204030204" pitchFamily="34" charset="0"/>
              </a:rPr>
              <a:t> Him from all that is in harmony with His character. Death, then, in the Old Testament means ultimate </a:t>
            </a:r>
            <a:r>
              <a:rPr lang="en-US" sz="3200" b="1" u="sng" dirty="0">
                <a:solidFill>
                  <a:srgbClr val="FFFFCC"/>
                </a:solidFill>
                <a:latin typeface="Calibri" panose="020F0502020204030204" pitchFamily="34" charset="0"/>
                <a:cs typeface="Calibri" panose="020F0502020204030204" pitchFamily="34" charset="0"/>
              </a:rPr>
              <a:t>separation</a:t>
            </a:r>
            <a:r>
              <a:rPr lang="en-US" sz="3200" dirty="0">
                <a:latin typeface="Calibri" panose="020F0502020204030204" pitchFamily="34" charset="0"/>
                <a:cs typeface="Calibri" panose="020F0502020204030204" pitchFamily="34" charset="0"/>
              </a:rPr>
              <a:t> from God due to sin.”</a:t>
            </a:r>
          </a:p>
        </p:txBody>
      </p:sp>
      <p:sp>
        <p:nvSpPr>
          <p:cNvPr id="6" name="Rectangle 2"/>
          <p:cNvSpPr>
            <a:spLocks noChangeArrowheads="1"/>
          </p:cNvSpPr>
          <p:nvPr/>
        </p:nvSpPr>
        <p:spPr bwMode="auto">
          <a:xfrm>
            <a:off x="2625013" y="228600"/>
            <a:ext cx="6941975"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“Death” in the Old Testament </a:t>
            </a:r>
          </a:p>
        </p:txBody>
      </p:sp>
      <p:sp>
        <p:nvSpPr>
          <p:cNvPr id="3" name="TextBox 2">
            <a:extLst>
              <a:ext uri="{FF2B5EF4-FFF2-40B4-BE49-F238E27FC236}">
                <a16:creationId xmlns:a16="http://schemas.microsoft.com/office/drawing/2014/main" id="{8EE002FD-3B48-499C-A419-5390C6A53357}"/>
              </a:ext>
            </a:extLst>
          </p:cNvPr>
          <p:cNvSpPr txBox="1"/>
          <p:nvPr/>
        </p:nvSpPr>
        <p:spPr>
          <a:xfrm>
            <a:off x="609600" y="5867400"/>
            <a:ext cx="10972800"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Elmer B. </a:t>
            </a:r>
            <a:r>
              <a:rPr lang="en-US" dirty="0" err="1">
                <a:latin typeface="Calibri" panose="020F0502020204030204" pitchFamily="34" charset="0"/>
                <a:cs typeface="Calibri" panose="020F0502020204030204" pitchFamily="34" charset="0"/>
              </a:rPr>
              <a:t>Smick</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māwet</a:t>
            </a:r>
            <a:r>
              <a:rPr lang="en-US" dirty="0">
                <a:latin typeface="Calibri" panose="020F0502020204030204" pitchFamily="34" charset="0"/>
                <a:cs typeface="Calibri" panose="020F0502020204030204" pitchFamily="34" charset="0"/>
              </a:rPr>
              <a:t>," in </a:t>
            </a:r>
            <a:r>
              <a:rPr lang="en-US" i="1" dirty="0">
                <a:latin typeface="Calibri" panose="020F0502020204030204" pitchFamily="34" charset="0"/>
                <a:cs typeface="Calibri" panose="020F0502020204030204" pitchFamily="34" charset="0"/>
              </a:rPr>
              <a:t>Theological Wordbook of the Old Testament</a:t>
            </a:r>
            <a:r>
              <a:rPr lang="en-US" dirty="0">
                <a:latin typeface="Calibri" panose="020F0502020204030204" pitchFamily="34" charset="0"/>
                <a:cs typeface="Calibri" panose="020F0502020204030204" pitchFamily="34" charset="0"/>
              </a:rPr>
              <a:t>, ed. R. Laird Harris and Gleason L. Archer and Bruce K. Waltke(Chicago: Moody, 1980), 1:1169.</a:t>
            </a:r>
          </a:p>
        </p:txBody>
      </p:sp>
    </p:spTree>
    <p:extLst>
      <p:ext uri="{BB962C8B-B14F-4D97-AF65-F5344CB8AC3E}">
        <p14:creationId xmlns:p14="http://schemas.microsoft.com/office/powerpoint/2010/main" val="3874191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990600" y="2728372"/>
            <a:ext cx="10210800" cy="1401257"/>
          </a:xfrm>
          <a:prstGeom prst="rect">
            <a:avLst/>
          </a:prstGeom>
          <a:noFill/>
          <a:ln w="9525">
            <a:noFill/>
            <a:miter lim="800000"/>
            <a:headEnd/>
            <a:tailEnd/>
          </a:ln>
          <a:effectLst/>
        </p:spPr>
        <p:txBody>
          <a:bodyPr/>
          <a:lstStyle/>
          <a:p>
            <a:pPr algn="just"/>
            <a:r>
              <a:rPr lang="en-US" sz="3200" i="1" dirty="0" err="1">
                <a:latin typeface="Calibri" panose="020F0502020204030204" pitchFamily="34" charset="0"/>
                <a:cs typeface="Calibri" panose="020F0502020204030204" pitchFamily="34" charset="0"/>
              </a:rPr>
              <a:t>thanatos</a:t>
            </a:r>
            <a:r>
              <a:rPr lang="en-US" sz="3200" dirty="0">
                <a:latin typeface="Calibri" panose="020F0502020204030204" pitchFamily="34" charset="0"/>
                <a:cs typeface="Calibri" panose="020F0502020204030204" pitchFamily="34" charset="0"/>
              </a:rPr>
              <a:t>: “that </a:t>
            </a:r>
            <a:r>
              <a:rPr lang="en-US" sz="3200" b="1" u="sng" dirty="0">
                <a:solidFill>
                  <a:srgbClr val="FFFFCC"/>
                </a:solidFill>
                <a:latin typeface="Calibri" panose="020F0502020204030204" pitchFamily="34" charset="0"/>
                <a:cs typeface="Calibri" panose="020F0502020204030204" pitchFamily="34" charset="0"/>
              </a:rPr>
              <a:t>separation</a:t>
            </a:r>
            <a:r>
              <a:rPr lang="en-US" sz="3200" dirty="0">
                <a:latin typeface="Calibri" panose="020F0502020204030204" pitchFamily="34" charset="0"/>
                <a:cs typeface="Calibri" panose="020F0502020204030204" pitchFamily="34" charset="0"/>
              </a:rPr>
              <a:t> (whether natural or violent) of the soul from the body by which the life on earth is ended.”</a:t>
            </a:r>
          </a:p>
        </p:txBody>
      </p:sp>
      <p:sp>
        <p:nvSpPr>
          <p:cNvPr id="3" name="TextBox 2">
            <a:extLst>
              <a:ext uri="{FF2B5EF4-FFF2-40B4-BE49-F238E27FC236}">
                <a16:creationId xmlns:a16="http://schemas.microsoft.com/office/drawing/2014/main" id="{8EE002FD-3B48-499C-A419-5390C6A53357}"/>
              </a:ext>
            </a:extLst>
          </p:cNvPr>
          <p:cNvSpPr txBox="1"/>
          <p:nvPr/>
        </p:nvSpPr>
        <p:spPr>
          <a:xfrm>
            <a:off x="609600" y="5867400"/>
            <a:ext cx="10972800"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Joseph Henry Thayer, </a:t>
            </a:r>
            <a:r>
              <a:rPr lang="en-US" i="1" dirty="0">
                <a:latin typeface="Calibri" panose="020F0502020204030204" pitchFamily="34" charset="0"/>
                <a:cs typeface="Calibri" panose="020F0502020204030204" pitchFamily="34" charset="0"/>
              </a:rPr>
              <a:t>Death - Thanatos</a:t>
            </a:r>
            <a:r>
              <a:rPr lang="en-US" dirty="0">
                <a:latin typeface="Calibri" panose="020F0502020204030204" pitchFamily="34" charset="0"/>
                <a:cs typeface="Calibri" panose="020F0502020204030204" pitchFamily="34" charset="0"/>
              </a:rPr>
              <a:t>, Greek-English Lexicon of the New Testament Being </a:t>
            </a:r>
            <a:r>
              <a:rPr lang="en-US" dirty="0" err="1">
                <a:latin typeface="Calibri" panose="020F0502020204030204" pitchFamily="34" charset="0"/>
                <a:cs typeface="Calibri" panose="020F0502020204030204" pitchFamily="34" charset="0"/>
              </a:rPr>
              <a:t>Grmm's</a:t>
            </a:r>
            <a:r>
              <a:rPr lang="en-US" dirty="0">
                <a:latin typeface="Calibri" panose="020F0502020204030204" pitchFamily="34" charset="0"/>
                <a:cs typeface="Calibri" panose="020F0502020204030204" pitchFamily="34" charset="0"/>
              </a:rPr>
              <a:t> Wilke's </a:t>
            </a:r>
            <a:r>
              <a:rPr lang="en-US" dirty="0" err="1">
                <a:latin typeface="Calibri" panose="020F0502020204030204" pitchFamily="34" charset="0"/>
                <a:cs typeface="Calibri" panose="020F0502020204030204" pitchFamily="34" charset="0"/>
              </a:rPr>
              <a:t>Clavis</a:t>
            </a:r>
            <a:r>
              <a:rPr lang="en-US" dirty="0">
                <a:latin typeface="Calibri" panose="020F0502020204030204" pitchFamily="34" charset="0"/>
                <a:cs typeface="Calibri" panose="020F0502020204030204" pitchFamily="34" charset="0"/>
              </a:rPr>
              <a:t> Novi </a:t>
            </a:r>
            <a:r>
              <a:rPr lang="en-US" dirty="0" err="1">
                <a:latin typeface="Calibri" panose="020F0502020204030204" pitchFamily="34" charset="0"/>
                <a:cs typeface="Calibri" panose="020F0502020204030204" pitchFamily="34" charset="0"/>
              </a:rPr>
              <a:t>Testamenti</a:t>
            </a:r>
            <a:r>
              <a:rPr lang="en-US" dirty="0">
                <a:latin typeface="Calibri" panose="020F0502020204030204" pitchFamily="34" charset="0"/>
                <a:cs typeface="Calibri" panose="020F0502020204030204" pitchFamily="34" charset="0"/>
              </a:rPr>
              <a:t> (Grand Rapids: Zondervan, 1977), 282.</a:t>
            </a:r>
          </a:p>
        </p:txBody>
      </p:sp>
      <p:sp>
        <p:nvSpPr>
          <p:cNvPr id="5" name="Rectangle 2">
            <a:extLst>
              <a:ext uri="{FF2B5EF4-FFF2-40B4-BE49-F238E27FC236}">
                <a16:creationId xmlns:a16="http://schemas.microsoft.com/office/drawing/2014/main" id="{912170B3-7687-4853-87FC-20A9C9260973}"/>
              </a:ext>
            </a:extLst>
          </p:cNvPr>
          <p:cNvSpPr>
            <a:spLocks noChangeArrowheads="1"/>
          </p:cNvSpPr>
          <p:nvPr/>
        </p:nvSpPr>
        <p:spPr bwMode="auto">
          <a:xfrm>
            <a:off x="2625013" y="228600"/>
            <a:ext cx="6941975"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“Death” in the New Testament </a:t>
            </a:r>
          </a:p>
        </p:txBody>
      </p:sp>
    </p:spTree>
    <p:extLst>
      <p:ext uri="{BB962C8B-B14F-4D97-AF65-F5344CB8AC3E}">
        <p14:creationId xmlns:p14="http://schemas.microsoft.com/office/powerpoint/2010/main" val="600858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33475"/>
            <a:ext cx="10972800" cy="5495925"/>
          </a:xfrm>
        </p:spPr>
        <p:txBody>
          <a:bodyPr/>
          <a:lstStyle/>
          <a:p>
            <a:pPr marL="742950" indent="-742950" algn="just">
              <a:spcBef>
                <a:spcPts val="0"/>
              </a:spcBef>
              <a:spcAft>
                <a:spcPts val="1800"/>
              </a:spcAft>
              <a:buSzPct val="100000"/>
              <a:buFont typeface="+mj-lt"/>
              <a:buAutoNum type="arabicParenR"/>
              <a:defRPr/>
            </a:pPr>
            <a:r>
              <a:rPr lang="en-US" sz="2800" dirty="0">
                <a:cs typeface="Calibri" pitchFamily="34" charset="0"/>
              </a:rPr>
              <a:t>Ephesians 2:1, 5</a:t>
            </a:r>
          </a:p>
          <a:p>
            <a:pPr marL="742950" indent="-742950" algn="just">
              <a:spcBef>
                <a:spcPts val="0"/>
              </a:spcBef>
              <a:spcAft>
                <a:spcPts val="1800"/>
              </a:spcAft>
              <a:buSzPct val="100000"/>
              <a:buFont typeface="+mj-lt"/>
              <a:buAutoNum type="arabicParenR"/>
              <a:defRPr/>
            </a:pPr>
            <a:r>
              <a:rPr lang="en-US" sz="2800" dirty="0">
                <a:cs typeface="Calibri" pitchFamily="34" charset="0"/>
              </a:rPr>
              <a:t>Calvinism's anachronistic misunderstanding: non-existence</a:t>
            </a:r>
          </a:p>
          <a:p>
            <a:pPr marL="742950" indent="-742950" algn="just">
              <a:spcBef>
                <a:spcPts val="0"/>
              </a:spcBef>
              <a:spcAft>
                <a:spcPts val="1800"/>
              </a:spcAft>
              <a:buSzPct val="100000"/>
              <a:buFont typeface="+mj-lt"/>
              <a:buAutoNum type="arabicParenR"/>
              <a:defRPr/>
            </a:pPr>
            <a:r>
              <a:rPr lang="en-US" sz="2800" dirty="0">
                <a:cs typeface="Calibri" pitchFamily="34" charset="0"/>
              </a:rPr>
              <a:t>Lexical definition: separation</a:t>
            </a:r>
          </a:p>
          <a:p>
            <a:pPr marL="742950" indent="-742950" algn="just">
              <a:spcBef>
                <a:spcPts val="0"/>
              </a:spcBef>
              <a:spcAft>
                <a:spcPts val="1800"/>
              </a:spcAft>
              <a:buSzPct val="100000"/>
              <a:buFont typeface="+mj-lt"/>
              <a:buAutoNum type="arabicParenR"/>
              <a:defRPr/>
            </a:pPr>
            <a:r>
              <a:rPr lang="en-US" sz="2800" b="1" u="sng" dirty="0">
                <a:solidFill>
                  <a:srgbClr val="FFFFCC"/>
                </a:solidFill>
                <a:cs typeface="Calibri" pitchFamily="34" charset="0"/>
              </a:rPr>
              <a:t>Physical death (Gen. 35:18; Eccles. 12:7; Matt. 27:50-51; Luke 23:46; Acts 7:59; Dan. 12:2; Matt. 25:46; 2 Cor. 5:8; Philip. 1:21-23)</a:t>
            </a:r>
          </a:p>
          <a:p>
            <a:pPr marL="742950" indent="-742950" algn="just">
              <a:spcBef>
                <a:spcPts val="0"/>
              </a:spcBef>
              <a:spcAft>
                <a:spcPts val="1800"/>
              </a:spcAft>
              <a:buSzPct val="100000"/>
              <a:buFont typeface="+mj-lt"/>
              <a:buAutoNum type="arabicParenR"/>
              <a:defRPr/>
            </a:pPr>
            <a:r>
              <a:rPr lang="en-US" sz="2800" dirty="0">
                <a:cs typeface="Calibri" pitchFamily="34" charset="0"/>
              </a:rPr>
              <a:t>Other examples (Gen. 2:17; 3:8; Isa. 59:1-2)</a:t>
            </a:r>
          </a:p>
          <a:p>
            <a:pPr marL="742950" indent="-742950" algn="just">
              <a:spcBef>
                <a:spcPts val="0"/>
              </a:spcBef>
              <a:spcAft>
                <a:spcPts val="1800"/>
              </a:spcAft>
              <a:buSzPct val="100000"/>
              <a:buFont typeface="+mj-lt"/>
              <a:buAutoNum type="arabicParenR"/>
              <a:defRPr/>
            </a:pPr>
            <a:r>
              <a:rPr lang="en-US" sz="2800" dirty="0">
                <a:cs typeface="Calibri" pitchFamily="34" charset="0"/>
              </a:rPr>
              <a:t>Faith is possible (absent regeneration 1st) though the Spirit’s conviction (John 16:8), the Word’s proclamation (Isa. 55:8-9; Rom. 10:17; 2 Tim. 3:15; 1 Pet. 1:23; Jas. 1:18)</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20400" y="152400"/>
            <a:ext cx="768842"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F3A9843-8793-4EC5-892D-D134F805F1F7}"/>
              </a:ext>
            </a:extLst>
          </p:cNvPr>
          <p:cNvSpPr txBox="1">
            <a:spLocks/>
          </p:cNvSpPr>
          <p:nvPr/>
        </p:nvSpPr>
        <p:spPr bwMode="auto">
          <a:xfrm>
            <a:off x="1028700" y="152400"/>
            <a:ext cx="1013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buClr>
                <a:srgbClr val="FFC000"/>
              </a:buClr>
              <a:buFont typeface="+mj-lt"/>
              <a:buAutoNum type="alphaLcParenR" startAt="3"/>
            </a:pPr>
            <a:r>
              <a:rPr lang="en-US" sz="4000" kern="0" dirty="0"/>
              <a:t>Calvinism’s Misunderstanding of Death</a:t>
            </a:r>
          </a:p>
        </p:txBody>
      </p:sp>
    </p:spTree>
    <p:extLst>
      <p:ext uri="{BB962C8B-B14F-4D97-AF65-F5344CB8AC3E}">
        <p14:creationId xmlns:p14="http://schemas.microsoft.com/office/powerpoint/2010/main" val="2554401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9E65B3-6AF5-4951-8712-6B5F54BA7E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lnSpc>
                <a:spcPct val="90000"/>
              </a:lnSpc>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12:2</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of those who sleep in the dust of the ground will awake, these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others to disgrace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contempt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517F027D-7664-47B0-8162-7FEF446929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63143" y="2971800"/>
            <a:ext cx="3265714"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579068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0FC7B3-1B4C-418A-B2AC-247CD7E31B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lnSpc>
                <a:spcPct val="90000"/>
              </a:lnSpc>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25:46</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will go away into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eternal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aiōnios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punishment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righteous into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eternal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aiōnios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1026" name="Picture 2" descr="How to pronounce Aiōnios in Biblical Greek - (αἰώνιος / eternal)">
            <a:extLst>
              <a:ext uri="{FF2B5EF4-FFF2-40B4-BE49-F238E27FC236}">
                <a16:creationId xmlns:a16="http://schemas.microsoft.com/office/drawing/2014/main" id="{15A60C52-45E6-EAE2-5032-B97774AF28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18" r="36608" b="31619"/>
          <a:stretch/>
        </p:blipFill>
        <p:spPr bwMode="auto">
          <a:xfrm>
            <a:off x="3755980" y="2429232"/>
            <a:ext cx="468004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43732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A3BFA-DD38-CD23-69C8-41FECD5F55B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3F2E4E3-1555-0430-0F3C-59EE9B3702D4}"/>
              </a:ext>
            </a:extLst>
          </p:cNvPr>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Neo-Calvinism vs. The Bible</a:t>
            </a:r>
          </a:p>
        </p:txBody>
      </p:sp>
      <p:sp>
        <p:nvSpPr>
          <p:cNvPr id="3" name="Content Placeholder 2">
            <a:extLst>
              <a:ext uri="{FF2B5EF4-FFF2-40B4-BE49-F238E27FC236}">
                <a16:creationId xmlns:a16="http://schemas.microsoft.com/office/drawing/2014/main" id="{F80E7AB0-7C71-4EBC-0B6A-0B2BD790E2F0}"/>
              </a:ext>
            </a:extLst>
          </p:cNvPr>
          <p:cNvSpPr>
            <a:spLocks noGrp="1"/>
          </p:cNvSpPr>
          <p:nvPr>
            <p:ph idx="1"/>
          </p:nvPr>
        </p:nvSpPr>
        <p:spPr>
          <a:xfrm>
            <a:off x="609600" y="1143000"/>
            <a:ext cx="7543800" cy="5562600"/>
          </a:xfrm>
        </p:spPr>
        <p:txBody>
          <a:bodyPr/>
          <a:lstStyle/>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Calvinism’s Mixed Blessing</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Why Critique Calvinism?</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The Source of Calvin’s Theology</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Calvin’s Manner of Life</a:t>
            </a:r>
          </a:p>
          <a:p>
            <a:pPr marL="576263" indent="-576263">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TULIP Through the Grid of Scripture</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Conclusion</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2" descr="Related image">
            <a:extLst>
              <a:ext uri="{FF2B5EF4-FFF2-40B4-BE49-F238E27FC236}">
                <a16:creationId xmlns:a16="http://schemas.microsoft.com/office/drawing/2014/main" id="{548C11ED-236B-E5E2-8DF8-39470E641DD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14553" y="1371600"/>
            <a:ext cx="2667847"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847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ts val="0"/>
              </a:spcBef>
              <a:spcAft>
                <a:spcPts val="1200"/>
              </a:spcAft>
              <a:buClr>
                <a:schemeClr val="tx1"/>
              </a:buClr>
              <a:buNone/>
              <a:defRPr/>
            </a:pPr>
            <a:r>
              <a:rPr lang="en-US" sz="4000" dirty="0">
                <a:solidFill>
                  <a:schemeClr val="tx2"/>
                </a:solidFill>
                <a:ea typeface="+mj-ea"/>
                <a:cs typeface="Calibri" panose="020F0502020204030204" pitchFamily="34" charset="0"/>
              </a:rPr>
              <a:t>Luke 16:24-26</a:t>
            </a:r>
          </a:p>
          <a:p>
            <a:pPr marL="0" indent="0" algn="just">
              <a:spcBef>
                <a:spcPts val="0"/>
              </a:spcBef>
              <a:buNone/>
            </a:pPr>
            <a:r>
              <a:rPr lang="en-US" sz="3000" kern="0" dirty="0">
                <a:solidFill>
                  <a:srgbClr val="FFFFFF"/>
                </a:solidFill>
                <a:effectLst>
                  <a:outerShdw blurRad="38100" dist="38100" dir="2700000" algn="tl">
                    <a:srgbClr val="000000">
                      <a:alpha val="43137"/>
                    </a:srgbClr>
                  </a:outerShdw>
                </a:effectLst>
              </a:rPr>
              <a:t>“</a:t>
            </a:r>
            <a:r>
              <a:rPr lang="en-US" sz="3000" baseline="30000" dirty="0">
                <a:effectLst>
                  <a:outerShdw blurRad="38100" dist="38100" dir="2700000" algn="tl">
                    <a:srgbClr val="000000">
                      <a:alpha val="43137"/>
                    </a:srgbClr>
                  </a:outerShdw>
                </a:effectLst>
              </a:rPr>
              <a:t>24 </a:t>
            </a:r>
            <a:r>
              <a:rPr lang="en-US" sz="3000" dirty="0">
                <a:effectLst>
                  <a:outerShdw blurRad="38100" dist="38100" dir="2700000" algn="tl">
                    <a:srgbClr val="000000">
                      <a:alpha val="43137"/>
                    </a:srgbClr>
                  </a:outerShdw>
                </a:effectLst>
              </a:rPr>
              <a:t>And he cried out and said, ‘Father Abraham, have mercy on me, and send Lazarus so that he may dip the tip of his finger in water and cool off my tongue, for I am in agony in this flame.’ </a:t>
            </a:r>
            <a:r>
              <a:rPr lang="en-US" sz="3000" kern="0" baseline="30000" dirty="0">
                <a:solidFill>
                  <a:srgbClr val="FFFFFF"/>
                </a:solidFill>
                <a:effectLst>
                  <a:outerShdw blurRad="38100" dist="38100" dir="2700000" algn="tl">
                    <a:srgbClr val="000000">
                      <a:alpha val="43137"/>
                    </a:srgbClr>
                  </a:outerShdw>
                </a:effectLst>
              </a:rPr>
              <a:t>25</a:t>
            </a:r>
            <a:r>
              <a:rPr lang="en-US" sz="3000" dirty="0">
                <a:effectLst>
                  <a:outerShdw blurRad="38100" dist="38100" dir="2700000" algn="tl">
                    <a:srgbClr val="000000">
                      <a:alpha val="43137"/>
                    </a:srgbClr>
                  </a:outerShdw>
                </a:effectLst>
              </a:rPr>
              <a:t> But Abraham said, ‘Child, remember that during your life you received your good things, and likewise Lazarus bad things; but now he is being comforted here, and you are in agony. </a:t>
            </a:r>
            <a:r>
              <a:rPr lang="en-US" sz="3000" kern="0" baseline="30000" dirty="0">
                <a:solidFill>
                  <a:srgbClr val="FFFFFF"/>
                </a:solidFill>
                <a:effectLst>
                  <a:outerShdw blurRad="38100" dist="38100" dir="2700000" algn="tl">
                    <a:srgbClr val="000000">
                      <a:alpha val="43137"/>
                    </a:srgbClr>
                  </a:outerShdw>
                </a:effectLst>
              </a:rPr>
              <a:t>26</a:t>
            </a:r>
            <a:r>
              <a:rPr lang="en-US" sz="3000" dirty="0">
                <a:effectLst>
                  <a:outerShdw blurRad="38100" dist="38100" dir="2700000" algn="tl">
                    <a:srgbClr val="000000">
                      <a:alpha val="43137"/>
                    </a:srgbClr>
                  </a:outerShdw>
                </a:effectLst>
              </a:rPr>
              <a:t> And besides all this, between us and you there is a great chasm fixed, so that those who wish to come over from here to you will not be able, and that none may cross over from there to us.’”</a:t>
            </a:r>
          </a:p>
        </p:txBody>
      </p:sp>
      <p:sp>
        <p:nvSpPr>
          <p:cNvPr id="2" name="Slide Number Placeholder 1">
            <a:extLst>
              <a:ext uri="{FF2B5EF4-FFF2-40B4-BE49-F238E27FC236}">
                <a16:creationId xmlns:a16="http://schemas.microsoft.com/office/drawing/2014/main" id="{538F22C9-E095-4B4E-93EF-9BEB73453415}"/>
              </a:ext>
            </a:extLst>
          </p:cNvPr>
          <p:cNvSpPr>
            <a:spLocks noGrp="1"/>
          </p:cNvSpPr>
          <p:nvPr>
            <p:ph type="sldNum" sz="quarter" idx="12"/>
          </p:nvPr>
        </p:nvSpPr>
        <p:spPr/>
        <p:txBody>
          <a:bodyPr/>
          <a:lstStyle/>
          <a:p>
            <a:pPr>
              <a:defRPr/>
            </a:pPr>
            <a:fld id="{B3C3A6CF-E9D9-4FB9-8425-0D4364AA3ACE}" type="slidenum">
              <a:rPr lang="en-US" altLang="en-US" sz="1600" b="1"/>
              <a:pPr>
                <a:defRPr/>
              </a:pPr>
              <a:t>20</a:t>
            </a:fld>
            <a:endParaRPr lang="en-US" altLang="en-US" sz="1600" b="1" dirty="0"/>
          </a:p>
        </p:txBody>
      </p:sp>
    </p:spTree>
    <p:extLst>
      <p:ext uri="{BB962C8B-B14F-4D97-AF65-F5344CB8AC3E}">
        <p14:creationId xmlns:p14="http://schemas.microsoft.com/office/powerpoint/2010/main" val="3294824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33475"/>
            <a:ext cx="10972800" cy="5495925"/>
          </a:xfrm>
        </p:spPr>
        <p:txBody>
          <a:bodyPr/>
          <a:lstStyle/>
          <a:p>
            <a:pPr marL="742950" indent="-742950" algn="just">
              <a:spcBef>
                <a:spcPts val="0"/>
              </a:spcBef>
              <a:spcAft>
                <a:spcPts val="1800"/>
              </a:spcAft>
              <a:buSzPct val="100000"/>
              <a:buFont typeface="+mj-lt"/>
              <a:buAutoNum type="arabicParenR"/>
              <a:defRPr/>
            </a:pPr>
            <a:r>
              <a:rPr lang="en-US" sz="2800" dirty="0">
                <a:cs typeface="Calibri" pitchFamily="34" charset="0"/>
              </a:rPr>
              <a:t>Ephesians 2:1, 5</a:t>
            </a:r>
          </a:p>
          <a:p>
            <a:pPr marL="742950" indent="-742950" algn="just">
              <a:spcBef>
                <a:spcPts val="0"/>
              </a:spcBef>
              <a:spcAft>
                <a:spcPts val="1800"/>
              </a:spcAft>
              <a:buSzPct val="100000"/>
              <a:buFont typeface="+mj-lt"/>
              <a:buAutoNum type="arabicParenR"/>
              <a:defRPr/>
            </a:pPr>
            <a:r>
              <a:rPr lang="en-US" sz="2800" dirty="0">
                <a:cs typeface="Calibri" pitchFamily="34" charset="0"/>
              </a:rPr>
              <a:t>Calvinism's anachronistic misunderstanding: non-existence</a:t>
            </a:r>
          </a:p>
          <a:p>
            <a:pPr marL="742950" indent="-742950" algn="just">
              <a:spcBef>
                <a:spcPts val="0"/>
              </a:spcBef>
              <a:spcAft>
                <a:spcPts val="1800"/>
              </a:spcAft>
              <a:buSzPct val="100000"/>
              <a:buFont typeface="+mj-lt"/>
              <a:buAutoNum type="arabicParenR"/>
              <a:defRPr/>
            </a:pPr>
            <a:r>
              <a:rPr lang="en-US" sz="2800" dirty="0">
                <a:cs typeface="Calibri" pitchFamily="34" charset="0"/>
              </a:rPr>
              <a:t>Lexical definition: separation</a:t>
            </a:r>
          </a:p>
          <a:p>
            <a:pPr marL="742950" indent="-742950" algn="just">
              <a:spcBef>
                <a:spcPts val="0"/>
              </a:spcBef>
              <a:spcAft>
                <a:spcPts val="1800"/>
              </a:spcAft>
              <a:buSzPct val="100000"/>
              <a:buFont typeface="+mj-lt"/>
              <a:buAutoNum type="arabicParenR"/>
              <a:defRPr/>
            </a:pPr>
            <a:r>
              <a:rPr lang="en-US" sz="2800" dirty="0">
                <a:cs typeface="Calibri" pitchFamily="34" charset="0"/>
              </a:rPr>
              <a:t>Physical death (Gen. 35:18; Eccles. 12:7; Matt. 27:50-51; Luke 23:46; Acts 7:59; Dan. 12:2; Matt. 25:46; 2 Cor. 5:8; Philip. 1:21-23)</a:t>
            </a:r>
          </a:p>
          <a:p>
            <a:pPr marL="742950" indent="-742950" algn="just">
              <a:spcBef>
                <a:spcPts val="0"/>
              </a:spcBef>
              <a:spcAft>
                <a:spcPts val="1800"/>
              </a:spcAft>
              <a:buSzPct val="100000"/>
              <a:buFont typeface="+mj-lt"/>
              <a:buAutoNum type="arabicParenR"/>
              <a:defRPr/>
            </a:pPr>
            <a:r>
              <a:rPr lang="en-US" sz="2800" b="1" u="sng" dirty="0">
                <a:solidFill>
                  <a:srgbClr val="FFFFCC"/>
                </a:solidFill>
                <a:cs typeface="Calibri" pitchFamily="34" charset="0"/>
              </a:rPr>
              <a:t>Other examples (Gen. 2:17; 3:8; Isa. 59:1-2)</a:t>
            </a:r>
          </a:p>
          <a:p>
            <a:pPr marL="742950" indent="-742950" algn="just">
              <a:spcBef>
                <a:spcPts val="0"/>
              </a:spcBef>
              <a:spcAft>
                <a:spcPts val="1800"/>
              </a:spcAft>
              <a:buSzPct val="100000"/>
              <a:buFont typeface="+mj-lt"/>
              <a:buAutoNum type="arabicParenR"/>
              <a:defRPr/>
            </a:pPr>
            <a:r>
              <a:rPr lang="en-US" sz="2800" dirty="0">
                <a:cs typeface="Calibri" pitchFamily="34" charset="0"/>
              </a:rPr>
              <a:t>Faith is possible (absent regeneration 1st) though the Spirit’s conviction (John 16:8), the Word’s proclamation (Isa. 55:8-9; Rom. 10:17; 2 Tim. 3:15; 1 Pet. 1:23; Jas. 1:18)</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20400" y="152400"/>
            <a:ext cx="768842"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F3A9843-8793-4EC5-892D-D134F805F1F7}"/>
              </a:ext>
            </a:extLst>
          </p:cNvPr>
          <p:cNvSpPr txBox="1">
            <a:spLocks/>
          </p:cNvSpPr>
          <p:nvPr/>
        </p:nvSpPr>
        <p:spPr bwMode="auto">
          <a:xfrm>
            <a:off x="1028700" y="152400"/>
            <a:ext cx="1013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buClr>
                <a:srgbClr val="FFC000"/>
              </a:buClr>
              <a:buFont typeface="+mj-lt"/>
              <a:buAutoNum type="alphaLcParenR" startAt="3"/>
            </a:pPr>
            <a:r>
              <a:rPr lang="en-US" sz="4000" kern="0" dirty="0"/>
              <a:t>Calvinism’s Misunderstanding of Death</a:t>
            </a:r>
          </a:p>
        </p:txBody>
      </p:sp>
    </p:spTree>
    <p:extLst>
      <p:ext uri="{BB962C8B-B14F-4D97-AF65-F5344CB8AC3E}">
        <p14:creationId xmlns:p14="http://schemas.microsoft.com/office/powerpoint/2010/main" val="3547627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7C38CD-1E93-41BF-BC35-11A9BEFBB3FA}"/>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38914" name="Rectangle 3"/>
          <p:cNvSpPr>
            <a:spLocks noChangeArrowheads="1"/>
          </p:cNvSpPr>
          <p:nvPr/>
        </p:nvSpPr>
        <p:spPr bwMode="auto">
          <a:xfrm>
            <a:off x="609600" y="1"/>
            <a:ext cx="10972800"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lnSpc>
                <a:spcPct val="90000"/>
              </a:lnSpc>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2:16-17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Lord God commanded the man, saying, ‘From any tree of the garden you may eat freely;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from the tree of the knowledge of good and evil you shall not eat,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you eat from it you will surely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muwth</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D47AE24F-CD9F-4D80-A0C7-0A93DD72C0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92133" y="3048000"/>
            <a:ext cx="2607734" cy="1828800"/>
          </a:xfrm>
          <a:prstGeom prst="rect">
            <a:avLst/>
          </a:prstGeom>
        </p:spPr>
      </p:pic>
    </p:spTree>
    <p:extLst>
      <p:ext uri="{BB962C8B-B14F-4D97-AF65-F5344CB8AC3E}">
        <p14:creationId xmlns:p14="http://schemas.microsoft.com/office/powerpoint/2010/main" val="97481973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Image result for patriarchs Genesis 5, 1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43547" y="457200"/>
            <a:ext cx="8104909" cy="5943600"/>
          </a:xfrm>
          <a:prstGeom prst="rect">
            <a:avLst/>
          </a:prstGeom>
          <a:noFill/>
          <a:ln w="9525">
            <a:noFill/>
            <a:miter lim="800000"/>
            <a:headEnd/>
            <a:tailEnd/>
          </a:ln>
        </p:spPr>
      </p:pic>
    </p:spTree>
    <p:extLst>
      <p:ext uri="{BB962C8B-B14F-4D97-AF65-F5344CB8AC3E}">
        <p14:creationId xmlns:p14="http://schemas.microsoft.com/office/powerpoint/2010/main" val="57485818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33475"/>
            <a:ext cx="10972800" cy="5495925"/>
          </a:xfrm>
        </p:spPr>
        <p:txBody>
          <a:bodyPr/>
          <a:lstStyle/>
          <a:p>
            <a:pPr marL="742950" indent="-742950">
              <a:spcBef>
                <a:spcPts val="0"/>
              </a:spcBef>
              <a:spcAft>
                <a:spcPts val="1800"/>
              </a:spcAft>
              <a:buSzPct val="100000"/>
              <a:buFont typeface="+mj-lt"/>
              <a:buAutoNum type="arabicParenR"/>
              <a:defRPr/>
            </a:pPr>
            <a:r>
              <a:rPr lang="en-US" sz="2800" dirty="0">
                <a:cs typeface="Calibri" pitchFamily="34" charset="0"/>
              </a:rPr>
              <a:t>Ephesians 2:1, 5</a:t>
            </a:r>
          </a:p>
          <a:p>
            <a:pPr marL="742950" indent="-742950">
              <a:spcBef>
                <a:spcPts val="0"/>
              </a:spcBef>
              <a:spcAft>
                <a:spcPts val="1800"/>
              </a:spcAft>
              <a:buSzPct val="100000"/>
              <a:buFont typeface="+mj-lt"/>
              <a:buAutoNum type="arabicParenR"/>
              <a:defRPr/>
            </a:pPr>
            <a:r>
              <a:rPr lang="en-US" sz="2800" dirty="0">
                <a:cs typeface="Calibri" pitchFamily="34" charset="0"/>
              </a:rPr>
              <a:t>Calvinism's anachronistic misunderstanding: non-existence</a:t>
            </a:r>
          </a:p>
          <a:p>
            <a:pPr marL="742950" indent="-742950">
              <a:spcBef>
                <a:spcPts val="0"/>
              </a:spcBef>
              <a:spcAft>
                <a:spcPts val="1800"/>
              </a:spcAft>
              <a:buSzPct val="100000"/>
              <a:buFont typeface="+mj-lt"/>
              <a:buAutoNum type="arabicParenR"/>
              <a:defRPr/>
            </a:pPr>
            <a:r>
              <a:rPr lang="en-US" sz="2800" dirty="0">
                <a:cs typeface="Calibri" pitchFamily="34" charset="0"/>
              </a:rPr>
              <a:t>Lexical definition: separation</a:t>
            </a:r>
          </a:p>
          <a:p>
            <a:pPr marL="742950" indent="-742950">
              <a:spcBef>
                <a:spcPts val="0"/>
              </a:spcBef>
              <a:spcAft>
                <a:spcPts val="1800"/>
              </a:spcAft>
              <a:buSzPct val="100000"/>
              <a:buFont typeface="+mj-lt"/>
              <a:buAutoNum type="arabicParenR"/>
              <a:defRPr/>
            </a:pPr>
            <a:r>
              <a:rPr lang="en-US" sz="2800" dirty="0">
                <a:cs typeface="Calibri" pitchFamily="34" charset="0"/>
              </a:rPr>
              <a:t>Physical death (Gen. 35:18; Eccles. 12:7; Matt. 27:50-51; Luke 23:46; Acts 7:59; Dan. 12:2; Matt. 25:46; 2 Cor. 5:8; Philip. 1:21-23)</a:t>
            </a:r>
          </a:p>
          <a:p>
            <a:pPr marL="742950" indent="-742950">
              <a:spcBef>
                <a:spcPts val="0"/>
              </a:spcBef>
              <a:spcAft>
                <a:spcPts val="1800"/>
              </a:spcAft>
              <a:buSzPct val="100000"/>
              <a:buFont typeface="+mj-lt"/>
              <a:buAutoNum type="arabicParenR"/>
              <a:defRPr/>
            </a:pPr>
            <a:r>
              <a:rPr lang="en-US" sz="2800" dirty="0">
                <a:cs typeface="Calibri" pitchFamily="34" charset="0"/>
              </a:rPr>
              <a:t>Other examples (Gen. 2:17; 3:8; Isa. 59:1-2)</a:t>
            </a:r>
          </a:p>
          <a:p>
            <a:pPr marL="742950" indent="-742950">
              <a:spcBef>
                <a:spcPts val="0"/>
              </a:spcBef>
              <a:spcAft>
                <a:spcPts val="1800"/>
              </a:spcAft>
              <a:buSzPct val="100000"/>
              <a:buFont typeface="+mj-lt"/>
              <a:buAutoNum type="arabicParenR"/>
              <a:defRPr/>
            </a:pPr>
            <a:r>
              <a:rPr lang="en-US" sz="2800" b="1" u="sng" dirty="0">
                <a:solidFill>
                  <a:srgbClr val="FFFFCC"/>
                </a:solidFill>
                <a:cs typeface="Calibri" pitchFamily="34" charset="0"/>
              </a:rPr>
              <a:t>Faith is possible (absent regeneration 1st) though the Spirit’s conviction (John 16:8), the Word’s proclamation (Isa. 55:8-9; Rom. 10:17; 2 Tim. 3:15; 1 Pet. 1:23; Jas. 1:18)</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20400" y="152400"/>
            <a:ext cx="768842"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F3A9843-8793-4EC5-892D-D134F805F1F7}"/>
              </a:ext>
            </a:extLst>
          </p:cNvPr>
          <p:cNvSpPr txBox="1">
            <a:spLocks/>
          </p:cNvSpPr>
          <p:nvPr/>
        </p:nvSpPr>
        <p:spPr bwMode="auto">
          <a:xfrm>
            <a:off x="1028700" y="152400"/>
            <a:ext cx="1013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buClr>
                <a:srgbClr val="FFC000"/>
              </a:buClr>
              <a:buFont typeface="+mj-lt"/>
              <a:buAutoNum type="alphaLcParenR" startAt="3"/>
            </a:pPr>
            <a:r>
              <a:rPr lang="en-US" sz="4000" kern="0" dirty="0"/>
              <a:t>Calvinism’s Misunderstanding of Death</a:t>
            </a:r>
          </a:p>
        </p:txBody>
      </p:sp>
    </p:spTree>
    <p:extLst>
      <p:ext uri="{BB962C8B-B14F-4D97-AF65-F5344CB8AC3E}">
        <p14:creationId xmlns:p14="http://schemas.microsoft.com/office/powerpoint/2010/main" val="4259783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John 16:7-11</a:t>
            </a:r>
          </a:p>
          <a:p>
            <a:pPr marL="0" indent="0" algn="just">
              <a:spcBef>
                <a:spcPts val="0"/>
              </a:spcBef>
              <a:buClr>
                <a:srgbClr val="00FFFF"/>
              </a:buClr>
              <a:buNone/>
              <a:defRPr/>
            </a:pPr>
            <a:r>
              <a:rPr lang="en-US" sz="3300" kern="0" dirty="0">
                <a:solidFill>
                  <a:srgbClr val="FFFFFF"/>
                </a:solidFill>
                <a:effectLst>
                  <a:outerShdw blurRad="38100" dist="38100" dir="2700000" algn="tl">
                    <a:srgbClr val="000000">
                      <a:alpha val="43137"/>
                    </a:srgbClr>
                  </a:outerShdw>
                </a:effectLst>
              </a:rPr>
              <a:t>“</a:t>
            </a:r>
            <a:r>
              <a:rPr lang="en-US" sz="3300" b="1" baseline="30000" dirty="0">
                <a:effectLst/>
              </a:rPr>
              <a:t>7 </a:t>
            </a:r>
            <a:r>
              <a:rPr lang="en-US" sz="3300" dirty="0">
                <a:effectLst/>
              </a:rPr>
              <a:t>But I tell you the truth, it is to your advantage that I go away; for if I do not go away, the Helper will not come to you; but if I go, I will send Him to you. </a:t>
            </a:r>
            <a:r>
              <a:rPr lang="en-US" sz="3300" b="1" baseline="30000" dirty="0">
                <a:effectLst/>
              </a:rPr>
              <a:t>8 </a:t>
            </a:r>
            <a:r>
              <a:rPr lang="en-US" sz="3300" dirty="0">
                <a:effectLst/>
              </a:rPr>
              <a:t>And He, when He comes, will </a:t>
            </a:r>
            <a:r>
              <a:rPr lang="en-US" sz="3300" b="1" u="sng" dirty="0">
                <a:solidFill>
                  <a:srgbClr val="FFFFCC"/>
                </a:solidFill>
                <a:effectLst/>
              </a:rPr>
              <a:t>convict the world</a:t>
            </a:r>
            <a:r>
              <a:rPr lang="en-US" sz="3300" dirty="0">
                <a:effectLst/>
              </a:rPr>
              <a:t> concerning sin and righteousness and judgment; </a:t>
            </a:r>
            <a:r>
              <a:rPr lang="en-US" sz="3300" b="1" baseline="30000" dirty="0">
                <a:effectLst/>
              </a:rPr>
              <a:t>9 </a:t>
            </a:r>
            <a:r>
              <a:rPr lang="en-US" sz="3300" dirty="0">
                <a:effectLst/>
              </a:rPr>
              <a:t>concerning sin, because they do not believe in Me; </a:t>
            </a:r>
            <a:r>
              <a:rPr lang="en-US" sz="3300" b="1" baseline="30000" dirty="0">
                <a:effectLst/>
              </a:rPr>
              <a:t>10 </a:t>
            </a:r>
            <a:r>
              <a:rPr lang="en-US" sz="3300" dirty="0">
                <a:effectLst/>
              </a:rPr>
              <a:t>and concerning righteousness, because I go to the Father and you no longer see Me; </a:t>
            </a:r>
            <a:r>
              <a:rPr lang="en-US" sz="3300" b="1" baseline="30000" dirty="0">
                <a:effectLst/>
              </a:rPr>
              <a:t>11 </a:t>
            </a:r>
            <a:r>
              <a:rPr lang="en-US" sz="3300" dirty="0">
                <a:effectLst/>
              </a:rPr>
              <a:t>and concerning judgment, because the ruler of this world has been judged.”</a:t>
            </a:r>
          </a:p>
        </p:txBody>
      </p:sp>
    </p:spTree>
    <p:extLst>
      <p:ext uri="{BB962C8B-B14F-4D97-AF65-F5344CB8AC3E}">
        <p14:creationId xmlns:p14="http://schemas.microsoft.com/office/powerpoint/2010/main" val="335204690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Isaiah 55:10-11</a:t>
            </a:r>
          </a:p>
          <a:p>
            <a:pPr marL="0" indent="0" algn="just">
              <a:spcBef>
                <a:spcPts val="0"/>
              </a:spcBef>
              <a:buClr>
                <a:srgbClr val="00FFFF"/>
              </a:buClr>
              <a:buNone/>
              <a:defRPr/>
            </a:pPr>
            <a:r>
              <a:rPr lang="en-US" sz="3600" baseline="30000" dirty="0">
                <a:effectLst>
                  <a:outerShdw blurRad="38100" dist="38100" dir="2700000" algn="tl">
                    <a:srgbClr val="000000">
                      <a:alpha val="43137"/>
                    </a:srgbClr>
                  </a:outerShdw>
                </a:effectLst>
              </a:rPr>
              <a:t>10 </a:t>
            </a:r>
            <a:r>
              <a:rPr lang="en-US" sz="3600" kern="0" dirty="0">
                <a:solidFill>
                  <a:srgbClr val="FFFFFF"/>
                </a:solidFill>
                <a:effectLst>
                  <a:outerShdw blurRad="38100" dist="38100" dir="2700000" algn="tl">
                    <a:srgbClr val="000000">
                      <a:alpha val="43137"/>
                    </a:srgbClr>
                  </a:outerShdw>
                </a:effectLst>
              </a:rPr>
              <a:t>“</a:t>
            </a:r>
            <a:r>
              <a:rPr lang="en-US" sz="3600" dirty="0">
                <a:effectLst/>
              </a:rPr>
              <a:t>For as the rain and the snow come down from heaven, And do not return there without watering the earth And making it bear and sprout, And furnishing seed to the sower and bread to the eater; </a:t>
            </a:r>
            <a:r>
              <a:rPr lang="en-US" sz="3600" b="1" baseline="30000" dirty="0">
                <a:effectLst/>
              </a:rPr>
              <a:t>11 </a:t>
            </a:r>
            <a:r>
              <a:rPr lang="en-US" sz="3600" dirty="0">
                <a:effectLst/>
              </a:rPr>
              <a:t>So will My word be which goes forth from My mouth; It will not return to Me empty, Without accomplishing what I desire, And without succeeding </a:t>
            </a:r>
            <a:r>
              <a:rPr lang="en-US" sz="3600" i="1" dirty="0">
                <a:effectLst/>
              </a:rPr>
              <a:t>in the matter</a:t>
            </a:r>
            <a:r>
              <a:rPr lang="en-US" sz="3600" dirty="0">
                <a:effectLst/>
              </a:rPr>
              <a:t> for which I sent it</a:t>
            </a:r>
            <a:r>
              <a:rPr lang="en-US" sz="3600" cap="small" dirty="0">
                <a:effectLst/>
              </a:rPr>
              <a:t>.”</a:t>
            </a:r>
          </a:p>
        </p:txBody>
      </p:sp>
    </p:spTree>
    <p:extLst>
      <p:ext uri="{BB962C8B-B14F-4D97-AF65-F5344CB8AC3E}">
        <p14:creationId xmlns:p14="http://schemas.microsoft.com/office/powerpoint/2010/main" val="352373772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A6B4FD-F192-4828-A398-1DEBF2A695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799" cy="2462213"/>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3:15</a:t>
            </a:r>
          </a:p>
          <a:p>
            <a:pPr algn="just">
              <a:spcBef>
                <a:spcPts val="0"/>
              </a:spcBef>
              <a:spcAft>
                <a:spcPts val="0"/>
              </a:spcAft>
            </a:pPr>
            <a:r>
              <a:rPr lang="en-US" altLang="en-US" sz="360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and that from childhood you have known the sacred writings which are able </a:t>
            </a:r>
            <a:r>
              <a:rPr lang="en-US" sz="3600" b="1" u="sng" dirty="0">
                <a:solidFill>
                  <a:srgbClr val="FFFFCC"/>
                </a:solidFill>
                <a:latin typeface="Calibri" panose="020F0502020204030204" pitchFamily="34" charset="0"/>
                <a:cs typeface="Calibri" panose="020F0502020204030204" pitchFamily="34" charset="0"/>
              </a:rPr>
              <a:t>to give you the wisdom that leads to salvation through faith which is in Christ Jesus</a:t>
            </a:r>
            <a:r>
              <a:rPr lang="en-US" sz="3600" dirty="0">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AD192B67-B7A3-424D-B77A-6DF9D8D019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46626" y="2590800"/>
            <a:ext cx="369874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8215713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Romans 1:16</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rPr>
              <a:t>For I am not ashamed of the gospel, for it is the </a:t>
            </a:r>
            <a:r>
              <a:rPr lang="en-US" sz="3600" b="1" u="sng" dirty="0">
                <a:solidFill>
                  <a:srgbClr val="FFFFCC"/>
                </a:solidFill>
                <a:effectLst/>
              </a:rPr>
              <a:t>power</a:t>
            </a:r>
            <a:r>
              <a:rPr lang="en-US" sz="3600" dirty="0">
                <a:effectLst/>
              </a:rPr>
              <a:t> of God for salvation to everyone who believes, to the Jew first and also to the Greek</a:t>
            </a:r>
            <a:r>
              <a:rPr lang="en-US" sz="3600" cap="small" dirty="0">
                <a:effectLst/>
              </a:rPr>
              <a:t>.”</a:t>
            </a:r>
          </a:p>
        </p:txBody>
      </p:sp>
      <p:pic>
        <p:nvPicPr>
          <p:cNvPr id="2" name="Picture 1">
            <a:extLst>
              <a:ext uri="{FF2B5EF4-FFF2-40B4-BE49-F238E27FC236}">
                <a16:creationId xmlns:a16="http://schemas.microsoft.com/office/drawing/2014/main" id="{B9BCB8CF-2AE7-CBAE-CF58-42E04AE71F17}"/>
              </a:ext>
            </a:extLst>
          </p:cNvPr>
          <p:cNvPicPr>
            <a:picLocks noChangeAspect="1"/>
          </p:cNvPicPr>
          <p:nvPr/>
        </p:nvPicPr>
        <p:blipFill>
          <a:blip r:embed="rId3"/>
          <a:stretch>
            <a:fillRect/>
          </a:stretch>
        </p:blipFill>
        <p:spPr>
          <a:xfrm>
            <a:off x="4307840" y="2788920"/>
            <a:ext cx="3576320" cy="2011680"/>
          </a:xfrm>
          <a:prstGeom prst="rect">
            <a:avLst/>
          </a:prstGeom>
        </p:spPr>
      </p:pic>
    </p:spTree>
    <p:extLst>
      <p:ext uri="{BB962C8B-B14F-4D97-AF65-F5344CB8AC3E}">
        <p14:creationId xmlns:p14="http://schemas.microsoft.com/office/powerpoint/2010/main" val="414690895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87072" y="1702268"/>
            <a:ext cx="10895328" cy="4708981"/>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dirty="0">
                <a:latin typeface="Calibri" panose="020F0502020204030204" pitchFamily="34" charset="0"/>
                <a:cs typeface="Calibri" panose="020F0502020204030204" pitchFamily="34" charset="0"/>
              </a:rPr>
              <a:t>While I do agree that salvation comes through the workings of the Holy Spirit and the Word of God, I disagree with the idea that God must first predispose some to believe and receive it, for the Word of God and the Holy Spirit are sufficient in and of themselves in bringing about the new birth. Instead of forcing individuals to be saved through the irresistible prompting of the Holy Spirit, God uses His Word and the convicting work of the Holy Spirit to confirm its truth in order to bring individuals to the point of decision. It is certainly God’s grace that offers it, but at this point they are free to accept or reject salvation</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3181350" y="228600"/>
            <a:ext cx="5829300" cy="1377300"/>
          </a:xfrm>
          <a:prstGeom prst="rect">
            <a:avLst/>
          </a:prstGeom>
        </p:spPr>
        <p:txBody>
          <a:bodyPr wrap="square">
            <a:spAutoFit/>
          </a:bodyPr>
          <a:lstStyle/>
          <a:p>
            <a:pPr algn="ctr">
              <a:spcAft>
                <a:spcPts val="9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Robert R. Congdon</a:t>
            </a:r>
          </a:p>
          <a:p>
            <a:pPr algn="ctr"/>
            <a:r>
              <a:rPr lang="en-US" sz="2000" i="1" dirty="0">
                <a:latin typeface="Calibri" panose="020F0502020204030204" pitchFamily="34" charset="0"/>
                <a:cs typeface="Calibri" panose="020F0502020204030204" pitchFamily="34" charset="0"/>
              </a:rPr>
              <a:t>Oops! I Thought I Was a Four - Pt Calvinist</a:t>
            </a:r>
            <a:r>
              <a:rPr lang="en-US" sz="2000" dirty="0">
                <a:latin typeface="Calibri" panose="020F0502020204030204" pitchFamily="34" charset="0"/>
                <a:cs typeface="Calibri" panose="020F0502020204030204" pitchFamily="34" charset="0"/>
              </a:rPr>
              <a:t> (Greer, SC: Congdon Ministries International, 2014), 48.</a:t>
            </a:r>
          </a:p>
        </p:txBody>
      </p:sp>
      <p:pic>
        <p:nvPicPr>
          <p:cNvPr id="3" name="Picture 2" descr="Image result for robert r. congdon">
            <a:extLst>
              <a:ext uri="{FF2B5EF4-FFF2-40B4-BE49-F238E27FC236}">
                <a16:creationId xmlns:a16="http://schemas.microsoft.com/office/drawing/2014/main" id="{DA119865-AE1C-4B47-8858-BDB9F679D87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111" y="152400"/>
            <a:ext cx="678689"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12395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algn="ctr"/>
            <a:r>
              <a:rPr lang="en-US" sz="4000" dirty="0">
                <a:effectLst>
                  <a:outerShdw blurRad="38100" dist="38100" dir="2700000" algn="tl">
                    <a:srgbClr val="000000">
                      <a:alpha val="43137"/>
                    </a:srgbClr>
                  </a:outerShdw>
                </a:effectLst>
              </a:rPr>
              <a:t>V. Running </a:t>
            </a:r>
            <a:r>
              <a:rPr lang="en-US" sz="4000" b="1" u="sng" dirty="0">
                <a:effectLst>
                  <a:outerShdw blurRad="38100" dist="38100" dir="2700000" algn="tl">
                    <a:srgbClr val="000000">
                      <a:alpha val="43137"/>
                    </a:srgbClr>
                  </a:outerShdw>
                </a:effectLst>
              </a:rPr>
              <a:t>TULIP</a:t>
            </a:r>
            <a:r>
              <a:rPr lang="en-US" sz="4000" dirty="0">
                <a:effectLst>
                  <a:outerShdw blurRad="38100" dist="38100" dir="2700000" algn="tl">
                    <a:srgbClr val="000000">
                      <a:alpha val="43137"/>
                    </a:srgbClr>
                  </a:outerShdw>
                </a:effectLst>
              </a:rPr>
              <a:t> Through the Grid of Scripture</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6019800" cy="5029200"/>
          </a:xfrm>
        </p:spPr>
        <p:txBody>
          <a:bodyPr/>
          <a:lstStyle/>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Total Depravity</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U</a:t>
            </a:r>
            <a:r>
              <a:rPr lang="en-US" sz="3600" dirty="0">
                <a:latin typeface="Calibri" pitchFamily="34" charset="0"/>
                <a:cs typeface="Calibri" pitchFamily="34" charset="0"/>
              </a:rPr>
              <a:t>nconditional Election</a:t>
            </a:r>
            <a:endParaRPr lang="en-US" sz="3600" dirty="0">
              <a:cs typeface="Calibri" pitchFamily="34" charset="0"/>
            </a:endParaRP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L</a:t>
            </a:r>
            <a:r>
              <a:rPr lang="en-US" sz="3600" dirty="0">
                <a:cs typeface="Calibri" pitchFamily="34" charset="0"/>
              </a:rPr>
              <a:t>imited Atonement</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I</a:t>
            </a:r>
            <a:r>
              <a:rPr lang="en-US" sz="3600" dirty="0">
                <a:latin typeface="Calibri" pitchFamily="34" charset="0"/>
                <a:cs typeface="Calibri" pitchFamily="34" charset="0"/>
              </a:rPr>
              <a:t>rresistible Grace</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P</a:t>
            </a:r>
            <a:r>
              <a:rPr lang="en-US" sz="3600" dirty="0">
                <a:cs typeface="Calibri" pitchFamily="34" charset="0"/>
              </a:rPr>
              <a:t>erseverance of the Saints</a:t>
            </a:r>
            <a:endParaRPr lang="en-US" sz="3600" dirty="0">
              <a:latin typeface="Calibri" pitchFamily="34" charset="0"/>
              <a:cs typeface="Calibri" pitchFamily="34" charset="0"/>
            </a:endParaRPr>
          </a:p>
        </p:txBody>
      </p:sp>
      <p:pic>
        <p:nvPicPr>
          <p:cNvPr id="5" name="Picture 4">
            <a:extLst>
              <a:ext uri="{FF2B5EF4-FFF2-40B4-BE49-F238E27FC236}">
                <a16:creationId xmlns:a16="http://schemas.microsoft.com/office/drawing/2014/main" id="{FAFFFF3B-ACC4-4388-8FD9-85D946BF1C5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1225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87070" y="2286000"/>
            <a:ext cx="10895330" cy="156966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…their [Calvinism’s] definition of total depravity negates the sufficiency of the power of the Word of God and the Holy Spirit to give life...</a:t>
            </a:r>
            <a:r>
              <a:rPr lang="en-US" altLang="en-US" sz="3200" dirty="0">
                <a:latin typeface="Calibri" panose="020F0502020204030204" pitchFamily="34" charset="0"/>
                <a:cs typeface="Calibri" panose="020F0502020204030204" pitchFamily="34" charset="0"/>
              </a:rPr>
              <a:t>”</a:t>
            </a:r>
          </a:p>
        </p:txBody>
      </p:sp>
      <p:sp>
        <p:nvSpPr>
          <p:cNvPr id="2" name="Rectangle 1"/>
          <p:cNvSpPr/>
          <p:nvPr/>
        </p:nvSpPr>
        <p:spPr>
          <a:xfrm>
            <a:off x="3219450" y="228600"/>
            <a:ext cx="5753100" cy="1377300"/>
          </a:xfrm>
          <a:prstGeom prst="rect">
            <a:avLst/>
          </a:prstGeom>
        </p:spPr>
        <p:txBody>
          <a:bodyPr wrap="square">
            <a:spAutoFit/>
          </a:bodyPr>
          <a:lstStyle/>
          <a:p>
            <a:pPr algn="ctr">
              <a:spcAft>
                <a:spcPts val="9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Robert R. Congdon</a:t>
            </a:r>
          </a:p>
          <a:p>
            <a:pPr algn="ctr"/>
            <a:r>
              <a:rPr lang="en-US" sz="2000" i="1" dirty="0">
                <a:latin typeface="Calibri" panose="020F0502020204030204" pitchFamily="34" charset="0"/>
                <a:cs typeface="Calibri" panose="020F0502020204030204" pitchFamily="34" charset="0"/>
              </a:rPr>
              <a:t>Oops! I Thought I Was a Four - Pt Calvinist</a:t>
            </a:r>
            <a:r>
              <a:rPr lang="en-US" sz="2000" dirty="0">
                <a:latin typeface="Calibri" panose="020F0502020204030204" pitchFamily="34" charset="0"/>
                <a:cs typeface="Calibri" panose="020F0502020204030204" pitchFamily="34" charset="0"/>
              </a:rPr>
              <a:t> (Greer, SC: Congdon Ministries International, 2014), 69-70.</a:t>
            </a:r>
          </a:p>
        </p:txBody>
      </p:sp>
      <p:pic>
        <p:nvPicPr>
          <p:cNvPr id="5" name="Picture 4" descr="Image result for robert r. congdon">
            <a:extLst>
              <a:ext uri="{FF2B5EF4-FFF2-40B4-BE49-F238E27FC236}">
                <a16:creationId xmlns:a16="http://schemas.microsoft.com/office/drawing/2014/main" id="{21310D4A-DBBF-42C8-8A19-285A2520173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111" y="152400"/>
            <a:ext cx="678689"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09826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5419083-A71A-4887-9E7C-DBB06AF4EED8}"/>
              </a:ext>
            </a:extLst>
          </p:cNvPr>
          <p:cNvGraphicFramePr>
            <a:graphicFrameLocks noGrp="1"/>
          </p:cNvGraphicFramePr>
          <p:nvPr>
            <p:ph idx="1"/>
          </p:nvPr>
        </p:nvGraphicFramePr>
        <p:xfrm>
          <a:off x="609600" y="579120"/>
          <a:ext cx="10972800" cy="5699760"/>
        </p:xfrm>
        <a:graphic>
          <a:graphicData uri="http://schemas.openxmlformats.org/drawingml/2006/table">
            <a:tbl>
              <a:tblPr firstRow="1" bandRow="1">
                <a:tableStyleId>{073A0DAA-6AF3-43AB-8588-CEC1D06C72B9}</a:tableStyleId>
              </a:tblPr>
              <a:tblGrid>
                <a:gridCol w="3146612">
                  <a:extLst>
                    <a:ext uri="{9D8B030D-6E8A-4147-A177-3AD203B41FA5}">
                      <a16:colId xmlns:a16="http://schemas.microsoft.com/office/drawing/2014/main" val="469108784"/>
                    </a:ext>
                  </a:extLst>
                </a:gridCol>
                <a:gridCol w="3307976">
                  <a:extLst>
                    <a:ext uri="{9D8B030D-6E8A-4147-A177-3AD203B41FA5}">
                      <a16:colId xmlns:a16="http://schemas.microsoft.com/office/drawing/2014/main" val="1667891350"/>
                    </a:ext>
                  </a:extLst>
                </a:gridCol>
                <a:gridCol w="4518212">
                  <a:extLst>
                    <a:ext uri="{9D8B030D-6E8A-4147-A177-3AD203B41FA5}">
                      <a16:colId xmlns:a16="http://schemas.microsoft.com/office/drawing/2014/main" val="679950688"/>
                    </a:ext>
                  </a:extLst>
                </a:gridCol>
              </a:tblGrid>
              <a:tr h="914400">
                <a:tc gridSpan="3">
                  <a:txBody>
                    <a:bodyPr/>
                    <a:lstStyle/>
                    <a:p>
                      <a:pPr algn="ctr"/>
                      <a:r>
                        <a:rPr kumimoji="0" 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Calibri" panose="020F0502020204030204" pitchFamily="34" charset="0"/>
                        </a:rPr>
                        <a:t>Death: Calvinism vs Biblicism</a:t>
                      </a:r>
                      <a:endParaRPr lang="en-US" sz="3600" dirty="0">
                        <a:latin typeface="Calibri" panose="020F0502020204030204" pitchFamily="34" charset="0"/>
                        <a:cs typeface="Calibri" panose="020F0502020204030204" pitchFamily="34" charset="0"/>
                      </a:endParaRPr>
                    </a:p>
                  </a:txBody>
                  <a:tcPr anchor="ct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727793756"/>
                  </a:ext>
                </a:extLst>
              </a:tr>
              <a:tr h="640080">
                <a:tc>
                  <a:txBody>
                    <a:bodyPr/>
                    <a:lstStyle/>
                    <a:p>
                      <a:endParaRPr lang="en-US" sz="3200" dirty="0">
                        <a:latin typeface="Calibri" panose="020F0502020204030204" pitchFamily="34" charset="0"/>
                        <a:cs typeface="Calibri" panose="020F0502020204030204" pitchFamily="34" charset="0"/>
                      </a:endParaRPr>
                    </a:p>
                  </a:txBody>
                  <a:tcPr/>
                </a:tc>
                <a:tc>
                  <a:txBody>
                    <a:bodyPr/>
                    <a:lstStyle/>
                    <a:p>
                      <a:pPr algn="ctr"/>
                      <a:r>
                        <a:rPr lang="en-US" sz="3200" b="1" dirty="0">
                          <a:solidFill>
                            <a:srgbClr val="C00000"/>
                          </a:solidFill>
                          <a:latin typeface="Calibri" panose="020F0502020204030204" pitchFamily="34" charset="0"/>
                          <a:cs typeface="Calibri" panose="020F0502020204030204" pitchFamily="34" charset="0"/>
                        </a:rPr>
                        <a:t>CALVINISM</a:t>
                      </a:r>
                    </a:p>
                  </a:txBody>
                  <a:tcPr/>
                </a:tc>
                <a:tc>
                  <a:txBody>
                    <a:bodyPr/>
                    <a:lstStyle/>
                    <a:p>
                      <a:pPr algn="ctr"/>
                      <a:r>
                        <a:rPr lang="en-US" sz="3200" b="1" dirty="0">
                          <a:solidFill>
                            <a:srgbClr val="0000CC"/>
                          </a:solidFill>
                          <a:latin typeface="Calibri" panose="020F0502020204030204" pitchFamily="34" charset="0"/>
                          <a:cs typeface="Calibri" panose="020F0502020204030204" pitchFamily="34" charset="0"/>
                        </a:rPr>
                        <a:t>BIBLICISM</a:t>
                      </a:r>
                    </a:p>
                  </a:txBody>
                  <a:tcPr/>
                </a:tc>
                <a:extLst>
                  <a:ext uri="{0D108BD9-81ED-4DB2-BD59-A6C34878D82A}">
                    <a16:rowId xmlns:a16="http://schemas.microsoft.com/office/drawing/2014/main" val="696945408"/>
                  </a:ext>
                </a:extLst>
              </a:tr>
              <a:tr h="640080">
                <a:tc>
                  <a:txBody>
                    <a:bodyPr/>
                    <a:lstStyle/>
                    <a:p>
                      <a:r>
                        <a:rPr lang="en-US" sz="2800" b="1" dirty="0">
                          <a:latin typeface="Calibri" panose="020F0502020204030204" pitchFamily="34" charset="0"/>
                          <a:cs typeface="Calibri" panose="020F0502020204030204" pitchFamily="34" charset="0"/>
                        </a:rPr>
                        <a:t>Spiritual death:</a:t>
                      </a:r>
                    </a:p>
                  </a:txBody>
                  <a:tcPr/>
                </a:tc>
                <a:tc>
                  <a:txBody>
                    <a:bodyPr/>
                    <a:lstStyle/>
                    <a:p>
                      <a:r>
                        <a:rPr lang="en-US" sz="2800" b="1" dirty="0">
                          <a:solidFill>
                            <a:srgbClr val="C00000"/>
                          </a:solidFill>
                          <a:latin typeface="Calibri" panose="020F0502020204030204" pitchFamily="34" charset="0"/>
                          <a:cs typeface="Calibri" panose="020F0502020204030204" pitchFamily="34" charset="0"/>
                        </a:rPr>
                        <a:t>Corpse, cadaver</a:t>
                      </a:r>
                    </a:p>
                  </a:txBody>
                  <a:tcPr/>
                </a:tc>
                <a:tc>
                  <a:txBody>
                    <a:bodyPr/>
                    <a:lstStyle/>
                    <a:p>
                      <a:r>
                        <a:rPr lang="en-US" sz="2800" b="1" dirty="0">
                          <a:solidFill>
                            <a:srgbClr val="0000CC"/>
                          </a:solidFill>
                          <a:latin typeface="Calibri" panose="020F0502020204030204" pitchFamily="34" charset="0"/>
                          <a:cs typeface="Calibri" panose="020F0502020204030204" pitchFamily="34" charset="0"/>
                        </a:rPr>
                        <a:t>Separated</a:t>
                      </a:r>
                    </a:p>
                  </a:txBody>
                  <a:tcPr/>
                </a:tc>
                <a:extLst>
                  <a:ext uri="{0D108BD9-81ED-4DB2-BD59-A6C34878D82A}">
                    <a16:rowId xmlns:a16="http://schemas.microsoft.com/office/drawing/2014/main" val="2766381782"/>
                  </a:ext>
                </a:extLst>
              </a:tr>
              <a:tr h="640080">
                <a:tc>
                  <a:txBody>
                    <a:bodyPr/>
                    <a:lstStyle/>
                    <a:p>
                      <a:r>
                        <a:rPr lang="en-US" sz="2800" b="1" dirty="0">
                          <a:latin typeface="Calibri" panose="020F0502020204030204" pitchFamily="34" charset="0"/>
                          <a:cs typeface="Calibri" panose="020F0502020204030204" pitchFamily="34" charset="0"/>
                        </a:rPr>
                        <a:t>Consciousness:</a:t>
                      </a:r>
                    </a:p>
                  </a:txBody>
                  <a:tcPr/>
                </a:tc>
                <a:tc>
                  <a:txBody>
                    <a:bodyPr/>
                    <a:lstStyle/>
                    <a:p>
                      <a:r>
                        <a:rPr lang="en-US" sz="2800" b="1" dirty="0">
                          <a:solidFill>
                            <a:srgbClr val="C00000"/>
                          </a:solidFill>
                          <a:latin typeface="Calibri" panose="020F0502020204030204" pitchFamily="34" charset="0"/>
                          <a:cs typeface="Calibri" panose="020F0502020204030204" pitchFamily="34" charset="0"/>
                        </a:rPr>
                        <a:t>Cessation, lifeless</a:t>
                      </a:r>
                    </a:p>
                  </a:txBody>
                  <a:tcPr/>
                </a:tc>
                <a:tc>
                  <a:txBody>
                    <a:bodyPr/>
                    <a:lstStyle/>
                    <a:p>
                      <a:r>
                        <a:rPr lang="en-US" sz="2800" b="1" dirty="0">
                          <a:solidFill>
                            <a:srgbClr val="0000CC"/>
                          </a:solidFill>
                          <a:latin typeface="Calibri" panose="020F0502020204030204" pitchFamily="34" charset="0"/>
                          <a:cs typeface="Calibri" panose="020F0502020204030204" pitchFamily="34" charset="0"/>
                        </a:rPr>
                        <a:t>Aware</a:t>
                      </a:r>
                    </a:p>
                  </a:txBody>
                  <a:tcPr/>
                </a:tc>
                <a:extLst>
                  <a:ext uri="{0D108BD9-81ED-4DB2-BD59-A6C34878D82A}">
                    <a16:rowId xmlns:a16="http://schemas.microsoft.com/office/drawing/2014/main" val="1181970046"/>
                  </a:ext>
                </a:extLst>
              </a:tr>
              <a:tr h="640080">
                <a:tc>
                  <a:txBody>
                    <a:bodyPr/>
                    <a:lstStyle/>
                    <a:p>
                      <a:r>
                        <a:rPr lang="en-US" sz="2800" b="1" dirty="0">
                          <a:latin typeface="Calibri" panose="020F0502020204030204" pitchFamily="34" charset="0"/>
                          <a:cs typeface="Calibri" panose="020F0502020204030204" pitchFamily="34" charset="0"/>
                        </a:rPr>
                        <a:t>Results:</a:t>
                      </a:r>
                    </a:p>
                  </a:txBody>
                  <a:tcPr/>
                </a:tc>
                <a:tc>
                  <a:txBody>
                    <a:bodyPr/>
                    <a:lstStyle/>
                    <a:p>
                      <a:r>
                        <a:rPr lang="en-US" sz="2800" b="1" dirty="0">
                          <a:solidFill>
                            <a:srgbClr val="C00000"/>
                          </a:solidFill>
                          <a:latin typeface="Calibri" panose="020F0502020204030204" pitchFamily="34" charset="0"/>
                          <a:cs typeface="Calibri" panose="020F0502020204030204" pitchFamily="34" charset="0"/>
                        </a:rPr>
                        <a:t>Inability</a:t>
                      </a:r>
                    </a:p>
                  </a:txBody>
                  <a:tcPr/>
                </a:tc>
                <a:tc>
                  <a:txBody>
                    <a:bodyPr/>
                    <a:lstStyle/>
                    <a:p>
                      <a:r>
                        <a:rPr lang="en-US" sz="2800" b="1" dirty="0">
                          <a:solidFill>
                            <a:srgbClr val="0000CC"/>
                          </a:solidFill>
                          <a:latin typeface="Calibri" panose="020F0502020204030204" pitchFamily="34" charset="0"/>
                          <a:cs typeface="Calibri" panose="020F0502020204030204" pitchFamily="34" charset="0"/>
                        </a:rPr>
                        <a:t>Can hear and believe</a:t>
                      </a:r>
                    </a:p>
                  </a:txBody>
                  <a:tcPr/>
                </a:tc>
                <a:extLst>
                  <a:ext uri="{0D108BD9-81ED-4DB2-BD59-A6C34878D82A}">
                    <a16:rowId xmlns:a16="http://schemas.microsoft.com/office/drawing/2014/main" val="1623121738"/>
                  </a:ext>
                </a:extLst>
              </a:tr>
              <a:tr h="640080">
                <a:tc>
                  <a:txBody>
                    <a:bodyPr/>
                    <a:lstStyle/>
                    <a:p>
                      <a:r>
                        <a:rPr lang="en-US" sz="2800" b="1" dirty="0">
                          <a:latin typeface="Calibri" panose="020F0502020204030204" pitchFamily="34" charset="0"/>
                          <a:cs typeface="Calibri" panose="020F0502020204030204" pitchFamily="34" charset="0"/>
                        </a:rPr>
                        <a:t>Spiritual response:</a:t>
                      </a:r>
                    </a:p>
                  </a:txBody>
                  <a:tcPr/>
                </a:tc>
                <a:tc>
                  <a:txBody>
                    <a:bodyPr/>
                    <a:lstStyle/>
                    <a:p>
                      <a:r>
                        <a:rPr lang="en-US" sz="2800" b="1" dirty="0">
                          <a:solidFill>
                            <a:srgbClr val="C00000"/>
                          </a:solidFill>
                          <a:latin typeface="Calibri" panose="020F0502020204030204" pitchFamily="34" charset="0"/>
                          <a:cs typeface="Calibri" panose="020F0502020204030204" pitchFamily="34" charset="0"/>
                        </a:rPr>
                        <a:t>Regeneration first</a:t>
                      </a:r>
                    </a:p>
                  </a:txBody>
                  <a:tcPr/>
                </a:tc>
                <a:tc>
                  <a:txBody>
                    <a:bodyPr/>
                    <a:lstStyle/>
                    <a:p>
                      <a:r>
                        <a:rPr lang="en-US" sz="2800" b="1" dirty="0">
                          <a:solidFill>
                            <a:srgbClr val="0000CC"/>
                          </a:solidFill>
                          <a:latin typeface="Calibri" panose="020F0502020204030204" pitchFamily="34" charset="0"/>
                          <a:cs typeface="Calibri" panose="020F0502020204030204" pitchFamily="34" charset="0"/>
                        </a:rPr>
                        <a:t>God’s Word, Spirit’s conviction, Gospel’s power</a:t>
                      </a:r>
                    </a:p>
                  </a:txBody>
                  <a:tcPr/>
                </a:tc>
                <a:extLst>
                  <a:ext uri="{0D108BD9-81ED-4DB2-BD59-A6C34878D82A}">
                    <a16:rowId xmlns:a16="http://schemas.microsoft.com/office/drawing/2014/main" val="1226705165"/>
                  </a:ext>
                </a:extLst>
              </a:tr>
              <a:tr h="640080">
                <a:tc>
                  <a:txBody>
                    <a:bodyPr/>
                    <a:lstStyle/>
                    <a:p>
                      <a:r>
                        <a:rPr lang="en-US" sz="2800" b="1" dirty="0">
                          <a:latin typeface="Calibri" panose="020F0502020204030204" pitchFamily="34" charset="0"/>
                          <a:cs typeface="Calibri" panose="020F0502020204030204" pitchFamily="34" charset="0"/>
                        </a:rPr>
                        <a:t>Regeneration:</a:t>
                      </a:r>
                    </a:p>
                  </a:txBody>
                  <a:tcPr/>
                </a:tc>
                <a:tc>
                  <a:txBody>
                    <a:bodyPr/>
                    <a:lstStyle/>
                    <a:p>
                      <a:r>
                        <a:rPr lang="en-US" sz="2800" b="1" dirty="0">
                          <a:solidFill>
                            <a:srgbClr val="C00000"/>
                          </a:solidFill>
                          <a:latin typeface="Calibri" panose="020F0502020204030204" pitchFamily="34" charset="0"/>
                          <a:cs typeface="Calibri" panose="020F0502020204030204" pitchFamily="34" charset="0"/>
                        </a:rPr>
                        <a:t>Before faith</a:t>
                      </a:r>
                    </a:p>
                  </a:txBody>
                  <a:tcPr/>
                </a:tc>
                <a:tc>
                  <a:txBody>
                    <a:bodyPr/>
                    <a:lstStyle/>
                    <a:p>
                      <a:r>
                        <a:rPr lang="en-US" sz="2800" b="1" dirty="0">
                          <a:solidFill>
                            <a:srgbClr val="0000CC"/>
                          </a:solidFill>
                          <a:latin typeface="Calibri" panose="020F0502020204030204" pitchFamily="34" charset="0"/>
                          <a:cs typeface="Calibri" panose="020F0502020204030204" pitchFamily="34" charset="0"/>
                        </a:rPr>
                        <a:t>Result of faith</a:t>
                      </a:r>
                    </a:p>
                  </a:txBody>
                  <a:tcPr/>
                </a:tc>
                <a:extLst>
                  <a:ext uri="{0D108BD9-81ED-4DB2-BD59-A6C34878D82A}">
                    <a16:rowId xmlns:a16="http://schemas.microsoft.com/office/drawing/2014/main" val="2819425608"/>
                  </a:ext>
                </a:extLst>
              </a:tr>
              <a:tr h="64008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Adapted from Robert R. Congdon, </a:t>
                      </a:r>
                      <a:r>
                        <a:rPr lang="en-US" sz="1400" i="1" dirty="0">
                          <a:latin typeface="Calibri" panose="020F0502020204030204" pitchFamily="34" charset="0"/>
                          <a:cs typeface="Calibri" panose="020F0502020204030204" pitchFamily="34" charset="0"/>
                        </a:rPr>
                        <a:t>Oops! I Thought I Was a Four - Pt Calvinist</a:t>
                      </a:r>
                      <a:r>
                        <a:rPr lang="en-US" sz="1400" dirty="0">
                          <a:latin typeface="Calibri" panose="020F0502020204030204" pitchFamily="34" charset="0"/>
                          <a:cs typeface="Calibri" panose="020F0502020204030204" pitchFamily="34" charset="0"/>
                        </a:rPr>
                        <a:t> (Greer, SC: Congdon Ministries International, 2014), 22.</a:t>
                      </a:r>
                    </a:p>
                  </a:txBody>
                  <a:tcPr anchor="ctr"/>
                </a:tc>
                <a:tc hMerge="1">
                  <a:txBody>
                    <a:bodyPr/>
                    <a:lstStyle/>
                    <a:p>
                      <a:endParaRPr lang="en-US" sz="2800" dirty="0"/>
                    </a:p>
                  </a:txBody>
                  <a:tcPr/>
                </a:tc>
                <a:tc hMerge="1">
                  <a:txBody>
                    <a:bodyPr/>
                    <a:lstStyle/>
                    <a:p>
                      <a:endParaRPr lang="en-US" sz="2800" dirty="0"/>
                    </a:p>
                  </a:txBody>
                  <a:tcPr/>
                </a:tc>
                <a:extLst>
                  <a:ext uri="{0D108BD9-81ED-4DB2-BD59-A6C34878D82A}">
                    <a16:rowId xmlns:a16="http://schemas.microsoft.com/office/drawing/2014/main" val="2811777648"/>
                  </a:ext>
                </a:extLst>
              </a:tr>
            </a:tbl>
          </a:graphicData>
        </a:graphic>
      </p:graphicFrame>
    </p:spTree>
    <p:extLst>
      <p:ext uri="{BB962C8B-B14F-4D97-AF65-F5344CB8AC3E}">
        <p14:creationId xmlns:p14="http://schemas.microsoft.com/office/powerpoint/2010/main" val="139698206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E6873-7B2D-710D-C5F8-705525EB442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022596E1-C374-416C-490D-B70B3A7990AB}"/>
              </a:ext>
            </a:extLst>
          </p:cNvPr>
          <p:cNvSpPr>
            <a:spLocks noGrp="1"/>
          </p:cNvSpPr>
          <p:nvPr>
            <p:ph type="title"/>
          </p:nvPr>
        </p:nvSpPr>
        <p:spPr>
          <a:xfrm>
            <a:off x="609600" y="228600"/>
            <a:ext cx="10972800" cy="914400"/>
          </a:xfrm>
        </p:spPr>
        <p:txBody>
          <a:bodyPr/>
          <a:lstStyle/>
          <a:p>
            <a:pPr marL="684213" lvl="1" indent="-684213" algn="ctr">
              <a:spcBef>
                <a:spcPts val="0"/>
              </a:spcBef>
              <a:spcAft>
                <a:spcPts val="4200"/>
              </a:spcAft>
              <a:buClr>
                <a:srgbClr val="66FF66"/>
              </a:buClr>
              <a:buSzPct val="100000"/>
              <a:buFont typeface="+mj-lt"/>
              <a:buAutoNum type="arabicPeriod" startAt="4"/>
              <a:defRPr/>
            </a:pPr>
            <a:r>
              <a:rPr lang="en-US" sz="4000" kern="1200" dirty="0">
                <a:effectLst>
                  <a:outerShdw blurRad="38100" dist="38100" dir="2700000" algn="tl">
                    <a:srgbClr val="000000">
                      <a:alpha val="43137"/>
                    </a:srgbClr>
                  </a:outerShdw>
                </a:effectLst>
                <a:latin typeface="Calibri" panose="020F0502020204030204" pitchFamily="34" charset="0"/>
                <a:ea typeface="+mj-ea"/>
                <a:cs typeface="+mj-cs"/>
              </a:rPr>
              <a:t>Calvinism’s Overstatement of Total Depravity</a:t>
            </a:r>
          </a:p>
        </p:txBody>
      </p:sp>
      <p:sp>
        <p:nvSpPr>
          <p:cNvPr id="3" name="Content Placeholder 2">
            <a:extLst>
              <a:ext uri="{FF2B5EF4-FFF2-40B4-BE49-F238E27FC236}">
                <a16:creationId xmlns:a16="http://schemas.microsoft.com/office/drawing/2014/main" id="{FCB09E93-7DB9-C7A1-BA0C-D4208B1D47D2}"/>
              </a:ext>
            </a:extLst>
          </p:cNvPr>
          <p:cNvSpPr>
            <a:spLocks noGrp="1"/>
          </p:cNvSpPr>
          <p:nvPr>
            <p:ph idx="1"/>
          </p:nvPr>
        </p:nvSpPr>
        <p:spPr>
          <a:xfrm>
            <a:off x="597159" y="1600200"/>
            <a:ext cx="9156441" cy="4800600"/>
          </a:xfrm>
        </p:spPr>
        <p:txBody>
          <a:bodyPr/>
          <a:lstStyle/>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Confusion over intensity vs. extent (Gen. 3:22; Matt. 7:7-11; Rom. 2:14-15)</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Operates contrary to man’s design</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Mis-defines “death” (Eph. 2:1) as non-existence rather than separation</a:t>
            </a:r>
          </a:p>
          <a:p>
            <a:pPr marL="742950" indent="-742950" algn="just">
              <a:spcBef>
                <a:spcPts val="0"/>
              </a:spcBef>
              <a:spcAft>
                <a:spcPts val="4200"/>
              </a:spcAft>
              <a:buClr>
                <a:srgbClr val="FFC000"/>
              </a:buClr>
              <a:buSzPct val="100000"/>
              <a:buFont typeface="+mj-lt"/>
              <a:buAutoNum type="alphaLcParenR"/>
              <a:defRPr/>
            </a:pPr>
            <a:r>
              <a:rPr lang="en-US" b="1" u="sng" dirty="0">
                <a:solidFill>
                  <a:srgbClr val="FFFFCC"/>
                </a:solidFill>
                <a:cs typeface="Calibri" pitchFamily="34" charset="0"/>
              </a:rPr>
              <a:t>Underestimates what lost man can do</a:t>
            </a:r>
          </a:p>
        </p:txBody>
      </p:sp>
      <p:pic>
        <p:nvPicPr>
          <p:cNvPr id="5" name="Picture 2">
            <a:extLst>
              <a:ext uri="{FF2B5EF4-FFF2-40B4-BE49-F238E27FC236}">
                <a16:creationId xmlns:a16="http://schemas.microsoft.com/office/drawing/2014/main" id="{81253EC7-E691-99EF-5F6D-29C4D67D38D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1821935"/>
            <a:ext cx="1735667" cy="2064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488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95300" y="228600"/>
            <a:ext cx="11201400" cy="914400"/>
          </a:xfrm>
        </p:spPr>
        <p:txBody>
          <a:bodyPr/>
          <a:lstStyle/>
          <a:p>
            <a:pPr marL="571500" indent="-571500" algn="just">
              <a:spcBef>
                <a:spcPts val="0"/>
              </a:spcBef>
              <a:spcAft>
                <a:spcPts val="4200"/>
              </a:spcAft>
              <a:buClr>
                <a:srgbClr val="FFC000"/>
              </a:buClr>
              <a:buSzPct val="100000"/>
              <a:buFont typeface="+mj-lt"/>
              <a:buAutoNum type="alphaLcParenR" startAt="4"/>
              <a:defRPr/>
            </a:pPr>
            <a:r>
              <a:rPr lang="en-US" sz="4000" kern="1200" dirty="0">
                <a:effectLst>
                  <a:outerShdw blurRad="38100" dist="38100" dir="2700000" algn="tl">
                    <a:srgbClr val="000000">
                      <a:alpha val="43137"/>
                    </a:srgbClr>
                  </a:outerShdw>
                </a:effectLst>
              </a:rPr>
              <a:t>Calvinism Underestimates What Lost Man Can Do</a:t>
            </a:r>
          </a:p>
        </p:txBody>
      </p:sp>
      <p:sp>
        <p:nvSpPr>
          <p:cNvPr id="3" name="Content Placeholder 2"/>
          <p:cNvSpPr>
            <a:spLocks noGrp="1"/>
          </p:cNvSpPr>
          <p:nvPr>
            <p:ph idx="1"/>
          </p:nvPr>
        </p:nvSpPr>
        <p:spPr>
          <a:xfrm>
            <a:off x="609600" y="1600200"/>
            <a:ext cx="11087100" cy="3962400"/>
          </a:xfrm>
        </p:spPr>
        <p:txBody>
          <a:bodyPr/>
          <a:lstStyle/>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seek God (John 16:7-11; Acts 10‒11)</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hear from God (Acts 10:30-32, 44-48; 11:14)</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reason (Matt. 21:23-27)</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believe (exercise faith) in God (John 3:18)</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79477" y="3352800"/>
            <a:ext cx="1102923" cy="131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574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91B35-BAD3-8899-1F42-55FF453C9519}"/>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053E3AD-1765-96EB-AD53-E12C850DA738}"/>
              </a:ext>
            </a:extLst>
          </p:cNvPr>
          <p:cNvSpPr>
            <a:spLocks noGrp="1"/>
          </p:cNvSpPr>
          <p:nvPr>
            <p:ph type="title"/>
          </p:nvPr>
        </p:nvSpPr>
        <p:spPr>
          <a:xfrm>
            <a:off x="495300" y="228600"/>
            <a:ext cx="11201400" cy="914400"/>
          </a:xfrm>
        </p:spPr>
        <p:txBody>
          <a:bodyPr/>
          <a:lstStyle/>
          <a:p>
            <a:pPr marL="571500" indent="-571500" algn="just">
              <a:spcBef>
                <a:spcPts val="0"/>
              </a:spcBef>
              <a:spcAft>
                <a:spcPts val="4200"/>
              </a:spcAft>
              <a:buClr>
                <a:srgbClr val="FFC000"/>
              </a:buClr>
              <a:buSzPct val="100000"/>
              <a:buFont typeface="+mj-lt"/>
              <a:buAutoNum type="alphaLcParenR" startAt="4"/>
              <a:defRPr/>
            </a:pPr>
            <a:r>
              <a:rPr lang="en-US" sz="4000" kern="1200" dirty="0">
                <a:effectLst>
                  <a:outerShdw blurRad="38100" dist="38100" dir="2700000" algn="tl">
                    <a:srgbClr val="000000">
                      <a:alpha val="43137"/>
                    </a:srgbClr>
                  </a:outerShdw>
                </a:effectLst>
              </a:rPr>
              <a:t>Calvinism Underestimates What Lost Man Can Do</a:t>
            </a:r>
          </a:p>
        </p:txBody>
      </p:sp>
      <p:sp>
        <p:nvSpPr>
          <p:cNvPr id="3" name="Content Placeholder 2">
            <a:extLst>
              <a:ext uri="{FF2B5EF4-FFF2-40B4-BE49-F238E27FC236}">
                <a16:creationId xmlns:a16="http://schemas.microsoft.com/office/drawing/2014/main" id="{CD757A72-6C6D-ABE6-CBD8-BD6EA57462BB}"/>
              </a:ext>
            </a:extLst>
          </p:cNvPr>
          <p:cNvSpPr>
            <a:spLocks noGrp="1"/>
          </p:cNvSpPr>
          <p:nvPr>
            <p:ph idx="1"/>
          </p:nvPr>
        </p:nvSpPr>
        <p:spPr>
          <a:xfrm>
            <a:off x="609600" y="1600200"/>
            <a:ext cx="11087100" cy="3962400"/>
          </a:xfrm>
        </p:spPr>
        <p:txBody>
          <a:bodyPr/>
          <a:lstStyle/>
          <a:p>
            <a:pPr lvl="1" indent="-742950">
              <a:spcBef>
                <a:spcPts val="0"/>
              </a:spcBef>
              <a:spcAft>
                <a:spcPts val="3000"/>
              </a:spcAft>
              <a:buClr>
                <a:schemeClr val="tx2"/>
              </a:buClr>
              <a:buSzPct val="100000"/>
              <a:buFont typeface="+mj-lt"/>
              <a:buAutoNum type="arabicParenR"/>
              <a:defRPr/>
            </a:pPr>
            <a:r>
              <a:rPr lang="en-US" sz="3000" b="1" u="sng" dirty="0">
                <a:solidFill>
                  <a:srgbClr val="FFFFCC"/>
                </a:solidFill>
                <a:ea typeface="+mn-ea"/>
                <a:cs typeface="Calibri" pitchFamily="34" charset="0"/>
              </a:rPr>
              <a:t>Lost man can seek God (John 16:7-11; Acts 10‒11)</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hear from God (Acts 10:30-32, 44-48; 11:14)</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reason (Matt. 21:23-27)</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believe (exercise faith) in God (John 3:18)</a:t>
            </a:r>
          </a:p>
        </p:txBody>
      </p:sp>
      <p:pic>
        <p:nvPicPr>
          <p:cNvPr id="3074" name="Picture 2">
            <a:extLst>
              <a:ext uri="{FF2B5EF4-FFF2-40B4-BE49-F238E27FC236}">
                <a16:creationId xmlns:a16="http://schemas.microsoft.com/office/drawing/2014/main" id="{4783BC88-3D34-3FCE-9A7A-01165D45EA1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79477" y="3352800"/>
            <a:ext cx="1102923" cy="131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183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wise men still seek him"/>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8431" y="457200"/>
            <a:ext cx="10695138"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64565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0" y="76200"/>
            <a:ext cx="8991600" cy="6705600"/>
          </a:xfrm>
          <a:prstGeom prst="rect">
            <a:avLst/>
          </a:prstGeom>
        </p:spPr>
      </p:pic>
    </p:spTree>
    <p:extLst>
      <p:ext uri="{BB962C8B-B14F-4D97-AF65-F5344CB8AC3E}">
        <p14:creationId xmlns:p14="http://schemas.microsoft.com/office/powerpoint/2010/main" val="278670509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D116C-7AA9-AA67-7B1A-A5B90AF85C1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C56BEE1-5F5B-3AA0-F8E1-11E032DE75D4}"/>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735158E1-D005-620B-411A-78B0F5294DC0}"/>
              </a:ext>
            </a:extLst>
          </p:cNvPr>
          <p:cNvSpPr>
            <a:spLocks noChangeArrowheads="1"/>
          </p:cNvSpPr>
          <p:nvPr/>
        </p:nvSpPr>
        <p:spPr bwMode="auto">
          <a:xfrm>
            <a:off x="609600" y="0"/>
            <a:ext cx="10972800" cy="367023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10:2</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altLang="en-US" sz="3600" baseline="30000" dirty="0">
                <a:latin typeface="Calibri" panose="020F0502020204030204" pitchFamily="34" charset="0"/>
                <a:ea typeface="Calibri" panose="020F0502020204030204" pitchFamily="34" charset="0"/>
                <a:cs typeface="Calibri" panose="020F0502020204030204" pitchFamily="34" charset="0"/>
              </a:rPr>
              <a:t>1</a:t>
            </a: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Now </a:t>
            </a:r>
            <a:r>
              <a:rPr lang="en-US" sz="3600" i="1" dirty="0">
                <a:latin typeface="Calibri" panose="020F0502020204030204" pitchFamily="34" charset="0"/>
                <a:ea typeface="Calibri" panose="020F0502020204030204" pitchFamily="34" charset="0"/>
                <a:cs typeface="Calibri" panose="020F0502020204030204" pitchFamily="34" charset="0"/>
              </a:rPr>
              <a:t>there was</a:t>
            </a:r>
            <a:r>
              <a:rPr lang="en-US" sz="3600" dirty="0">
                <a:latin typeface="Calibri" panose="020F0502020204030204" pitchFamily="34" charset="0"/>
                <a:ea typeface="Calibri" panose="020F0502020204030204" pitchFamily="34" charset="0"/>
                <a:cs typeface="Calibri" panose="020F0502020204030204" pitchFamily="34" charset="0"/>
              </a:rPr>
              <a:t> a man at Caesarea named Cornelius, a centurion of what was called the Italian cohort, </a:t>
            </a:r>
            <a:r>
              <a:rPr lang="en-US" sz="3600" baseline="30000" dirty="0">
                <a:latin typeface="Calibri" panose="020F0502020204030204" pitchFamily="34" charset="0"/>
                <a:ea typeface="Calibri" panose="020F0502020204030204" pitchFamily="34" charset="0"/>
                <a:cs typeface="Calibri" panose="020F0502020204030204" pitchFamily="34" charset="0"/>
              </a:rPr>
              <a:t>2 </a:t>
            </a:r>
            <a:r>
              <a:rPr lang="en-US" sz="3600" dirty="0">
                <a:latin typeface="Calibri" panose="020F0502020204030204" pitchFamily="34" charset="0"/>
                <a:ea typeface="Calibri" panose="020F0502020204030204" pitchFamily="34" charset="0"/>
                <a:cs typeface="Calibri" panose="020F0502020204030204" pitchFamily="34" charset="0"/>
              </a:rPr>
              <a:t>a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devout</a:t>
            </a:r>
            <a:r>
              <a:rPr lang="en-US" sz="3600" dirty="0">
                <a:latin typeface="Calibri" panose="020F0502020204030204" pitchFamily="34" charset="0"/>
                <a:ea typeface="Calibri" panose="020F0502020204030204" pitchFamily="34" charset="0"/>
                <a:cs typeface="Calibri" panose="020F0502020204030204" pitchFamily="34" charset="0"/>
              </a:rPr>
              <a:t> man and one who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feared God</a:t>
            </a:r>
            <a:r>
              <a:rPr lang="en-US" sz="3600" dirty="0">
                <a:latin typeface="Calibri" panose="020F0502020204030204" pitchFamily="34" charset="0"/>
                <a:ea typeface="Calibri" panose="020F0502020204030204" pitchFamily="34" charset="0"/>
                <a:cs typeface="Calibri" panose="020F0502020204030204" pitchFamily="34" charset="0"/>
              </a:rPr>
              <a:t> with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all his household</a:t>
            </a:r>
            <a:r>
              <a:rPr lang="en-US" sz="3600" dirty="0">
                <a:latin typeface="Calibri" panose="020F0502020204030204" pitchFamily="34" charset="0"/>
                <a:ea typeface="Calibri" panose="020F0502020204030204" pitchFamily="34" charset="0"/>
                <a:cs typeface="Calibri" panose="020F0502020204030204" pitchFamily="34" charset="0"/>
              </a:rPr>
              <a:t>, and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gave many alms</a:t>
            </a:r>
            <a:r>
              <a:rPr lang="en-US" sz="3600" dirty="0">
                <a:latin typeface="Calibri" panose="020F0502020204030204" pitchFamily="34" charset="0"/>
                <a:ea typeface="Calibri" panose="020F0502020204030204" pitchFamily="34" charset="0"/>
                <a:cs typeface="Calibri" panose="020F0502020204030204" pitchFamily="34" charset="0"/>
              </a:rPr>
              <a:t> to the </a:t>
            </a:r>
            <a:r>
              <a:rPr lang="en-US" sz="3600" i="1" dirty="0">
                <a:latin typeface="Calibri" panose="020F0502020204030204" pitchFamily="34" charset="0"/>
                <a:ea typeface="Calibri" panose="020F0502020204030204" pitchFamily="34" charset="0"/>
                <a:cs typeface="Calibri" panose="020F0502020204030204" pitchFamily="34" charset="0"/>
              </a:rPr>
              <a:t>Jewish</a:t>
            </a:r>
            <a:r>
              <a:rPr lang="en-US" sz="3600" dirty="0">
                <a:latin typeface="Calibri" panose="020F0502020204030204" pitchFamily="34" charset="0"/>
                <a:ea typeface="Calibri" panose="020F0502020204030204" pitchFamily="34" charset="0"/>
                <a:cs typeface="Calibri" panose="020F0502020204030204" pitchFamily="34" charset="0"/>
              </a:rPr>
              <a:t> people and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prayed to God continually</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038A7693-E478-67CD-7014-90E3D5C7A317}"/>
              </a:ext>
            </a:extLst>
          </p:cNvPr>
          <p:cNvPicPr>
            <a:picLocks noChangeAspect="1"/>
          </p:cNvPicPr>
          <p:nvPr/>
        </p:nvPicPr>
        <p:blipFill>
          <a:blip r:embed="rId3"/>
          <a:stretch>
            <a:fillRect/>
          </a:stretch>
        </p:blipFill>
        <p:spPr>
          <a:xfrm>
            <a:off x="5273040" y="3200400"/>
            <a:ext cx="1645920" cy="164592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4954330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0E34A-C369-5243-10CD-4FC58460BDD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094E6EF-DCE9-F488-B978-86A6EBA5D621}"/>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AAD1E394-93E9-1100-B75A-906832EB486F}"/>
              </a:ext>
            </a:extLst>
          </p:cNvPr>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11:14</a:t>
            </a:r>
          </a:p>
          <a:p>
            <a:pPr algn="just" eaLnBrk="1" fontAlgn="auto" hangingPunct="1">
              <a:spcBef>
                <a:spcPts val="0"/>
              </a:spcBef>
              <a:spcAft>
                <a:spcPts val="0"/>
              </a:spcAft>
              <a:defRPr/>
            </a:pP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he will speak words to you by which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you [Cornelius] will be saved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you and all your household.”</a:t>
            </a:r>
          </a:p>
        </p:txBody>
      </p:sp>
      <p:pic>
        <p:nvPicPr>
          <p:cNvPr id="2" name="Picture 1">
            <a:extLst>
              <a:ext uri="{FF2B5EF4-FFF2-40B4-BE49-F238E27FC236}">
                <a16:creationId xmlns:a16="http://schemas.microsoft.com/office/drawing/2014/main" id="{AE112A51-103B-98CC-8658-86FBDF32BDDB}"/>
              </a:ext>
            </a:extLst>
          </p:cNvPr>
          <p:cNvPicPr>
            <a:picLocks noChangeAspect="1"/>
          </p:cNvPicPr>
          <p:nvPr/>
        </p:nvPicPr>
        <p:blipFill>
          <a:blip r:embed="rId3"/>
          <a:stretch>
            <a:fillRect/>
          </a:stretch>
        </p:blipFill>
        <p:spPr>
          <a:xfrm>
            <a:off x="5273040" y="3200400"/>
            <a:ext cx="1645920" cy="164592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8203160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0293DA-6228-401A-B449-0AA51F6139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9" name="TextBox 8">
            <a:extLst>
              <a:ext uri="{FF2B5EF4-FFF2-40B4-BE49-F238E27FC236}">
                <a16:creationId xmlns:a16="http://schemas.microsoft.com/office/drawing/2014/main" id="{F7710105-B4BF-4AC0-9191-DA02ABD0C4A2}"/>
              </a:ext>
            </a:extLst>
          </p:cNvPr>
          <p:cNvSpPr txBox="1"/>
          <p:nvPr/>
        </p:nvSpPr>
        <p:spPr>
          <a:xfrm>
            <a:off x="609600" y="0"/>
            <a:ext cx="10972800" cy="3339376"/>
          </a:xfrm>
          <a:prstGeom prst="rect">
            <a:avLst/>
          </a:prstGeom>
          <a:noFill/>
        </p:spPr>
        <p:txBody>
          <a:bodyPr wrap="square">
            <a:spAutoFit/>
          </a:bodyPr>
          <a:lstStyle/>
          <a:p>
            <a:pPr marL="342900" marR="0" indent="-342900" algn="ctr" defTabSz="685800" eaLnBrk="0" hangingPunct="0">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17:26-27</a:t>
            </a:r>
          </a:p>
          <a:p>
            <a:pPr marL="0" marR="0" algn="just">
              <a:spcBef>
                <a:spcPts val="0"/>
              </a:spcBef>
              <a:spcAft>
                <a:spcPts val="1000"/>
              </a:spcAft>
            </a:pPr>
            <a:r>
              <a:rPr lang="en-US" sz="3300" b="1" baseline="30000" dirty="0">
                <a:latin typeface="Calibri" panose="020F0502020204030204" pitchFamily="34" charset="0"/>
                <a:ea typeface="Calibri" panose="020F0502020204030204" pitchFamily="34" charset="0"/>
                <a:cs typeface="Calibri" panose="020F0502020204030204" pitchFamily="34" charset="0"/>
              </a:rPr>
              <a:t>26</a:t>
            </a:r>
            <a:r>
              <a:rPr lang="en-US" sz="3300" dirty="0">
                <a:effectLst/>
                <a:latin typeface="Calibri" panose="020F0502020204030204" pitchFamily="34" charset="0"/>
                <a:ea typeface="Calibri" panose="020F0502020204030204" pitchFamily="34" charset="0"/>
                <a:cs typeface="Calibri" panose="020F0502020204030204" pitchFamily="34" charset="0"/>
              </a:rPr>
              <a:t> and He made </a:t>
            </a:r>
            <a:r>
              <a:rPr lang="en-US" sz="3300" b="1" i="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from one man every nation</a:t>
            </a:r>
            <a:r>
              <a:rPr lang="en-US" sz="3300" dirty="0">
                <a:effectLst/>
                <a:latin typeface="Calibri" panose="020F0502020204030204" pitchFamily="34" charset="0"/>
                <a:ea typeface="Calibri" panose="020F0502020204030204" pitchFamily="34" charset="0"/>
                <a:cs typeface="Calibri" panose="020F0502020204030204" pitchFamily="34" charset="0"/>
              </a:rPr>
              <a:t> of mankind to live on all the face of the earth, having determined </a:t>
            </a:r>
            <a:r>
              <a:rPr lang="en-US" sz="3300" i="1" dirty="0">
                <a:effectLst/>
                <a:latin typeface="Calibri" panose="020F0502020204030204" pitchFamily="34" charset="0"/>
                <a:ea typeface="Calibri" panose="020F0502020204030204" pitchFamily="34" charset="0"/>
                <a:cs typeface="Calibri" panose="020F0502020204030204" pitchFamily="34" charset="0"/>
              </a:rPr>
              <a:t>their</a:t>
            </a:r>
            <a:r>
              <a:rPr lang="en-US" sz="3300" dirty="0">
                <a:effectLst/>
                <a:latin typeface="Calibri" panose="020F0502020204030204" pitchFamily="34" charset="0"/>
                <a:ea typeface="Calibri" panose="020F0502020204030204" pitchFamily="34" charset="0"/>
                <a:cs typeface="Calibri" panose="020F0502020204030204" pitchFamily="34" charset="0"/>
              </a:rPr>
              <a:t> appointed times and the boundaries of their </a:t>
            </a:r>
            <a:r>
              <a:rPr lang="en-US" sz="3300" dirty="0">
                <a:latin typeface="Calibri" panose="020F0502020204030204" pitchFamily="34" charset="0"/>
                <a:ea typeface="Calibri" panose="020F0502020204030204" pitchFamily="34" charset="0"/>
                <a:cs typeface="Calibri" panose="020F0502020204030204" pitchFamily="34" charset="0"/>
              </a:rPr>
              <a:t>habitation,</a:t>
            </a:r>
            <a:r>
              <a:rPr lang="en-US" sz="33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300" b="1" i="0" baseline="30000" dirty="0">
                <a:effectLst/>
                <a:latin typeface="Calibri" panose="020F0502020204030204" pitchFamily="34" charset="0"/>
                <a:ea typeface="Calibri" panose="020F0502020204030204" pitchFamily="34" charset="0"/>
                <a:cs typeface="Calibri" panose="020F0502020204030204" pitchFamily="34" charset="0"/>
              </a:rPr>
              <a:t>27</a:t>
            </a:r>
            <a:r>
              <a:rPr lang="en-US" sz="33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300" b="1" i="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that they would seek God</a:t>
            </a:r>
            <a:r>
              <a:rPr lang="en-US" sz="3300" dirty="0">
                <a:latin typeface="Calibri" panose="020F0502020204030204" pitchFamily="34" charset="0"/>
                <a:ea typeface="Calibri" panose="020F0502020204030204" pitchFamily="34" charset="0"/>
                <a:cs typeface="Calibri" panose="020F0502020204030204" pitchFamily="34" charset="0"/>
              </a:rPr>
              <a:t>, if perhaps they might grope for Him and find Him, though He is not far from each one of us (Italics added) </a:t>
            </a:r>
          </a:p>
        </p:txBody>
      </p:sp>
      <p:pic>
        <p:nvPicPr>
          <p:cNvPr id="10" name="Picture 9">
            <a:extLst>
              <a:ext uri="{FF2B5EF4-FFF2-40B4-BE49-F238E27FC236}">
                <a16:creationId xmlns:a16="http://schemas.microsoft.com/office/drawing/2014/main" id="{A4EA7365-AEAD-4E93-A0D8-2BCE0E6E12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261" t="2222" r="3261" b="47778"/>
          <a:stretch/>
        </p:blipFill>
        <p:spPr>
          <a:xfrm>
            <a:off x="5120640" y="3352800"/>
            <a:ext cx="1950720" cy="1463040"/>
          </a:xfrm>
          <a:prstGeom prst="rect">
            <a:avLst/>
          </a:prstGeom>
          <a:ln>
            <a:solidFill>
              <a:schemeClr val="tx1"/>
            </a:solidFill>
          </a:ln>
        </p:spPr>
      </p:pic>
    </p:spTree>
    <p:extLst>
      <p:ext uri="{BB962C8B-B14F-4D97-AF65-F5344CB8AC3E}">
        <p14:creationId xmlns:p14="http://schemas.microsoft.com/office/powerpoint/2010/main" val="1964568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7702A-6FC4-9DCA-6EC8-5ACA277DFEA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19B01CD7-92BE-36D1-3F55-97DCC3C33A61}"/>
              </a:ext>
            </a:extLst>
          </p:cNvPr>
          <p:cNvSpPr>
            <a:spLocks noGrp="1"/>
          </p:cNvSpPr>
          <p:nvPr>
            <p:ph type="title"/>
          </p:nvPr>
        </p:nvSpPr>
        <p:spPr>
          <a:xfrm>
            <a:off x="1485900" y="228600"/>
            <a:ext cx="9220200" cy="914400"/>
          </a:xfrm>
        </p:spPr>
        <p:txBody>
          <a:bodyPr/>
          <a:lstStyle/>
          <a:p>
            <a:pPr marL="742950" indent="-742950" algn="ctr">
              <a:spcBef>
                <a:spcPts val="600"/>
              </a:spcBef>
              <a:spcAft>
                <a:spcPts val="1200"/>
              </a:spcAft>
              <a:buClr>
                <a:srgbClr val="CC99FF"/>
              </a:buClr>
              <a:buSzPct val="100000"/>
              <a:buFont typeface="+mj-lt"/>
              <a:buAutoNum type="alphaUcPeriod"/>
              <a:defRPr/>
            </a:pPr>
            <a:r>
              <a:rPr lang="en-US" sz="4000" dirty="0">
                <a:effectLst>
                  <a:outerShdw blurRad="38100" dist="38100" dir="2700000" algn="tl">
                    <a:srgbClr val="000000">
                      <a:alpha val="43137"/>
                    </a:srgbClr>
                  </a:outerShdw>
                </a:effectLst>
              </a:rPr>
              <a:t>Total Depravity</a:t>
            </a:r>
          </a:p>
        </p:txBody>
      </p:sp>
      <p:sp>
        <p:nvSpPr>
          <p:cNvPr id="3" name="Content Placeholder 2">
            <a:extLst>
              <a:ext uri="{FF2B5EF4-FFF2-40B4-BE49-F238E27FC236}">
                <a16:creationId xmlns:a16="http://schemas.microsoft.com/office/drawing/2014/main" id="{31AB7DB9-8F3E-247C-4F16-E712FEF279EB}"/>
              </a:ext>
            </a:extLst>
          </p:cNvPr>
          <p:cNvSpPr>
            <a:spLocks noGrp="1"/>
          </p:cNvSpPr>
          <p:nvPr>
            <p:ph idx="1"/>
          </p:nvPr>
        </p:nvSpPr>
        <p:spPr>
          <a:xfrm>
            <a:off x="609600" y="1600200"/>
            <a:ext cx="9296400" cy="4419600"/>
          </a:xfrm>
        </p:spPr>
        <p:txBody>
          <a:bodyPr/>
          <a:lstStyle/>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The starting point</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Total Depravity properly defined</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 Total Depravity = inability</a:t>
            </a:r>
          </a:p>
          <a:p>
            <a:pPr marL="460375" lvl="1" indent="-460375" algn="just">
              <a:spcBef>
                <a:spcPts val="0"/>
              </a:spcBef>
              <a:spcAft>
                <a:spcPts val="4200"/>
              </a:spcAft>
              <a:buClr>
                <a:srgbClr val="66FF66"/>
              </a:buClr>
              <a:buSzPct val="100000"/>
              <a:buFont typeface="+mj-lt"/>
              <a:buAutoNum type="arabicPeriod"/>
              <a:defRPr/>
            </a:pPr>
            <a:r>
              <a:rPr lang="en-US" b="1" u="sng" dirty="0">
                <a:solidFill>
                  <a:srgbClr val="FFFFCC"/>
                </a:solidFill>
                <a:ea typeface="+mn-ea"/>
                <a:cs typeface="Calibri" pitchFamily="34" charset="0"/>
              </a:rPr>
              <a:t>Calvinism’s overstatement of Total Depravity</a:t>
            </a:r>
          </a:p>
        </p:txBody>
      </p:sp>
      <p:pic>
        <p:nvPicPr>
          <p:cNvPr id="5" name="Picture 2">
            <a:extLst>
              <a:ext uri="{FF2B5EF4-FFF2-40B4-BE49-F238E27FC236}">
                <a16:creationId xmlns:a16="http://schemas.microsoft.com/office/drawing/2014/main" id="{A06E64DB-95F8-479D-E435-17A970C3F7C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53934" y="1828800"/>
            <a:ext cx="2728466"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968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47C35-B676-42F5-ACA1-C7E5D2018C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Rectangle 3">
            <a:extLst>
              <a:ext uri="{FF2B5EF4-FFF2-40B4-BE49-F238E27FC236}">
                <a16:creationId xmlns:a16="http://schemas.microsoft.com/office/drawing/2014/main" id="{E5D3E0B1-6F50-403A-8A11-3536F5096CF6}"/>
              </a:ext>
            </a:extLst>
          </p:cNvPr>
          <p:cNvSpPr/>
          <p:nvPr/>
        </p:nvSpPr>
        <p:spPr>
          <a:xfrm>
            <a:off x="609600" y="1"/>
            <a:ext cx="10972800" cy="5009064"/>
          </a:xfrm>
          <a:prstGeom prst="rect">
            <a:avLst/>
          </a:prstGeom>
        </p:spPr>
        <p:txBody>
          <a:bodyPr wrap="square">
            <a:spAutoFit/>
          </a:bodyPr>
          <a:lstStyle/>
          <a:p>
            <a:pPr algn="ctr" defTabSz="685800">
              <a:spcAft>
                <a:spcPts val="9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Romans 1:18–20</a:t>
            </a:r>
          </a:p>
          <a:p>
            <a:pPr algn="just">
              <a:spcBef>
                <a:spcPts val="0"/>
              </a:spcBef>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rPr>
              <a:t>18</a:t>
            </a:r>
            <a:r>
              <a:rPr lang="en-US" sz="3400" dirty="0">
                <a:effectLst>
                  <a:outerShdw blurRad="38100" dist="38100" dir="2700000" algn="tl">
                    <a:srgbClr val="000000">
                      <a:alpha val="43137"/>
                    </a:srgbClr>
                  </a:outerShdw>
                </a:effectLst>
                <a:latin typeface="Calibri" panose="020F0502020204030204" pitchFamily="34" charset="0"/>
              </a:rPr>
              <a:t> For the wrath of God is revealed from heaven against all ungodliness and unrighteousness of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men who suppress the truth in unrighteousness</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rPr>
              <a:t> because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that which is known about God is evident within them; for God made it evident to them</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rPr>
              <a:t> For since the creation of the world His invisible attributes, His eternal power and divine nature, have been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clearly seen</a:t>
            </a:r>
            <a:r>
              <a:rPr lang="en-US" sz="3400" dirty="0">
                <a:effectLst>
                  <a:outerShdw blurRad="38100" dist="38100" dir="2700000" algn="tl">
                    <a:srgbClr val="000000">
                      <a:alpha val="43137"/>
                    </a:srgbClr>
                  </a:outerShdw>
                </a:effectLst>
                <a:latin typeface="Calibri" panose="020F0502020204030204" pitchFamily="34" charset="0"/>
              </a:rPr>
              <a:t>, being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understood through what has been made</a:t>
            </a:r>
            <a:r>
              <a:rPr lang="en-US" sz="3400" dirty="0">
                <a:effectLst>
                  <a:outerShdw blurRad="38100" dist="38100" dir="2700000" algn="tl">
                    <a:srgbClr val="000000">
                      <a:alpha val="43137"/>
                    </a:srgbClr>
                  </a:outerShdw>
                </a:effectLst>
                <a:latin typeface="Calibri" panose="020F0502020204030204" pitchFamily="34" charset="0"/>
              </a:rPr>
              <a:t>, so that they are without excuse. </a:t>
            </a:r>
          </a:p>
        </p:txBody>
      </p:sp>
    </p:spTree>
    <p:extLst>
      <p:ext uri="{BB962C8B-B14F-4D97-AF65-F5344CB8AC3E}">
        <p14:creationId xmlns:p14="http://schemas.microsoft.com/office/powerpoint/2010/main" val="8700919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2590800" y="0"/>
            <a:ext cx="7010400" cy="2362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Romans 3:11</a:t>
            </a:r>
          </a:p>
          <a:p>
            <a:pPr marL="0" indent="0" algn="just">
              <a:spcBef>
                <a:spcPts val="0"/>
              </a:spcBef>
              <a:buClr>
                <a:srgbClr val="00FFFF"/>
              </a:buClr>
              <a:buNone/>
              <a:defRPr/>
            </a:pPr>
            <a:r>
              <a:rPr lang="en-US" sz="4000" kern="0" dirty="0">
                <a:solidFill>
                  <a:srgbClr val="FFFFFF"/>
                </a:solidFill>
                <a:effectLst>
                  <a:outerShdw blurRad="38100" dist="38100" dir="2700000" algn="tl">
                    <a:srgbClr val="000000">
                      <a:alpha val="43137"/>
                    </a:srgbClr>
                  </a:outerShdw>
                </a:effectLst>
              </a:rPr>
              <a:t>“</a:t>
            </a:r>
            <a:r>
              <a:rPr lang="en-US" sz="4000" cap="small" dirty="0">
                <a:effectLst/>
              </a:rPr>
              <a:t>There is none who understands</a:t>
            </a:r>
            <a:r>
              <a:rPr lang="en-US" sz="4000" dirty="0">
                <a:effectLst/>
              </a:rPr>
              <a:t>, </a:t>
            </a:r>
            <a:r>
              <a:rPr lang="en-US" sz="4000" cap="small" dirty="0">
                <a:effectLst/>
              </a:rPr>
              <a:t>There is none who seeks for God.”</a:t>
            </a:r>
          </a:p>
        </p:txBody>
      </p:sp>
      <p:pic>
        <p:nvPicPr>
          <p:cNvPr id="4" name="Picture 2" descr="https://solzemli.files.wordpress.com/2010/03/saint_paul_theapostle.jpg">
            <a:extLst>
              <a:ext uri="{FF2B5EF4-FFF2-40B4-BE49-F238E27FC236}">
                <a16:creationId xmlns:a16="http://schemas.microsoft.com/office/drawing/2014/main" id="{3D5714D2-1B8E-4D00-923D-261AED83E1D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15857" y="2590800"/>
            <a:ext cx="156028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324841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1524000" y="0"/>
            <a:ext cx="91440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John 12:32</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rPr>
              <a:t>And I, if I am lifted up from the earth, will </a:t>
            </a:r>
            <a:r>
              <a:rPr lang="en-US" sz="3600" b="1" u="sng" dirty="0">
                <a:solidFill>
                  <a:srgbClr val="FFFFCC"/>
                </a:solidFill>
                <a:effectLst/>
              </a:rPr>
              <a:t>draw all</a:t>
            </a:r>
            <a:r>
              <a:rPr lang="en-US" sz="3600" dirty="0">
                <a:effectLst/>
              </a:rPr>
              <a:t> men to Myself.”</a:t>
            </a:r>
          </a:p>
        </p:txBody>
      </p:sp>
      <p:pic>
        <p:nvPicPr>
          <p:cNvPr id="2" name="Picture 1">
            <a:extLst>
              <a:ext uri="{FF2B5EF4-FFF2-40B4-BE49-F238E27FC236}">
                <a16:creationId xmlns:a16="http://schemas.microsoft.com/office/drawing/2014/main" id="{41B89EA4-7DFE-9B4C-2573-66FC2FD47E32}"/>
              </a:ext>
            </a:extLst>
          </p:cNvPr>
          <p:cNvPicPr>
            <a:picLocks noChangeAspect="1"/>
          </p:cNvPicPr>
          <p:nvPr/>
        </p:nvPicPr>
        <p:blipFill>
          <a:blip r:embed="rId3"/>
          <a:stretch>
            <a:fillRect/>
          </a:stretch>
        </p:blipFill>
        <p:spPr>
          <a:xfrm>
            <a:off x="4886251" y="2057400"/>
            <a:ext cx="2419498"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269632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746760" y="0"/>
            <a:ext cx="1069848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John 16:7-11</a:t>
            </a:r>
          </a:p>
          <a:p>
            <a:pPr marL="0" indent="0" algn="just">
              <a:spcBef>
                <a:spcPts val="0"/>
              </a:spcBef>
              <a:buClr>
                <a:srgbClr val="00FFFF"/>
              </a:buClr>
              <a:buNone/>
              <a:defRPr/>
            </a:pPr>
            <a:r>
              <a:rPr lang="en-US" kern="0" dirty="0">
                <a:solidFill>
                  <a:srgbClr val="FFFFFF"/>
                </a:solidFill>
                <a:effectLst>
                  <a:outerShdw blurRad="38100" dist="38100" dir="2700000" algn="tl">
                    <a:srgbClr val="000000">
                      <a:alpha val="43137"/>
                    </a:srgbClr>
                  </a:outerShdw>
                </a:effectLst>
              </a:rPr>
              <a:t>“</a:t>
            </a:r>
            <a:r>
              <a:rPr lang="en-US" b="1" baseline="30000" dirty="0">
                <a:effectLst/>
              </a:rPr>
              <a:t>7 </a:t>
            </a:r>
            <a:r>
              <a:rPr lang="en-US" dirty="0">
                <a:effectLst/>
              </a:rPr>
              <a:t>But I tell you the truth, it is to your advantage that I go away; for if I do not go away, the Helper will not come to you; but if I go, I will send Him to you. </a:t>
            </a:r>
            <a:r>
              <a:rPr lang="en-US" b="1" baseline="30000" dirty="0">
                <a:effectLst/>
              </a:rPr>
              <a:t>8 </a:t>
            </a:r>
            <a:r>
              <a:rPr lang="en-US" dirty="0">
                <a:effectLst/>
              </a:rPr>
              <a:t>And He, when He comes, will </a:t>
            </a:r>
            <a:r>
              <a:rPr lang="en-US" b="1" u="sng" dirty="0">
                <a:solidFill>
                  <a:srgbClr val="FFFFCC"/>
                </a:solidFill>
                <a:effectLst/>
              </a:rPr>
              <a:t>convict the world</a:t>
            </a:r>
            <a:r>
              <a:rPr lang="en-US" dirty="0">
                <a:effectLst/>
              </a:rPr>
              <a:t> concerning sin and righteousness and judgment; </a:t>
            </a:r>
            <a:r>
              <a:rPr lang="en-US" b="1" baseline="30000" dirty="0">
                <a:effectLst/>
              </a:rPr>
              <a:t>9 </a:t>
            </a:r>
            <a:r>
              <a:rPr lang="en-US" dirty="0">
                <a:effectLst/>
              </a:rPr>
              <a:t>concerning sin, because they do not believe in Me; </a:t>
            </a:r>
            <a:r>
              <a:rPr lang="en-US" b="1" baseline="30000" dirty="0">
                <a:effectLst/>
              </a:rPr>
              <a:t>10 </a:t>
            </a:r>
            <a:r>
              <a:rPr lang="en-US" dirty="0">
                <a:effectLst/>
              </a:rPr>
              <a:t>and concerning righteousness, because I go to the Father and you no longer see Me; </a:t>
            </a:r>
            <a:r>
              <a:rPr lang="en-US" b="1" baseline="30000" dirty="0">
                <a:effectLst/>
              </a:rPr>
              <a:t>11 </a:t>
            </a:r>
            <a:r>
              <a:rPr lang="en-US" dirty="0">
                <a:effectLst/>
              </a:rPr>
              <a:t>and concerning judgment, because the ruler of this world has been judged.”</a:t>
            </a:r>
          </a:p>
        </p:txBody>
      </p:sp>
    </p:spTree>
    <p:extLst>
      <p:ext uri="{BB962C8B-B14F-4D97-AF65-F5344CB8AC3E}">
        <p14:creationId xmlns:p14="http://schemas.microsoft.com/office/powerpoint/2010/main" val="66076378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Isaiah 55:10-11</a:t>
            </a:r>
          </a:p>
          <a:p>
            <a:pPr marL="0" indent="0" algn="just">
              <a:spcBef>
                <a:spcPts val="0"/>
              </a:spcBef>
              <a:buClr>
                <a:srgbClr val="00FFFF"/>
              </a:buClr>
              <a:buNone/>
              <a:defRPr/>
            </a:pPr>
            <a:r>
              <a:rPr lang="en-US" sz="3600" baseline="30000" dirty="0">
                <a:effectLst>
                  <a:outerShdw blurRad="38100" dist="38100" dir="2700000" algn="tl">
                    <a:srgbClr val="000000">
                      <a:alpha val="43137"/>
                    </a:srgbClr>
                  </a:outerShdw>
                </a:effectLst>
              </a:rPr>
              <a:t>10 </a:t>
            </a:r>
            <a:r>
              <a:rPr lang="en-US" sz="3600" kern="0" dirty="0">
                <a:solidFill>
                  <a:srgbClr val="FFFFFF"/>
                </a:solidFill>
                <a:effectLst>
                  <a:outerShdw blurRad="38100" dist="38100" dir="2700000" algn="tl">
                    <a:srgbClr val="000000">
                      <a:alpha val="43137"/>
                    </a:srgbClr>
                  </a:outerShdw>
                </a:effectLst>
              </a:rPr>
              <a:t>“</a:t>
            </a:r>
            <a:r>
              <a:rPr lang="en-US" sz="3600" dirty="0">
                <a:effectLst/>
              </a:rPr>
              <a:t>For as the rain and the snow come down from heaven, And do not return there without watering the earth And making it bear and sprout, And furnishing seed to the sower and bread to the eater; </a:t>
            </a:r>
            <a:r>
              <a:rPr lang="en-US" sz="3600" b="1" baseline="30000" dirty="0">
                <a:effectLst/>
              </a:rPr>
              <a:t>11 </a:t>
            </a:r>
            <a:r>
              <a:rPr lang="en-US" sz="3600" dirty="0">
                <a:effectLst/>
              </a:rPr>
              <a:t>So will My word be which goes forth from My mouth; It will not return to Me empty, Without accomplishing what I desire, And without succeeding </a:t>
            </a:r>
            <a:r>
              <a:rPr lang="en-US" sz="3600" i="1" dirty="0">
                <a:effectLst/>
              </a:rPr>
              <a:t>in the matter</a:t>
            </a:r>
            <a:r>
              <a:rPr lang="en-US" sz="3600" dirty="0">
                <a:effectLst/>
              </a:rPr>
              <a:t> for which I sent it</a:t>
            </a:r>
            <a:r>
              <a:rPr lang="en-US" sz="3600" cap="small" dirty="0">
                <a:effectLst/>
              </a:rPr>
              <a:t>.”</a:t>
            </a:r>
          </a:p>
        </p:txBody>
      </p:sp>
    </p:spTree>
    <p:extLst>
      <p:ext uri="{BB962C8B-B14F-4D97-AF65-F5344CB8AC3E}">
        <p14:creationId xmlns:p14="http://schemas.microsoft.com/office/powerpoint/2010/main" val="323956180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A6B4FD-F192-4828-A398-1DEBF2A695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799" cy="2462213"/>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3:15</a:t>
            </a:r>
          </a:p>
          <a:p>
            <a:pPr algn="just">
              <a:spcBef>
                <a:spcPts val="0"/>
              </a:spcBef>
              <a:spcAft>
                <a:spcPts val="0"/>
              </a:spcAft>
            </a:pPr>
            <a:r>
              <a:rPr lang="en-US" altLang="en-US" sz="360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and that from childhood you have known the sacred writings which are able </a:t>
            </a:r>
            <a:r>
              <a:rPr lang="en-US" sz="3600" b="1" u="sng" dirty="0">
                <a:solidFill>
                  <a:srgbClr val="FFFFCC"/>
                </a:solidFill>
                <a:latin typeface="Calibri" panose="020F0502020204030204" pitchFamily="34" charset="0"/>
                <a:cs typeface="Calibri" panose="020F0502020204030204" pitchFamily="34" charset="0"/>
              </a:rPr>
              <a:t>to give you the wisdom that leads to salvation through faith which is in Christ Jesus</a:t>
            </a:r>
            <a:r>
              <a:rPr lang="en-US" sz="3600" dirty="0">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AD192B67-B7A3-424D-B77A-6DF9D8D019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46626" y="2590800"/>
            <a:ext cx="369874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1739510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65C38E-0968-41BF-897B-51099F7A79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798" cy="2819400"/>
          </a:xfrm>
        </p:spPr>
        <p:txBody>
          <a:bodyPr/>
          <a:lstStyle/>
          <a:p>
            <a:pPr algn="ctr" defTabSz="685800">
              <a:spcBef>
                <a:spcPct val="0"/>
              </a:spcBef>
              <a:spcAft>
                <a:spcPts val="900"/>
              </a:spcAft>
              <a:buClr>
                <a:srgbClr val="00FFFF"/>
              </a:buClr>
              <a:buNone/>
              <a:defRPr/>
            </a:pPr>
            <a:r>
              <a:rPr lang="en-US" sz="4000" kern="1200" dirty="0">
                <a:solidFill>
                  <a:schemeClr val="tx2"/>
                </a:solidFill>
                <a:ea typeface="+mj-ea"/>
                <a:cs typeface="Calibri" panose="020F0502020204030204" pitchFamily="34" charset="0"/>
              </a:rPr>
              <a:t>2 Timothy 3:16-17</a:t>
            </a:r>
          </a:p>
          <a:p>
            <a:pPr marL="0" indent="0" algn="just">
              <a:spcBef>
                <a:spcPts val="0"/>
              </a:spcBef>
              <a:buNone/>
            </a:pPr>
            <a:r>
              <a:rPr lang="en-US" sz="3600" dirty="0"/>
              <a:t>“All Scripture is </a:t>
            </a:r>
            <a:r>
              <a:rPr lang="en-US" sz="3600" b="1" u="sng" dirty="0">
                <a:solidFill>
                  <a:srgbClr val="FFFFCC"/>
                </a:solidFill>
              </a:rPr>
              <a:t>inspired by God [</a:t>
            </a:r>
            <a:r>
              <a:rPr lang="en-US" sz="3600" b="1" i="1" u="sng" dirty="0" err="1">
                <a:solidFill>
                  <a:srgbClr val="FFFFCC"/>
                </a:solidFill>
              </a:rPr>
              <a:t>theopneustos</a:t>
            </a:r>
            <a:r>
              <a:rPr lang="en-US" sz="3600" b="1" u="sng" dirty="0">
                <a:solidFill>
                  <a:srgbClr val="FFFFCC"/>
                </a:solidFill>
              </a:rPr>
              <a:t>]</a:t>
            </a:r>
            <a:r>
              <a:rPr lang="en-US" sz="3600" b="1" dirty="0">
                <a:solidFill>
                  <a:srgbClr val="FFFFCC"/>
                </a:solidFill>
              </a:rPr>
              <a:t> </a:t>
            </a:r>
            <a:r>
              <a:rPr lang="en-US" sz="3600" dirty="0"/>
              <a:t>and profitable for teaching, for reproof, for correction, for training in righteousness</a:t>
            </a:r>
            <a:r>
              <a:rPr lang="en-US" sz="3600" dirty="0">
                <a:effectLst/>
              </a:rPr>
              <a:t>; </a:t>
            </a:r>
            <a:r>
              <a:rPr lang="en-US" sz="3600" dirty="0">
                <a:latin typeface="Calibri" panose="020F0502020204030204" pitchFamily="34" charset="0"/>
              </a:rPr>
              <a:t>so that the man of God may be adequate, equipped for </a:t>
            </a:r>
            <a:r>
              <a:rPr lang="en-US" sz="3600" dirty="0"/>
              <a:t>every</a:t>
            </a:r>
            <a:r>
              <a:rPr lang="en-US" sz="3600" dirty="0">
                <a:latin typeface="Calibri" panose="020F0502020204030204" pitchFamily="34" charset="0"/>
              </a:rPr>
              <a:t> good work.”</a:t>
            </a:r>
          </a:p>
        </p:txBody>
      </p:sp>
      <p:pic>
        <p:nvPicPr>
          <p:cNvPr id="1026" name="Picture 2" descr="What Does It Mean for Scripture to be ?Inspired? or ?God-Breathed??">
            <a:extLst>
              <a:ext uri="{FF2B5EF4-FFF2-40B4-BE49-F238E27FC236}">
                <a16:creationId xmlns:a16="http://schemas.microsoft.com/office/drawing/2014/main" id="{F1B8E6D1-22BE-4355-EEB7-E6686D82659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1844" y="2971800"/>
            <a:ext cx="3248313"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11925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Romans 1:16</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rPr>
              <a:t>For I am not ashamed of the gospel, for it is the </a:t>
            </a:r>
            <a:r>
              <a:rPr lang="en-US" sz="3600" b="1" u="sng" dirty="0">
                <a:solidFill>
                  <a:srgbClr val="FFFFCC"/>
                </a:solidFill>
                <a:effectLst/>
              </a:rPr>
              <a:t>power</a:t>
            </a:r>
            <a:r>
              <a:rPr lang="en-US" sz="3600" dirty="0">
                <a:effectLst/>
              </a:rPr>
              <a:t> of God for salvation to everyone who believes, to the Jew first and also to the Greek</a:t>
            </a:r>
            <a:r>
              <a:rPr lang="en-US" sz="3600" cap="small" dirty="0">
                <a:effectLst/>
              </a:rPr>
              <a:t>.”</a:t>
            </a:r>
          </a:p>
        </p:txBody>
      </p:sp>
      <p:pic>
        <p:nvPicPr>
          <p:cNvPr id="2" name="Picture 1">
            <a:extLst>
              <a:ext uri="{FF2B5EF4-FFF2-40B4-BE49-F238E27FC236}">
                <a16:creationId xmlns:a16="http://schemas.microsoft.com/office/drawing/2014/main" id="{B9BCB8CF-2AE7-CBAE-CF58-42E04AE71F17}"/>
              </a:ext>
            </a:extLst>
          </p:cNvPr>
          <p:cNvPicPr>
            <a:picLocks noChangeAspect="1"/>
          </p:cNvPicPr>
          <p:nvPr/>
        </p:nvPicPr>
        <p:blipFill>
          <a:blip r:embed="rId3"/>
          <a:stretch>
            <a:fillRect/>
          </a:stretch>
        </p:blipFill>
        <p:spPr>
          <a:xfrm>
            <a:off x="4307840" y="2788920"/>
            <a:ext cx="3576320" cy="2011680"/>
          </a:xfrm>
          <a:prstGeom prst="rect">
            <a:avLst/>
          </a:prstGeom>
        </p:spPr>
      </p:pic>
    </p:spTree>
    <p:extLst>
      <p:ext uri="{BB962C8B-B14F-4D97-AF65-F5344CB8AC3E}">
        <p14:creationId xmlns:p14="http://schemas.microsoft.com/office/powerpoint/2010/main" val="418958215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Romans 1:18-20</a:t>
            </a:r>
          </a:p>
          <a:p>
            <a:pPr marL="0" indent="0" algn="just">
              <a:spcBef>
                <a:spcPts val="0"/>
              </a:spcBef>
              <a:buClr>
                <a:srgbClr val="00FFFF"/>
              </a:buClr>
              <a:buNone/>
              <a:defRPr/>
            </a:pPr>
            <a:r>
              <a:rPr lang="en-US" dirty="0">
                <a:effectLst/>
              </a:rPr>
              <a:t>“</a:t>
            </a:r>
            <a:r>
              <a:rPr lang="en-US" baseline="30000" dirty="0">
                <a:effectLst/>
              </a:rPr>
              <a:t>18</a:t>
            </a:r>
            <a:r>
              <a:rPr lang="en-US" dirty="0">
                <a:effectLst/>
              </a:rPr>
              <a:t> For the wrath of God is revealed from heaven against all ungodliness and unrighteousness of men who suppress the truth in unrighteousness, </a:t>
            </a:r>
            <a:r>
              <a:rPr lang="en-US" baseline="30000" dirty="0">
                <a:effectLst/>
              </a:rPr>
              <a:t>19</a:t>
            </a:r>
            <a:r>
              <a:rPr lang="en-US" dirty="0">
                <a:effectLst/>
              </a:rPr>
              <a:t> because that which is known about God is evident within them; for God made it evident to them. </a:t>
            </a:r>
            <a:r>
              <a:rPr lang="en-US" baseline="30000" dirty="0">
                <a:effectLst/>
              </a:rPr>
              <a:t>20</a:t>
            </a:r>
            <a:r>
              <a:rPr lang="en-US" dirty="0">
                <a:effectLst/>
              </a:rPr>
              <a:t> For since the creation of the world His invisible attributes, His eternal power and divine nature, have been clearly seen, being understood through what has been made, so that they are without excuse</a:t>
            </a:r>
            <a:r>
              <a:rPr lang="en-US" cap="small" dirty="0">
                <a:effectLst/>
              </a:rPr>
              <a:t>.”</a:t>
            </a:r>
          </a:p>
        </p:txBody>
      </p:sp>
    </p:spTree>
    <p:extLst>
      <p:ext uri="{BB962C8B-B14F-4D97-AF65-F5344CB8AC3E}">
        <p14:creationId xmlns:p14="http://schemas.microsoft.com/office/powerpoint/2010/main" val="37217728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95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Psalm 19:1-4</a:t>
            </a:r>
          </a:p>
          <a:p>
            <a:pPr marL="0" indent="0" algn="just">
              <a:spcBef>
                <a:spcPts val="0"/>
              </a:spcBef>
              <a:buClr>
                <a:srgbClr val="00FFFF"/>
              </a:buClr>
              <a:buNone/>
              <a:defRPr/>
            </a:pPr>
            <a:r>
              <a:rPr lang="en-US" sz="3600" dirty="0">
                <a:effectLst/>
              </a:rPr>
              <a:t>“</a:t>
            </a:r>
            <a:r>
              <a:rPr lang="en-US" sz="3600" baseline="30000" dirty="0">
                <a:effectLst/>
              </a:rPr>
              <a:t>1 </a:t>
            </a:r>
            <a:r>
              <a:rPr lang="en-US" sz="3600" dirty="0">
                <a:effectLst/>
              </a:rPr>
              <a:t>The heavens are telling of the glory of God; And their expanse is declaring the work of His hands. </a:t>
            </a:r>
            <a:r>
              <a:rPr lang="en-US" sz="3600" baseline="30000" dirty="0">
                <a:effectLst/>
              </a:rPr>
              <a:t>2 </a:t>
            </a:r>
            <a:r>
              <a:rPr lang="en-US" sz="3600" dirty="0">
                <a:effectLst/>
              </a:rPr>
              <a:t>Day to day pours forth speech, And night to night reveals knowledge. </a:t>
            </a:r>
            <a:r>
              <a:rPr lang="en-US" sz="3600" baseline="30000" dirty="0">
                <a:effectLst/>
              </a:rPr>
              <a:t>3 </a:t>
            </a:r>
            <a:r>
              <a:rPr lang="en-US" sz="3600" dirty="0">
                <a:effectLst/>
              </a:rPr>
              <a:t>There is no speech, nor are there words; Their voice is not heard. </a:t>
            </a:r>
            <a:r>
              <a:rPr lang="en-US" sz="3600" baseline="30000" dirty="0">
                <a:effectLst/>
              </a:rPr>
              <a:t>4 </a:t>
            </a:r>
            <a:r>
              <a:rPr lang="en-US" sz="3600" dirty="0">
                <a:effectLst/>
              </a:rPr>
              <a:t>Their line has gone out through all the earth, And their utterances to the end of the world. In them He has placed a tent for the sun</a:t>
            </a:r>
            <a:r>
              <a:rPr lang="en-US" sz="3600" cap="small" dirty="0">
                <a:effectLst/>
              </a:rPr>
              <a:t>.”</a:t>
            </a:r>
          </a:p>
        </p:txBody>
      </p:sp>
    </p:spTree>
    <p:extLst>
      <p:ext uri="{BB962C8B-B14F-4D97-AF65-F5344CB8AC3E}">
        <p14:creationId xmlns:p14="http://schemas.microsoft.com/office/powerpoint/2010/main" val="175315536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77FAE-AB7D-9F9C-4DDF-6BD8B3A716A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D46D02-640E-4140-6818-577E9A3FC945}"/>
              </a:ext>
            </a:extLst>
          </p:cNvPr>
          <p:cNvSpPr>
            <a:spLocks noGrp="1"/>
          </p:cNvSpPr>
          <p:nvPr>
            <p:ph idx="1"/>
          </p:nvPr>
        </p:nvSpPr>
        <p:spPr>
          <a:xfrm>
            <a:off x="597159" y="1600200"/>
            <a:ext cx="9232641" cy="4953000"/>
          </a:xfrm>
        </p:spPr>
        <p:txBody>
          <a:bodyPr/>
          <a:lstStyle/>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Confusion over intensity vs. extent (Gen. 3:22; Matt. 7:7-11; Rom. 2:14-15)</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Operates contrary to man’s design</a:t>
            </a:r>
          </a:p>
          <a:p>
            <a:pPr marL="742950" indent="-742950" algn="just">
              <a:spcBef>
                <a:spcPts val="0"/>
              </a:spcBef>
              <a:spcAft>
                <a:spcPts val="4200"/>
              </a:spcAft>
              <a:buClr>
                <a:srgbClr val="FFC000"/>
              </a:buClr>
              <a:buSzPct val="100000"/>
              <a:buFont typeface="+mj-lt"/>
              <a:buAutoNum type="alphaLcParenR"/>
              <a:defRPr/>
            </a:pPr>
            <a:r>
              <a:rPr lang="en-US" b="1" u="sng" dirty="0">
                <a:solidFill>
                  <a:srgbClr val="FFFFCC"/>
                </a:solidFill>
                <a:cs typeface="Calibri" pitchFamily="34" charset="0"/>
              </a:rPr>
              <a:t>Mis-defines “death” (Eph. 2:1) as non-existence rather than separation</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Underestimates what lost man can do</a:t>
            </a:r>
          </a:p>
        </p:txBody>
      </p:sp>
      <p:pic>
        <p:nvPicPr>
          <p:cNvPr id="5" name="Picture 2">
            <a:extLst>
              <a:ext uri="{FF2B5EF4-FFF2-40B4-BE49-F238E27FC236}">
                <a16:creationId xmlns:a16="http://schemas.microsoft.com/office/drawing/2014/main" id="{D40E85E7-A927-4B8C-C661-3479D773861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1821935"/>
            <a:ext cx="1735667" cy="206426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9211287-4A60-8D21-4ADA-024FC2F14D71}"/>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684213" lvl="1" indent="-684213" algn="ctr">
              <a:spcBef>
                <a:spcPts val="0"/>
              </a:spcBef>
              <a:spcAft>
                <a:spcPts val="4200"/>
              </a:spcAft>
              <a:buClr>
                <a:srgbClr val="66FF66"/>
              </a:buClr>
              <a:buSzPct val="100000"/>
              <a:buFont typeface="+mj-lt"/>
              <a:buAutoNum type="arabicPeriod" startAt="4"/>
              <a:defRPr/>
            </a:pPr>
            <a:r>
              <a:rPr lang="en-US" sz="4000" dirty="0">
                <a:effectLst>
                  <a:outerShdw blurRad="38100" dist="38100" dir="2700000" algn="tl">
                    <a:srgbClr val="000000">
                      <a:alpha val="43137"/>
                    </a:srgbClr>
                  </a:outerShdw>
                </a:effectLst>
                <a:latin typeface="Calibri" panose="020F0502020204030204" pitchFamily="34" charset="0"/>
                <a:ea typeface="+mj-ea"/>
                <a:cs typeface="+mj-cs"/>
              </a:rPr>
              <a:t>Calvinism’s Overstatement of Total Depravity</a:t>
            </a:r>
          </a:p>
        </p:txBody>
      </p:sp>
    </p:spTree>
    <p:extLst>
      <p:ext uri="{BB962C8B-B14F-4D97-AF65-F5344CB8AC3E}">
        <p14:creationId xmlns:p14="http://schemas.microsoft.com/office/powerpoint/2010/main" val="2530992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8CE1D-A24B-15C1-2718-10743957EA4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343BCDF0-397E-DC89-0A4B-2D88DC003BB9}"/>
              </a:ext>
            </a:extLst>
          </p:cNvPr>
          <p:cNvSpPr>
            <a:spLocks noGrp="1"/>
          </p:cNvSpPr>
          <p:nvPr>
            <p:ph type="title"/>
          </p:nvPr>
        </p:nvSpPr>
        <p:spPr>
          <a:xfrm>
            <a:off x="495300" y="228600"/>
            <a:ext cx="11201400" cy="914400"/>
          </a:xfrm>
        </p:spPr>
        <p:txBody>
          <a:bodyPr/>
          <a:lstStyle/>
          <a:p>
            <a:pPr marL="571500" indent="-571500" algn="just">
              <a:spcBef>
                <a:spcPts val="0"/>
              </a:spcBef>
              <a:spcAft>
                <a:spcPts val="4200"/>
              </a:spcAft>
              <a:buClr>
                <a:srgbClr val="FFC000"/>
              </a:buClr>
              <a:buSzPct val="100000"/>
              <a:buFont typeface="+mj-lt"/>
              <a:buAutoNum type="alphaLcParenR" startAt="4"/>
              <a:defRPr/>
            </a:pPr>
            <a:r>
              <a:rPr lang="en-US" sz="4000" kern="1200" dirty="0">
                <a:effectLst>
                  <a:outerShdw blurRad="38100" dist="38100" dir="2700000" algn="tl">
                    <a:srgbClr val="000000">
                      <a:alpha val="43137"/>
                    </a:srgbClr>
                  </a:outerShdw>
                </a:effectLst>
              </a:rPr>
              <a:t>Calvinism Underestimates What Lost Man Can Do</a:t>
            </a:r>
          </a:p>
        </p:txBody>
      </p:sp>
      <p:sp>
        <p:nvSpPr>
          <p:cNvPr id="3" name="Content Placeholder 2">
            <a:extLst>
              <a:ext uri="{FF2B5EF4-FFF2-40B4-BE49-F238E27FC236}">
                <a16:creationId xmlns:a16="http://schemas.microsoft.com/office/drawing/2014/main" id="{45E086AE-C89B-5FD0-77A9-F819574C02A1}"/>
              </a:ext>
            </a:extLst>
          </p:cNvPr>
          <p:cNvSpPr>
            <a:spLocks noGrp="1"/>
          </p:cNvSpPr>
          <p:nvPr>
            <p:ph idx="1"/>
          </p:nvPr>
        </p:nvSpPr>
        <p:spPr>
          <a:xfrm>
            <a:off x="609600" y="1600200"/>
            <a:ext cx="11087100" cy="3962400"/>
          </a:xfrm>
        </p:spPr>
        <p:txBody>
          <a:bodyPr/>
          <a:lstStyle/>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seek God (John 16:7-11; Acts 10‒11)</a:t>
            </a:r>
          </a:p>
          <a:p>
            <a:pPr lvl="1" indent="-742950">
              <a:spcBef>
                <a:spcPts val="0"/>
              </a:spcBef>
              <a:spcAft>
                <a:spcPts val="3000"/>
              </a:spcAft>
              <a:buClr>
                <a:schemeClr val="tx2"/>
              </a:buClr>
              <a:buSzPct val="100000"/>
              <a:buFont typeface="+mj-lt"/>
              <a:buAutoNum type="arabicParenR"/>
              <a:defRPr/>
            </a:pPr>
            <a:r>
              <a:rPr lang="en-US" sz="3000" b="1" u="sng" dirty="0">
                <a:solidFill>
                  <a:srgbClr val="FFFFCC"/>
                </a:solidFill>
                <a:ea typeface="+mn-ea"/>
                <a:cs typeface="Calibri" pitchFamily="34" charset="0"/>
              </a:rPr>
              <a:t>Lost man can hear from God (Acts 10:30-32, 44-48; 11:14)</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reason (Matt. 21:23-27)</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believe (exercise faith) in God (John 3:18)</a:t>
            </a:r>
          </a:p>
        </p:txBody>
      </p:sp>
      <p:pic>
        <p:nvPicPr>
          <p:cNvPr id="3074" name="Picture 2">
            <a:extLst>
              <a:ext uri="{FF2B5EF4-FFF2-40B4-BE49-F238E27FC236}">
                <a16:creationId xmlns:a16="http://schemas.microsoft.com/office/drawing/2014/main" id="{9A60E2A9-8B07-72DF-28FC-BCACD0E07F4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79477" y="3352800"/>
            <a:ext cx="1102923" cy="131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585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86753-8004-02D0-9EFF-140CCB3B0C3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830D95A-F06C-1E09-47FB-6A52426D5837}"/>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A22A92D6-466D-7CD2-6472-D659996C2825}"/>
              </a:ext>
            </a:extLst>
          </p:cNvPr>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Acts 11:14</a:t>
            </a:r>
          </a:p>
          <a:p>
            <a:pPr algn="just" eaLnBrk="1" fontAlgn="auto" hangingPunct="1">
              <a:spcBef>
                <a:spcPts val="0"/>
              </a:spcBef>
              <a:spcAft>
                <a:spcPts val="0"/>
              </a:spcAft>
              <a:defRPr/>
            </a:pP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he will speak words to you by which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you [Cornelius] will be saved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you and all your household.”</a:t>
            </a:r>
          </a:p>
        </p:txBody>
      </p:sp>
      <p:pic>
        <p:nvPicPr>
          <p:cNvPr id="2" name="Picture 1">
            <a:extLst>
              <a:ext uri="{FF2B5EF4-FFF2-40B4-BE49-F238E27FC236}">
                <a16:creationId xmlns:a16="http://schemas.microsoft.com/office/drawing/2014/main" id="{2A14B526-2D57-3807-A621-CC6F23214A2A}"/>
              </a:ext>
            </a:extLst>
          </p:cNvPr>
          <p:cNvPicPr>
            <a:picLocks noChangeAspect="1"/>
          </p:cNvPicPr>
          <p:nvPr/>
        </p:nvPicPr>
        <p:blipFill>
          <a:blip r:embed="rId3"/>
          <a:stretch>
            <a:fillRect/>
          </a:stretch>
        </p:blipFill>
        <p:spPr>
          <a:xfrm>
            <a:off x="5273040" y="3200400"/>
            <a:ext cx="1645920" cy="164592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592417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55496-73D6-B9AC-8717-F1CF2368A78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94168EC-2708-4710-542D-4C96E0537831}"/>
              </a:ext>
            </a:extLst>
          </p:cNvPr>
          <p:cNvSpPr>
            <a:spLocks noGrp="1"/>
          </p:cNvSpPr>
          <p:nvPr>
            <p:ph type="title"/>
          </p:nvPr>
        </p:nvSpPr>
        <p:spPr>
          <a:xfrm>
            <a:off x="495300" y="228600"/>
            <a:ext cx="11201400" cy="914400"/>
          </a:xfrm>
        </p:spPr>
        <p:txBody>
          <a:bodyPr/>
          <a:lstStyle/>
          <a:p>
            <a:pPr marL="571500" indent="-571500" algn="just">
              <a:spcBef>
                <a:spcPts val="0"/>
              </a:spcBef>
              <a:spcAft>
                <a:spcPts val="4200"/>
              </a:spcAft>
              <a:buClr>
                <a:srgbClr val="FFC000"/>
              </a:buClr>
              <a:buSzPct val="100000"/>
              <a:buFont typeface="+mj-lt"/>
              <a:buAutoNum type="alphaLcParenR" startAt="4"/>
              <a:defRPr/>
            </a:pPr>
            <a:r>
              <a:rPr lang="en-US" sz="4000" kern="1200" dirty="0">
                <a:effectLst>
                  <a:outerShdw blurRad="38100" dist="38100" dir="2700000" algn="tl">
                    <a:srgbClr val="000000">
                      <a:alpha val="43137"/>
                    </a:srgbClr>
                  </a:outerShdw>
                </a:effectLst>
              </a:rPr>
              <a:t>Calvinism Underestimates What Lost Man Can Do</a:t>
            </a:r>
          </a:p>
        </p:txBody>
      </p:sp>
      <p:sp>
        <p:nvSpPr>
          <p:cNvPr id="3" name="Content Placeholder 2">
            <a:extLst>
              <a:ext uri="{FF2B5EF4-FFF2-40B4-BE49-F238E27FC236}">
                <a16:creationId xmlns:a16="http://schemas.microsoft.com/office/drawing/2014/main" id="{5BFA2E1C-4CD9-6A37-5288-D0461432396D}"/>
              </a:ext>
            </a:extLst>
          </p:cNvPr>
          <p:cNvSpPr>
            <a:spLocks noGrp="1"/>
          </p:cNvSpPr>
          <p:nvPr>
            <p:ph idx="1"/>
          </p:nvPr>
        </p:nvSpPr>
        <p:spPr>
          <a:xfrm>
            <a:off x="609600" y="1600200"/>
            <a:ext cx="11087100" cy="3962400"/>
          </a:xfrm>
        </p:spPr>
        <p:txBody>
          <a:bodyPr/>
          <a:lstStyle/>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seek God (John 16:7-11; Acts 10‒11)</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hear from God (Acts 10:30-32, 44-48; 11:14)</a:t>
            </a:r>
          </a:p>
          <a:p>
            <a:pPr lvl="1" indent="-742950">
              <a:spcBef>
                <a:spcPts val="0"/>
              </a:spcBef>
              <a:spcAft>
                <a:spcPts val="3000"/>
              </a:spcAft>
              <a:buClr>
                <a:schemeClr val="tx2"/>
              </a:buClr>
              <a:buSzPct val="100000"/>
              <a:buFont typeface="+mj-lt"/>
              <a:buAutoNum type="arabicParenR"/>
              <a:defRPr/>
            </a:pPr>
            <a:r>
              <a:rPr lang="en-US" sz="3000" b="1" u="sng" dirty="0">
                <a:solidFill>
                  <a:srgbClr val="FFFFCC"/>
                </a:solidFill>
                <a:ea typeface="+mn-ea"/>
                <a:cs typeface="Calibri" pitchFamily="34" charset="0"/>
              </a:rPr>
              <a:t>Lost man can reason (Matt. 21:23-27)</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believe (exercise faith) in God (John 3:18)</a:t>
            </a:r>
          </a:p>
        </p:txBody>
      </p:sp>
      <p:pic>
        <p:nvPicPr>
          <p:cNvPr id="3074" name="Picture 2">
            <a:extLst>
              <a:ext uri="{FF2B5EF4-FFF2-40B4-BE49-F238E27FC236}">
                <a16:creationId xmlns:a16="http://schemas.microsoft.com/office/drawing/2014/main" id="{CC8BF4B0-224A-7E76-A464-F1751F08039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79477" y="3352800"/>
            <a:ext cx="1102923" cy="131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925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857CD-1948-8EF0-1F4D-C94E0D4F7045}"/>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870CE7A-961F-929D-9990-29747ED742B5}"/>
              </a:ext>
            </a:extLst>
          </p:cNvPr>
          <p:cNvSpPr>
            <a:spLocks noGrp="1"/>
          </p:cNvSpPr>
          <p:nvPr>
            <p:ph type="title"/>
          </p:nvPr>
        </p:nvSpPr>
        <p:spPr>
          <a:xfrm>
            <a:off x="495300" y="228600"/>
            <a:ext cx="11201400" cy="914400"/>
          </a:xfrm>
        </p:spPr>
        <p:txBody>
          <a:bodyPr/>
          <a:lstStyle/>
          <a:p>
            <a:pPr marL="571500" indent="-571500" algn="just">
              <a:spcBef>
                <a:spcPts val="0"/>
              </a:spcBef>
              <a:spcAft>
                <a:spcPts val="4200"/>
              </a:spcAft>
              <a:buClr>
                <a:srgbClr val="FFC000"/>
              </a:buClr>
              <a:buSzPct val="100000"/>
              <a:buFont typeface="+mj-lt"/>
              <a:buAutoNum type="alphaLcParenR" startAt="4"/>
              <a:defRPr/>
            </a:pPr>
            <a:r>
              <a:rPr lang="en-US" sz="4000" kern="1200" dirty="0">
                <a:effectLst>
                  <a:outerShdw blurRad="38100" dist="38100" dir="2700000" algn="tl">
                    <a:srgbClr val="000000">
                      <a:alpha val="43137"/>
                    </a:srgbClr>
                  </a:outerShdw>
                </a:effectLst>
              </a:rPr>
              <a:t>Calvinism Underestimates What Lost Man Can Do</a:t>
            </a:r>
          </a:p>
        </p:txBody>
      </p:sp>
      <p:sp>
        <p:nvSpPr>
          <p:cNvPr id="3" name="Content Placeholder 2">
            <a:extLst>
              <a:ext uri="{FF2B5EF4-FFF2-40B4-BE49-F238E27FC236}">
                <a16:creationId xmlns:a16="http://schemas.microsoft.com/office/drawing/2014/main" id="{A9601E6A-3DA2-1A7E-4217-71327C2829EA}"/>
              </a:ext>
            </a:extLst>
          </p:cNvPr>
          <p:cNvSpPr>
            <a:spLocks noGrp="1"/>
          </p:cNvSpPr>
          <p:nvPr>
            <p:ph idx="1"/>
          </p:nvPr>
        </p:nvSpPr>
        <p:spPr>
          <a:xfrm>
            <a:off x="609600" y="1600200"/>
            <a:ext cx="11087100" cy="3962400"/>
          </a:xfrm>
        </p:spPr>
        <p:txBody>
          <a:bodyPr/>
          <a:lstStyle/>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seek God (John 16:7-11; Acts 10‒11)</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hear from God (Acts 10:30-32, 44-48; 11:14)</a:t>
            </a:r>
          </a:p>
          <a:p>
            <a:pPr lvl="1" indent="-742950">
              <a:spcBef>
                <a:spcPts val="0"/>
              </a:spcBef>
              <a:spcAft>
                <a:spcPts val="3000"/>
              </a:spcAft>
              <a:buClr>
                <a:schemeClr val="tx2"/>
              </a:buClr>
              <a:buSzPct val="100000"/>
              <a:buFont typeface="+mj-lt"/>
              <a:buAutoNum type="arabicParenR"/>
              <a:defRPr/>
            </a:pPr>
            <a:r>
              <a:rPr lang="en-US" sz="3000" dirty="0">
                <a:ea typeface="+mn-ea"/>
                <a:cs typeface="Calibri" pitchFamily="34" charset="0"/>
              </a:rPr>
              <a:t>Lost man can reason (Matt. 21:23-27)</a:t>
            </a:r>
          </a:p>
          <a:p>
            <a:pPr lvl="1" indent="-742950">
              <a:spcBef>
                <a:spcPts val="0"/>
              </a:spcBef>
              <a:spcAft>
                <a:spcPts val="3000"/>
              </a:spcAft>
              <a:buClr>
                <a:schemeClr val="tx2"/>
              </a:buClr>
              <a:buSzPct val="100000"/>
              <a:buFont typeface="+mj-lt"/>
              <a:buAutoNum type="arabicParenR"/>
              <a:defRPr/>
            </a:pPr>
            <a:r>
              <a:rPr lang="en-US" sz="3000" b="1" u="sng" dirty="0">
                <a:solidFill>
                  <a:srgbClr val="FFFFCC"/>
                </a:solidFill>
                <a:ea typeface="+mn-ea"/>
                <a:cs typeface="Calibri" pitchFamily="34" charset="0"/>
              </a:rPr>
              <a:t>Lost man can believe (exercise faith) in God (John 3:18)</a:t>
            </a:r>
          </a:p>
        </p:txBody>
      </p:sp>
      <p:pic>
        <p:nvPicPr>
          <p:cNvPr id="3074" name="Picture 2">
            <a:extLst>
              <a:ext uri="{FF2B5EF4-FFF2-40B4-BE49-F238E27FC236}">
                <a16:creationId xmlns:a16="http://schemas.microsoft.com/office/drawing/2014/main" id="{FA4DA109-BB86-917F-D301-5135F3C99E9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79477" y="3352800"/>
            <a:ext cx="1102923" cy="131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821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28600"/>
            <a:ext cx="11353800" cy="1371600"/>
          </a:xfrm>
        </p:spPr>
        <p:txBody>
          <a:bodyPr/>
          <a:lstStyle/>
          <a:p>
            <a:pPr algn="ctr"/>
            <a:r>
              <a:rPr lang="en-US" sz="3600" dirty="0">
                <a:solidFill>
                  <a:srgbClr val="00FFFF"/>
                </a:solidFill>
                <a:effectLst>
                  <a:outerShdw blurRad="38100" dist="38100" dir="2700000" algn="tl">
                    <a:srgbClr val="000000">
                      <a:alpha val="43137"/>
                    </a:srgbClr>
                  </a:outerShdw>
                </a:effectLst>
              </a:rPr>
              <a:t>Passage Conditioning Salvation </a:t>
            </a:r>
            <a:br>
              <a:rPr lang="en-US" sz="3600" dirty="0">
                <a:solidFill>
                  <a:srgbClr val="00FFFF"/>
                </a:solidFill>
                <a:effectLst>
                  <a:outerShdw blurRad="38100" dist="38100" dir="2700000" algn="tl">
                    <a:srgbClr val="000000">
                      <a:alpha val="43137"/>
                    </a:srgbClr>
                  </a:outerShdw>
                </a:effectLst>
              </a:rPr>
            </a:br>
            <a:r>
              <a:rPr lang="en-US" sz="3600" dirty="0">
                <a:solidFill>
                  <a:srgbClr val="00FFFF"/>
                </a:solidFill>
                <a:effectLst>
                  <a:outerShdw blurRad="38100" dist="38100" dir="2700000" algn="tl">
                    <a:srgbClr val="000000">
                      <a:alpha val="43137"/>
                    </a:srgbClr>
                  </a:outerShdw>
                </a:effectLst>
              </a:rPr>
              <a:t>on </a:t>
            </a:r>
            <a:r>
              <a:rPr lang="en-US" sz="3600" b="1" u="sng" dirty="0">
                <a:solidFill>
                  <a:srgbClr val="FFFFCC"/>
                </a:solidFill>
                <a:effectLst>
                  <a:outerShdw blurRad="38100" dist="38100" dir="2700000" algn="tl">
                    <a:srgbClr val="000000">
                      <a:alpha val="43137"/>
                    </a:srgbClr>
                  </a:outerShdw>
                </a:effectLst>
              </a:rPr>
              <a:t>Faith Alone</a:t>
            </a:r>
            <a:r>
              <a:rPr lang="en-US" sz="3600" b="1" dirty="0">
                <a:solidFill>
                  <a:srgbClr val="FFFFCC"/>
                </a:solidFill>
                <a:effectLst>
                  <a:outerShdw blurRad="38100" dist="38100" dir="2700000" algn="tl">
                    <a:srgbClr val="000000">
                      <a:alpha val="43137"/>
                    </a:srgbClr>
                  </a:outerShdw>
                </a:effectLst>
              </a:rPr>
              <a:t> </a:t>
            </a:r>
            <a:r>
              <a:rPr lang="en-US" sz="3600" i="1" dirty="0">
                <a:solidFill>
                  <a:srgbClr val="00FFFF"/>
                </a:solidFill>
                <a:effectLst>
                  <a:outerShdw blurRad="38100" dist="38100" dir="2700000" algn="tl">
                    <a:srgbClr val="000000">
                      <a:alpha val="43137"/>
                    </a:srgbClr>
                  </a:outerShdw>
                </a:effectLst>
              </a:rPr>
              <a:t>(Sola Fide)</a:t>
            </a:r>
          </a:p>
        </p:txBody>
      </p:sp>
      <p:sp>
        <p:nvSpPr>
          <p:cNvPr id="3" name="Content Placeholder 2"/>
          <p:cNvSpPr>
            <a:spLocks noGrp="1"/>
          </p:cNvSpPr>
          <p:nvPr>
            <p:ph idx="1"/>
          </p:nvPr>
        </p:nvSpPr>
        <p:spPr>
          <a:xfrm>
            <a:off x="609600" y="1600200"/>
            <a:ext cx="7391400" cy="4572000"/>
          </a:xfrm>
        </p:spPr>
        <p:txBody>
          <a:bodyPr/>
          <a:lstStyle/>
          <a:p>
            <a:pPr marL="457200" indent="-457200">
              <a:spcBef>
                <a:spcPts val="0"/>
              </a:spcBef>
              <a:spcAft>
                <a:spcPts val="2400"/>
              </a:spcAft>
            </a:pPr>
            <a:r>
              <a:rPr lang="en-US" sz="3600" dirty="0">
                <a:effectLst>
                  <a:outerShdw blurRad="38100" dist="38100" dir="2700000" algn="tl">
                    <a:srgbClr val="000000">
                      <a:alpha val="43137"/>
                    </a:srgbClr>
                  </a:outerShdw>
                </a:effectLst>
                <a:cs typeface="Calibri" panose="020F0502020204030204" pitchFamily="34" charset="0"/>
              </a:rPr>
              <a:t>Genesis 15:6</a:t>
            </a:r>
          </a:p>
          <a:p>
            <a:pPr marL="457200" indent="-457200">
              <a:spcBef>
                <a:spcPts val="0"/>
              </a:spcBef>
              <a:spcAft>
                <a:spcPts val="2400"/>
              </a:spcAft>
            </a:pPr>
            <a:r>
              <a:rPr lang="en-US" sz="3600" dirty="0">
                <a:effectLst>
                  <a:outerShdw blurRad="38100" dist="38100" dir="2700000" algn="tl">
                    <a:srgbClr val="000000">
                      <a:alpha val="43137"/>
                    </a:srgbClr>
                  </a:outerShdw>
                </a:effectLst>
                <a:cs typeface="Calibri" panose="020F0502020204030204" pitchFamily="34" charset="0"/>
              </a:rPr>
              <a:t>John 3:16; 5:24; 6:28-29, 47; 16:8-9; 20:30-31</a:t>
            </a:r>
          </a:p>
          <a:p>
            <a:pPr marL="457200" indent="-457200">
              <a:spcBef>
                <a:spcPts val="0"/>
              </a:spcBef>
              <a:spcAft>
                <a:spcPts val="2400"/>
              </a:spcAft>
            </a:pPr>
            <a:r>
              <a:rPr lang="en-US" sz="3600" dirty="0">
                <a:effectLst>
                  <a:outerShdw blurRad="38100" dist="38100" dir="2700000" algn="tl">
                    <a:srgbClr val="000000">
                      <a:alpha val="43137"/>
                    </a:srgbClr>
                  </a:outerShdw>
                </a:effectLst>
                <a:cs typeface="Calibri" panose="020F0502020204030204" pitchFamily="34" charset="0"/>
              </a:rPr>
              <a:t>Acts 16:30-31</a:t>
            </a:r>
          </a:p>
          <a:p>
            <a:pPr marL="457200" indent="-457200">
              <a:spcBef>
                <a:spcPts val="0"/>
              </a:spcBef>
              <a:spcAft>
                <a:spcPts val="2400"/>
              </a:spcAft>
            </a:pPr>
            <a:r>
              <a:rPr lang="en-US" sz="3600" dirty="0">
                <a:effectLst>
                  <a:outerShdw blurRad="38100" dist="38100" dir="2700000" algn="tl">
                    <a:srgbClr val="000000">
                      <a:alpha val="43137"/>
                    </a:srgbClr>
                  </a:outerShdw>
                </a:effectLst>
                <a:cs typeface="Calibri" panose="020F0502020204030204" pitchFamily="34" charset="0"/>
              </a:rPr>
              <a:t>Romans 1:16; Ephesians 2:8-9</a:t>
            </a:r>
          </a:p>
          <a:p>
            <a:pPr marL="457200" indent="-457200">
              <a:spcBef>
                <a:spcPts val="0"/>
              </a:spcBef>
              <a:spcAft>
                <a:spcPts val="2400"/>
              </a:spcAft>
            </a:pPr>
            <a:r>
              <a:rPr lang="en-US" sz="3600" dirty="0">
                <a:effectLst>
                  <a:outerShdw blurRad="38100" dist="38100" dir="2700000" algn="tl">
                    <a:srgbClr val="000000">
                      <a:alpha val="43137"/>
                    </a:srgbClr>
                  </a:outerShdw>
                </a:effectLst>
                <a:cs typeface="Calibri" panose="020F0502020204030204" pitchFamily="34" charset="0"/>
              </a:rPr>
              <a:t>Hebrews 11:6</a:t>
            </a:r>
          </a:p>
        </p:txBody>
      </p:sp>
      <p:pic>
        <p:nvPicPr>
          <p:cNvPr id="4"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2209800"/>
            <a:ext cx="2586990" cy="3200400"/>
          </a:xfrm>
          <a:prstGeom prst="rect">
            <a:avLst/>
          </a:prstGeom>
          <a:noFill/>
          <a:ln w="28575">
            <a:solidFill>
              <a:srgbClr val="FFFF00"/>
            </a:solidFill>
            <a:miter lim="800000"/>
            <a:headEnd/>
            <a:tailEnd/>
          </a:ln>
        </p:spPr>
      </p:pic>
    </p:spTree>
    <p:extLst>
      <p:ext uri="{BB962C8B-B14F-4D97-AF65-F5344CB8AC3E}">
        <p14:creationId xmlns:p14="http://schemas.microsoft.com/office/powerpoint/2010/main" val="399965850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1752600" y="990600"/>
            <a:ext cx="66294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dirty="0"/>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91600" y="2000446"/>
            <a:ext cx="2371724" cy="2934092"/>
          </a:xfrm>
          <a:prstGeom prst="rect">
            <a:avLst/>
          </a:prstGeom>
          <a:noFill/>
          <a:ln w="9525">
            <a:noFill/>
            <a:miter lim="800000"/>
            <a:headEnd/>
            <a:tailEnd/>
          </a:ln>
        </p:spPr>
      </p:pic>
      <p:sp>
        <p:nvSpPr>
          <p:cNvPr id="4" name="Title 1"/>
          <p:cNvSpPr txBox="1">
            <a:spLocks/>
          </p:cNvSpPr>
          <p:nvPr/>
        </p:nvSpPr>
        <p:spPr>
          <a:xfrm>
            <a:off x="1576388" y="228600"/>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1752600" y="2667000"/>
            <a:ext cx="66294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1752600" y="4800600"/>
            <a:ext cx="66294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196827940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47D9E-39F1-411B-9909-C946680BB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4724400"/>
          </a:xfrm>
        </p:spPr>
        <p:txBody>
          <a:bodyPr/>
          <a:lstStyle/>
          <a:p>
            <a:pPr algn="ctr" defTabSz="685800">
              <a:spcBef>
                <a:spcPct val="0"/>
              </a:spcBef>
              <a:spcAft>
                <a:spcPts val="900"/>
              </a:spcAft>
              <a:buClr>
                <a:srgbClr val="00FFFF"/>
              </a:buClr>
              <a:buNone/>
              <a:defRPr/>
            </a:pPr>
            <a:r>
              <a:rPr lang="en-US" altLang="en-US" sz="4000" kern="1200" dirty="0">
                <a:solidFill>
                  <a:schemeClr val="tx2"/>
                </a:solidFill>
                <a:ea typeface="+mj-ea"/>
                <a:cs typeface="Calibri" panose="020F0502020204030204" pitchFamily="34" charset="0"/>
              </a:rPr>
              <a:t>John 20:30-31</a:t>
            </a:r>
          </a:p>
          <a:p>
            <a:pPr marL="0" indent="0" algn="just">
              <a:spcBef>
                <a:spcPts val="0"/>
              </a:spcBef>
              <a:buNone/>
              <a:defRPr/>
            </a:pPr>
            <a:r>
              <a:rPr lang="en-US" sz="3400" dirty="0">
                <a:cs typeface="Calibri" panose="020F0502020204030204" pitchFamily="34" charset="0"/>
              </a:rPr>
              <a:t>“Therefore many other signs Jesus also performed in the presence of the disciples, which are not written in this book; but these have been written so that you may </a:t>
            </a:r>
            <a:r>
              <a:rPr lang="en-US" sz="3400" b="1" u="sng" dirty="0">
                <a:solidFill>
                  <a:srgbClr val="FFFFCC"/>
                </a:solidFill>
                <a:cs typeface="Calibri" panose="020F0502020204030204" pitchFamily="34" charset="0"/>
              </a:rPr>
              <a:t>believe</a:t>
            </a:r>
            <a:r>
              <a:rPr lang="en-US" sz="3400" dirty="0">
                <a:cs typeface="Calibri" panose="020F0502020204030204" pitchFamily="34" charset="0"/>
              </a:rPr>
              <a:t> that Jesus is the Christ, the Son of God; and that </a:t>
            </a:r>
            <a:r>
              <a:rPr lang="en-US" sz="3400" b="1" u="sng" dirty="0">
                <a:solidFill>
                  <a:srgbClr val="FFFFCC"/>
                </a:solidFill>
                <a:cs typeface="Calibri" panose="020F0502020204030204" pitchFamily="34" charset="0"/>
              </a:rPr>
              <a:t>believing</a:t>
            </a:r>
            <a:r>
              <a:rPr lang="en-US" sz="3400" b="1" dirty="0">
                <a:cs typeface="Calibri" panose="020F0502020204030204" pitchFamily="34" charset="0"/>
              </a:rPr>
              <a:t> </a:t>
            </a:r>
            <a:r>
              <a:rPr lang="en-US" sz="3400" dirty="0">
                <a:cs typeface="Calibri" panose="020F0502020204030204" pitchFamily="34" charset="0"/>
              </a:rPr>
              <a:t>you may have life in His name.”</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16989" y="3276600"/>
            <a:ext cx="1358022" cy="16459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81242591"/>
      </p:ext>
    </p:extLst>
  </p:cSld>
  <p:clrMapOvr>
    <a:masterClrMapping/>
  </p:clrMapOvr>
  <p:transition spd="slow">
    <p:pull/>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257300" y="5943600"/>
            <a:ext cx="9677400" cy="796925"/>
          </a:xfrm>
        </p:spPr>
        <p:txBody>
          <a:bodyPr/>
          <a:lstStyle/>
          <a:p>
            <a:pPr algn="ctr" eaLnBrk="1" hangingPunct="1"/>
            <a:r>
              <a:rPr lang="en-US" altLang="en-US" sz="2000" dirty="0">
                <a:solidFill>
                  <a:schemeClr val="tx1"/>
                </a:solidFill>
              </a:rPr>
              <a:t>Lewis Sperry Chafer, vol. 7, </a:t>
            </a:r>
            <a:r>
              <a:rPr lang="en-US" altLang="en-US" sz="2000" i="1" dirty="0">
                <a:solidFill>
                  <a:schemeClr val="tx1"/>
                </a:solidFill>
              </a:rPr>
              <a:t>Systematic Theology</a:t>
            </a:r>
            <a:br>
              <a:rPr lang="en-US" altLang="en-US" sz="2000" dirty="0">
                <a:solidFill>
                  <a:schemeClr val="tx1"/>
                </a:solidFill>
              </a:rPr>
            </a:br>
            <a:r>
              <a:rPr lang="en-US" altLang="en-US" sz="2000" dirty="0">
                <a:solidFill>
                  <a:schemeClr val="tx1"/>
                </a:solidFill>
              </a:rPr>
              <a:t>(Grand Rapids, MI: Kregel Publications, 1993), 265-66.</a:t>
            </a:r>
          </a:p>
        </p:txBody>
      </p:sp>
      <p:sp>
        <p:nvSpPr>
          <p:cNvPr id="105475" name="Content Placeholder 2"/>
          <p:cNvSpPr>
            <a:spLocks noGrp="1"/>
          </p:cNvSpPr>
          <p:nvPr>
            <p:ph idx="1"/>
          </p:nvPr>
        </p:nvSpPr>
        <p:spPr>
          <a:xfrm>
            <a:off x="3581400" y="2095500"/>
            <a:ext cx="8001000" cy="2667000"/>
          </a:xfrm>
        </p:spPr>
        <p:txBody>
          <a:bodyPr/>
          <a:lstStyle/>
          <a:p>
            <a:pPr marL="0" indent="0" algn="just" eaLnBrk="1" hangingPunct="1">
              <a:buNone/>
            </a:pPr>
            <a:r>
              <a:rPr lang="en-US" altLang="en-US" sz="3600" dirty="0"/>
              <a:t>“…because upwards of 150 passages of Scripture condition salvation upon believing only</a:t>
            </a:r>
            <a:r>
              <a:rPr lang="en-US" altLang="en-US" sz="3600" b="1" dirty="0"/>
              <a:t> </a:t>
            </a:r>
            <a:r>
              <a:rPr lang="en-US" altLang="en-US" sz="3600" dirty="0"/>
              <a:t>(cf. John 3:16; Acts 16:31).”</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762001" y="1633702"/>
            <a:ext cx="2594995"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981200" y="228600"/>
            <a:ext cx="8229600" cy="914400"/>
          </a:xfrm>
          <a:prstGeom prst="rect">
            <a:avLst/>
          </a:prstGeom>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Belief-God’s One Condition for Justification</a:t>
            </a:r>
          </a:p>
        </p:txBody>
      </p:sp>
    </p:spTree>
    <p:extLst>
      <p:ext uri="{BB962C8B-B14F-4D97-AF65-F5344CB8AC3E}">
        <p14:creationId xmlns:p14="http://schemas.microsoft.com/office/powerpoint/2010/main" val="335834922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286000"/>
            <a:ext cx="10972800" cy="2246769"/>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20000"/>
              </a:spcBef>
              <a:buClr>
                <a:schemeClr val="tx2"/>
              </a:buClr>
              <a:buSzPct val="75000"/>
              <a:defRPr/>
            </a:pPr>
            <a:r>
              <a:rPr lang="en-US" altLang="en-US" sz="3500" dirty="0">
                <a:effectLst>
                  <a:outerShdw blurRad="38100" dist="38100" dir="2700000" algn="tl">
                    <a:srgbClr val="000000"/>
                  </a:outerShdw>
                </a:effectLst>
                <a:latin typeface="Calibri" panose="020F0502020204030204" pitchFamily="34" charset="0"/>
                <a:cs typeface="+mn-cs"/>
              </a:rPr>
              <a:t>“</a:t>
            </a:r>
            <a:r>
              <a:rPr lang="en-US" sz="3500" dirty="0">
                <a:effectLst>
                  <a:outerShdw blurRad="38100" dist="38100" dir="2700000" algn="tl">
                    <a:srgbClr val="000000"/>
                  </a:outerShdw>
                </a:effectLst>
                <a:latin typeface="Calibri" panose="020F0502020204030204" pitchFamily="34" charset="0"/>
                <a:cs typeface="+mn-cs"/>
              </a:rPr>
              <a:t>Furthermore, why would God admonish and warn unbelievers for being spiritually blind and deaf if it were not in their power to respond?…Is this not a mockery? It would be like chiding a legless man for being unable to walk.</a:t>
            </a:r>
            <a:r>
              <a:rPr lang="en-US" altLang="en-US" sz="3500" dirty="0">
                <a:effectLst>
                  <a:outerShdw blurRad="38100" dist="38100" dir="2700000" algn="tl">
                    <a:srgbClr val="000000"/>
                  </a:outerShdw>
                </a:effectLst>
                <a:latin typeface="Calibri" panose="020F0502020204030204" pitchFamily="34" charset="0"/>
                <a:cs typeface="+mn-cs"/>
              </a:rPr>
              <a:t>”</a:t>
            </a:r>
          </a:p>
        </p:txBody>
      </p:sp>
      <p:sp>
        <p:nvSpPr>
          <p:cNvPr id="5" name="Rectangle 4">
            <a:extLst>
              <a:ext uri="{FF2B5EF4-FFF2-40B4-BE49-F238E27FC236}">
                <a16:creationId xmlns:a16="http://schemas.microsoft.com/office/drawing/2014/main" id="{6D43035D-3524-49D1-9F28-B7434D9B0A13}"/>
              </a:ext>
            </a:extLst>
          </p:cNvPr>
          <p:cNvSpPr/>
          <p:nvPr/>
        </p:nvSpPr>
        <p:spPr>
          <a:xfrm>
            <a:off x="3243263" y="222900"/>
            <a:ext cx="5705475" cy="1377300"/>
          </a:xfrm>
          <a:prstGeom prst="rect">
            <a:avLst/>
          </a:prstGeom>
        </p:spPr>
        <p:txBody>
          <a:bodyPr wrap="square">
            <a:spAutoFit/>
          </a:bodyPr>
          <a:lstStyle/>
          <a:p>
            <a:pPr algn="ctr">
              <a:spcAft>
                <a:spcPts val="9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Robert R. Congdon</a:t>
            </a:r>
          </a:p>
          <a:p>
            <a:pPr algn="ctr"/>
            <a:r>
              <a:rPr lang="en-US" sz="2000" i="1" dirty="0">
                <a:latin typeface="Calibri" panose="020F0502020204030204" pitchFamily="34" charset="0"/>
                <a:cs typeface="Calibri" panose="020F0502020204030204" pitchFamily="34" charset="0"/>
              </a:rPr>
              <a:t>Oops! I Thought I Was a Four - Pt Calvinist</a:t>
            </a:r>
            <a:r>
              <a:rPr lang="en-US" sz="2000" dirty="0">
                <a:latin typeface="Calibri" panose="020F0502020204030204" pitchFamily="34" charset="0"/>
                <a:cs typeface="Calibri" panose="020F0502020204030204" pitchFamily="34" charset="0"/>
              </a:rPr>
              <a:t> (Greer, SC: Congdon Ministries International, 2014), 51.</a:t>
            </a:r>
          </a:p>
        </p:txBody>
      </p:sp>
      <p:pic>
        <p:nvPicPr>
          <p:cNvPr id="6" name="Picture 5" descr="Image result for robert r. congdon">
            <a:extLst>
              <a:ext uri="{FF2B5EF4-FFF2-40B4-BE49-F238E27FC236}">
                <a16:creationId xmlns:a16="http://schemas.microsoft.com/office/drawing/2014/main" id="{F947C1FC-BC55-4F9C-AE32-F0D490815C9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678689"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0459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E738E-FDD6-17FD-D659-A63DE03B5F2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83E34445-AF7F-53B2-C18F-32F5BFF9C25F}"/>
              </a:ext>
            </a:extLst>
          </p:cNvPr>
          <p:cNvSpPr>
            <a:spLocks noGrp="1"/>
          </p:cNvSpPr>
          <p:nvPr>
            <p:ph type="title"/>
          </p:nvPr>
        </p:nvSpPr>
        <p:spPr>
          <a:xfrm>
            <a:off x="609600" y="228600"/>
            <a:ext cx="10972800" cy="914400"/>
          </a:xfrm>
        </p:spPr>
        <p:txBody>
          <a:bodyPr/>
          <a:lstStyle/>
          <a:p>
            <a:pPr algn="ctr"/>
            <a:r>
              <a:rPr lang="en-US" sz="4000" dirty="0">
                <a:effectLst>
                  <a:outerShdw blurRad="38100" dist="38100" dir="2700000" algn="tl">
                    <a:srgbClr val="000000">
                      <a:alpha val="43137"/>
                    </a:srgbClr>
                  </a:outerShdw>
                </a:effectLst>
              </a:rPr>
              <a:t>V. Running </a:t>
            </a:r>
            <a:r>
              <a:rPr lang="en-US" sz="4000" b="1" u="sng" dirty="0">
                <a:effectLst>
                  <a:outerShdw blurRad="38100" dist="38100" dir="2700000" algn="tl">
                    <a:srgbClr val="000000">
                      <a:alpha val="43137"/>
                    </a:srgbClr>
                  </a:outerShdw>
                </a:effectLst>
              </a:rPr>
              <a:t>TULIP</a:t>
            </a:r>
            <a:r>
              <a:rPr lang="en-US" sz="4000" dirty="0">
                <a:effectLst>
                  <a:outerShdw blurRad="38100" dist="38100" dir="2700000" algn="tl">
                    <a:srgbClr val="000000">
                      <a:alpha val="43137"/>
                    </a:srgbClr>
                  </a:outerShdw>
                </a:effectLst>
              </a:rPr>
              <a:t> Through the Grid of Scripture</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E943CDE1-B791-7A8F-DEA6-4EBE1BC6295F}"/>
              </a:ext>
            </a:extLst>
          </p:cNvPr>
          <p:cNvSpPr>
            <a:spLocks noGrp="1"/>
          </p:cNvSpPr>
          <p:nvPr>
            <p:ph idx="1"/>
          </p:nvPr>
        </p:nvSpPr>
        <p:spPr>
          <a:xfrm>
            <a:off x="609600" y="1600200"/>
            <a:ext cx="6019800" cy="5029200"/>
          </a:xfrm>
        </p:spPr>
        <p:txBody>
          <a:bodyPr/>
          <a:lstStyle/>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Total Depravity</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U</a:t>
            </a:r>
            <a:r>
              <a:rPr lang="en-US" sz="3600" dirty="0">
                <a:latin typeface="Calibri" pitchFamily="34" charset="0"/>
                <a:cs typeface="Calibri" pitchFamily="34" charset="0"/>
              </a:rPr>
              <a:t>nconditional Election</a:t>
            </a:r>
            <a:endParaRPr lang="en-US" sz="3600" dirty="0">
              <a:cs typeface="Calibri" pitchFamily="34" charset="0"/>
            </a:endParaRP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L</a:t>
            </a:r>
            <a:r>
              <a:rPr lang="en-US" sz="3600" dirty="0">
                <a:cs typeface="Calibri" pitchFamily="34" charset="0"/>
              </a:rPr>
              <a:t>imited Atonement</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I</a:t>
            </a:r>
            <a:r>
              <a:rPr lang="en-US" sz="3600" dirty="0">
                <a:latin typeface="Calibri" pitchFamily="34" charset="0"/>
                <a:cs typeface="Calibri" pitchFamily="34" charset="0"/>
              </a:rPr>
              <a:t>rresistible Grace</a:t>
            </a:r>
          </a:p>
          <a:p>
            <a:pPr marL="742950" indent="-742950">
              <a:spcBef>
                <a:spcPts val="600"/>
              </a:spcBef>
              <a:spcAft>
                <a:spcPts val="1200"/>
              </a:spcAft>
              <a:buClr>
                <a:srgbClr val="CC99FF"/>
              </a:buClr>
              <a:buSzPct val="100000"/>
              <a:buFont typeface="+mj-lt"/>
              <a:buAutoNum type="alphaUcPeriod"/>
              <a:defRPr/>
            </a:pPr>
            <a:r>
              <a:rPr lang="en-US" sz="3600" b="1" u="sng" dirty="0">
                <a:solidFill>
                  <a:srgbClr val="FFFFCC"/>
                </a:solidFill>
                <a:cs typeface="Calibri" pitchFamily="34" charset="0"/>
              </a:rPr>
              <a:t>P</a:t>
            </a:r>
            <a:r>
              <a:rPr lang="en-US" sz="3600" dirty="0">
                <a:cs typeface="Calibri" pitchFamily="34" charset="0"/>
              </a:rPr>
              <a:t>erseverance of the Saints</a:t>
            </a:r>
            <a:endParaRPr lang="en-US" sz="3600" dirty="0">
              <a:latin typeface="Calibri" pitchFamily="34" charset="0"/>
              <a:cs typeface="Calibri" pitchFamily="34" charset="0"/>
            </a:endParaRPr>
          </a:p>
        </p:txBody>
      </p:sp>
      <p:pic>
        <p:nvPicPr>
          <p:cNvPr id="5" name="Picture 4">
            <a:extLst>
              <a:ext uri="{FF2B5EF4-FFF2-40B4-BE49-F238E27FC236}">
                <a16:creationId xmlns:a16="http://schemas.microsoft.com/office/drawing/2014/main" id="{9D6E50B1-9655-6BD1-302A-2B4F42DB20E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27090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33475"/>
            <a:ext cx="10972800" cy="5495925"/>
          </a:xfrm>
        </p:spPr>
        <p:txBody>
          <a:bodyPr/>
          <a:lstStyle/>
          <a:p>
            <a:pPr marL="742950" indent="-742950" algn="just">
              <a:spcBef>
                <a:spcPts val="0"/>
              </a:spcBef>
              <a:spcAft>
                <a:spcPts val="1800"/>
              </a:spcAft>
              <a:buSzPct val="100000"/>
              <a:buFont typeface="+mj-lt"/>
              <a:buAutoNum type="arabicParenR"/>
              <a:defRPr/>
            </a:pPr>
            <a:r>
              <a:rPr lang="en-US" sz="2800" dirty="0">
                <a:cs typeface="Calibri" pitchFamily="34" charset="0"/>
              </a:rPr>
              <a:t>Ephesians 2:1, 5</a:t>
            </a:r>
          </a:p>
          <a:p>
            <a:pPr marL="742950" indent="-742950" algn="just">
              <a:spcBef>
                <a:spcPts val="0"/>
              </a:spcBef>
              <a:spcAft>
                <a:spcPts val="1800"/>
              </a:spcAft>
              <a:buSzPct val="100000"/>
              <a:buFont typeface="+mj-lt"/>
              <a:buAutoNum type="arabicParenR"/>
              <a:defRPr/>
            </a:pPr>
            <a:r>
              <a:rPr lang="en-US" sz="2800" dirty="0">
                <a:cs typeface="Calibri" pitchFamily="34" charset="0"/>
              </a:rPr>
              <a:t>Calvinism's anachronistic misunderstanding: non-existence</a:t>
            </a:r>
          </a:p>
          <a:p>
            <a:pPr marL="742950" indent="-742950" algn="just">
              <a:spcBef>
                <a:spcPts val="0"/>
              </a:spcBef>
              <a:spcAft>
                <a:spcPts val="1800"/>
              </a:spcAft>
              <a:buSzPct val="100000"/>
              <a:buFont typeface="+mj-lt"/>
              <a:buAutoNum type="arabicParenR"/>
              <a:defRPr/>
            </a:pPr>
            <a:r>
              <a:rPr lang="en-US" sz="2800" dirty="0">
                <a:cs typeface="Calibri" pitchFamily="34" charset="0"/>
              </a:rPr>
              <a:t>Lexical definition: separation</a:t>
            </a:r>
          </a:p>
          <a:p>
            <a:pPr marL="742950" indent="-742950" algn="just">
              <a:spcBef>
                <a:spcPts val="0"/>
              </a:spcBef>
              <a:spcAft>
                <a:spcPts val="1800"/>
              </a:spcAft>
              <a:buSzPct val="100000"/>
              <a:buFont typeface="+mj-lt"/>
              <a:buAutoNum type="arabicParenR"/>
              <a:defRPr/>
            </a:pPr>
            <a:r>
              <a:rPr lang="en-US" sz="2800" dirty="0">
                <a:cs typeface="Calibri" pitchFamily="34" charset="0"/>
              </a:rPr>
              <a:t>Physical death (Gen. 35:18; Eccles. 12:7; Matt. 27:50-51; Luke 23:46; Acts 7:59; Dan. 12:2; Matt. 25:46; 2 Cor. 5:8; Philip. 1:21-23)</a:t>
            </a:r>
          </a:p>
          <a:p>
            <a:pPr marL="742950" indent="-742950" algn="just">
              <a:spcBef>
                <a:spcPts val="0"/>
              </a:spcBef>
              <a:spcAft>
                <a:spcPts val="1800"/>
              </a:spcAft>
              <a:buSzPct val="100000"/>
              <a:buFont typeface="+mj-lt"/>
              <a:buAutoNum type="arabicParenR"/>
              <a:defRPr/>
            </a:pPr>
            <a:r>
              <a:rPr lang="en-US" sz="2800" dirty="0">
                <a:cs typeface="Calibri" pitchFamily="34" charset="0"/>
              </a:rPr>
              <a:t>Other examples (Gen. 2:17; 3:8; Isa. 59:1-2)</a:t>
            </a:r>
          </a:p>
          <a:p>
            <a:pPr marL="742950" indent="-742950" algn="just">
              <a:spcBef>
                <a:spcPts val="0"/>
              </a:spcBef>
              <a:spcAft>
                <a:spcPts val="1800"/>
              </a:spcAft>
              <a:buSzPct val="100000"/>
              <a:buFont typeface="+mj-lt"/>
              <a:buAutoNum type="arabicParenR"/>
              <a:defRPr/>
            </a:pPr>
            <a:r>
              <a:rPr lang="en-US" sz="2800" dirty="0">
                <a:cs typeface="Calibri" pitchFamily="34" charset="0"/>
              </a:rPr>
              <a:t>Faith is possible (absent regeneration 1st) though the Spirit’s conviction (John 16:8), the Word’s proclamation (Isa. 55:8-9; Rom. 10:17; 2 Tim. 3:15; 1 Pet. 1:23; Jas. 1:18)</a:t>
            </a:r>
          </a:p>
        </p:txBody>
      </p:sp>
      <p:sp>
        <p:nvSpPr>
          <p:cNvPr id="5" name="Title 1">
            <a:extLst>
              <a:ext uri="{FF2B5EF4-FFF2-40B4-BE49-F238E27FC236}">
                <a16:creationId xmlns:a16="http://schemas.microsoft.com/office/drawing/2014/main" id="{9F3A9843-8793-4EC5-892D-D134F805F1F7}"/>
              </a:ext>
            </a:extLst>
          </p:cNvPr>
          <p:cNvSpPr txBox="1">
            <a:spLocks/>
          </p:cNvSpPr>
          <p:nvPr/>
        </p:nvSpPr>
        <p:spPr bwMode="auto">
          <a:xfrm>
            <a:off x="1028700" y="152400"/>
            <a:ext cx="1013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buClr>
                <a:srgbClr val="FFC000"/>
              </a:buClr>
              <a:buFont typeface="+mj-lt"/>
              <a:buAutoNum type="alphaLcParenR" startAt="3"/>
            </a:pPr>
            <a:r>
              <a:rPr lang="en-US" sz="4000" kern="0" dirty="0"/>
              <a:t>Calvinism’s Misunderstanding of Death</a:t>
            </a:r>
            <a:endParaRPr lang="en-US" sz="4000" kern="0" dirty="0">
              <a:ea typeface="Calibri" pitchFamily="34" charset="0"/>
              <a:cs typeface="Calibri" pitchFamily="34" charset="0"/>
            </a:endParaRPr>
          </a:p>
        </p:txBody>
      </p:sp>
      <p:pic>
        <p:nvPicPr>
          <p:cNvPr id="2" name="Picture 2">
            <a:extLst>
              <a:ext uri="{FF2B5EF4-FFF2-40B4-BE49-F238E27FC236}">
                <a16:creationId xmlns:a16="http://schemas.microsoft.com/office/drawing/2014/main" id="{47D9F98C-3B26-B3D9-6DAF-2AE9CB32F97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20400" y="152400"/>
            <a:ext cx="768842"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463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D17B3-6574-2BD3-F60A-3C3ABC324C2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9A490651-B273-A7BB-DCF0-2EEB33B29C37}"/>
              </a:ext>
            </a:extLst>
          </p:cNvPr>
          <p:cNvSpPr>
            <a:spLocks noGrp="1"/>
          </p:cNvSpPr>
          <p:nvPr>
            <p:ph type="title"/>
          </p:nvPr>
        </p:nvSpPr>
        <p:spPr>
          <a:xfrm>
            <a:off x="1485900" y="228600"/>
            <a:ext cx="9220200" cy="914400"/>
          </a:xfrm>
        </p:spPr>
        <p:txBody>
          <a:bodyPr/>
          <a:lstStyle/>
          <a:p>
            <a:pPr marL="742950" indent="-742950" algn="ctr">
              <a:spcBef>
                <a:spcPts val="600"/>
              </a:spcBef>
              <a:spcAft>
                <a:spcPts val="1200"/>
              </a:spcAft>
              <a:buClr>
                <a:srgbClr val="CC99FF"/>
              </a:buClr>
              <a:buSzPct val="100000"/>
              <a:buFont typeface="+mj-lt"/>
              <a:buAutoNum type="alphaUcPeriod"/>
              <a:defRPr/>
            </a:pPr>
            <a:r>
              <a:rPr lang="en-US" sz="4000" dirty="0">
                <a:effectLst>
                  <a:outerShdw blurRad="38100" dist="38100" dir="2700000" algn="tl">
                    <a:srgbClr val="000000">
                      <a:alpha val="43137"/>
                    </a:srgbClr>
                  </a:outerShdw>
                </a:effectLst>
              </a:rPr>
              <a:t>Total Depravity</a:t>
            </a:r>
          </a:p>
        </p:txBody>
      </p:sp>
      <p:sp>
        <p:nvSpPr>
          <p:cNvPr id="3" name="Content Placeholder 2">
            <a:extLst>
              <a:ext uri="{FF2B5EF4-FFF2-40B4-BE49-F238E27FC236}">
                <a16:creationId xmlns:a16="http://schemas.microsoft.com/office/drawing/2014/main" id="{C012FF45-5B82-651B-D963-17F5486614A7}"/>
              </a:ext>
            </a:extLst>
          </p:cNvPr>
          <p:cNvSpPr>
            <a:spLocks noGrp="1"/>
          </p:cNvSpPr>
          <p:nvPr>
            <p:ph idx="1"/>
          </p:nvPr>
        </p:nvSpPr>
        <p:spPr>
          <a:xfrm>
            <a:off x="609600" y="1600200"/>
            <a:ext cx="9296400" cy="4419600"/>
          </a:xfrm>
        </p:spPr>
        <p:txBody>
          <a:bodyPr/>
          <a:lstStyle/>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The starting point</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Total Depravity properly defined</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 Total Depravity = inability</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Calvinism’s overstatement of Total Depravity</a:t>
            </a:r>
          </a:p>
        </p:txBody>
      </p:sp>
      <p:pic>
        <p:nvPicPr>
          <p:cNvPr id="5" name="Picture 2">
            <a:extLst>
              <a:ext uri="{FF2B5EF4-FFF2-40B4-BE49-F238E27FC236}">
                <a16:creationId xmlns:a16="http://schemas.microsoft.com/office/drawing/2014/main" id="{490EFC11-7979-AA64-E13A-665F4179983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53934" y="1828800"/>
            <a:ext cx="2728466"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632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E6873-7B2D-710D-C5F8-705525EB442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022596E1-C374-416C-490D-B70B3A7990AB}"/>
              </a:ext>
            </a:extLst>
          </p:cNvPr>
          <p:cNvSpPr>
            <a:spLocks noGrp="1"/>
          </p:cNvSpPr>
          <p:nvPr>
            <p:ph type="title"/>
          </p:nvPr>
        </p:nvSpPr>
        <p:spPr>
          <a:xfrm>
            <a:off x="609600" y="228600"/>
            <a:ext cx="10972800" cy="914400"/>
          </a:xfrm>
        </p:spPr>
        <p:txBody>
          <a:bodyPr/>
          <a:lstStyle/>
          <a:p>
            <a:pPr marL="684213" lvl="1" indent="-684213" algn="ctr">
              <a:spcBef>
                <a:spcPts val="0"/>
              </a:spcBef>
              <a:spcAft>
                <a:spcPts val="4200"/>
              </a:spcAft>
              <a:buClr>
                <a:srgbClr val="66FF66"/>
              </a:buClr>
              <a:buSzPct val="100000"/>
              <a:buFont typeface="+mj-lt"/>
              <a:buAutoNum type="arabicPeriod" startAt="4"/>
              <a:defRPr/>
            </a:pPr>
            <a:r>
              <a:rPr lang="en-US" sz="4000" kern="1200" dirty="0">
                <a:effectLst>
                  <a:outerShdw blurRad="38100" dist="38100" dir="2700000" algn="tl">
                    <a:srgbClr val="000000">
                      <a:alpha val="43137"/>
                    </a:srgbClr>
                  </a:outerShdw>
                </a:effectLst>
                <a:latin typeface="Calibri" panose="020F0502020204030204" pitchFamily="34" charset="0"/>
                <a:ea typeface="+mj-ea"/>
                <a:cs typeface="+mj-cs"/>
              </a:rPr>
              <a:t>Calvinism’s Overstatement of Total Depravity</a:t>
            </a:r>
          </a:p>
        </p:txBody>
      </p:sp>
      <p:sp>
        <p:nvSpPr>
          <p:cNvPr id="3" name="Content Placeholder 2">
            <a:extLst>
              <a:ext uri="{FF2B5EF4-FFF2-40B4-BE49-F238E27FC236}">
                <a16:creationId xmlns:a16="http://schemas.microsoft.com/office/drawing/2014/main" id="{FCB09E93-7DB9-C7A1-BA0C-D4208B1D47D2}"/>
              </a:ext>
            </a:extLst>
          </p:cNvPr>
          <p:cNvSpPr>
            <a:spLocks noGrp="1"/>
          </p:cNvSpPr>
          <p:nvPr>
            <p:ph idx="1"/>
          </p:nvPr>
        </p:nvSpPr>
        <p:spPr>
          <a:xfrm>
            <a:off x="597159" y="1600200"/>
            <a:ext cx="9156441" cy="4800600"/>
          </a:xfrm>
        </p:spPr>
        <p:txBody>
          <a:bodyPr/>
          <a:lstStyle/>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Confusion over intensity vs. extent (Gen. 3:22; Matt. 7:7-11; Rom. 2:14-15)</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Operates contrary to man’s design</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Mis-defines “death” (Eph. 2:1) as non-existence rather than separation</a:t>
            </a:r>
          </a:p>
          <a:p>
            <a:pPr marL="742950" indent="-742950" algn="just">
              <a:spcBef>
                <a:spcPts val="0"/>
              </a:spcBef>
              <a:spcAft>
                <a:spcPts val="4200"/>
              </a:spcAft>
              <a:buClr>
                <a:srgbClr val="FFC000"/>
              </a:buClr>
              <a:buSzPct val="100000"/>
              <a:buFont typeface="+mj-lt"/>
              <a:buAutoNum type="alphaLcParenR"/>
              <a:defRPr/>
            </a:pPr>
            <a:r>
              <a:rPr lang="en-US" dirty="0">
                <a:cs typeface="Calibri" pitchFamily="34" charset="0"/>
              </a:rPr>
              <a:t>Underestimates what lost man can do</a:t>
            </a:r>
          </a:p>
        </p:txBody>
      </p:sp>
      <p:pic>
        <p:nvPicPr>
          <p:cNvPr id="5" name="Picture 2">
            <a:extLst>
              <a:ext uri="{FF2B5EF4-FFF2-40B4-BE49-F238E27FC236}">
                <a16:creationId xmlns:a16="http://schemas.microsoft.com/office/drawing/2014/main" id="{81253EC7-E691-99EF-5F6D-29C4D67D38D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1821935"/>
            <a:ext cx="1735667" cy="2064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209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33475"/>
            <a:ext cx="10972800" cy="5495925"/>
          </a:xfrm>
        </p:spPr>
        <p:txBody>
          <a:bodyPr/>
          <a:lstStyle/>
          <a:p>
            <a:pPr marL="742950" indent="-742950" algn="just">
              <a:spcBef>
                <a:spcPts val="0"/>
              </a:spcBef>
              <a:spcAft>
                <a:spcPts val="1800"/>
              </a:spcAft>
              <a:buSzPct val="100000"/>
              <a:buFont typeface="+mj-lt"/>
              <a:buAutoNum type="arabicParenR"/>
              <a:defRPr/>
            </a:pPr>
            <a:r>
              <a:rPr lang="en-US" sz="2800" b="1" u="sng" dirty="0">
                <a:solidFill>
                  <a:srgbClr val="FFFFCC"/>
                </a:solidFill>
                <a:cs typeface="Calibri" pitchFamily="34" charset="0"/>
              </a:rPr>
              <a:t>Ephesians 2:1, 5</a:t>
            </a:r>
          </a:p>
          <a:p>
            <a:pPr marL="742950" indent="-742950" algn="just">
              <a:spcBef>
                <a:spcPts val="0"/>
              </a:spcBef>
              <a:spcAft>
                <a:spcPts val="1800"/>
              </a:spcAft>
              <a:buSzPct val="100000"/>
              <a:buFont typeface="+mj-lt"/>
              <a:buAutoNum type="arabicParenR"/>
              <a:defRPr/>
            </a:pPr>
            <a:r>
              <a:rPr lang="en-US" sz="2800" dirty="0">
                <a:cs typeface="Calibri" pitchFamily="34" charset="0"/>
              </a:rPr>
              <a:t>Calvinism's anachronistic misunderstanding: non-existence</a:t>
            </a:r>
          </a:p>
          <a:p>
            <a:pPr marL="742950" indent="-742950" algn="just">
              <a:spcBef>
                <a:spcPts val="0"/>
              </a:spcBef>
              <a:spcAft>
                <a:spcPts val="1800"/>
              </a:spcAft>
              <a:buSzPct val="100000"/>
              <a:buFont typeface="+mj-lt"/>
              <a:buAutoNum type="arabicParenR"/>
              <a:defRPr/>
            </a:pPr>
            <a:r>
              <a:rPr lang="en-US" sz="2800" dirty="0">
                <a:cs typeface="Calibri" pitchFamily="34" charset="0"/>
              </a:rPr>
              <a:t>Lexical definition: separation</a:t>
            </a:r>
          </a:p>
          <a:p>
            <a:pPr marL="742950" indent="-742950" algn="just">
              <a:spcBef>
                <a:spcPts val="0"/>
              </a:spcBef>
              <a:spcAft>
                <a:spcPts val="1800"/>
              </a:spcAft>
              <a:buSzPct val="100000"/>
              <a:buFont typeface="+mj-lt"/>
              <a:buAutoNum type="arabicParenR"/>
              <a:defRPr/>
            </a:pPr>
            <a:r>
              <a:rPr lang="en-US" sz="2800" dirty="0">
                <a:cs typeface="Calibri" pitchFamily="34" charset="0"/>
              </a:rPr>
              <a:t>Physical death (Gen. 35:18; Eccles. 12:7; Matt. 27:50-51; Luke 23:46; Acts 7:59; Dan. 12:2; Matt. 25:46; 2 Cor. 5:8; Philip. 1:21-23)</a:t>
            </a:r>
          </a:p>
          <a:p>
            <a:pPr marL="742950" indent="-742950" algn="just">
              <a:spcBef>
                <a:spcPts val="0"/>
              </a:spcBef>
              <a:spcAft>
                <a:spcPts val="1800"/>
              </a:spcAft>
              <a:buSzPct val="100000"/>
              <a:buFont typeface="+mj-lt"/>
              <a:buAutoNum type="arabicParenR"/>
              <a:defRPr/>
            </a:pPr>
            <a:r>
              <a:rPr lang="en-US" sz="2800" dirty="0">
                <a:cs typeface="Calibri" pitchFamily="34" charset="0"/>
              </a:rPr>
              <a:t>Other examples (Gen. 2:17; 3:8; Isa. 59:1-2)</a:t>
            </a:r>
          </a:p>
          <a:p>
            <a:pPr marL="742950" indent="-742950" algn="just">
              <a:spcBef>
                <a:spcPts val="0"/>
              </a:spcBef>
              <a:spcAft>
                <a:spcPts val="1800"/>
              </a:spcAft>
              <a:buSzPct val="100000"/>
              <a:buFont typeface="+mj-lt"/>
              <a:buAutoNum type="arabicParenR"/>
              <a:defRPr/>
            </a:pPr>
            <a:r>
              <a:rPr lang="en-US" sz="2800" dirty="0">
                <a:cs typeface="Calibri" pitchFamily="34" charset="0"/>
              </a:rPr>
              <a:t>Faith is possible (absent regeneration 1st) though the Spirit’s conviction (John 16:8), the Word’s proclamation (Isa. 55:8-9; Rom. 10:17; 2 Tim. 3:15; 1 Pet. 1:23; Jas. 1:18)</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20400" y="152400"/>
            <a:ext cx="768842"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F3A9843-8793-4EC5-892D-D134F805F1F7}"/>
              </a:ext>
            </a:extLst>
          </p:cNvPr>
          <p:cNvSpPr txBox="1">
            <a:spLocks/>
          </p:cNvSpPr>
          <p:nvPr/>
        </p:nvSpPr>
        <p:spPr bwMode="auto">
          <a:xfrm>
            <a:off x="1028700" y="152400"/>
            <a:ext cx="1013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buClr>
                <a:srgbClr val="FFC000"/>
              </a:buClr>
              <a:buFont typeface="+mj-lt"/>
              <a:buAutoNum type="alphaLcParenR" startAt="3"/>
            </a:pPr>
            <a:r>
              <a:rPr lang="en-US" sz="4000" kern="0" dirty="0"/>
              <a:t>Calvinism’s Misunderstanding of Death</a:t>
            </a:r>
          </a:p>
        </p:txBody>
      </p:sp>
    </p:spTree>
    <p:extLst>
      <p:ext uri="{BB962C8B-B14F-4D97-AF65-F5344CB8AC3E}">
        <p14:creationId xmlns:p14="http://schemas.microsoft.com/office/powerpoint/2010/main" val="3546904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886F8A-6E14-40C6-862A-EF23335CFA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5181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Ephesians 2:1-5</a:t>
            </a:r>
          </a:p>
          <a:p>
            <a:pPr marL="0" indent="0" algn="just">
              <a:spcBef>
                <a:spcPts val="0"/>
              </a:spcBef>
              <a:buClr>
                <a:srgbClr val="00FFFF"/>
              </a:buClr>
              <a:buNone/>
              <a:defRPr/>
            </a:pPr>
            <a:r>
              <a:rPr lang="en-US" sz="3000" baseline="30000" dirty="0">
                <a:effectLst>
                  <a:outerShdw blurRad="38100" dist="38100" dir="2700000" algn="tl">
                    <a:srgbClr val="000000">
                      <a:alpha val="43137"/>
                    </a:srgbClr>
                  </a:outerShdw>
                </a:effectLst>
              </a:rPr>
              <a:t>1 </a:t>
            </a:r>
            <a:r>
              <a:rPr lang="en-US" sz="3000" kern="0" dirty="0">
                <a:solidFill>
                  <a:srgbClr val="FFFFFF"/>
                </a:solidFill>
                <a:effectLst>
                  <a:outerShdw blurRad="38100" dist="38100" dir="2700000" algn="tl">
                    <a:srgbClr val="000000">
                      <a:alpha val="43137"/>
                    </a:srgbClr>
                  </a:outerShdw>
                </a:effectLst>
              </a:rPr>
              <a:t>“</a:t>
            </a:r>
            <a:r>
              <a:rPr lang="en-US" sz="3000" dirty="0">
                <a:effectLst/>
              </a:rPr>
              <a:t>And </a:t>
            </a:r>
            <a:r>
              <a:rPr lang="en-US" sz="3000" b="1" u="sng" dirty="0">
                <a:solidFill>
                  <a:srgbClr val="FFFFCC"/>
                </a:solidFill>
                <a:effectLst/>
              </a:rPr>
              <a:t>you were dead in your trespasses and sins</a:t>
            </a:r>
            <a:r>
              <a:rPr lang="en-US" sz="3000" dirty="0">
                <a:effectLst/>
              </a:rPr>
              <a:t>, </a:t>
            </a:r>
            <a:r>
              <a:rPr lang="en-US" sz="3000" b="1" baseline="30000" dirty="0">
                <a:effectLst/>
              </a:rPr>
              <a:t>2 </a:t>
            </a:r>
            <a:r>
              <a:rPr lang="en-US" sz="3000" dirty="0">
                <a:effectLst/>
              </a:rPr>
              <a:t>in which you formerly walked according to the course of this world, according to the prince of the power of the air, of the spirit that is now working in the sons of disobedience. </a:t>
            </a:r>
            <a:r>
              <a:rPr lang="en-US" sz="3000" b="1" baseline="30000" dirty="0">
                <a:effectLst/>
              </a:rPr>
              <a:t>3 </a:t>
            </a:r>
            <a:r>
              <a:rPr lang="en-US" sz="3000" dirty="0">
                <a:effectLst/>
              </a:rPr>
              <a:t>Among them we too all formerly lived in the lusts of our flesh, indulging the desires of the flesh and of the mind, and were by nature children of wrath, even as the rest</a:t>
            </a:r>
            <a:r>
              <a:rPr lang="en-US" sz="3000" cap="small" dirty="0">
                <a:effectLst/>
              </a:rPr>
              <a:t>. </a:t>
            </a:r>
            <a:r>
              <a:rPr lang="en-US" sz="3000" baseline="30000" dirty="0">
                <a:effectLst>
                  <a:outerShdw blurRad="38100" dist="38100" dir="2700000" algn="tl">
                    <a:srgbClr val="000000">
                      <a:alpha val="43137"/>
                    </a:srgbClr>
                  </a:outerShdw>
                </a:effectLst>
              </a:rPr>
              <a:t>4 </a:t>
            </a:r>
            <a:r>
              <a:rPr lang="en-US" sz="3000" dirty="0">
                <a:effectLst/>
              </a:rPr>
              <a:t>But God, being rich in mercy, because of His great love with which He loved us, </a:t>
            </a:r>
            <a:r>
              <a:rPr lang="en-US" sz="3000" baseline="30000" dirty="0">
                <a:effectLst>
                  <a:outerShdw blurRad="38100" dist="38100" dir="2700000" algn="tl">
                    <a:srgbClr val="000000">
                      <a:alpha val="43137"/>
                    </a:srgbClr>
                  </a:outerShdw>
                </a:effectLst>
              </a:rPr>
              <a:t>5 </a:t>
            </a:r>
            <a:r>
              <a:rPr lang="en-US" sz="3000" dirty="0">
                <a:effectLst/>
              </a:rPr>
              <a:t>even when we were dead in our transgressions, </a:t>
            </a:r>
            <a:r>
              <a:rPr lang="en-US" sz="3000" b="1" u="sng" dirty="0">
                <a:solidFill>
                  <a:srgbClr val="FFFFCC"/>
                </a:solidFill>
                <a:effectLst/>
              </a:rPr>
              <a:t>made us alive</a:t>
            </a:r>
            <a:r>
              <a:rPr lang="en-US" sz="3000" b="1" dirty="0">
                <a:solidFill>
                  <a:srgbClr val="FFFFCC"/>
                </a:solidFill>
                <a:effectLst/>
              </a:rPr>
              <a:t> </a:t>
            </a:r>
            <a:r>
              <a:rPr lang="en-US" sz="3000" dirty="0">
                <a:effectLst/>
              </a:rPr>
              <a:t>together with Christ (by grace you have been saved)”</a:t>
            </a:r>
          </a:p>
        </p:txBody>
      </p:sp>
    </p:spTree>
    <p:extLst>
      <p:ext uri="{BB962C8B-B14F-4D97-AF65-F5344CB8AC3E}">
        <p14:creationId xmlns:p14="http://schemas.microsoft.com/office/powerpoint/2010/main" val="172554490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33475"/>
            <a:ext cx="10972800" cy="5495925"/>
          </a:xfrm>
        </p:spPr>
        <p:txBody>
          <a:bodyPr/>
          <a:lstStyle/>
          <a:p>
            <a:pPr marL="742950" indent="-742950" algn="just">
              <a:spcBef>
                <a:spcPts val="0"/>
              </a:spcBef>
              <a:spcAft>
                <a:spcPts val="1800"/>
              </a:spcAft>
              <a:buSzPct val="100000"/>
              <a:buFont typeface="+mj-lt"/>
              <a:buAutoNum type="arabicParenR"/>
              <a:defRPr/>
            </a:pPr>
            <a:r>
              <a:rPr lang="en-US" sz="2800" dirty="0">
                <a:cs typeface="Calibri" pitchFamily="34" charset="0"/>
              </a:rPr>
              <a:t>Ephesians 2:1, 5</a:t>
            </a:r>
          </a:p>
          <a:p>
            <a:pPr marL="742950" indent="-742950" algn="just">
              <a:spcBef>
                <a:spcPts val="0"/>
              </a:spcBef>
              <a:spcAft>
                <a:spcPts val="1800"/>
              </a:spcAft>
              <a:buSzPct val="100000"/>
              <a:buFont typeface="+mj-lt"/>
              <a:buAutoNum type="arabicParenR"/>
              <a:defRPr/>
            </a:pPr>
            <a:r>
              <a:rPr lang="en-US" sz="2800" b="1" u="sng" dirty="0">
                <a:solidFill>
                  <a:srgbClr val="FFFFCC"/>
                </a:solidFill>
                <a:cs typeface="Calibri" pitchFamily="34" charset="0"/>
              </a:rPr>
              <a:t>Calvinism's anachronistic misunderstanding: non-existence</a:t>
            </a:r>
          </a:p>
          <a:p>
            <a:pPr marL="742950" indent="-742950" algn="just">
              <a:spcBef>
                <a:spcPts val="0"/>
              </a:spcBef>
              <a:spcAft>
                <a:spcPts val="1800"/>
              </a:spcAft>
              <a:buSzPct val="100000"/>
              <a:buFont typeface="+mj-lt"/>
              <a:buAutoNum type="arabicParenR"/>
              <a:defRPr/>
            </a:pPr>
            <a:r>
              <a:rPr lang="en-US" sz="2800" dirty="0">
                <a:cs typeface="Calibri" pitchFamily="34" charset="0"/>
              </a:rPr>
              <a:t>Lexical definition: separation</a:t>
            </a:r>
          </a:p>
          <a:p>
            <a:pPr marL="742950" indent="-742950" algn="just">
              <a:spcBef>
                <a:spcPts val="0"/>
              </a:spcBef>
              <a:spcAft>
                <a:spcPts val="1800"/>
              </a:spcAft>
              <a:buSzPct val="100000"/>
              <a:buFont typeface="+mj-lt"/>
              <a:buAutoNum type="arabicParenR"/>
              <a:defRPr/>
            </a:pPr>
            <a:r>
              <a:rPr lang="en-US" sz="2800" dirty="0">
                <a:cs typeface="Calibri" pitchFamily="34" charset="0"/>
              </a:rPr>
              <a:t>Physical death (Gen. 35:18; Eccles. 12:7; Matt. 27:50-51; Luke 23:46; Acts 7:59; Dan. 12:2; Matt. 25:46; 2 Cor. 5:8; Philip. 1:21-23)</a:t>
            </a:r>
          </a:p>
          <a:p>
            <a:pPr marL="742950" indent="-742950" algn="just">
              <a:spcBef>
                <a:spcPts val="0"/>
              </a:spcBef>
              <a:spcAft>
                <a:spcPts val="1800"/>
              </a:spcAft>
              <a:buSzPct val="100000"/>
              <a:buFont typeface="+mj-lt"/>
              <a:buAutoNum type="arabicParenR"/>
              <a:defRPr/>
            </a:pPr>
            <a:r>
              <a:rPr lang="en-US" sz="2800" dirty="0">
                <a:cs typeface="Calibri" pitchFamily="34" charset="0"/>
              </a:rPr>
              <a:t>Other examples (Gen. 2:17; 3:8; Isa. 59:1-2)</a:t>
            </a:r>
          </a:p>
          <a:p>
            <a:pPr marL="742950" indent="-742950" algn="just">
              <a:spcBef>
                <a:spcPts val="0"/>
              </a:spcBef>
              <a:spcAft>
                <a:spcPts val="1800"/>
              </a:spcAft>
              <a:buSzPct val="100000"/>
              <a:buFont typeface="+mj-lt"/>
              <a:buAutoNum type="arabicParenR"/>
              <a:defRPr/>
            </a:pPr>
            <a:r>
              <a:rPr lang="en-US" sz="2800" dirty="0">
                <a:cs typeface="Calibri" pitchFamily="34" charset="0"/>
              </a:rPr>
              <a:t>Faith is possible (absent regeneration 1st) though the Spirit’s conviction (John 16:8), the Word’s proclamation (Isa. 55:8-9; Rom. 10:17; 2 Tim. 3:15; 1 Pet. 1:23; Jas. 1:18)</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13558" y="152400"/>
            <a:ext cx="768842"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F3A9843-8793-4EC5-892D-D134F805F1F7}"/>
              </a:ext>
            </a:extLst>
          </p:cNvPr>
          <p:cNvSpPr txBox="1">
            <a:spLocks/>
          </p:cNvSpPr>
          <p:nvPr/>
        </p:nvSpPr>
        <p:spPr bwMode="auto">
          <a:xfrm>
            <a:off x="1028700" y="152400"/>
            <a:ext cx="1013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buClr>
                <a:srgbClr val="FFC000"/>
              </a:buClr>
              <a:buFont typeface="+mj-lt"/>
              <a:buAutoNum type="alphaLcParenR" startAt="3"/>
            </a:pPr>
            <a:r>
              <a:rPr lang="en-US" sz="4000" kern="0" dirty="0"/>
              <a:t>Calvinism’s Misunderstanding of Death</a:t>
            </a:r>
          </a:p>
        </p:txBody>
      </p:sp>
    </p:spTree>
    <p:extLst>
      <p:ext uri="{BB962C8B-B14F-4D97-AF65-F5344CB8AC3E}">
        <p14:creationId xmlns:p14="http://schemas.microsoft.com/office/powerpoint/2010/main" val="2848732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5846"/>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15049</TotalTime>
  <Words>3855</Words>
  <Application>Microsoft Office PowerPoint</Application>
  <PresentationFormat>Widescreen</PresentationFormat>
  <Paragraphs>232</Paragraphs>
  <Slides>61</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61</vt:i4>
      </vt:variant>
    </vt:vector>
  </HeadingPairs>
  <TitlesOfParts>
    <vt:vector size="66" baseType="lpstr">
      <vt:lpstr>Calibri</vt:lpstr>
      <vt:lpstr>Times New Roman</vt:lpstr>
      <vt:lpstr>Wingdings</vt:lpstr>
      <vt:lpstr>1_Azure</vt:lpstr>
      <vt:lpstr>2_Azure</vt:lpstr>
      <vt:lpstr>PowerPoint Presentation</vt:lpstr>
      <vt:lpstr>Neo-Calvinism vs. The Bible</vt:lpstr>
      <vt:lpstr>V. Running TULIP Through the Grid of Scripture</vt:lpstr>
      <vt:lpstr>Total Depravity</vt:lpstr>
      <vt:lpstr>PowerPoint Presentation</vt:lpstr>
      <vt:lpstr>PowerPoint Presentation</vt:lpstr>
      <vt:lpstr>PowerPoint Presentation</vt:lpstr>
      <vt:lpstr>PowerPoint Presentation</vt:lpstr>
      <vt:lpstr>PowerPoint Presentation</vt:lpstr>
      <vt:lpstr>PowerPoint Presentation</vt:lpstr>
      <vt:lpstr>Loraine Boettner, The Reformed Doctrine of Predestination (Philipsburg, NJ: Presbyterian and Reformed, 1932), 65-66; quoting Warburton, Calvinism, p. 48.</vt:lpstr>
      <vt:lpstr>PowerPoint Presentation</vt:lpstr>
      <vt:lpstr>Using a Foolish Analogy to Support Calvinism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Calvinism’s Overstatement of Total Depravity</vt:lpstr>
      <vt:lpstr>Calvinism Underestimates What Lost Man Can Do</vt:lpstr>
      <vt:lpstr>Calvinism Underestimates What Lost Man Can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Calvinism Underestimates What Lost Man Can Do</vt:lpstr>
      <vt:lpstr>PowerPoint Presentation</vt:lpstr>
      <vt:lpstr>Calvinism Underestimates What Lost Man Can Do</vt:lpstr>
      <vt:lpstr>Calvinism Underestimates What Lost Man Can Do</vt:lpstr>
      <vt:lpstr>Passage Conditioning Salvation  on Faith Alone (Sola Fide)</vt:lpstr>
      <vt:lpstr>PowerPoint Presentation</vt:lpstr>
      <vt:lpstr>PowerPoint Presentation</vt:lpstr>
      <vt:lpstr>Lewis Sperry Chafer, vol. 7, Systematic Theology (Grand Rapids, MI: Kregel Publications, 1993), 265-66.</vt:lpstr>
      <vt:lpstr>PowerPoint Presentation</vt:lpstr>
      <vt:lpstr>V. Running TULIP Through the Grid of Scripture</vt:lpstr>
      <vt:lpstr>Total Depravity</vt:lpstr>
      <vt:lpstr>Calvinism’s Overstatement of Total Depravity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Neo-Calvinism vs the Bible - 016</dc:title>
  <dc:subject>Neo Calvinism vs the Bible</dc:subject>
  <dc:creator>A. Woods</dc:creator>
  <dc:description>Modified by Jim McGowan</dc:description>
  <cp:lastModifiedBy>Jim McGowan</cp:lastModifiedBy>
  <cp:revision>1757</cp:revision>
  <cp:lastPrinted>2024-12-28T22:49:46Z</cp:lastPrinted>
  <dcterms:created xsi:type="dcterms:W3CDTF">2009-03-17T12:21:13Z</dcterms:created>
  <dcterms:modified xsi:type="dcterms:W3CDTF">2025-01-18T22:26:06Z</dcterms:modified>
</cp:coreProperties>
</file>