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61"/>
  </p:notesMasterIdLst>
  <p:handoutMasterIdLst>
    <p:handoutMasterId r:id="rId62"/>
  </p:handoutMasterIdLst>
  <p:sldIdLst>
    <p:sldId id="6881" r:id="rId3"/>
    <p:sldId id="6919" r:id="rId4"/>
    <p:sldId id="6883" r:id="rId5"/>
    <p:sldId id="6920" r:id="rId6"/>
    <p:sldId id="6885" r:id="rId7"/>
    <p:sldId id="6887" r:id="rId8"/>
    <p:sldId id="6921" r:id="rId9"/>
    <p:sldId id="6922" r:id="rId10"/>
    <p:sldId id="6923" r:id="rId11"/>
    <p:sldId id="6924" r:id="rId12"/>
    <p:sldId id="6925" r:id="rId13"/>
    <p:sldId id="6926" r:id="rId14"/>
    <p:sldId id="6927" r:id="rId15"/>
    <p:sldId id="6931" r:id="rId16"/>
    <p:sldId id="6928" r:id="rId17"/>
    <p:sldId id="6929" r:id="rId18"/>
    <p:sldId id="6932" r:id="rId19"/>
    <p:sldId id="6930" r:id="rId20"/>
    <p:sldId id="2331" r:id="rId21"/>
    <p:sldId id="6933" r:id="rId22"/>
    <p:sldId id="6934" r:id="rId23"/>
    <p:sldId id="446" r:id="rId24"/>
    <p:sldId id="6605" r:id="rId25"/>
    <p:sldId id="6935" r:id="rId26"/>
    <p:sldId id="6936" r:id="rId27"/>
    <p:sldId id="4425" r:id="rId28"/>
    <p:sldId id="6937" r:id="rId29"/>
    <p:sldId id="6549" r:id="rId30"/>
    <p:sldId id="6938" r:id="rId31"/>
    <p:sldId id="6939" r:id="rId32"/>
    <p:sldId id="6940" r:id="rId33"/>
    <p:sldId id="6941" r:id="rId34"/>
    <p:sldId id="6876" r:id="rId35"/>
    <p:sldId id="3878" r:id="rId36"/>
    <p:sldId id="6911" r:id="rId37"/>
    <p:sldId id="6942" r:id="rId38"/>
    <p:sldId id="6943" r:id="rId39"/>
    <p:sldId id="6944" r:id="rId40"/>
    <p:sldId id="6945" r:id="rId41"/>
    <p:sldId id="6946" r:id="rId42"/>
    <p:sldId id="6912" r:id="rId43"/>
    <p:sldId id="2887" r:id="rId44"/>
    <p:sldId id="2854" r:id="rId45"/>
    <p:sldId id="6947" r:id="rId46"/>
    <p:sldId id="6897" r:id="rId47"/>
    <p:sldId id="6791" r:id="rId48"/>
    <p:sldId id="6948" r:id="rId49"/>
    <p:sldId id="6949" r:id="rId50"/>
    <p:sldId id="6950" r:id="rId51"/>
    <p:sldId id="6951" r:id="rId52"/>
    <p:sldId id="283" r:id="rId53"/>
    <p:sldId id="6516" r:id="rId54"/>
    <p:sldId id="6860" r:id="rId55"/>
    <p:sldId id="6915" r:id="rId56"/>
    <p:sldId id="6952" r:id="rId57"/>
    <p:sldId id="6953" r:id="rId58"/>
    <p:sldId id="6918" r:id="rId59"/>
    <p:sldId id="6917" r:id="rId6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FF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6353" autoAdjust="0"/>
  </p:normalViewPr>
  <p:slideViewPr>
    <p:cSldViewPr>
      <p:cViewPr varScale="1">
        <p:scale>
          <a:sx n="121" d="100"/>
          <a:sy n="121" d="100"/>
        </p:scale>
        <p:origin x="11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2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dirty="0"/>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2064513" y="180762"/>
            <a:ext cx="3847253" cy="547446"/>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 – 009 - James 2:10-13</a:t>
            </a:r>
          </a:p>
          <a:p>
            <a:pPr>
              <a:defRPr/>
            </a:pPr>
            <a:r>
              <a:rPr lang="en-US" sz="1500" dirty="0"/>
              <a:t>12-02-2020</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34CF6D9-3ED1-491D-ABBF-4171F7330A3B}" type="datetimeFigureOut">
              <a:rPr lang="en-US" smtClean="0"/>
              <a:t>12/26/2024</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AE4B972-4244-4A88-9730-342E1454F012}" type="slidenum">
              <a:rPr lang="en-US" smtClean="0"/>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Dr. Andy Woods</a:t>
            </a:r>
          </a:p>
        </p:txBody>
      </p:sp>
      <p:sp>
        <p:nvSpPr>
          <p:cNvPr id="5" name="Date Placeholder 4"/>
          <p:cNvSpPr>
            <a:spLocks noGrp="1"/>
          </p:cNvSpPr>
          <p:nvPr>
            <p:ph type="dt" idx="11"/>
          </p:nvPr>
        </p:nvSpPr>
        <p:spPr/>
        <p:txBody>
          <a:bodyPr/>
          <a:lstStyle/>
          <a:p>
            <a:pPr>
              <a:defRPr/>
            </a:pPr>
            <a:fld id="{B9A94E8E-04B8-47E8-B2DE-4F5414C5400E}" type="datetime1">
              <a:rPr lang="en-US" smtClean="0"/>
              <a:t>12/26/2024</a:t>
            </a:fld>
            <a:endParaRPr lang="en-US" dirty="0"/>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26</a:t>
            </a:fld>
            <a:endParaRPr lang="en-US" altLang="en-US" dirty="0"/>
          </a:p>
        </p:txBody>
      </p:sp>
    </p:spTree>
    <p:extLst>
      <p:ext uri="{BB962C8B-B14F-4D97-AF65-F5344CB8AC3E}">
        <p14:creationId xmlns:p14="http://schemas.microsoft.com/office/powerpoint/2010/main" val="429015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Dr. Andy Woods</a:t>
            </a:r>
          </a:p>
        </p:txBody>
      </p:sp>
      <p:sp>
        <p:nvSpPr>
          <p:cNvPr id="5" name="Date Placeholder 4"/>
          <p:cNvSpPr>
            <a:spLocks noGrp="1"/>
          </p:cNvSpPr>
          <p:nvPr>
            <p:ph type="dt" idx="11"/>
          </p:nvPr>
        </p:nvSpPr>
        <p:spPr/>
        <p:txBody>
          <a:bodyPr/>
          <a:lstStyle/>
          <a:p>
            <a:pPr>
              <a:defRPr/>
            </a:pPr>
            <a:fld id="{B9A94E8E-04B8-47E8-B2DE-4F5414C5400E}" type="datetime1">
              <a:rPr lang="en-US" smtClean="0"/>
              <a:t>12/26/2024</a:t>
            </a:fld>
            <a:endParaRPr lang="en-US" dirty="0"/>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35</a:t>
            </a:fld>
            <a:endParaRPr lang="en-US" altLang="en-US" dirty="0"/>
          </a:p>
        </p:txBody>
      </p:sp>
    </p:spTree>
    <p:extLst>
      <p:ext uri="{BB962C8B-B14F-4D97-AF65-F5344CB8AC3E}">
        <p14:creationId xmlns:p14="http://schemas.microsoft.com/office/powerpoint/2010/main" val="279051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dirty="0"/>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dirty="0"/>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dirty="0"/>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dirty="0"/>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91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dirty="0"/>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dirty="0"/>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dirty="0"/>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dirty="0"/>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12/26/2024</a:t>
            </a:fld>
            <a:endParaRPr lang="en-US" dirty="0"/>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dirty="0"/>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dirty="0"/>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dirty="0"/>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dirty="0"/>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dirty="0"/>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dirty="0"/>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dirty="0"/>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dirty="0"/>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dirty="0"/>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dirty="0"/>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dirty="0"/>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dirty="0"/>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dirty="0"/>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dirty="0"/>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dirty="0"/>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dirty="0"/>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56.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31.jpeg"/></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s-ES" altLang="en-US" kern="0" dirty="0">
                <a:effectLst>
                  <a:outerShdw blurRad="38100" dist="38100" dir="2700000" algn="tl">
                    <a:srgbClr val="000000">
                      <a:alpha val="43137"/>
                    </a:srgbClr>
                  </a:outerShdw>
                </a:effectLst>
              </a:rPr>
              <a:t>LA PRACTICA DE LA JUSTICIA</a:t>
            </a:r>
          </a:p>
        </p:txBody>
      </p:sp>
      <p:pic>
        <p:nvPicPr>
          <p:cNvPr id="13" name="Picture 12">
            <a:extLst>
              <a:ext uri="{FF2B5EF4-FFF2-40B4-BE49-F238E27FC236}">
                <a16:creationId xmlns:a16="http://schemas.microsoft.com/office/drawing/2014/main" id="{6B098102-D813-1204-389A-74FB2F0E8811}"/>
              </a:ext>
            </a:extLst>
          </p:cNvPr>
          <p:cNvPicPr>
            <a:picLocks noChangeAspect="1"/>
          </p:cNvPicPr>
          <p:nvPr/>
        </p:nvPicPr>
        <p:blipFill>
          <a:blip r:embed="rId3"/>
          <a:stretch>
            <a:fillRect/>
          </a:stretch>
        </p:blipFill>
        <p:spPr>
          <a:xfrm>
            <a:off x="1056784" y="1514208"/>
            <a:ext cx="7030431" cy="382958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Favoritismo</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Mandamiento: no al favoritismo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Situación: favoritismo en la asamblea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Razonamiento: el favoritismo es contrario al carácter de Dios y Sus propósitos (2:4-13)</a:t>
            </a:r>
          </a:p>
        </p:txBody>
      </p:sp>
      <p:pic>
        <p:nvPicPr>
          <p:cNvPr id="2" name="Picture 1">
            <a:extLst>
              <a:ext uri="{FF2B5EF4-FFF2-40B4-BE49-F238E27FC236}">
                <a16:creationId xmlns:a16="http://schemas.microsoft.com/office/drawing/2014/main" id="{3A18828D-36F3-B399-B0E4-09F7AF7B6BF4}"/>
              </a:ext>
            </a:extLst>
          </p:cNvPr>
          <p:cNvPicPr>
            <a:picLocks noChangeAspect="1"/>
          </p:cNvPicPr>
          <p:nvPr/>
        </p:nvPicPr>
        <p:blipFill>
          <a:blip r:embed="rId2"/>
          <a:stretch>
            <a:fillRect/>
          </a:stretch>
        </p:blipFill>
        <p:spPr>
          <a:xfrm>
            <a:off x="3033393" y="4696801"/>
            <a:ext cx="2962913" cy="1932599"/>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C29A3-F145-E55F-1B7A-BDF41234F52E}"/>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3BEB3410-6B93-BD40-07D4-4B0DC017B74A}"/>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Favoritismo</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C916CE6A-6E25-1EDB-B841-C6C62F11E9CD}"/>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Mandamiento: no al favoritismo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Situación: favoritismo en la asamblea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Razonamiento: el favoritismo es contrario al carácter de Dios y Sus propósitos (2:4-13)</a:t>
            </a:r>
          </a:p>
        </p:txBody>
      </p:sp>
      <p:pic>
        <p:nvPicPr>
          <p:cNvPr id="2" name="Picture 1">
            <a:extLst>
              <a:ext uri="{FF2B5EF4-FFF2-40B4-BE49-F238E27FC236}">
                <a16:creationId xmlns:a16="http://schemas.microsoft.com/office/drawing/2014/main" id="{9F13FFFE-BB16-96BC-8156-8903329DDB54}"/>
              </a:ext>
            </a:extLst>
          </p:cNvPr>
          <p:cNvPicPr>
            <a:picLocks noChangeAspect="1"/>
          </p:cNvPicPr>
          <p:nvPr/>
        </p:nvPicPr>
        <p:blipFill>
          <a:blip r:embed="rId2"/>
          <a:stretch>
            <a:fillRect/>
          </a:stretch>
        </p:blipFill>
        <p:spPr>
          <a:xfrm>
            <a:off x="3033393" y="4696801"/>
            <a:ext cx="2962913" cy="1932599"/>
          </a:xfrm>
          <a:prstGeom prst="rect">
            <a:avLst/>
          </a:prstGeom>
        </p:spPr>
      </p:pic>
    </p:spTree>
    <p:extLst>
      <p:ext uri="{BB962C8B-B14F-4D97-AF65-F5344CB8AC3E}">
        <p14:creationId xmlns:p14="http://schemas.microsoft.com/office/powerpoint/2010/main" val="16086262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Razonamiento: El Favoritismo es Contrario al Carácter de Dios y Sus Propósitos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Nosotros juzgamos donde Dios no ha juzgado </a:t>
            </a:r>
            <a:r>
              <a:rPr lang="en-US" dirty="0">
                <a:effectLst>
                  <a:outerShdw blurRad="38100" dist="38100" dir="2700000" algn="tl">
                    <a:srgbClr val="000000">
                      <a:alpha val="43137"/>
                    </a:srgbClr>
                  </a:outerShdw>
                </a:effectLst>
              </a:rPr>
              <a:t>(4)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Dios escoge a todos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Opresores Ricos (2:6-7)</a:t>
            </a:r>
          </a:p>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El favoritismo viola la ley de Dios </a:t>
            </a:r>
            <a:r>
              <a:rPr lang="en-US" dirty="0">
                <a:effectLst>
                  <a:outerShdw blurRad="38100" dist="38100" dir="2700000" algn="tl">
                    <a:srgbClr val="000000">
                      <a:alpha val="43137"/>
                    </a:srgbClr>
                  </a:outerShdw>
                </a:effectLst>
              </a:rPr>
              <a:t>(2:8-11)</a:t>
            </a:r>
          </a:p>
          <a:p>
            <a:pPr marL="463550" lvl="1" indent="-407988" eaLnBrk="1" hangingPunct="1">
              <a:spcBef>
                <a:spcPts val="0"/>
              </a:spcBef>
              <a:spcAft>
                <a:spcPts val="2400"/>
              </a:spcAft>
              <a:buSzPct val="100000"/>
              <a:buFont typeface="+mj-lt"/>
              <a:buAutoNum type="alphaUcPeriod"/>
              <a:defRPr/>
            </a:pPr>
            <a:r>
              <a:rPr lang="es-ES" sz="3000" dirty="0">
                <a:effectLst>
                  <a:outerShdw blurRad="38100" dist="38100" dir="2700000" algn="tl">
                    <a:srgbClr val="000000">
                      <a:alpha val="43137"/>
                    </a:srgbClr>
                  </a:outerShdw>
                </a:effectLst>
              </a:rPr>
              <a:t>Dios juzgará a quienes muestran favoritismo</a:t>
            </a:r>
            <a:r>
              <a:rPr lang="en-US" sz="3000" dirty="0">
                <a:effectLst>
                  <a:outerShdw blurRad="38100" dist="38100" dir="2700000" algn="tl">
                    <a:srgbClr val="000000">
                      <a:alpha val="43137"/>
                    </a:srgbClr>
                  </a:outerShdw>
                </a:effectLst>
              </a:rPr>
              <a:t> (2:12-13)</a:t>
            </a:r>
          </a:p>
        </p:txBody>
      </p:sp>
      <p:pic>
        <p:nvPicPr>
          <p:cNvPr id="2" name="Picture 1">
            <a:extLst>
              <a:ext uri="{FF2B5EF4-FFF2-40B4-BE49-F238E27FC236}">
                <a16:creationId xmlns:a16="http://schemas.microsoft.com/office/drawing/2014/main" id="{12A371D4-8C6E-CDBD-B3A4-D95B34682DFA}"/>
              </a:ext>
            </a:extLst>
          </p:cNvPr>
          <p:cNvPicPr>
            <a:picLocks noChangeAspect="1"/>
          </p:cNvPicPr>
          <p:nvPr/>
        </p:nvPicPr>
        <p:blipFill>
          <a:blip r:embed="rId2"/>
          <a:stretch>
            <a:fillRect/>
          </a:stretch>
        </p:blipFill>
        <p:spPr>
          <a:xfrm>
            <a:off x="6248400" y="2819400"/>
            <a:ext cx="2413109" cy="1578948"/>
          </a:xfrm>
          <a:prstGeom prst="rect">
            <a:avLst/>
          </a:prstGeom>
        </p:spPr>
      </p:pic>
    </p:spTree>
    <p:extLst>
      <p:ext uri="{BB962C8B-B14F-4D97-AF65-F5344CB8AC3E}">
        <p14:creationId xmlns:p14="http://schemas.microsoft.com/office/powerpoint/2010/main" val="41906763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2518B-E3B6-A441-0558-1152674478A4}"/>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76B2CA74-A845-BA48-BE67-64045513431B}"/>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Razonamiento: El Favoritismo es Contrario al Carácter de Dios y Sus Propósitos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B887ED36-1CEC-43DD-9A42-371BCF9A79EB}"/>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s-ES" b="1" u="sng" dirty="0">
                <a:solidFill>
                  <a:srgbClr val="FFFFCC"/>
                </a:solidFill>
                <a:effectLst>
                  <a:outerShdw blurRad="38100" dist="38100" dir="2700000" algn="tl">
                    <a:srgbClr val="000000">
                      <a:alpha val="43137"/>
                    </a:srgbClr>
                  </a:outerShdw>
                </a:effectLst>
              </a:rPr>
              <a:t>Nosotros juzgamos donde Dios no ha juzgado </a:t>
            </a:r>
            <a:r>
              <a:rPr lang="en-US" b="1" u="sng" dirty="0">
                <a:solidFill>
                  <a:srgbClr val="FFFFCC"/>
                </a:solidFill>
                <a:effectLst>
                  <a:outerShdw blurRad="38100" dist="38100" dir="2700000" algn="tl">
                    <a:srgbClr val="000000">
                      <a:alpha val="43137"/>
                    </a:srgbClr>
                  </a:outerShdw>
                </a:effectLst>
              </a:rPr>
              <a:t>(4)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Dios escoge a todos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Opresores Ricos (2:6-7)</a:t>
            </a:r>
          </a:p>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El favoritismo viola la ley de Dios </a:t>
            </a:r>
            <a:r>
              <a:rPr lang="en-US" dirty="0">
                <a:effectLst>
                  <a:outerShdw blurRad="38100" dist="38100" dir="2700000" algn="tl">
                    <a:srgbClr val="000000">
                      <a:alpha val="43137"/>
                    </a:srgbClr>
                  </a:outerShdw>
                </a:effectLst>
              </a:rPr>
              <a:t>(2:8-11)</a:t>
            </a:r>
          </a:p>
          <a:p>
            <a:pPr marL="463550" lvl="1" indent="-407988" eaLnBrk="1" hangingPunct="1">
              <a:spcBef>
                <a:spcPts val="0"/>
              </a:spcBef>
              <a:spcAft>
                <a:spcPts val="2400"/>
              </a:spcAft>
              <a:buSzPct val="100000"/>
              <a:buFont typeface="+mj-lt"/>
              <a:buAutoNum type="alphaUcPeriod"/>
              <a:defRPr/>
            </a:pPr>
            <a:r>
              <a:rPr lang="es-ES" sz="3000" dirty="0">
                <a:effectLst>
                  <a:outerShdw blurRad="38100" dist="38100" dir="2700000" algn="tl">
                    <a:srgbClr val="000000">
                      <a:alpha val="43137"/>
                    </a:srgbClr>
                  </a:outerShdw>
                </a:effectLst>
              </a:rPr>
              <a:t>Dios juzgará a quienes muestran favoritismo</a:t>
            </a:r>
            <a:r>
              <a:rPr lang="en-US" sz="3000" dirty="0">
                <a:effectLst>
                  <a:outerShdw blurRad="38100" dist="38100" dir="2700000" algn="tl">
                    <a:srgbClr val="000000">
                      <a:alpha val="43137"/>
                    </a:srgbClr>
                  </a:outerShdw>
                </a:effectLst>
              </a:rPr>
              <a:t> (2:12-13)</a:t>
            </a:r>
          </a:p>
        </p:txBody>
      </p:sp>
      <p:pic>
        <p:nvPicPr>
          <p:cNvPr id="2" name="Picture 1">
            <a:extLst>
              <a:ext uri="{FF2B5EF4-FFF2-40B4-BE49-F238E27FC236}">
                <a16:creationId xmlns:a16="http://schemas.microsoft.com/office/drawing/2014/main" id="{88C24001-AA16-CB65-28AB-BA86BCA8B1D2}"/>
              </a:ext>
            </a:extLst>
          </p:cNvPr>
          <p:cNvPicPr>
            <a:picLocks noChangeAspect="1"/>
          </p:cNvPicPr>
          <p:nvPr/>
        </p:nvPicPr>
        <p:blipFill>
          <a:blip r:embed="rId2"/>
          <a:stretch>
            <a:fillRect/>
          </a:stretch>
        </p:blipFill>
        <p:spPr>
          <a:xfrm>
            <a:off x="6248400" y="2819400"/>
            <a:ext cx="2413109" cy="1578948"/>
          </a:xfrm>
          <a:prstGeom prst="rect">
            <a:avLst/>
          </a:prstGeom>
        </p:spPr>
      </p:pic>
    </p:spTree>
    <p:extLst>
      <p:ext uri="{BB962C8B-B14F-4D97-AF65-F5344CB8AC3E}">
        <p14:creationId xmlns:p14="http://schemas.microsoft.com/office/powerpoint/2010/main" val="15758475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330F39-FAEE-46F1-ABD6-23A5CA73D5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Gálatas 3:28</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 no hay judío ni griego, no hay esclavo ni libre, no hay varón ni mujer; porque todos ustedes son uno en Cristo Jesús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066D1A48-6268-4CFB-A0D7-3A3C4AC7E450}"/>
              </a:ext>
            </a:extLst>
          </p:cNvPr>
          <p:cNvPicPr>
            <a:picLocks noChangeAspect="1"/>
          </p:cNvPicPr>
          <p:nvPr/>
        </p:nvPicPr>
        <p:blipFill>
          <a:blip r:embed="rId3"/>
          <a:stretch>
            <a:fillRect/>
          </a:stretch>
        </p:blipFill>
        <p:spPr>
          <a:xfrm>
            <a:off x="3437573" y="2514600"/>
            <a:ext cx="2268855" cy="2286000"/>
          </a:xfrm>
          <a:prstGeom prst="rect">
            <a:avLst/>
          </a:prstGeom>
        </p:spPr>
      </p:pic>
    </p:spTree>
    <p:extLst>
      <p:ext uri="{BB962C8B-B14F-4D97-AF65-F5344CB8AC3E}">
        <p14:creationId xmlns:p14="http://schemas.microsoft.com/office/powerpoint/2010/main" val="10150595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Razonamiento: El Favoritismo es Contrario al Carácter de Dios y Sus Propósitos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Nosotros juzgamos donde Dios no ha juzgado </a:t>
            </a:r>
            <a:r>
              <a:rPr lang="en-US" dirty="0">
                <a:effectLst>
                  <a:outerShdw blurRad="38100" dist="38100" dir="2700000" algn="tl">
                    <a:srgbClr val="000000">
                      <a:alpha val="43137"/>
                    </a:srgbClr>
                  </a:outerShdw>
                </a:effectLst>
              </a:rPr>
              <a:t>(4)</a:t>
            </a:r>
          </a:p>
          <a:p>
            <a:pPr marL="463550" lvl="1" indent="-4079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Dios escoge a todos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Opresores Ricos (2:6-7)</a:t>
            </a:r>
          </a:p>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El favoritismo viola la ley de Dios </a:t>
            </a:r>
            <a:r>
              <a:rPr lang="en-US" dirty="0">
                <a:effectLst>
                  <a:outerShdw blurRad="38100" dist="38100" dir="2700000" algn="tl">
                    <a:srgbClr val="000000">
                      <a:alpha val="43137"/>
                    </a:srgbClr>
                  </a:outerShdw>
                </a:effectLst>
              </a:rPr>
              <a:t>(2:8-11)</a:t>
            </a:r>
          </a:p>
          <a:p>
            <a:pPr marL="463550" lvl="1" indent="-407988" eaLnBrk="1" hangingPunct="1">
              <a:spcBef>
                <a:spcPts val="0"/>
              </a:spcBef>
              <a:spcAft>
                <a:spcPts val="2400"/>
              </a:spcAft>
              <a:buSzPct val="100000"/>
              <a:buFont typeface="+mj-lt"/>
              <a:buAutoNum type="alphaUcPeriod"/>
              <a:defRPr/>
            </a:pPr>
            <a:r>
              <a:rPr lang="es-ES" sz="3000" dirty="0">
                <a:effectLst>
                  <a:outerShdw blurRad="38100" dist="38100" dir="2700000" algn="tl">
                    <a:srgbClr val="000000">
                      <a:alpha val="43137"/>
                    </a:srgbClr>
                  </a:outerShdw>
                </a:effectLst>
              </a:rPr>
              <a:t>Dios juzgará a quienes muestran favoritismo</a:t>
            </a:r>
            <a:r>
              <a:rPr lang="en-US" sz="3000" dirty="0">
                <a:effectLst>
                  <a:outerShdw blurRad="38100" dist="38100" dir="2700000" algn="tl">
                    <a:srgbClr val="000000">
                      <a:alpha val="43137"/>
                    </a:srgbClr>
                  </a:outerShdw>
                </a:effectLst>
              </a:rPr>
              <a:t> (2:12-13)</a:t>
            </a:r>
          </a:p>
        </p:txBody>
      </p:sp>
      <p:pic>
        <p:nvPicPr>
          <p:cNvPr id="2" name="Picture 1">
            <a:extLst>
              <a:ext uri="{FF2B5EF4-FFF2-40B4-BE49-F238E27FC236}">
                <a16:creationId xmlns:a16="http://schemas.microsoft.com/office/drawing/2014/main" id="{12A371D4-8C6E-CDBD-B3A4-D95B34682DFA}"/>
              </a:ext>
            </a:extLst>
          </p:cNvPr>
          <p:cNvPicPr>
            <a:picLocks noChangeAspect="1"/>
          </p:cNvPicPr>
          <p:nvPr/>
        </p:nvPicPr>
        <p:blipFill>
          <a:blip r:embed="rId2"/>
          <a:stretch>
            <a:fillRect/>
          </a:stretch>
        </p:blipFill>
        <p:spPr>
          <a:xfrm>
            <a:off x="6248400" y="2819400"/>
            <a:ext cx="2413109" cy="1578948"/>
          </a:xfrm>
          <a:prstGeom prst="rect">
            <a:avLst/>
          </a:prstGeom>
        </p:spPr>
      </p:pic>
    </p:spTree>
    <p:extLst>
      <p:ext uri="{BB962C8B-B14F-4D97-AF65-F5344CB8AC3E}">
        <p14:creationId xmlns:p14="http://schemas.microsoft.com/office/powerpoint/2010/main" val="1660034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Razonamiento: El Favoritismo es Contrario al Carácter de Dios y Sus Propósitos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Nosotros juzgamos donde Dios no ha juzgado </a:t>
            </a:r>
            <a:r>
              <a:rPr lang="en-US" dirty="0">
                <a:effectLst>
                  <a:outerShdw blurRad="38100" dist="38100" dir="2700000" algn="tl">
                    <a:srgbClr val="000000">
                      <a:alpha val="43137"/>
                    </a:srgbClr>
                  </a:outerShdw>
                </a:effectLst>
              </a:rPr>
              <a:t>(4)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Dios escoge a todos (2:5)</a:t>
            </a:r>
          </a:p>
          <a:p>
            <a:pPr marL="463550" lvl="1" indent="-4079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Opresores Ricos (2:6-7)</a:t>
            </a:r>
          </a:p>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El favoritismo viola la ley de Dios </a:t>
            </a:r>
            <a:r>
              <a:rPr lang="en-US" dirty="0">
                <a:effectLst>
                  <a:outerShdw blurRad="38100" dist="38100" dir="2700000" algn="tl">
                    <a:srgbClr val="000000">
                      <a:alpha val="43137"/>
                    </a:srgbClr>
                  </a:outerShdw>
                </a:effectLst>
              </a:rPr>
              <a:t>(2:8-11)</a:t>
            </a:r>
          </a:p>
          <a:p>
            <a:pPr marL="463550" lvl="1" indent="-407988" eaLnBrk="1" hangingPunct="1">
              <a:spcBef>
                <a:spcPts val="0"/>
              </a:spcBef>
              <a:spcAft>
                <a:spcPts val="2400"/>
              </a:spcAft>
              <a:buSzPct val="100000"/>
              <a:buFont typeface="+mj-lt"/>
              <a:buAutoNum type="alphaUcPeriod"/>
              <a:defRPr/>
            </a:pPr>
            <a:r>
              <a:rPr lang="es-ES" sz="3000" dirty="0">
                <a:effectLst>
                  <a:outerShdw blurRad="38100" dist="38100" dir="2700000" algn="tl">
                    <a:srgbClr val="000000">
                      <a:alpha val="43137"/>
                    </a:srgbClr>
                  </a:outerShdw>
                </a:effectLst>
              </a:rPr>
              <a:t>Dios juzgará a quienes muestran favoritismo</a:t>
            </a:r>
            <a:r>
              <a:rPr lang="en-US" sz="3000" dirty="0">
                <a:effectLst>
                  <a:outerShdw blurRad="38100" dist="38100" dir="2700000" algn="tl">
                    <a:srgbClr val="000000">
                      <a:alpha val="43137"/>
                    </a:srgbClr>
                  </a:outerShdw>
                </a:effectLst>
              </a:rPr>
              <a:t> (2:12-13)</a:t>
            </a:r>
          </a:p>
        </p:txBody>
      </p:sp>
      <p:pic>
        <p:nvPicPr>
          <p:cNvPr id="2" name="Picture 1">
            <a:extLst>
              <a:ext uri="{FF2B5EF4-FFF2-40B4-BE49-F238E27FC236}">
                <a16:creationId xmlns:a16="http://schemas.microsoft.com/office/drawing/2014/main" id="{12A371D4-8C6E-CDBD-B3A4-D95B34682DFA}"/>
              </a:ext>
            </a:extLst>
          </p:cNvPr>
          <p:cNvPicPr>
            <a:picLocks noChangeAspect="1"/>
          </p:cNvPicPr>
          <p:nvPr/>
        </p:nvPicPr>
        <p:blipFill>
          <a:blip r:embed="rId2"/>
          <a:stretch>
            <a:fillRect/>
          </a:stretch>
        </p:blipFill>
        <p:spPr>
          <a:xfrm>
            <a:off x="6248400" y="2819400"/>
            <a:ext cx="2413109" cy="1578948"/>
          </a:xfrm>
          <a:prstGeom prst="rect">
            <a:avLst/>
          </a:prstGeom>
        </p:spPr>
      </p:pic>
    </p:spTree>
    <p:extLst>
      <p:ext uri="{BB962C8B-B14F-4D97-AF65-F5344CB8AC3E}">
        <p14:creationId xmlns:p14="http://schemas.microsoft.com/office/powerpoint/2010/main" val="316154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C. Los Ricos que Odian a Dios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(Stg 2:6-7)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628900" y="2057400"/>
            <a:ext cx="3886200" cy="1828800"/>
          </a:xfrm>
        </p:spPr>
        <p:txBody>
          <a:bodyPr/>
          <a:lstStyle/>
          <a:p>
            <a:pPr marL="514350" indent="-514350" eaLnBrk="1" hangingPunct="1">
              <a:spcBef>
                <a:spcPts val="0"/>
              </a:spcBef>
              <a:spcAft>
                <a:spcPts val="3000"/>
              </a:spcAft>
              <a:buClr>
                <a:srgbClr val="FF66FF"/>
              </a:buClr>
              <a:buSzPct val="100000"/>
              <a:buFont typeface="+mj-lt"/>
              <a:buAutoNum type="arabicPeriod"/>
              <a:defRPr/>
            </a:pPr>
            <a:r>
              <a:rPr lang="en-US" sz="3600" dirty="0">
                <a:effectLst>
                  <a:outerShdw blurRad="38100" dist="38100" dir="2700000" algn="tl">
                    <a:srgbClr val="000000">
                      <a:alpha val="43137"/>
                    </a:srgbClr>
                  </a:outerShdw>
                </a:effectLst>
              </a:rPr>
              <a:t>Opresores (6)</a:t>
            </a:r>
          </a:p>
          <a:p>
            <a:pPr marL="514350" indent="-514350" eaLnBrk="1" hangingPunct="1">
              <a:spcBef>
                <a:spcPts val="0"/>
              </a:spcBef>
              <a:spcAft>
                <a:spcPts val="3000"/>
              </a:spcAft>
              <a:buClr>
                <a:srgbClr val="FF66FF"/>
              </a:buClr>
              <a:buSzPct val="100000"/>
              <a:buFont typeface="+mj-lt"/>
              <a:buAutoNum type="arabicPeriod"/>
              <a:defRPr/>
            </a:pPr>
            <a:r>
              <a:rPr lang="en-US" sz="3600" dirty="0">
                <a:effectLst>
                  <a:outerShdw blurRad="38100" dist="38100" dir="2700000" algn="tl">
                    <a:srgbClr val="000000">
                      <a:alpha val="43137"/>
                    </a:srgbClr>
                  </a:outerShdw>
                </a:effectLst>
              </a:rPr>
              <a:t>Blasfemos (7)</a:t>
            </a:r>
          </a:p>
        </p:txBody>
      </p:sp>
      <p:pic>
        <p:nvPicPr>
          <p:cNvPr id="3" name="Picture 2">
            <a:extLst>
              <a:ext uri="{FF2B5EF4-FFF2-40B4-BE49-F238E27FC236}">
                <a16:creationId xmlns:a16="http://schemas.microsoft.com/office/drawing/2014/main" id="{2C034106-C5EF-CA11-545D-860E562E1B94}"/>
              </a:ext>
            </a:extLst>
          </p:cNvPr>
          <p:cNvPicPr>
            <a:picLocks noChangeAspect="1"/>
          </p:cNvPicPr>
          <p:nvPr/>
        </p:nvPicPr>
        <p:blipFill>
          <a:blip r:embed="rId2"/>
          <a:stretch>
            <a:fillRect/>
          </a:stretch>
        </p:blipFill>
        <p:spPr>
          <a:xfrm>
            <a:off x="3276600" y="4648200"/>
            <a:ext cx="2414225" cy="1579001"/>
          </a:xfrm>
          <a:prstGeom prst="rect">
            <a:avLst/>
          </a:prstGeom>
        </p:spPr>
      </p:pic>
    </p:spTree>
    <p:extLst>
      <p:ext uri="{BB962C8B-B14F-4D97-AF65-F5344CB8AC3E}">
        <p14:creationId xmlns:p14="http://schemas.microsoft.com/office/powerpoint/2010/main" val="3593879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Razonamiento: El Favoritismo es Contrario al Carácter de Dios y Sus Propósitos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Nosotros juzgamos donde Dios no ha juzgado </a:t>
            </a:r>
            <a:r>
              <a:rPr lang="en-US" dirty="0">
                <a:effectLst>
                  <a:outerShdw blurRad="38100" dist="38100" dir="2700000" algn="tl">
                    <a:srgbClr val="000000">
                      <a:alpha val="43137"/>
                    </a:srgbClr>
                  </a:outerShdw>
                </a:effectLst>
              </a:rPr>
              <a:t>(4)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Dios escoge a todos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Opresores Ricos (2:6-7)</a:t>
            </a:r>
          </a:p>
          <a:p>
            <a:pPr marL="463550" lvl="1" indent="-407988" eaLnBrk="1" hangingPunct="1">
              <a:spcBef>
                <a:spcPts val="0"/>
              </a:spcBef>
              <a:spcAft>
                <a:spcPts val="2400"/>
              </a:spcAft>
              <a:buSzPct val="100000"/>
              <a:buFont typeface="+mj-lt"/>
              <a:buAutoNum type="alphaUcPeriod"/>
              <a:defRPr/>
            </a:pPr>
            <a:r>
              <a:rPr lang="es-ES" b="1" u="sng" dirty="0">
                <a:solidFill>
                  <a:srgbClr val="FFFFCC"/>
                </a:solidFill>
                <a:effectLst>
                  <a:outerShdw blurRad="38100" dist="38100" dir="2700000" algn="tl">
                    <a:srgbClr val="000000">
                      <a:alpha val="43137"/>
                    </a:srgbClr>
                  </a:outerShdw>
                </a:effectLst>
              </a:rPr>
              <a:t>El favoritismo viola la ley de Dios </a:t>
            </a:r>
            <a:r>
              <a:rPr lang="en-US" b="1" u="sng" dirty="0">
                <a:solidFill>
                  <a:srgbClr val="FFFFCC"/>
                </a:solidFill>
                <a:effectLst>
                  <a:outerShdw blurRad="38100" dist="38100" dir="2700000" algn="tl">
                    <a:srgbClr val="000000">
                      <a:alpha val="43137"/>
                    </a:srgbClr>
                  </a:outerShdw>
                </a:effectLst>
              </a:rPr>
              <a:t>(2:8-11)</a:t>
            </a:r>
          </a:p>
          <a:p>
            <a:pPr marL="463550" lvl="1" indent="-407988" eaLnBrk="1" hangingPunct="1">
              <a:spcBef>
                <a:spcPts val="0"/>
              </a:spcBef>
              <a:spcAft>
                <a:spcPts val="2400"/>
              </a:spcAft>
              <a:buSzPct val="100000"/>
              <a:buFont typeface="+mj-lt"/>
              <a:buAutoNum type="alphaUcPeriod"/>
              <a:defRPr/>
            </a:pPr>
            <a:r>
              <a:rPr lang="es-ES" sz="3000" dirty="0">
                <a:effectLst>
                  <a:outerShdw blurRad="38100" dist="38100" dir="2700000" algn="tl">
                    <a:srgbClr val="000000">
                      <a:alpha val="43137"/>
                    </a:srgbClr>
                  </a:outerShdw>
                </a:effectLst>
              </a:rPr>
              <a:t>Dios juzgará a quienes muestran favoritismo</a:t>
            </a:r>
            <a:r>
              <a:rPr lang="en-US" sz="3000" dirty="0">
                <a:effectLst>
                  <a:outerShdw blurRad="38100" dist="38100" dir="2700000" algn="tl">
                    <a:srgbClr val="000000">
                      <a:alpha val="43137"/>
                    </a:srgbClr>
                  </a:outerShdw>
                </a:effectLst>
              </a:rPr>
              <a:t> (2:12-13)</a:t>
            </a:r>
          </a:p>
        </p:txBody>
      </p:sp>
      <p:pic>
        <p:nvPicPr>
          <p:cNvPr id="2" name="Picture 1">
            <a:extLst>
              <a:ext uri="{FF2B5EF4-FFF2-40B4-BE49-F238E27FC236}">
                <a16:creationId xmlns:a16="http://schemas.microsoft.com/office/drawing/2014/main" id="{12A371D4-8C6E-CDBD-B3A4-D95B34682DFA}"/>
              </a:ext>
            </a:extLst>
          </p:cNvPr>
          <p:cNvPicPr>
            <a:picLocks noChangeAspect="1"/>
          </p:cNvPicPr>
          <p:nvPr/>
        </p:nvPicPr>
        <p:blipFill>
          <a:blip r:embed="rId2"/>
          <a:stretch>
            <a:fillRect/>
          </a:stretch>
        </p:blipFill>
        <p:spPr>
          <a:xfrm>
            <a:off x="6248400" y="2819400"/>
            <a:ext cx="2413109" cy="1578948"/>
          </a:xfrm>
          <a:prstGeom prst="rect">
            <a:avLst/>
          </a:prstGeom>
        </p:spPr>
      </p:pic>
    </p:spTree>
    <p:extLst>
      <p:ext uri="{BB962C8B-B14F-4D97-AF65-F5344CB8AC3E}">
        <p14:creationId xmlns:p14="http://schemas.microsoft.com/office/powerpoint/2010/main" val="33352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Respondiendo Once Preguntas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escribió?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sabemos acerca del autor?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el  ½ Hermano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fué la audiencia?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Judios creyentes en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dónde fué escrito?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Jerusalén</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fué escrito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d.C.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propósito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Alcanzar 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qué se trata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tema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Diaria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hace este libro diferente?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Sentido Práctico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¿Cómo está organizado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Sabiduría</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01832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2D49D9-3519-48D4-B41A-2F91FCCB5A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Salmos 147:19-20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ES" sz="4000" dirty="0">
                <a:effectLst>
                  <a:outerShdw blurRad="38100" dist="38100" dir="2700000" algn="tl">
                    <a:srgbClr val="000000">
                      <a:alpha val="43137"/>
                    </a:srgbClr>
                  </a:outerShdw>
                </a:effectLst>
                <a:latin typeface="Calibri" panose="020F0502020204030204" pitchFamily="34" charset="0"/>
              </a:rPr>
              <a:t>Envía su palabra y los derrite; hace que sople su viento y corren las aguas. Ha manifestado sus palabras a Jacob, sus leyes y sus decretos a Israel</a:t>
            </a:r>
            <a:r>
              <a:rPr lang="es-E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05200"/>
            <a:ext cx="2047875" cy="1371600"/>
          </a:xfrm>
          <a:prstGeom prst="rect">
            <a:avLst/>
          </a:prstGeom>
          <a:noFill/>
          <a:ln w="9525">
            <a:noFill/>
            <a:miter lim="800000"/>
            <a:headEnd/>
            <a:tailEnd/>
          </a:ln>
        </p:spPr>
      </p:pic>
    </p:spTree>
    <p:extLst>
      <p:ext uri="{BB962C8B-B14F-4D97-AF65-F5344CB8AC3E}">
        <p14:creationId xmlns:p14="http://schemas.microsoft.com/office/powerpoint/2010/main" val="2512152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11424E1-E1BE-4974-A959-7A98A43F1152}"/>
              </a:ext>
            </a:extLst>
          </p:cNvPr>
          <p:cNvGraphicFramePr>
            <a:graphicFrameLocks noGrp="1"/>
          </p:cNvGraphicFramePr>
          <p:nvPr>
            <p:ph type="tbl" idx="1"/>
          </p:nvPr>
        </p:nvGraphicFramePr>
        <p:xfrm>
          <a:off x="328613" y="777875"/>
          <a:ext cx="8486776" cy="5515758"/>
        </p:xfrm>
        <a:graphic>
          <a:graphicData uri="http://schemas.openxmlformats.org/drawingml/2006/table">
            <a:tbl>
              <a:tblPr firstRow="1" bandRow="1">
                <a:tableStyleId>{073A0DAA-6AF3-43AB-8588-CEC1D06C72B9}</a:tableStyleId>
              </a:tblPr>
              <a:tblGrid>
                <a:gridCol w="4266740">
                  <a:extLst>
                    <a:ext uri="{9D8B030D-6E8A-4147-A177-3AD203B41FA5}">
                      <a16:colId xmlns:a16="http://schemas.microsoft.com/office/drawing/2014/main" val="20000"/>
                    </a:ext>
                  </a:extLst>
                </a:gridCol>
                <a:gridCol w="2110018">
                  <a:extLst>
                    <a:ext uri="{9D8B030D-6E8A-4147-A177-3AD203B41FA5}">
                      <a16:colId xmlns:a16="http://schemas.microsoft.com/office/drawing/2014/main" val="20001"/>
                    </a:ext>
                  </a:extLst>
                </a:gridCol>
                <a:gridCol w="2110018">
                  <a:extLst>
                    <a:ext uri="{9D8B030D-6E8A-4147-A177-3AD203B41FA5}">
                      <a16:colId xmlns:a16="http://schemas.microsoft.com/office/drawing/2014/main" val="20002"/>
                    </a:ext>
                  </a:extLst>
                </a:gridCol>
              </a:tblGrid>
              <a:tr h="914181">
                <a:tc gridSpan="3">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SIMILARIDADES CON HECHOS 15</a:t>
                      </a:r>
                      <a:endParaRPr lang="en-US" sz="3600" dirty="0">
                        <a:effectLst>
                          <a:outerShdw blurRad="38100" dist="38100" dir="2700000" algn="tl">
                            <a:srgbClr val="000000">
                              <a:alpha val="43137"/>
                            </a:srgbClr>
                          </a:outerShdw>
                        </a:effectLst>
                      </a:endParaRPr>
                    </a:p>
                  </a:txBody>
                  <a:tcPr marL="91457" marR="91457" marT="45709" marB="4570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31345">
                <a:tc>
                  <a:txBody>
                    <a:bodyPr/>
                    <a:lstStyle/>
                    <a:p>
                      <a:endParaRPr lang="en-US" sz="1800" dirty="0">
                        <a:solidFill>
                          <a:schemeClr val="bg2"/>
                        </a:solidFill>
                        <a:effectLst/>
                      </a:endParaRPr>
                    </a:p>
                  </a:txBody>
                  <a:tcPr marL="91457" marR="91457" marT="45709" marB="45709" anchor="ct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Santiago</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Hechos 15</a:t>
                      </a:r>
                    </a:p>
                  </a:txBody>
                  <a:tcPr marL="91457" marR="91457" marT="45706" marB="45706" anchor="ctr" horzOverflow="overflow"/>
                </a:tc>
                <a:extLst>
                  <a:ext uri="{0D108BD9-81ED-4DB2-BD59-A6C34878D82A}">
                    <a16:rowId xmlns:a16="http://schemas.microsoft.com/office/drawing/2014/main" val="10001"/>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Saludos</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1:1</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15:23</a:t>
                      </a:r>
                    </a:p>
                  </a:txBody>
                  <a:tcPr marL="91457" marR="91457" marT="45706" marB="45706" anchor="ctr" horzOverflow="overflow"/>
                </a:tc>
                <a:extLst>
                  <a:ext uri="{0D108BD9-81ED-4DB2-BD59-A6C34878D82A}">
                    <a16:rowId xmlns:a16="http://schemas.microsoft.com/office/drawing/2014/main" val="10002"/>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Visitar</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1:27</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15:14</a:t>
                      </a:r>
                    </a:p>
                  </a:txBody>
                  <a:tcPr marL="91457" marR="91457" marT="45706" marB="45706" anchor="ctr" horzOverflow="overflow"/>
                </a:tc>
                <a:extLst>
                  <a:ext uri="{0D108BD9-81ED-4DB2-BD59-A6C34878D82A}">
                    <a16:rowId xmlns:a16="http://schemas.microsoft.com/office/drawing/2014/main" val="10003"/>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Oíd</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2:5</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15:13</a:t>
                      </a:r>
                    </a:p>
                  </a:txBody>
                  <a:tcPr marL="91457" marR="91457" marT="45706" marB="45706" anchor="ctr" horzOverflow="overflow"/>
                </a:tc>
                <a:extLst>
                  <a:ext uri="{0D108BD9-81ED-4DB2-BD59-A6C34878D82A}">
                    <a16:rowId xmlns:a16="http://schemas.microsoft.com/office/drawing/2014/main" val="10004"/>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Volver</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5:19-20</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15:19</a:t>
                      </a:r>
                    </a:p>
                  </a:txBody>
                  <a:tcPr marL="91457" marR="91457" marT="45706" marB="45706" anchor="ctr" horzOverflow="overflow"/>
                </a:tc>
                <a:extLst>
                  <a:ext uri="{0D108BD9-81ED-4DB2-BD59-A6C34878D82A}">
                    <a16:rowId xmlns:a16="http://schemas.microsoft.com/office/drawing/2014/main" val="10005"/>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800" b="1" i="0" u="none" strike="noStrike" cap="none" normalizeH="0" baseline="0" dirty="0">
                          <a:ln>
                            <a:noFill/>
                          </a:ln>
                          <a:solidFill>
                            <a:schemeClr val="bg2"/>
                          </a:solidFill>
                          <a:effectLst/>
                          <a:latin typeface="Calibri" panose="020F0502020204030204" pitchFamily="34" charset="0"/>
                        </a:rPr>
                        <a:t>Ser llamado por el nombre de Dios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2:7</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15:17</a:t>
                      </a:r>
                    </a:p>
                  </a:txBody>
                  <a:tcPr marL="91457" marR="91457" marT="45706" marB="45706" anchor="ctr"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Fecha </a:t>
            </a:r>
            <a:br>
              <a:rPr lang="en-US" altLang="en-US" sz="3600" dirty="0">
                <a:effectLst>
                  <a:outerShdw blurRad="38100" dist="38100" dir="2700000" algn="tl">
                    <a:srgbClr val="000000">
                      <a:alpha val="43137"/>
                    </a:srgbClr>
                  </a:outerShdw>
                </a:effectLst>
              </a:rPr>
            </a:br>
            <a:r>
              <a:rPr lang="en-US" altLang="en-US" sz="3600" dirty="0">
                <a:solidFill>
                  <a:schemeClr val="tx1"/>
                </a:solidFill>
                <a:effectLst>
                  <a:outerShdw blurRad="38100" dist="38100" dir="2700000" algn="tl">
                    <a:srgbClr val="000000">
                      <a:alpha val="43137"/>
                    </a:srgbClr>
                  </a:outerShdw>
                </a:effectLst>
              </a:rPr>
              <a:t>(d.C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d.C 70</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d.C 62-63</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d.C 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d.C 48-49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Sermón del Monte</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Adoración congregacional primitiva            </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(Stg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Stg 1:1 = Hechos 8:1-4; 11:19</a:t>
            </a:r>
          </a:p>
        </p:txBody>
      </p:sp>
      <p:pic>
        <p:nvPicPr>
          <p:cNvPr id="2" name="Picture 1">
            <a:extLst>
              <a:ext uri="{FF2B5EF4-FFF2-40B4-BE49-F238E27FC236}">
                <a16:creationId xmlns:a16="http://schemas.microsoft.com/office/drawing/2014/main" id="{30F59D12-1194-D8BD-0EEB-9C2271B4E2B0}"/>
              </a:ext>
            </a:extLst>
          </p:cNvPr>
          <p:cNvPicPr>
            <a:picLocks noChangeAspect="1"/>
          </p:cNvPicPr>
          <p:nvPr/>
        </p:nvPicPr>
        <p:blipFill>
          <a:blip r:embed="rId2"/>
          <a:stretch>
            <a:fillRect/>
          </a:stretch>
        </p:blipFill>
        <p:spPr>
          <a:xfrm>
            <a:off x="5224074" y="1875453"/>
            <a:ext cx="3036071" cy="19752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4000" dirty="0">
                <a:effectLst>
                  <a:outerShdw blurRad="38100" dist="38100" dir="2700000" algn="tl">
                    <a:srgbClr val="000000">
                      <a:alpha val="43137"/>
                    </a:srgbClr>
                  </a:outerShdw>
                </a:effectLst>
                <a:cs typeface="Calibri" panose="020F0502020204030204" pitchFamily="34" charset="0"/>
              </a:rPr>
              <a:t>Cartas de Pablo - Orden</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Galatas (d.C.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Tesalonicenses (d.C.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Corintios (d.C.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Romanos (d.C. 57)</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Efesios, Colosenses, Filemon, Filipenses (d.C.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Timoteo, Tito (d.C.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Timoteo (d.C.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8" y="49530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678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8BE0D6-A93D-4482-AE80-62684C60F1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Timoteo 3:16-17</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Toda la Escritura es inspirada por Dios y es útil </a:t>
            </a:r>
            <a:r>
              <a:rPr lang="es-ES" sz="3600" dirty="0">
                <a:effectLst>
                  <a:outerShdw blurRad="38100" dist="38100" dir="2700000" algn="tl">
                    <a:srgbClr val="000000">
                      <a:alpha val="43137"/>
                    </a:srgbClr>
                  </a:outerShdw>
                </a:effectLst>
                <a:latin typeface="Calibri" panose="020F0502020204030204" pitchFamily="34" charset="0"/>
              </a:rPr>
              <a:t>para la enseñanza, para la reprensión, para la corrección, para la instrucción en justicia, 17 a fin de que el hombre de Dios sea perfecto, enteramente capacitado para toda buena obra.</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235238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957AEB-660B-44A2-928D-F6309BC377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defTabSz="68580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15:3-4</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rPr>
              <a:t>Porque Cristo no se agradó a sí mismo; más bien, como está </a:t>
            </a:r>
            <a:r>
              <a:rPr lang="es-ES" sz="3600" b="1" u="sng" dirty="0">
                <a:effectLst>
                  <a:outerShdw blurRad="38100" dist="38100" dir="2700000" algn="tl">
                    <a:srgbClr val="000000">
                      <a:alpha val="43137"/>
                    </a:srgbClr>
                  </a:outerShdw>
                </a:effectLst>
                <a:latin typeface="Calibri" panose="020F0502020204030204" pitchFamily="34" charset="0"/>
              </a:rPr>
              <a:t>escrito</a:t>
            </a:r>
            <a:r>
              <a:rPr lang="es-ES" sz="3600" dirty="0">
                <a:effectLst>
                  <a:outerShdw blurRad="38100" dist="38100" dir="2700000" algn="tl">
                    <a:srgbClr val="000000">
                      <a:alpha val="43137"/>
                    </a:srgbClr>
                  </a:outerShdw>
                </a:effectLst>
                <a:latin typeface="Calibri" panose="020F0502020204030204" pitchFamily="34" charset="0"/>
              </a:rPr>
              <a:t>: Las afrentas de los que te afrentaron cayeron sobre mí.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Pues lo que fue escrito anteriormente</a:t>
            </a:r>
            <a:r>
              <a:rPr lang="es-ES" sz="3600" dirty="0">
                <a:effectLst>
                  <a:outerShdw blurRad="38100" dist="38100" dir="2700000" algn="tl">
                    <a:srgbClr val="000000">
                      <a:alpha val="43137"/>
                    </a:srgbClr>
                  </a:outerShdw>
                </a:effectLst>
                <a:latin typeface="Calibri" panose="020F0502020204030204" pitchFamily="34" charset="0"/>
              </a:rPr>
              <a:t> fue escrito para nuestra enseñanza a fin de que, por la perseverancia y la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exhortación de las Escrituras</a:t>
            </a:r>
            <a:r>
              <a:rPr lang="es-ES" sz="3600" dirty="0">
                <a:effectLst>
                  <a:outerShdw blurRad="38100" dist="38100" dir="2700000" algn="tl">
                    <a:srgbClr val="000000">
                      <a:alpha val="43137"/>
                    </a:srgbClr>
                  </a:outerShdw>
                </a:effectLst>
                <a:latin typeface="Calibri" panose="020F0502020204030204" pitchFamily="34" charset="0"/>
              </a:rPr>
              <a:t>, tengamos esperanza</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95016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838200" y="228600"/>
            <a:ext cx="7467600" cy="1066800"/>
          </a:xfrm>
        </p:spPr>
        <p:txBody>
          <a:bodyPr/>
          <a:lstStyle/>
          <a:p>
            <a:pPr algn="ctr">
              <a:spcAft>
                <a:spcPts val="600"/>
              </a:spcAft>
            </a:pPr>
            <a:r>
              <a:rPr lang="en-US" sz="3600" dirty="0">
                <a:effectLst>
                  <a:outerShdw blurRad="38100" dist="38100" dir="2700000" algn="tl">
                    <a:srgbClr val="000000">
                      <a:alpha val="43137"/>
                    </a:srgbClr>
                  </a:outerShdw>
                </a:effectLst>
              </a:rPr>
              <a:t>Thomas Constable</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“Notas de Santiago,” 48, accesado en Diciembre 1, 2020, http://www.soniclight.com.</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76400"/>
            <a:ext cx="9144000" cy="22098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rPr>
              <a:t>“Los cristianos viven bajo un conjunto nuevo de reglas, la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Ley de la Libertad</a:t>
            </a:r>
            <a:r>
              <a:rPr lang="en-US" dirty="0">
                <a:effectLst>
                  <a:outerShdw blurRad="38100" dist="38100" dir="2700000" algn="tl">
                    <a:srgbClr val="000000">
                      <a:alpha val="43137"/>
                    </a:srgbClr>
                  </a:outerShdw>
                </a:effectLst>
                <a:latin typeface="Calibri" panose="020F0502020204030204" pitchFamily="34" charset="0"/>
              </a:rPr>
              <a:t>. Los israelitas viven bajo un conjunto de reglas diferentes, la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Ley de Moises</a:t>
            </a:r>
            <a:r>
              <a:rPr lang="en-US" dirty="0">
                <a:effectLst>
                  <a:outerShdw blurRad="38100" dist="38100" dir="2700000" algn="tl">
                    <a:srgbClr val="000000">
                      <a:alpha val="43137"/>
                    </a:srgbClr>
                  </a:outerShdw>
                </a:effectLst>
                <a:latin typeface="Calibri" panose="020F0502020204030204" pitchFamily="34" charset="0"/>
              </a:rPr>
              <a:t>. El hecho de que la ‘regla de oro’ sea parte de ambas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Ley Mosaica</a:t>
            </a:r>
            <a:r>
              <a:rPr lang="en-US" dirty="0">
                <a:effectLst>
                  <a:outerShdw blurRad="38100" dist="38100" dir="2700000" algn="tl">
                    <a:srgbClr val="000000">
                      <a:alpha val="43137"/>
                    </a:srgbClr>
                  </a:outerShdw>
                </a:effectLst>
                <a:latin typeface="Calibri" panose="020F0502020204030204" pitchFamily="34" charset="0"/>
              </a:rPr>
              <a:t> y de la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Ley de Cristo</a:t>
            </a:r>
            <a:r>
              <a:rPr lang="en-US" dirty="0">
                <a:effectLst>
                  <a:outerShdw blurRad="38100" dist="38100" dir="2700000" algn="tl">
                    <a:srgbClr val="000000">
                      <a:alpha val="43137"/>
                    </a:srgbClr>
                  </a:outerShdw>
                </a:effectLst>
                <a:latin typeface="Calibri" panose="020F0502020204030204" pitchFamily="34" charset="0"/>
              </a:rPr>
              <a:t>, no significa que estemos bajo la Ley Mosaica.”</a:t>
            </a:r>
          </a:p>
        </p:txBody>
      </p:sp>
      <p:pic>
        <p:nvPicPr>
          <p:cNvPr id="2" name="Picture 1">
            <a:extLst>
              <a:ext uri="{FF2B5EF4-FFF2-40B4-BE49-F238E27FC236}">
                <a16:creationId xmlns:a16="http://schemas.microsoft.com/office/drawing/2014/main" id="{237C9B5F-3F8F-4DF3-A98C-8E6E5044D2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95250"/>
            <a:ext cx="729310" cy="1097280"/>
          </a:xfrm>
          <a:prstGeom prst="rect">
            <a:avLst/>
          </a:prstGeom>
        </p:spPr>
      </p:pic>
    </p:spTree>
    <p:extLst>
      <p:ext uri="{BB962C8B-B14F-4D97-AF65-F5344CB8AC3E}">
        <p14:creationId xmlns:p14="http://schemas.microsoft.com/office/powerpoint/2010/main" val="448531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5B60C-7422-E464-8504-65AE7A7BAB3D}"/>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00853D3B-478C-C917-57A7-A335D895F658}"/>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Razonamiento: El Favoritismo es Contrario al Carácter de Dios y Sus Propósitos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63E2EB2E-6426-F399-D52A-2BEFA3315B86}"/>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Nosotros juzgamos donde Dios no ha juzgado </a:t>
            </a:r>
            <a:r>
              <a:rPr lang="en-US" dirty="0">
                <a:effectLst>
                  <a:outerShdw blurRad="38100" dist="38100" dir="2700000" algn="tl">
                    <a:srgbClr val="000000">
                      <a:alpha val="43137"/>
                    </a:srgbClr>
                  </a:outerShdw>
                </a:effectLst>
              </a:rPr>
              <a:t>(4)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Dios escoge a todos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Opresores Ricos (2:6-7)</a:t>
            </a:r>
          </a:p>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El favoritismo viola la ley de Dios </a:t>
            </a:r>
            <a:r>
              <a:rPr lang="en-US" dirty="0">
                <a:effectLst>
                  <a:outerShdw blurRad="38100" dist="38100" dir="2700000" algn="tl">
                    <a:srgbClr val="000000">
                      <a:alpha val="43137"/>
                    </a:srgbClr>
                  </a:outerShdw>
                </a:effectLst>
              </a:rPr>
              <a:t>(2:8-11)</a:t>
            </a:r>
          </a:p>
          <a:p>
            <a:pPr marL="463550" lvl="1" indent="-407988" eaLnBrk="1" hangingPunct="1">
              <a:spcBef>
                <a:spcPts val="0"/>
              </a:spcBef>
              <a:spcAft>
                <a:spcPts val="2400"/>
              </a:spcAft>
              <a:buSzPct val="100000"/>
              <a:buFont typeface="+mj-lt"/>
              <a:buAutoNum type="alphaUcPeriod"/>
              <a:defRPr/>
            </a:pPr>
            <a:r>
              <a:rPr lang="es-ES" sz="3000" b="1" u="sng" dirty="0">
                <a:solidFill>
                  <a:srgbClr val="FFFFCC"/>
                </a:solidFill>
                <a:effectLst>
                  <a:outerShdw blurRad="38100" dist="38100" dir="2700000" algn="tl">
                    <a:srgbClr val="000000">
                      <a:alpha val="43137"/>
                    </a:srgbClr>
                  </a:outerShdw>
                </a:effectLst>
              </a:rPr>
              <a:t>Dios juzgará a quienes muestran favoritismo</a:t>
            </a:r>
            <a:r>
              <a:rPr lang="en-US" sz="3000" b="1" u="sng" dirty="0">
                <a:solidFill>
                  <a:srgbClr val="FFFFCC"/>
                </a:solidFill>
                <a:effectLst>
                  <a:outerShdw blurRad="38100" dist="38100" dir="2700000" algn="tl">
                    <a:srgbClr val="000000">
                      <a:alpha val="43137"/>
                    </a:srgbClr>
                  </a:outerShdw>
                </a:effectLst>
              </a:rPr>
              <a:t> (2:12-13)</a:t>
            </a:r>
          </a:p>
        </p:txBody>
      </p:sp>
      <p:pic>
        <p:nvPicPr>
          <p:cNvPr id="2" name="Picture 1">
            <a:extLst>
              <a:ext uri="{FF2B5EF4-FFF2-40B4-BE49-F238E27FC236}">
                <a16:creationId xmlns:a16="http://schemas.microsoft.com/office/drawing/2014/main" id="{59DC237A-6D40-63FC-E1F9-95F0B3EB0353}"/>
              </a:ext>
            </a:extLst>
          </p:cNvPr>
          <p:cNvPicPr>
            <a:picLocks noChangeAspect="1"/>
          </p:cNvPicPr>
          <p:nvPr/>
        </p:nvPicPr>
        <p:blipFill>
          <a:blip r:embed="rId2"/>
          <a:stretch>
            <a:fillRect/>
          </a:stretch>
        </p:blipFill>
        <p:spPr>
          <a:xfrm>
            <a:off x="6248400" y="2819400"/>
            <a:ext cx="2413109" cy="1578948"/>
          </a:xfrm>
          <a:prstGeom prst="rect">
            <a:avLst/>
          </a:prstGeom>
        </p:spPr>
      </p:pic>
    </p:spTree>
    <p:extLst>
      <p:ext uri="{BB962C8B-B14F-4D97-AF65-F5344CB8AC3E}">
        <p14:creationId xmlns:p14="http://schemas.microsoft.com/office/powerpoint/2010/main" val="605576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2431-3EE3-506C-F524-34698F97D138}"/>
              </a:ext>
            </a:extLst>
          </p:cNvPr>
          <p:cNvPicPr>
            <a:picLocks noChangeAspect="1"/>
          </p:cNvPicPr>
          <p:nvPr/>
        </p:nvPicPr>
        <p:blipFill>
          <a:blip r:embed="rId2"/>
          <a:stretch>
            <a:fillRect/>
          </a:stretch>
        </p:blipFill>
        <p:spPr>
          <a:xfrm>
            <a:off x="0" y="293230"/>
            <a:ext cx="9144000" cy="6271539"/>
          </a:xfrm>
          <a:prstGeom prst="rect">
            <a:avLst/>
          </a:prstGeom>
        </p:spPr>
      </p:pic>
    </p:spTree>
    <p:extLst>
      <p:ext uri="{BB962C8B-B14F-4D97-AF65-F5344CB8AC3E}">
        <p14:creationId xmlns:p14="http://schemas.microsoft.com/office/powerpoint/2010/main" val="4253632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226268"/>
          <a:ext cx="8839200" cy="6405464"/>
        </p:xfrm>
        <a:graphic>
          <a:graphicData uri="http://schemas.openxmlformats.org/drawingml/2006/table">
            <a:tbl>
              <a:tblPr firstRow="1" bandRow="1">
                <a:tableStyleId>{5C22544A-7EE6-4342-B048-85BDC9FD1C3A}</a:tableStyleId>
              </a:tblPr>
              <a:tblGrid>
                <a:gridCol w="176784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794830">
                <a:tc gridSpan="5">
                  <a:txBody>
                    <a:bodyPr/>
                    <a:lstStyle/>
                    <a:p>
                      <a:pPr algn="ctr"/>
                      <a:r>
                        <a:rPr kumimoji="0" lang="es-ES" sz="4400" b="1" i="0" u="none" strike="noStrike" kern="0" cap="none" spc="0" normalizeH="0" baseline="0" noProof="0" dirty="0">
                          <a:ln>
                            <a:noFill/>
                          </a:ln>
                          <a:solidFill>
                            <a:schemeClr val="accent3">
                              <a:lumMod val="50000"/>
                            </a:schemeClr>
                          </a:solidFill>
                          <a:effectLst/>
                          <a:uLnTx/>
                          <a:uFillTx/>
                          <a:latin typeface="Calibri" panose="020F0502020204030204" pitchFamily="34" charset="0"/>
                          <a:ea typeface="+mj-ea"/>
                          <a:cs typeface="+mj-cs"/>
                        </a:rPr>
                        <a:t>Los Cuatro Juicios en las Escrituras</a:t>
                      </a:r>
                      <a:endParaRPr kumimoji="0" lang="en-US" sz="4400" b="1" i="0" u="none" strike="noStrike" kern="0" cap="none" spc="0" normalizeH="0" baseline="0" dirty="0">
                        <a:ln>
                          <a:noFill/>
                        </a:ln>
                        <a:solidFill>
                          <a:schemeClr val="accent3">
                            <a:lumMod val="50000"/>
                          </a:schemeClr>
                        </a:solidFill>
                        <a:effectLst/>
                        <a:uLnTx/>
                        <a:uFillTx/>
                        <a:latin typeface="Calibri" panose="020F0502020204030204" pitchFamily="34" charset="0"/>
                        <a:ea typeface="+mj-ea"/>
                        <a:cs typeface="+mj-cs"/>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r>
                        <a:rPr lang="en-US" sz="2000" dirty="0">
                          <a:latin typeface="Calibri" panose="020F0502020204030204" pitchFamily="34" charset="0"/>
                        </a:rPr>
                        <a:t>Nombre</a:t>
                      </a:r>
                    </a:p>
                  </a:txBody>
                  <a:tcPr marT="45717" marB="45717"/>
                </a:tc>
                <a:tc>
                  <a:txBody>
                    <a:bodyPr/>
                    <a:lstStyle/>
                    <a:p>
                      <a:r>
                        <a:rPr lang="en-US" sz="2000" dirty="0">
                          <a:latin typeface="Calibri" panose="020F0502020204030204" pitchFamily="34" charset="0"/>
                        </a:rPr>
                        <a:t>Ovejas y Cabras</a:t>
                      </a:r>
                    </a:p>
                  </a:txBody>
                  <a:tcPr marT="45717" marB="45717"/>
                </a:tc>
                <a:tc>
                  <a:txBody>
                    <a:bodyPr/>
                    <a:lstStyle/>
                    <a:p>
                      <a:r>
                        <a:rPr lang="en-US" sz="2000" dirty="0">
                          <a:latin typeface="Calibri" panose="020F0502020204030204" pitchFamily="34" charset="0"/>
                        </a:rPr>
                        <a:t>Juicio a los Judios</a:t>
                      </a:r>
                    </a:p>
                  </a:txBody>
                  <a:tcPr marT="45717" marB="45717"/>
                </a:tc>
                <a:tc>
                  <a:txBody>
                    <a:bodyPr/>
                    <a:lstStyle/>
                    <a:p>
                      <a:r>
                        <a:rPr lang="en-US" sz="2000" b="1" u="sng" dirty="0">
                          <a:solidFill>
                            <a:schemeClr val="bg1"/>
                          </a:solidFill>
                          <a:latin typeface="Calibri" panose="020F0502020204030204" pitchFamily="34" charset="0"/>
                        </a:rPr>
                        <a:t>Tribunal de Cristo</a:t>
                      </a:r>
                    </a:p>
                  </a:txBody>
                  <a:tcPr marT="45717" marB="45717">
                    <a:solidFill>
                      <a:srgbClr val="FFFFCC"/>
                    </a:solidFill>
                  </a:tcPr>
                </a:tc>
                <a:tc>
                  <a:txBody>
                    <a:bodyPr/>
                    <a:lstStyle/>
                    <a:p>
                      <a:r>
                        <a:rPr lang="en-US" sz="2000" dirty="0">
                          <a:latin typeface="Calibri" panose="020F0502020204030204" pitchFamily="34" charset="0"/>
                        </a:rPr>
                        <a:t>Juicio del Gran Trono Blanco</a:t>
                      </a:r>
                    </a:p>
                  </a:txBody>
                  <a:tcPr marT="45717" marB="45717"/>
                </a:tc>
                <a:extLst>
                  <a:ext uri="{0D108BD9-81ED-4DB2-BD59-A6C34878D82A}">
                    <a16:rowId xmlns:a16="http://schemas.microsoft.com/office/drawing/2014/main" val="10000"/>
                  </a:ext>
                </a:extLst>
              </a:tr>
              <a:tr h="371120">
                <a:tc>
                  <a:txBody>
                    <a:bodyPr/>
                    <a:lstStyle/>
                    <a:p>
                      <a:r>
                        <a:rPr lang="en-US" sz="2000" dirty="0">
                          <a:latin typeface="Calibri" panose="020F0502020204030204" pitchFamily="34" charset="0"/>
                        </a:rPr>
                        <a:t>Escritura</a:t>
                      </a:r>
                    </a:p>
                  </a:txBody>
                  <a:tcPr marT="45717" marB="45717"/>
                </a:tc>
                <a:tc>
                  <a:txBody>
                    <a:bodyPr/>
                    <a:lstStyle/>
                    <a:p>
                      <a:r>
                        <a:rPr lang="en-US" sz="1900" dirty="0">
                          <a:latin typeface="Calibri" panose="020F0502020204030204" pitchFamily="34" charset="0"/>
                        </a:rPr>
                        <a:t>Mateo 25:31-46</a:t>
                      </a:r>
                    </a:p>
                  </a:txBody>
                  <a:tcPr marT="45717" marB="45717"/>
                </a:tc>
                <a:tc>
                  <a:txBody>
                    <a:bodyPr/>
                    <a:lstStyle/>
                    <a:p>
                      <a:r>
                        <a:rPr lang="en-US" sz="2000" dirty="0">
                          <a:latin typeface="Calibri" panose="020F0502020204030204" pitchFamily="34" charset="0"/>
                        </a:rPr>
                        <a:t>Ezeq 20:33-44</a:t>
                      </a:r>
                    </a:p>
                  </a:txBody>
                  <a:tcPr marT="45717" marB="45717"/>
                </a:tc>
                <a:tc>
                  <a:txBody>
                    <a:bodyPr/>
                    <a:lstStyle/>
                    <a:p>
                      <a:r>
                        <a:rPr lang="en-US" sz="2000" b="1" u="sng" dirty="0">
                          <a:solidFill>
                            <a:schemeClr val="bg1"/>
                          </a:solidFill>
                          <a:latin typeface="Calibri" panose="020F0502020204030204" pitchFamily="34" charset="0"/>
                        </a:rPr>
                        <a:t>1 Cor 3:10-15</a:t>
                      </a:r>
                    </a:p>
                  </a:txBody>
                  <a:tcPr marT="45717" marB="45717">
                    <a:solidFill>
                      <a:srgbClr val="FFFFCC"/>
                    </a:solidFill>
                  </a:tcPr>
                </a:tc>
                <a:tc>
                  <a:txBody>
                    <a:bodyPr/>
                    <a:lstStyle/>
                    <a:p>
                      <a:r>
                        <a:rPr lang="en-US" sz="2000" dirty="0">
                          <a:latin typeface="Calibri" panose="020F0502020204030204" pitchFamily="34" charset="0"/>
                        </a:rPr>
                        <a:t>Apc 20:11-15</a:t>
                      </a:r>
                    </a:p>
                  </a:txBody>
                  <a:tcPr marT="45717" marB="45717"/>
                </a:tc>
                <a:extLst>
                  <a:ext uri="{0D108BD9-81ED-4DB2-BD59-A6C34878D82A}">
                    <a16:rowId xmlns:a16="http://schemas.microsoft.com/office/drawing/2014/main" val="10001"/>
                  </a:ext>
                </a:extLst>
              </a:tr>
              <a:tr h="649461">
                <a:tc>
                  <a:txBody>
                    <a:bodyPr/>
                    <a:lstStyle/>
                    <a:p>
                      <a:r>
                        <a:rPr lang="en-US" sz="2000" dirty="0">
                          <a:latin typeface="Calibri" panose="020F0502020204030204" pitchFamily="34" charset="0"/>
                        </a:rPr>
                        <a:t>Lugar</a:t>
                      </a:r>
                    </a:p>
                  </a:txBody>
                  <a:tcPr marT="45717" marB="45717"/>
                </a:tc>
                <a:tc>
                  <a:txBody>
                    <a:bodyPr/>
                    <a:lstStyle/>
                    <a:p>
                      <a:r>
                        <a:rPr lang="en-US" sz="2000" dirty="0">
                          <a:latin typeface="Calibri" panose="020F0502020204030204" pitchFamily="34" charset="0"/>
                        </a:rPr>
                        <a:t>Tierra, Jerusalén</a:t>
                      </a:r>
                    </a:p>
                  </a:txBody>
                  <a:tcPr marT="45717" marB="45717"/>
                </a:tc>
                <a:tc>
                  <a:txBody>
                    <a:bodyPr/>
                    <a:lstStyle/>
                    <a:p>
                      <a:r>
                        <a:rPr lang="en-US" sz="2000" dirty="0">
                          <a:latin typeface="Calibri" panose="020F0502020204030204" pitchFamily="34" charset="0"/>
                        </a:rPr>
                        <a:t>Tierra, </a:t>
                      </a:r>
                    </a:p>
                    <a:p>
                      <a:r>
                        <a:rPr lang="en-US" sz="2000" dirty="0">
                          <a:latin typeface="Calibri" panose="020F0502020204030204" pitchFamily="34" charset="0"/>
                        </a:rPr>
                        <a:t>desierto</a:t>
                      </a:r>
                    </a:p>
                  </a:txBody>
                  <a:tcPr marT="45717" marB="45717"/>
                </a:tc>
                <a:tc>
                  <a:txBody>
                    <a:bodyPr/>
                    <a:lstStyle/>
                    <a:p>
                      <a:r>
                        <a:rPr lang="en-US" sz="2000" b="1" u="sng" dirty="0">
                          <a:solidFill>
                            <a:schemeClr val="bg1"/>
                          </a:solidFill>
                          <a:latin typeface="Calibri" panose="020F0502020204030204" pitchFamily="34" charset="0"/>
                        </a:rPr>
                        <a:t>Cielo</a:t>
                      </a:r>
                    </a:p>
                  </a:txBody>
                  <a:tcPr marT="45717" marB="45717">
                    <a:solidFill>
                      <a:srgbClr val="FFFFCC"/>
                    </a:solidFill>
                  </a:tcPr>
                </a:tc>
                <a:tc>
                  <a:txBody>
                    <a:bodyPr/>
                    <a:lstStyle/>
                    <a:p>
                      <a:r>
                        <a:rPr lang="en-US" sz="2000" dirty="0">
                          <a:latin typeface="Calibri" panose="020F0502020204030204" pitchFamily="34" charset="0"/>
                        </a:rPr>
                        <a:t>Tierra</a:t>
                      </a:r>
                    </a:p>
                  </a:txBody>
                  <a:tcPr marT="45717" marB="45717"/>
                </a:tc>
                <a:extLst>
                  <a:ext uri="{0D108BD9-81ED-4DB2-BD59-A6C34878D82A}">
                    <a16:rowId xmlns:a16="http://schemas.microsoft.com/office/drawing/2014/main" val="10002"/>
                  </a:ext>
                </a:extLst>
              </a:tr>
              <a:tr h="927801">
                <a:tc>
                  <a:txBody>
                    <a:bodyPr/>
                    <a:lstStyle/>
                    <a:p>
                      <a:r>
                        <a:rPr lang="en-US" sz="2000" dirty="0">
                          <a:latin typeface="Calibri" panose="020F0502020204030204" pitchFamily="34" charset="0"/>
                        </a:rPr>
                        <a:t>Audiencia</a:t>
                      </a:r>
                    </a:p>
                  </a:txBody>
                  <a:tcPr marT="45717" marB="45717"/>
                </a:tc>
                <a:tc>
                  <a:txBody>
                    <a:bodyPr/>
                    <a:lstStyle/>
                    <a:p>
                      <a:r>
                        <a:rPr lang="en-US" sz="2000" dirty="0">
                          <a:latin typeface="Calibri" panose="020F0502020204030204" pitchFamily="34" charset="0"/>
                        </a:rPr>
                        <a:t>Gentiles Tribulación sobrevivientes</a:t>
                      </a:r>
                    </a:p>
                  </a:txBody>
                  <a:tcPr marT="45717" marB="45717"/>
                </a:tc>
                <a:tc>
                  <a:txBody>
                    <a:bodyPr/>
                    <a:lstStyle/>
                    <a:p>
                      <a:r>
                        <a:rPr lang="en-US" sz="2000" dirty="0">
                          <a:latin typeface="Calibri" panose="020F0502020204030204" pitchFamily="34" charset="0"/>
                        </a:rPr>
                        <a:t>Judios Tribulación sobrevivientes</a:t>
                      </a:r>
                    </a:p>
                  </a:txBody>
                  <a:tcPr marT="45717" marB="45717"/>
                </a:tc>
                <a:tc>
                  <a:txBody>
                    <a:bodyPr/>
                    <a:lstStyle/>
                    <a:p>
                      <a:r>
                        <a:rPr lang="en-US" sz="2000" b="1" u="sng" dirty="0">
                          <a:solidFill>
                            <a:schemeClr val="bg1"/>
                          </a:solidFill>
                          <a:latin typeface="Calibri" panose="020F0502020204030204" pitchFamily="34" charset="0"/>
                        </a:rPr>
                        <a:t>Creyentes de</a:t>
                      </a:r>
                    </a:p>
                    <a:p>
                      <a:r>
                        <a:rPr lang="en-US" sz="2000" b="1" u="sng" dirty="0">
                          <a:solidFill>
                            <a:schemeClr val="bg1"/>
                          </a:solidFill>
                          <a:latin typeface="Calibri" panose="020F0502020204030204" pitchFamily="34" charset="0"/>
                        </a:rPr>
                        <a:t>La Era de la Iglesia</a:t>
                      </a:r>
                    </a:p>
                  </a:txBody>
                  <a:tcPr marT="45717" marB="45717">
                    <a:solidFill>
                      <a:srgbClr val="FFFFCC"/>
                    </a:solidFill>
                  </a:tcPr>
                </a:tc>
                <a:tc>
                  <a:txBody>
                    <a:bodyPr/>
                    <a:lstStyle/>
                    <a:p>
                      <a:r>
                        <a:rPr lang="en-US" sz="2000" dirty="0">
                          <a:latin typeface="Calibri" panose="020F0502020204030204" pitchFamily="34" charset="0"/>
                        </a:rPr>
                        <a:t>Todos los Inconversos</a:t>
                      </a:r>
                    </a:p>
                  </a:txBody>
                  <a:tcPr marT="45717" marB="45717"/>
                </a:tc>
                <a:extLst>
                  <a:ext uri="{0D108BD9-81ED-4DB2-BD59-A6C34878D82A}">
                    <a16:rowId xmlns:a16="http://schemas.microsoft.com/office/drawing/2014/main" val="10003"/>
                  </a:ext>
                </a:extLst>
              </a:tr>
              <a:tr h="649461">
                <a:tc>
                  <a:txBody>
                    <a:bodyPr/>
                    <a:lstStyle/>
                    <a:p>
                      <a:r>
                        <a:rPr lang="en-US" sz="2000" dirty="0">
                          <a:latin typeface="Calibri" panose="020F0502020204030204" pitchFamily="34" charset="0"/>
                        </a:rPr>
                        <a:t>Cuando</a:t>
                      </a:r>
                    </a:p>
                  </a:txBody>
                  <a:tcPr marT="45717" marB="45717"/>
                </a:tc>
                <a:tc>
                  <a:txBody>
                    <a:bodyPr/>
                    <a:lstStyle/>
                    <a:p>
                      <a:r>
                        <a:rPr lang="en-US" sz="2000" dirty="0">
                          <a:latin typeface="Calibri" panose="020F0502020204030204" pitchFamily="34" charset="0"/>
                        </a:rPr>
                        <a:t>Después de la Tribulación</a:t>
                      </a:r>
                    </a:p>
                  </a:txBody>
                  <a:tcPr marT="45717" marB="45717"/>
                </a:tc>
                <a:tc>
                  <a:txBody>
                    <a:bodyPr/>
                    <a:lstStyle/>
                    <a:p>
                      <a:r>
                        <a:rPr lang="en-US" sz="2000" dirty="0">
                          <a:latin typeface="Calibri" panose="020F0502020204030204" pitchFamily="34" charset="0"/>
                        </a:rPr>
                        <a:t>Después de la Tribulación</a:t>
                      </a:r>
                    </a:p>
                  </a:txBody>
                  <a:tcPr marT="45717" marB="45717"/>
                </a:tc>
                <a:tc>
                  <a:txBody>
                    <a:bodyPr/>
                    <a:lstStyle/>
                    <a:p>
                      <a:r>
                        <a:rPr lang="en-US" sz="2000" b="1" u="sng" dirty="0">
                          <a:solidFill>
                            <a:schemeClr val="bg1"/>
                          </a:solidFill>
                          <a:latin typeface="Calibri" panose="020F0502020204030204" pitchFamily="34" charset="0"/>
                        </a:rPr>
                        <a:t>Después del Rapto</a:t>
                      </a:r>
                    </a:p>
                  </a:txBody>
                  <a:tcPr marT="45717" marB="45717">
                    <a:solidFill>
                      <a:srgbClr val="FFFFCC"/>
                    </a:solidFill>
                  </a:tcPr>
                </a:tc>
                <a:tc>
                  <a:txBody>
                    <a:bodyPr/>
                    <a:lstStyle/>
                    <a:p>
                      <a:r>
                        <a:rPr lang="en-US" sz="2000" dirty="0">
                          <a:latin typeface="Calibri" panose="020F0502020204030204" pitchFamily="34" charset="0"/>
                        </a:rPr>
                        <a:t>Después del Milenio</a:t>
                      </a:r>
                    </a:p>
                  </a:txBody>
                  <a:tcPr marT="45717" marB="45717"/>
                </a:tc>
                <a:extLst>
                  <a:ext uri="{0D108BD9-81ED-4DB2-BD59-A6C34878D82A}">
                    <a16:rowId xmlns:a16="http://schemas.microsoft.com/office/drawing/2014/main" val="10004"/>
                  </a:ext>
                </a:extLst>
              </a:tr>
              <a:tr h="927801">
                <a:tc>
                  <a:txBody>
                    <a:bodyPr/>
                    <a:lstStyle/>
                    <a:p>
                      <a:r>
                        <a:rPr lang="en-US" sz="2000" dirty="0">
                          <a:latin typeface="Calibri" panose="020F0502020204030204" pitchFamily="34" charset="0"/>
                        </a:rPr>
                        <a:t>Propósito</a:t>
                      </a:r>
                    </a:p>
                  </a:txBody>
                  <a:tcPr marT="45717" marB="45717"/>
                </a:tc>
                <a:tc>
                  <a:txBody>
                    <a:bodyPr/>
                    <a:lstStyle/>
                    <a:p>
                      <a:r>
                        <a:rPr lang="en-US" sz="2000" dirty="0">
                          <a:latin typeface="Calibri" panose="020F0502020204030204" pitchFamily="34" charset="0"/>
                        </a:rPr>
                        <a:t>Los Gentiles Salvos entran en el Reino</a:t>
                      </a:r>
                    </a:p>
                  </a:txBody>
                  <a:tcPr marT="45717" marB="45717"/>
                </a:tc>
                <a:tc>
                  <a:txBody>
                    <a:bodyPr/>
                    <a:lstStyle/>
                    <a:p>
                      <a:r>
                        <a:rPr lang="es-ES" sz="2000" dirty="0">
                          <a:latin typeface="Calibri" panose="020F0502020204030204" pitchFamily="34" charset="0"/>
                        </a:rPr>
                        <a:t>Los Judios Salvos entran en el Reino</a:t>
                      </a:r>
                    </a:p>
                  </a:txBody>
                  <a:tcPr marT="45717" marB="45717"/>
                </a:tc>
                <a:tc>
                  <a:txBody>
                    <a:bodyPr/>
                    <a:lstStyle/>
                    <a:p>
                      <a:r>
                        <a:rPr lang="en-US" sz="2000" b="1" u="sng" dirty="0">
                          <a:solidFill>
                            <a:schemeClr val="bg1"/>
                          </a:solidFill>
                          <a:latin typeface="Calibri" panose="020F0502020204030204" pitchFamily="34" charset="0"/>
                        </a:rPr>
                        <a:t>Recompensa a los Creyentes</a:t>
                      </a:r>
                    </a:p>
                  </a:txBody>
                  <a:tcPr marT="45717" marB="45717">
                    <a:solidFill>
                      <a:srgbClr val="FFFFCC"/>
                    </a:solidFill>
                  </a:tcPr>
                </a:tc>
                <a:tc>
                  <a:txBody>
                    <a:bodyPr/>
                    <a:lstStyle/>
                    <a:p>
                      <a:r>
                        <a:rPr lang="es-ES" sz="2000" dirty="0">
                          <a:latin typeface="Calibri" panose="020F0502020204030204" pitchFamily="34" charset="0"/>
                        </a:rPr>
                        <a:t>Grado de castigo en el infierno</a:t>
                      </a:r>
                      <a:endParaRPr lang="en-US" sz="2000" dirty="0">
                        <a:latin typeface="Calibri" panose="020F0502020204030204" pitchFamily="34" charset="0"/>
                      </a:endParaRPr>
                    </a:p>
                  </a:txBody>
                  <a:tcPr marT="45717" marB="45717"/>
                </a:tc>
                <a:extLst>
                  <a:ext uri="{0D108BD9-81ED-4DB2-BD59-A6C34878D82A}">
                    <a16:rowId xmlns:a16="http://schemas.microsoft.com/office/drawing/2014/main" val="10005"/>
                  </a:ext>
                </a:extLst>
              </a:tr>
              <a:tr h="927801">
                <a:tc>
                  <a:txBody>
                    <a:bodyPr/>
                    <a:lstStyle/>
                    <a:p>
                      <a:r>
                        <a:rPr lang="en-US" sz="2000" dirty="0">
                          <a:latin typeface="Calibri" panose="020F0502020204030204" pitchFamily="34" charset="0"/>
                        </a:rPr>
                        <a:t>Evaluación</a:t>
                      </a:r>
                    </a:p>
                  </a:txBody>
                  <a:tcPr marT="45717" marB="45717"/>
                </a:tc>
                <a:tc>
                  <a:txBody>
                    <a:bodyPr/>
                    <a:lstStyle/>
                    <a:p>
                      <a:r>
                        <a:rPr lang="es-ES" sz="2000" dirty="0">
                          <a:latin typeface="Calibri" panose="020F0502020204030204" pitchFamily="34" charset="0"/>
                        </a:rPr>
                        <a:t>Tratamiento a los hermanos de Cristo</a:t>
                      </a:r>
                      <a:endParaRPr lang="en-US" sz="2000" dirty="0">
                        <a:latin typeface="Calibri" panose="020F0502020204030204" pitchFamily="34" charset="0"/>
                      </a:endParaRPr>
                    </a:p>
                  </a:txBody>
                  <a:tcPr marT="45717" marB="45717"/>
                </a:tc>
                <a:tc>
                  <a:txBody>
                    <a:bodyPr/>
                    <a:lstStyle/>
                    <a:p>
                      <a:r>
                        <a:rPr lang="es-ES" sz="2000" dirty="0">
                          <a:latin typeface="Calibri" panose="020F0502020204030204" pitchFamily="34" charset="0"/>
                        </a:rPr>
                        <a:t>Pasando bajo la vara del pastor</a:t>
                      </a:r>
                      <a:endParaRPr lang="en-US" sz="2000" dirty="0">
                        <a:latin typeface="Calibri" panose="020F0502020204030204" pitchFamily="34" charset="0"/>
                      </a:endParaRPr>
                    </a:p>
                  </a:txBody>
                  <a:tcPr marT="45717" marB="45717"/>
                </a:tc>
                <a:tc>
                  <a:txBody>
                    <a:bodyPr/>
                    <a:lstStyle/>
                    <a:p>
                      <a:r>
                        <a:rPr lang="en-US" sz="2000" b="1" u="sng" dirty="0">
                          <a:solidFill>
                            <a:schemeClr val="bg1"/>
                          </a:solidFill>
                          <a:latin typeface="Calibri" panose="020F0502020204030204" pitchFamily="34" charset="0"/>
                        </a:rPr>
                        <a:t>Obras llevadas por el fuego</a:t>
                      </a:r>
                    </a:p>
                  </a:txBody>
                  <a:tcPr marT="45717" marB="45717">
                    <a:solidFill>
                      <a:srgbClr val="FFFFCC"/>
                    </a:solidFill>
                  </a:tcPr>
                </a:tc>
                <a:tc>
                  <a:txBody>
                    <a:bodyPr/>
                    <a:lstStyle/>
                    <a:p>
                      <a:r>
                        <a:rPr lang="en-US" sz="1900" dirty="0">
                          <a:latin typeface="Calibri" panose="020F0502020204030204" pitchFamily="34" charset="0"/>
                        </a:rPr>
                        <a:t>No se halló en el libro; juzgado por los libros</a:t>
                      </a:r>
                    </a:p>
                  </a:txBody>
                  <a:tcPr marT="45717" marB="45717"/>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92037D4-2E8D-B509-8B79-7F5E4DF98173}"/>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18343697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640E3-4515-47C7-A271-CF926476DA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Juan 19:30</a:t>
            </a:r>
          </a:p>
          <a:p>
            <a:pPr algn="just" eaLnBrk="1"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rPr>
              <a:t>Cuando Jesús recibió el vinagre, dijo:</a:t>
            </a:r>
          </a:p>
          <a:p>
            <a:pPr algn="just" eaLnBrk="1" hangingPunct="1">
              <a:spcBef>
                <a:spcPts val="0"/>
              </a:spcBef>
              <a:spcAft>
                <a:spcPts val="0"/>
              </a:spcAft>
              <a:defRPr/>
            </a:pPr>
            <a:r>
              <a:rPr lang="es-ES" sz="3600" dirty="0">
                <a:solidFill>
                  <a:srgbClr val="FFFFCC"/>
                </a:solidFill>
                <a:effectLst>
                  <a:outerShdw blurRad="38100" dist="38100" dir="2700000" algn="tl">
                    <a:srgbClr val="000000">
                      <a:alpha val="43137"/>
                    </a:srgbClr>
                  </a:outerShdw>
                </a:effectLst>
                <a:latin typeface="Calibri" panose="020F0502020204030204" pitchFamily="34" charset="0"/>
              </a:rPr>
              <a:t>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¡Consumado es!</a:t>
            </a:r>
          </a:p>
          <a:p>
            <a:pPr algn="just" eaLnBrk="1" hangingPunct="1">
              <a:spcBef>
                <a:spcPts val="0"/>
              </a:spcBef>
              <a:spcAft>
                <a:spcPts val="0"/>
              </a:spcAft>
              <a:defRPr/>
            </a:pPr>
            <a:r>
              <a:rPr lang="es-ES" sz="3600" dirty="0">
                <a:effectLst>
                  <a:outerShdw blurRad="38100" dist="38100" dir="2700000" algn="tl">
                    <a:srgbClr val="000000">
                      <a:alpha val="43137"/>
                    </a:srgbClr>
                  </a:outerShdw>
                </a:effectLst>
                <a:latin typeface="Calibri" panose="020F0502020204030204" pitchFamily="34" charset="0"/>
              </a:rPr>
              <a:t> Y habiendo inclinado la cabeza, entregó el espíritu</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05C8B5EA-194E-4656-88C6-B4DA899032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1065" y="2865120"/>
            <a:ext cx="3041870" cy="2011680"/>
          </a:xfrm>
          <a:prstGeom prst="rect">
            <a:avLst/>
          </a:prstGeom>
        </p:spPr>
      </p:pic>
    </p:spTree>
    <p:extLst>
      <p:ext uri="{BB962C8B-B14F-4D97-AF65-F5344CB8AC3E}">
        <p14:creationId xmlns:p14="http://schemas.microsoft.com/office/powerpoint/2010/main" val="241598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3012B-F3FD-44F4-BAEB-6E5A8402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Juan 5:24</a:t>
            </a:r>
          </a:p>
          <a:p>
            <a:pPr algn="just" eaLnBrk="1"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s-ES" altLang="en-US" sz="3600" dirty="0">
                <a:effectLst>
                  <a:outerShdw blurRad="38100" dist="38100" dir="2700000" algn="tl">
                    <a:srgbClr val="000000">
                      <a:alpha val="43137"/>
                    </a:srgbClr>
                  </a:outerShdw>
                </a:effectLst>
                <a:latin typeface="Calibri" panose="020F0502020204030204" pitchFamily="34" charset="0"/>
              </a:rPr>
              <a:t>»De cierto, de cierto les digo que el que oye mi palabra y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cree</a:t>
            </a:r>
            <a:r>
              <a:rPr lang="es-ES" altLang="en-US" sz="3600" dirty="0">
                <a:effectLst>
                  <a:outerShdw blurRad="38100" dist="38100" dir="2700000" algn="tl">
                    <a:srgbClr val="000000">
                      <a:alpha val="43137"/>
                    </a:srgbClr>
                  </a:outerShdw>
                </a:effectLst>
                <a:latin typeface="Calibri" panose="020F0502020204030204" pitchFamily="34" charset="0"/>
              </a:rPr>
              <a:t> al que me envió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tiene vida eterna</a:t>
            </a:r>
            <a:r>
              <a:rPr lang="es-ES" altLang="en-US" sz="3600" dirty="0">
                <a:effectLst>
                  <a:outerShdw blurRad="38100" dist="38100" dir="2700000" algn="tl">
                    <a:srgbClr val="000000">
                      <a:alpha val="43137"/>
                    </a:srgbClr>
                  </a:outerShdw>
                </a:effectLst>
                <a:latin typeface="Calibri" panose="020F0502020204030204" pitchFamily="34" charset="0"/>
              </a:rPr>
              <a:t>. El tal no viene a condenación sino que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 pasado</a:t>
            </a:r>
            <a:r>
              <a:rPr lang="es-ES" altLang="en-US" sz="3600" dirty="0">
                <a:effectLst>
                  <a:outerShdw blurRad="38100" dist="38100" dir="2700000" algn="tl">
                    <a:srgbClr val="000000">
                      <a:alpha val="43137"/>
                    </a:srgbClr>
                  </a:outerShdw>
                </a:effectLst>
                <a:latin typeface="Calibri" panose="020F0502020204030204" pitchFamily="34" charset="0"/>
              </a:rPr>
              <a:t> de muerte a vida</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BA5DADF6-6019-424B-9B85-6C5747AF8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2909190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238500" y="228600"/>
            <a:ext cx="2667000" cy="914400"/>
          </a:xfrm>
        </p:spPr>
        <p:txBody>
          <a:bodyPr/>
          <a:lstStyle/>
          <a:p>
            <a:pPr algn="ctr" eaLnBrk="1" fontAlgn="auto" hangingPunct="1">
              <a:spcAft>
                <a:spcPts val="0"/>
              </a:spcAft>
              <a:defRPr/>
            </a:pPr>
            <a:r>
              <a:rPr lang="en-US" sz="4000" dirty="0">
                <a:solidFill>
                  <a:schemeClr val="tx2">
                    <a:satMod val="200000"/>
                  </a:schemeClr>
                </a:solidFill>
                <a:effectLst>
                  <a:outerShdw blurRad="38100" dist="38100" dir="2700000" algn="tl">
                    <a:srgbClr val="000000">
                      <a:alpha val="43137"/>
                    </a:srgbClr>
                  </a:outerShdw>
                </a:effectLst>
              </a:rPr>
              <a:t>Porqué?</a:t>
            </a:r>
          </a:p>
        </p:txBody>
      </p:sp>
      <p:sp>
        <p:nvSpPr>
          <p:cNvPr id="124931" name="Content Placeholder 2"/>
          <p:cNvSpPr>
            <a:spLocks noGrp="1"/>
          </p:cNvSpPr>
          <p:nvPr>
            <p:ph idx="1"/>
          </p:nvPr>
        </p:nvSpPr>
        <p:spPr>
          <a:xfrm>
            <a:off x="990600" y="1371600"/>
            <a:ext cx="7543800" cy="2285999"/>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No</a:t>
            </a:r>
            <a:r>
              <a:rPr lang="en-US" dirty="0">
                <a:effectLst>
                  <a:outerShdw blurRad="38100" dist="38100" dir="2700000" algn="tl">
                    <a:srgbClr val="000000">
                      <a:alpha val="43137"/>
                    </a:srgbClr>
                  </a:outerShdw>
                </a:effectLst>
              </a:rPr>
              <a:t> juzgar el pecado (Juan 19:30)</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No</a:t>
            </a:r>
            <a:r>
              <a:rPr lang="en-US" dirty="0">
                <a:effectLst>
                  <a:outerShdw blurRad="38100" dist="38100" dir="2700000" algn="tl">
                    <a:srgbClr val="000000">
                      <a:alpha val="43137"/>
                    </a:srgbClr>
                  </a:outerShdw>
                </a:effectLst>
              </a:rPr>
              <a:t> determinar salvación (Juan 5:24)</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Sino</a:t>
            </a:r>
            <a:r>
              <a:rPr lang="en-US" dirty="0">
                <a:effectLst>
                  <a:outerShdw blurRad="38100" dist="38100" dir="2700000" algn="tl">
                    <a:srgbClr val="000000">
                      <a:alpha val="43137"/>
                    </a:srgbClr>
                  </a:outerShdw>
                </a:effectLst>
              </a:rPr>
              <a:t> </a:t>
            </a:r>
            <a:r>
              <a:rPr lang="es-ES" dirty="0">
                <a:effectLst>
                  <a:outerShdw blurRad="38100" dist="38100" dir="2700000" algn="tl">
                    <a:srgbClr val="000000">
                      <a:alpha val="43137"/>
                    </a:srgbClr>
                  </a:outerShdw>
                </a:effectLst>
              </a:rPr>
              <a:t>más bien para dar o no dar recompensas</a:t>
            </a:r>
            <a:endParaRPr lang="en-US" dirty="0">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3733800"/>
            <a:ext cx="307051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090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156723" y="128024"/>
          <a:ext cx="8830559" cy="6553192"/>
        </p:xfrm>
        <a:graphic>
          <a:graphicData uri="http://schemas.openxmlformats.org/drawingml/2006/table">
            <a:tbl>
              <a:tblPr>
                <a:tableStyleId>{5940675A-B579-460E-94D1-54222C63F5DA}</a:tableStyleId>
              </a:tblPr>
              <a:tblGrid>
                <a:gridCol w="2815077">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196082">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Las Cinco Coronas en La Biblia</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(Ap 4:10: 3:11; 2 Jn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ESCRITURA</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CORONA</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PROPOSITO</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Ganar dominio sobre la carne</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Tes.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Regocijo</a:t>
                      </a: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Ganar almas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Stg. 1:12; Ap.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Vida</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Soportar pruebas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Ped.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Gloria</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Pastorear al pueblo de Dios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Justicia</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Anhelar Su aparición</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61300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A4C1-42B4-4A8C-A8DC-BCCB3A667D75}"/>
              </a:ext>
            </a:extLst>
          </p:cNvPr>
          <p:cNvPicPr>
            <a:picLocks noChangeAspect="1"/>
          </p:cNvPicPr>
          <p:nvPr/>
        </p:nvPicPr>
        <p:blipFill>
          <a:blip r:embed="rId2"/>
          <a:stretch>
            <a:fillRect/>
          </a:stretch>
        </p:blipFill>
        <p:spPr>
          <a:xfrm>
            <a:off x="1770432" y="685800"/>
            <a:ext cx="5603137" cy="5486400"/>
          </a:xfrm>
          <a:prstGeom prst="rect">
            <a:avLst/>
          </a:prstGeom>
        </p:spPr>
      </p:pic>
    </p:spTree>
    <p:extLst>
      <p:ext uri="{BB962C8B-B14F-4D97-AF65-F5344CB8AC3E}">
        <p14:creationId xmlns:p14="http://schemas.microsoft.com/office/powerpoint/2010/main" val="897436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304800" y="2362200"/>
            <a:ext cx="8534400" cy="2133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rPr>
              <a:t>“Ya que él le esta hablando a creyentes, el juicio al que se refiere muy probablemente sea el juicio de los creyentes en El Tribunal de Cristo (2 Cor. 5:10).”</a:t>
            </a:r>
          </a:p>
        </p:txBody>
      </p:sp>
      <p:sp>
        <p:nvSpPr>
          <p:cNvPr id="4" name="Title 1">
            <a:extLst>
              <a:ext uri="{FF2B5EF4-FFF2-40B4-BE49-F238E27FC236}">
                <a16:creationId xmlns:a16="http://schemas.microsoft.com/office/drawing/2014/main" id="{23353F9B-6FC1-40B1-9A19-EE31D573CFAA}"/>
              </a:ext>
            </a:extLst>
          </p:cNvPr>
          <p:cNvSpPr txBox="1">
            <a:spLocks/>
          </p:cNvSpPr>
          <p:nvPr/>
        </p:nvSpPr>
        <p:spPr bwMode="auto">
          <a:xfrm>
            <a:off x="228600" y="228600"/>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fontAlgn="auto" hangingPunct="1">
              <a:spcAft>
                <a:spcPts val="600"/>
              </a:spcAft>
              <a:defRPr/>
            </a:pPr>
            <a:r>
              <a:rPr lang="en-US" sz="3600" kern="0" dirty="0">
                <a:solidFill>
                  <a:schemeClr val="tx2">
                    <a:satMod val="200000"/>
                  </a:schemeClr>
                </a:solidFill>
                <a:effectLst>
                  <a:outerShdw blurRad="38100" dist="38100" dir="2700000" algn="tl">
                    <a:srgbClr val="000000">
                      <a:alpha val="43137"/>
                    </a:srgbClr>
                  </a:outerShdw>
                </a:effectLst>
              </a:rPr>
              <a:t>Donald. W. Burdick</a:t>
            </a:r>
          </a:p>
        </p:txBody>
      </p:sp>
      <p:sp>
        <p:nvSpPr>
          <p:cNvPr id="7" name="TextBox 6">
            <a:extLst>
              <a:ext uri="{FF2B5EF4-FFF2-40B4-BE49-F238E27FC236}">
                <a16:creationId xmlns:a16="http://schemas.microsoft.com/office/drawing/2014/main" id="{F5FE0F72-3680-406F-A704-43D7CB44D398}"/>
              </a:ext>
            </a:extLst>
          </p:cNvPr>
          <p:cNvSpPr txBox="1"/>
          <p:nvPr/>
        </p:nvSpPr>
        <p:spPr>
          <a:xfrm>
            <a:off x="304800" y="6096000"/>
            <a:ext cx="8534400" cy="646331"/>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Hebrews-Revelation. Vol. 12 of </a:t>
            </a:r>
            <a:r>
              <a:rPr kumimoji="0" lang="en-US" sz="1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The Expositor's Bible Commentary</a:t>
            </a: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12 vols. Edited by Frank E. Gaebelein and J. D. Douglas. Grand Rapids: Zondervan Publishing House, 1981, p. 180.</a:t>
            </a:r>
          </a:p>
        </p:txBody>
      </p:sp>
    </p:spTree>
    <p:extLst>
      <p:ext uri="{BB962C8B-B14F-4D97-AF65-F5344CB8AC3E}">
        <p14:creationId xmlns:p14="http://schemas.microsoft.com/office/powerpoint/2010/main" val="804716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BED11-EF39-44C7-B58E-3B912D5AFA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Corintios 5:10</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s-ES" sz="3600" dirty="0">
                <a:effectLst>
                  <a:outerShdw blurRad="38100" dist="38100" dir="2700000" algn="tl">
                    <a:srgbClr val="000000">
                      <a:alpha val="43137"/>
                    </a:srgbClr>
                  </a:outerShdw>
                </a:effectLst>
                <a:latin typeface="Calibri" panose="020F0502020204030204" pitchFamily="34" charset="0"/>
              </a:rPr>
              <a:t>Porque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es necesario que todos</a:t>
            </a:r>
            <a:r>
              <a:rPr lang="es-ES" sz="3600" dirty="0">
                <a:effectLst>
                  <a:outerShdw blurRad="38100" dist="38100" dir="2700000" algn="tl">
                    <a:srgbClr val="000000">
                      <a:alpha val="43137"/>
                    </a:srgbClr>
                  </a:outerShdw>
                </a:effectLst>
                <a:latin typeface="Calibri" panose="020F0502020204030204" pitchFamily="34" charset="0"/>
              </a:rPr>
              <a:t> nosotros comparezcamos ante el tribunal de Cristo para que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cada uno</a:t>
            </a:r>
            <a:r>
              <a:rPr lang="es-ES" sz="3600" dirty="0">
                <a:effectLst>
                  <a:outerShdw blurRad="38100" dist="38100" dir="2700000" algn="tl">
                    <a:srgbClr val="000000">
                      <a:alpha val="43137"/>
                    </a:srgbClr>
                  </a:outerShdw>
                </a:effectLst>
                <a:latin typeface="Calibri" panose="020F0502020204030204" pitchFamily="34" charset="0"/>
              </a:rPr>
              <a:t> reciba según lo que haya hecho por medio del cuerpo, sea bueno o malo</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1040C16D-F7F1-4686-B4F0-4955B04214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04" y="3276600"/>
            <a:ext cx="2450592" cy="164592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1B7F1C-39AA-4D5C-8773-9885CE7208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14:10, 12</a:t>
            </a:r>
          </a:p>
          <a:p>
            <a:pPr algn="just" fontAlgn="auto">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Pues todos compareceremos ante el tribunal de Dios, </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manera que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cada uno</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nosotros rendirá cuenta a Dios de sí mismo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708F6FFF-DB84-45D8-8382-1B808BEC00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2743200"/>
            <a:ext cx="2438400" cy="1828800"/>
          </a:xfrm>
          <a:prstGeom prst="rect">
            <a:avLst/>
          </a:prstGeom>
        </p:spPr>
      </p:pic>
    </p:spTree>
    <p:extLst>
      <p:ext uri="{BB962C8B-B14F-4D97-AF65-F5344CB8AC3E}">
        <p14:creationId xmlns:p14="http://schemas.microsoft.com/office/powerpoint/2010/main" val="1882192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Corintios 3:10-15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Conforme a la gracia de Dios que me ha sido dada, como perito arquitecto he puesto el fundamento, y otro está edificando encima. Pero cada uno mire cómo edifica encima,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porque nadie puede poner otro fundamento que el que está puesto, el cual es Jesucristo.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 alguien edifica sobre este fundamento con oro, plata, piedras preciosas, madera, heno u hojarasca</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28304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Corintios 3:14-15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permanece la obra que alguien ha edificado sobre el fundamento, él recibirá recompensa.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 la obra de alguien es quemada, él sufrirá pérdida; aunque él mismo será salvo, pero apenas, como por fuego</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048000"/>
            <a:ext cx="2043746" cy="1828800"/>
          </a:xfrm>
          <a:prstGeom prst="rect">
            <a:avLst/>
          </a:prstGeom>
        </p:spPr>
      </p:pic>
    </p:spTree>
    <p:extLst>
      <p:ext uri="{BB962C8B-B14F-4D97-AF65-F5344CB8AC3E}">
        <p14:creationId xmlns:p14="http://schemas.microsoft.com/office/powerpoint/2010/main" val="160872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F7E9B-0004-5F57-53B1-AE526BDD7F29}"/>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079101CB-DF38-919D-C992-F13323E72B45}"/>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A7CCD6DC-CA7A-23AF-52EA-5017B2E9C625}"/>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2C6A3062-8AD0-45BC-BEDF-9A2832D4E2B1}"/>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98487970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041F70-5693-48D1-AC96-50C400D4EE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478423"/>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Corintios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rPr>
              <a:t>24 </a:t>
            </a:r>
            <a:r>
              <a:rPr lang="es-ES" sz="3000" dirty="0">
                <a:effectLst>
                  <a:outerShdw blurRad="38100" dist="38100" dir="2700000" algn="tl">
                    <a:srgbClr val="000000">
                      <a:alpha val="43137"/>
                    </a:srgbClr>
                  </a:outerShdw>
                </a:effectLst>
                <a:latin typeface="Calibri" panose="020F0502020204030204" pitchFamily="34" charset="0"/>
              </a:rPr>
              <a:t> ¿No saben que los que corren en el estadio, todos a la verdad corren, pero solo uno lleva el premio? Corran de tal manera que lo obtengan. 25 Y todo aquel que lucha se disciplina en todo. Ellos lo hacen para recibir una corona corruptible; nosotros, en cambio, para una incorruptible. 26 Por eso yo corro así, no como a la ventura; peleo así, no como quien golpea al aire. 27 Más bien, pongo mi cuerpo bajo disciplina y lo hago obedecer; no sea que, después de haber predicado a otros, yo mismo venga a ser descalificado</a:t>
            </a:r>
            <a:r>
              <a:rPr lang="en-US" sz="30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570208"/>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Juan 2:28</a:t>
            </a:r>
          </a:p>
          <a:p>
            <a:pPr algn="just" eaLnBrk="1" hangingPunct="1">
              <a:defRPr/>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6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Ahora, hijitos permanezcan en él para que, cuando aparezca, tengamos confianza y no nos avergoncemos delante de él en su venida.”</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2464" y="3395133"/>
            <a:ext cx="1655813" cy="1481667"/>
          </a:xfrm>
          <a:prstGeom prst="rect">
            <a:avLst/>
          </a:prstGeom>
        </p:spPr>
      </p:pic>
    </p:spTree>
    <p:extLst>
      <p:ext uri="{BB962C8B-B14F-4D97-AF65-F5344CB8AC3E}">
        <p14:creationId xmlns:p14="http://schemas.microsoft.com/office/powerpoint/2010/main" val="997401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Corintios 4:5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Así que no juzguen nada antes de tiempo, hasta que venga el Señor, quien a la vez sacará a la luz las cosas ocultas de las tinieblas 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hará evidentes las intenciones de los corazones</a:t>
            </a:r>
            <a:r>
              <a:rPr lang="en-US" sz="3600" dirty="0">
                <a:effectLst>
                  <a:outerShdw blurRad="38100" dist="38100" dir="2700000" algn="tl">
                    <a:srgbClr val="000000">
                      <a:alpha val="43137"/>
                    </a:srgbClr>
                  </a:outerShdw>
                </a:effectLst>
                <a:latin typeface="Calibri" panose="020F0502020204030204" pitchFamily="34" charset="0"/>
              </a:rPr>
              <a:t>, Entonces tendrá cada uno alabanza de parte de Dios.”</a:t>
            </a:r>
          </a:p>
        </p:txBody>
      </p:sp>
    </p:spTree>
    <p:extLst>
      <p:ext uri="{BB962C8B-B14F-4D97-AF65-F5344CB8AC3E}">
        <p14:creationId xmlns:p14="http://schemas.microsoft.com/office/powerpoint/2010/main" val="3044292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0" y="1447800"/>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800" dirty="0">
                <a:latin typeface="Calibri" panose="020F0502020204030204" pitchFamily="34" charset="0"/>
              </a:rPr>
              <a:t>“El juicio del Tribunal de Cristo puede ser comparado a una ceremonia de graduacion. En la graduación hay en alguna medida decepción y remordimiento de que no se hizo lo mejor y no se trabajó duro. Sin embargo, en un evento como éste, la emoción predominante es el gozo, no el remordimiento. Los graduados no dejan el auditorio llorando porque no tuvieron las mejores calificaciones. Más bien, están agradecidos porque se han graduado y por que han llegado a la meta. </a:t>
            </a:r>
            <a:r>
              <a:rPr lang="en-US" altLang="en-US" sz="2800" b="1" u="sng" dirty="0">
                <a:solidFill>
                  <a:srgbClr val="FFFFCC"/>
                </a:solidFill>
                <a:latin typeface="Calibri" panose="020F0502020204030204" pitchFamily="34" charset="0"/>
              </a:rPr>
              <a:t>Exagerar el aspecto de tristeza del Tribunal de Cristo es convertir el Cielo en un infierno. Subestimar el aspecto de tristeza es hacer que la fidelidad sea intrascendente</a:t>
            </a:r>
            <a:r>
              <a:rPr lang="en-US" altLang="en-US" sz="2800" dirty="0">
                <a:latin typeface="Calibri" panose="020F0502020204030204" pitchFamily="34" charset="0"/>
              </a:rPr>
              <a:t>” (enfásis propio).</a:t>
            </a:r>
          </a:p>
        </p:txBody>
      </p:sp>
      <p:sp>
        <p:nvSpPr>
          <p:cNvPr id="49155" name="TextBox 4"/>
          <p:cNvSpPr txBox="1">
            <a:spLocks noChangeArrowheads="1"/>
          </p:cNvSpPr>
          <p:nvPr/>
        </p:nvSpPr>
        <p:spPr bwMode="auto">
          <a:xfrm>
            <a:off x="1752600" y="171628"/>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3600" dirty="0">
                <a:solidFill>
                  <a:schemeClr val="tx2">
                    <a:satMod val="200000"/>
                  </a:schemeClr>
                </a:solidFill>
                <a:latin typeface="Calibri" panose="020F0502020204030204" pitchFamily="34" charset="0"/>
                <a:ea typeface="+mj-ea"/>
                <a:cs typeface="+mj-cs"/>
              </a:rPr>
              <a:t>Samuel Hoyt</a:t>
            </a:r>
          </a:p>
          <a:p>
            <a:pPr algn="ctr" eaLnBrk="1" hangingPunct="1">
              <a:spcBef>
                <a:spcPct val="0"/>
              </a:spcBef>
              <a:buClrTx/>
              <a:buSzTx/>
              <a:buFontTx/>
              <a:buNone/>
            </a:pPr>
            <a:r>
              <a:rPr lang="en-US" altLang="en-US" sz="1800" dirty="0">
                <a:latin typeface="Corbel" panose="020B0503020204020204" pitchFamily="34" charset="0"/>
              </a:rPr>
              <a:t>“The Judgment Seat of Christ in Theological Perspective,” Part 2, </a:t>
            </a:r>
            <a:r>
              <a:rPr lang="en-US" altLang="en-US" sz="1800" i="1" dirty="0">
                <a:latin typeface="Corbel" panose="020B0503020204020204" pitchFamily="34" charset="0"/>
              </a:rPr>
              <a:t>Bibliotheca Sacra</a:t>
            </a:r>
            <a:r>
              <a:rPr lang="en-US" altLang="en-US" sz="1800" dirty="0">
                <a:latin typeface="Corbel" panose="020B0503020204020204" pitchFamily="34" charset="0"/>
              </a:rPr>
              <a:t>, electronic media.</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37483" cy="914400"/>
          </a:xfrm>
          <a:prstGeom prst="rect">
            <a:avLst/>
          </a:prstGeom>
        </p:spPr>
      </p:pic>
    </p:spTree>
    <p:extLst>
      <p:ext uri="{BB962C8B-B14F-4D97-AF65-F5344CB8AC3E}">
        <p14:creationId xmlns:p14="http://schemas.microsoft.com/office/powerpoint/2010/main" val="974717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s-ES" altLang="en-US" sz="3600" dirty="0">
                <a:solidFill>
                  <a:srgbClr val="00FFFF"/>
                </a:solidFill>
                <a:effectLst>
                  <a:outerShdw blurRad="38100" dist="38100" dir="2700000" algn="tl">
                    <a:srgbClr val="000000">
                      <a:alpha val="43137"/>
                    </a:srgbClr>
                  </a:outerShdw>
                </a:effectLst>
              </a:rPr>
              <a:t>Áreas de la Teología Sistemática</a:t>
            </a:r>
            <a:endParaRPr lang="en-US" altLang="en-US" sz="3600" dirty="0">
              <a:solidFill>
                <a:srgbClr val="00FFFF"/>
              </a:solidFill>
              <a:effectLst>
                <a:outerShdw blurRad="38100" dist="38100" dir="2700000" algn="tl">
                  <a:srgbClr val="000000">
                    <a:alpha val="43137"/>
                  </a:srgbClr>
                </a:outerShdw>
              </a:effectLst>
            </a:endParaRP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sz="3000" dirty="0">
                <a:effectLst>
                  <a:outerShdw blurRad="38100" dist="38100" dir="2700000" algn="tl">
                    <a:srgbClr val="000000">
                      <a:alpha val="43137"/>
                    </a:srgbClr>
                  </a:outerShdw>
                </a:effectLst>
              </a:rPr>
              <a:t>Prolegómeno  – Introducción</a:t>
            </a:r>
          </a:p>
          <a:p>
            <a:pPr>
              <a:spcBef>
                <a:spcPts val="0"/>
              </a:spcBef>
              <a:spcAft>
                <a:spcPts val="600"/>
              </a:spcAft>
            </a:pPr>
            <a:r>
              <a:rPr lang="en-US" altLang="en-US" sz="3000" dirty="0">
                <a:effectLst>
                  <a:outerShdw blurRad="38100" dist="38100" dir="2700000" algn="tl">
                    <a:srgbClr val="000000">
                      <a:alpha val="43137"/>
                    </a:srgbClr>
                  </a:outerShdw>
                </a:effectLst>
              </a:rPr>
              <a:t>Bibliología – Estudio de la Biblia</a:t>
            </a:r>
          </a:p>
          <a:p>
            <a:pPr>
              <a:spcBef>
                <a:spcPts val="0"/>
              </a:spcBef>
              <a:spcAft>
                <a:spcPts val="600"/>
              </a:spcAft>
            </a:pPr>
            <a:r>
              <a:rPr lang="en-US" altLang="en-US" sz="3000" dirty="0">
                <a:effectLst>
                  <a:outerShdw blurRad="38100" dist="38100" dir="2700000" algn="tl">
                    <a:srgbClr val="000000">
                      <a:alpha val="43137"/>
                    </a:srgbClr>
                  </a:outerShdw>
                </a:effectLst>
              </a:rPr>
              <a:t>Teología – Estudio de Dios</a:t>
            </a:r>
          </a:p>
          <a:p>
            <a:pPr>
              <a:spcBef>
                <a:spcPts val="0"/>
              </a:spcBef>
              <a:spcAft>
                <a:spcPts val="600"/>
              </a:spcAft>
            </a:pPr>
            <a:r>
              <a:rPr lang="en-US" altLang="en-US" sz="3000" dirty="0">
                <a:effectLst>
                  <a:outerShdw blurRad="38100" dist="38100" dir="2700000" algn="tl">
                    <a:srgbClr val="000000">
                      <a:alpha val="43137"/>
                    </a:srgbClr>
                  </a:outerShdw>
                </a:effectLst>
              </a:rPr>
              <a:t>Cristología – Estudio de Cristo</a:t>
            </a:r>
          </a:p>
          <a:p>
            <a:pPr>
              <a:spcBef>
                <a:spcPts val="0"/>
              </a:spcBef>
              <a:spcAft>
                <a:spcPts val="600"/>
              </a:spcAft>
            </a:pPr>
            <a:r>
              <a:rPr lang="en-US" altLang="en-US" sz="3000" dirty="0">
                <a:effectLst>
                  <a:outerShdw blurRad="38100" dist="38100" dir="2700000" algn="tl">
                    <a:srgbClr val="000000">
                      <a:alpha val="43137"/>
                    </a:srgbClr>
                  </a:outerShdw>
                </a:effectLst>
              </a:rPr>
              <a:t>Pneumatología – Estudio del Espíritu Santo</a:t>
            </a:r>
          </a:p>
          <a:p>
            <a:pPr>
              <a:spcBef>
                <a:spcPts val="0"/>
              </a:spcBef>
              <a:spcAft>
                <a:spcPts val="600"/>
              </a:spcAft>
            </a:pPr>
            <a:r>
              <a:rPr lang="en-US" altLang="en-US" sz="3000" dirty="0">
                <a:effectLst>
                  <a:outerShdw blurRad="38100" dist="38100" dir="2700000" algn="tl">
                    <a:srgbClr val="000000">
                      <a:alpha val="43137"/>
                    </a:srgbClr>
                  </a:outerShdw>
                </a:effectLst>
              </a:rPr>
              <a:t>Antropología – Estudio del Hombre</a:t>
            </a:r>
          </a:p>
          <a:p>
            <a:pPr>
              <a:spcBef>
                <a:spcPts val="0"/>
              </a:spcBef>
              <a:spcAft>
                <a:spcPts val="600"/>
              </a:spcAft>
            </a:pPr>
            <a:r>
              <a:rPr lang="en-US" altLang="en-US" sz="3000" dirty="0">
                <a:effectLst>
                  <a:outerShdw blurRad="38100" dist="38100" dir="2700000" algn="tl">
                    <a:srgbClr val="000000">
                      <a:alpha val="43137"/>
                    </a:srgbClr>
                  </a:outerShdw>
                </a:effectLst>
              </a:rPr>
              <a:t>Hamartiologia – Estudio del Pecado</a:t>
            </a:r>
          </a:p>
          <a:p>
            <a:pPr>
              <a:spcBef>
                <a:spcPts val="0"/>
              </a:spcBef>
              <a:spcAft>
                <a:spcPts val="600"/>
              </a:spcAft>
            </a:pPr>
            <a:r>
              <a:rPr lang="en-US" altLang="en-US" sz="3000" dirty="0">
                <a:effectLst>
                  <a:outerShdw blurRad="38100" dist="38100" dir="2700000" algn="tl">
                    <a:srgbClr val="000000">
                      <a:alpha val="43137"/>
                    </a:srgbClr>
                  </a:outerShdw>
                </a:effectLst>
              </a:rPr>
              <a:t>Soteriología – Estudio de la Salvación</a:t>
            </a:r>
          </a:p>
          <a:p>
            <a:pPr>
              <a:spcBef>
                <a:spcPts val="0"/>
              </a:spcBef>
              <a:spcAft>
                <a:spcPts val="600"/>
              </a:spcAft>
            </a:pPr>
            <a:r>
              <a:rPr lang="en-US" altLang="en-US" sz="3000" dirty="0">
                <a:effectLst>
                  <a:outerShdw blurRad="38100" dist="38100" dir="2700000" algn="tl">
                    <a:srgbClr val="000000">
                      <a:alpha val="43137"/>
                    </a:srgbClr>
                  </a:outerShdw>
                </a:effectLst>
              </a:rPr>
              <a:t>Angelología – Estudio de los Angeles</a:t>
            </a:r>
          </a:p>
          <a:p>
            <a:pPr>
              <a:spcBef>
                <a:spcPts val="0"/>
              </a:spcBef>
              <a:spcAft>
                <a:spcPts val="600"/>
              </a:spcAft>
            </a:pPr>
            <a:r>
              <a:rPr lang="en-US" altLang="en-US" sz="3000" dirty="0">
                <a:effectLst>
                  <a:outerShdw blurRad="38100" dist="38100" dir="2700000" algn="tl">
                    <a:srgbClr val="000000">
                      <a:alpha val="43137"/>
                    </a:srgbClr>
                  </a:outerShdw>
                </a:effectLst>
              </a:rPr>
              <a:t>Ecclesiología – Estudio de la Iglesia</a:t>
            </a:r>
          </a:p>
          <a:p>
            <a:pPr>
              <a:spcBef>
                <a:spcPts val="0"/>
              </a:spcBef>
              <a:spcAft>
                <a:spcPts val="600"/>
              </a:spcAft>
            </a:pPr>
            <a:r>
              <a:rPr lang="en-US" altLang="en-US" sz="3000" dirty="0">
                <a:effectLst>
                  <a:outerShdw blurRad="38100" dist="38100" dir="2700000" algn="tl">
                    <a:srgbClr val="000000">
                      <a:alpha val="43137"/>
                    </a:srgbClr>
                  </a:outerShdw>
                </a:effectLst>
              </a:rPr>
              <a:t>Escatología – Estudio del Fín</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1944" y="5334000"/>
            <a:ext cx="2635855" cy="135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9119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s-ES" altLang="en-US" sz="3600" dirty="0">
                <a:solidFill>
                  <a:srgbClr val="00FFFF"/>
                </a:solidFill>
                <a:effectLst>
                  <a:outerShdw blurRad="38100" dist="38100" dir="2700000" algn="tl">
                    <a:srgbClr val="000000">
                      <a:alpha val="43137"/>
                    </a:srgbClr>
                  </a:outerShdw>
                </a:effectLst>
              </a:rPr>
              <a:t>Áreas de la Teología Sistemática</a:t>
            </a:r>
            <a:endParaRPr lang="en-US" altLang="en-US" sz="3600" dirty="0">
              <a:solidFill>
                <a:srgbClr val="00FFFF"/>
              </a:solidFill>
              <a:effectLst>
                <a:outerShdw blurRad="38100" dist="38100" dir="2700000" algn="tl">
                  <a:srgbClr val="000000">
                    <a:alpha val="43137"/>
                  </a:srgbClr>
                </a:outerShdw>
              </a:effectLst>
            </a:endParaRP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sz="3000" dirty="0">
                <a:effectLst>
                  <a:outerShdw blurRad="38100" dist="38100" dir="2700000" algn="tl">
                    <a:srgbClr val="000000">
                      <a:alpha val="43137"/>
                    </a:srgbClr>
                  </a:outerShdw>
                </a:effectLst>
              </a:rPr>
              <a:t>Prolegómeno  – Introducción</a:t>
            </a:r>
          </a:p>
          <a:p>
            <a:pPr>
              <a:spcBef>
                <a:spcPts val="0"/>
              </a:spcBef>
              <a:spcAft>
                <a:spcPts val="600"/>
              </a:spcAft>
            </a:pPr>
            <a:r>
              <a:rPr lang="en-US" altLang="en-US" sz="3000" b="1" u="sng" dirty="0">
                <a:solidFill>
                  <a:srgbClr val="FFFFCC"/>
                </a:solidFill>
                <a:effectLst>
                  <a:outerShdw blurRad="38100" dist="38100" dir="2700000" algn="tl">
                    <a:srgbClr val="000000">
                      <a:alpha val="43137"/>
                    </a:srgbClr>
                  </a:outerShdw>
                </a:effectLst>
              </a:rPr>
              <a:t>Bibliología – Estudio de la Biblia</a:t>
            </a:r>
          </a:p>
          <a:p>
            <a:pPr>
              <a:spcBef>
                <a:spcPts val="0"/>
              </a:spcBef>
              <a:spcAft>
                <a:spcPts val="600"/>
              </a:spcAft>
            </a:pPr>
            <a:r>
              <a:rPr lang="en-US" altLang="en-US" sz="3000" dirty="0">
                <a:effectLst>
                  <a:outerShdw blurRad="38100" dist="38100" dir="2700000" algn="tl">
                    <a:srgbClr val="000000">
                      <a:alpha val="43137"/>
                    </a:srgbClr>
                  </a:outerShdw>
                </a:effectLst>
              </a:rPr>
              <a:t>Teología – Estudio de Dios</a:t>
            </a:r>
          </a:p>
          <a:p>
            <a:pPr>
              <a:spcBef>
                <a:spcPts val="0"/>
              </a:spcBef>
              <a:spcAft>
                <a:spcPts val="600"/>
              </a:spcAft>
            </a:pPr>
            <a:r>
              <a:rPr lang="en-US" altLang="en-US" sz="3000" dirty="0">
                <a:effectLst>
                  <a:outerShdw blurRad="38100" dist="38100" dir="2700000" algn="tl">
                    <a:srgbClr val="000000">
                      <a:alpha val="43137"/>
                    </a:srgbClr>
                  </a:outerShdw>
                </a:effectLst>
              </a:rPr>
              <a:t>Cristología – Estudio de Cristo</a:t>
            </a:r>
          </a:p>
          <a:p>
            <a:pPr>
              <a:spcBef>
                <a:spcPts val="0"/>
              </a:spcBef>
              <a:spcAft>
                <a:spcPts val="600"/>
              </a:spcAft>
            </a:pPr>
            <a:r>
              <a:rPr lang="en-US" altLang="en-US" sz="3000" dirty="0">
                <a:effectLst>
                  <a:outerShdw blurRad="38100" dist="38100" dir="2700000" algn="tl">
                    <a:srgbClr val="000000">
                      <a:alpha val="43137"/>
                    </a:srgbClr>
                  </a:outerShdw>
                </a:effectLst>
              </a:rPr>
              <a:t>Pneumatología – Estudio del Espíritu Santo</a:t>
            </a:r>
          </a:p>
          <a:p>
            <a:pPr>
              <a:spcBef>
                <a:spcPts val="0"/>
              </a:spcBef>
              <a:spcAft>
                <a:spcPts val="600"/>
              </a:spcAft>
            </a:pPr>
            <a:r>
              <a:rPr lang="en-US" altLang="en-US" sz="3000" dirty="0">
                <a:effectLst>
                  <a:outerShdw blurRad="38100" dist="38100" dir="2700000" algn="tl">
                    <a:srgbClr val="000000">
                      <a:alpha val="43137"/>
                    </a:srgbClr>
                  </a:outerShdw>
                </a:effectLst>
              </a:rPr>
              <a:t>Antropología – Estudio del Hombre</a:t>
            </a:r>
          </a:p>
          <a:p>
            <a:pPr>
              <a:spcBef>
                <a:spcPts val="0"/>
              </a:spcBef>
              <a:spcAft>
                <a:spcPts val="600"/>
              </a:spcAft>
            </a:pPr>
            <a:r>
              <a:rPr lang="en-US" altLang="en-US" sz="3000" dirty="0">
                <a:effectLst>
                  <a:outerShdw blurRad="38100" dist="38100" dir="2700000" algn="tl">
                    <a:srgbClr val="000000">
                      <a:alpha val="43137"/>
                    </a:srgbClr>
                  </a:outerShdw>
                </a:effectLst>
              </a:rPr>
              <a:t>Hamartiologia – Estudio del Pecado</a:t>
            </a:r>
          </a:p>
          <a:p>
            <a:pPr>
              <a:spcBef>
                <a:spcPts val="0"/>
              </a:spcBef>
              <a:spcAft>
                <a:spcPts val="600"/>
              </a:spcAft>
            </a:pPr>
            <a:r>
              <a:rPr lang="en-US" altLang="en-US" sz="3000" dirty="0">
                <a:effectLst>
                  <a:outerShdw blurRad="38100" dist="38100" dir="2700000" algn="tl">
                    <a:srgbClr val="000000">
                      <a:alpha val="43137"/>
                    </a:srgbClr>
                  </a:outerShdw>
                </a:effectLst>
              </a:rPr>
              <a:t>Soteriología – Estudio de la Salvación</a:t>
            </a:r>
          </a:p>
          <a:p>
            <a:pPr>
              <a:spcBef>
                <a:spcPts val="0"/>
              </a:spcBef>
              <a:spcAft>
                <a:spcPts val="600"/>
              </a:spcAft>
            </a:pPr>
            <a:r>
              <a:rPr lang="en-US" altLang="en-US" sz="3000" dirty="0">
                <a:effectLst>
                  <a:outerShdw blurRad="38100" dist="38100" dir="2700000" algn="tl">
                    <a:srgbClr val="000000">
                      <a:alpha val="43137"/>
                    </a:srgbClr>
                  </a:outerShdw>
                </a:effectLst>
              </a:rPr>
              <a:t>Angelología – Estudio de los Angeles</a:t>
            </a:r>
          </a:p>
          <a:p>
            <a:pPr>
              <a:spcBef>
                <a:spcPts val="0"/>
              </a:spcBef>
              <a:spcAft>
                <a:spcPts val="600"/>
              </a:spcAft>
            </a:pPr>
            <a:r>
              <a:rPr lang="en-US" altLang="en-US" sz="3000" dirty="0">
                <a:effectLst>
                  <a:outerShdw blurRad="38100" dist="38100" dir="2700000" algn="tl">
                    <a:srgbClr val="000000">
                      <a:alpha val="43137"/>
                    </a:srgbClr>
                  </a:outerShdw>
                </a:effectLst>
              </a:rPr>
              <a:t>Ecclesiología – Estudio de la Iglesia</a:t>
            </a:r>
          </a:p>
          <a:p>
            <a:pPr>
              <a:spcBef>
                <a:spcPts val="0"/>
              </a:spcBef>
              <a:spcAft>
                <a:spcPts val="600"/>
              </a:spcAft>
            </a:pPr>
            <a:r>
              <a:rPr lang="en-US" altLang="en-US" sz="3000" dirty="0">
                <a:effectLst>
                  <a:outerShdw blurRad="38100" dist="38100" dir="2700000" algn="tl">
                    <a:srgbClr val="000000">
                      <a:alpha val="43137"/>
                    </a:srgbClr>
                  </a:outerShdw>
                </a:effectLst>
              </a:rPr>
              <a:t>Escatología – Estudio del Fín</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1944" y="5334000"/>
            <a:ext cx="2635855" cy="135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6664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502896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05E6A-2591-0C39-6877-CD547949C4F4}"/>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CD681653-826B-566C-CBF9-966F26F8C1A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06C87B9A-25C1-84CF-7820-1189671B30F4}"/>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E6BA6CB4-D033-E573-B424-8309800345FE}"/>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792558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EA872-A544-9DE7-0CE4-0939A34028D5}"/>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887F8FE7-6FF3-5AC2-A60B-15676DFA3B4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Favoritismo</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DEF5B902-2DD4-19FB-4C7D-D5F09B7E3CB2}"/>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Mandamiento: no al favoritismo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Situación: favoritismo en la asamblea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Razonamiento: el favoritismo es contrario al carácter de Dios y Sus propósitos (2:4-13)</a:t>
            </a:r>
          </a:p>
        </p:txBody>
      </p:sp>
      <p:pic>
        <p:nvPicPr>
          <p:cNvPr id="2" name="Picture 1">
            <a:extLst>
              <a:ext uri="{FF2B5EF4-FFF2-40B4-BE49-F238E27FC236}">
                <a16:creationId xmlns:a16="http://schemas.microsoft.com/office/drawing/2014/main" id="{96595186-C12B-5A27-9558-9879A5F81570}"/>
              </a:ext>
            </a:extLst>
          </p:cNvPr>
          <p:cNvPicPr>
            <a:picLocks noChangeAspect="1"/>
          </p:cNvPicPr>
          <p:nvPr/>
        </p:nvPicPr>
        <p:blipFill>
          <a:blip r:embed="rId2"/>
          <a:stretch>
            <a:fillRect/>
          </a:stretch>
        </p:blipFill>
        <p:spPr>
          <a:xfrm>
            <a:off x="3033393" y="4696801"/>
            <a:ext cx="2962913" cy="1932599"/>
          </a:xfrm>
          <a:prstGeom prst="rect">
            <a:avLst/>
          </a:prstGeom>
        </p:spPr>
      </p:pic>
    </p:spTree>
    <p:extLst>
      <p:ext uri="{BB962C8B-B14F-4D97-AF65-F5344CB8AC3E}">
        <p14:creationId xmlns:p14="http://schemas.microsoft.com/office/powerpoint/2010/main" val="2449344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68DEB-2022-71FE-296B-B69270A51549}"/>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98E2BB29-CDD3-8AA5-0E07-24A13D5D07A3}"/>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Razonamiento: El Favoritismo es Contrario al Carácter de Dios y Sus Propósitos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4D782FEE-6ABB-4F4D-ED29-BC29C9272E2B}"/>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Nosotros juzgamos donde Dios no ha juzgado </a:t>
            </a:r>
            <a:r>
              <a:rPr lang="en-US" dirty="0">
                <a:effectLst>
                  <a:outerShdw blurRad="38100" dist="38100" dir="2700000" algn="tl">
                    <a:srgbClr val="000000">
                      <a:alpha val="43137"/>
                    </a:srgbClr>
                  </a:outerShdw>
                </a:effectLst>
              </a:rPr>
              <a:t>(4)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Dios escoge a todos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Opresores Ricos (2:6-7)</a:t>
            </a:r>
          </a:p>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El favoritismo viola la ley de Dios </a:t>
            </a:r>
            <a:r>
              <a:rPr lang="en-US" dirty="0">
                <a:effectLst>
                  <a:outerShdw blurRad="38100" dist="38100" dir="2700000" algn="tl">
                    <a:srgbClr val="000000">
                      <a:alpha val="43137"/>
                    </a:srgbClr>
                  </a:outerShdw>
                </a:effectLst>
              </a:rPr>
              <a:t>(2:8-11)</a:t>
            </a:r>
          </a:p>
          <a:p>
            <a:pPr marL="463550" lvl="1" indent="-407988" eaLnBrk="1" hangingPunct="1">
              <a:spcBef>
                <a:spcPts val="0"/>
              </a:spcBef>
              <a:spcAft>
                <a:spcPts val="2400"/>
              </a:spcAft>
              <a:buSzPct val="100000"/>
              <a:buFont typeface="+mj-lt"/>
              <a:buAutoNum type="alphaUcPeriod"/>
              <a:defRPr/>
            </a:pPr>
            <a:r>
              <a:rPr lang="es-ES" sz="3000" dirty="0">
                <a:effectLst>
                  <a:outerShdw blurRad="38100" dist="38100" dir="2700000" algn="tl">
                    <a:srgbClr val="000000">
                      <a:alpha val="43137"/>
                    </a:srgbClr>
                  </a:outerShdw>
                </a:effectLst>
              </a:rPr>
              <a:t>Dios juzgará a quienes muestran favoritismo</a:t>
            </a:r>
            <a:r>
              <a:rPr lang="en-US" sz="3000" dirty="0">
                <a:effectLst>
                  <a:outerShdw blurRad="38100" dist="38100" dir="2700000" algn="tl">
                    <a:srgbClr val="000000">
                      <a:alpha val="43137"/>
                    </a:srgbClr>
                  </a:outerShdw>
                </a:effectLst>
              </a:rPr>
              <a:t> (2:12-13)</a:t>
            </a:r>
          </a:p>
        </p:txBody>
      </p:sp>
      <p:pic>
        <p:nvPicPr>
          <p:cNvPr id="2" name="Picture 1">
            <a:extLst>
              <a:ext uri="{FF2B5EF4-FFF2-40B4-BE49-F238E27FC236}">
                <a16:creationId xmlns:a16="http://schemas.microsoft.com/office/drawing/2014/main" id="{CB1D2348-DEC0-7B32-9516-08FD126D777E}"/>
              </a:ext>
            </a:extLst>
          </p:cNvPr>
          <p:cNvPicPr>
            <a:picLocks noChangeAspect="1"/>
          </p:cNvPicPr>
          <p:nvPr/>
        </p:nvPicPr>
        <p:blipFill>
          <a:blip r:embed="rId2"/>
          <a:stretch>
            <a:fillRect/>
          </a:stretch>
        </p:blipFill>
        <p:spPr>
          <a:xfrm>
            <a:off x="6248400" y="2819400"/>
            <a:ext cx="2413109" cy="1578948"/>
          </a:xfrm>
          <a:prstGeom prst="rect">
            <a:avLst/>
          </a:prstGeom>
        </p:spPr>
      </p:pic>
    </p:spTree>
    <p:extLst>
      <p:ext uri="{BB962C8B-B14F-4D97-AF65-F5344CB8AC3E}">
        <p14:creationId xmlns:p14="http://schemas.microsoft.com/office/powerpoint/2010/main" val="135650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Fe (1:1</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–3:12)</a:t>
            </a:r>
            <a:endParaRPr lang="en-US" b="1" u="sng" dirty="0">
              <a:solidFill>
                <a:srgbClr val="FFFFCC"/>
              </a:solidFill>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Pruebas (1:2-18</a:t>
            </a:r>
            <a:r>
              <a:rPr lang="en-US" u="sng" dirty="0">
                <a:solidFill>
                  <a:srgbClr val="FFFFCC"/>
                </a:solidFill>
                <a:effectLst>
                  <a:outerShdw blurRad="38100" dist="38100" dir="2700000" algn="tl">
                    <a:srgbClr val="000000">
                      <a:alpha val="43137"/>
                    </a:srgbClr>
                  </a:outerShdw>
                </a:effectLst>
              </a:rPr>
              <a:t>)</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2693CD3-C9BD-B991-DB55-A97A987F5038}"/>
              </a:ext>
            </a:extLst>
          </p:cNvPr>
          <p:cNvPicPr>
            <a:picLocks noChangeAspect="1"/>
          </p:cNvPicPr>
          <p:nvPr/>
        </p:nvPicPr>
        <p:blipFill>
          <a:blip r:embed="rId2"/>
          <a:stretch>
            <a:fillRect/>
          </a:stretch>
        </p:blipFill>
        <p:spPr>
          <a:xfrm>
            <a:off x="5562600" y="4702897"/>
            <a:ext cx="2962913" cy="1926503"/>
          </a:xfrm>
          <a:prstGeom prst="rect">
            <a:avLst/>
          </a:pr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B88B1-33F0-5EA5-0080-7FEC7D547FD9}"/>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53A5E2D6-E723-3CF2-4FBE-0DB11D147246}"/>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22D13EF7-9251-8F41-DE67-4BC89BD3AC4B}"/>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A2FEEC26-074F-C3F3-7598-775536AE1B54}"/>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826775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3890043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49466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extLst>
              <p:ext uri="{D42A27DB-BD31-4B8C-83A1-F6EECF244321}">
                <p14:modId xmlns:p14="http://schemas.microsoft.com/office/powerpoint/2010/main" val="2056458184"/>
              </p:ext>
            </p:extLst>
          </p:nvPr>
        </p:nvGraphicFramePr>
        <p:xfrm>
          <a:off x="122238" y="152401"/>
          <a:ext cx="8899525" cy="6553201"/>
        </p:xfrm>
        <a:graphic>
          <a:graphicData uri="http://schemas.openxmlformats.org/drawingml/2006/table">
            <a:tbl>
              <a:tblPr firstRow="1" bandRow="1">
                <a:tableStyleId>{073A0DAA-6AF3-43AB-8588-CEC1D06C72B9}</a:tableStyleId>
              </a:tblPr>
              <a:tblGrid>
                <a:gridCol w="3230562">
                  <a:extLst>
                    <a:ext uri="{9D8B030D-6E8A-4147-A177-3AD203B41FA5}">
                      <a16:colId xmlns:a16="http://schemas.microsoft.com/office/drawing/2014/main" val="20000"/>
                    </a:ext>
                  </a:extLst>
                </a:gridCol>
                <a:gridCol w="2697162">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Fase de la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2"/>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1" i="0" u="none" strike="noStrike" cap="none" normalizeH="0" baseline="0" dirty="0">
                          <a:ln>
                            <a:noFill/>
                          </a:ln>
                          <a:solidFill>
                            <a:schemeClr val="bg2"/>
                          </a:solidFill>
                          <a:effectLst/>
                          <a:latin typeface="Calibri" panose="020F0502020204030204" pitchFamily="34" charset="0"/>
                        </a:rPr>
                        <a:t>Tiempo de la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Primer Tiempo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Segundo Tiempo</a:t>
                      </a:r>
                    </a:p>
                  </a:txBody>
                  <a:tcPr marL="91434" marR="91434" marT="45726" marB="45726" anchor="ctr" horzOverflow="overflow"/>
                </a:tc>
                <a:extLst>
                  <a:ext uri="{0D108BD9-81ED-4DB2-BD59-A6C34878D82A}">
                    <a16:rowId xmlns:a16="http://schemas.microsoft.com/office/drawing/2014/main" val="10003"/>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Asunto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Justicia Propia Judaismo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Ortodoxía Muerta</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Genesis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Gen 15:6</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Gen 22</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478077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5135880"/>
          </a:xfrm>
        </p:spPr>
        <p:txBody>
          <a:bodyPr/>
          <a:lstStyle/>
          <a:p>
            <a:pPr marL="0" indent="0" algn="just" eaLnBrk="1" hangingPunct="1">
              <a:spcBef>
                <a:spcPts val="0"/>
              </a:spcBef>
              <a:buNone/>
              <a:defRPr/>
            </a:pPr>
            <a:r>
              <a:rPr lang="en-US" sz="2800" dirty="0">
                <a:effectLst/>
              </a:rPr>
              <a:t>“</a:t>
            </a:r>
            <a:r>
              <a:rPr lang="es-ES" sz="2600" dirty="0">
                <a:effectLst/>
              </a:rPr>
              <a:t>en su uso más amplio, la palabra fe representa al menos cuatro ideas variadas. Como en el caso anterior, puede ser una confianza personal en Dios. Este es el aspecto más común de la fe, que puede dividirse en tres características. Número uno, (a) </a:t>
            </a:r>
            <a:r>
              <a:rPr lang="es-ES" sz="2600" b="1" u="sng" dirty="0">
                <a:solidFill>
                  <a:srgbClr val="FFFFCC"/>
                </a:solidFill>
                <a:effectLst/>
              </a:rPr>
              <a:t>Fe que Salva</a:t>
            </a:r>
            <a:r>
              <a:rPr lang="es-ES" sz="2600" dirty="0">
                <a:effectLst/>
              </a:rPr>
              <a:t>, que es la confianza forjada en las promesas y provisiones de Dios con respecto al Salvador que lo lleva a uno a elegir, a apoyarse y confiar en el Único que puede salvar.  (b) </a:t>
            </a:r>
            <a:r>
              <a:rPr lang="es-ES" sz="2600" b="1" u="sng" dirty="0">
                <a:solidFill>
                  <a:srgbClr val="FFFFCC"/>
                </a:solidFill>
                <a:effectLst/>
              </a:rPr>
              <a:t>Fe de Servicio</a:t>
            </a:r>
            <a:r>
              <a:rPr lang="es-ES" sz="2600" dirty="0">
                <a:effectLst/>
              </a:rPr>
              <a:t>, que contempla como verdadero el hecho de los dones divinamente concedidos y todos los detalles respecto de los nombramientos divinos para el servicio. Esta fe es siempre un asunto personal, por lo que un creyente no debe convertirse en un modelo para otro. Para que esa fe con sus características personales pueda mantenerse inviolable,</a:t>
            </a:r>
            <a:r>
              <a:rPr lang="es-ES" sz="2800" dirty="0">
                <a:effectLst/>
              </a:rPr>
              <a:t>...</a:t>
            </a:r>
            <a:endParaRPr lang="en-US" sz="2800" dirty="0">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Teología Sistemática(Grand Rapids, MI: Kregel Publicaciones, 1993), vol. 7, 148.</a:t>
            </a:r>
          </a:p>
        </p:txBody>
      </p:sp>
    </p:spTree>
    <p:extLst>
      <p:ext uri="{BB962C8B-B14F-4D97-AF65-F5344CB8AC3E}">
        <p14:creationId xmlns:p14="http://schemas.microsoft.com/office/powerpoint/2010/main" val="1545650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44000" cy="5113608"/>
          </a:xfrm>
        </p:spPr>
        <p:txBody>
          <a:bodyPr/>
          <a:lstStyle/>
          <a:p>
            <a:pPr marL="0" indent="0" algn="just" eaLnBrk="1" hangingPunct="1">
              <a:buNone/>
              <a:defRPr/>
            </a:pPr>
            <a:r>
              <a:rPr lang="en-US" sz="2800" dirty="0">
                <a:effectLst/>
              </a:rPr>
              <a:t>“…</a:t>
            </a:r>
            <a:r>
              <a:rPr lang="es-ES" sz="2800" dirty="0">
                <a:effectLst/>
              </a:rPr>
              <a:t>el apóstol Pablo escribe: "Si tienes fe, tenla para ti mismo delante de Dios“ (Rom 14:22). Se puede causar un gran daño si un cristiano imita a otro en asuntos de nombramiento para el servicio." </a:t>
            </a:r>
            <a:r>
              <a:rPr lang="en-US" sz="2800" dirty="0">
                <a:effectLst/>
              </a:rPr>
              <a:t>(c) </a:t>
            </a:r>
            <a:r>
              <a:rPr lang="es-ES" sz="2800" b="1" u="sng" dirty="0">
                <a:solidFill>
                  <a:srgbClr val="FFFFCC"/>
                </a:solidFill>
                <a:effectLst/>
              </a:rPr>
              <a:t>Fe santificadora o sustentadora</a:t>
            </a:r>
            <a:r>
              <a:rPr lang="es-ES" sz="2800" dirty="0">
                <a:effectLst/>
              </a:rPr>
              <a:t>, que se aferra al poder de Dios para la vida cotidiana. Es la vida vivida en dependencia de Dios, trabajando sobre un nuevo principio de vida. (Rom 6:4). </a:t>
            </a:r>
            <a:r>
              <a:rPr lang="es-ES" sz="2800" u="sng" dirty="0">
                <a:solidFill>
                  <a:srgbClr val="66FF99"/>
                </a:solidFill>
                <a:effectLst/>
              </a:rPr>
              <a:t>El justificado, habiendo llegado a ser lo que es por la fe, debe seguir adelante viviendo según el mismo principio de total dependencia de Dios</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3" name="Picture 2" descr="http://t1.gstatic.com/images?q=tbn:ANd9GcQxv3vyi4YqgamHAJTIgWkNJkLqWWIuAG2pkecTpX67vjz6XE96Kw">
            <a:extLst>
              <a:ext uri="{FF2B5EF4-FFF2-40B4-BE49-F238E27FC236}">
                <a16:creationId xmlns:a16="http://schemas.microsoft.com/office/drawing/2014/main" id="{1122C40D-ABAD-49D6-8B1D-AA7CA6B1E6F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82D40ED-2142-473E-8747-9E993358470E}"/>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570023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7831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Digo, pues, a cada uno de ustedes por la gracia que me ha sido dadda, que nadie tenga más alto concepto de sí que el que deba tener; más bien, que piense con sensatez, conforme a la media de la</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 fe </a:t>
            </a:r>
            <a:r>
              <a:rPr lang="en-US" sz="3000" dirty="0">
                <a:effectLst>
                  <a:outerShdw blurRad="38100" dist="38100" dir="2700000" algn="tl">
                    <a:srgbClr val="000000">
                      <a:alpha val="43137"/>
                    </a:srgbClr>
                  </a:outerShdw>
                </a:effectLst>
                <a:latin typeface="Calibri" panose="020F0502020204030204" pitchFamily="34" charset="0"/>
              </a:rPr>
              <a:t>que Dios repartió a cada uno.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rPr>
              <a:t> Por que de la manera  que en un solo cuerpo temenos muchos miembros pero todos los miembros no tienen a misma función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000" dirty="0">
                <a:effectLst>
                  <a:outerShdw blurRad="38100" dist="38100" dir="2700000" algn="tl">
                    <a:srgbClr val="000000">
                      <a:alpha val="43137"/>
                    </a:srgbClr>
                  </a:outerShdw>
                </a:effectLst>
                <a:latin typeface="Calibri" panose="020F0502020204030204" pitchFamily="34" charset="0"/>
              </a:rPr>
              <a:t> así nosotros siendo muchos, somos un solo cuerpo en Cristo pero todos somos miembros los unos de los otros</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4192322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De manera que tenenos dones que varían según la Gracia que nos ha sido concedida: Si es de profecía, úsese conforme a la medida de la fe;</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si es de servicio, en servir; el que enseña, úselo en la enseñanza;</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rPr>
              <a:t> el que exhorta, en la exhortación; el que comparte, con liberalidad; el que preside, con diligencia; y el que hace misericordia, con alegria.”</a:t>
            </a:r>
          </a:p>
        </p:txBody>
      </p:sp>
    </p:spTree>
    <p:extLst>
      <p:ext uri="{BB962C8B-B14F-4D97-AF65-F5344CB8AC3E}">
        <p14:creationId xmlns:p14="http://schemas.microsoft.com/office/powerpoint/2010/main" val="169558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Santiago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9154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Pruebas – Stg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Regocijarse durante las pruebas – Stg 1:2-12</a:t>
            </a:r>
          </a:p>
          <a:p>
            <a:pPr marL="914400" lvl="1" indent="-457200" eaLnBrk="1" hangingPunct="1">
              <a:spcBef>
                <a:spcPts val="0"/>
              </a:spcBef>
              <a:spcAft>
                <a:spcPts val="1800"/>
              </a:spcAft>
              <a:defRPr/>
            </a:pPr>
            <a:r>
              <a:rPr lang="es-ES" dirty="0">
                <a:effectLst>
                  <a:outerShdw blurRad="38100" dist="38100" dir="2700000" algn="tl">
                    <a:srgbClr val="000000">
                      <a:alpha val="43137"/>
                    </a:srgbClr>
                  </a:outerShdw>
                </a:effectLst>
              </a:rPr>
              <a:t>Mandato a no acusar a Dios de tentación </a:t>
            </a:r>
            <a:r>
              <a:rPr lang="en-US" dirty="0">
                <a:effectLst>
                  <a:outerShdw blurRad="38100" dist="38100" dir="2700000" algn="tl">
                    <a:srgbClr val="000000">
                      <a:alpha val="43137"/>
                    </a:srgbClr>
                  </a:outerShdw>
                </a:effectLst>
              </a:rPr>
              <a:t>–   Stg 1:13-18</a:t>
            </a:r>
          </a:p>
        </p:txBody>
      </p:sp>
      <p:pic>
        <p:nvPicPr>
          <p:cNvPr id="3" name="Picture 2">
            <a:extLst>
              <a:ext uri="{FF2B5EF4-FFF2-40B4-BE49-F238E27FC236}">
                <a16:creationId xmlns:a16="http://schemas.microsoft.com/office/drawing/2014/main" id="{1778E397-BBE5-DFB1-2AA2-3F8DB4906AA3}"/>
              </a:ext>
            </a:extLst>
          </p:cNvPr>
          <p:cNvPicPr>
            <a:picLocks noChangeAspect="1"/>
          </p:cNvPicPr>
          <p:nvPr/>
        </p:nvPicPr>
        <p:blipFill>
          <a:blip r:embed="rId2"/>
          <a:stretch>
            <a:fillRect/>
          </a:stretch>
        </p:blipFill>
        <p:spPr>
          <a:xfrm>
            <a:off x="3090543" y="4495801"/>
            <a:ext cx="2962913" cy="1926503"/>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2693CD3-C9BD-B991-DB55-A97A987F5038}"/>
              </a:ext>
            </a:extLst>
          </p:cNvPr>
          <p:cNvPicPr>
            <a:picLocks noChangeAspect="1"/>
          </p:cNvPicPr>
          <p:nvPr/>
        </p:nvPicPr>
        <p:blipFill>
          <a:blip r:embed="rId2"/>
          <a:stretch>
            <a:fillRect/>
          </a:stretch>
        </p:blipFill>
        <p:spPr>
          <a:xfrm>
            <a:off x="5562600" y="4702897"/>
            <a:ext cx="2962913" cy="1926503"/>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La Fe Obedece a Dios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(Stg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0" y="1600200"/>
            <a:ext cx="9144000" cy="3124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s-ES" sz="3100" dirty="0"/>
              <a:t>Necesidad de la lentitud al hablar &amp; enojo </a:t>
            </a:r>
            <a:r>
              <a:rPr lang="en-US" sz="3100" dirty="0"/>
              <a:t>(1:19-20)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Obediencia a la Palabra de Dios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Religión Verdadera (1:26-27)</a:t>
            </a:r>
          </a:p>
        </p:txBody>
      </p:sp>
      <p:pic>
        <p:nvPicPr>
          <p:cNvPr id="2" name="Picture 1">
            <a:extLst>
              <a:ext uri="{FF2B5EF4-FFF2-40B4-BE49-F238E27FC236}">
                <a16:creationId xmlns:a16="http://schemas.microsoft.com/office/drawing/2014/main" id="{37E243BF-1E4E-D3AE-A605-E484802BA6C8}"/>
              </a:ext>
            </a:extLst>
          </p:cNvPr>
          <p:cNvPicPr>
            <a:picLocks noChangeAspect="1"/>
          </p:cNvPicPr>
          <p:nvPr/>
        </p:nvPicPr>
        <p:blipFill>
          <a:blip r:embed="rId2"/>
          <a:stretch>
            <a:fillRect/>
          </a:stretch>
        </p:blipFill>
        <p:spPr>
          <a:xfrm>
            <a:off x="3090543" y="4740166"/>
            <a:ext cx="2962913" cy="1932599"/>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BCA99-5C22-B0EC-A3C8-538DD60B567E}"/>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670915DA-2CCA-C863-50A6-979736F76BD6}"/>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15B5E881-9F47-8AF9-93F8-4C187DF97B4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17DE32E-3CED-3580-0533-BD69AB4433C6}"/>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201201216"/>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2427</TotalTime>
  <Words>3074</Words>
  <Application>Microsoft Office PowerPoint</Application>
  <PresentationFormat>On-screen Show (4:3)</PresentationFormat>
  <Paragraphs>356</Paragraphs>
  <Slides>58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58</vt:i4>
      </vt:variant>
    </vt:vector>
  </HeadingPairs>
  <TitlesOfParts>
    <vt:vector size="64" baseType="lpstr">
      <vt:lpstr>Calibri</vt:lpstr>
      <vt:lpstr>Corbel</vt:lpstr>
      <vt:lpstr>Times New Roman</vt:lpstr>
      <vt:lpstr>Wingdings</vt:lpstr>
      <vt:lpstr>Azure</vt:lpstr>
      <vt:lpstr>1_Azure</vt:lpstr>
      <vt:lpstr>PowerPoint Presentation</vt:lpstr>
      <vt:lpstr>Respondiendo Once Preguntas</vt:lpstr>
      <vt:lpstr>ESTRUCTURA DE SANTIAGO</vt:lpstr>
      <vt:lpstr>ESTRUCTURA DE SANTIAGO</vt:lpstr>
      <vt:lpstr>Estructura</vt:lpstr>
      <vt:lpstr>Santiago 1:12-18</vt:lpstr>
      <vt:lpstr>Estructura</vt:lpstr>
      <vt:lpstr>La Fe Obedece a Dios (Stg 1:19-27)</vt:lpstr>
      <vt:lpstr>Estructura</vt:lpstr>
      <vt:lpstr>Favoritismo (2:1-13)</vt:lpstr>
      <vt:lpstr>Favoritismo (2:1-13)</vt:lpstr>
      <vt:lpstr>III. Razonamiento: El Favoritismo es Contrario al Carácter de Dios y Sus Propósitos (2:4-13)</vt:lpstr>
      <vt:lpstr>III. Razonamiento: El Favoritismo es Contrario al Carácter de Dios y Sus Propósitos (2:4-13)</vt:lpstr>
      <vt:lpstr>PowerPoint Presentation</vt:lpstr>
      <vt:lpstr>III. Razonamiento: El Favoritismo es Contrario al Carácter de Dios y Sus Propósitos (2:4-13)</vt:lpstr>
      <vt:lpstr>III. Razonamiento: El Favoritismo es Contrario al Carácter de Dios y Sus Propósitos (2:4-13)</vt:lpstr>
      <vt:lpstr>C. Los Ricos que Odian a Dios (Stg 2:6-7)</vt:lpstr>
      <vt:lpstr>III. Razonamiento: El Favoritismo es Contrario al Carácter de Dios y Sus Propósitos (2:4-13)</vt:lpstr>
      <vt:lpstr>PowerPoint Presentation</vt:lpstr>
      <vt:lpstr>PowerPoint Presentation</vt:lpstr>
      <vt:lpstr>PowerPoint Presentation</vt:lpstr>
      <vt:lpstr>Fecha  (d.C 44-47)</vt:lpstr>
      <vt:lpstr>Cartas de Pablo - Orden</vt:lpstr>
      <vt:lpstr>PowerPoint Presentation</vt:lpstr>
      <vt:lpstr>PowerPoint Presentation</vt:lpstr>
      <vt:lpstr>Thomas Constable “Notas de Santiago,” 48, accesado en Diciembre 1, 2020, http://www.soniclight.com.</vt:lpstr>
      <vt:lpstr>III. Razonamiento: El Favoritismo es Contrario al Carácter de Dios y Sus Propósitos (2:4-13)</vt:lpstr>
      <vt:lpstr>PowerPoint Presentation</vt:lpstr>
      <vt:lpstr>PowerPoint Presentation</vt:lpstr>
      <vt:lpstr>PowerPoint Presentation</vt:lpstr>
      <vt:lpstr>PowerPoint Presentation</vt:lpstr>
      <vt:lpstr>Porqué?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Áreas de la Teología Sistemática</vt:lpstr>
      <vt:lpstr>Áreas de la Teología Sistemática</vt:lpstr>
      <vt:lpstr>CONCLUSION</vt:lpstr>
      <vt:lpstr>Estructura</vt:lpstr>
      <vt:lpstr>Favoritismo (2:1-13)</vt:lpstr>
      <vt:lpstr>III. Razonamiento: El Favoritismo es Contrario al Carácter de Dios y Sus Propósitos (2:4-13)</vt:lpstr>
      <vt:lpstr>Estructura</vt:lpstr>
      <vt:lpstr>Fe Manisfesta en Obras (2:14-26)</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010-James-2v10-13</dc:title>
  <dc:subject>James</dc:subject>
  <dc:creator>A. Woods</dc:creator>
  <cp:lastModifiedBy>Claudia Mora</cp:lastModifiedBy>
  <cp:revision>226</cp:revision>
  <cp:lastPrinted>2020-12-02T12:32:22Z</cp:lastPrinted>
  <dcterms:created xsi:type="dcterms:W3CDTF">2009-02-05T03:17:51Z</dcterms:created>
  <dcterms:modified xsi:type="dcterms:W3CDTF">2024-12-26T21:43:31Z</dcterms:modified>
</cp:coreProperties>
</file>