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107"/>
  </p:notesMasterIdLst>
  <p:handoutMasterIdLst>
    <p:handoutMasterId r:id="rId108"/>
  </p:handoutMasterIdLst>
  <p:sldIdLst>
    <p:sldId id="11071" r:id="rId3"/>
    <p:sldId id="11101" r:id="rId4"/>
    <p:sldId id="6211" r:id="rId5"/>
    <p:sldId id="11105" r:id="rId6"/>
    <p:sldId id="6217" r:id="rId7"/>
    <p:sldId id="6219" r:id="rId8"/>
    <p:sldId id="11384" r:id="rId9"/>
    <p:sldId id="11106" r:id="rId10"/>
    <p:sldId id="6222" r:id="rId11"/>
    <p:sldId id="6223" r:id="rId12"/>
    <p:sldId id="6224" r:id="rId13"/>
    <p:sldId id="5860" r:id="rId14"/>
    <p:sldId id="5957" r:id="rId15"/>
    <p:sldId id="5958" r:id="rId16"/>
    <p:sldId id="11396" r:id="rId17"/>
    <p:sldId id="762" r:id="rId18"/>
    <p:sldId id="5441" r:id="rId19"/>
    <p:sldId id="5968" r:id="rId20"/>
    <p:sldId id="5961" r:id="rId21"/>
    <p:sldId id="5962" r:id="rId22"/>
    <p:sldId id="5970" r:id="rId23"/>
    <p:sldId id="5963" r:id="rId24"/>
    <p:sldId id="5959" r:id="rId25"/>
    <p:sldId id="6567" r:id="rId26"/>
    <p:sldId id="5960" r:id="rId27"/>
    <p:sldId id="5964" r:id="rId28"/>
    <p:sldId id="6523" r:id="rId29"/>
    <p:sldId id="5966" r:id="rId30"/>
    <p:sldId id="5967" r:id="rId31"/>
    <p:sldId id="5971" r:id="rId32"/>
    <p:sldId id="5437" r:id="rId33"/>
    <p:sldId id="11107" r:id="rId34"/>
    <p:sldId id="6230" r:id="rId35"/>
    <p:sldId id="6231" r:id="rId36"/>
    <p:sldId id="11391" r:id="rId37"/>
    <p:sldId id="11392" r:id="rId38"/>
    <p:sldId id="11108" r:id="rId39"/>
    <p:sldId id="6234" r:id="rId40"/>
    <p:sldId id="11109" r:id="rId41"/>
    <p:sldId id="6236" r:id="rId42"/>
    <p:sldId id="6248" r:id="rId43"/>
    <p:sldId id="11110" r:id="rId44"/>
    <p:sldId id="6238" r:id="rId45"/>
    <p:sldId id="6239" r:id="rId46"/>
    <p:sldId id="6240" r:id="rId47"/>
    <p:sldId id="6241" r:id="rId48"/>
    <p:sldId id="6250" r:id="rId49"/>
    <p:sldId id="6251" r:id="rId50"/>
    <p:sldId id="6252" r:id="rId51"/>
    <p:sldId id="6243" r:id="rId52"/>
    <p:sldId id="6242" r:id="rId53"/>
    <p:sldId id="11111" r:id="rId54"/>
    <p:sldId id="6257" r:id="rId55"/>
    <p:sldId id="6258" r:id="rId56"/>
    <p:sldId id="11112" r:id="rId57"/>
    <p:sldId id="6260" r:id="rId58"/>
    <p:sldId id="6261" r:id="rId59"/>
    <p:sldId id="6262" r:id="rId60"/>
    <p:sldId id="6263" r:id="rId61"/>
    <p:sldId id="11393" r:id="rId62"/>
    <p:sldId id="11394" r:id="rId63"/>
    <p:sldId id="6265" r:id="rId64"/>
    <p:sldId id="5965" r:id="rId65"/>
    <p:sldId id="6268" r:id="rId66"/>
    <p:sldId id="6266" r:id="rId67"/>
    <p:sldId id="6267" r:id="rId68"/>
    <p:sldId id="6269" r:id="rId69"/>
    <p:sldId id="6270" r:id="rId70"/>
    <p:sldId id="3841" r:id="rId71"/>
    <p:sldId id="6271" r:id="rId72"/>
    <p:sldId id="6272" r:id="rId73"/>
    <p:sldId id="6273" r:id="rId74"/>
    <p:sldId id="6274" r:id="rId75"/>
    <p:sldId id="5862" r:id="rId76"/>
    <p:sldId id="5869" r:id="rId77"/>
    <p:sldId id="6275" r:id="rId78"/>
    <p:sldId id="11113" r:id="rId79"/>
    <p:sldId id="6293" r:id="rId80"/>
    <p:sldId id="11114" r:id="rId81"/>
    <p:sldId id="2680" r:id="rId82"/>
    <p:sldId id="5546" r:id="rId83"/>
    <p:sldId id="11385" r:id="rId84"/>
    <p:sldId id="11386" r:id="rId85"/>
    <p:sldId id="6545" r:id="rId86"/>
    <p:sldId id="6279" r:id="rId87"/>
    <p:sldId id="6287" r:id="rId88"/>
    <p:sldId id="6280" r:id="rId89"/>
    <p:sldId id="6283" r:id="rId90"/>
    <p:sldId id="6281" r:id="rId91"/>
    <p:sldId id="6282" r:id="rId92"/>
    <p:sldId id="6284" r:id="rId93"/>
    <p:sldId id="6285" r:id="rId94"/>
    <p:sldId id="6286" r:id="rId95"/>
    <p:sldId id="11115" r:id="rId96"/>
    <p:sldId id="11387" r:id="rId97"/>
    <p:sldId id="11116" r:id="rId98"/>
    <p:sldId id="11117" r:id="rId99"/>
    <p:sldId id="6291" r:id="rId100"/>
    <p:sldId id="6292" r:id="rId101"/>
    <p:sldId id="6297" r:id="rId102"/>
    <p:sldId id="6298" r:id="rId103"/>
    <p:sldId id="5867" r:id="rId104"/>
    <p:sldId id="11118" r:id="rId105"/>
    <p:sldId id="11388" r:id="rId106"/>
  </p:sldIdLst>
  <p:sldSz cx="12192000" cy="6858000"/>
  <p:notesSz cx="7315200" cy="9601200"/>
  <p:custDataLst>
    <p:tags r:id="rId10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F006B-047F-41BA-B814-7D189D702A9E}" v="1" dt="2025-01-05T00:30:36.99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00" d="100"/>
          <a:sy n="100" d="100"/>
        </p:scale>
        <p:origin x="754" y="3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gs" Target="tags/tag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863B2AC-8D36-4E4C-94F8-AADA7253A022}"/>
    <pc:docChg chg="undo custSel addSld delSld modSld modHandout">
      <pc:chgData name="Jim McGowan" userId="e2c7446dd3aca506" providerId="LiveId" clId="{6863B2AC-8D36-4E4C-94F8-AADA7253A022}" dt="2024-12-28T22:58:12.818" v="100" actId="47"/>
      <pc:docMkLst>
        <pc:docMk/>
      </pc:docMkLst>
      <pc:sldChg chg="modSp mod">
        <pc:chgData name="Jim McGowan" userId="e2c7446dd3aca506" providerId="LiveId" clId="{6863B2AC-8D36-4E4C-94F8-AADA7253A022}" dt="2024-12-28T22:42:28.892" v="34" actId="255"/>
        <pc:sldMkLst>
          <pc:docMk/>
          <pc:sldMk cId="2272123957" sldId="5862"/>
        </pc:sldMkLst>
        <pc:spChg chg="mod">
          <ac:chgData name="Jim McGowan" userId="e2c7446dd3aca506" providerId="LiveId" clId="{6863B2AC-8D36-4E4C-94F8-AADA7253A022}" dt="2024-12-28T22:42:28.892" v="34" actId="255"/>
          <ac:spMkLst>
            <pc:docMk/>
            <pc:sldMk cId="2272123957" sldId="5862"/>
            <ac:spMk id="77826" creationId="{00000000-0000-0000-0000-000000000000}"/>
          </ac:spMkLst>
        </pc:spChg>
      </pc:sldChg>
      <pc:sldChg chg="addSp delSp modSp mod">
        <pc:chgData name="Jim McGowan" userId="e2c7446dd3aca506" providerId="LiveId" clId="{6863B2AC-8D36-4E4C-94F8-AADA7253A022}" dt="2024-12-28T22:54:23.794" v="97" actId="478"/>
        <pc:sldMkLst>
          <pc:docMk/>
          <pc:sldMk cId="1726520749" sldId="5958"/>
        </pc:sldMkLst>
        <pc:spChg chg="mod">
          <ac:chgData name="Jim McGowan" userId="e2c7446dd3aca506" providerId="LiveId" clId="{6863B2AC-8D36-4E4C-94F8-AADA7253A022}" dt="2024-12-28T22:54:13.837" v="95" actId="6549"/>
          <ac:spMkLst>
            <pc:docMk/>
            <pc:sldMk cId="1726520749" sldId="5958"/>
            <ac:spMk id="105475" creationId="{00000000-0000-0000-0000-000000000000}"/>
          </ac:spMkLst>
        </pc:spChg>
      </pc:sldChg>
      <pc:sldChg chg="del">
        <pc:chgData name="Jim McGowan" userId="e2c7446dd3aca506" providerId="LiveId" clId="{6863B2AC-8D36-4E4C-94F8-AADA7253A022}" dt="2024-12-28T22:37:11.473" v="29" actId="47"/>
        <pc:sldMkLst>
          <pc:docMk/>
          <pc:sldMk cId="1348948980" sldId="6232"/>
        </pc:sldMkLst>
      </pc:sldChg>
      <pc:sldChg chg="del">
        <pc:chgData name="Jim McGowan" userId="e2c7446dd3aca506" providerId="LiveId" clId="{6863B2AC-8D36-4E4C-94F8-AADA7253A022}" dt="2024-12-28T22:41:45.015" v="33" actId="47"/>
        <pc:sldMkLst>
          <pc:docMk/>
          <pc:sldMk cId="1946085095" sldId="6264"/>
        </pc:sldMkLst>
      </pc:sldChg>
      <pc:sldChg chg="modSp mod">
        <pc:chgData name="Jim McGowan" userId="e2c7446dd3aca506" providerId="LiveId" clId="{6863B2AC-8D36-4E4C-94F8-AADA7253A022}" dt="2024-12-28T22:43:51.644" v="38" actId="12788"/>
        <pc:sldMkLst>
          <pc:docMk/>
          <pc:sldMk cId="660763788" sldId="6280"/>
        </pc:sldMkLst>
        <pc:spChg chg="mod">
          <ac:chgData name="Jim McGowan" userId="e2c7446dd3aca506" providerId="LiveId" clId="{6863B2AC-8D36-4E4C-94F8-AADA7253A022}" dt="2024-12-28T22:43:51.644" v="38" actId="12788"/>
          <ac:spMkLst>
            <pc:docMk/>
            <pc:sldMk cId="660763788" sldId="6280"/>
            <ac:spMk id="5" creationId="{00000000-0000-0000-0000-000000000000}"/>
          </ac:spMkLst>
        </pc:spChg>
      </pc:sldChg>
      <pc:sldChg chg="addSp delSp modSp mod">
        <pc:chgData name="Jim McGowan" userId="e2c7446dd3aca506" providerId="LiveId" clId="{6863B2AC-8D36-4E4C-94F8-AADA7253A022}" dt="2024-12-28T22:46:38.893" v="74" actId="1035"/>
        <pc:sldMkLst>
          <pc:docMk/>
          <pc:sldMk cId="1241119252" sldId="6282"/>
        </pc:sldMkLst>
        <pc:picChg chg="add mod">
          <ac:chgData name="Jim McGowan" userId="e2c7446dd3aca506" providerId="LiveId" clId="{6863B2AC-8D36-4E4C-94F8-AADA7253A022}" dt="2024-12-28T22:46:38.893" v="74" actId="1035"/>
          <ac:picMkLst>
            <pc:docMk/>
            <pc:sldMk cId="1241119252" sldId="6282"/>
            <ac:picMk id="1026" creationId="{F1B8E6D1-22BE-4355-EEB7-E6686D826597}"/>
          </ac:picMkLst>
        </pc:picChg>
      </pc:sldChg>
      <pc:sldChg chg="modSp">
        <pc:chgData name="Jim McGowan" userId="e2c7446dd3aca506" providerId="LiveId" clId="{6863B2AC-8D36-4E4C-94F8-AADA7253A022}" dt="2024-12-28T22:33:06.696" v="27" actId="1036"/>
        <pc:sldMkLst>
          <pc:docMk/>
          <pc:sldMk cId="1526064827" sldId="6436"/>
        </pc:sldMkLst>
      </pc:sldChg>
      <pc:sldChg chg="add">
        <pc:chgData name="Jim McGowan" userId="e2c7446dd3aca506" providerId="LiveId" clId="{6863B2AC-8D36-4E4C-94F8-AADA7253A022}" dt="2024-12-28T22:37:06.906" v="28"/>
        <pc:sldMkLst>
          <pc:docMk/>
          <pc:sldMk cId="4005296395" sldId="11391"/>
        </pc:sldMkLst>
      </pc:sldChg>
      <pc:sldChg chg="add">
        <pc:chgData name="Jim McGowan" userId="e2c7446dd3aca506" providerId="LiveId" clId="{6863B2AC-8D36-4E4C-94F8-AADA7253A022}" dt="2024-12-28T22:37:06.906" v="28"/>
        <pc:sldMkLst>
          <pc:docMk/>
          <pc:sldMk cId="3909863357" sldId="11392"/>
        </pc:sldMkLst>
      </pc:sldChg>
      <pc:sldChg chg="add">
        <pc:chgData name="Jim McGowan" userId="e2c7446dd3aca506" providerId="LiveId" clId="{6863B2AC-8D36-4E4C-94F8-AADA7253A022}" dt="2024-12-28T22:40:45.875" v="30"/>
        <pc:sldMkLst>
          <pc:docMk/>
          <pc:sldMk cId="1142805522" sldId="11393"/>
        </pc:sldMkLst>
      </pc:sldChg>
      <pc:sldChg chg="add del">
        <pc:chgData name="Jim McGowan" userId="e2c7446dd3aca506" providerId="LiveId" clId="{6863B2AC-8D36-4E4C-94F8-AADA7253A022}" dt="2024-12-28T22:41:40.058" v="32" actId="47"/>
        <pc:sldMkLst>
          <pc:docMk/>
          <pc:sldMk cId="3821292837" sldId="11394"/>
        </pc:sldMkLst>
      </pc:sldChg>
      <pc:sldChg chg="add del">
        <pc:chgData name="Jim McGowan" userId="e2c7446dd3aca506" providerId="LiveId" clId="{6863B2AC-8D36-4E4C-94F8-AADA7253A022}" dt="2024-12-28T22:58:12.818" v="100" actId="47"/>
        <pc:sldMkLst>
          <pc:docMk/>
          <pc:sldMk cId="1474636315" sldId="11395"/>
        </pc:sldMkLst>
      </pc:sldChg>
      <pc:sldChg chg="modSp add mod">
        <pc:chgData name="Jim McGowan" userId="e2c7446dd3aca506" providerId="LiveId" clId="{6863B2AC-8D36-4E4C-94F8-AADA7253A022}" dt="2024-12-28T22:54:45.636" v="99" actId="6549"/>
        <pc:sldMkLst>
          <pc:docMk/>
          <pc:sldMk cId="3222389017" sldId="11396"/>
        </pc:sldMkLst>
        <pc:spChg chg="mod">
          <ac:chgData name="Jim McGowan" userId="e2c7446dd3aca506" providerId="LiveId" clId="{6863B2AC-8D36-4E4C-94F8-AADA7253A022}" dt="2024-12-28T22:54:45.636" v="99" actId="6549"/>
          <ac:spMkLst>
            <pc:docMk/>
            <pc:sldMk cId="3222389017" sldId="11396"/>
            <ac:spMk id="105475" creationId="{4CE6E98E-19F0-1D28-01BB-DA6F25209CDC}"/>
          </ac:spMkLst>
        </pc:spChg>
      </pc:sldChg>
    </pc:docChg>
  </pc:docChgLst>
  <pc:docChgLst>
    <pc:chgData name="Jim McGowan" userId="e2c7446dd3aca506" providerId="LiveId" clId="{813F006B-047F-41BA-B814-7D189D702A9E}"/>
    <pc:docChg chg="modSld">
      <pc:chgData name="Jim McGowan" userId="e2c7446dd3aca506" providerId="LiveId" clId="{813F006B-047F-41BA-B814-7D189D702A9E}" dt="2025-01-05T00:30:36.999" v="0" actId="1036"/>
      <pc:docMkLst>
        <pc:docMk/>
      </pc:docMkLst>
      <pc:sldChg chg="modSp">
        <pc:chgData name="Jim McGowan" userId="e2c7446dd3aca506" providerId="LiveId" clId="{813F006B-047F-41BA-B814-7D189D702A9E}" dt="2025-01-05T00:30:36.999" v="0" actId="1036"/>
        <pc:sldMkLst>
          <pc:docMk/>
          <pc:sldMk cId="390713550" sldId="6217"/>
        </pc:sldMkLst>
        <pc:spChg chg="mod">
          <ac:chgData name="Jim McGowan" userId="e2c7446dd3aca506" providerId="LiveId" clId="{813F006B-047F-41BA-B814-7D189D702A9E}" dt="2025-01-05T00:30:36.999" v="0" actId="1036"/>
          <ac:spMkLst>
            <pc:docMk/>
            <pc:sldMk cId="390713550" sldId="6217"/>
            <ac:spMk id="37890" creationId="{735BD3DF-DA99-4BB5-9957-E3EE3B98F04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- 014</a:t>
            </a:r>
          </a:p>
          <a:p>
            <a:pPr>
              <a:defRPr/>
            </a:pPr>
            <a:r>
              <a:rPr lang="en-US" sz="1500" dirty="0"/>
              <a:t>01-05-2024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1/4/2025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of reductionism – oversimplification of a complex subject</a:t>
            </a:r>
          </a:p>
        </p:txBody>
      </p:sp>
      <p:sp>
        <p:nvSpPr>
          <p:cNvPr id="4" name="Header Placeholder 3"/>
          <p:cNvSpPr>
            <a:spLocks noGrp="1"/>
          </p:cNvSpPr>
          <p:nvPr>
            <p:ph type="hdr" sz="quarter" idx="10"/>
          </p:nvPr>
        </p:nvSpPr>
        <p:spPr/>
        <p:txBody>
          <a:bodyPr/>
          <a:lstStyle/>
          <a:p>
            <a:pPr>
              <a:defRPr/>
            </a:pPr>
            <a:r>
              <a:rPr lang="en-US"/>
              <a:t>Dr. Andy Woods - The Protestant Reformation</a:t>
            </a:r>
            <a:endParaRPr lang="en-US" dirty="0"/>
          </a:p>
        </p:txBody>
      </p:sp>
      <p:sp>
        <p:nvSpPr>
          <p:cNvPr id="5" name="Date Placeholder 4"/>
          <p:cNvSpPr>
            <a:spLocks noGrp="1"/>
          </p:cNvSpPr>
          <p:nvPr>
            <p:ph type="dt" idx="11"/>
          </p:nvPr>
        </p:nvSpPr>
        <p:spPr/>
        <p:txBody>
          <a:bodyPr/>
          <a:lstStyle/>
          <a:p>
            <a:pPr>
              <a:defRPr/>
            </a:pPr>
            <a:r>
              <a:rPr lang="en-US"/>
              <a:t>9/10/2017</a:t>
            </a:r>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B4BBA7F9-A4F9-41CD-9EEF-64BAB7350056}" type="slidenum">
              <a:rPr lang="en-US" altLang="en-US" smtClean="0"/>
              <a:pPr>
                <a:defRPr/>
              </a:pPr>
              <a:t>12</a:t>
            </a:fld>
            <a:endParaRPr lang="en-US" altLang="en-US" dirty="0"/>
          </a:p>
        </p:txBody>
      </p:sp>
    </p:spTree>
    <p:extLst>
      <p:ext uri="{BB962C8B-B14F-4D97-AF65-F5344CB8AC3E}">
        <p14:creationId xmlns:p14="http://schemas.microsoft.com/office/powerpoint/2010/main" val="374739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108530040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81400" y="27384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defines spiritual death as the state of being “incapable of any life with God [before salvation]. Our hearts were like a stone toward God (Ephesians 4:18; Ezekiel 36:26).” </a:t>
            </a:r>
            <a:endPar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38" y="2591617"/>
            <a:ext cx="2747421" cy="3732983"/>
          </a:xfrm>
          <a:prstGeom prst="rect">
            <a:avLst/>
          </a:prstGeom>
          <a:noFill/>
          <a:ln w="38100">
            <a:solidFill>
              <a:schemeClr val="bg1"/>
            </a:solidFill>
            <a:miter lim="800000"/>
            <a:headEnd/>
            <a:tailEnd/>
          </a:ln>
        </p:spPr>
      </p:pic>
      <p:sp>
        <p:nvSpPr>
          <p:cNvPr id="2" name="Rectangle 1"/>
          <p:cNvSpPr/>
          <p:nvPr/>
        </p:nvSpPr>
        <p:spPr>
          <a:xfrm>
            <a:off x="2142461" y="232938"/>
            <a:ext cx="7907079" cy="172354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(Minneapolis, MN: Desiring God Ministries, 1997), Desiring God website, March 1, 1998.</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4588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D1E-CCCC-4C79-8161-9DFF71566C4D}"/>
              </a:ext>
            </a:extLst>
          </p:cNvPr>
          <p:cNvSpPr>
            <a:spLocks noGrp="1"/>
          </p:cNvSpPr>
          <p:nvPr>
            <p:ph type="title"/>
          </p:nvPr>
        </p:nvSpPr>
        <p:spPr>
          <a:xfrm>
            <a:off x="2590800" y="228600"/>
            <a:ext cx="7010400" cy="762000"/>
          </a:xfrm>
        </p:spPr>
        <p:txBody>
          <a:bodyPr/>
          <a:lstStyle/>
          <a:p>
            <a:pPr algn="ct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Westminster Confession 10:1</a:t>
            </a:r>
          </a:p>
        </p:txBody>
      </p:sp>
      <p:sp>
        <p:nvSpPr>
          <p:cNvPr id="3" name="Content Placeholder 2">
            <a:extLst>
              <a:ext uri="{FF2B5EF4-FFF2-40B4-BE49-F238E27FC236}">
                <a16:creationId xmlns:a16="http://schemas.microsoft.com/office/drawing/2014/main" id="{957D0A10-1BC4-4533-A7AA-71FA0527B14F}"/>
              </a:ext>
            </a:extLst>
          </p:cNvPr>
          <p:cNvSpPr>
            <a:spLocks noGrp="1"/>
          </p:cNvSpPr>
          <p:nvPr>
            <p:ph idx="1"/>
          </p:nvPr>
        </p:nvSpPr>
        <p:spPr>
          <a:xfrm>
            <a:off x="609600" y="1143000"/>
            <a:ext cx="10972800" cy="4953000"/>
          </a:xfrm>
        </p:spPr>
        <p:txBody>
          <a:bodyPr/>
          <a:lstStyle/>
          <a:p>
            <a:pPr marL="0" indent="0" algn="just">
              <a:spcBef>
                <a:spcPts val="0"/>
              </a:spcBef>
              <a:buNone/>
            </a:pPr>
            <a:r>
              <a:rPr lang="en-US" i="1" dirty="0">
                <a:effectLst>
                  <a:outerShdw blurRad="38100" dist="38100" dir="2700000" algn="tl">
                    <a:srgbClr val="000000">
                      <a:alpha val="43137"/>
                    </a:srgbClr>
                  </a:outerShdw>
                </a:effectLst>
              </a:rPr>
              <a:t>Westminster Confession </a:t>
            </a:r>
            <a:r>
              <a:rPr lang="en-US" dirty="0">
                <a:effectLst>
                  <a:outerShdw blurRad="38100" dist="38100" dir="2700000" algn="tl">
                    <a:srgbClr val="000000">
                      <a:alpha val="43137"/>
                    </a:srgbClr>
                  </a:outerShdw>
                </a:effectLst>
              </a:rPr>
              <a:t>10:1</a:t>
            </a:r>
            <a:r>
              <a:rPr lang="en-US" i="1" dirty="0">
                <a:effectLst>
                  <a:outerShdw blurRad="38100" dist="38100" dir="2700000" algn="tl">
                    <a:srgbClr val="000000">
                      <a:alpha val="43137"/>
                    </a:srgbClr>
                  </a:outerShdw>
                </a:effectLst>
              </a:rPr>
              <a:t>. </a:t>
            </a:r>
            <a:r>
              <a:rPr lang="en-US" dirty="0">
                <a:effectLst/>
              </a:rPr>
              <a:t>All those whom God hath predestinated unto life, and those only, He is pleased in His appointed and accepted time effectually to call, by His Word and Spirit, out of that state of sin and death, in which they are by nature, to grace and salvation by Jesus Christ; enlightening their minds spiritually and </a:t>
            </a:r>
            <a:r>
              <a:rPr lang="en-US" dirty="0" err="1">
                <a:effectLst/>
              </a:rPr>
              <a:t>savingly</a:t>
            </a:r>
            <a:r>
              <a:rPr lang="en-US" dirty="0">
                <a:effectLst/>
              </a:rPr>
              <a:t> to understand the things of God, </a:t>
            </a:r>
            <a:r>
              <a:rPr lang="en-US" b="1" i="1" u="sng" dirty="0">
                <a:solidFill>
                  <a:srgbClr val="FFFFCC"/>
                </a:solidFill>
                <a:effectLst/>
              </a:rPr>
              <a:t>taking away their heart of stone</a:t>
            </a:r>
            <a:r>
              <a:rPr lang="en-US" dirty="0">
                <a:effectLst/>
              </a:rPr>
              <a:t>, and giving unto them a heart of flesh; renewing their wills, and, by His almighty power determining them to that which is good, and effectually drawing them to Jesus Christ: yet so, as they come most freely, being made willing by His grace.</a:t>
            </a:r>
          </a:p>
        </p:txBody>
      </p:sp>
    </p:spTree>
    <p:extLst>
      <p:ext uri="{BB962C8B-B14F-4D97-AF65-F5344CB8AC3E}">
        <p14:creationId xmlns:p14="http://schemas.microsoft.com/office/powerpoint/2010/main" val="9107576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35872"/>
            <a:ext cx="10972800" cy="4174328"/>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Gerstner argues that if John 3: 16 “is supposed to teach that God so loved everyone in the world that He gave His only Son to provide them an opportunity to be saved by faith... such love on God’s part... would be a refinement of cruelty…. Offering a gift of life to </a:t>
            </a:r>
            <a:r>
              <a:rPr lang="en-US" sz="3200" b="1" u="sng" dirty="0">
                <a:solidFill>
                  <a:srgbClr val="FFFFCC"/>
                </a:solidFill>
                <a:latin typeface="Calibri" panose="020F0502020204030204" pitchFamily="34" charset="0"/>
                <a:cs typeface="Calibri" panose="020F0502020204030204" pitchFamily="34" charset="0"/>
              </a:rPr>
              <a:t>a spiritual corpse</a:t>
            </a:r>
            <a:r>
              <a:rPr lang="en-US" sz="3200" dirty="0">
                <a:latin typeface="Calibri" panose="020F0502020204030204" pitchFamily="34" charset="0"/>
                <a:cs typeface="Calibri" panose="020F0502020204030204" pitchFamily="34" charset="0"/>
              </a:rPr>
              <a:t>, a brilliant sunset to a blind man, and a reward to a legless cripple if only he will come and get it, are horrible mockeries.”</a:t>
            </a:r>
          </a:p>
        </p:txBody>
      </p:sp>
      <p:sp>
        <p:nvSpPr>
          <p:cNvPr id="6" name="Rectangle 2"/>
          <p:cNvSpPr>
            <a:spLocks noChangeArrowheads="1"/>
          </p:cNvSpPr>
          <p:nvPr/>
        </p:nvSpPr>
        <p:spPr bwMode="auto">
          <a:xfrm>
            <a:off x="2625013" y="193249"/>
            <a:ext cx="6941975" cy="914400"/>
          </a:xfrm>
          <a:prstGeom prst="rect">
            <a:avLst/>
          </a:prstGeom>
          <a:noFill/>
          <a:ln w="9525">
            <a:noFill/>
            <a:miter lim="800000"/>
            <a:headEnd/>
            <a:tailEnd/>
          </a:ln>
          <a:effectLst/>
        </p:spPr>
        <p:txBody>
          <a:bodyPr anchor="ct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H. Gerstner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81150" y="6096000"/>
            <a:ext cx="9029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John H. Gerstner, </a:t>
            </a:r>
            <a:r>
              <a:rPr lang="en-US" sz="2000" i="1" dirty="0">
                <a:latin typeface="Calibri" panose="020F0502020204030204" pitchFamily="34" charset="0"/>
                <a:cs typeface="Calibri" panose="020F0502020204030204" pitchFamily="34" charset="0"/>
              </a:rPr>
              <a:t>Wrongly Dividing the Word of Truth: A Critique of Dispensationalism </a:t>
            </a:r>
            <a:r>
              <a:rPr lang="en-US" sz="2000" dirty="0">
                <a:latin typeface="Calibri" panose="020F0502020204030204" pitchFamily="34" charset="0"/>
                <a:cs typeface="Calibri" panose="020F0502020204030204" pitchFamily="34" charset="0"/>
              </a:rPr>
              <a:t>(Brentwood, TN: </a:t>
            </a:r>
            <a:r>
              <a:rPr lang="en-US" sz="2000" dirty="0" err="1">
                <a:latin typeface="Calibri" panose="020F0502020204030204" pitchFamily="34" charset="0"/>
                <a:cs typeface="Calibri" panose="020F0502020204030204" pitchFamily="34" charset="0"/>
              </a:rPr>
              <a:t>Wolgemuth</a:t>
            </a:r>
            <a:r>
              <a:rPr lang="en-US" sz="2000" dirty="0">
                <a:latin typeface="Calibri" panose="020F0502020204030204" pitchFamily="34" charset="0"/>
                <a:cs typeface="Calibri" panose="020F0502020204030204" pitchFamily="34" charset="0"/>
              </a:rPr>
              <a:t> and Hyatt, Publishers, Inc., 1991), 124.</a:t>
            </a:r>
          </a:p>
        </p:txBody>
      </p:sp>
    </p:spTree>
    <p:extLst>
      <p:ext uri="{BB962C8B-B14F-4D97-AF65-F5344CB8AC3E}">
        <p14:creationId xmlns:p14="http://schemas.microsoft.com/office/powerpoint/2010/main" val="32756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whatsoever, and that man would be reckoned to have taken . . .</a:t>
            </a:r>
            <a:endParaRPr lang="en-US" altLang="en-US" dirty="0"/>
          </a:p>
        </p:txBody>
      </p:sp>
      <p:sp>
        <p:nvSpPr>
          <p:cNvPr id="5" name="Title 1"/>
          <p:cNvSpPr txBox="1">
            <a:spLocks/>
          </p:cNvSpPr>
          <p:nvPr/>
        </p:nvSpPr>
        <p:spPr>
          <a:xfrm>
            <a:off x="4343400" y="152400"/>
            <a:ext cx="3505200" cy="910498"/>
          </a:xfrm>
          <a:prstGeom prst="rect">
            <a:avLst/>
          </a:prstGeom>
        </p:spPr>
        <p:txBody>
          <a:bodyPr numCol="1"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7265207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11F3-5331-E5CD-2F87-F1590E77234D}"/>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B420F03-0916-7C18-BAFE-1EF8058CB0D9}"/>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4CE6E98E-19F0-1D28-01BB-DA6F25209CDC}"/>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 leave of his senses who asserted that it could. If a man is dead spiritually, therefore, it is surely equally as evident that he is unable to perform any spiritual actions, and thus the doctrine of man's moral </a:t>
            </a:r>
            <a:r>
              <a:rPr lang="en-US" b="1" u="sng" dirty="0">
                <a:solidFill>
                  <a:srgbClr val="FFFFCC"/>
                </a:solidFill>
                <a:effectLst/>
              </a:rPr>
              <a:t>inability</a:t>
            </a:r>
            <a:r>
              <a:rPr lang="en-US" dirty="0">
                <a:effectLst/>
              </a:rPr>
              <a:t> rests upon strong Scriptural evidence</a:t>
            </a:r>
            <a:r>
              <a:rPr lang="en-US" altLang="en-US" dirty="0"/>
              <a:t>.”</a:t>
            </a:r>
          </a:p>
        </p:txBody>
      </p:sp>
      <p:sp>
        <p:nvSpPr>
          <p:cNvPr id="5" name="Title 1">
            <a:extLst>
              <a:ext uri="{FF2B5EF4-FFF2-40B4-BE49-F238E27FC236}">
                <a16:creationId xmlns:a16="http://schemas.microsoft.com/office/drawing/2014/main" id="{9E5F5B3B-403C-B0B6-60BD-C78D3134176B}"/>
              </a:ext>
            </a:extLst>
          </p:cNvPr>
          <p:cNvSpPr txBox="1">
            <a:spLocks/>
          </p:cNvSpPr>
          <p:nvPr/>
        </p:nvSpPr>
        <p:spPr>
          <a:xfrm>
            <a:off x="4343400" y="152400"/>
            <a:ext cx="3505200" cy="910498"/>
          </a:xfrm>
          <a:prstGeom prst="rect">
            <a:avLst/>
          </a:prstGeom>
        </p:spPr>
        <p:txBody>
          <a:bodyPr numCol="1"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02F23E52-9D76-452C-8FE2-6C6938DB37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1F67FB-870D-A2A6-27D9-E8043340197D}"/>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6399DEF4-00BC-3786-0687-1D54C217DF29}"/>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2223890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600200"/>
            <a:ext cx="10874829" cy="25908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Samuel H. Turner says being spiritually dead is “a state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insensibility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impressions of true religion, so that the party denoted thereby is uninfluenced by its sanctions and representations. . . . It expresses also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raise oneself from the condition denoted by the word.”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Samuel H. Turner </a:t>
            </a:r>
          </a:p>
        </p:txBody>
      </p:sp>
      <p:sp>
        <p:nvSpPr>
          <p:cNvPr id="5" name="TextBox 4">
            <a:extLst>
              <a:ext uri="{FF2B5EF4-FFF2-40B4-BE49-F238E27FC236}">
                <a16:creationId xmlns:a16="http://schemas.microsoft.com/office/drawing/2014/main" id="{A1F1FC46-90B7-48AA-9E97-425A5CBBBB0C}"/>
              </a:ext>
            </a:extLst>
          </p:cNvPr>
          <p:cNvSpPr txBox="1"/>
          <p:nvPr/>
        </p:nvSpPr>
        <p:spPr>
          <a:xfrm>
            <a:off x="1371600" y="59436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Samuel H. Turner, </a:t>
            </a:r>
            <a:r>
              <a:rPr lang="en-US" i="1" dirty="0">
                <a:latin typeface="Calibri" panose="020F0502020204030204" pitchFamily="34" charset="0"/>
                <a:cs typeface="Calibri" panose="020F0502020204030204" pitchFamily="34" charset="0"/>
              </a:rPr>
              <a:t>The Epistle to the Ephesians in Greek and English: With an Analysis and Exegetical Commentary</a:t>
            </a:r>
            <a:r>
              <a:rPr lang="en-US" dirty="0">
                <a:latin typeface="Calibri" panose="020F0502020204030204" pitchFamily="34" charset="0"/>
                <a:cs typeface="Calibri" panose="020F0502020204030204" pitchFamily="34" charset="0"/>
              </a:rPr>
              <a:t> [New York: Dana, 1856], 43– 44. </a:t>
            </a:r>
          </a:p>
        </p:txBody>
      </p:sp>
    </p:spTree>
    <p:extLst>
      <p:ext uri="{BB962C8B-B14F-4D97-AF65-F5344CB8AC3E}">
        <p14:creationId xmlns:p14="http://schemas.microsoft.com/office/powerpoint/2010/main" val="374299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728372"/>
            <a:ext cx="10874829" cy="1401257"/>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“Unregenerate men who are enemies of God most assuredly respond to God: in a universally negative fashion.”</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a:t>
            </a:r>
            <a:r>
              <a:rPr lang="en-US" dirty="0">
                <a:latin typeface="Calibri" panose="020F0502020204030204" pitchFamily="34" charset="0"/>
                <a:cs typeface="Calibri" panose="020F0502020204030204" pitchFamily="34" charset="0"/>
              </a:rPr>
              <a:t> (Amityville, NY: Calvary Press Publishing, 2000), 98.</a:t>
            </a:r>
          </a:p>
        </p:txBody>
      </p:sp>
    </p:spTree>
    <p:extLst>
      <p:ext uri="{BB962C8B-B14F-4D97-AF65-F5344CB8AC3E}">
        <p14:creationId xmlns:p14="http://schemas.microsoft.com/office/powerpoint/2010/main" val="44439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438400"/>
            <a:ext cx="10874829" cy="1401257"/>
          </a:xfrm>
          <a:prstGeom prst="rect">
            <a:avLst/>
          </a:prstGeom>
          <a:noFill/>
          <a:ln w="9525">
            <a:noFill/>
            <a:miter lim="800000"/>
            <a:headEnd/>
            <a:tailEnd/>
          </a:ln>
          <a:effectLst/>
        </p:spPr>
        <p:txBody>
          <a:bodyPr anchor="ct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824593" y="6248400"/>
            <a:ext cx="10542814"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158422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524000" y="2728372"/>
            <a:ext cx="9144000"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“A [spiritually] dead man … cannot exercise faith in Jesus Christ.”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2691493" y="5867400"/>
            <a:ext cx="6809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Gordon H. Clark, </a:t>
            </a:r>
            <a:r>
              <a:rPr lang="en-US" i="1" dirty="0">
                <a:latin typeface="Calibri" panose="020F0502020204030204" pitchFamily="34" charset="0"/>
                <a:cs typeface="Calibri" panose="020F0502020204030204" pitchFamily="34" charset="0"/>
              </a:rPr>
              <a:t>Predestination</a:t>
            </a:r>
            <a:r>
              <a:rPr lang="en-US" dirty="0">
                <a:latin typeface="Calibri" panose="020F0502020204030204" pitchFamily="34" charset="0"/>
                <a:cs typeface="Calibri" panose="020F0502020204030204" pitchFamily="34" charset="0"/>
              </a:rPr>
              <a:t> (Phillipsburg, NJ: Presbyterian and Reformed Publishing, 1987), p. 102.</a:t>
            </a:r>
          </a:p>
        </p:txBody>
      </p:sp>
    </p:spTree>
    <p:extLst>
      <p:ext uri="{BB962C8B-B14F-4D97-AF65-F5344CB8AC3E}">
        <p14:creationId xmlns:p14="http://schemas.microsoft.com/office/powerpoint/2010/main" val="1600029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371601"/>
            <a:ext cx="10972800" cy="2209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“Faith is a spiritual grace, the fruit of the spiritual nature, and because the unregenerate are spiritually dead – ‘dead in trespasses and sins’ – then it follows that faith from them is impossible, for a dead man cannot believe anything.”</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a:t>
            </a:r>
          </a:p>
        </p:txBody>
      </p:sp>
      <p:pic>
        <p:nvPicPr>
          <p:cNvPr id="5" name="Picture 4">
            <a:extLst>
              <a:ext uri="{FF2B5EF4-FFF2-40B4-BE49-F238E27FC236}">
                <a16:creationId xmlns:a16="http://schemas.microsoft.com/office/drawing/2014/main" id="{99B5433F-9B70-446C-B779-540D052A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416240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057400" y="2728372"/>
            <a:ext cx="8077200" cy="1401257"/>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sinner is of himself neither capable nor willing to receive that salvation.”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Herman Hoeksema </a:t>
            </a:r>
          </a:p>
        </p:txBody>
      </p:sp>
      <p:sp>
        <p:nvSpPr>
          <p:cNvPr id="3" name="TextBox 2">
            <a:extLst>
              <a:ext uri="{FF2B5EF4-FFF2-40B4-BE49-F238E27FC236}">
                <a16:creationId xmlns:a16="http://schemas.microsoft.com/office/drawing/2014/main" id="{8EE002FD-3B48-499C-A419-5390C6A53357}"/>
              </a:ext>
            </a:extLst>
          </p:cNvPr>
          <p:cNvSpPr txBox="1"/>
          <p:nvPr/>
        </p:nvSpPr>
        <p:spPr>
          <a:xfrm>
            <a:off x="1371600" y="5486400"/>
            <a:ext cx="9628414" cy="156966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Herman Hoeksema, </a:t>
            </a:r>
            <a:r>
              <a:rPr lang="en-US" i="1" dirty="0">
                <a:latin typeface="Calibri" panose="020F0502020204030204" pitchFamily="34" charset="0"/>
                <a:cs typeface="Calibri" panose="020F0502020204030204" pitchFamily="34" charset="0"/>
              </a:rPr>
              <a:t>Whosoever Will </a:t>
            </a:r>
            <a:r>
              <a:rPr lang="en-US" dirty="0">
                <a:latin typeface="Calibri" panose="020F0502020204030204" pitchFamily="34" charset="0"/>
                <a:cs typeface="Calibri" panose="020F0502020204030204" pitchFamily="34" charset="0"/>
              </a:rPr>
              <a:t>(Grand Rapids, MI: </a:t>
            </a:r>
            <a:r>
              <a:rPr lang="en-US" dirty="0" err="1">
                <a:latin typeface="Calibri" panose="020F0502020204030204" pitchFamily="34" charset="0"/>
                <a:cs typeface="Calibri" panose="020F0502020204030204" pitchFamily="34" charset="0"/>
              </a:rPr>
              <a:t>Eerdman’s</a:t>
            </a:r>
            <a:r>
              <a:rPr lang="en-US" dirty="0">
                <a:latin typeface="Calibri" panose="020F0502020204030204" pitchFamily="34" charset="0"/>
                <a:cs typeface="Calibri" panose="020F0502020204030204" pitchFamily="34" charset="0"/>
              </a:rPr>
              <a:t> Publishing Company, First Edition 1945, reprinted 1973), p. 14.</a:t>
            </a:r>
          </a:p>
          <a:p>
            <a:pPr algn="ctr"/>
            <a:endParaRPr lang="en-US"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8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4953000"/>
          </a:xfrm>
          <a:prstGeom prst="rect">
            <a:avLst/>
          </a:prstGeom>
          <a:noFill/>
          <a:ln w="9525">
            <a:noFill/>
            <a:miter lim="800000"/>
            <a:headEnd/>
            <a:tailEnd/>
          </a:ln>
          <a:effectLst/>
        </p:spPr>
        <p:txBody>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of the fall, man is an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unable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Consequently, it takes much more than the Spirit’s assistance to bring a sinner to Christ – it takes regeneration by which He makes the sinner alive and gives him a new nature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not something man contributes to salvation, but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itself a part of God‘s gift of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it is God’s gift to the sinner, not the sinner’s gift to God.”</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2514600" y="6172201"/>
            <a:ext cx="7162800" cy="584775"/>
          </a:xfrm>
          <a:prstGeom prst="rect">
            <a:avLst/>
          </a:prstGeom>
          <a:noFill/>
        </p:spPr>
        <p:txBody>
          <a:bodyPr wrap="square" rtlCol="0" anchor="ctr">
            <a:spAutoFit/>
          </a:bodyPr>
          <a:lstStyle/>
          <a:p>
            <a:pPr algn="ctr"/>
            <a:r>
              <a:rPr lang="en-US" sz="1600" dirty="0">
                <a:latin typeface="Calibri" panose="020F0502020204030204" pitchFamily="34" charset="0"/>
                <a:cs typeface="Calibri" panose="020F0502020204030204" pitchFamily="34" charset="0"/>
              </a:rPr>
              <a:t>David N. Steele, Curtis C. Thomas, and S. Lance Quinn, </a:t>
            </a:r>
            <a:r>
              <a:rPr lang="en-US" sz="1600" i="1" dirty="0">
                <a:latin typeface="Calibri" panose="020F0502020204030204" pitchFamily="34" charset="0"/>
                <a:cs typeface="Calibri" panose="020F0502020204030204" pitchFamily="34" charset="0"/>
              </a:rPr>
              <a:t>The Five Points of Calvinism</a:t>
            </a:r>
            <a:r>
              <a:rPr lang="en-US" sz="1600" dirty="0">
                <a:latin typeface="Calibri" panose="020F0502020204030204" pitchFamily="34" charset="0"/>
                <a:cs typeface="Calibri" panose="020F0502020204030204" pitchFamily="34" charset="0"/>
              </a:rPr>
              <a:t>, 2nd ed. (Phillipsburg, NJ: Presbyterian and Reformed Publishing, 1963), 5-6.</a:t>
            </a:r>
          </a:p>
        </p:txBody>
      </p:sp>
    </p:spTree>
    <p:extLst>
      <p:ext uri="{BB962C8B-B14F-4D97-AF65-F5344CB8AC3E}">
        <p14:creationId xmlns:p14="http://schemas.microsoft.com/office/powerpoint/2010/main" val="851328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783" eaLnBrk="1" hangingPunct="1">
              <a:spcBef>
                <a:spcPts val="0"/>
              </a:spcBef>
              <a:spcAft>
                <a:spcPts val="900"/>
              </a:spcAft>
              <a:buNone/>
              <a:defRPr/>
            </a:pPr>
            <a:r>
              <a:rPr lang="en-US" sz="4000" kern="1200" dirty="0">
                <a:solidFill>
                  <a:srgbClr val="00FFFF"/>
                </a:solidFill>
                <a:ea typeface="+mj-ea"/>
                <a:cs typeface="+mj-cs"/>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a:t>
            </a:r>
            <a:r>
              <a:rPr lang="en-US" sz="3350" b="1" u="sng" dirty="0">
                <a:solidFill>
                  <a:srgbClr val="FFFFCC"/>
                </a:solidFill>
                <a:effectLst/>
                <a:cs typeface="Calibri" panose="020F0502020204030204" pitchFamily="34" charset="0"/>
              </a:rPr>
              <a:t>convict the world</a:t>
            </a:r>
            <a:r>
              <a:rPr lang="en-US" sz="3350" dirty="0">
                <a:effectLst/>
                <a:cs typeface="Calibri" panose="020F0502020204030204" pitchFamily="34" charset="0"/>
              </a:rPr>
              <a:t>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2582708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78039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28651" y="2475601"/>
            <a:ext cx="10925174" cy="1906799"/>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argues that because the Bible says Christ saves sinners, we can’t change it to say that he “saves synergistically with the assistance of the sinner himself.”</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 </a:t>
            </a:r>
            <a:r>
              <a:rPr lang="en-US" dirty="0">
                <a:latin typeface="Calibri" panose="020F0502020204030204" pitchFamily="34" charset="0"/>
                <a:cs typeface="Calibri" panose="020F0502020204030204" pitchFamily="34" charset="0"/>
              </a:rPr>
              <a:t>(Amityville, NY: Calvary Press Publishing, 2000), 247.</a:t>
            </a:r>
          </a:p>
        </p:txBody>
      </p:sp>
    </p:spTree>
    <p:extLst>
      <p:ext uri="{BB962C8B-B14F-4D97-AF65-F5344CB8AC3E}">
        <p14:creationId xmlns:p14="http://schemas.microsoft.com/office/powerpoint/2010/main" val="82516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981200"/>
            <a:ext cx="10972800" cy="24384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writes, “The Reformed assertion is that man cannot understand and embrace the gospel nor respond in faith and repentance toward Christ without God first freeing him from sin and giving him spiritual life (regeneration).”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599" y="6324600"/>
            <a:ext cx="10972801"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101.</a:t>
            </a:r>
          </a:p>
        </p:txBody>
      </p:sp>
      <p:sp>
        <p:nvSpPr>
          <p:cNvPr id="2" name="Rectangle 2">
            <a:extLst>
              <a:ext uri="{FF2B5EF4-FFF2-40B4-BE49-F238E27FC236}">
                <a16:creationId xmlns:a16="http://schemas.microsoft.com/office/drawing/2014/main" id="{770A4B3A-1675-04D0-B38C-AAD64755071F}"/>
              </a:ext>
            </a:extLst>
          </p:cNvPr>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Tree>
    <p:extLst>
      <p:ext uri="{BB962C8B-B14F-4D97-AF65-F5344CB8AC3E}">
        <p14:creationId xmlns:p14="http://schemas.microsoft.com/office/powerpoint/2010/main" val="269675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34700"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“The elect of God are chosen by Him to be His children, </a:t>
            </a:r>
            <a:r>
              <a:rPr lang="en-US" sz="3600" b="1" u="sng" dirty="0">
                <a:solidFill>
                  <a:srgbClr val="FFFFCC"/>
                </a:solidFill>
                <a:latin typeface="Calibri" panose="020F0502020204030204" pitchFamily="34" charset="0"/>
                <a:cs typeface="Calibri" panose="020F0502020204030204" pitchFamily="34" charset="0"/>
              </a:rPr>
              <a:t>in order that they might be made to believe</a:t>
            </a:r>
            <a:r>
              <a:rPr lang="en-US" sz="3600" dirty="0">
                <a:latin typeface="Calibri" panose="020F0502020204030204" pitchFamily="34" charset="0"/>
                <a:cs typeface="Calibri" panose="020F0502020204030204" pitchFamily="34" charset="0"/>
              </a:rPr>
              <a:t>, not because He foresaw that they would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Lorraine Boettner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019800"/>
            <a:ext cx="10934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Lorraine Boettner, </a:t>
            </a:r>
            <a:r>
              <a:rPr lang="en-US" sz="2000" i="1" dirty="0">
                <a:latin typeface="Calibri" panose="020F0502020204030204" pitchFamily="34" charset="0"/>
                <a:cs typeface="Calibri" panose="020F0502020204030204" pitchFamily="34" charset="0"/>
              </a:rPr>
              <a:t>The Reformed Doctrine of Predestination </a:t>
            </a:r>
            <a:r>
              <a:rPr lang="en-US" sz="2000" dirty="0">
                <a:latin typeface="Calibri" panose="020F0502020204030204" pitchFamily="34" charset="0"/>
                <a:cs typeface="Calibri" panose="020F0502020204030204" pitchFamily="34" charset="0"/>
              </a:rPr>
              <a:t>(Phillipsburg, NJ: Presbyterian and Reformed Publishing Company, 1932, 14th printing), page 101, citing Augustine.</a:t>
            </a:r>
          </a:p>
        </p:txBody>
      </p:sp>
    </p:spTree>
    <p:extLst>
      <p:ext uri="{BB962C8B-B14F-4D97-AF65-F5344CB8AC3E}">
        <p14:creationId xmlns:p14="http://schemas.microsoft.com/office/powerpoint/2010/main" val="129331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19300"/>
            <a:ext cx="10972799" cy="28194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Wells compares spiritual deadness to “an old dry [Christmas] tree with ―no fruit or ornaments of his own [his faith]. Then </a:t>
            </a:r>
            <a:r>
              <a:rPr lang="en-US" sz="3600" b="1" u="sng" dirty="0">
                <a:solidFill>
                  <a:srgbClr val="FFFFCC"/>
                </a:solidFill>
                <a:latin typeface="Calibri" panose="020F0502020204030204" pitchFamily="34" charset="0"/>
                <a:cs typeface="Calibri" panose="020F0502020204030204" pitchFamily="34" charset="0"/>
              </a:rPr>
              <a:t>God</a:t>
            </a:r>
            <a:r>
              <a:rPr lang="en-US" sz="3600" dirty="0">
                <a:latin typeface="Calibri" panose="020F0502020204030204" pitchFamily="34" charset="0"/>
                <a:cs typeface="Calibri" panose="020F0502020204030204" pitchFamily="34" charset="0"/>
              </a:rPr>
              <a:t> comes along and </a:t>
            </a:r>
            <a:r>
              <a:rPr lang="en-US" sz="3600" b="1" u="sng" dirty="0">
                <a:solidFill>
                  <a:srgbClr val="FFFFCC"/>
                </a:solidFill>
                <a:latin typeface="Calibri" panose="020F0502020204030204" pitchFamily="34" charset="0"/>
                <a:cs typeface="Calibri" panose="020F0502020204030204" pitchFamily="34" charset="0"/>
              </a:rPr>
              <a:t>hangs the bright jewel of faith on him</a:t>
            </a:r>
            <a:r>
              <a:rPr lang="en-US" sz="3600" dirty="0">
                <a:latin typeface="Calibri" panose="020F0502020204030204" pitchFamily="34" charset="0"/>
                <a:cs typeface="Calibri" panose="020F0502020204030204" pitchFamily="34" charset="0"/>
              </a:rPr>
              <a:t>.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849086" y="6248400"/>
            <a:ext cx="10493829"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Tom Wells, </a:t>
            </a:r>
            <a:r>
              <a:rPr lang="en-US" i="1" dirty="0">
                <a:latin typeface="Calibri" panose="020F0502020204030204" pitchFamily="34" charset="0"/>
                <a:cs typeface="Calibri" panose="020F0502020204030204" pitchFamily="34" charset="0"/>
              </a:rPr>
              <a:t>Faith: The Gift of God</a:t>
            </a:r>
            <a:r>
              <a:rPr lang="en-US" dirty="0">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80372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213359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a:t>
            </a:r>
            <a:r>
              <a:rPr lang="en-US" sz="3400" b="1" u="sng" dirty="0">
                <a:solidFill>
                  <a:srgbClr val="FFFFCC"/>
                </a:solidFill>
                <a:latin typeface="Calibri" panose="020F0502020204030204" pitchFamily="34" charset="0"/>
                <a:cs typeface="Calibri" panose="020F0502020204030204" pitchFamily="34" charset="0"/>
              </a:rPr>
              <a:t>Faith is not the cause of the new birth, but the consequence of it</a:t>
            </a:r>
            <a:r>
              <a:rPr lang="en-US" sz="3400" dirty="0">
                <a:latin typeface="Calibri" panose="020F0502020204030204" pitchFamily="34" charset="0"/>
                <a:cs typeface="Calibri" panose="020F0502020204030204" pitchFamily="34" charset="0"/>
              </a:rPr>
              <a:t>. This ought not to need arguing. Faith (in God) is an exotic, something that is not native to the human heart.”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57.</a:t>
            </a:r>
          </a:p>
        </p:txBody>
      </p:sp>
      <p:pic>
        <p:nvPicPr>
          <p:cNvPr id="5" name="Picture 4">
            <a:extLst>
              <a:ext uri="{FF2B5EF4-FFF2-40B4-BE49-F238E27FC236}">
                <a16:creationId xmlns:a16="http://schemas.microsoft.com/office/drawing/2014/main" id="{C0F49390-6C04-47C3-B233-C80B52B97D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2923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600200"/>
            <a:ext cx="10972800" cy="23621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“Personally, we have no more to do with our spiritual birth than we had with our natural birth…[Man is] utterly incapable of willing anything…the sinner, of himself, cannot repent and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 113, 120.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391245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183E8BCB-16A2-42A4-BF7E-C599414405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7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BA71A391-29A8-4E1B-84F5-92417A6F67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481D58D-568E-04D3-50C9-6632C4D264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178862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7EB5063-B40E-33B7-3842-5CCAD288A0D6}"/>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ACBAAA89-059D-254E-3928-0659B0958A59}"/>
              </a:ext>
            </a:extLst>
          </p:cNvPr>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 did some things God demanded (Matt. 23:23); Paul asserted that some . . .</a:t>
            </a:r>
          </a:p>
          <a:p>
            <a:pPr algn="just"/>
            <a:r>
              <a:rPr lang="en-US" sz="3200" dirty="0">
                <a:latin typeface="Calibri" panose="020F0502020204030204" pitchFamily="34" charset="0"/>
                <a:cs typeface="Calibri" panose="020F0502020204030204" pitchFamily="34" charset="0"/>
              </a:rPr>
              <a:t> </a:t>
            </a:r>
          </a:p>
        </p:txBody>
      </p:sp>
      <p:sp>
        <p:nvSpPr>
          <p:cNvPr id="6" name="Rectangle 2">
            <a:extLst>
              <a:ext uri="{FF2B5EF4-FFF2-40B4-BE49-F238E27FC236}">
                <a16:creationId xmlns:a16="http://schemas.microsoft.com/office/drawing/2014/main" id="{F4DEEAF2-1536-5E7A-6B76-3BE459695BC8}"/>
              </a:ext>
            </a:extLst>
          </p:cNvPr>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Tree>
    <p:extLst>
      <p:ext uri="{BB962C8B-B14F-4D97-AF65-F5344CB8AC3E}">
        <p14:creationId xmlns:p14="http://schemas.microsoft.com/office/powerpoint/2010/main" val="400529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 .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2400300" y="5950803"/>
            <a:ext cx="73914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Henry Clarence Thiessen, </a:t>
            </a:r>
            <a:r>
              <a:rPr lang="en-US" i="1" dirty="0">
                <a:latin typeface="Calibri" panose="020F0502020204030204" pitchFamily="34" charset="0"/>
                <a:cs typeface="Calibri" panose="020F0502020204030204" pitchFamily="34" charset="0"/>
              </a:rPr>
              <a:t>Lectures in Systematic Theology</a:t>
            </a:r>
            <a:r>
              <a:rPr lang="en-US" dirty="0">
                <a:latin typeface="Calibri" panose="020F0502020204030204" pitchFamily="34" charset="0"/>
                <a:cs typeface="Calibri" panose="020F0502020204030204" pitchFamily="34" charset="0"/>
              </a:rPr>
              <a:t>, rev. ed. (Grand Rapids: Eerdmans, 1979), 191.</a:t>
            </a:r>
          </a:p>
        </p:txBody>
      </p:sp>
    </p:spTree>
    <p:extLst>
      <p:ext uri="{BB962C8B-B14F-4D97-AF65-F5344CB8AC3E}">
        <p14:creationId xmlns:p14="http://schemas.microsoft.com/office/powerpoint/2010/main" val="390986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2986-AC44-9E9E-85D6-83056D7258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2CA3D-3B0C-4D1E-AB5C-96C2D8884929}"/>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2AEEAFF8-37F2-40D0-2AC6-CA610C617F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9B255A9-970D-CE74-181F-F97FC0CAB6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948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a:t>
            </a:r>
            <a:r>
              <a:rPr lang="en-US" dirty="0">
                <a:effectLst/>
                <a:latin typeface="Calibri" pitchFamily="34" charset="0"/>
                <a:cs typeface="Calibri" pitchFamily="34" charset="0"/>
              </a:rPr>
              <a:t> (Gen. </a:t>
            </a:r>
            <a:r>
              <a:rPr lang="en-US" dirty="0">
                <a:effectLst/>
                <a:cs typeface="Calibri" pitchFamily="34" charset="0"/>
              </a:rPr>
              <a:t>1:26-28</a:t>
            </a:r>
            <a:r>
              <a:rPr lang="en-US" dirty="0">
                <a:effectLst/>
                <a:latin typeface="Calibri" pitchFamily="34" charset="0"/>
                <a:cs typeface="Calibri" pitchFamily="34" charset="0"/>
              </a:rPr>
              <a:t>)</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50AD-E2CB-ACD1-DD1C-E9BF17D9014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D747563-F648-63C7-C210-9DDB77AD7298}"/>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7933E4D-61C9-9B92-7BAF-46511B111078}"/>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05DC43A-3BE1-9DFF-8847-BFCB1F9FA2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8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B799-513C-6ECB-C370-1DE7E6898D3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67B43-0F98-C11C-053E-89E38040460E}"/>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7E7D18E-3AFD-CDF3-D505-CB3DA60ACFCD}"/>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11768C4A-BA53-0A6F-D8E3-345783961C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9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Our image, according to Our likeness; and let them rule over the fish of the sea and over the birds of the sky and over the cattle and over all the earth, and over every creeping thing that creeps on the earth.”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His own image, in the image of God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3290813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89B2-FD8A-ADA7-B8D3-FCE38FD44C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BC4CE39-62AE-3198-E264-84DD7C87C0BB}"/>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8BC1AF-746B-785E-611F-38C59470FA4B}"/>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9B2FDC0-DE82-AEA4-EDC1-5772A06896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6489" y="2057400"/>
            <a:ext cx="11025530" cy="43434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“The Fall of Adam was not by accident, nor by chance, but was ordained by the secret counsel of God.” He also said that, “The first man fell because the Lord deemed it meet that he should.” </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247900" y="228600"/>
            <a:ext cx="7696200" cy="16002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3796; idem,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op., cit., Kindle location 17793.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15974737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098097" y="2324100"/>
            <a:ext cx="9995807" cy="22098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In Edwin Palmer’s book, </a:t>
            </a:r>
            <a:r>
              <a:rPr lang="en-US" sz="3600" i="1" dirty="0">
                <a:latin typeface="Calibri" panose="020F0502020204030204" pitchFamily="34" charset="0"/>
                <a:cs typeface="Calibri" panose="020F0502020204030204" pitchFamily="34" charset="0"/>
              </a:rPr>
              <a:t>The Five Points of Calvinism</a:t>
            </a:r>
            <a:r>
              <a:rPr lang="en-US" sz="3600" dirty="0">
                <a:latin typeface="Calibri" panose="020F0502020204030204" pitchFamily="34" charset="0"/>
                <a:cs typeface="Calibri" panose="020F0502020204030204" pitchFamily="34" charset="0"/>
              </a:rPr>
              <a:t>, he states: “God is in back of everything. He decides and causes all things to happen that do happen … even sin. … God ordained sin and unbelief.”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Edwin Palmer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Edwin H. Palmer, </a:t>
            </a:r>
            <a:r>
              <a:rPr lang="en-US" i="1" dirty="0">
                <a:latin typeface="Calibri" panose="020F0502020204030204" pitchFamily="34" charset="0"/>
                <a:cs typeface="Calibri" panose="020F0502020204030204" pitchFamily="34" charset="0"/>
              </a:rPr>
              <a:t>The Five Points of Calvinism</a:t>
            </a:r>
            <a:r>
              <a:rPr lang="en-US" dirty="0">
                <a:latin typeface="Calibri" panose="020F0502020204030204" pitchFamily="34" charset="0"/>
                <a:cs typeface="Calibri" panose="020F0502020204030204" pitchFamily="34" charset="0"/>
              </a:rPr>
              <a:t> (Grand Rapids, MI: Baker Books, Enlarged Edition, 1980, 24th printing, 2005), pp. 25, 102.</a:t>
            </a:r>
          </a:p>
        </p:txBody>
      </p:sp>
    </p:spTree>
    <p:extLst>
      <p:ext uri="{BB962C8B-B14F-4D97-AF65-F5344CB8AC3E}">
        <p14:creationId xmlns:p14="http://schemas.microsoft.com/office/powerpoint/2010/main" val="351576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133600"/>
            <a:ext cx="10874829"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R. C. Sproul Jr. (R. C. Sproul’s Calvinist son) said that God “desired that man would fall into sin … [God] created sin.”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 C. Sproul Jr.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R.C. Sproul Jr., </a:t>
            </a:r>
            <a:r>
              <a:rPr lang="en-US" i="1" dirty="0">
                <a:latin typeface="Calibri" panose="020F0502020204030204" pitchFamily="34" charset="0"/>
                <a:cs typeface="Calibri" panose="020F0502020204030204" pitchFamily="34" charset="0"/>
              </a:rPr>
              <a:t>Almighty Over All</a:t>
            </a:r>
            <a:r>
              <a:rPr lang="en-US" dirty="0">
                <a:latin typeface="Calibri" panose="020F0502020204030204" pitchFamily="34" charset="0"/>
                <a:cs typeface="Calibri" panose="020F0502020204030204" pitchFamily="34" charset="0"/>
              </a:rPr>
              <a:t> (Grand Rapids, MI: Baker Books, 1999, Second printing, July 1999), pp. 53-54.</a:t>
            </a:r>
          </a:p>
        </p:txBody>
      </p:sp>
    </p:spTree>
    <p:extLst>
      <p:ext uri="{BB962C8B-B14F-4D97-AF65-F5344CB8AC3E}">
        <p14:creationId xmlns:p14="http://schemas.microsoft.com/office/powerpoint/2010/main" val="204082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1"/>
            <a:ext cx="10972800" cy="1828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“That God decreed sin should enter this world through the disobedience of our first parents was a secret hid in His own breast.”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201.</a:t>
            </a:r>
          </a:p>
        </p:txBody>
      </p:sp>
      <p:pic>
        <p:nvPicPr>
          <p:cNvPr id="5" name="Picture 4">
            <a:extLst>
              <a:ext uri="{FF2B5EF4-FFF2-40B4-BE49-F238E27FC236}">
                <a16:creationId xmlns:a16="http://schemas.microsoft.com/office/drawing/2014/main" id="{2F92D89D-6BCD-4B90-892D-EDE5D020F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5843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CDA99-C3D3-484F-8985-FD6FEBCA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8651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78DAB-CEF2-4CEA-9753-9D2E0AFCCD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1:13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say when he is tempted, ‘I am being tempted by God’; for God cannot be tempted by evil, and He Himself does not tempt anyone.”</a:t>
            </a:r>
          </a:p>
        </p:txBody>
      </p:sp>
      <p:pic>
        <p:nvPicPr>
          <p:cNvPr id="2" name="Picture 1">
            <a:extLst>
              <a:ext uri="{FF2B5EF4-FFF2-40B4-BE49-F238E27FC236}">
                <a16:creationId xmlns:a16="http://schemas.microsoft.com/office/drawing/2014/main" id="{4CE0D17B-6FC8-43CE-433C-44B0836CE467}"/>
              </a:ext>
            </a:extLst>
          </p:cNvPr>
          <p:cNvPicPr>
            <a:picLocks noChangeAspect="1"/>
          </p:cNvPicPr>
          <p:nvPr/>
        </p:nvPicPr>
        <p:blipFill>
          <a:blip r:embed="rId3"/>
          <a:srcRect b="38889"/>
          <a:stretch/>
        </p:blipFill>
        <p:spPr>
          <a:xfrm>
            <a:off x="3837989" y="2743200"/>
            <a:ext cx="45160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84359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600" y="1295400"/>
            <a:ext cx="8001000" cy="5105400"/>
          </a:xfrm>
        </p:spPr>
        <p:txBody>
          <a:bodyPr/>
          <a:lstStyle/>
          <a:p>
            <a:pPr marL="569913" indent="-569913" algn="just" eaLnBrk="1" hangingPunct="1">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as evil as he can possibly be &amp; indulges every possible sin</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incapable of doing good things</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Gen. 3:22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Matt. 7:11</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Acts 10:1-2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6:16</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alone possesses immortality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dwells in unapproachable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whom no man has seen or can see. To Him be honor and eternal dominion! Amen</a:t>
            </a:r>
            <a:r>
              <a:rPr lang="en-US" sz="3600" dirty="0">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DB5ED33-9DD2-3B53-550D-D960B1EAA60C}"/>
              </a:ext>
            </a:extLst>
          </p:cNvPr>
          <p:cNvPicPr>
            <a:picLocks noChangeAspect="1"/>
          </p:cNvPicPr>
          <p:nvPr/>
        </p:nvPicPr>
        <p:blipFill>
          <a:blip r:embed="rId3"/>
          <a:srcRect l="10000" t="10381" r="11142" b="10381"/>
          <a:stretch/>
        </p:blipFill>
        <p:spPr>
          <a:xfrm>
            <a:off x="4579328" y="2514600"/>
            <a:ext cx="303334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78189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A9EA4-4F74-42EE-AA31-0252D13F0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1:5</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This is the message we have heard from Him and announce to you, that God is Light,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Him there is no darkness</a:t>
            </a:r>
            <a:r>
              <a:rPr lang="en-US" sz="3600" dirty="0">
                <a:effectLst>
                  <a:outerShdw blurRad="38100" dist="38100" dir="2700000" algn="tl">
                    <a:srgbClr val="000000">
                      <a:alpha val="43137"/>
                    </a:srgbClr>
                  </a:outerShdw>
                </a:effectLst>
                <a:latin typeface="Calibri" panose="020F0502020204030204" pitchFamily="34" charset="0"/>
              </a:rPr>
              <a:t> at all.</a:t>
            </a:r>
          </a:p>
        </p:txBody>
      </p:sp>
      <p:pic>
        <p:nvPicPr>
          <p:cNvPr id="4" name="Picture 3">
            <a:extLst>
              <a:ext uri="{FF2B5EF4-FFF2-40B4-BE49-F238E27FC236}">
                <a16:creationId xmlns:a16="http://schemas.microsoft.com/office/drawing/2014/main" id="{18BFE8E7-C84F-BA85-ADA9-EEEC99CE8E7C}"/>
              </a:ext>
            </a:extLst>
          </p:cNvPr>
          <p:cNvPicPr>
            <a:picLocks noChangeAspect="1"/>
          </p:cNvPicPr>
          <p:nvPr/>
        </p:nvPicPr>
        <p:blipFill>
          <a:blip r:embed="rId3"/>
          <a:stretch>
            <a:fillRect/>
          </a:stretch>
        </p:blipFill>
        <p:spPr>
          <a:xfrm>
            <a:off x="4291427" y="2438400"/>
            <a:ext cx="3609145" cy="2469094"/>
          </a:xfrm>
          <a:prstGeom prst="rect">
            <a:avLst/>
          </a:prstGeom>
        </p:spPr>
      </p:pic>
    </p:spTree>
    <p:extLst>
      <p:ext uri="{BB962C8B-B14F-4D97-AF65-F5344CB8AC3E}">
        <p14:creationId xmlns:p14="http://schemas.microsoft.com/office/powerpoint/2010/main" val="23355555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42C0-1943-0647-8897-B18DC30CBA2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E7077F6-2415-D2F1-23E7-F1E28CE871BF}"/>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43D45B1-0C16-1E04-59F1-ED3BACEC905E}"/>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5EECBA3B-064D-EF2B-8954-0CAD221FB4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3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2C676-CC14-4EB0-BF68-0FE1940E144D}"/>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lvl="0"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lvl="0" algn="ju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image of God He made man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43FC27-D851-1E1E-6A8D-B0B87855570A}"/>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2323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CF20B-DF17-4101-979F-2A9E09499236}"/>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3:9</a:t>
            </a:r>
          </a:p>
          <a:p>
            <a:pPr algn="just">
              <a:defRPr/>
            </a:pPr>
            <a:r>
              <a:rPr lang="en-US" sz="3600" dirty="0">
                <a:latin typeface="Calibri" panose="020F0502020204030204" pitchFamily="34" charset="0"/>
                <a:cs typeface="Calibri" panose="020F0502020204030204" pitchFamily="34" charset="0"/>
              </a:rPr>
              <a:t>With it we bless our Lord and Father, and with it we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who have been made in the likeness of God</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590DD86-E6E2-A8B1-9AF2-DB0A05D31444}"/>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08299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FAE-AB7D-9F9C-4DDF-6BD8B3A716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46D02-640E-4140-6818-577E9A3FC945}"/>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D40E85E7-A927-4B8C-C661-3479D77386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211287-4A60-8D21-4ADA-024FC2F14D7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253099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endParaRPr lang="en-US" sz="4000" kern="0" dirty="0">
              <a:ea typeface="Calibri" pitchFamily="34" charset="0"/>
              <a:cs typeface="Calibri" pitchFamily="34" charset="0"/>
            </a:endParaRPr>
          </a:p>
        </p:txBody>
      </p:sp>
      <p:pic>
        <p:nvPicPr>
          <p:cNvPr id="2" name="Picture 2">
            <a:extLst>
              <a:ext uri="{FF2B5EF4-FFF2-40B4-BE49-F238E27FC236}">
                <a16:creationId xmlns:a16="http://schemas.microsoft.com/office/drawing/2014/main" id="{47D9F98C-3B26-B3D9-6DAF-2AE9CB32F9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6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69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 </a:t>
            </a:r>
            <a:r>
              <a:rPr lang="en-US" sz="3000" dirty="0">
                <a:effectLst/>
              </a:rPr>
              <a:t>together with Christ (by grace you have been saved)”</a:t>
            </a:r>
          </a:p>
        </p:txBody>
      </p:sp>
    </p:spTree>
    <p:extLst>
      <p:ext uri="{BB962C8B-B14F-4D97-AF65-F5344CB8AC3E}">
        <p14:creationId xmlns:p14="http://schemas.microsoft.com/office/powerpoint/2010/main" val="172554490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13558"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84873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A954E5A1-123E-495E-8D5A-F682AAF99C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1579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whatever, and that man would be reckoned to have taken . . .</a:t>
            </a:r>
          </a:p>
        </p:txBody>
      </p:sp>
      <p:sp>
        <p:nvSpPr>
          <p:cNvPr id="5" name="Title 1"/>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1428055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B392-DBF0-A95D-4288-C24A0AFD3F22}"/>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FD3FF9F-DC27-8D48-5DCA-CEE2FD04FF13}"/>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5688D9DA-8987-D9BF-4A8E-960860D9E4EF}"/>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dirty="0"/>
              <a:t>.”</a:t>
            </a:r>
          </a:p>
        </p:txBody>
      </p:sp>
      <p:sp>
        <p:nvSpPr>
          <p:cNvPr id="5" name="Title 1">
            <a:extLst>
              <a:ext uri="{FF2B5EF4-FFF2-40B4-BE49-F238E27FC236}">
                <a16:creationId xmlns:a16="http://schemas.microsoft.com/office/drawing/2014/main" id="{883CFE1F-5CCF-E137-8089-149E2E8BF017}"/>
              </a:ext>
            </a:extLst>
          </p:cNvPr>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625708E0-D6FF-60C4-718A-A63278F705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B275CE-6038-6C5C-A137-536230944E85}"/>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30AE048D-3185-983F-B02F-0E5894725F43}"/>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82129283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nchor="ctr"/>
          <a:lstStyle/>
          <a:p>
            <a:pPr algn="ctr"/>
            <a:r>
              <a:rPr lang="en-US" sz="3600" dirty="0">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925286" y="6248400"/>
            <a:ext cx="10341428"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9032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762000" y="228600"/>
            <a:ext cx="10896600" cy="1143000"/>
          </a:xfrm>
        </p:spPr>
        <p:txBody>
          <a:bodyPr/>
          <a:lstStyle/>
          <a:p>
            <a:pPr algn="ctr">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Using a Foolish Analogy to Support Calvinism</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413617"/>
            <a:ext cx="10972800" cy="4114800"/>
          </a:xfrm>
        </p:spPr>
        <p:txBody>
          <a:bodyPr/>
          <a:lstStyle/>
          <a:p>
            <a:pPr marL="0" indent="0" algn="just">
              <a:spcBef>
                <a:spcPct val="0"/>
              </a:spcBef>
              <a:buNone/>
            </a:pPr>
            <a:r>
              <a:rPr lang="en-US" sz="3600" kern="1200" dirty="0">
                <a:cs typeface="Calibri" panose="020F0502020204030204" pitchFamily="34" charset="0"/>
              </a:rPr>
              <a:t>“Calvinists say, ‘Since he is dead, it is impossible for him to believe.’ This is a foolish analogy!...A person who is physically dead cannot receive Christ as his Savior, but neither can he speak, breathe, laugh, walk, live a righteous life, or sin.”</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35.</a:t>
            </a:r>
          </a:p>
        </p:txBody>
      </p:sp>
    </p:spTree>
    <p:extLst>
      <p:ext uri="{BB962C8B-B14F-4D97-AF65-F5344CB8AC3E}">
        <p14:creationId xmlns:p14="http://schemas.microsoft.com/office/powerpoint/2010/main" val="240613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109227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387419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60085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55440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E65B3-6AF5-4951-8712-6B5F54BA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3" y="2971800"/>
            <a:ext cx="326571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57906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FC7B3-1B4C-418A-B2AC-247CD7E31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How to pronounce Aiōnios in Biblical Greek - (αἰώνιος / eternal)">
            <a:extLst>
              <a:ext uri="{FF2B5EF4-FFF2-40B4-BE49-F238E27FC236}">
                <a16:creationId xmlns:a16="http://schemas.microsoft.com/office/drawing/2014/main" id="{15A60C52-45E6-EAE2-5032-B97774AF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3755980" y="2429232"/>
            <a:ext cx="4680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373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7836-136C-6ED5-08F6-DCBF22F7E5DE}"/>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8BCA7602-AA5E-41C1-987B-35B73BC882DA}"/>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F3CD9C43-9765-312F-0A5F-672C35E6F065}"/>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D2491C9C-ACEC-3F6B-3D5D-156C09D191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397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76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7481973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spcBef>
                <a:spcPts val="0"/>
              </a:spcBef>
              <a:spcAft>
                <a:spcPts val="1800"/>
              </a:spcAft>
              <a:buSzPct val="100000"/>
              <a:buFont typeface="+mj-lt"/>
              <a:buAutoNum type="arabicParenR"/>
              <a:defRPr/>
            </a:pPr>
            <a:r>
              <a:rPr lang="en-US" sz="2800" b="1" u="sng" dirty="0">
                <a:solidFill>
                  <a:srgbClr val="FFFFCC"/>
                </a:solidFill>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425978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b="1" baseline="30000" dirty="0">
                <a:effectLst/>
              </a:rPr>
              <a:t>7 </a:t>
            </a:r>
            <a:r>
              <a:rPr lang="en-US" sz="3300" dirty="0">
                <a:effectLst/>
              </a:rPr>
              <a:t>But I tell you the truth, it is to your advantage that I go away; for if I do not go away, the Helper will not come to you; but if I go, I will send Him to you. </a:t>
            </a:r>
            <a:r>
              <a:rPr lang="en-US" sz="3300" b="1" baseline="30000" dirty="0">
                <a:effectLst/>
              </a:rPr>
              <a:t>8 </a:t>
            </a:r>
            <a:r>
              <a:rPr lang="en-US" sz="3300" dirty="0">
                <a:effectLst/>
              </a:rPr>
              <a:t>And He, when He comes, will convict </a:t>
            </a:r>
            <a:r>
              <a:rPr lang="en-US" sz="3300" b="1" u="sng" dirty="0">
                <a:solidFill>
                  <a:srgbClr val="FFFFCC"/>
                </a:solidFill>
                <a:effectLst/>
              </a:rPr>
              <a:t>the world</a:t>
            </a:r>
            <a:r>
              <a:rPr lang="en-US" sz="3300" dirty="0">
                <a:effectLst/>
              </a:rPr>
              <a:t> concerning sin and righteousness and judgment; </a:t>
            </a:r>
            <a:r>
              <a:rPr lang="en-US" sz="3300" b="1" baseline="30000" dirty="0">
                <a:effectLst/>
              </a:rPr>
              <a:t>9 </a:t>
            </a:r>
            <a:r>
              <a:rPr lang="en-US" sz="3300" dirty="0">
                <a:effectLst/>
              </a:rPr>
              <a:t>concerning sin, because they do not believe in Me; </a:t>
            </a:r>
            <a:r>
              <a:rPr lang="en-US" sz="3300" b="1" baseline="30000" dirty="0">
                <a:effectLst/>
              </a:rPr>
              <a:t>10 </a:t>
            </a:r>
            <a:r>
              <a:rPr lang="en-US" sz="3300" dirty="0">
                <a:effectLst/>
              </a:rPr>
              <a:t>and concerning righteousness, because I go to the Father and you no longer see Me; </a:t>
            </a:r>
            <a:r>
              <a:rPr lang="en-US" sz="3300" b="1" baseline="30000" dirty="0">
                <a:effectLst/>
              </a:rPr>
              <a:t>11 </a:t>
            </a:r>
            <a:r>
              <a:rPr lang="en-US" sz="3300" dirty="0">
                <a:effectLst/>
              </a:rPr>
              <a:t>and concerning judgment, because the ruler of this world has been judged.”</a:t>
            </a:r>
          </a:p>
        </p:txBody>
      </p:sp>
    </p:spTree>
    <p:extLst>
      <p:ext uri="{BB962C8B-B14F-4D97-AF65-F5344CB8AC3E}">
        <p14:creationId xmlns:p14="http://schemas.microsoft.com/office/powerpoint/2010/main" val="335204690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470898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239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9826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5419083-A71A-4887-9E7C-DBB06AF4EED8}"/>
              </a:ext>
            </a:extLst>
          </p:cNvPr>
          <p:cNvGraphicFramePr>
            <a:graphicFrameLocks noGrp="1"/>
          </p:cNvGraphicFramePr>
          <p:nvPr>
            <p:ph idx="1"/>
          </p:nvPr>
        </p:nvGraphicFramePr>
        <p:xfrm>
          <a:off x="609600" y="579120"/>
          <a:ext cx="10972800" cy="5699760"/>
        </p:xfrm>
        <a:graphic>
          <a:graphicData uri="http://schemas.openxmlformats.org/drawingml/2006/table">
            <a:tbl>
              <a:tblPr firstRow="1" bandRow="1">
                <a:tableStyleId>{073A0DAA-6AF3-43AB-8588-CEC1D06C72B9}</a:tableStyleId>
              </a:tblPr>
              <a:tblGrid>
                <a:gridCol w="3146612">
                  <a:extLst>
                    <a:ext uri="{9D8B030D-6E8A-4147-A177-3AD203B41FA5}">
                      <a16:colId xmlns:a16="http://schemas.microsoft.com/office/drawing/2014/main" val="469108784"/>
                    </a:ext>
                  </a:extLst>
                </a:gridCol>
                <a:gridCol w="3307976">
                  <a:extLst>
                    <a:ext uri="{9D8B030D-6E8A-4147-A177-3AD203B41FA5}">
                      <a16:colId xmlns:a16="http://schemas.microsoft.com/office/drawing/2014/main" val="1667891350"/>
                    </a:ext>
                  </a:extLst>
                </a:gridCol>
                <a:gridCol w="4518212">
                  <a:extLst>
                    <a:ext uri="{9D8B030D-6E8A-4147-A177-3AD203B41FA5}">
                      <a16:colId xmlns:a16="http://schemas.microsoft.com/office/drawing/2014/main" val="679950688"/>
                    </a:ext>
                  </a:extLst>
                </a:gridCol>
              </a:tblGrid>
              <a:tr h="914400">
                <a:tc gridSpan="3">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Death: Calvinism vs Biblicism</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27793756"/>
                  </a:ext>
                </a:extLst>
              </a:tr>
              <a:tr h="64008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solidFill>
                            <a:srgbClr val="C00000"/>
                          </a:solidFill>
                          <a:latin typeface="Calibri" panose="020F0502020204030204" pitchFamily="34" charset="0"/>
                          <a:cs typeface="Calibri" panose="020F0502020204030204" pitchFamily="34" charset="0"/>
                        </a:rPr>
                        <a:t>CALVINISM</a:t>
                      </a:r>
                    </a:p>
                  </a:txBody>
                  <a:tcPr/>
                </a:tc>
                <a:tc>
                  <a:txBody>
                    <a:bodyPr/>
                    <a:lstStyle/>
                    <a:p>
                      <a:pPr algn="ctr"/>
                      <a:r>
                        <a:rPr lang="en-US" sz="3200" b="1" dirty="0">
                          <a:solidFill>
                            <a:srgbClr val="0000CC"/>
                          </a:solidFill>
                          <a:latin typeface="Calibri" panose="020F0502020204030204" pitchFamily="34" charset="0"/>
                          <a:cs typeface="Calibri" panose="020F0502020204030204" pitchFamily="34" charset="0"/>
                        </a:rPr>
                        <a:t>BIBLICISM</a:t>
                      </a:r>
                    </a:p>
                  </a:txBody>
                  <a:tcPr/>
                </a:tc>
                <a:extLst>
                  <a:ext uri="{0D108BD9-81ED-4DB2-BD59-A6C34878D82A}">
                    <a16:rowId xmlns:a16="http://schemas.microsoft.com/office/drawing/2014/main" val="696945408"/>
                  </a:ext>
                </a:extLst>
              </a:tr>
              <a:tr h="640080">
                <a:tc>
                  <a:txBody>
                    <a:bodyPr/>
                    <a:lstStyle/>
                    <a:p>
                      <a:r>
                        <a:rPr lang="en-US" sz="2800" b="1" dirty="0">
                          <a:latin typeface="Calibri" panose="020F0502020204030204" pitchFamily="34" charset="0"/>
                          <a:cs typeface="Calibri" panose="020F0502020204030204" pitchFamily="34" charset="0"/>
                        </a:rPr>
                        <a:t>Spiritual death:</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Corpse, cadaver</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Separated</a:t>
                      </a:r>
                    </a:p>
                  </a:txBody>
                  <a:tcPr/>
                </a:tc>
                <a:extLst>
                  <a:ext uri="{0D108BD9-81ED-4DB2-BD59-A6C34878D82A}">
                    <a16:rowId xmlns:a16="http://schemas.microsoft.com/office/drawing/2014/main" val="2766381782"/>
                  </a:ext>
                </a:extLst>
              </a:tr>
              <a:tr h="640080">
                <a:tc>
                  <a:txBody>
                    <a:bodyPr/>
                    <a:lstStyle/>
                    <a:p>
                      <a:r>
                        <a:rPr lang="en-US" sz="2800" b="1" dirty="0">
                          <a:latin typeface="Calibri" panose="020F0502020204030204" pitchFamily="34" charset="0"/>
                          <a:cs typeface="Calibri" panose="020F0502020204030204" pitchFamily="34" charset="0"/>
                        </a:rPr>
                        <a:t>Consciousness: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Cessation, lifeless</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Aware</a:t>
                      </a:r>
                    </a:p>
                  </a:txBody>
                  <a:tcPr/>
                </a:tc>
                <a:extLst>
                  <a:ext uri="{0D108BD9-81ED-4DB2-BD59-A6C34878D82A}">
                    <a16:rowId xmlns:a16="http://schemas.microsoft.com/office/drawing/2014/main" val="1181970046"/>
                  </a:ext>
                </a:extLst>
              </a:tr>
              <a:tr h="640080">
                <a:tc>
                  <a:txBody>
                    <a:bodyPr/>
                    <a:lstStyle/>
                    <a:p>
                      <a:r>
                        <a:rPr lang="en-US" sz="2800" b="1" dirty="0">
                          <a:latin typeface="Calibri" panose="020F0502020204030204" pitchFamily="34" charset="0"/>
                          <a:cs typeface="Calibri" panose="020F0502020204030204" pitchFamily="34" charset="0"/>
                        </a:rPr>
                        <a:t>Results: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Inability</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Can hear and believe</a:t>
                      </a:r>
                    </a:p>
                  </a:txBody>
                  <a:tcPr/>
                </a:tc>
                <a:extLst>
                  <a:ext uri="{0D108BD9-81ED-4DB2-BD59-A6C34878D82A}">
                    <a16:rowId xmlns:a16="http://schemas.microsoft.com/office/drawing/2014/main" val="1623121738"/>
                  </a:ext>
                </a:extLst>
              </a:tr>
              <a:tr h="640080">
                <a:tc>
                  <a:txBody>
                    <a:bodyPr/>
                    <a:lstStyle/>
                    <a:p>
                      <a:r>
                        <a:rPr lang="en-US" sz="2800" b="1" dirty="0">
                          <a:latin typeface="Calibri" panose="020F0502020204030204" pitchFamily="34" charset="0"/>
                          <a:cs typeface="Calibri" panose="020F0502020204030204" pitchFamily="34" charset="0"/>
                        </a:rPr>
                        <a:t>Spiritual response:</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Regeneration first</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God’s Word, Spirit’s conviction, Gospel’s power</a:t>
                      </a:r>
                    </a:p>
                  </a:txBody>
                  <a:tcPr/>
                </a:tc>
                <a:extLst>
                  <a:ext uri="{0D108BD9-81ED-4DB2-BD59-A6C34878D82A}">
                    <a16:rowId xmlns:a16="http://schemas.microsoft.com/office/drawing/2014/main" val="1226705165"/>
                  </a:ext>
                </a:extLst>
              </a:tr>
              <a:tr h="640080">
                <a:tc>
                  <a:txBody>
                    <a:bodyPr/>
                    <a:lstStyle/>
                    <a:p>
                      <a:r>
                        <a:rPr lang="en-US" sz="2800" b="1" dirty="0">
                          <a:latin typeface="Calibri" panose="020F0502020204030204" pitchFamily="34" charset="0"/>
                          <a:cs typeface="Calibri" panose="020F0502020204030204" pitchFamily="34" charset="0"/>
                        </a:rPr>
                        <a:t>Regeneration:</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Before faith</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Result of faith</a:t>
                      </a:r>
                    </a:p>
                  </a:txBody>
                  <a:tcPr/>
                </a:tc>
                <a:extLst>
                  <a:ext uri="{0D108BD9-81ED-4DB2-BD59-A6C34878D82A}">
                    <a16:rowId xmlns:a16="http://schemas.microsoft.com/office/drawing/2014/main" val="2819425608"/>
                  </a:ext>
                </a:extLst>
              </a:tr>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Adapted from Robert R. Congdon, </a:t>
                      </a:r>
                      <a:r>
                        <a:rPr lang="en-US" sz="1400" i="1" dirty="0">
                          <a:latin typeface="Calibri" panose="020F0502020204030204" pitchFamily="34" charset="0"/>
                          <a:cs typeface="Calibri" panose="020F0502020204030204" pitchFamily="34" charset="0"/>
                        </a:rPr>
                        <a:t>Oops! I Thought I Was a Four - Pt Calvinist</a:t>
                      </a:r>
                      <a:r>
                        <a:rPr lang="en-US" sz="1400" dirty="0">
                          <a:latin typeface="Calibri" panose="020F0502020204030204" pitchFamily="34" charset="0"/>
                          <a:cs typeface="Calibri" panose="020F0502020204030204" pitchFamily="34" charset="0"/>
                        </a:rPr>
                        <a:t> (Greer, SC: Congdon Ministries International, 2014), 22.</a:t>
                      </a:r>
                    </a:p>
                  </a:txBody>
                  <a:tcPr anchor="ct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811777648"/>
                  </a:ext>
                </a:extLst>
              </a:tr>
            </a:tbl>
          </a:graphicData>
        </a:graphic>
      </p:graphicFrame>
    </p:spTree>
    <p:extLst>
      <p:ext uri="{BB962C8B-B14F-4D97-AF65-F5344CB8AC3E}">
        <p14:creationId xmlns:p14="http://schemas.microsoft.com/office/powerpoint/2010/main" val="13969820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33172-BD3F-7BEA-5B6A-C5589756D77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4D9A2DA-BBE3-213A-7C0E-D79E3AE27CD2}"/>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889E9DC-6A3D-B596-EAF8-25F0CF4F13F4}"/>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DDEAF483-FB6C-AE20-42AA-8B89361A74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Now </a:t>
            </a:r>
            <a:r>
              <a:rPr lang="en-US" sz="3600" i="1" dirty="0">
                <a:latin typeface="Calibri" panose="020F0502020204030204" pitchFamily="34" charset="0"/>
                <a:ea typeface="Calibri" panose="020F0502020204030204" pitchFamily="34" charset="0"/>
                <a:cs typeface="Calibri" panose="020F0502020204030204" pitchFamily="34" charset="0"/>
              </a:rPr>
              <a:t>there was</a:t>
            </a:r>
            <a:r>
              <a:rPr lang="en-US" sz="3600" dirty="0">
                <a:latin typeface="Calibri" panose="020F0502020204030204" pitchFamily="34" charset="0"/>
                <a:ea typeface="Calibri" panose="020F0502020204030204" pitchFamily="34" charset="0"/>
                <a:cs typeface="Calibri" panose="020F0502020204030204" pitchFamily="34" charset="0"/>
              </a:rPr>
              <a:t> a man at Caesarea named Cornelius, a centurion of what was called the Italian cohort, </a:t>
            </a:r>
            <a:r>
              <a:rPr lang="en-US" sz="3600" baseline="30000" dirty="0">
                <a:latin typeface="Calibri" panose="020F0502020204030204" pitchFamily="34" charset="0"/>
                <a:ea typeface="Calibri" panose="020F0502020204030204" pitchFamily="34" charset="0"/>
                <a:cs typeface="Calibri" panose="020F0502020204030204" pitchFamily="34" charset="0"/>
              </a:rPr>
              <a:t>2 </a:t>
            </a:r>
            <a:r>
              <a:rPr lang="en-US" sz="3600" dirty="0">
                <a:latin typeface="Calibri" panose="020F0502020204030204" pitchFamily="34" charset="0"/>
                <a:ea typeface="Calibri" panose="020F0502020204030204" pitchFamily="34" charset="0"/>
                <a:cs typeface="Calibri" panose="020F0502020204030204" pitchFamily="34" charset="0"/>
              </a:rPr>
              <a:t>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devout</a:t>
            </a:r>
            <a:r>
              <a:rPr lang="en-US" sz="3600" dirty="0">
                <a:latin typeface="Calibri" panose="020F0502020204030204" pitchFamily="34" charset="0"/>
                <a:ea typeface="Calibri" panose="020F0502020204030204" pitchFamily="34" charset="0"/>
                <a:cs typeface="Calibri" panose="020F0502020204030204" pitchFamily="34" charset="0"/>
              </a:rPr>
              <a:t> man and one who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feared God</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all his household</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gave many alms</a:t>
            </a:r>
            <a:r>
              <a:rPr lang="en-US" sz="3600" dirty="0">
                <a:latin typeface="Calibri" panose="020F0502020204030204" pitchFamily="34" charset="0"/>
                <a:ea typeface="Calibri" panose="020F0502020204030204" pitchFamily="34" charset="0"/>
                <a:cs typeface="Calibri" panose="020F0502020204030204" pitchFamily="34" charset="0"/>
              </a:rPr>
              <a:t> to the </a:t>
            </a:r>
            <a:r>
              <a:rPr lang="en-US" sz="3600" i="1" dirty="0">
                <a:latin typeface="Calibri" panose="020F0502020204030204" pitchFamily="34" charset="0"/>
                <a:ea typeface="Calibri" panose="020F0502020204030204" pitchFamily="34" charset="0"/>
                <a:cs typeface="Calibri" panose="020F0502020204030204" pitchFamily="34" charset="0"/>
              </a:rPr>
              <a:t>Jewish</a:t>
            </a:r>
            <a:r>
              <a:rPr lang="en-US" sz="3600" dirty="0">
                <a:latin typeface="Calibri" panose="020F0502020204030204" pitchFamily="34" charset="0"/>
                <a:ea typeface="Calibri" panose="020F0502020204030204" pitchFamily="34" charset="0"/>
                <a:cs typeface="Calibri" panose="020F0502020204030204" pitchFamily="34" charset="0"/>
              </a:rPr>
              <a:t> people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prayed to God continually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746760" y="0"/>
            <a:ext cx="1069848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convict </a:t>
            </a:r>
            <a:r>
              <a:rPr lang="en-US" b="1" u="sng" dirty="0">
                <a:solidFill>
                  <a:srgbClr val="FFFFCC"/>
                </a:solidFill>
                <a:effectLst/>
              </a:rPr>
              <a:t>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4000" dirty="0">
                <a:effectLst>
                  <a:outerShdw blurRad="38100" dist="38100" dir="2700000" algn="tl">
                    <a:srgbClr val="000000">
                      <a:alpha val="43137"/>
                    </a:srgbClr>
                  </a:outerShdw>
                </a:effectLst>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53143" y="1905000"/>
            <a:ext cx="10885714" cy="26670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“T”</a:t>
            </a:r>
            <a:r>
              <a:rPr lang="en-US" sz="3600" dirty="0">
                <a:effectLst>
                  <a:outerShdw blurRad="38100" dist="38100" dir="2700000" algn="tl">
                    <a:srgbClr val="000000">
                      <a:alpha val="43137"/>
                    </a:srgbClr>
                  </a:outerShdw>
                </a:effectLst>
              </a:rPr>
              <a:t> stands for “Total Depravity.”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756701"/>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1719354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lnSpc>
                <a:spcPct val="90000"/>
              </a:lnSpc>
              <a:spcBef>
                <a:spcPct val="0"/>
              </a:spcBef>
              <a:spcAft>
                <a:spcPts val="9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1026" name="Picture 2" descr="What Does It Mean for Scripture to be ?Inspired? or ?God-Breathed??">
            <a:extLst>
              <a:ext uri="{FF2B5EF4-FFF2-40B4-BE49-F238E27FC236}">
                <a16:creationId xmlns:a16="http://schemas.microsoft.com/office/drawing/2014/main" id="{F1B8E6D1-22BE-4355-EEB7-E6686D826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844" y="2971800"/>
            <a:ext cx="32483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1925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6223"/>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14927</TotalTime>
  <Words>7014</Words>
  <Application>Microsoft Office PowerPoint</Application>
  <PresentationFormat>Widescreen</PresentationFormat>
  <Paragraphs>392</Paragraphs>
  <Slides>104</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104</vt:i4>
      </vt:variant>
    </vt:vector>
  </HeadingPairs>
  <TitlesOfParts>
    <vt:vector size="109" baseType="lpstr">
      <vt:lpstr>Calibri</vt:lpstr>
      <vt:lpstr>Times New Roman</vt:lpstr>
      <vt:lpstr>Wingdings</vt:lpstr>
      <vt:lpstr>1_Azure</vt:lpstr>
      <vt:lpstr>2_Azure</vt:lpstr>
      <vt:lpstr>PowerPoint Presentation</vt:lpstr>
      <vt:lpstr>Neo-Calvinism vs. The Bible</vt:lpstr>
      <vt:lpstr>V. Running TULIP Through the Grid of Scripture</vt:lpstr>
      <vt:lpstr>Total Depravity</vt:lpstr>
      <vt:lpstr>Total Depravity</vt:lpstr>
      <vt:lpstr>Total Depravity</vt:lpstr>
      <vt:lpstr>Total Depravity</vt:lpstr>
      <vt:lpstr>Total Depravity</vt:lpstr>
      <vt:lpstr>Total Depravity = Inability</vt:lpstr>
      <vt:lpstr>PowerPoint Presentation</vt:lpstr>
      <vt:lpstr>PowerPoint Presentation</vt:lpstr>
      <vt:lpstr>Westminster Confession 10:1</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Depravity</vt:lpstr>
      <vt:lpstr>Calvinism’s Overstatement of Total Depravity</vt:lpstr>
      <vt:lpstr>PowerPoint Presentation</vt:lpstr>
      <vt:lpstr>PowerPoint Presentation</vt:lpstr>
      <vt:lpstr>PowerPoint Presentation</vt:lpstr>
      <vt:lpstr>PowerPoint Presentation</vt:lpstr>
      <vt:lpstr>Operates contrary to man’s design</vt:lpstr>
      <vt:lpstr>Operates contrary to man’s design</vt:lpstr>
      <vt:lpstr>PowerPoint Presentation</vt:lpstr>
      <vt:lpstr>PowerPoint Presentation</vt:lpstr>
      <vt:lpstr>Operates contrary to man’s design</vt:lpstr>
      <vt:lpstr>Calvin said: “The Fall of Adam was not by accident, nor by chance, but was ordained by the secret counsel of God.” He also said that, “The first man fell because the Lord deemed it meet that he should.”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Operates contrary to man’s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Using a Foolish Analogy to Support Calvinism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- 014</dc:title>
  <dc:subject>Neo Calvinism vs the Bible</dc:subject>
  <dc:creator>A. Woods</dc:creator>
  <dc:description>Modified by Jim McGowan</dc:description>
  <cp:lastModifiedBy>Jim McGowan</cp:lastModifiedBy>
  <cp:revision>1730</cp:revision>
  <cp:lastPrinted>2024-12-28T22:49:46Z</cp:lastPrinted>
  <dcterms:created xsi:type="dcterms:W3CDTF">2009-03-17T12:21:13Z</dcterms:created>
  <dcterms:modified xsi:type="dcterms:W3CDTF">2025-01-05T00:30:45Z</dcterms:modified>
</cp:coreProperties>
</file>