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3"/>
  </p:notesMasterIdLst>
  <p:handoutMasterIdLst>
    <p:handoutMasterId r:id="rId64"/>
  </p:handoutMasterIdLst>
  <p:sldIdLst>
    <p:sldId id="6881" r:id="rId3"/>
    <p:sldId id="6984" r:id="rId4"/>
    <p:sldId id="6883" r:id="rId5"/>
    <p:sldId id="6996" r:id="rId6"/>
    <p:sldId id="6885" r:id="rId7"/>
    <p:sldId id="6997" r:id="rId8"/>
    <p:sldId id="6887" r:id="rId9"/>
    <p:sldId id="6998" r:id="rId10"/>
    <p:sldId id="6922" r:id="rId11"/>
    <p:sldId id="6999" r:id="rId12"/>
    <p:sldId id="7000" r:id="rId13"/>
    <p:sldId id="7001" r:id="rId14"/>
    <p:sldId id="6860" r:id="rId15"/>
    <p:sldId id="7002" r:id="rId16"/>
    <p:sldId id="7003" r:id="rId17"/>
    <p:sldId id="7004" r:id="rId18"/>
    <p:sldId id="7005" r:id="rId19"/>
    <p:sldId id="283" r:id="rId20"/>
    <p:sldId id="7006" r:id="rId21"/>
    <p:sldId id="7007" r:id="rId22"/>
    <p:sldId id="7008" r:id="rId23"/>
    <p:sldId id="7009" r:id="rId24"/>
    <p:sldId id="7043" r:id="rId25"/>
    <p:sldId id="7044" r:id="rId26"/>
    <p:sldId id="7059" r:id="rId27"/>
    <p:sldId id="7056" r:id="rId28"/>
    <p:sldId id="7060" r:id="rId29"/>
    <p:sldId id="7061" r:id="rId30"/>
    <p:sldId id="7062" r:id="rId31"/>
    <p:sldId id="6991" r:id="rId32"/>
    <p:sldId id="6987" r:id="rId33"/>
    <p:sldId id="6988" r:id="rId34"/>
    <p:sldId id="6995" r:id="rId35"/>
    <p:sldId id="7063" r:id="rId36"/>
    <p:sldId id="7064" r:id="rId37"/>
    <p:sldId id="1148" r:id="rId38"/>
    <p:sldId id="278" r:id="rId39"/>
    <p:sldId id="7065" r:id="rId40"/>
    <p:sldId id="5516" r:id="rId41"/>
    <p:sldId id="6990" r:id="rId42"/>
    <p:sldId id="6993" r:id="rId43"/>
    <p:sldId id="6965" r:id="rId44"/>
    <p:sldId id="7066" r:id="rId45"/>
    <p:sldId id="6979" r:id="rId46"/>
    <p:sldId id="7067" r:id="rId47"/>
    <p:sldId id="7068" r:id="rId48"/>
    <p:sldId id="7069" r:id="rId49"/>
    <p:sldId id="7070" r:id="rId50"/>
    <p:sldId id="6929" r:id="rId51"/>
    <p:sldId id="7071" r:id="rId52"/>
    <p:sldId id="7072" r:id="rId53"/>
    <p:sldId id="7073" r:id="rId54"/>
    <p:sldId id="7074" r:id="rId55"/>
    <p:sldId id="6918" r:id="rId56"/>
    <p:sldId id="6917" r:id="rId57"/>
    <p:sldId id="6947" r:id="rId58"/>
    <p:sldId id="6948" r:id="rId59"/>
    <p:sldId id="6981" r:id="rId60"/>
    <p:sldId id="7075" r:id="rId61"/>
    <p:sldId id="7076" r:id="rId6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FFCCFF"/>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529" autoAdjust="0"/>
  </p:normalViewPr>
  <p:slideViewPr>
    <p:cSldViewPr>
      <p:cViewPr varScale="1">
        <p:scale>
          <a:sx n="120" d="100"/>
          <a:sy n="120"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015 - James 2:25-26</a:t>
            </a:r>
          </a:p>
          <a:p>
            <a:pPr>
              <a:defRPr/>
            </a:pPr>
            <a:r>
              <a:rPr lang="en-US" sz="1500" dirty="0"/>
              <a:t>02-03-2021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1/4/2025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1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B7761974-3413-469E-AE76-C8CE33698D7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B92676E-F9AE-46F9-9EAD-48A3767237C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4B39CEB-91C3-408E-B2DB-72C7FC546921}"/>
              </a:ext>
            </a:extLst>
          </p:cNvPr>
          <p:cNvSpPr>
            <a:spLocks noGrp="1" noChangeArrowheads="1"/>
          </p:cNvSpPr>
          <p:nvPr>
            <p:ph type="sldNum" sz="quarter" idx="12"/>
          </p:nvPr>
        </p:nvSpPr>
        <p:spPr/>
        <p:txBody>
          <a:bodyPr/>
          <a:lstStyle>
            <a:lvl1pPr>
              <a:defRPr/>
            </a:lvl1pPr>
          </a:lstStyle>
          <a:p>
            <a:fld id="{5B8F8612-C36D-4CB6-9D81-3828FBAB1A18}" type="slidenum">
              <a:rPr lang="en-US" altLang="en-US"/>
              <a:pPr/>
              <a:t>‹#›</a:t>
            </a:fld>
            <a:endParaRPr lang="en-US" altLang="en-US"/>
          </a:p>
        </p:txBody>
      </p:sp>
    </p:spTree>
    <p:extLst>
      <p:ext uri="{BB962C8B-B14F-4D97-AF65-F5344CB8AC3E}">
        <p14:creationId xmlns:p14="http://schemas.microsoft.com/office/powerpoint/2010/main" val="63165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1/4/2025</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266272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 id="214748383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22.jpeg"/></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70EB8-5B90-FB10-6803-2AAFEF41F178}"/>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37B7BBC3-4837-0C83-1D59-070915B39F99}"/>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62C772C9-6A5D-F403-7E04-F0875CEC2F92}"/>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283B55EB-B1CD-ADBF-C3D1-27281387F0C9}"/>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5207999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A18828D-36F3-B399-B0E4-09F7AF7B6BF4}"/>
              </a:ext>
            </a:extLst>
          </p:cNvPr>
          <p:cNvPicPr>
            <a:picLocks noChangeAspect="1"/>
          </p:cNvPicPr>
          <p:nvPr/>
        </p:nvPicPr>
        <p:blipFill>
          <a:blip r:embed="rId2"/>
          <a:stretch>
            <a:fillRect/>
          </a:stretch>
        </p:blipFill>
        <p:spPr>
          <a:xfrm>
            <a:off x="3033393" y="4696801"/>
            <a:ext cx="2962913" cy="1932599"/>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0CA1-69B0-44B7-2690-A3AB7D71F893}"/>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4809C96F-7CE2-D3A4-EAC7-D4C0C2D3498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708F04F7-E062-0097-81CD-C13A3DB448F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8A636DAC-ED21-4CCD-0C1C-C778E56D48DE}"/>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2747711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769C0-5961-8ECF-9718-DED4A3E82255}"/>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1189AB97-652C-6D9E-2C0C-B72D8050F4E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8DF2C470-DD29-394D-1040-7EFBFA134485}"/>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a:t>
            </a:r>
            <a:r>
              <a:rPr lang="es-ES" sz="3100" dirty="0" err="1"/>
              <a:t>entitud</a:t>
            </a:r>
            <a:r>
              <a:rPr lang="es-ES" sz="3100" dirty="0"/>
              <a:t>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Necesidad de la Religión Verdadera (1:26-27)</a:t>
            </a:r>
          </a:p>
        </p:txBody>
      </p:sp>
      <p:pic>
        <p:nvPicPr>
          <p:cNvPr id="2" name="Picture 1">
            <a:extLst>
              <a:ext uri="{FF2B5EF4-FFF2-40B4-BE49-F238E27FC236}">
                <a16:creationId xmlns:a16="http://schemas.microsoft.com/office/drawing/2014/main" id="{B5758E21-DB03-468C-4152-4E1387D8BEAE}"/>
              </a:ext>
            </a:extLst>
          </p:cNvPr>
          <p:cNvPicPr>
            <a:picLocks noChangeAspect="1"/>
          </p:cNvPicPr>
          <p:nvPr/>
        </p:nvPicPr>
        <p:blipFill>
          <a:blip r:embed="rId2"/>
          <a:stretch>
            <a:fillRect/>
          </a:stretch>
        </p:blipFill>
        <p:spPr>
          <a:xfrm>
            <a:off x="3090543" y="4740166"/>
            <a:ext cx="2962913" cy="1932599"/>
          </a:xfrm>
          <a:prstGeom prst="rect">
            <a:avLst/>
          </a:prstGeom>
        </p:spPr>
      </p:pic>
    </p:spTree>
    <p:extLst>
      <p:ext uri="{BB962C8B-B14F-4D97-AF65-F5344CB8AC3E}">
        <p14:creationId xmlns:p14="http://schemas.microsoft.com/office/powerpoint/2010/main" val="32820700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EBC7-CA6E-CE0A-0247-02C35439D1F3}"/>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638EE013-78DE-6DA4-A152-BAC7DA4B91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7911F947-6C8A-9A98-882A-DE714379BEFB}"/>
              </a:ext>
            </a:extLst>
          </p:cNvPr>
          <p:cNvSpPr>
            <a:spLocks noGrp="1" noChangeArrowheads="1"/>
          </p:cNvSpPr>
          <p:nvPr>
            <p:ph type="body" idx="1"/>
          </p:nvPr>
        </p:nvSpPr>
        <p:spPr>
          <a:xfrm>
            <a:off x="457200" y="1600200"/>
            <a:ext cx="85344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654E0AC1-FDEB-E29D-98FA-600517D5A4AF}"/>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17095018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2964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b="1" u="sng" dirty="0">
                <a:solidFill>
                  <a:srgbClr val="FFFFCC"/>
                </a:solidFill>
                <a:effectLst>
                  <a:outerShdw blurRad="38100" dist="38100" dir="2700000" algn="tl">
                    <a:srgbClr val="000000">
                      <a:alpha val="43137"/>
                    </a:srgbClr>
                  </a:outerShdw>
                </a:effectLst>
              </a:rPr>
              <a:t>Dios juzgará a quienes muestran favoritismo</a:t>
            </a:r>
            <a:r>
              <a:rPr lang="en-US" sz="3000" b="1" u="sng" dirty="0">
                <a:solidFill>
                  <a:srgbClr val="FFFFCC"/>
                </a:solidFill>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41906763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8F6F-AEDD-37F2-6416-C575D61E3030}"/>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69712291-02EB-20C0-41F6-76CDC0C14F9C}"/>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139622EB-B2B9-558E-221F-C38F74997FA8}"/>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7470EC53-AD66-FD30-94E8-AB72FB79C3BF}"/>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15383159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Santiago no llama a la creencia de los demonios un mero “reconocimiento”, sino que afirma que ellos realmente “creen”. De hecho, su fe los hace “temblar”. El punto de Santiago es que incluso la fe de los demonios resulta en alguna manifestación práctica en sus vidas, entonces, ¿no debería la fe genuina de estos creyentes resultar en algunas obras provechosas y demostrables hacia otros creyentes necesitados</a:t>
            </a:r>
            <a:r>
              <a:rPr lang="en-US" dirty="0">
                <a:cs typeface="Calibri" panose="020F0502020204030204" pitchFamily="34" charset="0"/>
              </a:rPr>
              <a:t>?”</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BA40-FEDC-B8F2-1214-F317A90B8B8B}"/>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8F0D3C5E-FF44-D4A0-AB84-4F20C40F5D7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658C2BA1-DBBA-28E4-0E13-2F4F2D7FA4BE}"/>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0D15D3AF-588E-7EB5-08DD-0A596292AD87}"/>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23436779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Pueden ver, pues, que el hombre es </a:t>
            </a:r>
            <a:r>
              <a:rPr lang="es-E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y no solamente por la 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F712F18C-ACA5-377F-A74E-9B637D9E0D5C}"/>
              </a:ext>
            </a:extLst>
          </p:cNvPr>
          <p:cNvPicPr>
            <a:picLocks noChangeAspect="1"/>
          </p:cNvPicPr>
          <p:nvPr/>
        </p:nvPicPr>
        <p:blipFill>
          <a:blip r:embed="rId3"/>
          <a:stretch>
            <a:fillRect/>
          </a:stretch>
        </p:blipFill>
        <p:spPr>
          <a:xfrm>
            <a:off x="3053964" y="2715608"/>
            <a:ext cx="3036071" cy="1975275"/>
          </a:xfrm>
          <a:prstGeom prst="rect">
            <a:avLst/>
          </a:prstGeom>
        </p:spPr>
      </p:pic>
    </p:spTree>
    <p:extLst>
      <p:ext uri="{BB962C8B-B14F-4D97-AF65-F5344CB8AC3E}">
        <p14:creationId xmlns:p14="http://schemas.microsoft.com/office/powerpoint/2010/main" val="1837028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0862-1581-B792-9F5D-33F70937C7C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7CC97AD-1434-3C6B-6399-6A2EAC2074C2}"/>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67446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7239-EDBC-A827-C2EA-A48C4F8F99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49D2D5F-4AD5-293F-B039-1A8958CECA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C5206B36-4639-6543-C460-78165E524EBB}"/>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414135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914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Thomas L. Constable</a:t>
            </a:r>
            <a:br>
              <a:rPr lang="en-US" sz="32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James</a:t>
            </a:r>
            <a:r>
              <a:rPr lang="en-US" sz="1800" dirty="0">
                <a:solidFill>
                  <a:schemeClr val="tx1"/>
                </a:solidFill>
                <a:effectLst>
                  <a:outerShdw blurRad="38100" dist="38100" dir="2700000" algn="tl">
                    <a:srgbClr val="000000">
                      <a:alpha val="43137"/>
                    </a:srgbClr>
                  </a:outerShdw>
                </a:effectLst>
              </a:rPr>
              <a:t> notes, www.soniclight.com, 58.</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44068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t>
            </a:r>
            <a:r>
              <a:rPr lang="es-CO" sz="3000" dirty="0">
                <a:effectLst>
                  <a:outerShdw blurRad="38100" dist="38100" dir="2700000" algn="tl">
                    <a:srgbClr val="000000">
                      <a:alpha val="43137"/>
                    </a:srgbClr>
                  </a:outerShdw>
                </a:effectLst>
              </a:rPr>
              <a:t>Abraham fue declarado justo más de una vez. </a:t>
            </a:r>
            <a:r>
              <a:rPr lang="es-ES" sz="3000" dirty="0">
                <a:effectLst>
                  <a:outerShdw blurRad="38100" dist="38100" dir="2700000" algn="tl">
                    <a:srgbClr val="000000">
                      <a:alpha val="43137"/>
                    </a:srgbClr>
                  </a:outerShdw>
                </a:effectLst>
              </a:rPr>
              <a:t>La mayoría de los intérpretes entienden que la primera declaración bíblica de su justificación describe su ‘nuevo nacimiento’, para usar el término del Nuevo Testamento (Gén. 15:6). Fue entonces cuando Dios declaró justo a Abraham. Santiago explicó que </a:t>
            </a:r>
            <a:r>
              <a:rPr lang="es-ES" sz="3000" u="sng" dirty="0">
                <a:solidFill>
                  <a:srgbClr val="FFFFCC"/>
                </a:solidFill>
                <a:effectLst>
                  <a:outerShdw blurRad="38100" dist="38100" dir="2700000" algn="tl">
                    <a:srgbClr val="000000">
                      <a:alpha val="43137"/>
                    </a:srgbClr>
                  </a:outerShdw>
                </a:effectLst>
              </a:rPr>
              <a:t>unos 20 años después de que Abraham fue declarado justo, fue ‘justificado’ nuevamente.</a:t>
            </a:r>
            <a:r>
              <a:rPr lang="es-ES" sz="3000" u="sng" dirty="0">
                <a:effectLst>
                  <a:outerShdw blurRad="38100" dist="38100" dir="2700000" algn="tl">
                    <a:srgbClr val="000000">
                      <a:alpha val="43137"/>
                    </a:srgbClr>
                  </a:outerShdw>
                </a:effectLst>
              </a:rPr>
              <a:t>"</a:t>
            </a:r>
            <a:r>
              <a:rPr lang="es-ES" sz="3000" dirty="0">
                <a:effectLst>
                  <a:outerShdw blurRad="38100" dist="38100" dir="2700000" algn="tl">
                    <a:srgbClr val="000000">
                      <a:alpha val="43137"/>
                    </a:srgbClr>
                  </a:outerShdw>
                </a:effectLst>
              </a:rPr>
              <a:t> La Escritura enseña constantemente que los creyentes a quienes Dios declara justos nunca pierden su condición de justos ante Dios (Rom. 5:1; 8:1; et al.). No necesitan ser salvos nuevamente. </a:t>
            </a:r>
            <a:endParaRPr lang="en-US" sz="3000" dirty="0">
              <a:effectLst>
                <a:outerShdw blurRad="38100" dist="38100" dir="2700000" algn="tl">
                  <a:srgbClr val="000000">
                    <a:alpha val="43137"/>
                  </a:srgbClr>
                </a:outerShdw>
              </a:effectLst>
            </a:endParaRPr>
          </a:p>
        </p:txBody>
      </p:sp>
      <p:pic>
        <p:nvPicPr>
          <p:cNvPr id="1026" name="Picture 2" descr="Preaching the Parables: From Responsible Interpretation to ...">
            <a:extLst>
              <a:ext uri="{FF2B5EF4-FFF2-40B4-BE49-F238E27FC236}">
                <a16:creationId xmlns:a16="http://schemas.microsoft.com/office/drawing/2014/main" id="{1184D616-C748-4110-9780-14DDB76E22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346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914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Thomas L. Constable</a:t>
            </a:r>
            <a:br>
              <a:rPr lang="en-US" sz="32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James</a:t>
            </a:r>
            <a:r>
              <a:rPr lang="en-US" sz="1800" dirty="0">
                <a:solidFill>
                  <a:schemeClr val="tx1"/>
                </a:solidFill>
                <a:effectLst>
                  <a:outerShdw blurRad="38100" dist="38100" dir="2700000" algn="tl">
                    <a:srgbClr val="000000">
                      <a:alpha val="43137"/>
                    </a:srgbClr>
                  </a:outerShdw>
                </a:effectLst>
              </a:rPr>
              <a:t> notes, www.soniclight.com, 58.</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2578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t>
            </a:r>
            <a:r>
              <a:rPr lang="es-ES" sz="3000" b="1" u="sng" dirty="0">
                <a:solidFill>
                  <a:srgbClr val="FFFFCC"/>
                </a:solidFill>
                <a:effectLst>
                  <a:outerShdw blurRad="38100" dist="38100" dir="2700000" algn="tl">
                    <a:srgbClr val="000000">
                      <a:alpha val="43137"/>
                    </a:srgbClr>
                  </a:outerShdw>
                </a:effectLst>
              </a:rPr>
              <a:t>La segunda y subsiguiente "justificación" de Abraham evidentemente se refiere a una segunda declaración de su justicia. Santiago dijo que las obras de Abraham lo declararon justo por segunda vez</a:t>
            </a:r>
            <a:r>
              <a:rPr lang="es-ES" sz="3000" dirty="0">
                <a:effectLst>
                  <a:outerShdw blurRad="38100" dist="38100" dir="2700000" algn="tl">
                    <a:srgbClr val="000000">
                      <a:alpha val="43137"/>
                    </a:srgbClr>
                  </a:outerShdw>
                </a:effectLst>
              </a:rPr>
              <a:t>. Dieron testimonio (testificaron) de su fe</a:t>
            </a:r>
            <a:r>
              <a:rPr lang="en-US" sz="3000" dirty="0">
                <a:effectLst>
                  <a:outerShdw blurRad="38100" dist="38100" dir="2700000" algn="tl">
                    <a:srgbClr val="000000">
                      <a:alpha val="43137"/>
                    </a:srgbClr>
                  </a:outerShdw>
                </a:effectLst>
              </a:rPr>
              <a:t>. </a:t>
            </a:r>
            <a:r>
              <a:rPr lang="es-ES" sz="3000" dirty="0">
                <a:effectLst>
                  <a:outerShdw blurRad="38100" dist="38100" dir="2700000" algn="tl">
                    <a:srgbClr val="000000">
                      <a:alpha val="43137"/>
                    </a:srgbClr>
                  </a:outerShdw>
                </a:effectLst>
              </a:rPr>
              <a:t>Las obras no siempre demuestran la fe (v. 19), pero a veces sí. </a:t>
            </a:r>
            <a:r>
              <a:rPr lang="es-ES" sz="3000" b="1" u="sng" dirty="0">
                <a:solidFill>
                  <a:srgbClr val="FFFFCC"/>
                </a:solidFill>
                <a:effectLst>
                  <a:outerShdw blurRad="38100" dist="38100" dir="2700000" algn="tl">
                    <a:srgbClr val="000000">
                      <a:alpha val="43137"/>
                    </a:srgbClr>
                  </a:outerShdw>
                </a:effectLst>
              </a:rPr>
              <a:t>Lo hacen siempre que una persona que se ha convertido en creyente por fe continúa viviendo por fe</a:t>
            </a:r>
            <a:r>
              <a:rPr lang="en-US" sz="3000" dirty="0">
                <a:effectLst>
                  <a:outerShdw blurRad="38100" dist="38100" dir="2700000" algn="tl">
                    <a:srgbClr val="000000">
                      <a:alpha val="43137"/>
                    </a:srgbClr>
                  </a:outerShdw>
                </a:effectLst>
              </a:rPr>
              <a:t>. </a:t>
            </a:r>
            <a:r>
              <a:rPr lang="es-ES" sz="3000" dirty="0">
                <a:effectLst>
                  <a:outerShdw blurRad="38100" dist="38100" dir="2700000" algn="tl">
                    <a:srgbClr val="000000">
                      <a:alpha val="43137"/>
                    </a:srgbClr>
                  </a:outerShdw>
                </a:effectLst>
              </a:rPr>
              <a:t>Abraham es un buen ejemplo de un creyente cuyas buenas obras (obediencia a Dios) dieron testimonio de su justicia. Continuó viviendo por fe, tal como había sido declarado justo por fe</a:t>
            </a:r>
            <a:r>
              <a:rPr lang="en-US" sz="3000" dirty="0">
                <a:effectLst>
                  <a:outerShdw blurRad="38100" dist="38100" dir="2700000" algn="tl">
                    <a:srgbClr val="000000">
                      <a:alpha val="43137"/>
                    </a:srgbClr>
                  </a:outerShdw>
                </a:effectLst>
              </a:rPr>
              <a:t>.”</a:t>
            </a:r>
          </a:p>
        </p:txBody>
      </p:sp>
      <p:sp>
        <p:nvSpPr>
          <p:cNvPr id="2" name="AutoShape 2" descr="Thomas L. Constable - DTS Voice">
            <a:extLst>
              <a:ext uri="{FF2B5EF4-FFF2-40B4-BE49-F238E27FC236}">
                <a16:creationId xmlns:a16="http://schemas.microsoft.com/office/drawing/2014/main" id="{869D1CC2-0B2F-4684-BCAE-B2CF883AEE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omas L. Constable - DTS Voice">
            <a:extLst>
              <a:ext uri="{FF2B5EF4-FFF2-40B4-BE49-F238E27FC236}">
                <a16:creationId xmlns:a16="http://schemas.microsoft.com/office/drawing/2014/main" id="{7BB4F639-D19D-41BF-AD24-E119F308F9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Preaching the Parables: From Responsible Interpretation to ...">
            <a:extLst>
              <a:ext uri="{FF2B5EF4-FFF2-40B4-BE49-F238E27FC236}">
                <a16:creationId xmlns:a16="http://schemas.microsoft.com/office/drawing/2014/main" id="{19DC0172-2A40-4B2D-A7EE-984238396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767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2:23</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se cumplió la Escritura que dice: Y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creyó</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Abraham a Dios, y le fue contado por justicia [Gen. 15:16] ;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fue llamado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amigo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Dios.” [Gen. 18:17]</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6095CA8-3CDD-981A-B72D-949FB78BAF0A}"/>
              </a:ext>
            </a:extLst>
          </p:cNvPr>
          <p:cNvPicPr>
            <a:picLocks noChangeAspect="1"/>
          </p:cNvPicPr>
          <p:nvPr/>
        </p:nvPicPr>
        <p:blipFill>
          <a:blip r:embed="rId3"/>
          <a:stretch>
            <a:fillRect/>
          </a:stretch>
        </p:blipFill>
        <p:spPr>
          <a:xfrm>
            <a:off x="3053964" y="2895600"/>
            <a:ext cx="3036071" cy="1981372"/>
          </a:xfrm>
          <a:prstGeom prst="rect">
            <a:avLst/>
          </a:prstGeom>
        </p:spPr>
      </p:pic>
    </p:spTree>
    <p:extLst>
      <p:ext uri="{BB962C8B-B14F-4D97-AF65-F5344CB8AC3E}">
        <p14:creationId xmlns:p14="http://schemas.microsoft.com/office/powerpoint/2010/main" val="75238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15:14-15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Ustedes son mis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amigos si hacen lo que yo les mando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 Ya no los llamo más siervos porque el siervo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sabe lo que hace su señor</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Pero los he llamado amigos porque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he dado a conocer</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todas las cosas que oí de mi Padre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5798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2:23-25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Mientras él estaba en Jerusalén en la fiesta de la Pascua, muchos creyeron </a:t>
            </a: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pisteuō</a:t>
            </a: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4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su nombre al observar las señales que hacía. 24 Pero Jesús mismo no confiaba en ellos, porque los conocía a todos 25 y porque no tenía necesidad de que nadie le diera testimonio acerca de los hombres, pues él conocía lo que había en el hombre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99734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Juan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a:t>
            </a:r>
            <a:r>
              <a:rPr lang="es-CO" dirty="0">
                <a:cs typeface="Calibri" panose="020F0502020204030204" pitchFamily="34" charset="0"/>
              </a:rPr>
              <a:t>Por cierto, Jesús hizo muchas otras señales en presencia de sus discípulos las cuales no están escritas en este libro. 31 Pero estas cosas han sido escritas para que ustedes </a:t>
            </a:r>
            <a:r>
              <a:rPr lang="es-CO" b="1" u="sng" dirty="0">
                <a:solidFill>
                  <a:srgbClr val="FFFFCC"/>
                </a:solidFill>
                <a:cs typeface="Calibri" panose="020F0502020204030204" pitchFamily="34" charset="0"/>
              </a:rPr>
              <a:t>crean</a:t>
            </a:r>
            <a:r>
              <a:rPr lang="es-CO" dirty="0">
                <a:cs typeface="Calibri" panose="020F0502020204030204" pitchFamily="34" charset="0"/>
              </a:rPr>
              <a:t> </a:t>
            </a:r>
            <a:r>
              <a:rPr lang="es-CO" b="1" u="sng" dirty="0">
                <a:solidFill>
                  <a:srgbClr val="FFFFCC"/>
                </a:solidFill>
                <a:cs typeface="Calibri" panose="020F0502020204030204" pitchFamily="34" charset="0"/>
              </a:rPr>
              <a:t>(</a:t>
            </a:r>
            <a:r>
              <a:rPr lang="es-CO" b="1" u="sng" dirty="0" err="1">
                <a:solidFill>
                  <a:srgbClr val="FFFFCC"/>
                </a:solidFill>
                <a:cs typeface="Calibri" panose="020F0502020204030204" pitchFamily="34" charset="0"/>
              </a:rPr>
              <a:t>pisteuō</a:t>
            </a:r>
            <a:r>
              <a:rPr lang="es-CO" b="1" u="sng" dirty="0">
                <a:solidFill>
                  <a:srgbClr val="FFFFCC"/>
                </a:solidFill>
                <a:cs typeface="Calibri" panose="020F0502020204030204" pitchFamily="34" charset="0"/>
              </a:rPr>
              <a:t> </a:t>
            </a:r>
            <a:r>
              <a:rPr lang="es-CO" b="1" u="sng" dirty="0" err="1">
                <a:solidFill>
                  <a:srgbClr val="FFFFCC"/>
                </a:solidFill>
                <a:cs typeface="Calibri" panose="020F0502020204030204" pitchFamily="34" charset="0"/>
              </a:rPr>
              <a:t>eis</a:t>
            </a:r>
            <a:r>
              <a:rPr lang="es-CO" b="1" u="sng" dirty="0">
                <a:solidFill>
                  <a:srgbClr val="FFFFCC"/>
                </a:solidFill>
                <a:cs typeface="Calibri" panose="020F0502020204030204" pitchFamily="34" charset="0"/>
              </a:rPr>
              <a:t>)</a:t>
            </a:r>
            <a:r>
              <a:rPr lang="es-CO" dirty="0">
                <a:cs typeface="Calibri" panose="020F0502020204030204" pitchFamily="34" charset="0"/>
              </a:rPr>
              <a:t> que Jesús es el Cristo, el Hijo de Dios, y para que creyendo tengan vida en su nombre</a:t>
            </a:r>
            <a:r>
              <a:rPr lang="en-US" dirty="0">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3276600"/>
            <a:ext cx="1282575" cy="1554480"/>
          </a:xfrm>
          <a:prstGeom prst="rect">
            <a:avLst/>
          </a:prstGeom>
        </p:spPr>
      </p:pic>
    </p:spTree>
    <p:extLst>
      <p:ext uri="{BB962C8B-B14F-4D97-AF65-F5344CB8AC3E}">
        <p14:creationId xmlns:p14="http://schemas.microsoft.com/office/powerpoint/2010/main" val="848884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64544-AA36-50AB-BBB8-F2F1F00AA43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1C0E20-2112-B82A-0C23-A1DBF731FE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92EA73AA-D80A-2563-BD93-F61B351B43B8}"/>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Juan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a:t>
            </a:r>
            <a:r>
              <a:rPr lang="es-CO" dirty="0">
                <a:cs typeface="Calibri" panose="020F0502020204030204" pitchFamily="34" charset="0"/>
              </a:rPr>
              <a:t>Por cierto, Jesús hizo muchas otras </a:t>
            </a:r>
            <a:r>
              <a:rPr lang="es-CO" b="1" u="sng" dirty="0">
                <a:solidFill>
                  <a:srgbClr val="FFFFCC"/>
                </a:solidFill>
                <a:cs typeface="Calibri" panose="020F0502020204030204" pitchFamily="34" charset="0"/>
              </a:rPr>
              <a:t>señales</a:t>
            </a:r>
            <a:r>
              <a:rPr lang="es-CO" dirty="0">
                <a:cs typeface="Calibri" panose="020F0502020204030204" pitchFamily="34" charset="0"/>
              </a:rPr>
              <a:t> en presencia de sus discípulos las cuales no están escritas en este libro. 31 Pero estas cosas han sido escritas para que ustedes </a:t>
            </a:r>
            <a:r>
              <a:rPr lang="es-CO" b="1" u="sng" dirty="0">
                <a:solidFill>
                  <a:srgbClr val="FFFFCC"/>
                </a:solidFill>
                <a:cs typeface="Calibri" panose="020F0502020204030204" pitchFamily="34" charset="0"/>
              </a:rPr>
              <a:t>crean</a:t>
            </a:r>
            <a:r>
              <a:rPr lang="es-CO" dirty="0">
                <a:cs typeface="Calibri" panose="020F0502020204030204" pitchFamily="34" charset="0"/>
              </a:rPr>
              <a:t> </a:t>
            </a:r>
            <a:r>
              <a:rPr lang="es-CO" b="1" u="sng" dirty="0">
                <a:solidFill>
                  <a:srgbClr val="FFFFCC"/>
                </a:solidFill>
                <a:cs typeface="Calibri" panose="020F0502020204030204" pitchFamily="34" charset="0"/>
              </a:rPr>
              <a:t>(</a:t>
            </a:r>
            <a:r>
              <a:rPr lang="es-CO" b="1" u="sng" dirty="0" err="1">
                <a:solidFill>
                  <a:srgbClr val="FFFFCC"/>
                </a:solidFill>
                <a:cs typeface="Calibri" panose="020F0502020204030204" pitchFamily="34" charset="0"/>
              </a:rPr>
              <a:t>pisteuō</a:t>
            </a:r>
            <a:r>
              <a:rPr lang="es-CO" b="1" u="sng" dirty="0">
                <a:solidFill>
                  <a:srgbClr val="FFFFCC"/>
                </a:solidFill>
                <a:cs typeface="Calibri" panose="020F0502020204030204" pitchFamily="34" charset="0"/>
              </a:rPr>
              <a:t> </a:t>
            </a:r>
            <a:r>
              <a:rPr lang="es-CO" b="1" u="sng" dirty="0" err="1">
                <a:solidFill>
                  <a:srgbClr val="FFFFCC"/>
                </a:solidFill>
                <a:cs typeface="Calibri" panose="020F0502020204030204" pitchFamily="34" charset="0"/>
              </a:rPr>
              <a:t>eis</a:t>
            </a:r>
            <a:r>
              <a:rPr lang="es-CO" b="1" u="sng" dirty="0">
                <a:solidFill>
                  <a:srgbClr val="FFFFCC"/>
                </a:solidFill>
                <a:cs typeface="Calibri" panose="020F0502020204030204" pitchFamily="34" charset="0"/>
              </a:rPr>
              <a:t>)</a:t>
            </a:r>
            <a:r>
              <a:rPr lang="es-CO" dirty="0">
                <a:cs typeface="Calibri" panose="020F0502020204030204" pitchFamily="34" charset="0"/>
              </a:rPr>
              <a:t> que Jesús es el Cristo, el Hijo de Dios, y para que creyendo tengan vida en su nombre</a:t>
            </a:r>
            <a:r>
              <a:rPr lang="en-US" dirty="0">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5372CD1B-1AB5-56C3-BFFF-B05491AF57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352800"/>
            <a:ext cx="1282575" cy="1554480"/>
          </a:xfrm>
          <a:prstGeom prst="rect">
            <a:avLst/>
          </a:prstGeom>
        </p:spPr>
      </p:pic>
    </p:spTree>
    <p:extLst>
      <p:ext uri="{BB962C8B-B14F-4D97-AF65-F5344CB8AC3E}">
        <p14:creationId xmlns:p14="http://schemas.microsoft.com/office/powerpoint/2010/main" val="2773893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BD952-60DF-4B4D-CA8F-7C5B4848DE1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0867D37-C20C-49D1-2222-C07D6F8E6A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0F6E6709-FF3A-2E5D-2D27-C0536B4440A6}"/>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Juan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a:t>
            </a:r>
            <a:r>
              <a:rPr lang="es-CO" dirty="0">
                <a:cs typeface="Calibri" panose="020F0502020204030204" pitchFamily="34" charset="0"/>
              </a:rPr>
              <a:t>Por cierto, Jesús hizo muchas otras señales en presencia de sus discípulos las cuales no están escritas en este libro. 31 Pero estas cosas han sido escritas para que ustedes </a:t>
            </a:r>
            <a:r>
              <a:rPr lang="es-CO" b="1" u="sng" dirty="0">
                <a:solidFill>
                  <a:srgbClr val="FFFFCC"/>
                </a:solidFill>
                <a:cs typeface="Calibri" panose="020F0502020204030204" pitchFamily="34" charset="0"/>
              </a:rPr>
              <a:t>crean</a:t>
            </a:r>
            <a:r>
              <a:rPr lang="es-CO" dirty="0">
                <a:cs typeface="Calibri" panose="020F0502020204030204" pitchFamily="34" charset="0"/>
              </a:rPr>
              <a:t> </a:t>
            </a:r>
            <a:r>
              <a:rPr lang="es-CO" b="1" u="sng" dirty="0">
                <a:solidFill>
                  <a:srgbClr val="FFFFCC"/>
                </a:solidFill>
                <a:cs typeface="Calibri" panose="020F0502020204030204" pitchFamily="34" charset="0"/>
              </a:rPr>
              <a:t>(</a:t>
            </a:r>
            <a:r>
              <a:rPr lang="es-CO" b="1" u="sng" dirty="0" err="1">
                <a:solidFill>
                  <a:srgbClr val="FFFFCC"/>
                </a:solidFill>
                <a:cs typeface="Calibri" panose="020F0502020204030204" pitchFamily="34" charset="0"/>
              </a:rPr>
              <a:t>pisteuō</a:t>
            </a:r>
            <a:r>
              <a:rPr lang="es-CO" b="1" u="sng" dirty="0">
                <a:solidFill>
                  <a:srgbClr val="FFFFCC"/>
                </a:solidFill>
                <a:cs typeface="Calibri" panose="020F0502020204030204" pitchFamily="34" charset="0"/>
              </a:rPr>
              <a:t> </a:t>
            </a:r>
            <a:r>
              <a:rPr lang="es-CO" b="1" u="sng" dirty="0" err="1">
                <a:solidFill>
                  <a:srgbClr val="FFFFCC"/>
                </a:solidFill>
                <a:cs typeface="Calibri" panose="020F0502020204030204" pitchFamily="34" charset="0"/>
              </a:rPr>
              <a:t>eis</a:t>
            </a:r>
            <a:r>
              <a:rPr lang="es-CO" b="1" u="sng" dirty="0">
                <a:solidFill>
                  <a:srgbClr val="FFFFCC"/>
                </a:solidFill>
                <a:cs typeface="Calibri" panose="020F0502020204030204" pitchFamily="34" charset="0"/>
              </a:rPr>
              <a:t>)</a:t>
            </a:r>
            <a:r>
              <a:rPr lang="es-CO" dirty="0">
                <a:cs typeface="Calibri" panose="020F0502020204030204" pitchFamily="34" charset="0"/>
              </a:rPr>
              <a:t> que Jesús es el Cristo, el Hijo de Dios, y para que </a:t>
            </a:r>
            <a:r>
              <a:rPr lang="es-CO" b="1" u="sng" dirty="0">
                <a:solidFill>
                  <a:srgbClr val="FFFFCC"/>
                </a:solidFill>
                <a:cs typeface="Calibri" panose="020F0502020204030204" pitchFamily="34" charset="0"/>
              </a:rPr>
              <a:t>creyendo</a:t>
            </a:r>
            <a:r>
              <a:rPr lang="es-CO" dirty="0">
                <a:cs typeface="Calibri" panose="020F0502020204030204" pitchFamily="34" charset="0"/>
              </a:rPr>
              <a:t> tengan vida en su nombre</a:t>
            </a:r>
            <a:r>
              <a:rPr lang="en-US" dirty="0">
                <a:cs typeface="Calibri" panose="020F0502020204030204" pitchFamily="34" charset="0"/>
              </a:rPr>
              <a:t>.”</a:t>
            </a:r>
          </a:p>
        </p:txBody>
      </p:sp>
      <p:pic>
        <p:nvPicPr>
          <p:cNvPr id="5126" name="Picture 6" descr="http://www.maggiesnotebook.com/wp-content/uploads/2011/08/Apostle_John_35.jpg">
            <a:extLst>
              <a:ext uri="{FF2B5EF4-FFF2-40B4-BE49-F238E27FC236}">
                <a16:creationId xmlns:a16="http://schemas.microsoft.com/office/drawing/2014/main" id="{6A4556E5-0264-CC3C-BB84-7FAEADA104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276600"/>
            <a:ext cx="1282575" cy="1554480"/>
          </a:xfrm>
          <a:prstGeom prst="rect">
            <a:avLst/>
          </a:prstGeom>
        </p:spPr>
      </p:pic>
    </p:spTree>
    <p:extLst>
      <p:ext uri="{BB962C8B-B14F-4D97-AF65-F5344CB8AC3E}">
        <p14:creationId xmlns:p14="http://schemas.microsoft.com/office/powerpoint/2010/main" val="469832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F35648-31DE-461B-831E-3F77BDFBB2AE}"/>
              </a:ext>
            </a:extLst>
          </p:cNvPr>
          <p:cNvGraphicFramePr>
            <a:graphicFrameLocks noGrp="1"/>
          </p:cNvGraphicFramePr>
          <p:nvPr>
            <p:ph idx="4294967295"/>
            <p:extLst>
              <p:ext uri="{D42A27DB-BD31-4B8C-83A1-F6EECF244321}">
                <p14:modId xmlns:p14="http://schemas.microsoft.com/office/powerpoint/2010/main" val="1506006218"/>
              </p:ext>
            </p:extLst>
          </p:nvPr>
        </p:nvGraphicFramePr>
        <p:xfrm>
          <a:off x="45720" y="609600"/>
          <a:ext cx="9052560" cy="5785403"/>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865533">
                <a:tc>
                  <a:txBody>
                    <a:bodyPr/>
                    <a:lstStyle/>
                    <a:p>
                      <a:pPr algn="ct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a:solidFill>
                      <a:schemeClr val="bg2"/>
                    </a:solidFill>
                  </a:tcPr>
                </a:tc>
                <a:tc>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SALVACION</a:t>
                      </a:r>
                    </a:p>
                  </a:txBody>
                  <a:tcPr anchor="ctr">
                    <a:solidFill>
                      <a:schemeClr val="bg2"/>
                    </a:solidFill>
                  </a:tcPr>
                </a:tc>
                <a:tc>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AMISTAD</a:t>
                      </a:r>
                    </a:p>
                  </a:txBody>
                  <a:tcPr anchor="ctr">
                    <a:solidFill>
                      <a:schemeClr val="bg2"/>
                    </a:solidFill>
                  </a:tcPr>
                </a:tc>
                <a:extLst>
                  <a:ext uri="{0D108BD9-81ED-4DB2-BD59-A6C34878D82A}">
                    <a16:rowId xmlns:a16="http://schemas.microsoft.com/office/drawing/2014/main" val="10000"/>
                  </a:ext>
                </a:extLst>
              </a:tr>
              <a:tr h="865533">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CONDICION</a:t>
                      </a:r>
                    </a:p>
                  </a:txBody>
                  <a:tcPr anchor="ctr"/>
                </a:tc>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FE</a:t>
                      </a:r>
                    </a:p>
                  </a:txBody>
                  <a:tcPr anchor="ctr"/>
                </a:tc>
                <a:tc>
                  <a:txBody>
                    <a:bodyPr/>
                    <a:lstStyle/>
                    <a:p>
                      <a:pPr algn="ctr"/>
                      <a:r>
                        <a:rPr lang="en-US" sz="2800" b="1" kern="1200" cap="none" baseline="0" dirty="0">
                          <a:solidFill>
                            <a:schemeClr val="dk1"/>
                          </a:solidFill>
                          <a:latin typeface="Calibri" panose="020F0502020204030204" pitchFamily="34" charset="0"/>
                          <a:ea typeface="+mn-ea"/>
                          <a:cs typeface="Calibri" panose="020F0502020204030204" pitchFamily="34" charset="0"/>
                        </a:rPr>
                        <a:t>OBEDIENCIA</a:t>
                      </a:r>
                    </a:p>
                  </a:txBody>
                  <a:tcPr anchor="ctr"/>
                </a:tc>
                <a:extLst>
                  <a:ext uri="{0D108BD9-81ED-4DB2-BD59-A6C34878D82A}">
                    <a16:rowId xmlns:a16="http://schemas.microsoft.com/office/drawing/2014/main" val="10001"/>
                  </a:ext>
                </a:extLst>
              </a:tr>
              <a:tr h="865533">
                <a:tc>
                  <a:txBody>
                    <a:bodyPr/>
                    <a:lstStyle/>
                    <a:p>
                      <a:pPr marL="111125" lvl="1" indent="0"/>
                      <a:r>
                        <a:rPr lang="en-US" sz="2800" b="1" cap="none" baseline="0" dirty="0" err="1">
                          <a:latin typeface="Calibri" panose="020F0502020204030204" pitchFamily="34" charset="0"/>
                          <a:cs typeface="Calibri" panose="020F0502020204030204" pitchFamily="34" charset="0"/>
                        </a:rPr>
                        <a:t>Escritura</a:t>
                      </a:r>
                      <a:endParaRPr lang="en-US" sz="2800" b="1" cap="none" baseline="0" dirty="0">
                        <a:latin typeface="Calibri" panose="020F0502020204030204" pitchFamily="34" charset="0"/>
                        <a:cs typeface="Calibri" panose="020F0502020204030204" pitchFamily="34" charset="0"/>
                      </a:endParaRPr>
                    </a:p>
                  </a:txBody>
                  <a:tcPr anchor="ctr"/>
                </a:tc>
                <a:tc>
                  <a:txBody>
                    <a:bodyPr/>
                    <a:lstStyle/>
                    <a:p>
                      <a:pPr algn="ctr"/>
                      <a:r>
                        <a:rPr lang="en-US" sz="2800" cap="none" baseline="0" dirty="0">
                          <a:latin typeface="Calibri" panose="020F0502020204030204" pitchFamily="34" charset="0"/>
                          <a:cs typeface="Calibri" panose="020F0502020204030204" pitchFamily="34" charset="0"/>
                        </a:rPr>
                        <a:t>Juan 3:16</a:t>
                      </a:r>
                    </a:p>
                  </a:txBody>
                  <a:tcPr anchor="ctr"/>
                </a:tc>
                <a:tc>
                  <a:txBody>
                    <a:bodyPr/>
                    <a:lstStyle/>
                    <a:p>
                      <a:pPr algn="ctr"/>
                      <a:r>
                        <a:rPr lang="en-US" sz="2800" cap="none" baseline="0" dirty="0">
                          <a:latin typeface="Calibri" panose="020F0502020204030204" pitchFamily="34" charset="0"/>
                          <a:cs typeface="Calibri" panose="020F0502020204030204" pitchFamily="34" charset="0"/>
                        </a:rPr>
                        <a:t>Juan 15:14</a:t>
                      </a:r>
                    </a:p>
                  </a:txBody>
                  <a:tcPr anchor="ctr"/>
                </a:tc>
                <a:extLst>
                  <a:ext uri="{0D108BD9-81ED-4DB2-BD59-A6C34878D82A}">
                    <a16:rowId xmlns:a16="http://schemas.microsoft.com/office/drawing/2014/main" val="10002"/>
                  </a:ext>
                </a:extLst>
              </a:tr>
              <a:tr h="1594402">
                <a:tc>
                  <a:txBody>
                    <a:bodyPr/>
                    <a:lstStyle/>
                    <a:p>
                      <a:pPr marL="111125" lvl="1" indent="0"/>
                      <a:r>
                        <a:rPr lang="en-US" sz="2800" b="1" kern="1200" cap="none" baseline="0" dirty="0">
                          <a:solidFill>
                            <a:schemeClr val="dk1"/>
                          </a:solidFill>
                          <a:latin typeface="Calibri" panose="020F0502020204030204" pitchFamily="34" charset="0"/>
                          <a:ea typeface="+mn-ea"/>
                          <a:cs typeface="Calibri" panose="020F0502020204030204" pitchFamily="34" charset="0"/>
                        </a:rPr>
                        <a:t>Fase de la </a:t>
                      </a:r>
                      <a:r>
                        <a:rPr lang="en-US" sz="2800" b="1" kern="1200" cap="none" baseline="0" dirty="0" err="1">
                          <a:solidFill>
                            <a:schemeClr val="dk1"/>
                          </a:solidFill>
                          <a:latin typeface="Calibri" panose="020F0502020204030204" pitchFamily="34" charset="0"/>
                          <a:ea typeface="+mn-ea"/>
                          <a:cs typeface="Calibri" panose="020F0502020204030204" pitchFamily="34" charset="0"/>
                        </a:rPr>
                        <a:t>Salvación</a:t>
                      </a:r>
                      <a:endParaRPr lang="en-US" sz="2800" b="1" kern="1200" cap="none"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2800" cap="none" baseline="0" dirty="0" err="1">
                          <a:latin typeface="Calibri" panose="020F0502020204030204" pitchFamily="34" charset="0"/>
                          <a:cs typeface="Calibri" panose="020F0502020204030204" pitchFamily="34" charset="0"/>
                        </a:rPr>
                        <a:t>Justificación</a:t>
                      </a:r>
                      <a:endParaRPr lang="en-US" sz="2800" cap="none" baseline="0" dirty="0">
                        <a:latin typeface="Calibri" panose="020F0502020204030204" pitchFamily="34" charset="0"/>
                        <a:cs typeface="Calibri" panose="020F0502020204030204" pitchFamily="34" charset="0"/>
                      </a:endParaRPr>
                    </a:p>
                  </a:txBody>
                  <a:tcPr anchor="ctr"/>
                </a:tc>
                <a:tc>
                  <a:txBody>
                    <a:bodyPr/>
                    <a:lstStyle/>
                    <a:p>
                      <a:pPr algn="ctr"/>
                      <a:r>
                        <a:rPr lang="en-US" sz="2800" cap="none" baseline="0" dirty="0" err="1">
                          <a:latin typeface="Calibri" panose="020F0502020204030204" pitchFamily="34" charset="0"/>
                          <a:cs typeface="Calibri" panose="020F0502020204030204" pitchFamily="34" charset="0"/>
                        </a:rPr>
                        <a:t>Santificación</a:t>
                      </a:r>
                      <a:endParaRPr lang="en-US" sz="2800" cap="none" baseline="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1594402">
                <a:tc>
                  <a:txBody>
                    <a:bodyPr/>
                    <a:lstStyle/>
                    <a:p>
                      <a:pPr marL="111125" lvl="1" indent="0"/>
                      <a:r>
                        <a:rPr lang="en-US" sz="2800" b="1" kern="1200" cap="none" baseline="0" dirty="0" err="1">
                          <a:solidFill>
                            <a:schemeClr val="dk1"/>
                          </a:solidFill>
                          <a:latin typeface="Calibri" panose="020F0502020204030204" pitchFamily="34" charset="0"/>
                          <a:ea typeface="+mn-ea"/>
                          <a:cs typeface="Calibri" panose="020F0502020204030204" pitchFamily="34" charset="0"/>
                        </a:rPr>
                        <a:t>Beneficio</a:t>
                      </a:r>
                      <a:endParaRPr lang="en-US" sz="2800" b="1" kern="1200" cap="none"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2800" cap="none" baseline="0" dirty="0" err="1">
                          <a:latin typeface="Calibri" panose="020F0502020204030204" pitchFamily="34" charset="0"/>
                          <a:cs typeface="Calibri" panose="020F0502020204030204" pitchFamily="34" charset="0"/>
                        </a:rPr>
                        <a:t>Salvación</a:t>
                      </a:r>
                      <a:r>
                        <a:rPr lang="en-US" sz="2800" cap="none" baseline="0" dirty="0">
                          <a:latin typeface="Calibri" panose="020F0502020204030204" pitchFamily="34" charset="0"/>
                          <a:cs typeface="Calibri" panose="020F0502020204030204" pitchFamily="34" charset="0"/>
                        </a:rPr>
                        <a:t> de la </a:t>
                      </a:r>
                      <a:r>
                        <a:rPr lang="en-US" sz="2800" cap="none" baseline="0" dirty="0" err="1">
                          <a:latin typeface="Calibri" panose="020F0502020204030204" pitchFamily="34" charset="0"/>
                          <a:cs typeface="Calibri" panose="020F0502020204030204" pitchFamily="34" charset="0"/>
                        </a:rPr>
                        <a:t>Penalidad</a:t>
                      </a:r>
                      <a:r>
                        <a:rPr lang="en-US" sz="2800" cap="none" baseline="0" dirty="0">
                          <a:latin typeface="Calibri" panose="020F0502020204030204" pitchFamily="34" charset="0"/>
                          <a:cs typeface="Calibri" panose="020F0502020204030204" pitchFamily="34" charset="0"/>
                        </a:rPr>
                        <a:t> del </a:t>
                      </a:r>
                      <a:r>
                        <a:rPr lang="en-US" sz="2800" cap="none" baseline="0" dirty="0" err="1">
                          <a:latin typeface="Calibri" panose="020F0502020204030204" pitchFamily="34" charset="0"/>
                          <a:cs typeface="Calibri" panose="020F0502020204030204" pitchFamily="34" charset="0"/>
                        </a:rPr>
                        <a:t>Pecado</a:t>
                      </a:r>
                      <a:endParaRPr lang="en-US" sz="2800" cap="none" baseline="0" dirty="0">
                        <a:latin typeface="Calibri" panose="020F0502020204030204" pitchFamily="34" charset="0"/>
                        <a:cs typeface="Calibri" panose="020F0502020204030204" pitchFamily="34" charset="0"/>
                      </a:endParaRPr>
                    </a:p>
                  </a:txBody>
                  <a:tcPr anchor="ctr"/>
                </a:tc>
                <a:tc>
                  <a:txBody>
                    <a:bodyPr/>
                    <a:lstStyle/>
                    <a:p>
                      <a:pPr algn="ctr"/>
                      <a:r>
                        <a:rPr lang="en-US" sz="2800" cap="none" baseline="0" dirty="0" err="1">
                          <a:latin typeface="Calibri" panose="020F0502020204030204" pitchFamily="34" charset="0"/>
                          <a:cs typeface="Calibri" panose="020F0502020204030204" pitchFamily="34" charset="0"/>
                        </a:rPr>
                        <a:t>Revelación</a:t>
                      </a:r>
                      <a:r>
                        <a:rPr lang="en-US" sz="2800" cap="none" baseline="0" dirty="0">
                          <a:latin typeface="Calibri" panose="020F0502020204030204" pitchFamily="34" charset="0"/>
                          <a:cs typeface="Calibri" panose="020F0502020204030204" pitchFamily="34" charset="0"/>
                        </a:rPr>
                        <a:t> Divina</a:t>
                      </a:r>
                    </a:p>
                  </a:txBody>
                  <a:tcPr anchor="ctr"/>
                </a:tc>
                <a:extLst>
                  <a:ext uri="{0D108BD9-81ED-4DB2-BD59-A6C34878D82A}">
                    <a16:rowId xmlns:a16="http://schemas.microsoft.com/office/drawing/2014/main" val="310742141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13790-89D4-46BB-987B-A211233F8F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843" y="112488"/>
            <a:ext cx="8230313" cy="6633023"/>
          </a:xfrm>
          <a:prstGeom prst="rect">
            <a:avLst/>
          </a:prstGeom>
        </p:spPr>
      </p:pic>
    </p:spTree>
    <p:extLst>
      <p:ext uri="{BB962C8B-B14F-4D97-AF65-F5344CB8AC3E}">
        <p14:creationId xmlns:p14="http://schemas.microsoft.com/office/powerpoint/2010/main" val="559273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5778-0574-BD72-0F81-02621D10FF63}"/>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CDAAED3C-1776-FBB9-16B9-9DA6AE0F5F9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85C73270-D883-716F-0816-D62E846F8FF7}"/>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1A050DE7-53B5-BCB1-0654-C914D009D7CE}"/>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2206764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D88F-C8C6-E6A6-A86D-CB8AE07938A4}"/>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3B0D90F9-0ABB-54F2-B158-01440F2064F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9AC8106B-65F9-9262-118C-B669ED59F142}"/>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D2A68AE-AECA-CA43-A8CA-B40E7FD1EC48}"/>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9743396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C44B0-6D49-4E9B-8B39-A7ECC1B536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Josué</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2:9-13</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Sé que el SEÑOR les ha dado esta tierra</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el miedo a ustedes ha caído sobre nosotros. Todos los habitantes de esta tierra se han desmoralizado a causa de ustedes. 10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hemos oído que el SEÑOR</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hizo que las aguas del mar Rojo se secaran delante de ustedes cuando salieron de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Egipto</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lo que han hecho a los dos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reyes de los amorreos al otro lado del Jordán</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s-CO" sz="31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Sejón</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 </a:t>
            </a:r>
            <a:r>
              <a:rPr lang="es-CO" sz="31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Og</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los cuales han destruido por completo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229532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5C44B0-6D49-4E9B-8B39-A7ECC1B536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Josué</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2:9-13</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11 Al oír esto,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nuestro corazón desfalleció</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ha quedado más aliento en ninguno a causa de ustedes, porque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su Dios es Dios arriba en los cielos y abajo en la 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12 Y ahora, </a:t>
            </a:r>
            <a:r>
              <a:rPr lang="es-CO"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favor, júrenme</a:t>
            </a:r>
            <a:r>
              <a:rPr lang="es-CO"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el SEÑOR que como he mostrado misericordia para con ustedes, así harán ustedes con la familia de mi padre, de lo cual me darán una señal segura. 13 Dejarán vivir a mi padre, a mi madre, a mis hermanos, a mis hermanas y a todos los suyos, y librarán nuestras vidas de la muerte.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0729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igual manera, ¿no fue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justificada [</a:t>
            </a:r>
            <a:r>
              <a:rPr lang="es-CO"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la prostituta </a:t>
            </a:r>
            <a:r>
              <a:rPr lang="es-CO"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Rajab</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cuando recibió a los mensajeros y los envió por otro camino?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6CFA716-878A-13BD-4DB9-CA3DCDC7D6FF}"/>
              </a:ext>
            </a:extLst>
          </p:cNvPr>
          <p:cNvPicPr>
            <a:picLocks noChangeAspect="1"/>
          </p:cNvPicPr>
          <p:nvPr/>
        </p:nvPicPr>
        <p:blipFill>
          <a:blip r:embed="rId3"/>
          <a:stretch>
            <a:fillRect/>
          </a:stretch>
        </p:blipFill>
        <p:spPr>
          <a:xfrm>
            <a:off x="3124200" y="2789549"/>
            <a:ext cx="3036071" cy="1981372"/>
          </a:xfrm>
          <a:prstGeom prst="rect">
            <a:avLst/>
          </a:prstGeom>
        </p:spPr>
      </p:pic>
    </p:spTree>
    <p:extLst>
      <p:ext uri="{BB962C8B-B14F-4D97-AF65-F5344CB8AC3E}">
        <p14:creationId xmlns:p14="http://schemas.microsoft.com/office/powerpoint/2010/main" val="1433551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1C870-97AE-4CE0-D2CA-51B630E33EDE}"/>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B568E23-2371-7CFF-8ED7-A9C139A7AC35}"/>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214473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»O hagan bueno el árbol y bueno su fruto, o hagan malo el árbol y malo su fruto; porque el árbol es conocido por su fruto. 34 ¡Generación de víboras! ¿Cómo podrán ustedes, siendo malos, hablar cosas buenas? Porque de la abundancia del corazón habla la boca. 35 El hombre bueno del buen tesoro saca cosas buenas, y el hombre malo del mal tesoro saca cosas malas. 36 Pero yo les digo que en el día del juicio los hombres darán cuenta de toda palabra ociosa que hablen. 37 Porque por tus palabras serás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28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por tus palabras serás condenado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4166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4DFE0-C113-E828-1251-D05434BF625B}"/>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2BDB891-6A25-5816-61B9-80CD98A1A5D5}"/>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831060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BD19C-1247-AE78-166D-5592CCB3D4A1}"/>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2305A488-A11E-123F-D93C-9BFF76F7CB2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D5347D58-A702-17E5-C4FD-2CC9F36EBF26}"/>
              </a:ext>
            </a:extLst>
          </p:cNvPr>
          <p:cNvSpPr>
            <a:spLocks noGrp="1" noChangeArrowheads="1"/>
          </p:cNvSpPr>
          <p:nvPr>
            <p:ph type="body" idx="1"/>
          </p:nvPr>
        </p:nvSpPr>
        <p:spPr>
          <a:xfrm>
            <a:off x="914400" y="1524000"/>
            <a:ext cx="7924800" cy="4953000"/>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82E5CCEC-B133-9CC8-C746-34874EAA39DE}"/>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484622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371600"/>
            <a:ext cx="6477000" cy="4267200"/>
          </a:xfrm>
          <a:prstGeom prst="rect">
            <a:avLst/>
          </a:prstGeom>
          <a:noFill/>
          <a:ln w="9525">
            <a:noFill/>
            <a:miter lim="800000"/>
            <a:headEnd/>
            <a:tailEnd/>
          </a:ln>
          <a:effectLst/>
        </p:spPr>
        <p:txBody>
          <a:bodyPr/>
          <a:lstStyle/>
          <a:p>
            <a:pPr algn="just"/>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es la consecuencia y el castigo del pecado. Se originó con el pecado. Un gran tema del Antiguo Testamento es la santidad de Dios, que lo </a:t>
            </a:r>
            <a:r>
              <a:rPr lang="es-E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todo lo que está en armonía con Su carácter. La muerte, entonces, en el Antiguo Testamento significa la </a:t>
            </a:r>
            <a:r>
              <a:rPr lang="es-E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separación</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definitiva de Dios debido al pecado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295400" y="228600"/>
            <a:ext cx="60960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“Muerte”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Antiguo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Testamento</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Elmer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R. Laird Harris and Gleason L. Archer and Bruce K. Waltke(Chicago: Moody, 1980), 1:1169.</a:t>
            </a:r>
          </a:p>
        </p:txBody>
      </p:sp>
      <p:pic>
        <p:nvPicPr>
          <p:cNvPr id="1026" name="Picture 2" descr="Grim Reaper live wallpaper for Android. Grim Reaper free download for  tablet and phone.">
            <a:extLst>
              <a:ext uri="{FF2B5EF4-FFF2-40B4-BE49-F238E27FC236}">
                <a16:creationId xmlns:a16="http://schemas.microsoft.com/office/drawing/2014/main" id="{E52A3A9C-6C4F-4905-B2E6-35EC83C0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80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17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438400" y="1371600"/>
            <a:ext cx="6553200" cy="2048933"/>
          </a:xfrm>
          <a:prstGeom prst="rect">
            <a:avLst/>
          </a:prstGeom>
          <a:noFill/>
          <a:ln w="9525">
            <a:noFill/>
            <a:miter lim="800000"/>
            <a:headEnd/>
            <a:tailEnd/>
          </a:ln>
          <a:effectLst/>
        </p:spPr>
        <p:txBody>
          <a:bodyPr/>
          <a:lstStyle/>
          <a:p>
            <a:pPr algn="just"/>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thanatos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separación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sea natural o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 el alma y el  cuerpo por la cual se termina la vida en la tierra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Henry Thayer,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 Thanatos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Greek-English Lexicon of the New Testament Being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Grmm's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Wilke's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Clavis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Novi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Testamenti</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1977), 282.</a:t>
            </a:r>
          </a:p>
        </p:txBody>
      </p:sp>
      <p:sp>
        <p:nvSpPr>
          <p:cNvPr id="6" name="Rectangle 2">
            <a:extLst>
              <a:ext uri="{FF2B5EF4-FFF2-40B4-BE49-F238E27FC236}">
                <a16:creationId xmlns:a16="http://schemas.microsoft.com/office/drawing/2014/main" id="{A2B507F7-A5BA-46A4-BFB9-6B6F9AC99C89}"/>
              </a:ext>
            </a:extLst>
          </p:cNvPr>
          <p:cNvSpPr>
            <a:spLocks noChangeArrowheads="1"/>
          </p:cNvSpPr>
          <p:nvPr/>
        </p:nvSpPr>
        <p:spPr bwMode="auto">
          <a:xfrm>
            <a:off x="1219200" y="228600"/>
            <a:ext cx="65532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“Muerte”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Antiguo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Testamento</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7" name="Picture 2" descr="Grim Reaper live wallpaper for Android. Grim Reaper free download for  tablet and phone.">
            <a:extLst>
              <a:ext uri="{FF2B5EF4-FFF2-40B4-BE49-F238E27FC236}">
                <a16:creationId xmlns:a16="http://schemas.microsoft.com/office/drawing/2014/main" id="{A2BE7712-DE03-430D-9107-3F5D3D6E4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78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7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Lucas 16:22-25</a:t>
            </a:r>
          </a:p>
          <a:p>
            <a:pPr algn="just">
              <a:spcAft>
                <a:spcPts val="9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“Aconteció que murió el pobre y fue llevado por los ángeles al seno de Abraham. </a:t>
            </a:r>
            <a:r>
              <a:rPr lang="es-CO"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Murió</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el rico y fue sepultado. 23 Y en el Hades, estando en tormentos, </a:t>
            </a:r>
            <a:r>
              <a:rPr lang="es-CO"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alzó sus ojos</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t>
            </a:r>
            <a:r>
              <a:rPr lang="es-CO"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lejos a Abraham, y a Lázaro en su seno. 24 Entonces él, </a:t>
            </a:r>
            <a:r>
              <a:rPr lang="es-CO"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dando voces</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dijo: ‘Padre Abraham, ten misericordia de mí y envía a Lázaro para que moje la punta de su dedo en agua y refresque mi lengua porque </a:t>
            </a:r>
            <a:r>
              <a:rPr lang="es-CO"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estoy atormentado</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esta llama’. 25 “Y Abraham dijo: ‘Hijo, </a:t>
            </a:r>
            <a:r>
              <a:rPr lang="es-CO"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acuérdate</a:t>
            </a:r>
            <a:r>
              <a:rPr lang="es-CO"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durante tu vida recibiste tus bienes y, de igual manera Lázaro, males. Pero ahora él es consolado aquí, y tú eres atormentado</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44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5814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La palabra “muerte” en las Escrituras siempre conlleva la idea de “separación”, nunca de inexistencia. En la muerte física hay una separación del alma y el espíritu del cuerpo de una persona, pero esa persona continúa existiendo ya sea en el Cielo o en el Infierno. Cuando vemos el cuerpo de una persona fallecida, acostado en un ataúd abierto en un funeral, no concluimos que esa persona nunca existió en realidad</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4209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Así como hay una separación del alma y el espíritu del cuerpo; sin negar la realidad del alma y el espíritu, Santiago no está negando la existencia o realidad de la fe inicial en Cristo para la salvación en primer tiempo entre sus lectores cuya fe estaba separada de las buenas obras</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2542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Teología Sistemática(Grand Rapids, MI: Kregel Publicaciones, 1993), vol. 7, 148.</a:t>
            </a:r>
          </a:p>
        </p:txBody>
      </p:sp>
    </p:spTree>
    <p:extLst>
      <p:ext uri="{BB962C8B-B14F-4D97-AF65-F5344CB8AC3E}">
        <p14:creationId xmlns:p14="http://schemas.microsoft.com/office/powerpoint/2010/main" val="1545650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a:t>
            </a:r>
            <a:r>
              <a:rPr lang="es-ES" sz="2800" u="sng" dirty="0">
                <a:solidFill>
                  <a:srgbClr val="66FF99"/>
                </a:solidFill>
                <a:effectLst/>
              </a:rPr>
              <a:t>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err="1">
                <a:latin typeface="Calibri" panose="020F0502020204030204" pitchFamily="34" charset="0"/>
              </a:rPr>
              <a:t>Teología</a:t>
            </a:r>
            <a:r>
              <a:rPr lang="en-US" sz="1800" dirty="0">
                <a:latin typeface="Calibri" panose="020F0502020204030204" pitchFamily="34" charset="0"/>
              </a:rPr>
              <a:t> </a:t>
            </a:r>
            <a:r>
              <a:rPr lang="en-US" sz="1800" dirty="0" err="1">
                <a:latin typeface="Calibri" panose="020F0502020204030204" pitchFamily="34" charset="0"/>
              </a:rPr>
              <a:t>Sistemática</a:t>
            </a:r>
            <a:r>
              <a:rPr lang="en-US" sz="1800" dirty="0">
                <a:latin typeface="Calibri" panose="020F0502020204030204" pitchFamily="34" charset="0"/>
              </a:rPr>
              <a:t> (Grand Rapids, MI: Kregel </a:t>
            </a:r>
            <a:r>
              <a:rPr lang="en-US" sz="1800" dirty="0" err="1">
                <a:latin typeface="Calibri" panose="020F0502020204030204" pitchFamily="34" charset="0"/>
              </a:rPr>
              <a:t>Publicaciones</a:t>
            </a:r>
            <a:r>
              <a:rPr lang="en-US" sz="1800" dirty="0">
                <a:latin typeface="Calibri" panose="020F0502020204030204" pitchFamily="34" charset="0"/>
              </a:rPr>
              <a:t>, 1993), vol. 7, 148.</a:t>
            </a:r>
          </a:p>
        </p:txBody>
      </p:sp>
    </p:spTree>
    <p:extLst>
      <p:ext uri="{BB962C8B-B14F-4D97-AF65-F5344CB8AC3E}">
        <p14:creationId xmlns:p14="http://schemas.microsoft.com/office/powerpoint/2010/main" val="570023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786199"/>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rPr>
              <a:t>Digo, pues, a cada uno de ustedes por la gracia que me ha sido dada, que nadie tenga más alto concepto de sí que el que deba tener; más bien, que piense con sensatez, conforme a la medida de la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CO" sz="3200" dirty="0">
                <a:effectLst>
                  <a:outerShdw blurRad="38100" dist="38100" dir="2700000" algn="tl">
                    <a:srgbClr val="000000">
                      <a:alpha val="43137"/>
                    </a:srgbClr>
                  </a:outerShdw>
                </a:effectLst>
                <a:latin typeface="Calibri" panose="020F0502020204030204" pitchFamily="34" charset="0"/>
              </a:rPr>
              <a:t> que Dios repartió a cada uno. 4 Porque de la manera que en un solo cuerpo tenemos muchos miembros pero todos los miembros no tienen la misma función, 5 así nosotros, siendo muchos, somos un solo cuerpo en Cristo pero todos somos miembros los unos de los otros.</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192322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rPr>
              <a:t>De manera que tenemos dones que varían según la gracia que nos ha sido concedida: Si es de profecía, úsese conforme a la medida de la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CO" sz="3200" dirty="0">
                <a:effectLst>
                  <a:outerShdw blurRad="38100" dist="38100" dir="2700000" algn="tl">
                    <a:srgbClr val="000000">
                      <a:alpha val="43137"/>
                    </a:srgbClr>
                  </a:outerShdw>
                </a:effectLst>
                <a:latin typeface="Calibri" panose="020F0502020204030204" pitchFamily="34" charset="0"/>
              </a:rPr>
              <a:t>; 7 si es de servicio, en servir; el que enseña, úselo en la enseñanza; 8 el que exhorta, en la exhortación; el que comparte, con liberalidad; el que preside, con diligencia; y el que hace misericordia, con alegría</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95588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Conforme a la gracia de Dios que me ha sido dada, como perito arquitecto he puesto el fundamento, y otro está edificando encima. Pero cada uno mire cómo edifica encima, 11 porque nadie puede poner otro fundamento que el que está puesto, el cual es Jesucristo. 12 Si alguien edifica sobre este fundamento con oro, plata, piedras preciosas, madera, heno u hojarasca,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2594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permanece la obra que alguien ha edificado sobre el fundamento, él recibirá recompensa. 15 </a:t>
            </a: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la obra de alguien es quemada, él sufrirá pérdida</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aunque él mismo será salvo, pero apenas, como por fuego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20026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F28-100F-0AD7-0A8C-EF77A130D6F7}"/>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645E5862-EAF2-B3C1-807C-D448799380F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8DFA9F0-95EE-B4CD-F9AB-CA0B23305763}"/>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96FBC59C-0191-77FC-097B-138AF51221B4}"/>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242269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634BD-F411-BD50-A7DD-629138216E78}"/>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DE80BA7F-E117-194C-93E1-40A9368159F2}"/>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66A65F8B-CA82-3795-F4C2-AE05696C85A8}"/>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solidFill>
                  <a:srgbClr val="FFFFCC"/>
                </a:solidFill>
                <a:effectLst>
                  <a:outerShdw blurRad="38100" dist="38100" dir="2700000" algn="tl">
                    <a:srgbClr val="000000">
                      <a:alpha val="43137"/>
                    </a:srgbClr>
                  </a:outerShdw>
                </a:effectLst>
              </a:rPr>
              <a:t>Fe (1:1</a:t>
            </a:r>
            <a:r>
              <a:rPr lang="en-US" dirty="0">
                <a:solidFill>
                  <a:srgbClr val="FFFFCC"/>
                </a:solidFill>
                <a:effectLst>
                  <a:outerShdw blurRad="38100" dist="38100" dir="2700000" algn="tl">
                    <a:srgbClr val="000000">
                      <a:alpha val="43137"/>
                    </a:srgbClr>
                  </a:outerShdw>
                </a:effectLst>
                <a:cs typeface="Calibri" panose="020F0502020204030204" pitchFamily="34" charset="0"/>
              </a:rPr>
              <a:t>–3:12)</a:t>
            </a:r>
            <a:endParaRPr lang="en-US" dirty="0">
              <a:solidFill>
                <a:srgbClr val="FFFFCC"/>
              </a:solidFill>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1E876563-F598-7F80-AB04-FF84029EFBF4}"/>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18387472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51489-8D6F-EB1F-5C47-3EC66F9C7E9C}"/>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6A425746-4D2A-F510-926F-91F519630A1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A77751A7-A9FE-BDDE-4456-8789674A3931}"/>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DEA63341-1061-240C-097B-6A038496240E}"/>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87291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Santiago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9154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Pruebas – Stg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Regocijarse durante las pruebas – Stg 1:2-12</a:t>
            </a:r>
          </a:p>
          <a:p>
            <a:pPr marL="914400" lvl="1" indent="-457200" eaLnBrk="1" hangingPunct="1">
              <a:spcBef>
                <a:spcPts val="0"/>
              </a:spcBef>
              <a:spcAft>
                <a:spcPts val="1800"/>
              </a:spcAft>
              <a:defRPr/>
            </a:pPr>
            <a:r>
              <a:rPr lang="es-ES" dirty="0">
                <a:effectLst>
                  <a:outerShdw blurRad="38100" dist="38100" dir="2700000" algn="tl">
                    <a:srgbClr val="000000">
                      <a:alpha val="43137"/>
                    </a:srgbClr>
                  </a:outerShdw>
                </a:effectLst>
              </a:rPr>
              <a:t>Mandato a no acusar a Dios de tentación </a:t>
            </a:r>
            <a:r>
              <a:rPr lang="en-US" dirty="0">
                <a:effectLst>
                  <a:outerShdw blurRad="38100" dist="38100" dir="2700000" algn="tl">
                    <a:srgbClr val="000000">
                      <a:alpha val="43137"/>
                    </a:srgbClr>
                  </a:outerShdw>
                </a:effectLst>
              </a:rPr>
              <a:t>–   Stg 1:13-18</a:t>
            </a:r>
          </a:p>
        </p:txBody>
      </p:sp>
      <p:pic>
        <p:nvPicPr>
          <p:cNvPr id="3" name="Picture 2">
            <a:extLst>
              <a:ext uri="{FF2B5EF4-FFF2-40B4-BE49-F238E27FC236}">
                <a16:creationId xmlns:a16="http://schemas.microsoft.com/office/drawing/2014/main" id="{1778E397-BBE5-DFB1-2AA2-3F8DB4906AA3}"/>
              </a:ext>
            </a:extLst>
          </p:cNvPr>
          <p:cNvPicPr>
            <a:picLocks noChangeAspect="1"/>
          </p:cNvPicPr>
          <p:nvPr/>
        </p:nvPicPr>
        <p:blipFill>
          <a:blip r:embed="rId2"/>
          <a:stretch>
            <a:fillRect/>
          </a:stretch>
        </p:blipFill>
        <p:spPr>
          <a:xfrm>
            <a:off x="3090543" y="4495801"/>
            <a:ext cx="2962913" cy="192650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60FD3-1F2B-E843-4D43-406E5C9AD2E7}"/>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0FB1E9CA-3C1D-D09A-293C-76CB3D7FE10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52BC165C-2D88-3A23-1CB1-176DD6AEA41C}"/>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55957912-5AAE-F931-A71A-13B2DEE6757B}"/>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5517977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Religión Verdadera (1:26-27)</a:t>
            </a:r>
          </a:p>
        </p:txBody>
      </p:sp>
      <p:pic>
        <p:nvPicPr>
          <p:cNvPr id="2" name="Picture 1">
            <a:extLst>
              <a:ext uri="{FF2B5EF4-FFF2-40B4-BE49-F238E27FC236}">
                <a16:creationId xmlns:a16="http://schemas.microsoft.com/office/drawing/2014/main" id="{37E243BF-1E4E-D3AE-A605-E484802BA6C8}"/>
              </a:ext>
            </a:extLst>
          </p:cNvPr>
          <p:cNvPicPr>
            <a:picLocks noChangeAspect="1"/>
          </p:cNvPicPr>
          <p:nvPr/>
        </p:nvPicPr>
        <p:blipFill>
          <a:blip r:embed="rId2"/>
          <a:stretch>
            <a:fillRect/>
          </a:stretch>
        </p:blipFill>
        <p:spPr>
          <a:xfrm>
            <a:off x="3090543" y="4740166"/>
            <a:ext cx="2962913" cy="1932599"/>
          </a:xfrm>
          <a:prstGeom prst="rect">
            <a:avLst/>
          </a:prstGeom>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3371</TotalTime>
  <Words>3612</Words>
  <Application>Microsoft Office PowerPoint</Application>
  <PresentationFormat>On-screen Show (4:3)</PresentationFormat>
  <Paragraphs>306</Paragraphs>
  <Slides>60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vt:lpstr>
      <vt:lpstr>Santiago 1:12-18</vt:lpstr>
      <vt:lpstr>Estructura</vt:lpstr>
      <vt:lpstr>La Fe Obedece a Dios (Stg 1:19-27)</vt:lpstr>
      <vt:lpstr>Estructura</vt:lpstr>
      <vt:lpstr>Favoritismo (2:1-13)</vt:lpstr>
      <vt:lpstr>Estructura</vt:lpstr>
      <vt:lpstr>PowerPoint Presentation</vt:lpstr>
      <vt:lpstr>La Fe Obedece a Dios (Stg 1:19-27)</vt:lpstr>
      <vt:lpstr>Favoritismo (2:1-13)</vt:lpstr>
      <vt:lpstr>III. Razonamiento: El Favoritismo es Contrario al Carácter de Dios y Sus Propósitos (2:4-13)</vt:lpstr>
      <vt:lpstr>Estructura</vt:lpstr>
      <vt:lpstr>Fe Manisfesta en Obras (2:14-26)</vt:lpstr>
      <vt:lpstr>Fe Manisfesta en Obras (2:14-26)</vt:lpstr>
      <vt:lpstr>Fe Manisfesta en Obras (2:14-26)</vt:lpstr>
      <vt:lpstr>Fe Manisfesta en Obras (2:14-26)</vt:lpstr>
      <vt:lpstr>Fe Manisfesta en Obras (2:14-26)</vt:lpstr>
      <vt:lpstr>Santiago 2:14-26</vt:lpstr>
      <vt:lpstr>Fe Manisfesta en Obras (2:14-26)</vt:lpstr>
      <vt:lpstr>PowerPoint Presentation</vt:lpstr>
      <vt:lpstr>PowerPoint Presentation</vt:lpstr>
      <vt:lpstr>PowerPoint Presentation</vt:lpstr>
      <vt:lpstr>Thomas L. Constable James notes, www.soniclight.com, 58.</vt:lpstr>
      <vt:lpstr>Thomas L. Constable James notes, www.soniclight.com, 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Manisfesta en Obras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Manisfesta en Obras (2:14-26)</vt:lpstr>
      <vt:lpstr>PowerPoint Presentation</vt:lpstr>
      <vt:lpstr>PowerPoint Presentation</vt:lpstr>
      <vt:lpstr>PowerPoint Presentation</vt:lpstr>
      <vt:lpstr>Santiago 2:14-26</vt:lpstr>
      <vt:lpstr>Santiago 2:14-26</vt:lpstr>
      <vt:lpstr>PowerPoint Presentation</vt:lpstr>
      <vt:lpstr>PowerPoint Presentation</vt:lpstr>
      <vt:lpstr>PowerPoint Presentation</vt:lpstr>
      <vt:lpstr>PowerPoint Presentation</vt:lpstr>
      <vt:lpstr>PowerPoint Presentation</vt:lpstr>
      <vt:lpstr>PowerPoint Presentation</vt:lpstr>
      <vt:lpstr>CONCLUSION</vt:lpstr>
      <vt:lpstr>Fe Manisfesta en Obras (2:14-26)</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015 - James-2v25-26 - MODIFIED</dc:title>
  <dc:subject>James</dc:subject>
  <dc:creator>A. Woods</dc:creator>
  <cp:lastModifiedBy>Claudia Mora</cp:lastModifiedBy>
  <cp:revision>379</cp:revision>
  <cp:lastPrinted>2021-02-02T17:11:50Z</cp:lastPrinted>
  <dcterms:created xsi:type="dcterms:W3CDTF">2009-02-05T03:17:51Z</dcterms:created>
  <dcterms:modified xsi:type="dcterms:W3CDTF">2025-01-04T22:04:11Z</dcterms:modified>
</cp:coreProperties>
</file>