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72"/>
  </p:notesMasterIdLst>
  <p:handoutMasterIdLst>
    <p:handoutMasterId r:id="rId73"/>
  </p:handoutMasterIdLst>
  <p:sldIdLst>
    <p:sldId id="6881" r:id="rId3"/>
    <p:sldId id="6953" r:id="rId4"/>
    <p:sldId id="6883" r:id="rId5"/>
    <p:sldId id="6954" r:id="rId6"/>
    <p:sldId id="6885" r:id="rId7"/>
    <p:sldId id="6887" r:id="rId8"/>
    <p:sldId id="6955" r:id="rId9"/>
    <p:sldId id="6922" r:id="rId10"/>
    <p:sldId id="6956" r:id="rId11"/>
    <p:sldId id="6957" r:id="rId12"/>
    <p:sldId id="6958" r:id="rId13"/>
    <p:sldId id="6982" r:id="rId14"/>
    <p:sldId id="6959" r:id="rId15"/>
    <p:sldId id="6931" r:id="rId16"/>
    <p:sldId id="6932" r:id="rId17"/>
    <p:sldId id="6933" r:id="rId18"/>
    <p:sldId id="6934" r:id="rId19"/>
    <p:sldId id="6816" r:id="rId20"/>
    <p:sldId id="6935" r:id="rId21"/>
    <p:sldId id="6936" r:id="rId22"/>
    <p:sldId id="6937" r:id="rId23"/>
    <p:sldId id="6938" r:id="rId24"/>
    <p:sldId id="6939" r:id="rId25"/>
    <p:sldId id="6960" r:id="rId26"/>
    <p:sldId id="6516" r:id="rId27"/>
    <p:sldId id="6860" r:id="rId28"/>
    <p:sldId id="6961" r:id="rId29"/>
    <p:sldId id="6962" r:id="rId30"/>
    <p:sldId id="6963" r:id="rId31"/>
    <p:sldId id="6964" r:id="rId32"/>
    <p:sldId id="6916" r:id="rId33"/>
    <p:sldId id="6966" r:id="rId34"/>
    <p:sldId id="6967" r:id="rId35"/>
    <p:sldId id="6918" r:id="rId36"/>
    <p:sldId id="6917" r:id="rId37"/>
    <p:sldId id="6952" r:id="rId38"/>
    <p:sldId id="6968" r:id="rId39"/>
    <p:sldId id="6947" r:id="rId40"/>
    <p:sldId id="6948" r:id="rId41"/>
    <p:sldId id="6981" r:id="rId42"/>
    <p:sldId id="6266" r:id="rId43"/>
    <p:sldId id="6270" r:id="rId44"/>
    <p:sldId id="6267" r:id="rId45"/>
    <p:sldId id="3841" r:id="rId46"/>
    <p:sldId id="6929" r:id="rId47"/>
    <p:sldId id="6969" r:id="rId48"/>
    <p:sldId id="6940" r:id="rId49"/>
    <p:sldId id="455" r:id="rId50"/>
    <p:sldId id="6970" r:id="rId51"/>
    <p:sldId id="6524" r:id="rId52"/>
    <p:sldId id="775" r:id="rId53"/>
    <p:sldId id="5874" r:id="rId54"/>
    <p:sldId id="764" r:id="rId55"/>
    <p:sldId id="6949" r:id="rId56"/>
    <p:sldId id="6971" r:id="rId57"/>
    <p:sldId id="744" r:id="rId58"/>
    <p:sldId id="312" r:id="rId59"/>
    <p:sldId id="748" r:id="rId60"/>
    <p:sldId id="283" r:id="rId61"/>
    <p:sldId id="6972" r:id="rId62"/>
    <p:sldId id="6973" r:id="rId63"/>
    <p:sldId id="6974" r:id="rId64"/>
    <p:sldId id="6975" r:id="rId65"/>
    <p:sldId id="6976" r:id="rId66"/>
    <p:sldId id="6977" r:id="rId67"/>
    <p:sldId id="6978" r:id="rId68"/>
    <p:sldId id="6979" r:id="rId69"/>
    <p:sldId id="6791" r:id="rId70"/>
    <p:sldId id="6980" r:id="rId7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6353" autoAdjust="0"/>
  </p:normalViewPr>
  <p:slideViewPr>
    <p:cSldViewPr>
      <p:cViewPr varScale="1">
        <p:scale>
          <a:sx n="121" d="100"/>
          <a:sy n="121"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011 - James 2:14-26</a:t>
            </a:r>
          </a:p>
          <a:p>
            <a:pPr>
              <a:defRPr/>
            </a:pPr>
            <a:r>
              <a:rPr lang="en-US" sz="1500" dirty="0"/>
              <a:t>01-06-2021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 contextRef="#ctx0" brushRef="#br0">15433 14534 8064,'-12'-17'3680,"12"15"-2912,2-3-960,-2 5 576,0 0-352,0 0-160,0 0 96,0 0 0,-2 3 32,-2-1 0,0 4 0,1-2 0,0 1 0,-1-1 0,0 2 0,4-1 512,-2-3-384,2-2 32,0 3-96,0-3 32,0 0-64,0 0 64,0 0-64,0 0-32,0 0 32,0 0-128,0 0 64,0 0 480,0 0-352,0 0 128,0 0-160,0 0 256,0-3-256,0 6-128,-4-6 64,4 3 96,0-2-96,0 2-64,0-3 32,0 1 32,0-1 0,0 3 64,0 0-32,0 0 64,0 0-64,0 0-32,0 0 32,0 0-32,0 0 0,0 0 0,0-3 0,0 3-96,0-1 64,0 1 128,0-3-96,0 3 0,0-3 32,0 3-128,0 0 64,0 0 192,0 0-128,0 0 0,0 0 0,0 0 128,0 0-128,0 0-160,0 0 96,0 0 0,0 0 32,0 0 0,0 0 0,0 0-96,0 0 64,4 6 32,-4-6 0,0 0 64,0 0-32,0 0-32,0 0 32,0 0 32,0 0-32,0 0-32,0 0 32,0 0-32,0 0 0,0 0 0,0 0 0,0 0 64,0 0-32,2 4-32,-2-4 32,0 0-224,0 0 160,0 0 96,0 0-64,0 0 192,0 0-160,0 0-160,0 0 96,0 5 0,0-5 32,0 0-96,0 0 64,0 0 128,0 0-96,0 0 96,0 0-64,0 0-32,0 0 32,0 0-224,0 0 160,0 0 192,0 0-160,0 0-128,0 0 96,4 0 192,0 0-160,-4 0 32,3 0 0,-3 0-224,3-2 160,-3 2 192,0-3-160,0 3 32,0 0 0,0 0-32,0 0 0,0 0 64,0 0-32,0 0-192,0 0 128,0 0-1152,0 0 896,0 0-5056,4 3 4128,-4-3-3712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12/26/2024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AE4B972-4244-4A88-9730-342E1454F012}" type="slidenum">
              <a:rPr lang="en-US" smtClean="0"/>
              <a:t>16</a:t>
            </a:fld>
            <a:endParaRPr lang="en-US"/>
          </a:p>
        </p:txBody>
      </p:sp>
    </p:spTree>
    <p:extLst>
      <p:ext uri="{BB962C8B-B14F-4D97-AF65-F5344CB8AC3E}">
        <p14:creationId xmlns:p14="http://schemas.microsoft.com/office/powerpoint/2010/main" val="162561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51</a:t>
            </a:fld>
            <a:endParaRPr lang="en-US"/>
          </a:p>
        </p:txBody>
      </p:sp>
    </p:spTree>
    <p:extLst>
      <p:ext uri="{BB962C8B-B14F-4D97-AF65-F5344CB8AC3E}">
        <p14:creationId xmlns:p14="http://schemas.microsoft.com/office/powerpoint/2010/main" val="332011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12/26/2024</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A18828D-36F3-B399-B0E4-09F7AF7B6BF4}"/>
              </a:ext>
            </a:extLst>
          </p:cNvPr>
          <p:cNvPicPr>
            <a:picLocks noChangeAspect="1"/>
          </p:cNvPicPr>
          <p:nvPr/>
        </p:nvPicPr>
        <p:blipFill>
          <a:blip r:embed="rId2"/>
          <a:stretch>
            <a:fillRect/>
          </a:stretch>
        </p:blipFill>
        <p:spPr>
          <a:xfrm>
            <a:off x="3033393" y="4696801"/>
            <a:ext cx="2962913" cy="19325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9D883-DE64-BDA2-0183-5A58223C8306}"/>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5A01F04B-CA84-FF4D-C60D-7772BE399A4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022FF445-CF18-26B0-DF40-C891BC7CE68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5A092093-E7F1-95F2-1FBF-597E21AC2209}"/>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05101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7AF1D-2421-8FE0-D9C1-364E750CF8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937B62-4835-398D-86D3-3545CF36BE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0D140CFF-20AB-999A-314D-BF443B43D7FE}"/>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474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9535-989E-E097-2098-D5ACCB9B3F31}"/>
            </a:ext>
          </a:extLst>
        </p:cNvPr>
        <p:cNvGrpSpPr/>
        <p:nvPr/>
      </p:nvGrpSpPr>
      <p:grpSpPr>
        <a:xfrm>
          <a:off x="0" y="0"/>
          <a:ext cx="0" cy="0"/>
          <a:chOff x="0" y="0"/>
          <a:chExt cx="0" cy="0"/>
        </a:xfrm>
      </p:grpSpPr>
      <p:sp>
        <p:nvSpPr>
          <p:cNvPr id="16387" name="Rectangle 3">
            <a:extLst>
              <a:ext uri="{FF2B5EF4-FFF2-40B4-BE49-F238E27FC236}">
                <a16:creationId xmlns:a16="http://schemas.microsoft.com/office/drawing/2014/main" id="{483A9B7D-4B06-76AC-1F53-6CB031798566}"/>
              </a:ext>
            </a:extLst>
          </p:cNvPr>
          <p:cNvSpPr>
            <a:spLocks noGrp="1" noChangeArrowheads="1"/>
          </p:cNvSpPr>
          <p:nvPr>
            <p:ph type="body" idx="1"/>
          </p:nvPr>
        </p:nvSpPr>
        <p:spPr>
          <a:xfrm>
            <a:off x="0" y="1600200"/>
            <a:ext cx="9144000" cy="2394094"/>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s-ES" b="1" dirty="0">
                <a:solidFill>
                  <a:srgbClr val="FFFFCC"/>
                </a:solidFill>
                <a:effectLst>
                  <a:outerShdw blurRad="38100" dist="38100" dir="2700000" algn="tl">
                    <a:srgbClr val="000000">
                      <a:alpha val="43137"/>
                    </a:srgbClr>
                  </a:outerShdw>
                </a:effectLst>
              </a:rPr>
              <a:t>la fe por sí misma… está muerta. </a:t>
            </a:r>
            <a:r>
              <a:rPr lang="es-ES" b="1" dirty="0">
                <a:effectLst>
                  <a:outerShdw blurRad="38100" dist="38100" dir="2700000" algn="tl">
                    <a:srgbClr val="000000">
                      <a:alpha val="43137"/>
                    </a:srgbClr>
                  </a:outerShdw>
                </a:effectLst>
              </a:rPr>
              <a:t>Así como la compasión profesada sin acción es falsa. La fe sin obras es una mera profesión vacía, no una fe autentica para salvación</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E175AE0-5ACB-B515-D09E-2B1714B36B65}"/>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MACARTHUR STUDY BIBLE (revised edition). Comment on James 2:17.</a:t>
            </a:r>
          </a:p>
        </p:txBody>
      </p:sp>
      <p:pic>
        <p:nvPicPr>
          <p:cNvPr id="1026" name="Picture 2" descr="John MacArthur | Grace Community Church">
            <a:extLst>
              <a:ext uri="{FF2B5EF4-FFF2-40B4-BE49-F238E27FC236}">
                <a16:creationId xmlns:a16="http://schemas.microsoft.com/office/drawing/2014/main" id="{7ECDC42F-8262-A90F-1691-2164A15CF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953" y="4038600"/>
            <a:ext cx="2394094" cy="239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8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5268218"/>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s-ES" dirty="0">
                <a:effectLst>
                  <a:outerShdw blurRad="38100" dist="38100" dir="2700000" algn="tl">
                    <a:srgbClr val="000000">
                      <a:alpha val="43137"/>
                    </a:srgbClr>
                  </a:outerShdw>
                </a:effectLst>
              </a:rPr>
              <a:t>La fe en este contexto es claramente la fe que salva. Santiago habla de la salvación eterna. Se ha referido a ‘la palabra implantada, que es capaz de salvar vuestras almas.’ en 1:21</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Aquí tiene en vista la misma salvación. No discute si la fe salva. Más bien, se opone a la idea de que la fe puede ser un ejercicio intelectual pasivo e infructuoso y aun así salvar. Donde no hay obras, debemos suponer que tampoco existe la fe</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 (page 149)</a:t>
            </a:r>
          </a:p>
        </p:txBody>
      </p:sp>
      <p:pic>
        <p:nvPicPr>
          <p:cNvPr id="1026" name="Picture 2" descr="John MacArthur | Grace Community Church">
            <a:extLst>
              <a:ext uri="{FF2B5EF4-FFF2-40B4-BE49-F238E27FC236}">
                <a16:creationId xmlns:a16="http://schemas.microsoft.com/office/drawing/2014/main" id="{92569594-3E9D-4DD9-8B9F-AB417940D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1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1"/>
            <a:ext cx="9144000" cy="55626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a:t>
            </a:r>
            <a:r>
              <a:rPr lang="es-ES" sz="2200" dirty="0">
                <a:effectLst>
                  <a:outerShdw blurRad="38100" dist="38100" dir="2700000" algn="tl">
                    <a:srgbClr val="000000">
                      <a:alpha val="43137"/>
                    </a:srgbClr>
                  </a:outerShdw>
                </a:effectLst>
              </a:rPr>
              <a:t> </a:t>
            </a:r>
            <a:r>
              <a:rPr lang="es-ES" sz="2800" dirty="0">
                <a:effectLst>
                  <a:outerShdw blurRad="38100" dist="38100" dir="2700000" algn="tl">
                    <a:srgbClr val="000000">
                      <a:alpha val="43137"/>
                    </a:srgbClr>
                  </a:outerShdw>
                </a:effectLst>
              </a:rPr>
              <a:t>En primer lugar, Pablo se fija en la raíz de nuestra salvación, mientras que Santiago se fija en el fruto después de la salvación. Pablo subraya que, en el momento de la conversión, la raíz de la salvación es sólo la fe. Santiago ve que la fe que nos salva no permanece sola, aunque seamos salvos sólo por la fe. Después de la salvación, hay cosas que inevitablemente sucederán cosas en nuestras vidas que mostrarán la realidad de nuestra salvación… ¿Puede salvar una fe que no está validada? La respuesta está claramente implícita en el argumento de Santiago. No. Ese tipo de fe falsa no puede salvar a nadie</a:t>
            </a:r>
            <a:r>
              <a:rPr lang="en-US" sz="22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Swindoll</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SWINDOLL STUDY BIBLE</a:t>
            </a:r>
          </a:p>
        </p:txBody>
      </p:sp>
      <p:pic>
        <p:nvPicPr>
          <p:cNvPr id="2050" name="Picture 2" descr="Tyndale | Authors | Charles R. Swindoll">
            <a:extLst>
              <a:ext uri="{FF2B5EF4-FFF2-40B4-BE49-F238E27FC236}">
                <a16:creationId xmlns:a16="http://schemas.microsoft.com/office/drawing/2014/main" id="{EE30F029-53A2-4A56-979A-B7095E3BF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3683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2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343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a:t>
            </a:r>
            <a:r>
              <a:rPr lang="es-ES" sz="2800" dirty="0">
                <a:effectLst>
                  <a:outerShdw blurRad="38100" dist="38100" dir="2700000" algn="tl">
                    <a:srgbClr val="000000">
                      <a:alpha val="43137"/>
                    </a:srgbClr>
                  </a:outerShdw>
                </a:effectLst>
              </a:rPr>
              <a:t>¿En qué sentido está 'muerta' tal fe? En el sentido de que no logra su propósito: No puede salvar (v. 14) ni justificar (v. 24). Para comprender el argumento de la sección e integrarlo con éxito en una perspectiva bíblica más amplia, es fundamental reconocer que Santiago no argumenta que las obras deban añadirse a la fe. Más bien, su punto es que la fe bíblica genuina inevitablemente</a:t>
            </a:r>
            <a:r>
              <a:rPr lang="en-US" sz="2800" dirty="0">
                <a:effectLst>
                  <a:outerShdw blurRad="38100" dist="38100" dir="2700000" algn="tl">
                    <a:srgbClr val="000000">
                      <a:alpha val="43137"/>
                    </a:srgbClr>
                  </a:outerShdw>
                </a:effectLst>
              </a:rPr>
              <a:t> se </a:t>
            </a:r>
            <a:r>
              <a:rPr lang="en-US" sz="2800" dirty="0" err="1">
                <a:effectLst>
                  <a:outerShdw blurRad="38100" dist="38100" dir="2700000" algn="tl">
                    <a:srgbClr val="000000">
                      <a:alpha val="43137"/>
                    </a:srgbClr>
                  </a:outerShdw>
                </a:effectLst>
              </a:rPr>
              <a:t>caracteriza</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por</a:t>
            </a:r>
            <a:r>
              <a:rPr lang="en-US" sz="2800" dirty="0">
                <a:effectLst>
                  <a:outerShdw blurRad="38100" dist="38100" dir="2700000" algn="tl">
                    <a:srgbClr val="000000">
                      <a:alpha val="43137"/>
                    </a:srgbClr>
                  </a:outerShdw>
                </a:effectLst>
              </a:rPr>
              <a:t> las </a:t>
            </a:r>
            <a:r>
              <a:rPr lang="en-US" sz="2800" dirty="0" err="1">
                <a:effectLst>
                  <a:outerShdw blurRad="38100" dist="38100" dir="2700000" algn="tl">
                    <a:srgbClr val="000000">
                      <a:alpha val="43137"/>
                    </a:srgbClr>
                  </a:outerShdw>
                </a:effectLst>
              </a:rPr>
              <a:t>obras</a:t>
            </a:r>
            <a:r>
              <a:rPr lang="en-US" sz="2800" dirty="0">
                <a:effectLst>
                  <a:outerShdw blurRad="38100" dist="38100" dir="2700000" algn="tl">
                    <a:srgbClr val="000000">
                      <a:alpha val="43137"/>
                    </a:srgbClr>
                  </a:outerShdw>
                </a:effectLst>
              </a:rPr>
              <a:t>. . . </a:t>
            </a:r>
            <a:r>
              <a:rPr lang="es-ES" sz="2800" dirty="0">
                <a:effectLst>
                  <a:outerShdw blurRad="38100" dist="38100" dir="2700000" algn="tl">
                    <a:srgbClr val="000000">
                      <a:alpha val="43137"/>
                    </a:srgbClr>
                  </a:outerShdw>
                </a:effectLst>
              </a:rPr>
              <a:t>Santiago, en cierto sentido, nos propone en estos versículos una “prueba” mediante la cual debemos determinar la autenticidad de la fe, obras de obediencia a la voluntad de Dios</a:t>
            </a:r>
            <a:r>
              <a:rPr lang="en-US" sz="30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Douglas J. Moo</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PILLAR NEW TESTAMENT COMMENTARY</a:t>
            </a:r>
          </a:p>
        </p:txBody>
      </p:sp>
      <p:pic>
        <p:nvPicPr>
          <p:cNvPr id="4098" name="Picture 2" descr="Romans (Douglas J. Moo) - MasterLectures">
            <a:extLst>
              <a:ext uri="{FF2B5EF4-FFF2-40B4-BE49-F238E27FC236}">
                <a16:creationId xmlns:a16="http://schemas.microsoft.com/office/drawing/2014/main" id="{7E577C58-52DE-4736-A724-51C148555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15"/>
          <a:stretch/>
        </p:blipFill>
        <p:spPr bwMode="auto">
          <a:xfrm>
            <a:off x="76200" y="76200"/>
            <a:ext cx="1097280" cy="82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343400"/>
          </a:xfrm>
        </p:spPr>
        <p:txBody>
          <a:bodyPr/>
          <a:lstStyle/>
          <a:p>
            <a:pPr marL="0" indent="0" algn="just">
              <a:spcBef>
                <a:spcPts val="0"/>
              </a:spcBef>
              <a:buNone/>
              <a:defRPr/>
            </a:pPr>
            <a:r>
              <a:rPr lang="es-ES" sz="2800" dirty="0">
                <a:effectLst>
                  <a:outerShdw blurRad="38100" dist="38100" dir="2700000" algn="tl">
                    <a:srgbClr val="000000">
                      <a:alpha val="43137"/>
                    </a:srgbClr>
                  </a:outerShdw>
                </a:effectLst>
              </a:rPr>
              <a:t>“Así como la ley del amor no da excusa para la acepción de personas. Así pues, la posesión de la fe no da licencia para prescindir de las buenas obras. Un creyente no sólo debe demostrar su amor aceptando de buen grado a los demás, sino que también debe demostrar su fe ayudando responsablemente a los demás. En su carta, Santiago insiste en la expresión de la fe verdadera, esboza las pruebas de la fe verdadera y, por último, cita ejemplos de fe verdadera. </a:t>
            </a:r>
            <a:r>
              <a:rPr lang="es-ES" sz="2800" dirty="0">
                <a:solidFill>
                  <a:srgbClr val="FFFFCC"/>
                </a:solidFill>
                <a:effectLst>
                  <a:outerShdw blurRad="38100" dist="38100" dir="2700000" algn="tl">
                    <a:srgbClr val="000000">
                      <a:alpha val="43137"/>
                    </a:srgbClr>
                  </a:outerShdw>
                </a:effectLst>
              </a:rPr>
              <a:t>Comenta en Santiago 2:14</a:t>
            </a:r>
            <a:r>
              <a:rPr lang="es-ES" sz="2800" dirty="0">
                <a:effectLst>
                  <a:outerShdw blurRad="38100" dist="38100" dir="2700000" algn="tl">
                    <a:srgbClr val="000000">
                      <a:alpha val="43137"/>
                    </a:srgbClr>
                  </a:outerShdw>
                </a:effectLst>
              </a:rPr>
              <a:t>. ¿Puede tal fe salvarlo? En griego se anticipa una respuesta negativa. La mera afirmación de tener fe salvadora no es suficiente. La fe auténtica se demuestra con obras.”</a:t>
            </a:r>
            <a:endParaRPr lang="en-US" sz="28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Ronald Blue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KNOWLEDGE COMMENTARY</a:t>
            </a:r>
          </a:p>
        </p:txBody>
      </p:sp>
      <p:pic>
        <p:nvPicPr>
          <p:cNvPr id="5122" name="Picture 2" descr="James by J. Ronald Blue | Best Commentaries Reviews">
            <a:extLst>
              <a:ext uri="{FF2B5EF4-FFF2-40B4-BE49-F238E27FC236}">
                <a16:creationId xmlns:a16="http://schemas.microsoft.com/office/drawing/2014/main" id="{3D73B4EB-461C-4F16-9F21-DD514FF5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69301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71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3999" cy="5334000"/>
          </a:xfrm>
        </p:spPr>
        <p:txBody>
          <a:bodyPr/>
          <a:lstStyle/>
          <a:p>
            <a:pPr marL="0" indent="0" algn="just">
              <a:spcBef>
                <a:spcPts val="0"/>
              </a:spcBef>
              <a:buNone/>
            </a:pPr>
            <a:r>
              <a:rPr lang="es-ES" sz="2900" b="1" dirty="0">
                <a:solidFill>
                  <a:srgbClr val="FFFFCC"/>
                </a:solidFill>
                <a:effectLst>
                  <a:outerShdw blurRad="38100" dist="38100" dir="2700000" algn="tl">
                    <a:srgbClr val="000000">
                      <a:alpha val="43137"/>
                    </a:srgbClr>
                  </a:outerShdw>
                </a:effectLst>
              </a:rPr>
              <a:t>Comentario sobre Santiago 2:14</a:t>
            </a:r>
            <a:r>
              <a:rPr lang="es-ES" sz="2900" b="1" dirty="0">
                <a:effectLst>
                  <a:outerShdw blurRad="38100" dist="38100" dir="2700000" algn="tl">
                    <a:srgbClr val="000000">
                      <a:alpha val="43137"/>
                    </a:srgbClr>
                  </a:outerShdw>
                </a:effectLst>
              </a:rPr>
              <a:t>. “</a:t>
            </a:r>
            <a:r>
              <a:rPr lang="es-ES" sz="2900" dirty="0">
                <a:effectLst>
                  <a:outerShdw blurRad="38100" dist="38100" dir="2700000" algn="tl">
                    <a:srgbClr val="000000">
                      <a:alpha val="43137"/>
                    </a:srgbClr>
                  </a:outerShdw>
                </a:effectLst>
              </a:rPr>
              <a:t>El significado de la justificación: para Pablo, la palabra justificación significaba absolución, y Pablo se refería a la justificación legal en que ningún hombre puede obtener la justificación por las obras, específicamente las obras de la ley</a:t>
            </a:r>
            <a:r>
              <a:rPr lang="en-US" sz="2900" dirty="0">
                <a:effectLst>
                  <a:outerShdw blurRad="38100" dist="38100" dir="2700000" algn="tl">
                    <a:srgbClr val="000000">
                      <a:alpha val="43137"/>
                    </a:srgbClr>
                  </a:outerShdw>
                </a:effectLst>
              </a:rPr>
              <a:t>; para Jacobo/Santiago, </a:t>
            </a:r>
            <a:r>
              <a:rPr lang="es-ES" sz="2900" dirty="0">
                <a:effectLst>
                  <a:outerShdw blurRad="38100" dist="38100" dir="2700000" algn="tl">
                    <a:srgbClr val="000000">
                      <a:alpha val="43137"/>
                    </a:srgbClr>
                  </a:outerShdw>
                </a:effectLst>
              </a:rPr>
              <a:t>el significado de la justificación era la vindicación, y le preocupaba la justificación de la propia profesión de la fe y que en su afirmación debe ser demostrada por sus obras, específicamente las obras del amor y la fe. En cuarto lugar, para Jacobo/Santiago una fe que salva es una fe de la que se espera que produzca obras. Quinto, Una fe viva se autentificará en la producción de obras.” </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7" name="Picture 2" descr="Hardcover The Messianic Jewish Epistles : Hebrews, James, First Peter, Second Peter, Jude Book">
            <a:extLst>
              <a:ext uri="{FF2B5EF4-FFF2-40B4-BE49-F238E27FC236}">
                <a16:creationId xmlns:a16="http://schemas.microsoft.com/office/drawing/2014/main" id="{E99186AE-94C2-46AD-8753-1731045DDB7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9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Sexto, </a:t>
            </a:r>
            <a:r>
              <a:rPr lang="es-ES" sz="2800" dirty="0">
                <a:effectLst>
                  <a:outerShdw blurRad="38100" dist="38100" dir="2700000" algn="tl">
                    <a:srgbClr val="000000">
                      <a:alpha val="43137"/>
                    </a:srgbClr>
                  </a:outerShdw>
                </a:effectLst>
              </a:rPr>
              <a:t>Aunque la fe y las obras son dos elementos opuestos, y por lo que respecta a los medios de salvación, no obstante, ambos están implicados en la salvación. Uno es el medio de salvación y el otro es la prueba de la salvación.” </a:t>
            </a:r>
            <a:r>
              <a:rPr lang="es-ES" sz="2800" dirty="0">
                <a:solidFill>
                  <a:srgbClr val="FFFFCC"/>
                </a:solidFill>
                <a:effectLst>
                  <a:outerShdw blurRad="38100" dist="38100" dir="2700000" algn="tl">
                    <a:srgbClr val="000000">
                      <a:alpha val="43137"/>
                    </a:srgbClr>
                  </a:outerShdw>
                </a:effectLst>
              </a:rPr>
              <a:t>Comenta en Santiago 2:15-17. </a:t>
            </a:r>
            <a:r>
              <a:rPr lang="es-ES" sz="2800" dirty="0">
                <a:effectLst>
                  <a:outerShdw blurRad="38100" dist="38100" dir="2700000" algn="tl">
                    <a:srgbClr val="000000">
                      <a:alpha val="43137"/>
                    </a:srgbClr>
                  </a:outerShdw>
                </a:effectLst>
              </a:rPr>
              <a:t>“La fe sin obras es una fe muerta. Está muerta en sí misma. No es sólo exteriormente estéril, sino que está muerta interiormente. No tiene vida. Demuestra que no es una verdadera fe que salva porque la verdadera fe que salva se revelará por las obras, que son los frutos de la fe. Este mismo concepto lo enseña el Señor en el Sermón de la Monte. (Mateo 5:14-16)</a:t>
            </a:r>
            <a:r>
              <a:rPr lang="es-ES" sz="2400" dirty="0">
                <a:effectLst>
                  <a:outerShdw blurRad="38100" dist="38100" dir="2700000" algn="tl">
                    <a:srgbClr val="000000">
                      <a:alpha val="43137"/>
                    </a:srgbClr>
                  </a:outerShdw>
                </a:effectLst>
              </a:rPr>
              <a:t>.”</a:t>
            </a:r>
          </a:p>
          <a:p>
            <a:pPr marL="0" indent="0" algn="just">
              <a:buNone/>
            </a:pP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6146" name="Picture 2" descr="Hardcover The Messianic Jewish Epistles : Hebrews, James, First Peter, Second Peter, Jude Book">
            <a:extLst>
              <a:ext uri="{FF2B5EF4-FFF2-40B4-BE49-F238E27FC236}">
                <a16:creationId xmlns:a16="http://schemas.microsoft.com/office/drawing/2014/main" id="{27B627F1-9D4C-4419-958E-DC143FACDF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495800"/>
          </a:xfrm>
        </p:spPr>
        <p:txBody>
          <a:bodyPr/>
          <a:lstStyle/>
          <a:p>
            <a:pPr marL="0" indent="0" algn="just">
              <a:spcBef>
                <a:spcPts val="0"/>
              </a:spcBef>
              <a:buNone/>
              <a:defRPr/>
            </a:pPr>
            <a:r>
              <a:rPr lang="en-US" b="1" dirty="0" err="1">
                <a:solidFill>
                  <a:srgbClr val="FFFFCC"/>
                </a:solidFill>
                <a:effectLst>
                  <a:outerShdw blurRad="38100" dist="38100" dir="2700000" algn="tl">
                    <a:srgbClr val="000000">
                      <a:alpha val="43137"/>
                    </a:srgbClr>
                  </a:outerShdw>
                </a:effectLst>
              </a:rPr>
              <a:t>Comenta</a:t>
            </a:r>
            <a:r>
              <a:rPr lang="en-US" b="1" dirty="0">
                <a:solidFill>
                  <a:srgbClr val="FFFFCC"/>
                </a:solidFill>
                <a:effectLst>
                  <a:outerShdw blurRad="38100" dist="38100" dir="2700000" algn="tl">
                    <a:srgbClr val="000000">
                      <a:alpha val="43137"/>
                    </a:srgbClr>
                  </a:outerShdw>
                </a:effectLst>
              </a:rPr>
              <a:t> </a:t>
            </a:r>
            <a:r>
              <a:rPr lang="en-US" b="1" dirty="0" err="1">
                <a:solidFill>
                  <a:srgbClr val="FFFFCC"/>
                </a:solidFill>
                <a:effectLst>
                  <a:outerShdw blurRad="38100" dist="38100" dir="2700000" algn="tl">
                    <a:srgbClr val="000000">
                      <a:alpha val="43137"/>
                    </a:srgbClr>
                  </a:outerShdw>
                </a:effectLst>
              </a:rPr>
              <a:t>en</a:t>
            </a:r>
            <a:r>
              <a:rPr lang="en-US" b="1" dirty="0">
                <a:solidFill>
                  <a:srgbClr val="FFFFCC"/>
                </a:solidFill>
                <a:effectLst>
                  <a:outerShdw blurRad="38100" dist="38100" dir="2700000" algn="tl">
                    <a:srgbClr val="000000">
                      <a:alpha val="43137"/>
                    </a:srgbClr>
                  </a:outerShdw>
                </a:effectLst>
              </a:rPr>
              <a:t> Santiago 2:14</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¿Puede una fe muerta, fe espuria, que no obra, salvar a una persona? Santiago no dice que somos salvos por las obras pero la fe que no produce obras es una fe muerta. Santiago no estaba refutando la doctrina paulina de la justificación por la fe verdadera pero una perversión de la misma. Tanto Pablo como Santiago definen la fe como una confianza viva y productiva en Cristo. La fe genuina no puede estar ‘muerta’ a la moralidad o estéril a las obras</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C.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RYRIE STUDY BIBLE. Comment on James 2:14.</a:t>
            </a:r>
          </a:p>
        </p:txBody>
      </p:sp>
      <p:pic>
        <p:nvPicPr>
          <p:cNvPr id="7170" name="Picture 2" descr="NASB Ryrie Study Bible-Black Genuine Leather | SHOPtheWORD">
            <a:extLst>
              <a:ext uri="{FF2B5EF4-FFF2-40B4-BE49-F238E27FC236}">
                <a16:creationId xmlns:a16="http://schemas.microsoft.com/office/drawing/2014/main" id="{DAEAC527-0D0C-4997-9EF8-F2EFC8903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80060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7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599"/>
            <a:ext cx="9144000" cy="5268219"/>
          </a:xfrm>
        </p:spPr>
        <p:txBody>
          <a:bodyPr/>
          <a:lstStyle/>
          <a:p>
            <a:pPr marL="0" indent="0" algn="just">
              <a:spcBef>
                <a:spcPts val="0"/>
              </a:spcBef>
              <a:buNone/>
              <a:defRPr/>
            </a:pPr>
            <a:r>
              <a:rPr lang="en-US" sz="2800" b="1" dirty="0" err="1">
                <a:solidFill>
                  <a:srgbClr val="FFFFCC"/>
                </a:solidFill>
                <a:effectLst>
                  <a:outerShdw blurRad="38100" dist="38100" dir="2700000" algn="tl">
                    <a:srgbClr val="000000">
                      <a:alpha val="43137"/>
                    </a:srgbClr>
                  </a:outerShdw>
                </a:effectLst>
              </a:rPr>
              <a:t>Comenta</a:t>
            </a:r>
            <a:r>
              <a:rPr lang="en-US" sz="2800" b="1" dirty="0">
                <a:solidFill>
                  <a:srgbClr val="FFFFCC"/>
                </a:solidFill>
                <a:effectLst>
                  <a:outerShdw blurRad="38100" dist="38100" dir="2700000" algn="tl">
                    <a:srgbClr val="000000">
                      <a:alpha val="43137"/>
                    </a:srgbClr>
                  </a:outerShdw>
                </a:effectLst>
              </a:rPr>
              <a:t> </a:t>
            </a:r>
            <a:r>
              <a:rPr lang="en-US" sz="2800" b="1" dirty="0" err="1">
                <a:solidFill>
                  <a:srgbClr val="FFFFCC"/>
                </a:solidFill>
                <a:effectLst>
                  <a:outerShdw blurRad="38100" dist="38100" dir="2700000" algn="tl">
                    <a:srgbClr val="000000">
                      <a:alpha val="43137"/>
                    </a:srgbClr>
                  </a:outerShdw>
                </a:effectLst>
              </a:rPr>
              <a:t>en</a:t>
            </a:r>
            <a:r>
              <a:rPr lang="en-US" sz="2800" b="1" dirty="0">
                <a:solidFill>
                  <a:srgbClr val="FFFFCC"/>
                </a:solidFill>
                <a:effectLst>
                  <a:outerShdw blurRad="38100" dist="38100" dir="2700000" algn="tl">
                    <a:srgbClr val="000000">
                      <a:alpha val="43137"/>
                    </a:srgbClr>
                  </a:outerShdw>
                </a:effectLst>
              </a:rPr>
              <a:t> Santiago 2:14</a:t>
            </a:r>
            <a:r>
              <a:rPr lang="en-US" sz="2800" dirty="0">
                <a:effectLst>
                  <a:outerShdw blurRad="38100" dist="38100" dir="2700000" algn="tl">
                    <a:srgbClr val="000000">
                      <a:alpha val="43137"/>
                    </a:srgbClr>
                  </a:outerShdw>
                </a:effectLst>
              </a:rPr>
              <a:t>. “</a:t>
            </a:r>
            <a:r>
              <a:rPr lang="es-ES" sz="2800" dirty="0">
                <a:effectLst>
                  <a:outerShdw blurRad="38100" dist="38100" dir="2700000" algn="tl">
                    <a:srgbClr val="000000">
                      <a:alpha val="43137"/>
                    </a:srgbClr>
                  </a:outerShdw>
                </a:effectLst>
              </a:rPr>
              <a:t>La pregunta de Santiago 2:14 debería decir: ¿Puede salvarle esa clase de fe? ¿cuál tipo de fe? El tipo de fe que nunca se ve en obras prácticas. ¡La respuesta es no ! Cualquier declaración de fe que no resulte en una vida cambiada y buenas obras es una declaración falsa. Ese tipo de fe es una fe muerta. ‘Aun así, la fe, si no tiene obras, está muerta por sí sola’ (</a:t>
            </a:r>
            <a:r>
              <a:rPr lang="es-ES" sz="2800" dirty="0" err="1">
                <a:effectLst>
                  <a:outerShdw blurRad="38100" dist="38100" dir="2700000" algn="tl">
                    <a:srgbClr val="000000">
                      <a:alpha val="43137"/>
                    </a:srgbClr>
                  </a:outerShdw>
                </a:effectLst>
              </a:rPr>
              <a:t>Stg</a:t>
            </a:r>
            <a:r>
              <a:rPr lang="es-ES" sz="2800" dirty="0">
                <a:effectLst>
                  <a:outerShdw blurRad="38100" dist="38100" dir="2700000" algn="tl">
                    <a:srgbClr val="000000">
                      <a:alpha val="43137"/>
                    </a:srgbClr>
                  </a:outerShdw>
                </a:effectLst>
              </a:rPr>
              <a:t> 2:17). El gran teólogo Juan Calvino escribió: ‘Sólo la fe justifica, pero la fe que justifica nunca puede estar sola.’ La palabra solo en Santiago 2:17 significa simplemente ‘por sí misma.’ La verdadera fe que salva nunca puede ser por sí misma. Siempre trae vida, y la vida produce buenas obras</a:t>
            </a:r>
            <a:r>
              <a:rPr lang="en-US" sz="28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9218" name="Picture 2" descr="The Wiersbe Bible Commentary-2 Volume Set by Warren W. Wiersbe | SHOPtheWORD">
            <a:extLst>
              <a:ext uri="{FF2B5EF4-FFF2-40B4-BE49-F238E27FC236}">
                <a16:creationId xmlns:a16="http://schemas.microsoft.com/office/drawing/2014/main" id="{598684C7-BC07-465B-91FB-ABBC86D1A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8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266456"/>
          </a:xfrm>
        </p:spPr>
        <p:txBody>
          <a:bodyPr/>
          <a:lstStyle/>
          <a:p>
            <a:pPr marL="0" indent="0" algn="just">
              <a:spcBef>
                <a:spcPts val="0"/>
              </a:spcBef>
              <a:buNone/>
              <a:defRPr/>
            </a:pPr>
            <a:r>
              <a:rPr lang="en-US" b="1" dirty="0" err="1">
                <a:solidFill>
                  <a:srgbClr val="FFFFCC"/>
                </a:solidFill>
                <a:effectLst>
                  <a:outerShdw blurRad="38100" dist="38100" dir="2700000" algn="tl">
                    <a:srgbClr val="000000">
                      <a:alpha val="43137"/>
                    </a:srgbClr>
                  </a:outerShdw>
                </a:effectLst>
              </a:rPr>
              <a:t>Comenta</a:t>
            </a:r>
            <a:r>
              <a:rPr lang="en-US" b="1" dirty="0">
                <a:solidFill>
                  <a:srgbClr val="FFFFCC"/>
                </a:solidFill>
                <a:effectLst>
                  <a:outerShdw blurRad="38100" dist="38100" dir="2700000" algn="tl">
                    <a:srgbClr val="000000">
                      <a:alpha val="43137"/>
                    </a:srgbClr>
                  </a:outerShdw>
                </a:effectLst>
              </a:rPr>
              <a:t> </a:t>
            </a:r>
            <a:r>
              <a:rPr lang="en-US" b="1" dirty="0" err="1">
                <a:solidFill>
                  <a:srgbClr val="FFFFCC"/>
                </a:solidFill>
                <a:effectLst>
                  <a:outerShdw blurRad="38100" dist="38100" dir="2700000" algn="tl">
                    <a:srgbClr val="000000">
                      <a:alpha val="43137"/>
                    </a:srgbClr>
                  </a:outerShdw>
                </a:effectLst>
              </a:rPr>
              <a:t>en</a:t>
            </a:r>
            <a:r>
              <a:rPr lang="en-US" b="1" dirty="0">
                <a:solidFill>
                  <a:srgbClr val="FFFFCC"/>
                </a:solidFill>
                <a:effectLst>
                  <a:outerShdw blurRad="38100" dist="38100" dir="2700000" algn="tl">
                    <a:srgbClr val="000000">
                      <a:alpha val="43137"/>
                    </a:srgbClr>
                  </a:outerShdw>
                </a:effectLst>
              </a:rPr>
              <a:t> Santiago 2:18-19</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Pero no es una experiencia salvadora creer y temblar. Una persona puede ser iluminada en su mente, incluso conmovida en su corazón , y perderse para siempre. La verdadera fe implica algo más, algo que se puede ver y reconocer: Una vida cambiada. ‘Muéstrame tu fe sin tus obras,’ desafió Santiago, ‘y yo te mostraré mi fe por mis obras.’ (Santiago</a:t>
            </a:r>
            <a:r>
              <a:rPr lang="en-US" dirty="0">
                <a:effectLst>
                  <a:outerShdw blurRad="38100" dist="38100" dir="2700000" algn="tl">
                    <a:srgbClr val="000000">
                      <a:alpha val="43137"/>
                    </a:srgbClr>
                  </a:outerShdw>
                </a:effectLst>
              </a:rPr>
              <a:t> 2:18).”</a:t>
            </a:r>
          </a:p>
        </p:txBody>
      </p:sp>
      <p:sp>
        <p:nvSpPr>
          <p:cNvPr id="5" name="Rectangle 4">
            <a:extLst>
              <a:ext uri="{FF2B5EF4-FFF2-40B4-BE49-F238E27FC236}">
                <a16:creationId xmlns:a16="http://schemas.microsoft.com/office/drawing/2014/main" id="{B8F7E33C-AC81-45B8-9B83-345D142587FC}"/>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5E8D9C8C-8977-437D-8584-853C5BD1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22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8467" y="1371972"/>
            <a:ext cx="9144000" cy="4114056"/>
          </a:xfrm>
        </p:spPr>
        <p:txBody>
          <a:bodyPr/>
          <a:lstStyle/>
          <a:p>
            <a:pPr marL="0" indent="0" algn="just">
              <a:spcBef>
                <a:spcPts val="0"/>
              </a:spcBef>
              <a:buNone/>
              <a:defRPr/>
            </a:pPr>
            <a:r>
              <a:rPr lang="en-US" sz="2600" b="1" dirty="0" err="1">
                <a:solidFill>
                  <a:srgbClr val="FFFFCC"/>
                </a:solidFill>
                <a:effectLst>
                  <a:outerShdw blurRad="38100" dist="38100" dir="2700000" algn="tl">
                    <a:srgbClr val="000000">
                      <a:alpha val="43137"/>
                    </a:srgbClr>
                  </a:outerShdw>
                </a:effectLst>
              </a:rPr>
              <a:t>Comenta</a:t>
            </a:r>
            <a:r>
              <a:rPr lang="en-US" sz="2600" b="1" dirty="0">
                <a:solidFill>
                  <a:srgbClr val="FFFFCC"/>
                </a:solidFill>
                <a:effectLst>
                  <a:outerShdw blurRad="38100" dist="38100" dir="2700000" algn="tl">
                    <a:srgbClr val="000000">
                      <a:alpha val="43137"/>
                    </a:srgbClr>
                  </a:outerShdw>
                </a:effectLst>
              </a:rPr>
              <a:t> </a:t>
            </a:r>
            <a:r>
              <a:rPr lang="en-US" sz="2600" b="1" dirty="0" err="1">
                <a:solidFill>
                  <a:srgbClr val="FFFFCC"/>
                </a:solidFill>
                <a:effectLst>
                  <a:outerShdw blurRad="38100" dist="38100" dir="2700000" algn="tl">
                    <a:srgbClr val="000000">
                      <a:alpha val="43137"/>
                    </a:srgbClr>
                  </a:outerShdw>
                </a:effectLst>
              </a:rPr>
              <a:t>en</a:t>
            </a:r>
            <a:r>
              <a:rPr lang="en-US" sz="2600" b="1" dirty="0">
                <a:solidFill>
                  <a:srgbClr val="FFFFCC"/>
                </a:solidFill>
                <a:effectLst>
                  <a:outerShdw blurRad="38100" dist="38100" dir="2700000" algn="tl">
                    <a:srgbClr val="000000">
                      <a:alpha val="43137"/>
                    </a:srgbClr>
                  </a:outerShdw>
                </a:effectLst>
              </a:rPr>
              <a:t> Santiago 2:20-26</a:t>
            </a:r>
            <a:r>
              <a:rPr lang="en-US" sz="2600" dirty="0">
                <a:effectLst>
                  <a:outerShdw blurRad="38100" dist="38100" dir="2700000" algn="tl">
                    <a:srgbClr val="000000">
                      <a:alpha val="43137"/>
                    </a:srgbClr>
                  </a:outerShdw>
                </a:effectLst>
              </a:rPr>
              <a:t>. </a:t>
            </a:r>
            <a:r>
              <a:rPr lang="es-ES" sz="2600" dirty="0">
                <a:effectLst>
                  <a:outerShdw blurRad="38100" dist="38100" dir="2700000" algn="tl">
                    <a:srgbClr val="000000">
                      <a:alpha val="43137"/>
                    </a:srgbClr>
                  </a:outerShdw>
                </a:effectLst>
              </a:rPr>
              <a:t>La verdadera fe salvadora lleva a la acción. La fe dinámica no es una contemplación intelectual o una consternación emocional; conduce a la obediencia por parte de la voluntad. Y esta obediencia no es un hecho aislado: Continúa durante toda la vida. Conduce a las obras… Es importante que cada cristiano profesante examine su propio corazón y su propia vida y se asegure de que posee una fe verdadera para salvación, una fe dinámica. 'Examínense a ustedes mismos para ver si están firmes en la fe; pruébense a ustedes mismos.’ (2 Corintios 13:5a)</a:t>
            </a:r>
            <a:r>
              <a:rPr lang="en-US" sz="2600" dirty="0">
                <a:effectLst>
                  <a:outerShdw blurRad="38100" dist="38100" dir="2700000" algn="tl">
                    <a:srgbClr val="000000">
                      <a:alpha val="43137"/>
                    </a:srgbClr>
                  </a:outerShdw>
                </a:effectLst>
              </a:rPr>
              <a:t>. </a:t>
            </a:r>
            <a:r>
              <a:rPr lang="es-ES" sz="2600" dirty="0">
                <a:effectLst>
                  <a:outerShdw blurRad="38100" dist="38100" dir="2700000" algn="tl">
                    <a:srgbClr val="000000">
                      <a:alpha val="43137"/>
                    </a:srgbClr>
                  </a:outerShdw>
                </a:effectLst>
              </a:rPr>
              <a:t>Satanás es el gran engañador. Uno de sus recursos es la imitación. Si puede convencer a una persona de que su fe falsa es fe verdadera, tiene a esa persona en su poder</a:t>
            </a:r>
            <a:r>
              <a:rPr lang="en-US" sz="2600" dirty="0">
                <a:effectLst>
                  <a:outerShdw blurRad="38100" dist="38100" dir="2700000" algn="tl">
                    <a:srgbClr val="000000">
                      <a:alpha val="43137"/>
                    </a:srgbClr>
                  </a:outerShdw>
                </a:effectLst>
              </a:rPr>
              <a:t>.”</a:t>
            </a:r>
          </a:p>
        </p:txBody>
      </p:sp>
      <p:sp>
        <p:nvSpPr>
          <p:cNvPr id="5" name="Rectangle 4">
            <a:extLst>
              <a:ext uri="{FF2B5EF4-FFF2-40B4-BE49-F238E27FC236}">
                <a16:creationId xmlns:a16="http://schemas.microsoft.com/office/drawing/2014/main" id="{C0018764-E363-4FCF-AED4-B6DFF397F760}"/>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ED539EF0-74FC-453E-BBB4-967AFA6B3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4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E733-57D6-0C23-DC69-F7250B7552C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6975CB6-32A8-3BF1-ED92-2D75176037E3}"/>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D1B65FA5-3133-B348-EA64-A811606624F0}"/>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7C83D813-FF05-E3C3-660E-D4DEC3A00B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781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89004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5F08D-18F4-586A-6B10-709A6FFB1098}"/>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DD47956C-AEDE-028D-CA60-A1CC8E4442C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E51B9E61-02CE-EA13-C36C-AAD8F6EFC2E6}"/>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Necesidad de la Religión Verdadera (1:26-27)</a:t>
            </a:r>
          </a:p>
        </p:txBody>
      </p:sp>
      <p:pic>
        <p:nvPicPr>
          <p:cNvPr id="2" name="Picture 1">
            <a:extLst>
              <a:ext uri="{FF2B5EF4-FFF2-40B4-BE49-F238E27FC236}">
                <a16:creationId xmlns:a16="http://schemas.microsoft.com/office/drawing/2014/main" id="{55368A57-5E17-6212-2F63-BA5A35D5801E}"/>
              </a:ext>
            </a:extLst>
          </p:cNvPr>
          <p:cNvPicPr>
            <a:picLocks noChangeAspect="1"/>
          </p:cNvPicPr>
          <p:nvPr/>
        </p:nvPicPr>
        <p:blipFill>
          <a:blip r:embed="rId2"/>
          <a:stretch>
            <a:fillRect/>
          </a:stretch>
        </p:blipFill>
        <p:spPr>
          <a:xfrm>
            <a:off x="3090543" y="4740166"/>
            <a:ext cx="2962913" cy="1932599"/>
          </a:xfrm>
          <a:prstGeom prst="rect">
            <a:avLst/>
          </a:prstGeom>
        </p:spPr>
      </p:pic>
    </p:spTree>
    <p:extLst>
      <p:ext uri="{BB962C8B-B14F-4D97-AF65-F5344CB8AC3E}">
        <p14:creationId xmlns:p14="http://schemas.microsoft.com/office/powerpoint/2010/main" val="285857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1E6EE-EFC8-09C4-F961-DCC76AB6504F}"/>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F5C8C4AC-2D34-3C30-B910-2E222715DCA7}"/>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81F6D63F-92F0-58CB-F347-90A84847E5F1}"/>
              </a:ext>
            </a:extLst>
          </p:cNvPr>
          <p:cNvSpPr>
            <a:spLocks noGrp="1" noChangeArrowheads="1"/>
          </p:cNvSpPr>
          <p:nvPr>
            <p:ph type="body" idx="1"/>
          </p:nvPr>
        </p:nvSpPr>
        <p:spPr>
          <a:xfrm>
            <a:off x="457200" y="1600200"/>
            <a:ext cx="84582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FBA2806B-72F0-3AE5-971C-D84F4F6C20AC}"/>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3508057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2964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b="1" u="sng" dirty="0">
                <a:solidFill>
                  <a:srgbClr val="FFFFCC"/>
                </a:solidFill>
                <a:effectLst>
                  <a:outerShdw blurRad="38100" dist="38100" dir="2700000" algn="tl">
                    <a:srgbClr val="000000">
                      <a:alpha val="43137"/>
                    </a:srgbClr>
                  </a:outerShdw>
                </a:effectLst>
              </a:rPr>
              <a:t>Dios juzgará a quienes muestran favoritismo</a:t>
            </a:r>
            <a:r>
              <a:rPr lang="en-US" sz="3000" b="1" u="sng" dirty="0">
                <a:solidFill>
                  <a:srgbClr val="FFFFCC"/>
                </a:solidFill>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419067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122238" y="152401"/>
          <a:ext cx="8899525" cy="6553201"/>
        </p:xfrm>
        <a:graphic>
          <a:graphicData uri="http://schemas.openxmlformats.org/drawingml/2006/table">
            <a:tbl>
              <a:tblPr firstRow="1" bandRow="1">
                <a:tableStyleId>{073A0DAA-6AF3-43AB-8588-CEC1D06C72B9}</a:tableStyleId>
              </a:tblPr>
              <a:tblGrid>
                <a:gridCol w="3230562">
                  <a:extLst>
                    <a:ext uri="{9D8B030D-6E8A-4147-A177-3AD203B41FA5}">
                      <a16:colId xmlns:a16="http://schemas.microsoft.com/office/drawing/2014/main" val="20000"/>
                    </a:ext>
                  </a:extLst>
                </a:gridCol>
                <a:gridCol w="2697162">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Fase de la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2"/>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1" i="0" u="none" strike="noStrike" cap="none" normalizeH="0" baseline="0" dirty="0">
                          <a:ln>
                            <a:noFill/>
                          </a:ln>
                          <a:solidFill>
                            <a:schemeClr val="bg2"/>
                          </a:solidFill>
                          <a:effectLst/>
                          <a:latin typeface="Calibri" panose="020F0502020204030204" pitchFamily="34" charset="0"/>
                        </a:rPr>
                        <a:t>Tiempo de la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Primer Tiempo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Segundo Tiempo</a:t>
                      </a:r>
                    </a:p>
                  </a:txBody>
                  <a:tcPr marL="91434" marR="91434" marT="45726" marB="45726" anchor="ctr" horzOverflow="overflow"/>
                </a:tc>
                <a:extLst>
                  <a:ext uri="{0D108BD9-81ED-4DB2-BD59-A6C34878D82A}">
                    <a16:rowId xmlns:a16="http://schemas.microsoft.com/office/drawing/2014/main" val="10003"/>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Asunto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Justicia Propia Judaismo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Ortodoxía Muerta</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Genesis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Gen 15:6</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Gen 22</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900628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1885549876"/>
              </p:ext>
            </p:extLst>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044945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Teología Sistemática(Grand Rapids, MI: Kregel Publicaciones, 1993), vol. 7, 148.</a:t>
            </a:r>
          </a:p>
        </p:txBody>
      </p:sp>
    </p:spTree>
    <p:extLst>
      <p:ext uri="{BB962C8B-B14F-4D97-AF65-F5344CB8AC3E}">
        <p14:creationId xmlns:p14="http://schemas.microsoft.com/office/powerpoint/2010/main" val="154565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a:t>
            </a:r>
            <a:r>
              <a:rPr lang="es-ES" sz="2800" u="sng" dirty="0">
                <a:solidFill>
                  <a:srgbClr val="66FF99"/>
                </a:solidFill>
                <a:effectLst/>
              </a:rPr>
              <a:t>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7831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t>
            </a:r>
            <a:r>
              <a:rPr lang="es-ES" sz="3000" dirty="0">
                <a:effectLst>
                  <a:outerShdw blurRad="38100" dist="38100" dir="2700000" algn="tl">
                    <a:srgbClr val="000000">
                      <a:alpha val="43137"/>
                    </a:srgbClr>
                  </a:outerShdw>
                </a:effectLst>
                <a:latin typeface="Calibri" panose="020F0502020204030204" pitchFamily="34" charset="0"/>
              </a:rPr>
              <a:t>Digo, pues, a cada uno de ustedes por la gracia que me ha sido dada, que nadie tenga más alto concepto de sí que el que deba tener; más bien, que piense con sensatez, conforme a la medida de la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000" dirty="0">
                <a:effectLst>
                  <a:outerShdw blurRad="38100" dist="38100" dir="2700000" algn="tl">
                    <a:srgbClr val="000000">
                      <a:alpha val="43137"/>
                    </a:srgbClr>
                  </a:outerShdw>
                </a:effectLst>
                <a:latin typeface="Calibri" panose="020F0502020204030204" pitchFamily="34" charset="0"/>
              </a:rPr>
              <a:t> que Dios repartió a cada uno. 4 Porque de la manera que en un solo cuerpo tenemos muchos miembros pero todos los miembros no tienen la misma función, 5 así nosotros, siendo muchos, somos un solo cuerpo en Cristo pero todos somos miembros los unos de los otros</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192322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rPr>
              <a:t>De manera que tenemos dones que varían según la gracia que nos ha sido concedida: Si es de profecía, úsese conforme a la medida de la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200" dirty="0">
                <a:effectLst>
                  <a:outerShdw blurRad="38100" dist="38100" dir="2700000" algn="tl">
                    <a:srgbClr val="000000">
                      <a:alpha val="43137"/>
                    </a:srgbClr>
                  </a:outerShdw>
                </a:effectLst>
                <a:latin typeface="Calibri" panose="020F0502020204030204" pitchFamily="34" charset="0"/>
              </a:rPr>
              <a:t>; 7 si es de servicio, en servir; el que enseña, úselo en la enseñanza; 8 el que exhorta, en la exhortación; el que comparte, con liberalidad; el que preside, con diligencia; y el que hace misericordia</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95588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Muchos confiaron en su nombre, es decir, por la manera en que se manifestó su poder, lo aceptaron como un gran profeta y quizás incluso como el Mesías. Sin embargo, esto no es lo mismo que decir que le entregaron su corazón. </a:t>
            </a:r>
            <a:r>
              <a:rPr lang="es-E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toda fe es para salvación</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73998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8CCF-BE88-E1F1-9B30-B3CBE0C56531}"/>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D486269-27E1-C00D-B0B9-38078A1C08D4}"/>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326278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Conforme a la gracia de Dios que me ha sido dada, como perito arquitecto he puesto el fundamento, y otro está edificando encima. Pero cada uno mire cómo edifica encima, 11 porque nadie puede poner otro fundamento que el que está puesto, el cual es Jesucristo. 12 Si alguien edifica sobre este fundamento con oro, plata, piedras preciosas, madera, heno u hojarasca,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344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permanece la obra que alguien ha edificado sobre el fundamento, él recibirá recompensa. 15 Si la obra de alguien es quemada, él sufrirá pérdida; aunque él mismo será salvo, pero apenas, como por fuego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50032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7E9B-0004-5F57-53B1-AE526BDD7F29}"/>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079101CB-DF38-919D-C992-F13323E72B45}"/>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A7CCD6DC-CA7A-23AF-52EA-5017B2E9C625}"/>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2C6A3062-8AD0-45BC-BEDF-9A2832D4E2B1}"/>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9848797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A076-E6E7-259E-A9DE-4117516010E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471AB8-2DF1-D7A7-764D-51F64750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03FBE34D-14EF-94DD-EA5C-C28B2604D557}"/>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2223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371600"/>
            <a:ext cx="6477000" cy="4267200"/>
          </a:xfrm>
          <a:prstGeom prst="rect">
            <a:avLst/>
          </a:prstGeom>
          <a:noFill/>
          <a:ln w="9525">
            <a:noFill/>
            <a:miter lim="800000"/>
            <a:headEnd/>
            <a:tailEnd/>
          </a:ln>
          <a:effectLst/>
        </p:spPr>
        <p:txBody>
          <a:bodyPr/>
          <a:lstStyle/>
          <a:p>
            <a:pPr algn="just"/>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es la consecuencia y el castigo del pecado. Se originó con el pecado. Un gran tema del Antiguo Testamento es la santidad de Dios, que lo </a:t>
            </a:r>
            <a:r>
              <a:rPr lang="es-E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todo lo que está en armonía con Su carácter. La muerte, entonces, en el Antiguo Testamento significa la separación definitiva de Dios debido al pecado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295400" y="228600"/>
            <a:ext cx="60960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“Muerte”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Antiguo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Testamento</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Elmer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R. Laird Harris and Gleason L. Archer and Bruce K. Waltke(Chicago: Moody, 1980), 1:1169.</a:t>
            </a:r>
          </a:p>
        </p:txBody>
      </p:sp>
      <p:pic>
        <p:nvPicPr>
          <p:cNvPr id="1026" name="Picture 2" descr="Grim Reaper live wallpaper for Android. Grim Reaper free download for  tablet and phone.">
            <a:extLst>
              <a:ext uri="{FF2B5EF4-FFF2-40B4-BE49-F238E27FC236}">
                <a16:creationId xmlns:a16="http://schemas.microsoft.com/office/drawing/2014/main" id="{E52A3A9C-6C4F-4905-B2E6-35EC83C0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80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91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E65B3-6AF5-4951-8712-6B5F54BA7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12:2</a:t>
            </a:r>
          </a:p>
          <a:p>
            <a:pPr algn="just">
              <a:spcAft>
                <a:spcPts val="9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muchos de los que duermen en el polvo de la tierra serán despertados, unos para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vida</a:t>
            </a:r>
            <a:r>
              <a:rPr lang="es-ES" sz="3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 (</a:t>
            </a:r>
            <a:r>
              <a:rPr lang="es-E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otros para vergüenza y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eterno (</a:t>
            </a:r>
            <a:r>
              <a:rPr lang="es-E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horror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17F027D-7664-47B0-8162-7FEF44692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143" y="2971800"/>
            <a:ext cx="3265714" cy="1828800"/>
          </a:xfrm>
          <a:prstGeom prst="rect">
            <a:avLst/>
          </a:prstGeom>
        </p:spPr>
      </p:pic>
    </p:spTree>
    <p:extLst>
      <p:ext uri="{BB962C8B-B14F-4D97-AF65-F5344CB8AC3E}">
        <p14:creationId xmlns:p14="http://schemas.microsoft.com/office/powerpoint/2010/main" val="3475790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438400" y="1371600"/>
            <a:ext cx="6553200" cy="2048933"/>
          </a:xfrm>
          <a:prstGeom prst="rect">
            <a:avLst/>
          </a:prstGeom>
          <a:noFill/>
          <a:ln w="9525">
            <a:noFill/>
            <a:miter lim="800000"/>
            <a:headEnd/>
            <a:tailEnd/>
          </a:ln>
          <a:effectLst/>
        </p:spPr>
        <p:txBody>
          <a:bodyPr/>
          <a:lstStyle/>
          <a:p>
            <a:pPr algn="just"/>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thanatos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separación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sea natural o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 el alma y el  cuerpo por la cual se termina la vida en la tierra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Henry Thayer,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 Thanatos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Greek-English Lexicon of the New Testament Being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Grmm's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Wilke's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Clavis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Novi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Testamenti</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1977), 282.</a:t>
            </a:r>
          </a:p>
        </p:txBody>
      </p:sp>
      <p:sp>
        <p:nvSpPr>
          <p:cNvPr id="6" name="Rectangle 2">
            <a:extLst>
              <a:ext uri="{FF2B5EF4-FFF2-40B4-BE49-F238E27FC236}">
                <a16:creationId xmlns:a16="http://schemas.microsoft.com/office/drawing/2014/main" id="{A2B507F7-A5BA-46A4-BFB9-6B6F9AC99C89}"/>
              </a:ext>
            </a:extLst>
          </p:cNvPr>
          <p:cNvSpPr>
            <a:spLocks noChangeArrowheads="1"/>
          </p:cNvSpPr>
          <p:nvPr/>
        </p:nvSpPr>
        <p:spPr bwMode="auto">
          <a:xfrm>
            <a:off x="1219200" y="228600"/>
            <a:ext cx="65532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“Muerte”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Antiguo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Testamento</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7" name="Picture 2" descr="Grim Reaper live wallpaper for Android. Grim Reaper free download for  tablet and phone.">
            <a:extLst>
              <a:ext uri="{FF2B5EF4-FFF2-40B4-BE49-F238E27FC236}">
                <a16:creationId xmlns:a16="http://schemas.microsoft.com/office/drawing/2014/main" id="{A2BE7712-DE03-430D-9107-3F5D3D6E4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5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38" y="0"/>
            <a:ext cx="9144000" cy="6857999"/>
          </a:xfrm>
          <a:prstGeom prst="rect">
            <a:avLst/>
          </a:prstGeom>
        </p:spPr>
      </p:pic>
      <p:sp>
        <p:nvSpPr>
          <p:cNvPr id="38914" name="Rectangle 3"/>
          <p:cNvSpPr>
            <a:spLocks noChangeArrowheads="1"/>
          </p:cNvSpPr>
          <p:nvPr/>
        </p:nvSpPr>
        <p:spPr bwMode="auto">
          <a:xfrm>
            <a:off x="609600" y="0"/>
            <a:ext cx="792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25:46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Entonces irán estos al tormento eterno </a:t>
            </a:r>
            <a:r>
              <a:rPr lang="es-E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s-E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los justos a la vida eterna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24437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7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Lucas 16:22-25</a:t>
            </a:r>
          </a:p>
          <a:p>
            <a:pPr algn="just">
              <a:spcAft>
                <a:spcPts val="9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“Aconteció que murió el pobre y fue llevado por los ángeles al seno de Abraham.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Murió</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el rico y fue sepultado. 23 Y en el Hades, estando en tormentos,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alzó sus ojos</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lejos a Abraham, y a Lázaro en su seno. 24 Entonces él,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dando voces</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dijo: ‘Padre Abraham, ten misericordia de mí y envía a Lázaro para que moje la punta de su dedo en agua y refresque mi lengua porque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estoy atormentado</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esta llama’. 25 “Y Abraham dijo: ‘Hijo,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acuérdate</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durante tu vida recibiste tus bienes y, de igual manera Lázaro, males. Pero ahora él es consolado aquí, y tú eres atormentado.</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449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B4EC-09AE-0BC4-51A3-4364830DC8C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0B07A6F-6CA1-3D4A-6906-DBEC78789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B99A8E63-0471-0872-C531-6CDF8B49FEBD}"/>
              </a:ext>
            </a:extLst>
          </p:cNvPr>
          <p:cNvSpPr>
            <a:spLocks noChangeArrowheads="1"/>
          </p:cNvSpPr>
          <p:nvPr/>
        </p:nvSpPr>
        <p:spPr bwMode="auto">
          <a:xfrm>
            <a:off x="190500" y="0"/>
            <a:ext cx="8763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Timoteo 5:6</a:t>
            </a:r>
          </a:p>
          <a:p>
            <a:pPr algn="just">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la que se entrega a los placeres, viviendo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5905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32485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52375" y="4722288"/>
              <a:ext cx="14580" cy="14310"/>
            </p14:xfrm>
          </p:contentPart>
        </mc:Choice>
        <mc:Fallback xmlns="">
          <p:pic>
            <p:nvPicPr>
              <p:cNvPr id="6" name="Ink 5"/>
              <p:cNvPicPr/>
              <p:nvPr/>
            </p:nvPicPr>
            <p:blipFill>
              <a:blip r:embed="rId3"/>
              <a:stretch>
                <a:fillRect/>
              </a:stretch>
            </p:blipFill>
            <p:spPr>
              <a:xfrm>
                <a:off x="4440640" y="4710770"/>
                <a:ext cx="37695" cy="36997"/>
              </a:xfrm>
              <a:prstGeom prst="rect">
                <a:avLst/>
              </a:prstGeom>
            </p:spPr>
          </p:pic>
        </mc:Fallback>
      </mc:AlternateContent>
      <p:pic>
        <p:nvPicPr>
          <p:cNvPr id="5" name="Picture 4"/>
          <p:cNvPicPr>
            <a:picLocks noChangeAspect="1"/>
          </p:cNvPicPr>
          <p:nvPr/>
        </p:nvPicPr>
        <p:blipFill>
          <a:blip r:embed="rId4"/>
          <a:stretch>
            <a:fillRect/>
          </a:stretch>
        </p:blipFill>
        <p:spPr>
          <a:xfrm>
            <a:off x="1371600" y="402708"/>
            <a:ext cx="6673362" cy="6052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5766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4516-0C11-EA2C-683C-3C8E18E11BBC}"/>
            </a:ext>
          </a:extLst>
        </p:cNvPr>
        <p:cNvGrpSpPr/>
        <p:nvPr/>
      </p:nvGrpSpPr>
      <p:grpSpPr>
        <a:xfrm>
          <a:off x="0" y="0"/>
          <a:ext cx="0" cy="0"/>
          <a:chOff x="0" y="0"/>
          <a:chExt cx="0" cy="0"/>
        </a:xfrm>
      </p:grpSpPr>
      <p:sp>
        <p:nvSpPr>
          <p:cNvPr id="77826" name="Rectangle 3">
            <a:extLst>
              <a:ext uri="{FF2B5EF4-FFF2-40B4-BE49-F238E27FC236}">
                <a16:creationId xmlns:a16="http://schemas.microsoft.com/office/drawing/2014/main" id="{3C283152-14FE-CFA4-6C3C-1D5BCE8847E9}"/>
              </a:ext>
            </a:extLst>
          </p:cNvPr>
          <p:cNvSpPr>
            <a:spLocks noChangeArrowheads="1"/>
          </p:cNvSpPr>
          <p:nvPr/>
        </p:nvSpPr>
        <p:spPr bwMode="auto">
          <a:xfrm>
            <a:off x="2514600" y="1905000"/>
            <a:ext cx="63246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Ningún cristiano puede estar seguro de ser un verdadero creyente. Por lo tanto, es necesario que estemos siempre dedicados al Señor y que nos neguemos a nosotros mismos para poder llegar a serlo</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a:extLst>
              <a:ext uri="{FF2B5EF4-FFF2-40B4-BE49-F238E27FC236}">
                <a16:creationId xmlns:a16="http://schemas.microsoft.com/office/drawing/2014/main" id="{5C4DA9D8-6AE9-0850-352F-E5EDE9BF43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
        <p:nvSpPr>
          <p:cNvPr id="2" name="Rectangle 1">
            <a:extLst>
              <a:ext uri="{FF2B5EF4-FFF2-40B4-BE49-F238E27FC236}">
                <a16:creationId xmlns:a16="http://schemas.microsoft.com/office/drawing/2014/main" id="{653912E5-7627-5ADE-F2AE-29061B731B54}"/>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37AFB8AD-7FFD-0CB3-4E31-15C05E3E3FAF}"/>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9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(1:1</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–3:12)</a:t>
            </a:r>
            <a:endParaRPr lang="en-US" b="1" u="sng" dirty="0">
              <a:solidFill>
                <a:srgbClr val="FFFFCC"/>
              </a:solidFill>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Pruebas (1:2-18</a:t>
            </a:r>
            <a:r>
              <a:rPr lang="en-US" u="sng" dirty="0">
                <a:solidFill>
                  <a:srgbClr val="FFFFCC"/>
                </a:solidFill>
                <a:effectLst>
                  <a:outerShdw blurRad="38100" dist="38100" dir="2700000" algn="tl">
                    <a:srgbClr val="000000">
                      <a:alpha val="43137"/>
                    </a:srgbClr>
                  </a:outerShdw>
                </a:effectLst>
              </a:rPr>
              <a:t>)</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 que me causa ansiedad es la posibilidad de que no sea cristiano,    -de que sea falso/de que todo lo que he hecho sea una farsa.- Son pensamientos horribles, horribles, ¿verdad?”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6CBEBEF-F9FB-4E30-903C-A32441FC410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https://www.familylife.com/podcast/familylife-today/strategies-for-standing-firm-through-coronavirus/</a:t>
            </a:r>
          </a:p>
        </p:txBody>
      </p:sp>
      <p:sp>
        <p:nvSpPr>
          <p:cNvPr id="6" name="Rectangle 5">
            <a:extLst>
              <a:ext uri="{FF2B5EF4-FFF2-40B4-BE49-F238E27FC236}">
                <a16:creationId xmlns:a16="http://schemas.microsoft.com/office/drawing/2014/main" id="{9BC73D93-B979-4C4B-9DCA-1A74CBEED076}"/>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7" name="Picture 2" descr="http://larrydixon.files.wordpress.com/2011/05/john-piper.jpg">
            <a:extLst>
              <a:ext uri="{FF2B5EF4-FFF2-40B4-BE49-F238E27FC236}">
                <a16:creationId xmlns:a16="http://schemas.microsoft.com/office/drawing/2014/main" id="{B2915AF5-A53B-4486-A789-3888A3F748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807184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838200"/>
            <a:ext cx="9143999" cy="37719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Hace un tiempo tuve uno de esos momentos… De repente, la pregunta me golpeó: “R.C. ¿Qué pasa si no eres uno de los redimidos? ¿Qué pasa si tu destino no es el cielo después de todo, sino el infierno?” Déjame decirte que me inundó el cuerpo un escalofrío que me recorrió desde la cabeza hasta la base de la columna vertebral. Estaba aterrorizado. Empecé a hacer un balance de mi vida y miré mi desempeño. Mis pecados vinieron a mi mente y cuanto más me miraba peor me sentía. Pensé: “Tal vez sea realmente cierto. Tal vez no soy salvo después de todo”.… Entonces recordé Juan 6:68. Jesús había estado dando enseñanzas rigurosas y muchos de sus antiguos seguidores lo habían abandonado. Cuando le preguntó a Pedro si él también se iba a ir, Pedro dijo: “¿A dónde más podemos ir? Sólo tú tienes palabras de vida eterna”. En otras palabras, Pedro también estaba incómodo, pero se dio cuenta de que estar incómodo con Jesús era mejor que cualquier otra opción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682879" y="227716"/>
            <a:ext cx="5778242" cy="627667"/>
          </a:xfrm>
          <a:prstGeom prst="rect">
            <a:avLst/>
          </a:prstGeom>
          <a:noFill/>
          <a:ln w="9525">
            <a:noFill/>
            <a:miter lim="800000"/>
            <a:headEnd/>
            <a:tailEnd/>
          </a:ln>
          <a:effectLst/>
        </p:spPr>
        <p:txBody>
          <a:bodyPr anchor="ctr"/>
          <a:lstStyle/>
          <a:p>
            <a:pPr algn="ctr">
              <a:spcAft>
                <a:spcPts val="600"/>
              </a:spcAft>
              <a:defRPr/>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Jr.</a:t>
            </a:r>
          </a:p>
        </p:txBody>
      </p:sp>
      <p:pic>
        <p:nvPicPr>
          <p:cNvPr id="5" name="Picture 2" descr="Image result for rc sproul">
            <a:extLst>
              <a:ext uri="{FF2B5EF4-FFF2-40B4-BE49-F238E27FC236}">
                <a16:creationId xmlns:a16="http://schemas.microsoft.com/office/drawing/2014/main" id="{B90A40FA-29D4-453F-8CA9-61CFAC0105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76200"/>
            <a:ext cx="829516" cy="627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DE21FE-2813-4C4F-A257-415BBD627830}"/>
              </a:ext>
            </a:extLst>
          </p:cNvPr>
          <p:cNvSpPr txBox="1"/>
          <p:nvPr/>
        </p:nvSpPr>
        <p:spPr>
          <a:xfrm>
            <a:off x="1104900" y="6477000"/>
            <a:ext cx="6934200" cy="338554"/>
          </a:xfrm>
          <a:prstGeom prst="rect">
            <a:avLst/>
          </a:prstGeom>
          <a:noFill/>
        </p:spPr>
        <p:txBody>
          <a:bodyPr wrap="square">
            <a:spAutoFit/>
          </a:bodyP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“Assurance of Salvation”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Tabletalk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Ligonier Ministries, 1989), p. 20</a:t>
            </a:r>
          </a:p>
        </p:txBody>
      </p:sp>
    </p:spTree>
    <p:extLst>
      <p:ext uri="{BB962C8B-B14F-4D97-AF65-F5344CB8AC3E}">
        <p14:creationId xmlns:p14="http://schemas.microsoft.com/office/powerpoint/2010/main" val="135334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600200"/>
            <a:ext cx="91440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Curiosamente, se ha registrado que “casi todos los ‘teólogos’ puritanos [hombres que eran calvinistas y enseñaban la perseverancia] pasaron por un gran temor y desesperación en sus lechos de muerte al darse cuenta de que sus vidas no daban evidencia perfecta de que eran elegidos</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828800" y="228600"/>
            <a:ext cx="5486400" cy="1277273"/>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R.T. Kendall</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 T. Kendall, </a:t>
            </a:r>
            <a:r>
              <a:rPr lang="en-US" sz="1600" i="1" dirty="0">
                <a:latin typeface="Calibri" panose="020F0502020204030204" pitchFamily="34" charset="0"/>
                <a:cs typeface="Calibri" panose="020F0502020204030204" pitchFamily="34" charset="0"/>
              </a:rPr>
              <a:t>Calvin and English Calvinism to 1649</a:t>
            </a:r>
            <a:r>
              <a:rPr lang="en-US" sz="1600" dirty="0">
                <a:latin typeface="Calibri" panose="020F0502020204030204" pitchFamily="34" charset="0"/>
                <a:cs typeface="Calibri" panose="020F0502020204030204" pitchFamily="34" charset="0"/>
              </a:rPr>
              <a:t> </a:t>
            </a:r>
          </a:p>
          <a:p>
            <a:pPr algn="ctr">
              <a:defRPr/>
            </a:pPr>
            <a:r>
              <a:rPr lang="en-US" sz="1600" dirty="0">
                <a:latin typeface="Calibri" panose="020F0502020204030204" pitchFamily="34" charset="0"/>
                <a:cs typeface="Calibri" panose="020F0502020204030204" pitchFamily="34" charset="0"/>
              </a:rPr>
              <a:t>(Oxford: Oxford University Press, 1979), 2.</a:t>
            </a:r>
          </a:p>
        </p:txBody>
      </p:sp>
      <p:pic>
        <p:nvPicPr>
          <p:cNvPr id="1026" name="Picture 2" descr="Image result for rt kendall&quot;">
            <a:extLst>
              <a:ext uri="{FF2B5EF4-FFF2-40B4-BE49-F238E27FC236}">
                <a16:creationId xmlns:a16="http://schemas.microsoft.com/office/drawing/2014/main" id="{6DFA03F6-7457-47F1-9560-31FFA7C70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439" y="4572000"/>
            <a:ext cx="192911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2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048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enseñanza de la Iglesia es que no sé, en ningún momento dado, cuál será mi futuro eterno... Puedo tener esperanza, rezar, hacer lo mejor que pueda, pero aún no lo sé. El Papa Juan II no sabe con certeza si irá al cielo, ni tampoco la Madre Teresa de Calcuta, a menos que alguno de ellos haya tenido una revelación divina especial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700949" y="228600"/>
            <a:ext cx="5742102" cy="102870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5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5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4953000" y="4774324"/>
            <a:ext cx="1380229"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0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altLang="en-US" sz="3600" dirty="0">
                <a:effectLst>
                  <a:outerShdw blurRad="38100" dist="38100" dir="2700000" algn="tl">
                    <a:srgbClr val="000000">
                      <a:alpha val="43137"/>
                    </a:srgbClr>
                  </a:outerShdw>
                </a:effectLst>
                <a:latin typeface="Calibri" panose="020F0502020204030204" pitchFamily="34" charset="0"/>
              </a:rPr>
              <a:t>Les digo la verdad, todos los que escuchan mi mensaje y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creen en Dios</a:t>
            </a:r>
            <a:r>
              <a:rPr lang="es-ES" altLang="en-US" sz="3600" dirty="0">
                <a:effectLst>
                  <a:outerShdw blurRad="38100" dist="38100" dir="2700000" algn="tl">
                    <a:srgbClr val="000000">
                      <a:alpha val="43137"/>
                    </a:srgbClr>
                  </a:outerShdw>
                </a:effectLst>
                <a:latin typeface="Calibri" panose="020F0502020204030204" pitchFamily="34" charset="0"/>
              </a:rPr>
              <a:t>, quien me envió,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tienen vida eterna</a:t>
            </a:r>
            <a:r>
              <a:rPr lang="es-ES" altLang="en-US" sz="3600" dirty="0">
                <a:effectLst>
                  <a:outerShdw blurRad="38100" dist="38100" dir="2700000" algn="tl">
                    <a:srgbClr val="000000">
                      <a:alpha val="43137"/>
                    </a:srgbClr>
                  </a:outerShdw>
                </a:effectLst>
                <a:latin typeface="Calibri" panose="020F0502020204030204" pitchFamily="34" charset="0"/>
              </a:rPr>
              <a:t>. Nunca serán condenados por sus pecados, pues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ya han pasado</a:t>
            </a:r>
            <a:r>
              <a:rPr lang="es-ES" altLang="en-US" sz="3600" dirty="0">
                <a:effectLst>
                  <a:outerShdw blurRad="38100" dist="38100" dir="2700000" algn="tl">
                    <a:srgbClr val="000000">
                      <a:alpha val="43137"/>
                    </a:srgbClr>
                  </a:outerShdw>
                </a:effectLst>
                <a:latin typeface="Calibri" panose="020F0502020204030204" pitchFamily="34" charset="0"/>
              </a:rPr>
              <a:t> de la muerte a la vida</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481170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1BB7-0D40-D6AC-6D1F-1F5B5DADED5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BFD5D8-4817-9A3A-BEDF-963465206E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a:extLst>
              <a:ext uri="{FF2B5EF4-FFF2-40B4-BE49-F238E27FC236}">
                <a16:creationId xmlns:a16="http://schemas.microsoft.com/office/drawing/2014/main" id="{8180B344-0665-AC86-AC35-A5F9F79BC157}"/>
              </a:ext>
            </a:extLst>
          </p:cNvPr>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Hechos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rPr>
              <a:t>Sacándolos afuera, les dijo:</a:t>
            </a:r>
          </a:p>
          <a:p>
            <a:pPr algn="just"/>
            <a:r>
              <a:rPr lang="es-ES" sz="3600" dirty="0">
                <a:effectLst>
                  <a:outerShdw blurRad="38100" dist="38100" dir="2700000" algn="tl">
                    <a:srgbClr val="000000">
                      <a:alpha val="43137"/>
                    </a:srgbClr>
                  </a:outerShdw>
                </a:effectLst>
                <a:latin typeface="Calibri" panose="020F0502020204030204" pitchFamily="34" charset="0"/>
              </a:rPr>
              <a:t>—Señores, ¿qué debo hacer para ser salvo?</a:t>
            </a:r>
          </a:p>
          <a:p>
            <a:pPr algn="just"/>
            <a:r>
              <a:rPr lang="es-ES" sz="3600" dirty="0">
                <a:effectLst>
                  <a:outerShdw blurRad="38100" dist="38100" dir="2700000" algn="tl">
                    <a:srgbClr val="000000">
                      <a:alpha val="43137"/>
                    </a:srgbClr>
                  </a:outerShdw>
                </a:effectLst>
                <a:latin typeface="Calibri" panose="020F0502020204030204" pitchFamily="34" charset="0"/>
              </a:rPr>
              <a:t>31 Ellos dijeron:</a:t>
            </a:r>
          </a:p>
          <a:p>
            <a:pPr algn="just"/>
            <a:r>
              <a:rPr lang="es-ES" sz="3600" dirty="0">
                <a:effectLst>
                  <a:outerShdw blurRad="38100" dist="38100" dir="2700000" algn="tl">
                    <a:srgbClr val="000000">
                      <a:alpha val="43137"/>
                    </a:srgbClr>
                  </a:outerShdw>
                </a:effectLst>
                <a:latin typeface="Calibri" panose="020F0502020204030204" pitchFamily="34" charset="0"/>
              </a:rPr>
              <a:t>—</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Cree</a:t>
            </a:r>
            <a:r>
              <a:rPr lang="es-ES" sz="3600" dirty="0">
                <a:effectLst>
                  <a:outerShdw blurRad="38100" dist="38100" dir="2700000" algn="tl">
                    <a:srgbClr val="000000">
                      <a:alpha val="43137"/>
                    </a:srgbClr>
                  </a:outerShdw>
                </a:effectLst>
                <a:latin typeface="Calibri" panose="020F0502020204030204" pitchFamily="34" charset="0"/>
              </a:rPr>
              <a:t> en el Señor Jesús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y serás salvo</a:t>
            </a:r>
            <a:r>
              <a:rPr lang="es-ES" sz="3600" dirty="0">
                <a:effectLst>
                  <a:outerShdw blurRad="38100" dist="38100" dir="2700000" algn="tl">
                    <a:srgbClr val="000000">
                      <a:alpha val="43137"/>
                    </a:srgbClr>
                  </a:outerShdw>
                </a:effectLst>
                <a:latin typeface="Calibri" panose="020F0502020204030204" pitchFamily="34" charset="0"/>
              </a:rPr>
              <a:t>, tú y tu casa</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1C0D3A9C-6AB7-0204-C956-F1E9D588CC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334520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2CFFF-14AB-4FFD-8E92-443FD0285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98659" name="Rectangle 1"/>
          <p:cNvSpPr>
            <a:spLocks noChangeArrowheads="1"/>
          </p:cNvSpPr>
          <p:nvPr/>
        </p:nvSpPr>
        <p:spPr bwMode="auto">
          <a:xfrm>
            <a:off x="190501" y="0"/>
            <a:ext cx="8762999" cy="2523768"/>
          </a:xfrm>
          <a:prstGeom prst="rect">
            <a:avLst/>
          </a:prstGeom>
          <a:noFill/>
          <a:ln w="28575">
            <a:noFill/>
            <a:miter lim="800000"/>
            <a:headEnd/>
            <a:tailEnd/>
          </a:ln>
        </p:spPr>
        <p:txBody>
          <a:bodyPr wrap="square">
            <a:spAutoFit/>
          </a:bodyPr>
          <a:lstStyle/>
          <a:p>
            <a:pPr algn="ctr" defTabSz="685800">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Juan 5:13 </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Estas cosas les he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escrito</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ustedes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creen en el nombre del Hijo de Dios para 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sepan</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tienen</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vida eterna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E3F5957-ECC9-47E2-AFEA-48C173EEA9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8882" y="2971800"/>
            <a:ext cx="3206237"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485900" y="228600"/>
            <a:ext cx="6172200" cy="857250"/>
          </a:xfrm>
        </p:spPr>
        <p:txBody>
          <a:bodyPr/>
          <a:lstStyle/>
          <a:p>
            <a:pPr algn="ctr">
              <a:defRPr/>
            </a:pPr>
            <a:r>
              <a:rPr lang="es-ES" altLang="en-US" sz="3200" dirty="0">
                <a:solidFill>
                  <a:srgbClr val="00FFFF"/>
                </a:solidFill>
                <a:effectLst>
                  <a:outerShdw blurRad="38100" dist="38100" dir="2700000" algn="tl">
                    <a:srgbClr val="000000">
                      <a:alpha val="43137"/>
                    </a:srgbClr>
                  </a:outerShdw>
                </a:effectLst>
              </a:rPr>
              <a:t>Declaración Doctrinal del DTS Artículo XI—Seguridad</a:t>
            </a:r>
            <a:endParaRPr lang="en-US" altLang="en-US" sz="3200" dirty="0">
              <a:solidFill>
                <a:srgbClr val="00FFFF"/>
              </a:solidFill>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228600" y="1447800"/>
            <a:ext cx="8686800" cy="4419600"/>
          </a:xfrm>
        </p:spPr>
        <p:txBody>
          <a:bodyPr>
            <a:noAutofit/>
          </a:bodyPr>
          <a:lstStyle/>
          <a:p>
            <a:pPr marL="0" indent="0" algn="just" fontAlgn="auto">
              <a:spcBef>
                <a:spcPts val="0"/>
              </a:spcBef>
              <a:spcAft>
                <a:spcPts val="600"/>
              </a:spcAft>
              <a:buNone/>
              <a:defRPr/>
            </a:pPr>
            <a:r>
              <a:rPr lang="en-US" dirty="0">
                <a:effectLst>
                  <a:outerShdw blurRad="38100" dist="38100" dir="2700000" algn="tl">
                    <a:srgbClr val="000000">
                      <a:alpha val="43137"/>
                    </a:srgbClr>
                  </a:outerShdw>
                </a:effectLst>
                <a:cs typeface="Calibri" panose="020F0502020204030204" pitchFamily="34" charset="0"/>
              </a:rPr>
              <a:t>“</a:t>
            </a:r>
            <a:r>
              <a:rPr lang="es-ES" dirty="0">
                <a:effectLst>
                  <a:outerShdw blurRad="38100" dist="38100" dir="2700000" algn="tl">
                    <a:srgbClr val="000000">
                      <a:alpha val="43137"/>
                    </a:srgbClr>
                  </a:outerShdw>
                </a:effectLst>
                <a:cs typeface="Calibri" panose="020F0502020204030204" pitchFamily="34" charset="0"/>
              </a:rPr>
              <a:t>Creemos que es privilegio, no sólo de algunos, sino de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todos</a:t>
            </a:r>
            <a:r>
              <a:rPr lang="es-ES" dirty="0">
                <a:effectLst>
                  <a:outerShdw blurRad="38100" dist="38100" dir="2700000" algn="tl">
                    <a:srgbClr val="000000">
                      <a:alpha val="43137"/>
                    </a:srgbClr>
                  </a:outerShdw>
                </a:effectLst>
                <a:cs typeface="Calibri" panose="020F0502020204030204" pitchFamily="34" charset="0"/>
              </a:rPr>
              <a:t> por el Espíritu mediante la fe, quienes nacen de nuevo en Cristo como se revela en las Escrituras, tener la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seguridad</a:t>
            </a:r>
            <a:r>
              <a:rPr lang="es-ES" dirty="0">
                <a:effectLst>
                  <a:outerShdw blurRad="38100" dist="38100" dir="2700000" algn="tl">
                    <a:srgbClr val="000000">
                      <a:alpha val="43137"/>
                    </a:srgbClr>
                  </a:outerShdw>
                </a:effectLst>
                <a:cs typeface="Calibri" panose="020F0502020204030204" pitchFamily="34" charset="0"/>
              </a:rPr>
              <a:t> de su salvación desde el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mismo día</a:t>
            </a:r>
            <a:r>
              <a:rPr lang="es-ES" dirty="0">
                <a:effectLst>
                  <a:outerShdw blurRad="38100" dist="38100" dir="2700000" algn="tl">
                    <a:srgbClr val="000000">
                      <a:alpha val="43137"/>
                    </a:srgbClr>
                  </a:outerShdw>
                </a:effectLst>
                <a:cs typeface="Calibri" panose="020F0502020204030204" pitchFamily="34" charset="0"/>
              </a:rPr>
              <a:t> en que lo reciben como su Salvador y que esta seguridad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no</a:t>
            </a:r>
            <a:r>
              <a:rPr lang="es-ES" dirty="0">
                <a:effectLst>
                  <a:outerShdw blurRad="38100" dist="38100" dir="2700000" algn="tl">
                    <a:srgbClr val="000000">
                      <a:alpha val="43137"/>
                    </a:srgbClr>
                  </a:outerShdw>
                </a:effectLst>
                <a:cs typeface="Calibri" panose="020F0502020204030204" pitchFamily="34" charset="0"/>
              </a:rPr>
              <a:t> se basa en ningún descubrimiento imaginario de su propia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dignidad</a:t>
            </a:r>
            <a:r>
              <a:rPr lang="es-ES" dirty="0">
                <a:effectLst>
                  <a:outerShdw blurRad="38100" dist="38100" dir="2700000" algn="tl">
                    <a:srgbClr val="000000">
                      <a:alpha val="43137"/>
                    </a:srgbClr>
                  </a:outerShdw>
                </a:effectLst>
                <a:cs typeface="Calibri" panose="020F0502020204030204" pitchFamily="34" charset="0"/>
              </a:rPr>
              <a:t> o aptitud, sino completamente en el testimonio de Dios en Su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Palabra escrita</a:t>
            </a:r>
            <a:r>
              <a:rPr lang="es-ES" dirty="0">
                <a:effectLst>
                  <a:outerShdw blurRad="38100" dist="38100" dir="2700000" algn="tl">
                    <a:srgbClr val="000000">
                      <a:alpha val="43137"/>
                    </a:srgbClr>
                  </a:outerShdw>
                </a:effectLst>
                <a:cs typeface="Calibri" panose="020F0502020204030204" pitchFamily="34" charset="0"/>
              </a:rPr>
              <a:t>, que despierta en Sus hijos el amor filial</a:t>
            </a:r>
            <a:r>
              <a:rPr lang="en-US"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1470219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43849" y="6150658"/>
            <a:ext cx="5056302" cy="554942"/>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600200"/>
            <a:ext cx="9144000" cy="3433713"/>
          </a:xfrm>
        </p:spPr>
        <p:txBody>
          <a:bodyPr/>
          <a:lstStyle/>
          <a:p>
            <a:pPr marL="0" indent="0" algn="just" eaLnBrk="1" hangingPunct="1">
              <a:buNone/>
              <a:defRPr/>
            </a:pPr>
            <a:r>
              <a:rPr lang="en-US" altLang="en-US" dirty="0">
                <a:solidFill>
                  <a:prstClr val="white"/>
                </a:solidFill>
                <a:effectLst>
                  <a:outerShdw blurRad="38100" dist="38100" dir="2700000" algn="tl">
                    <a:srgbClr val="000000">
                      <a:alpha val="43137"/>
                    </a:srgbClr>
                  </a:outerShdw>
                </a:effectLst>
              </a:rPr>
              <a:t>“</a:t>
            </a:r>
            <a:r>
              <a:rPr lang="es-ES" altLang="en-US" dirty="0">
                <a:solidFill>
                  <a:prstClr val="white"/>
                </a:solidFill>
                <a:effectLst>
                  <a:outerShdw blurRad="38100" dist="38100" dir="2700000" algn="tl">
                    <a:srgbClr val="000000">
                      <a:alpha val="43137"/>
                    </a:srgbClr>
                  </a:outerShdw>
                </a:effectLst>
              </a:rPr>
              <a:t>Hay una experiencia cristiana normal. Hay emociones y deseos nuevos y benditos. Las cosas viejas pasaron; y he aquí que todas las cosas se vuelven nuevas; </a:t>
            </a:r>
            <a:r>
              <a:rPr lang="es-ES" altLang="en-US" b="1" u="sng" dirty="0">
                <a:solidFill>
                  <a:srgbClr val="FFFFCC"/>
                </a:solidFill>
                <a:effectLst>
                  <a:outerShdw blurRad="38100" dist="38100" dir="2700000" algn="tl">
                    <a:srgbClr val="000000">
                      <a:alpha val="43137"/>
                    </a:srgbClr>
                  </a:outerShdw>
                </a:effectLst>
              </a:rPr>
              <a:t>pero todas esas experiencias son sólo evidencias secundarias</a:t>
            </a:r>
            <a:r>
              <a:rPr lang="es-ES" altLang="en-US" dirty="0">
                <a:solidFill>
                  <a:prstClr val="white"/>
                </a:solidFill>
                <a:effectLst>
                  <a:outerShdw blurRad="38100" dist="38100" dir="2700000" algn="tl">
                    <a:srgbClr val="000000">
                      <a:alpha val="43137"/>
                    </a:srgbClr>
                  </a:outerShdw>
                </a:effectLst>
              </a:rPr>
              <a:t>, en cuanto al hecho de la salvación, en cuanto a que surgen de ese reposo positivo de la fe que es la evidencia primaria</a:t>
            </a:r>
            <a:r>
              <a:rPr lang="en-US" altLang="en-US" dirty="0">
                <a:solidFill>
                  <a:prstClr val="white"/>
                </a:solidFill>
                <a:effectLst>
                  <a:outerShdw blurRad="38100" dist="38100" dir="2700000" algn="tl">
                    <a:srgbClr val="000000">
                      <a:alpha val="43137"/>
                    </a:srgbClr>
                  </a:outerShdw>
                </a:effectLst>
              </a:rPr>
              <a:t>.”</a:t>
            </a:r>
          </a:p>
        </p:txBody>
      </p:sp>
      <p:sp>
        <p:nvSpPr>
          <p:cNvPr id="5" name="Rectangle 4"/>
          <p:cNvSpPr/>
          <p:nvPr/>
        </p:nvSpPr>
        <p:spPr>
          <a:xfrm>
            <a:off x="2636085" y="228600"/>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Santiago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9154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Pruebas – Stg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Regocijarse durante las pruebas – Stg 1:2-12</a:t>
            </a:r>
          </a:p>
          <a:p>
            <a:pPr marL="914400" lvl="1" indent="-457200" eaLnBrk="1" hangingPunct="1">
              <a:spcBef>
                <a:spcPts val="0"/>
              </a:spcBef>
              <a:spcAft>
                <a:spcPts val="1800"/>
              </a:spcAft>
              <a:defRPr/>
            </a:pPr>
            <a:r>
              <a:rPr lang="es-ES" dirty="0">
                <a:effectLst>
                  <a:outerShdw blurRad="38100" dist="38100" dir="2700000" algn="tl">
                    <a:srgbClr val="000000">
                      <a:alpha val="43137"/>
                    </a:srgbClr>
                  </a:outerShdw>
                </a:effectLst>
              </a:rPr>
              <a:t>Mandato a no acusar a Dios de tentación </a:t>
            </a:r>
            <a:r>
              <a:rPr lang="en-US" dirty="0">
                <a:effectLst>
                  <a:outerShdw blurRad="38100" dist="38100" dir="2700000" algn="tl">
                    <a:srgbClr val="000000">
                      <a:alpha val="43137"/>
                    </a:srgbClr>
                  </a:outerShdw>
                </a:effectLst>
              </a:rPr>
              <a:t>–   Stg 1:13-18</a:t>
            </a:r>
          </a:p>
        </p:txBody>
      </p:sp>
      <p:pic>
        <p:nvPicPr>
          <p:cNvPr id="3" name="Picture 2">
            <a:extLst>
              <a:ext uri="{FF2B5EF4-FFF2-40B4-BE49-F238E27FC236}">
                <a16:creationId xmlns:a16="http://schemas.microsoft.com/office/drawing/2014/main" id="{1778E397-BBE5-DFB1-2AA2-3F8DB4906AA3}"/>
              </a:ext>
            </a:extLst>
          </p:cNvPr>
          <p:cNvPicPr>
            <a:picLocks noChangeAspect="1"/>
          </p:cNvPicPr>
          <p:nvPr/>
        </p:nvPicPr>
        <p:blipFill>
          <a:blip r:embed="rId2"/>
          <a:stretch>
            <a:fillRect/>
          </a:stretch>
        </p:blipFill>
        <p:spPr>
          <a:xfrm>
            <a:off x="3090543" y="4495801"/>
            <a:ext cx="2962913" cy="192650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Demonio </a:t>
            </a:r>
            <a:r>
              <a:rPr lang="en-US" b="1" u="sng" dirty="0" err="1">
                <a:solidFill>
                  <a:srgbClr val="FFFFCC"/>
                </a:solidFill>
                <a:effectLst>
                  <a:outerShdw blurRad="38100" dist="38100" dir="2700000" algn="tl">
                    <a:srgbClr val="000000">
                      <a:alpha val="43137"/>
                    </a:srgbClr>
                  </a:outerShdw>
                </a:effectLst>
              </a:rPr>
              <a:t>Monoteista</a:t>
            </a:r>
            <a:r>
              <a:rPr lang="en-US" b="1" u="sng" dirty="0">
                <a:solidFill>
                  <a:srgbClr val="FFFFCC"/>
                </a:solidFill>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BFEB-4C79-2E42-BBFF-3598D53A659F}"/>
            </a:ext>
          </a:extLst>
        </p:cNvPr>
        <p:cNvGrpSpPr/>
        <p:nvPr/>
      </p:nvGrpSpPr>
      <p:grpSpPr>
        <a:xfrm>
          <a:off x="0" y="0"/>
          <a:ext cx="0" cy="0"/>
          <a:chOff x="0" y="0"/>
          <a:chExt cx="0" cy="0"/>
        </a:xfrm>
      </p:grpSpPr>
      <p:sp>
        <p:nvSpPr>
          <p:cNvPr id="27650" name="Rectangle 1">
            <a:extLst>
              <a:ext uri="{FF2B5EF4-FFF2-40B4-BE49-F238E27FC236}">
                <a16:creationId xmlns:a16="http://schemas.microsoft.com/office/drawing/2014/main" id="{211B7DE6-C8C5-64DB-745C-8ABF615B6F34}"/>
              </a:ext>
            </a:extLst>
          </p:cNvPr>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Muchos confiaron en su nombre, es decir, por la manera en que se manifestó su poder, lo aceptaron como un gran profeta y quizás incluso como el Mesías. Sin embargo, esto no es lo mismo que decir que le entregaron su corazón. </a:t>
            </a:r>
            <a:r>
              <a:rPr lang="es-E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toda fe es para salvación</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a:extLst>
              <a:ext uri="{FF2B5EF4-FFF2-40B4-BE49-F238E27FC236}">
                <a16:creationId xmlns:a16="http://schemas.microsoft.com/office/drawing/2014/main" id="{B96DE94F-8601-22C9-2ED5-4801425B78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2088D3A-3EAE-480E-B69B-FE061DB8DF78}"/>
              </a:ext>
            </a:extLst>
          </p:cNvPr>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a:extLst>
              <a:ext uri="{FF2B5EF4-FFF2-40B4-BE49-F238E27FC236}">
                <a16:creationId xmlns:a16="http://schemas.microsoft.com/office/drawing/2014/main" id="{CF10F9A7-4C0E-752C-1204-E306035C13F5}"/>
              </a:ext>
            </a:extLst>
          </p:cNvPr>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8957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924B-D7F7-D1FB-214D-FAFACEAB88ED}"/>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2A8EF2B-A415-4CE2-5C4B-ED32A8B8CD80}"/>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967DCB30-F0AD-8F97-EF79-8C8D9E88906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CA4C1252-ECA9-2FF7-5BF1-1D153D111F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54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97D2A-165F-4E96-24D5-0E52DF3088B9}"/>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CB2D6F41-42FC-66F7-E71A-5F977A6DE35C}"/>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8C68181C-25F9-B09C-A838-7E2CFFAAC8E4}"/>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D46968E8-6692-46D7-841C-3D0D13B9A0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5414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A8BD-98B9-3163-17A6-BF6EAE548BDA}"/>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D5EC5036-76E8-3F63-BE2F-8C618A7F616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54C223D7-BF25-327E-5634-B3712465CC5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a:effectLst>
                  <a:outerShdw blurRad="38100" dist="38100" dir="2700000" algn="tl">
                    <a:srgbClr val="000000">
                      <a:alpha val="43137"/>
                    </a:srgbClr>
                  </a:outerShdw>
                </a:effectLst>
              </a:rPr>
              <a:t>Rajab </a:t>
            </a:r>
            <a:r>
              <a:rPr lang="en-US" dirty="0">
                <a:effectLst>
                  <a:outerShdw blurRad="38100" dist="38100" dir="2700000" algn="tl">
                    <a:srgbClr val="000000">
                      <a:alpha val="43137"/>
                    </a:srgbClr>
                  </a:outerShdw>
                </a:effectLst>
              </a:rPr>
              <a:t>(2:25)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155CEF15-62AD-A93B-28D1-5881DB204C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021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7224-D34A-DC94-C262-AA01E2A0CF0E}"/>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302BBD3-17F6-80F5-855A-84CB1628A88D}"/>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3401B612-5E55-41F4-EDC7-BEEE0E65243C}"/>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Monoteista demoniaco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Abrahán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018B7094-BC30-2CE1-F6C3-068F53F638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18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Religión Verdadera (1:26-27)</a:t>
            </a:r>
          </a:p>
        </p:txBody>
      </p:sp>
      <p:pic>
        <p:nvPicPr>
          <p:cNvPr id="2" name="Picture 1">
            <a:extLst>
              <a:ext uri="{FF2B5EF4-FFF2-40B4-BE49-F238E27FC236}">
                <a16:creationId xmlns:a16="http://schemas.microsoft.com/office/drawing/2014/main" id="{37E243BF-1E4E-D3AE-A605-E484802BA6C8}"/>
              </a:ext>
            </a:extLst>
          </p:cNvPr>
          <p:cNvPicPr>
            <a:picLocks noChangeAspect="1"/>
          </p:cNvPicPr>
          <p:nvPr/>
        </p:nvPicPr>
        <p:blipFill>
          <a:blip r:embed="rId2"/>
          <a:stretch>
            <a:fillRect/>
          </a:stretch>
        </p:blipFill>
        <p:spPr>
          <a:xfrm>
            <a:off x="3090543" y="4740166"/>
            <a:ext cx="2962913" cy="19325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CA99-5C22-B0EC-A3C8-538DD60B567E}"/>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670915DA-2CCA-C863-50A6-979736F76BD6}"/>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15B5E881-9F47-8AF9-93F8-4C187DF97B4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17DE32E-3CED-3580-0533-BD69AB4433C6}"/>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0120121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9910</TotalTime>
  <Words>5008</Words>
  <Application>Microsoft Office PowerPoint</Application>
  <PresentationFormat>On-screen Show (4:3)</PresentationFormat>
  <Paragraphs>350</Paragraphs>
  <Slides>69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Santiago 1:12-18</vt:lpstr>
      <vt:lpstr>Estructura</vt:lpstr>
      <vt:lpstr>La Fe Obedece a Dios (Stg 1:19-27)</vt:lpstr>
      <vt:lpstr>Estructura</vt:lpstr>
      <vt:lpstr>Favoritismo (2:1-13)</vt:lpstr>
      <vt:lpstr>Estructura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Respondiendo Once Preguntas</vt:lpstr>
      <vt:lpstr>PowerPoint Presentation</vt:lpstr>
      <vt:lpstr>PowerPoint Presentation</vt:lpstr>
      <vt:lpstr>La Fe Obedece a Dios (Stg 1:19-27)</vt:lpstr>
      <vt:lpstr>Favoritismo (2:1-13)</vt:lpstr>
      <vt:lpstr>III. Razonamiento: El Favoritismo es Contrario al Carácter de Dios y Sus Propósitos (2:4-13)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Declaración Doctrinal del DTS Artículo XI—Seguridad</vt:lpstr>
      <vt:lpstr>Lewis Sperry Chafer, Salvation: A Clear Doctrinal Analysis  (Grand Rapids: Zondervan, 1977), 60. Italics added</vt:lpstr>
      <vt:lpstr>Fe Manisfesta en Obras (2:14-26)</vt:lpstr>
      <vt:lpstr>Fe Manisfesta en Obras (2:14-26)</vt:lpstr>
      <vt:lpstr>Fe Manisfesta en Obras (2:14-26)</vt:lpstr>
      <vt:lpstr>Fe Manisfesta en Obras (2:14-26)</vt:lpstr>
      <vt:lpstr>Fe Manisfesta en Obras (2:14-26)</vt:lpstr>
      <vt:lpstr>PowerPoint Presentation</vt:lpstr>
      <vt:lpstr>Fe Manisfesta en Obras (2:14-26)</vt:lpstr>
      <vt:lpstr>Fe Manisfesta en Obras (2:14-26)</vt:lpstr>
      <vt:lpstr>Fe Manisfesta en Obras (2:14-26)</vt:lpstr>
      <vt:lpstr>CONCLUSION</vt:lpstr>
      <vt:lpstr>Fe Manisfesta en Obras (2:14-26)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011 - James-2v14-26 - MODIFIED</dc:title>
  <dc:subject>James</dc:subject>
  <dc:creator>A. Woods</dc:creator>
  <cp:lastModifiedBy>Claudia Mora</cp:lastModifiedBy>
  <cp:revision>267</cp:revision>
  <cp:lastPrinted>2021-01-06T21:23:49Z</cp:lastPrinted>
  <dcterms:created xsi:type="dcterms:W3CDTF">2009-02-05T03:17:51Z</dcterms:created>
  <dcterms:modified xsi:type="dcterms:W3CDTF">2024-12-26T21:42:04Z</dcterms:modified>
</cp:coreProperties>
</file>