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71" r:id="rId2"/>
  </p:sldMasterIdLst>
  <p:notesMasterIdLst>
    <p:notesMasterId r:id="rId102"/>
  </p:notesMasterIdLst>
  <p:handoutMasterIdLst>
    <p:handoutMasterId r:id="rId103"/>
  </p:handoutMasterIdLst>
  <p:sldIdLst>
    <p:sldId id="6881" r:id="rId3"/>
    <p:sldId id="6978" r:id="rId4"/>
    <p:sldId id="6883" r:id="rId5"/>
    <p:sldId id="6979" r:id="rId6"/>
    <p:sldId id="6885" r:id="rId7"/>
    <p:sldId id="6980" r:id="rId8"/>
    <p:sldId id="6887" r:id="rId9"/>
    <p:sldId id="6981" r:id="rId10"/>
    <p:sldId id="6922" r:id="rId11"/>
    <p:sldId id="6982" r:id="rId12"/>
    <p:sldId id="6984" r:id="rId13"/>
    <p:sldId id="6983" r:id="rId14"/>
    <p:sldId id="6985" r:id="rId15"/>
    <p:sldId id="6986" r:id="rId16"/>
    <p:sldId id="6987" r:id="rId17"/>
    <p:sldId id="6988" r:id="rId18"/>
    <p:sldId id="6989" r:id="rId19"/>
    <p:sldId id="6990" r:id="rId20"/>
    <p:sldId id="6991" r:id="rId21"/>
    <p:sldId id="6992" r:id="rId22"/>
    <p:sldId id="6993" r:id="rId23"/>
    <p:sldId id="6994" r:id="rId24"/>
    <p:sldId id="6995" r:id="rId25"/>
    <p:sldId id="6996" r:id="rId26"/>
    <p:sldId id="6997" r:id="rId27"/>
    <p:sldId id="6516" r:id="rId28"/>
    <p:sldId id="6860" r:id="rId29"/>
    <p:sldId id="6998" r:id="rId30"/>
    <p:sldId id="6999" r:id="rId31"/>
    <p:sldId id="7000" r:id="rId32"/>
    <p:sldId id="7001" r:id="rId33"/>
    <p:sldId id="7002" r:id="rId34"/>
    <p:sldId id="7003" r:id="rId35"/>
    <p:sldId id="7004" r:id="rId36"/>
    <p:sldId id="7005" r:id="rId37"/>
    <p:sldId id="7006" r:id="rId38"/>
    <p:sldId id="7007" r:id="rId39"/>
    <p:sldId id="7008" r:id="rId40"/>
    <p:sldId id="7009" r:id="rId41"/>
    <p:sldId id="7010" r:id="rId42"/>
    <p:sldId id="7011" r:id="rId43"/>
    <p:sldId id="7012" r:id="rId44"/>
    <p:sldId id="7013" r:id="rId45"/>
    <p:sldId id="7014" r:id="rId46"/>
    <p:sldId id="7015" r:id="rId47"/>
    <p:sldId id="7016" r:id="rId48"/>
    <p:sldId id="7017" r:id="rId49"/>
    <p:sldId id="7018" r:id="rId50"/>
    <p:sldId id="7019" r:id="rId51"/>
    <p:sldId id="7020" r:id="rId52"/>
    <p:sldId id="7021" r:id="rId53"/>
    <p:sldId id="7022" r:id="rId54"/>
    <p:sldId id="7023" r:id="rId55"/>
    <p:sldId id="7024" r:id="rId56"/>
    <p:sldId id="283" r:id="rId57"/>
    <p:sldId id="7025" r:id="rId58"/>
    <p:sldId id="7026" r:id="rId59"/>
    <p:sldId id="6969" r:id="rId60"/>
    <p:sldId id="6970" r:id="rId61"/>
    <p:sldId id="7029" r:id="rId62"/>
    <p:sldId id="7030" r:id="rId63"/>
    <p:sldId id="7037" r:id="rId64"/>
    <p:sldId id="7031" r:id="rId65"/>
    <p:sldId id="7042" r:id="rId66"/>
    <p:sldId id="7032" r:id="rId67"/>
    <p:sldId id="7038" r:id="rId68"/>
    <p:sldId id="7039" r:id="rId69"/>
    <p:sldId id="7040" r:id="rId70"/>
    <p:sldId id="7041" r:id="rId71"/>
    <p:sldId id="6971" r:id="rId72"/>
    <p:sldId id="686" r:id="rId73"/>
    <p:sldId id="7033" r:id="rId74"/>
    <p:sldId id="7043" r:id="rId75"/>
    <p:sldId id="7044" r:id="rId76"/>
    <p:sldId id="442" r:id="rId77"/>
    <p:sldId id="6811" r:id="rId78"/>
    <p:sldId id="7045" r:id="rId79"/>
    <p:sldId id="6972" r:id="rId80"/>
    <p:sldId id="1066" r:id="rId81"/>
    <p:sldId id="6961" r:id="rId82"/>
    <p:sldId id="7046" r:id="rId83"/>
    <p:sldId id="6963" r:id="rId84"/>
    <p:sldId id="6973" r:id="rId85"/>
    <p:sldId id="6964" r:id="rId86"/>
    <p:sldId id="7047" r:id="rId87"/>
    <p:sldId id="7048" r:id="rId88"/>
    <p:sldId id="7049" r:id="rId89"/>
    <p:sldId id="5516" r:id="rId90"/>
    <p:sldId id="6965" r:id="rId91"/>
    <p:sldId id="7050" r:id="rId92"/>
    <p:sldId id="7051" r:id="rId93"/>
    <p:sldId id="7052" r:id="rId94"/>
    <p:sldId id="6967" r:id="rId95"/>
    <p:sldId id="6968" r:id="rId96"/>
    <p:sldId id="7053" r:id="rId97"/>
    <p:sldId id="7054" r:id="rId98"/>
    <p:sldId id="7055" r:id="rId99"/>
    <p:sldId id="6791" r:id="rId100"/>
    <p:sldId id="7056" r:id="rId101"/>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B34C61-3DE5-4C43-A2A4-2CFB7C4196F4}" v="4" dt="2020-11-19T01:59:06.1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70" autoAdjust="0"/>
    <p:restoredTop sz="96353" autoAdjust="0"/>
  </p:normalViewPr>
  <p:slideViewPr>
    <p:cSldViewPr>
      <p:cViewPr varScale="1">
        <p:scale>
          <a:sx n="121" d="100"/>
          <a:sy n="121" d="100"/>
        </p:scale>
        <p:origin x="111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282"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tableStyles" Target="tableStyles.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notesMaster" Target="notesMasters/notes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handoutMaster" Target="handoutMasters/handoutMaster1.xml"/><Relationship Id="rId108"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AED2A9-D9A5-4DD8-87C9-C53EA1497A3F}"/>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4E4B6840-B310-4767-9CB1-730B0EC913A8}" type="slidenum">
              <a:rPr lang="en-US" smtClean="0"/>
              <a:t>‹#›</a:t>
            </a:fld>
            <a:endParaRPr lang="en-US"/>
          </a:p>
        </p:txBody>
      </p:sp>
      <p:sp>
        <p:nvSpPr>
          <p:cNvPr id="6" name="Rectangle 4">
            <a:extLst>
              <a:ext uri="{FF2B5EF4-FFF2-40B4-BE49-F238E27FC236}">
                <a16:creationId xmlns:a16="http://schemas.microsoft.com/office/drawing/2014/main" id="{81748C50-F573-40D1-9290-8CBBC80C2149}"/>
              </a:ext>
            </a:extLst>
          </p:cNvPr>
          <p:cNvSpPr>
            <a:spLocks noGrp="1" noChangeArrowheads="1"/>
          </p:cNvSpPr>
          <p:nvPr>
            <p:ph type="ftr" sz="quarter" idx="2"/>
          </p:nvPr>
        </p:nvSpPr>
        <p:spPr bwMode="auto">
          <a:xfrm>
            <a:off x="0" y="9098515"/>
            <a:ext cx="3381248" cy="502685"/>
          </a:xfrm>
          <a:prstGeom prst="rect">
            <a:avLst/>
          </a:prstGeom>
          <a:noFill/>
          <a:ln w="9525">
            <a:noFill/>
            <a:miter lim="800000"/>
            <a:headEnd/>
            <a:tailEnd/>
          </a:ln>
        </p:spPr>
        <p:txBody>
          <a:bodyPr vert="horz" wrap="square" lIns="103101" tIns="51552" rIns="103101" bIns="51552" numCol="1" anchor="b" anchorCtr="0" compatLnSpc="1">
            <a:prstTxWarp prst="textNoShape">
              <a:avLst/>
            </a:prstTxWarp>
          </a:bodyPr>
          <a:lstStyle>
            <a:lvl1pPr defTabSz="974954" eaLnBrk="1" hangingPunct="1">
              <a:defRPr sz="15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ECE9C2CB-32EA-41FC-BB55-681B46CF53BB}"/>
              </a:ext>
            </a:extLst>
          </p:cNvPr>
          <p:cNvSpPr>
            <a:spLocks noGrp="1"/>
          </p:cNvSpPr>
          <p:nvPr>
            <p:ph type="hdr" sz="quarter"/>
          </p:nvPr>
        </p:nvSpPr>
        <p:spPr>
          <a:xfrm>
            <a:off x="1733974" y="76200"/>
            <a:ext cx="3847253" cy="762000"/>
          </a:xfrm>
          <a:prstGeom prst="rect">
            <a:avLst/>
          </a:prstGeom>
        </p:spPr>
        <p:txBody>
          <a:bodyPr vert="horz" lIns="113086" tIns="56543" rIns="113086" bIns="56543" rtlCol="0"/>
          <a:lstStyle>
            <a:lvl1pPr algn="ctr">
              <a:defRPr sz="1600" dirty="0">
                <a:latin typeface="Calibri" panose="020F0502020204030204" pitchFamily="34" charset="0"/>
                <a:cs typeface="Calibri" panose="020F0502020204030204" pitchFamily="34" charset="0"/>
              </a:defRPr>
            </a:lvl1pPr>
          </a:lstStyle>
          <a:p>
            <a:pPr>
              <a:defRPr/>
            </a:pPr>
            <a:r>
              <a:rPr lang="en-US" sz="1500" dirty="0"/>
              <a:t>Dr. Andy Woods</a:t>
            </a:r>
          </a:p>
          <a:p>
            <a:pPr>
              <a:defRPr/>
            </a:pPr>
            <a:r>
              <a:rPr lang="en-US" sz="1500" dirty="0"/>
              <a:t>012 - James 2:14-26</a:t>
            </a:r>
          </a:p>
          <a:p>
            <a:pPr>
              <a:defRPr/>
            </a:pPr>
            <a:r>
              <a:rPr lang="en-US" sz="1500" dirty="0"/>
              <a:t>01-13-2021</a:t>
            </a:r>
          </a:p>
        </p:txBody>
      </p:sp>
    </p:spTree>
    <p:extLst>
      <p:ext uri="{BB962C8B-B14F-4D97-AF65-F5344CB8AC3E}">
        <p14:creationId xmlns:p14="http://schemas.microsoft.com/office/powerpoint/2010/main" val="79723032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6-03-10T01:23:40.795"/>
    </inkml:context>
    <inkml:brush xml:id="br0">
      <inkml:brushProperty name="width" value="0.06667" units="cm"/>
      <inkml:brushProperty name="height" value="0.06667" units="cm"/>
    </inkml:brush>
  </inkml:definitions>
  <inkml:trace contextRef="#ctx0" brushRef="#br0">15433 14534 8064,'-12'-17'3680,"12"15"-2912,2-3-960,-2 5 576,0 0-352,0 0-160,0 0 96,0 0 0,-2 3 32,-2-1 0,0 4 0,1-2 0,0 1 0,-1-1 0,0 2 0,4-1 512,-2-3-384,2-2 32,0 3-96,0-3 32,0 0-64,0 0 64,0 0-64,0 0-32,0 0 32,0 0-128,0 0 64,0 0 480,0 0-352,0 0 128,0 0-160,0 0 256,0-3-256,0 6-128,-4-6 64,4 3 96,0-2-96,0 2-64,0-3 32,0 1 32,0-1 0,0 3 64,0 0-32,0 0 64,0 0-64,0 0-32,0 0 32,0 0-32,0 0 0,0 0 0,0-3 0,0 3-96,0-1 64,0 1 128,0-3-96,0 3 0,0-3 32,0 3-128,0 0 64,0 0 192,0 0-128,0 0 0,0 0 0,0 0 128,0 0-128,0 0-160,0 0 96,0 0 0,0 0 32,0 0 0,0 0 0,0 0-96,0 0 64,4 6 32,-4-6 0,0 0 64,0 0-32,0 0-32,0 0 32,0 0 32,0 0-32,0 0-32,0 0 32,0 0-32,0 0 0,0 0 0,0 0 0,0 0 64,0 0-32,2 4-32,-2-4 32,0 0-224,0 0 160,0 0 96,0 0-64,0 0 192,0 0-160,0 0-160,0 0 96,0 5 0,0-5 32,0 0-96,0 0 64,0 0 128,0 0-96,0 0 96,0 0-64,0 0-32,0 0 32,0 0-224,0 0 160,0 0 192,0 0-160,0 0-128,0 0 96,4 0 192,0 0-160,-4 0 32,3 0 0,-3 0-224,3-2 160,-3 2 192,0-3-160,0 3 32,0 0 0,0 0-32,0 0 0,0 0 64,0 0-32,0 0-192,0 0 128,0 0-1152,0 0 896,0 0-5056,4 3 4128,-4-3-3712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734CF6D9-3ED1-491D-ABBF-4171F7330A3B}" type="datetimeFigureOut">
              <a:rPr lang="en-US" smtClean="0"/>
              <a:t>12/26/2024</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6AE4B972-4244-4A88-9730-342E1454F012}" type="slidenum">
              <a:rPr lang="en-US" smtClean="0"/>
              <a:t>‹#›</a:t>
            </a:fld>
            <a:endParaRPr lang="en-US"/>
          </a:p>
        </p:txBody>
      </p:sp>
    </p:spTree>
    <p:extLst>
      <p:ext uri="{BB962C8B-B14F-4D97-AF65-F5344CB8AC3E}">
        <p14:creationId xmlns:p14="http://schemas.microsoft.com/office/powerpoint/2010/main" val="35744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6AE4B972-4244-4A88-9730-342E1454F012}" type="slidenum">
              <a:rPr lang="en-US" smtClean="0"/>
              <a:t>17</a:t>
            </a:fld>
            <a:endParaRPr lang="en-US"/>
          </a:p>
        </p:txBody>
      </p:sp>
    </p:spTree>
    <p:extLst>
      <p:ext uri="{BB962C8B-B14F-4D97-AF65-F5344CB8AC3E}">
        <p14:creationId xmlns:p14="http://schemas.microsoft.com/office/powerpoint/2010/main" val="1625614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Dr. Andy Woods - Soteriology</a:t>
            </a:r>
          </a:p>
        </p:txBody>
      </p:sp>
      <p:sp>
        <p:nvSpPr>
          <p:cNvPr id="5" name="Footer Placeholder 4"/>
          <p:cNvSpPr>
            <a:spLocks noGrp="1"/>
          </p:cNvSpPr>
          <p:nvPr>
            <p:ph type="ftr" sz="quarter" idx="4"/>
          </p:nvPr>
        </p:nvSpPr>
        <p:spPr/>
        <p:txBody>
          <a:bodyPr/>
          <a:lstStyle/>
          <a:p>
            <a:r>
              <a:rPr lang="en-US"/>
              <a:t>Sugar Land Bible Church</a:t>
            </a:r>
          </a:p>
        </p:txBody>
      </p:sp>
      <p:sp>
        <p:nvSpPr>
          <p:cNvPr id="6" name="Slide Number Placeholder 5"/>
          <p:cNvSpPr>
            <a:spLocks noGrp="1"/>
          </p:cNvSpPr>
          <p:nvPr>
            <p:ph type="sldNum" sz="quarter" idx="5"/>
          </p:nvPr>
        </p:nvSpPr>
        <p:spPr/>
        <p:txBody>
          <a:bodyPr/>
          <a:lstStyle/>
          <a:p>
            <a:fld id="{685F063A-EE40-4242-B79D-A02668FB9303}" type="slidenum">
              <a:rPr lang="en-US" smtClean="0"/>
              <a:pPr/>
              <a:t>47</a:t>
            </a:fld>
            <a:endParaRPr lang="en-US"/>
          </a:p>
        </p:txBody>
      </p:sp>
    </p:spTree>
    <p:extLst>
      <p:ext uri="{BB962C8B-B14F-4D97-AF65-F5344CB8AC3E}">
        <p14:creationId xmlns:p14="http://schemas.microsoft.com/office/powerpoint/2010/main" val="3320114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6AE4B972-4244-4A88-9730-342E1454F012}" type="slidenum">
              <a:rPr lang="en-US" smtClean="0"/>
              <a:t>70</a:t>
            </a:fld>
            <a:endParaRPr lang="en-US"/>
          </a:p>
        </p:txBody>
      </p:sp>
    </p:spTree>
    <p:extLst>
      <p:ext uri="{BB962C8B-B14F-4D97-AF65-F5344CB8AC3E}">
        <p14:creationId xmlns:p14="http://schemas.microsoft.com/office/powerpoint/2010/main" val="70731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79</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1797863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80</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2686889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22DEA6B-EF80-4905-9D4B-8DD89E4DB002}"/>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DB75B705-10E4-45CA-8D6B-B704BCBA7905}"/>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1059CB4A-2959-4C58-94AE-47A4087AB99E}"/>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77E54CF9-1507-4E63-8064-D7E95B225A4A}"/>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AB04FBDB-3975-4573-8A5A-D145DCF85826}"/>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D6AE5C58-17E5-44E8-84DF-6E3A5F88D5E4}"/>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8BE1B3F6-2309-41EB-80C4-0434C997977D}"/>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EF1D44D0-51B5-4A4A-BAF1-47352314C7FF}"/>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6C5D6786-88C5-4363-9DE0-48812875B005}"/>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F56A9F91-D184-4B62-8600-796BD5051476}"/>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85A6D734-FC30-460B-B868-4CCDEBB37C9D}"/>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FBAE3283-AFB0-4AF1-BCFB-ED848FB6D849}"/>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8FE3865A-E51A-4D04-851A-BF1ACB7C836C}"/>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8835C84A-F99D-4900-9E35-3DADD059AEE5}"/>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DA393492-A5BA-45F4-9577-577F5EFC7A47}"/>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B736BF7A-84AE-4AC7-A0A0-0345B7C99CD9}"/>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5A31D3A8-2535-4EA7-A185-2CD52F5D8F0D}"/>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0ED74DB6-9828-4AE5-890A-E5F4BC9884F8}"/>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43040724-D319-477D-BCF1-2EF7E2DB5EDC}"/>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BF7AD965-39F9-499A-BBE1-6BABBAE8DC72}"/>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851BFDA0-ED34-41D0-AD64-EA9017B2F54E}"/>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12F9CD6F-16A7-458A-865C-F6F22BB640DE}"/>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2A444688-691B-47DF-A0F8-6376C28787D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996B8306-CF09-4EDD-9054-FEE2DA1D43FA}"/>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DC782DFA-38AF-46BA-A7BC-4F2AAECD1712}"/>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F05485BA-8785-4D15-9A55-108B6418DAC3}"/>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EE45A6DE-A61B-4852-8662-A064F89A699A}"/>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2416896E-1929-41F7-8C1F-6085065215DB}"/>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F34821BF-2DD1-4A61-82B8-DE3C6BFA0C47}"/>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7154A0D8-1DCC-4680-AF5D-25CF0913CF1F}"/>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3B88B3EA-B6C4-42FE-A389-F4A406E42E8D}"/>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607E22A0-7A62-4687-BAFD-A2BE5094E361}"/>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21538"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21539"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10FA3026-D95D-47C9-975B-0A26081C775D}"/>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F5D71621-8C9D-4B52-92DD-75F22031D23A}"/>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AF77B1C6-C3E0-4E82-AE09-FBABC0A16588}"/>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21F3943A-7778-443D-8DDA-CDA32C7EDE04}" type="slidenum">
              <a:rPr lang="en-US" altLang="en-US"/>
              <a:pPr>
                <a:defRPr/>
              </a:pPr>
              <a:t>‹#›</a:t>
            </a:fld>
            <a:endParaRPr lang="en-US" altLang="en-US"/>
          </a:p>
        </p:txBody>
      </p:sp>
    </p:spTree>
    <p:extLst>
      <p:ext uri="{BB962C8B-B14F-4D97-AF65-F5344CB8AC3E}">
        <p14:creationId xmlns:p14="http://schemas.microsoft.com/office/powerpoint/2010/main" val="258757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DD44885D-CA54-4498-B1E4-02D95A262F1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F22DA935-E4DE-4B5B-8EE2-044E0668E09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A36A6B99-169F-4318-BE4E-7DA48BD95FB0}"/>
              </a:ext>
            </a:extLst>
          </p:cNvPr>
          <p:cNvSpPr>
            <a:spLocks noGrp="1" noChangeArrowheads="1"/>
          </p:cNvSpPr>
          <p:nvPr>
            <p:ph type="sldNum" sz="quarter" idx="12"/>
          </p:nvPr>
        </p:nvSpPr>
        <p:spPr/>
        <p:txBody>
          <a:bodyPr/>
          <a:lstStyle>
            <a:lvl1pPr>
              <a:defRPr smtClean="0"/>
            </a:lvl1pPr>
          </a:lstStyle>
          <a:p>
            <a:pPr>
              <a:defRPr/>
            </a:pPr>
            <a:fld id="{88D58D40-A04F-4D34-A12B-6A73C38B448B}" type="slidenum">
              <a:rPr lang="en-US" altLang="en-US"/>
              <a:pPr>
                <a:defRPr/>
              </a:pPr>
              <a:t>‹#›</a:t>
            </a:fld>
            <a:endParaRPr lang="en-US" altLang="en-US"/>
          </a:p>
        </p:txBody>
      </p:sp>
    </p:spTree>
    <p:extLst>
      <p:ext uri="{BB962C8B-B14F-4D97-AF65-F5344CB8AC3E}">
        <p14:creationId xmlns:p14="http://schemas.microsoft.com/office/powerpoint/2010/main" val="970058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C9B891F-AC9A-4091-9646-67ADC5B7668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EC4DA877-2DAB-44AD-B678-53CAF737C47A}"/>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959FA1A-8D01-445C-9822-C2E2EB257956}"/>
              </a:ext>
            </a:extLst>
          </p:cNvPr>
          <p:cNvSpPr>
            <a:spLocks noGrp="1" noChangeArrowheads="1"/>
          </p:cNvSpPr>
          <p:nvPr>
            <p:ph type="sldNum" sz="quarter" idx="12"/>
          </p:nvPr>
        </p:nvSpPr>
        <p:spPr/>
        <p:txBody>
          <a:bodyPr/>
          <a:lstStyle>
            <a:lvl1pPr>
              <a:defRPr smtClean="0"/>
            </a:lvl1pPr>
          </a:lstStyle>
          <a:p>
            <a:pPr>
              <a:defRPr/>
            </a:pPr>
            <a:fld id="{FAA94942-52D5-4EB2-8CE9-42B82099D9EA}" type="slidenum">
              <a:rPr lang="en-US" altLang="en-US"/>
              <a:pPr>
                <a:defRPr/>
              </a:pPr>
              <a:t>‹#›</a:t>
            </a:fld>
            <a:endParaRPr lang="en-US" altLang="en-US"/>
          </a:p>
        </p:txBody>
      </p:sp>
    </p:spTree>
    <p:extLst>
      <p:ext uri="{BB962C8B-B14F-4D97-AF65-F5344CB8AC3E}">
        <p14:creationId xmlns:p14="http://schemas.microsoft.com/office/powerpoint/2010/main" val="2409263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35">
            <a:extLst>
              <a:ext uri="{FF2B5EF4-FFF2-40B4-BE49-F238E27FC236}">
                <a16:creationId xmlns:a16="http://schemas.microsoft.com/office/drawing/2014/main" id="{DDFD4D20-063D-4685-940B-7FCB800C6E86}"/>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CCB727FC-6DEC-449F-B092-0E9D65564F1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0B3998E-672F-4324-9ED3-326D1025BAD7}"/>
              </a:ext>
            </a:extLst>
          </p:cNvPr>
          <p:cNvSpPr>
            <a:spLocks noGrp="1" noChangeArrowheads="1"/>
          </p:cNvSpPr>
          <p:nvPr>
            <p:ph type="sldNum" sz="quarter" idx="12"/>
          </p:nvPr>
        </p:nvSpPr>
        <p:spPr/>
        <p:txBody>
          <a:bodyPr/>
          <a:lstStyle>
            <a:lvl1pPr>
              <a:defRPr smtClean="0"/>
            </a:lvl1pPr>
          </a:lstStyle>
          <a:p>
            <a:pPr>
              <a:defRPr/>
            </a:pPr>
            <a:fld id="{A0DC7DEC-99C4-4832-90B7-0B712EE84C5F}" type="slidenum">
              <a:rPr lang="en-US" altLang="en-US"/>
              <a:pPr>
                <a:defRPr/>
              </a:pPr>
              <a:t>‹#›</a:t>
            </a:fld>
            <a:endParaRPr lang="en-US" altLang="en-US"/>
          </a:p>
        </p:txBody>
      </p:sp>
    </p:spTree>
    <p:extLst>
      <p:ext uri="{BB962C8B-B14F-4D97-AF65-F5344CB8AC3E}">
        <p14:creationId xmlns:p14="http://schemas.microsoft.com/office/powerpoint/2010/main" val="3391459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2914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232A653-7598-4A5A-8868-93072254DCF3}"/>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0E5BCE8E-6537-4973-8D74-CA1C858FD17F}"/>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730040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CE76257-B406-473C-99CB-BA1FDDA37C57}"/>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BA4EE19E-179D-4789-8959-9D955ECBC3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86060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DA4BE0F-0820-4411-AB56-E06A7EC892F4}"/>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29AD4F6A-853C-4CC0-ABE4-A315A5757E3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964029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B7BC62C-2AC2-4677-B4E8-091D1C73B42D}"/>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3D9F99D9-A0ED-48FC-A037-FE96C4C6CFC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65514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54F7FB-3447-4A51-8CF0-82D5A327D75F}"/>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6F19A28F-0488-4E01-BFB0-208C6791549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480623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96892B2-A039-41BF-8448-6B38F6470319}"/>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F1A7719C-0510-4D12-937E-3106B320F1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8305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F9B6EA3A-0B1F-4D7A-80A5-550F93D3A32A}"/>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0696245-6114-4661-8B70-DF37574BFE7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ECDE98D-DF6B-49E0-A072-A6C5A960595C}"/>
              </a:ext>
            </a:extLst>
          </p:cNvPr>
          <p:cNvSpPr>
            <a:spLocks noGrp="1" noChangeArrowheads="1"/>
          </p:cNvSpPr>
          <p:nvPr>
            <p:ph type="sldNum" sz="quarter" idx="12"/>
          </p:nvPr>
        </p:nvSpPr>
        <p:spPr/>
        <p:txBody>
          <a:bodyPr/>
          <a:lstStyle>
            <a:lvl1pPr>
              <a:defRPr smtClean="0"/>
            </a:lvl1pPr>
          </a:lstStyle>
          <a:p>
            <a:pPr>
              <a:defRPr/>
            </a:pPr>
            <a:fld id="{E5D6BB55-550D-49F5-9CB6-324810B6EB9F}" type="slidenum">
              <a:rPr lang="en-US" altLang="en-US"/>
              <a:pPr>
                <a:defRPr/>
              </a:pPr>
              <a:t>‹#›</a:t>
            </a:fld>
            <a:endParaRPr lang="en-US" altLang="en-US"/>
          </a:p>
        </p:txBody>
      </p:sp>
    </p:spTree>
    <p:extLst>
      <p:ext uri="{BB962C8B-B14F-4D97-AF65-F5344CB8AC3E}">
        <p14:creationId xmlns:p14="http://schemas.microsoft.com/office/powerpoint/2010/main" val="1739807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BFB42CD-8BE1-4B56-AD81-5581C86E4810}"/>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5AFBD3E9-D277-42B1-9B6E-B4D58553C67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156765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8B80FB7-0778-494F-BAA6-B33FB7E1C8B5}"/>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14F258C1-B56C-4183-8395-B96823C7D9BD}"/>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073833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5087881-157A-443C-9B8E-79191F08CF9C}"/>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8F53C99B-78FF-4FAD-A984-08ADD124445C}"/>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8117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E135F78-679E-4FAA-A5DD-5422C84E1FB7}"/>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084712ED-11CB-4D9D-AFCE-BBD8D246365E}"/>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7B1FB408-ED3B-4941-B552-350B15A28076}"/>
              </a:ext>
            </a:extLst>
          </p:cNvPr>
          <p:cNvSpPr>
            <a:spLocks noGrp="1" noChangeArrowheads="1"/>
          </p:cNvSpPr>
          <p:nvPr>
            <p:ph type="sldNum" sz="quarter" idx="12"/>
          </p:nvPr>
        </p:nvSpPr>
        <p:spPr/>
        <p:txBody>
          <a:bodyPr/>
          <a:lstStyle>
            <a:lvl1pPr>
              <a:defRPr/>
            </a:lvl1pPr>
          </a:lstStyle>
          <a:p>
            <a:pPr>
              <a:defRPr/>
            </a:pPr>
            <a:fld id="{5CC5EFF3-1869-405B-99F0-64CB4E505D34}" type="slidenum">
              <a:rPr lang="en-US" altLang="en-US"/>
              <a:pPr>
                <a:defRPr/>
              </a:pPr>
              <a:t>‹#›</a:t>
            </a:fld>
            <a:endParaRPr lang="en-US" altLang="en-US"/>
          </a:p>
        </p:txBody>
      </p:sp>
    </p:spTree>
    <p:extLst>
      <p:ext uri="{BB962C8B-B14F-4D97-AF65-F5344CB8AC3E}">
        <p14:creationId xmlns:p14="http://schemas.microsoft.com/office/powerpoint/2010/main" val="422124379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A677FA94-7816-4E0C-B6E8-81A6D27B0152}"/>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0632B979-0D64-4B1E-B2F0-4BFB76746187}"/>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4965B92A-B4B3-4E67-A74B-5C80195BAD13}"/>
              </a:ext>
            </a:extLst>
          </p:cNvPr>
          <p:cNvSpPr>
            <a:spLocks noGrp="1" noChangeArrowheads="1"/>
          </p:cNvSpPr>
          <p:nvPr>
            <p:ph type="sldNum" sz="quarter" idx="12"/>
          </p:nvPr>
        </p:nvSpPr>
        <p:spPr/>
        <p:txBody>
          <a:bodyPr/>
          <a:lstStyle>
            <a:lvl1pPr>
              <a:defRPr/>
            </a:lvl1pPr>
          </a:lstStyle>
          <a:p>
            <a:pPr>
              <a:defRPr/>
            </a:pPr>
            <a:fld id="{140EC931-31B8-4D1B-9092-61EE2B6F5F19}" type="slidenum">
              <a:rPr lang="en-US" altLang="en-US"/>
              <a:pPr>
                <a:defRPr/>
              </a:pPr>
              <a:t>‹#›</a:t>
            </a:fld>
            <a:endParaRPr lang="en-US" altLang="en-US"/>
          </a:p>
        </p:txBody>
      </p:sp>
    </p:spTree>
    <p:extLst>
      <p:ext uri="{BB962C8B-B14F-4D97-AF65-F5344CB8AC3E}">
        <p14:creationId xmlns:p14="http://schemas.microsoft.com/office/powerpoint/2010/main" val="125298887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91508D-EF6B-4831-9372-70644B083975}"/>
              </a:ext>
            </a:extLst>
          </p:cNvPr>
          <p:cNvSpPr>
            <a:spLocks noGrp="1"/>
          </p:cNvSpPr>
          <p:nvPr>
            <p:ph type="dt" sz="half" idx="10"/>
          </p:nvPr>
        </p:nvSpPr>
        <p:spPr/>
        <p:txBody>
          <a:bodyPr/>
          <a:lstStyle>
            <a:lvl1pPr>
              <a:defRPr/>
            </a:lvl1pPr>
          </a:lstStyle>
          <a:p>
            <a:pPr>
              <a:defRPr/>
            </a:pPr>
            <a:fld id="{E3FA054D-7703-409B-A05E-7620081FB913}" type="datetime1">
              <a:rPr lang="en-US"/>
              <a:pPr>
                <a:defRPr/>
              </a:pPr>
              <a:t>12/26/2024</a:t>
            </a:fld>
            <a:endParaRPr lang="en-US"/>
          </a:p>
        </p:txBody>
      </p:sp>
      <p:sp>
        <p:nvSpPr>
          <p:cNvPr id="4" name="Footer Placeholder 3">
            <a:extLst>
              <a:ext uri="{FF2B5EF4-FFF2-40B4-BE49-F238E27FC236}">
                <a16:creationId xmlns:a16="http://schemas.microsoft.com/office/drawing/2014/main" id="{FFE72DA6-9E10-4DA5-B89A-CF8A68953ECE}"/>
              </a:ext>
            </a:extLst>
          </p:cNvPr>
          <p:cNvSpPr>
            <a:spLocks noGrp="1"/>
          </p:cNvSpPr>
          <p:nvPr>
            <p:ph type="ftr" sz="quarter" idx="11"/>
          </p:nvPr>
        </p:nvSpPr>
        <p:spPr/>
        <p:txBody>
          <a:bodyPr/>
          <a:lstStyle>
            <a:lvl1pPr>
              <a:defRPr/>
            </a:lvl1pPr>
          </a:lstStyle>
          <a:p>
            <a:pPr>
              <a:defRPr/>
            </a:pPr>
            <a:r>
              <a:rPr lang="en-US"/>
              <a:t>DANIEL</a:t>
            </a:r>
          </a:p>
        </p:txBody>
      </p:sp>
      <p:sp>
        <p:nvSpPr>
          <p:cNvPr id="5" name="Slide Number Placeholder 4">
            <a:extLst>
              <a:ext uri="{FF2B5EF4-FFF2-40B4-BE49-F238E27FC236}">
                <a16:creationId xmlns:a16="http://schemas.microsoft.com/office/drawing/2014/main" id="{8A4A232D-9ECE-4098-B0EF-9FFDCE98D71A}"/>
              </a:ext>
            </a:extLst>
          </p:cNvPr>
          <p:cNvSpPr>
            <a:spLocks noGrp="1"/>
          </p:cNvSpPr>
          <p:nvPr>
            <p:ph type="sldNum" sz="quarter" idx="12"/>
          </p:nvPr>
        </p:nvSpPr>
        <p:spPr/>
        <p:txBody>
          <a:bodyPr/>
          <a:lstStyle>
            <a:lvl1pPr>
              <a:defRPr/>
            </a:lvl1pPr>
          </a:lstStyle>
          <a:p>
            <a:pPr>
              <a:defRPr/>
            </a:pPr>
            <a:fld id="{110D287B-D038-47D8-A8E1-2417E57B8A40}" type="slidenum">
              <a:rPr lang="en-US" altLang="en-US"/>
              <a:pPr>
                <a:defRPr/>
              </a:pPr>
              <a:t>‹#›</a:t>
            </a:fld>
            <a:endParaRPr lang="en-US" altLang="en-US"/>
          </a:p>
        </p:txBody>
      </p:sp>
    </p:spTree>
    <p:extLst>
      <p:ext uri="{BB962C8B-B14F-4D97-AF65-F5344CB8AC3E}">
        <p14:creationId xmlns:p14="http://schemas.microsoft.com/office/powerpoint/2010/main" val="571031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C6DC513E-15F8-4044-9B4F-D6008241AF9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51CD51D-3B54-4764-BC1C-762E28F0C1D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D4380E9C-9944-4F1C-8408-13834A766CB5}"/>
              </a:ext>
            </a:extLst>
          </p:cNvPr>
          <p:cNvSpPr>
            <a:spLocks noGrp="1" noChangeArrowheads="1"/>
          </p:cNvSpPr>
          <p:nvPr>
            <p:ph type="sldNum" sz="quarter" idx="12"/>
          </p:nvPr>
        </p:nvSpPr>
        <p:spPr/>
        <p:txBody>
          <a:bodyPr/>
          <a:lstStyle>
            <a:lvl1pPr>
              <a:defRPr smtClean="0"/>
            </a:lvl1pPr>
          </a:lstStyle>
          <a:p>
            <a:pPr>
              <a:defRPr/>
            </a:pPr>
            <a:fld id="{92B5ABC3-0E12-443D-8DB5-EBB119FA3535}" type="slidenum">
              <a:rPr lang="en-US" altLang="en-US"/>
              <a:pPr>
                <a:defRPr/>
              </a:pPr>
              <a:t>‹#›</a:t>
            </a:fld>
            <a:endParaRPr lang="en-US" altLang="en-US"/>
          </a:p>
        </p:txBody>
      </p:sp>
    </p:spTree>
    <p:extLst>
      <p:ext uri="{BB962C8B-B14F-4D97-AF65-F5344CB8AC3E}">
        <p14:creationId xmlns:p14="http://schemas.microsoft.com/office/powerpoint/2010/main" val="110686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E2E74A4F-7757-4EBA-B6A8-C1A4491C101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15FEBBA-CDA3-482D-BBBE-AE1D76E6503E}"/>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54AC6F8B-9A82-4E22-B376-6FBD51F523B2}"/>
              </a:ext>
            </a:extLst>
          </p:cNvPr>
          <p:cNvSpPr>
            <a:spLocks noGrp="1" noChangeArrowheads="1"/>
          </p:cNvSpPr>
          <p:nvPr>
            <p:ph type="sldNum" sz="quarter" idx="12"/>
          </p:nvPr>
        </p:nvSpPr>
        <p:spPr/>
        <p:txBody>
          <a:bodyPr/>
          <a:lstStyle>
            <a:lvl1pPr>
              <a:defRPr smtClean="0"/>
            </a:lvl1pPr>
          </a:lstStyle>
          <a:p>
            <a:pPr>
              <a:defRPr/>
            </a:pPr>
            <a:fld id="{9240C762-1117-47F3-A357-0C653EA33983}" type="slidenum">
              <a:rPr lang="en-US" altLang="en-US"/>
              <a:pPr>
                <a:defRPr/>
              </a:pPr>
              <a:t>‹#›</a:t>
            </a:fld>
            <a:endParaRPr lang="en-US" altLang="en-US"/>
          </a:p>
        </p:txBody>
      </p:sp>
    </p:spTree>
    <p:extLst>
      <p:ext uri="{BB962C8B-B14F-4D97-AF65-F5344CB8AC3E}">
        <p14:creationId xmlns:p14="http://schemas.microsoft.com/office/powerpoint/2010/main" val="3255266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2778CB8F-4C8C-4DD1-8A82-3C1AE2E68791}"/>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EA1C7D41-DF8F-4EA4-B866-32E170D818AF}"/>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75188281-5131-46F3-B09C-C5E70FD4A317}"/>
              </a:ext>
            </a:extLst>
          </p:cNvPr>
          <p:cNvSpPr>
            <a:spLocks noGrp="1" noChangeArrowheads="1"/>
          </p:cNvSpPr>
          <p:nvPr>
            <p:ph type="sldNum" sz="quarter" idx="12"/>
          </p:nvPr>
        </p:nvSpPr>
        <p:spPr/>
        <p:txBody>
          <a:bodyPr/>
          <a:lstStyle>
            <a:lvl1pPr>
              <a:defRPr smtClean="0"/>
            </a:lvl1pPr>
          </a:lstStyle>
          <a:p>
            <a:pPr>
              <a:defRPr/>
            </a:pPr>
            <a:fld id="{6F9CD4F8-1D9D-46BC-98BC-9430471B36CA}" type="slidenum">
              <a:rPr lang="en-US" altLang="en-US"/>
              <a:pPr>
                <a:defRPr/>
              </a:pPr>
              <a:t>‹#›</a:t>
            </a:fld>
            <a:endParaRPr lang="en-US" altLang="en-US"/>
          </a:p>
        </p:txBody>
      </p:sp>
    </p:spTree>
    <p:extLst>
      <p:ext uri="{BB962C8B-B14F-4D97-AF65-F5344CB8AC3E}">
        <p14:creationId xmlns:p14="http://schemas.microsoft.com/office/powerpoint/2010/main" val="25797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5B89EB38-31A9-4DA6-86E8-C684DF432F06}"/>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F5298A4F-B4EF-44BC-9595-79D98F187471}"/>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D58FF73C-131D-4981-ADE6-FD3EC6553BC0}"/>
              </a:ext>
            </a:extLst>
          </p:cNvPr>
          <p:cNvSpPr>
            <a:spLocks noGrp="1" noChangeArrowheads="1"/>
          </p:cNvSpPr>
          <p:nvPr>
            <p:ph type="sldNum" sz="quarter" idx="12"/>
          </p:nvPr>
        </p:nvSpPr>
        <p:spPr/>
        <p:txBody>
          <a:bodyPr/>
          <a:lstStyle>
            <a:lvl1pPr>
              <a:defRPr smtClean="0"/>
            </a:lvl1pPr>
          </a:lstStyle>
          <a:p>
            <a:pPr>
              <a:defRPr/>
            </a:pPr>
            <a:fld id="{56D21391-CC4C-440E-838E-4ADAC0FFBD6C}" type="slidenum">
              <a:rPr lang="en-US" altLang="en-US"/>
              <a:pPr>
                <a:defRPr/>
              </a:pPr>
              <a:t>‹#›</a:t>
            </a:fld>
            <a:endParaRPr lang="en-US" altLang="en-US"/>
          </a:p>
        </p:txBody>
      </p:sp>
    </p:spTree>
    <p:extLst>
      <p:ext uri="{BB962C8B-B14F-4D97-AF65-F5344CB8AC3E}">
        <p14:creationId xmlns:p14="http://schemas.microsoft.com/office/powerpoint/2010/main" val="119605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321A258F-4B00-4E80-BE1A-6038FC835936}"/>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5E9699AE-AB11-44B8-BF1F-70C08487D794}"/>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640F6DFF-8C62-4192-86F4-902B63480DE3}"/>
              </a:ext>
            </a:extLst>
          </p:cNvPr>
          <p:cNvSpPr>
            <a:spLocks noGrp="1" noChangeArrowheads="1"/>
          </p:cNvSpPr>
          <p:nvPr>
            <p:ph type="sldNum" sz="quarter" idx="12"/>
          </p:nvPr>
        </p:nvSpPr>
        <p:spPr/>
        <p:txBody>
          <a:bodyPr/>
          <a:lstStyle>
            <a:lvl1pPr>
              <a:defRPr smtClean="0"/>
            </a:lvl1pPr>
          </a:lstStyle>
          <a:p>
            <a:pPr>
              <a:defRPr/>
            </a:pPr>
            <a:fld id="{ACDC66C3-13D6-4866-9C73-D74DBA415DE3}" type="slidenum">
              <a:rPr lang="en-US" altLang="en-US"/>
              <a:pPr>
                <a:defRPr/>
              </a:pPr>
              <a:t>‹#›</a:t>
            </a:fld>
            <a:endParaRPr lang="en-US" altLang="en-US"/>
          </a:p>
        </p:txBody>
      </p:sp>
    </p:spTree>
    <p:extLst>
      <p:ext uri="{BB962C8B-B14F-4D97-AF65-F5344CB8AC3E}">
        <p14:creationId xmlns:p14="http://schemas.microsoft.com/office/powerpoint/2010/main" val="1225341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2F26C617-09EF-4023-888F-121CA24F76A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5EF7E1B-1AAF-4FBA-9C9D-83F6FB1998F6}"/>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444241B2-EDC4-4DFC-B860-CC5EBA6E2A46}"/>
              </a:ext>
            </a:extLst>
          </p:cNvPr>
          <p:cNvSpPr>
            <a:spLocks noGrp="1" noChangeArrowheads="1"/>
          </p:cNvSpPr>
          <p:nvPr>
            <p:ph type="sldNum" sz="quarter" idx="12"/>
          </p:nvPr>
        </p:nvSpPr>
        <p:spPr/>
        <p:txBody>
          <a:bodyPr/>
          <a:lstStyle>
            <a:lvl1pPr>
              <a:defRPr smtClean="0"/>
            </a:lvl1pPr>
          </a:lstStyle>
          <a:p>
            <a:pPr>
              <a:defRPr/>
            </a:pPr>
            <a:fld id="{D4F2EE58-3657-4912-829E-53DC99E57BEA}" type="slidenum">
              <a:rPr lang="en-US" altLang="en-US"/>
              <a:pPr>
                <a:defRPr/>
              </a:pPr>
              <a:t>‹#›</a:t>
            </a:fld>
            <a:endParaRPr lang="en-US" altLang="en-US"/>
          </a:p>
        </p:txBody>
      </p:sp>
    </p:spTree>
    <p:extLst>
      <p:ext uri="{BB962C8B-B14F-4D97-AF65-F5344CB8AC3E}">
        <p14:creationId xmlns:p14="http://schemas.microsoft.com/office/powerpoint/2010/main" val="62413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D271846B-0F26-4A88-BA91-E03B1C4DD4EA}"/>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4A681FA3-EC47-4B17-9BBD-9247A7B2893F}"/>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C956DA88-A33B-48D5-A1E5-D2462BA61EE3}"/>
              </a:ext>
            </a:extLst>
          </p:cNvPr>
          <p:cNvSpPr>
            <a:spLocks noGrp="1" noChangeArrowheads="1"/>
          </p:cNvSpPr>
          <p:nvPr>
            <p:ph type="sldNum" sz="quarter" idx="12"/>
          </p:nvPr>
        </p:nvSpPr>
        <p:spPr/>
        <p:txBody>
          <a:bodyPr/>
          <a:lstStyle>
            <a:lvl1pPr>
              <a:defRPr smtClean="0"/>
            </a:lvl1pPr>
          </a:lstStyle>
          <a:p>
            <a:pPr>
              <a:defRPr/>
            </a:pPr>
            <a:fld id="{CF1FC6CE-BEA5-4BDF-95F5-A2EFBA32D191}" type="slidenum">
              <a:rPr lang="en-US" altLang="en-US"/>
              <a:pPr>
                <a:defRPr/>
              </a:pPr>
              <a:t>‹#›</a:t>
            </a:fld>
            <a:endParaRPr lang="en-US" altLang="en-US"/>
          </a:p>
        </p:txBody>
      </p:sp>
    </p:spTree>
    <p:extLst>
      <p:ext uri="{BB962C8B-B14F-4D97-AF65-F5344CB8AC3E}">
        <p14:creationId xmlns:p14="http://schemas.microsoft.com/office/powerpoint/2010/main" val="4054708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7B3A262D-C543-4BB1-A02C-1DEA195A91AF}"/>
              </a:ext>
            </a:extLst>
          </p:cNvPr>
          <p:cNvGrpSpPr>
            <a:grpSpLocks/>
          </p:cNvGrpSpPr>
          <p:nvPr/>
        </p:nvGrpSpPr>
        <p:grpSpPr bwMode="auto">
          <a:xfrm>
            <a:off x="0" y="0"/>
            <a:ext cx="1085850" cy="6854825"/>
            <a:chOff x="0" y="0"/>
            <a:chExt cx="684" cy="4318"/>
          </a:xfrm>
        </p:grpSpPr>
        <p:sp>
          <p:nvSpPr>
            <p:cNvPr id="20483" name="Rectangle 3">
              <a:extLst>
                <a:ext uri="{FF2B5EF4-FFF2-40B4-BE49-F238E27FC236}">
                  <a16:creationId xmlns:a16="http://schemas.microsoft.com/office/drawing/2014/main" id="{5F40D6DA-4894-4E84-BB4B-3643ADB68D3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AFF2275D-BECE-45E4-ACBF-E3A753C425F9}"/>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9D4D2555-3538-4490-8DFA-7A84E42324AF}"/>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5" name="Rectangle 6">
                <a:extLst>
                  <a:ext uri="{FF2B5EF4-FFF2-40B4-BE49-F238E27FC236}">
                    <a16:creationId xmlns:a16="http://schemas.microsoft.com/office/drawing/2014/main" id="{98BB960D-BD4F-45E1-94A3-DB142B44DEED}"/>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6" name="Rectangle 7">
                <a:extLst>
                  <a:ext uri="{FF2B5EF4-FFF2-40B4-BE49-F238E27FC236}">
                    <a16:creationId xmlns:a16="http://schemas.microsoft.com/office/drawing/2014/main" id="{2DBCFD26-3184-407B-A020-4ECDA933B9A1}"/>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7" name="Rectangle 8">
                <a:extLst>
                  <a:ext uri="{FF2B5EF4-FFF2-40B4-BE49-F238E27FC236}">
                    <a16:creationId xmlns:a16="http://schemas.microsoft.com/office/drawing/2014/main" id="{E98BD4FB-63C7-40DB-954F-3BF1B29ABD38}"/>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8" name="Rectangle 9">
                <a:extLst>
                  <a:ext uri="{FF2B5EF4-FFF2-40B4-BE49-F238E27FC236}">
                    <a16:creationId xmlns:a16="http://schemas.microsoft.com/office/drawing/2014/main" id="{64E11C5F-ACF8-47A6-A4BC-E2F411144F4E}"/>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9" name="Rectangle 10">
                <a:extLst>
                  <a:ext uri="{FF2B5EF4-FFF2-40B4-BE49-F238E27FC236}">
                    <a16:creationId xmlns:a16="http://schemas.microsoft.com/office/drawing/2014/main" id="{D646C4E9-E0FE-4C2F-A43B-371E0637ABB2}"/>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0" name="Rectangle 11">
                <a:extLst>
                  <a:ext uri="{FF2B5EF4-FFF2-40B4-BE49-F238E27FC236}">
                    <a16:creationId xmlns:a16="http://schemas.microsoft.com/office/drawing/2014/main" id="{8EDE8F95-31A7-4AF4-A63A-88837BCF6E8B}"/>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1" name="Rectangle 12">
                <a:extLst>
                  <a:ext uri="{FF2B5EF4-FFF2-40B4-BE49-F238E27FC236}">
                    <a16:creationId xmlns:a16="http://schemas.microsoft.com/office/drawing/2014/main" id="{1B2FCE3D-FD1E-49A5-B702-087E6150424C}"/>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2" name="Rectangle 13">
                <a:extLst>
                  <a:ext uri="{FF2B5EF4-FFF2-40B4-BE49-F238E27FC236}">
                    <a16:creationId xmlns:a16="http://schemas.microsoft.com/office/drawing/2014/main" id="{2E95B09D-F42F-4593-B0EE-1AE0D4DDAE46}"/>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3" name="Rectangle 14">
                <a:extLst>
                  <a:ext uri="{FF2B5EF4-FFF2-40B4-BE49-F238E27FC236}">
                    <a16:creationId xmlns:a16="http://schemas.microsoft.com/office/drawing/2014/main" id="{BA90584D-C21F-46F0-817B-6F8671F30A00}"/>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4" name="Rectangle 15">
                <a:extLst>
                  <a:ext uri="{FF2B5EF4-FFF2-40B4-BE49-F238E27FC236}">
                    <a16:creationId xmlns:a16="http://schemas.microsoft.com/office/drawing/2014/main" id="{14EC5104-C154-46CF-8E1F-7DF52B18D483}"/>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5" name="Rectangle 16">
                <a:extLst>
                  <a:ext uri="{FF2B5EF4-FFF2-40B4-BE49-F238E27FC236}">
                    <a16:creationId xmlns:a16="http://schemas.microsoft.com/office/drawing/2014/main" id="{9387BE5E-1A53-42F7-A094-728065F94C74}"/>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6" name="Rectangle 17">
                <a:extLst>
                  <a:ext uri="{FF2B5EF4-FFF2-40B4-BE49-F238E27FC236}">
                    <a16:creationId xmlns:a16="http://schemas.microsoft.com/office/drawing/2014/main" id="{C07839E0-D1A3-4EA2-A390-4A4213B81E76}"/>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7" name="Rectangle 18">
                <a:extLst>
                  <a:ext uri="{FF2B5EF4-FFF2-40B4-BE49-F238E27FC236}">
                    <a16:creationId xmlns:a16="http://schemas.microsoft.com/office/drawing/2014/main" id="{6D192757-3380-4CAE-BD9D-8494A6FC8BD9}"/>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8" name="Rectangle 19">
                <a:extLst>
                  <a:ext uri="{FF2B5EF4-FFF2-40B4-BE49-F238E27FC236}">
                    <a16:creationId xmlns:a16="http://schemas.microsoft.com/office/drawing/2014/main" id="{AEC08B7D-54CD-4B01-9DCC-3888D5D98482}"/>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9" name="Rectangle 20">
                <a:extLst>
                  <a:ext uri="{FF2B5EF4-FFF2-40B4-BE49-F238E27FC236}">
                    <a16:creationId xmlns:a16="http://schemas.microsoft.com/office/drawing/2014/main" id="{3D519DF1-A9CA-466E-B194-D05A0716CDB3}"/>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0" name="Rectangle 21">
                <a:extLst>
                  <a:ext uri="{FF2B5EF4-FFF2-40B4-BE49-F238E27FC236}">
                    <a16:creationId xmlns:a16="http://schemas.microsoft.com/office/drawing/2014/main" id="{A2139D28-1638-41E2-ADB2-3749F08CB11C}"/>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1" name="Rectangle 22">
                <a:extLst>
                  <a:ext uri="{FF2B5EF4-FFF2-40B4-BE49-F238E27FC236}">
                    <a16:creationId xmlns:a16="http://schemas.microsoft.com/office/drawing/2014/main" id="{6FC78BE2-C676-464E-8C82-3421A07BD776}"/>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2" name="Rectangle 23">
                <a:extLst>
                  <a:ext uri="{FF2B5EF4-FFF2-40B4-BE49-F238E27FC236}">
                    <a16:creationId xmlns:a16="http://schemas.microsoft.com/office/drawing/2014/main" id="{AADF4CE8-4F34-469D-873E-E974022F8B03}"/>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3" name="Rectangle 24">
                <a:extLst>
                  <a:ext uri="{FF2B5EF4-FFF2-40B4-BE49-F238E27FC236}">
                    <a16:creationId xmlns:a16="http://schemas.microsoft.com/office/drawing/2014/main" id="{241903CA-34E1-4E5F-B6A0-836443297B7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4" name="Rectangle 25">
                <a:extLst>
                  <a:ext uri="{FF2B5EF4-FFF2-40B4-BE49-F238E27FC236}">
                    <a16:creationId xmlns:a16="http://schemas.microsoft.com/office/drawing/2014/main" id="{6FAB04EB-7C0C-47BE-B94F-450A70E1D4ED}"/>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5" name="Rectangle 26">
                <a:extLst>
                  <a:ext uri="{FF2B5EF4-FFF2-40B4-BE49-F238E27FC236}">
                    <a16:creationId xmlns:a16="http://schemas.microsoft.com/office/drawing/2014/main" id="{CFC87690-8203-4A02-8002-1B6FBD2AA360}"/>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6" name="Rectangle 27">
                <a:extLst>
                  <a:ext uri="{FF2B5EF4-FFF2-40B4-BE49-F238E27FC236}">
                    <a16:creationId xmlns:a16="http://schemas.microsoft.com/office/drawing/2014/main" id="{56A59803-8C34-49A2-939F-CD0886515AF4}"/>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7" name="Rectangle 28">
                <a:extLst>
                  <a:ext uri="{FF2B5EF4-FFF2-40B4-BE49-F238E27FC236}">
                    <a16:creationId xmlns:a16="http://schemas.microsoft.com/office/drawing/2014/main" id="{9CD0E0CF-1B30-457A-A171-1A51B443BEC2}"/>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8" name="Rectangle 29">
                <a:extLst>
                  <a:ext uri="{FF2B5EF4-FFF2-40B4-BE49-F238E27FC236}">
                    <a16:creationId xmlns:a16="http://schemas.microsoft.com/office/drawing/2014/main" id="{75F8E71D-167A-4CE0-83AB-FF4B2B7A8727}"/>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9" name="Rectangle 30">
                <a:extLst>
                  <a:ext uri="{FF2B5EF4-FFF2-40B4-BE49-F238E27FC236}">
                    <a16:creationId xmlns:a16="http://schemas.microsoft.com/office/drawing/2014/main" id="{72A1EF4F-5A8D-4F21-AE34-4C9F95D10D82}"/>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0" name="Rectangle 31">
                <a:extLst>
                  <a:ext uri="{FF2B5EF4-FFF2-40B4-BE49-F238E27FC236}">
                    <a16:creationId xmlns:a16="http://schemas.microsoft.com/office/drawing/2014/main" id="{2C56A3FE-4091-4660-A61F-958FE4453908}"/>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1" name="Rectangle 32">
                <a:extLst>
                  <a:ext uri="{FF2B5EF4-FFF2-40B4-BE49-F238E27FC236}">
                    <a16:creationId xmlns:a16="http://schemas.microsoft.com/office/drawing/2014/main" id="{AA3EFF7C-9781-493C-9E3A-24E1D7F5335E}"/>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2" name="Rectangle 33">
                <a:extLst>
                  <a:ext uri="{FF2B5EF4-FFF2-40B4-BE49-F238E27FC236}">
                    <a16:creationId xmlns:a16="http://schemas.microsoft.com/office/drawing/2014/main" id="{6DF51938-5E61-4A7A-9CA7-6B507B213D20}"/>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1027" name="Rectangle 34">
            <a:extLst>
              <a:ext uri="{FF2B5EF4-FFF2-40B4-BE49-F238E27FC236}">
                <a16:creationId xmlns:a16="http://schemas.microsoft.com/office/drawing/2014/main" id="{805EA11C-12AC-42CE-A8E7-C4B22F8C4D29}"/>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20515" name="Rectangle 35">
            <a:extLst>
              <a:ext uri="{FF2B5EF4-FFF2-40B4-BE49-F238E27FC236}">
                <a16:creationId xmlns:a16="http://schemas.microsoft.com/office/drawing/2014/main" id="{0FD03B02-C803-4A23-B159-BFB25C461B6D}"/>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defRPr>
            </a:lvl1pPr>
          </a:lstStyle>
          <a:p>
            <a:pPr>
              <a:defRPr/>
            </a:pPr>
            <a:endParaRPr lang="en-US"/>
          </a:p>
        </p:txBody>
      </p:sp>
      <p:sp>
        <p:nvSpPr>
          <p:cNvPr id="20516" name="Rectangle 36">
            <a:extLst>
              <a:ext uri="{FF2B5EF4-FFF2-40B4-BE49-F238E27FC236}">
                <a16:creationId xmlns:a16="http://schemas.microsoft.com/office/drawing/2014/main" id="{E35DB8F9-16CC-4F3F-960F-4FF55CC314FA}"/>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defRPr>
            </a:lvl1pPr>
          </a:lstStyle>
          <a:p>
            <a:pPr>
              <a:defRPr/>
            </a:pPr>
            <a:endParaRPr lang="en-US"/>
          </a:p>
        </p:txBody>
      </p:sp>
      <p:sp>
        <p:nvSpPr>
          <p:cNvPr id="20517" name="Rectangle 37">
            <a:extLst>
              <a:ext uri="{FF2B5EF4-FFF2-40B4-BE49-F238E27FC236}">
                <a16:creationId xmlns:a16="http://schemas.microsoft.com/office/drawing/2014/main" id="{DAAE55E8-4EE4-4C66-88DD-357736D16351}"/>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88559EB5-A218-412C-BE6F-9D6969605A15}" type="slidenum">
              <a:rPr lang="en-US" altLang="en-US"/>
              <a:pPr>
                <a:defRPr/>
              </a:pPr>
              <a:t>‹#›</a:t>
            </a:fld>
            <a:endParaRPr lang="en-US" altLang="en-US" dirty="0"/>
          </a:p>
        </p:txBody>
      </p:sp>
      <p:sp>
        <p:nvSpPr>
          <p:cNvPr id="20518" name="Rectangle 38">
            <a:extLst>
              <a:ext uri="{FF2B5EF4-FFF2-40B4-BE49-F238E27FC236}">
                <a16:creationId xmlns:a16="http://schemas.microsoft.com/office/drawing/2014/main" id="{87E82D4E-15A0-4428-BEFA-AC26FD66F644}"/>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32"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DEF496A0-72D1-4148-AF46-D561D4A28612}"/>
              </a:ext>
            </a:extLst>
          </p:cNvPr>
          <p:cNvGrpSpPr>
            <a:grpSpLocks/>
          </p:cNvGrpSpPr>
          <p:nvPr/>
        </p:nvGrpSpPr>
        <p:grpSpPr bwMode="auto">
          <a:xfrm>
            <a:off x="0" y="0"/>
            <a:ext cx="1085850" cy="6854825"/>
            <a:chOff x="0" y="0"/>
            <a:chExt cx="684" cy="4318"/>
          </a:xfrm>
        </p:grpSpPr>
        <p:sp>
          <p:nvSpPr>
            <p:cNvPr id="14339" name="Rectangle 3">
              <a:extLst>
                <a:ext uri="{FF2B5EF4-FFF2-40B4-BE49-F238E27FC236}">
                  <a16:creationId xmlns:a16="http://schemas.microsoft.com/office/drawing/2014/main" id="{83F6BCCE-818B-4452-8096-3D90BB8B97D2}"/>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2057" name="Group 4">
              <a:extLst>
                <a:ext uri="{FF2B5EF4-FFF2-40B4-BE49-F238E27FC236}">
                  <a16:creationId xmlns:a16="http://schemas.microsoft.com/office/drawing/2014/main" id="{0B6AD170-D1DD-499E-87C8-8F98063FD1DD}"/>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CE61AE75-46B4-47EA-8550-C4EB83FA470B}"/>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a:extLst>
                  <a:ext uri="{FF2B5EF4-FFF2-40B4-BE49-F238E27FC236}">
                    <a16:creationId xmlns:a16="http://schemas.microsoft.com/office/drawing/2014/main" id="{8769F5C0-4BA5-4134-9EAC-5A92C8D6AFE1}"/>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a:extLst>
                  <a:ext uri="{FF2B5EF4-FFF2-40B4-BE49-F238E27FC236}">
                    <a16:creationId xmlns:a16="http://schemas.microsoft.com/office/drawing/2014/main" id="{3397540F-6F27-4334-8198-D52B6B52B2B4}"/>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a:extLst>
                  <a:ext uri="{FF2B5EF4-FFF2-40B4-BE49-F238E27FC236}">
                    <a16:creationId xmlns:a16="http://schemas.microsoft.com/office/drawing/2014/main" id="{CB2BFE32-122F-4737-A09A-2DEF816D993A}"/>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a:extLst>
                  <a:ext uri="{FF2B5EF4-FFF2-40B4-BE49-F238E27FC236}">
                    <a16:creationId xmlns:a16="http://schemas.microsoft.com/office/drawing/2014/main" id="{BC481590-5E85-4C34-8E00-C4CA3770D4F1}"/>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a:extLst>
                  <a:ext uri="{FF2B5EF4-FFF2-40B4-BE49-F238E27FC236}">
                    <a16:creationId xmlns:a16="http://schemas.microsoft.com/office/drawing/2014/main" id="{ACFFA7D2-CB22-4D42-AD8F-E0870038FC91}"/>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a:extLst>
                  <a:ext uri="{FF2B5EF4-FFF2-40B4-BE49-F238E27FC236}">
                    <a16:creationId xmlns:a16="http://schemas.microsoft.com/office/drawing/2014/main" id="{EFA11B97-C441-44F5-8A94-6FCD86FE314F}"/>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a:extLst>
                  <a:ext uri="{FF2B5EF4-FFF2-40B4-BE49-F238E27FC236}">
                    <a16:creationId xmlns:a16="http://schemas.microsoft.com/office/drawing/2014/main" id="{69CAAB7C-F118-49FA-A334-A5FA529BCBDF}"/>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a:extLst>
                  <a:ext uri="{FF2B5EF4-FFF2-40B4-BE49-F238E27FC236}">
                    <a16:creationId xmlns:a16="http://schemas.microsoft.com/office/drawing/2014/main" id="{85B1A5AB-FB5C-4ADA-A752-CCAFF6EC9E91}"/>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a:extLst>
                  <a:ext uri="{FF2B5EF4-FFF2-40B4-BE49-F238E27FC236}">
                    <a16:creationId xmlns:a16="http://schemas.microsoft.com/office/drawing/2014/main" id="{E4C6CC85-C448-48A9-BA94-609A4F061CBF}"/>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a:extLst>
                  <a:ext uri="{FF2B5EF4-FFF2-40B4-BE49-F238E27FC236}">
                    <a16:creationId xmlns:a16="http://schemas.microsoft.com/office/drawing/2014/main" id="{2798F08B-02F6-4CA2-B8A3-0AB360EDAA56}"/>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a:extLst>
                  <a:ext uri="{FF2B5EF4-FFF2-40B4-BE49-F238E27FC236}">
                    <a16:creationId xmlns:a16="http://schemas.microsoft.com/office/drawing/2014/main" id="{BBBF3944-3C2C-47D6-8928-9CFEDC7D16B6}"/>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a:extLst>
                  <a:ext uri="{FF2B5EF4-FFF2-40B4-BE49-F238E27FC236}">
                    <a16:creationId xmlns:a16="http://schemas.microsoft.com/office/drawing/2014/main" id="{C53CA6D7-5CEB-4D99-A80D-0F9AEE2FAAE1}"/>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a:extLst>
                  <a:ext uri="{FF2B5EF4-FFF2-40B4-BE49-F238E27FC236}">
                    <a16:creationId xmlns:a16="http://schemas.microsoft.com/office/drawing/2014/main" id="{5BE6B3DC-4C18-4008-B31D-D44E7D37511C}"/>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a:extLst>
                  <a:ext uri="{FF2B5EF4-FFF2-40B4-BE49-F238E27FC236}">
                    <a16:creationId xmlns:a16="http://schemas.microsoft.com/office/drawing/2014/main" id="{9A183071-F2D3-4376-B82F-E2A2374DD072}"/>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a:extLst>
                  <a:ext uri="{FF2B5EF4-FFF2-40B4-BE49-F238E27FC236}">
                    <a16:creationId xmlns:a16="http://schemas.microsoft.com/office/drawing/2014/main" id="{913E1BA4-0D04-4054-B08A-5A22693631CA}"/>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a:extLst>
                  <a:ext uri="{FF2B5EF4-FFF2-40B4-BE49-F238E27FC236}">
                    <a16:creationId xmlns:a16="http://schemas.microsoft.com/office/drawing/2014/main" id="{48326B34-2013-4488-92B1-BE007D137F89}"/>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a:extLst>
                  <a:ext uri="{FF2B5EF4-FFF2-40B4-BE49-F238E27FC236}">
                    <a16:creationId xmlns:a16="http://schemas.microsoft.com/office/drawing/2014/main" id="{9E9409EB-88E8-4095-AF35-3400C6F33839}"/>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a:extLst>
                  <a:ext uri="{FF2B5EF4-FFF2-40B4-BE49-F238E27FC236}">
                    <a16:creationId xmlns:a16="http://schemas.microsoft.com/office/drawing/2014/main" id="{B44482E3-70FD-498D-BD34-55749FB169F2}"/>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a:extLst>
                  <a:ext uri="{FF2B5EF4-FFF2-40B4-BE49-F238E27FC236}">
                    <a16:creationId xmlns:a16="http://schemas.microsoft.com/office/drawing/2014/main" id="{DA97CD73-38E7-4316-A4FE-40BCDDD98F8D}"/>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a:extLst>
                  <a:ext uri="{FF2B5EF4-FFF2-40B4-BE49-F238E27FC236}">
                    <a16:creationId xmlns:a16="http://schemas.microsoft.com/office/drawing/2014/main" id="{BAF540D0-0777-43D1-8556-511F15083DFD}"/>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a:extLst>
                  <a:ext uri="{FF2B5EF4-FFF2-40B4-BE49-F238E27FC236}">
                    <a16:creationId xmlns:a16="http://schemas.microsoft.com/office/drawing/2014/main" id="{F82D9C01-5321-49D6-9E1F-5C1F5470603C}"/>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a:extLst>
                  <a:ext uri="{FF2B5EF4-FFF2-40B4-BE49-F238E27FC236}">
                    <a16:creationId xmlns:a16="http://schemas.microsoft.com/office/drawing/2014/main" id="{EC1D4D26-0978-434D-948D-5EBD4008C5C3}"/>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a:extLst>
                  <a:ext uri="{FF2B5EF4-FFF2-40B4-BE49-F238E27FC236}">
                    <a16:creationId xmlns:a16="http://schemas.microsoft.com/office/drawing/2014/main" id="{3B160215-1BA6-4DEE-82F1-B041B1DAC462}"/>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a:extLst>
                  <a:ext uri="{FF2B5EF4-FFF2-40B4-BE49-F238E27FC236}">
                    <a16:creationId xmlns:a16="http://schemas.microsoft.com/office/drawing/2014/main" id="{BBDB545B-0850-4B0C-81CD-F820D0F6064D}"/>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a:extLst>
                  <a:ext uri="{FF2B5EF4-FFF2-40B4-BE49-F238E27FC236}">
                    <a16:creationId xmlns:a16="http://schemas.microsoft.com/office/drawing/2014/main" id="{5CF8ABA2-7BB6-4E60-A68F-BD79639336C0}"/>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a:extLst>
                  <a:ext uri="{FF2B5EF4-FFF2-40B4-BE49-F238E27FC236}">
                    <a16:creationId xmlns:a16="http://schemas.microsoft.com/office/drawing/2014/main" id="{D4C3CCCA-5ABA-474F-A415-450D59EAC492}"/>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a:extLst>
                  <a:ext uri="{FF2B5EF4-FFF2-40B4-BE49-F238E27FC236}">
                    <a16:creationId xmlns:a16="http://schemas.microsoft.com/office/drawing/2014/main" id="{723C4BB5-E67C-4E63-9F9E-C5FF4E9EB8C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a:extLst>
                  <a:ext uri="{FF2B5EF4-FFF2-40B4-BE49-F238E27FC236}">
                    <a16:creationId xmlns:a16="http://schemas.microsoft.com/office/drawing/2014/main" id="{DC233C9C-53E2-4660-BF34-96AB81C093B6}"/>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2051" name="Rectangle 34">
            <a:extLst>
              <a:ext uri="{FF2B5EF4-FFF2-40B4-BE49-F238E27FC236}">
                <a16:creationId xmlns:a16="http://schemas.microsoft.com/office/drawing/2014/main" id="{DB4C1311-D9DD-4EA2-8FB9-78B485F39F9D}"/>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a:extLst>
              <a:ext uri="{FF2B5EF4-FFF2-40B4-BE49-F238E27FC236}">
                <a16:creationId xmlns:a16="http://schemas.microsoft.com/office/drawing/2014/main" id="{61AFBB11-0FD3-4694-BC31-F9E8E1B4071E}"/>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cs typeface="+mn-cs"/>
              </a:defRPr>
            </a:lvl1pPr>
          </a:lstStyle>
          <a:p>
            <a:pPr>
              <a:defRPr/>
            </a:pPr>
            <a:endParaRPr lang="en-US"/>
          </a:p>
        </p:txBody>
      </p:sp>
      <p:sp>
        <p:nvSpPr>
          <p:cNvPr id="14372" name="Rectangle 36">
            <a:extLst>
              <a:ext uri="{FF2B5EF4-FFF2-40B4-BE49-F238E27FC236}">
                <a16:creationId xmlns:a16="http://schemas.microsoft.com/office/drawing/2014/main" id="{8D3619BC-5E55-4EF4-8F61-D62788E7D44C}"/>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cs typeface="+mn-cs"/>
              </a:defRPr>
            </a:lvl1pPr>
          </a:lstStyle>
          <a:p>
            <a:pPr>
              <a:defRPr/>
            </a:pPr>
            <a:endParaRPr lang="en-US"/>
          </a:p>
        </p:txBody>
      </p:sp>
      <p:sp>
        <p:nvSpPr>
          <p:cNvPr id="14373" name="Rectangle 37">
            <a:extLst>
              <a:ext uri="{FF2B5EF4-FFF2-40B4-BE49-F238E27FC236}">
                <a16:creationId xmlns:a16="http://schemas.microsoft.com/office/drawing/2014/main" id="{3C240172-00C5-48C1-A303-C02AB73BF869}"/>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E2A8DE34-2F16-4149-98CB-C6CDEC441B3B}" type="slidenum">
              <a:rPr lang="en-US" altLang="en-US"/>
              <a:pPr>
                <a:defRPr/>
              </a:pPr>
              <a:t>‹#›</a:t>
            </a:fld>
            <a:endParaRPr lang="en-US" altLang="en-US" dirty="0"/>
          </a:p>
        </p:txBody>
      </p:sp>
      <p:sp>
        <p:nvSpPr>
          <p:cNvPr id="14374" name="Rectangle 38">
            <a:extLst>
              <a:ext uri="{FF2B5EF4-FFF2-40B4-BE49-F238E27FC236}">
                <a16:creationId xmlns:a16="http://schemas.microsoft.com/office/drawing/2014/main" id="{D81F3C3C-54C7-4867-87D0-E6DD85DEC133}"/>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customXml" Target="../ink/ink2.xml"/><Relationship Id="rId4" Type="http://schemas.openxmlformats.org/officeDocument/2006/relationships/image" Target="../media/image100.png"/></Relationships>
</file>

<file path=ppt/slides/_rels/slide34.xml.rels><?xml version="1.0" encoding="UTF-8" standalone="yes"?>
<Relationships xmlns="http://schemas.openxmlformats.org/package/2006/relationships"><Relationship Id="rId8" Type="http://schemas.openxmlformats.org/officeDocument/2006/relationships/image" Target="../media/image12.png"/><Relationship Id="rId7" Type="http://schemas.openxmlformats.org/officeDocument/2006/relationships/customXml" Target="../ink/ink6.xml"/><Relationship Id="rId2" Type="http://schemas.openxmlformats.org/officeDocument/2006/relationships/customXml" Target="../ink/ink4.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customXml" Target="../ink/ink5.xml"/><Relationship Id="rId4" Type="http://schemas.openxmlformats.org/officeDocument/2006/relationships/image" Target="../media/image100.png"/><Relationship Id="rId9" Type="http://schemas.openxmlformats.org/officeDocument/2006/relationships/image" Target="../media/image17.jpeg"/></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customXml" Target="../ink/ink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a:extLst>
              <a:ext uri="{FF2B5EF4-FFF2-40B4-BE49-F238E27FC236}">
                <a16:creationId xmlns:a16="http://schemas.microsoft.com/office/drawing/2014/main" id="{930302CC-39B1-49E9-B724-DB8B83BD037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5791200"/>
            <a:ext cx="8715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a:extLst>
              <a:ext uri="{FF2B5EF4-FFF2-40B4-BE49-F238E27FC236}">
                <a16:creationId xmlns:a16="http://schemas.microsoft.com/office/drawing/2014/main" id="{EC8AF648-23C4-413F-BF3B-346FF616EA0B}"/>
              </a:ext>
            </a:extLst>
          </p:cNvPr>
          <p:cNvSpPr txBox="1">
            <a:spLocks/>
          </p:cNvSpPr>
          <p:nvPr/>
        </p:nvSpPr>
        <p:spPr bwMode="auto">
          <a:xfrm>
            <a:off x="995362" y="5424854"/>
            <a:ext cx="7153275"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rPr>
              <a:t>Dr. Andy Woods</a:t>
            </a:r>
          </a:p>
          <a:p>
            <a:pPr marL="0" indent="0" algn="ctr" eaLnBrk="1" hangingPunct="1">
              <a:buClr>
                <a:srgbClr val="00FFFF"/>
              </a:buClr>
              <a:buFont typeface="Wingdings" panose="05000000000000000000" pitchFamily="2" charset="2"/>
              <a:buNone/>
              <a:defRPr/>
            </a:pPr>
            <a:r>
              <a:rPr lang="en-US" altLang="en-US" sz="2000" dirty="0">
                <a:effectLst>
                  <a:outerShdw blurRad="38100" dist="38100" dir="2700000" algn="tl">
                    <a:srgbClr val="000000">
                      <a:alpha val="43137"/>
                    </a:srgbClr>
                  </a:outerShdw>
                </a:effectLst>
                <a:latin typeface="Calibri" panose="020F0502020204030204" pitchFamily="34" charset="0"/>
              </a:rPr>
              <a:t>Pastor Principal – Sugar Land Bible Church</a:t>
            </a:r>
          </a:p>
          <a:p>
            <a:pPr marL="0" indent="0" algn="ctr" eaLnBrk="1" hangingPunct="1">
              <a:buClr>
                <a:srgbClr val="00FFFF"/>
              </a:buClr>
              <a:buFont typeface="Wingdings" panose="05000000000000000000" pitchFamily="2" charset="2"/>
              <a:buNone/>
              <a:defRPr/>
            </a:pPr>
            <a:r>
              <a:rPr lang="en-US" altLang="en-US" sz="2000" dirty="0">
                <a:effectLst>
                  <a:outerShdw blurRad="38100" dist="38100" dir="2700000" algn="tl">
                    <a:srgbClr val="000000">
                      <a:alpha val="43137"/>
                    </a:srgbClr>
                  </a:outerShdw>
                </a:effectLst>
                <a:latin typeface="Calibri" panose="020F0502020204030204" pitchFamily="34" charset="0"/>
              </a:rPr>
              <a:t>Presidente – Seminario Teológico Chafer</a:t>
            </a:r>
          </a:p>
        </p:txBody>
      </p:sp>
      <p:sp>
        <p:nvSpPr>
          <p:cNvPr id="9" name="Rectangle 2">
            <a:extLst>
              <a:ext uri="{FF2B5EF4-FFF2-40B4-BE49-F238E27FC236}">
                <a16:creationId xmlns:a16="http://schemas.microsoft.com/office/drawing/2014/main" id="{D33EF4DF-B1DF-4E89-9C96-487AB4EC9671}"/>
              </a:ext>
            </a:extLst>
          </p:cNvPr>
          <p:cNvSpPr txBox="1">
            <a:spLocks noChangeArrowheads="1"/>
          </p:cNvSpPr>
          <p:nvPr/>
        </p:nvSpPr>
        <p:spPr>
          <a:xfrm>
            <a:off x="685800" y="381000"/>
            <a:ext cx="7772400" cy="11430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s-ES" altLang="en-US" kern="0" dirty="0">
                <a:effectLst>
                  <a:outerShdw blurRad="38100" dist="38100" dir="2700000" algn="tl">
                    <a:srgbClr val="000000">
                      <a:alpha val="43137"/>
                    </a:srgbClr>
                  </a:outerShdw>
                </a:effectLst>
              </a:rPr>
              <a:t>LA PRACTICA DE LA JUSTICIA</a:t>
            </a:r>
          </a:p>
        </p:txBody>
      </p:sp>
      <p:pic>
        <p:nvPicPr>
          <p:cNvPr id="13" name="Picture 12">
            <a:extLst>
              <a:ext uri="{FF2B5EF4-FFF2-40B4-BE49-F238E27FC236}">
                <a16:creationId xmlns:a16="http://schemas.microsoft.com/office/drawing/2014/main" id="{6B098102-D813-1204-389A-74FB2F0E8811}"/>
              </a:ext>
            </a:extLst>
          </p:cNvPr>
          <p:cNvPicPr>
            <a:picLocks noChangeAspect="1"/>
          </p:cNvPicPr>
          <p:nvPr/>
        </p:nvPicPr>
        <p:blipFill>
          <a:blip r:embed="rId3"/>
          <a:stretch>
            <a:fillRect/>
          </a:stretch>
        </p:blipFill>
        <p:spPr>
          <a:xfrm>
            <a:off x="1056784" y="1514208"/>
            <a:ext cx="7030431" cy="3829584"/>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DA8A6-79D4-C0BE-6ACF-BBF5C8076690}"/>
            </a:ext>
          </a:extLst>
        </p:cNvPr>
        <p:cNvGrpSpPr/>
        <p:nvPr/>
      </p:nvGrpSpPr>
      <p:grpSpPr>
        <a:xfrm>
          <a:off x="0" y="0"/>
          <a:ext cx="0" cy="0"/>
          <a:chOff x="0" y="0"/>
          <a:chExt cx="0" cy="0"/>
        </a:xfrm>
      </p:grpSpPr>
      <p:sp>
        <p:nvSpPr>
          <p:cNvPr id="44034" name="Rectangle 2">
            <a:extLst>
              <a:ext uri="{FF2B5EF4-FFF2-40B4-BE49-F238E27FC236}">
                <a16:creationId xmlns:a16="http://schemas.microsoft.com/office/drawing/2014/main" id="{508D7D26-D95D-5B86-8F0A-B6F7A58A0074}"/>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8435" name="Rectangle 3">
            <a:extLst>
              <a:ext uri="{FF2B5EF4-FFF2-40B4-BE49-F238E27FC236}">
                <a16:creationId xmlns:a16="http://schemas.microsoft.com/office/drawing/2014/main" id="{397483BD-9300-B9B8-C8C2-BB003589AF5D}"/>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Fe (1:1</a:t>
            </a:r>
            <a:r>
              <a:rPr lang="en-US" dirty="0">
                <a:effectLst>
                  <a:outerShdw blurRad="38100" dist="38100" dir="2700000" algn="tl">
                    <a:srgbClr val="000000">
                      <a:alpha val="43137"/>
                    </a:srgbClr>
                  </a:outerShdw>
                </a:effectLst>
                <a:cs typeface="Calibri" panose="020F0502020204030204" pitchFamily="34" charset="0"/>
              </a:rPr>
              <a:t>–3:12)</a:t>
            </a:r>
            <a:endParaRPr lang="en-US" dirty="0">
              <a:effectLst>
                <a:outerShdw blurRad="38100" dist="38100" dir="2700000" algn="tl">
                  <a:srgbClr val="000000">
                    <a:alpha val="43137"/>
                  </a:srgbClr>
                </a:outerShdw>
              </a:effectLst>
            </a:endParaRP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Pruebas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Obediencia a la palabra (1:19-27)</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Favoritismos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Fe manifestada en obras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Lengua (3:1-12)</a:t>
            </a:r>
          </a:p>
        </p:txBody>
      </p:sp>
      <p:pic>
        <p:nvPicPr>
          <p:cNvPr id="2" name="Picture 1">
            <a:extLst>
              <a:ext uri="{FF2B5EF4-FFF2-40B4-BE49-F238E27FC236}">
                <a16:creationId xmlns:a16="http://schemas.microsoft.com/office/drawing/2014/main" id="{E74B6F14-AAF8-E432-15E9-115A3A310C1F}"/>
              </a:ext>
            </a:extLst>
          </p:cNvPr>
          <p:cNvPicPr>
            <a:picLocks noChangeAspect="1"/>
          </p:cNvPicPr>
          <p:nvPr/>
        </p:nvPicPr>
        <p:blipFill>
          <a:blip r:embed="rId2"/>
          <a:stretch>
            <a:fillRect/>
          </a:stretch>
        </p:blipFill>
        <p:spPr>
          <a:xfrm>
            <a:off x="5562600" y="4702897"/>
            <a:ext cx="2962913" cy="1926503"/>
          </a:xfrm>
          <a:prstGeom prst="rect">
            <a:avLst/>
          </a:prstGeom>
        </p:spPr>
      </p:pic>
    </p:spTree>
    <p:extLst>
      <p:ext uri="{BB962C8B-B14F-4D97-AF65-F5344CB8AC3E}">
        <p14:creationId xmlns:p14="http://schemas.microsoft.com/office/powerpoint/2010/main" val="2950953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85B6A64-DDAD-4F89-8293-FDB470AFF4D2}"/>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Favoritismo</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(2:1-13)</a:t>
            </a:r>
          </a:p>
        </p:txBody>
      </p:sp>
      <p:sp>
        <p:nvSpPr>
          <p:cNvPr id="7171" name="Rectangle 3">
            <a:extLst>
              <a:ext uri="{FF2B5EF4-FFF2-40B4-BE49-F238E27FC236}">
                <a16:creationId xmlns:a16="http://schemas.microsoft.com/office/drawing/2014/main" id="{0BFB1F45-27D2-4FDD-9B1C-E89DC54D0B8E}"/>
              </a:ext>
            </a:extLst>
          </p:cNvPr>
          <p:cNvSpPr>
            <a:spLocks noGrp="1" noChangeArrowheads="1"/>
          </p:cNvSpPr>
          <p:nvPr>
            <p:ph type="body" idx="1"/>
          </p:nvPr>
        </p:nvSpPr>
        <p:spPr>
          <a:xfrm>
            <a:off x="457200" y="1600200"/>
            <a:ext cx="8115300" cy="3276601"/>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Mandamiento: no al favoritismo (2:1)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Situación: favoritismo en la asamblea (2:2-3)</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Razonamiento: el favoritismo es contrario al carácter de Dios y Sus propósitos (2:4-13)</a:t>
            </a:r>
          </a:p>
        </p:txBody>
      </p:sp>
      <p:pic>
        <p:nvPicPr>
          <p:cNvPr id="2" name="Picture 1">
            <a:extLst>
              <a:ext uri="{FF2B5EF4-FFF2-40B4-BE49-F238E27FC236}">
                <a16:creationId xmlns:a16="http://schemas.microsoft.com/office/drawing/2014/main" id="{3A18828D-36F3-B399-B0E4-09F7AF7B6BF4}"/>
              </a:ext>
            </a:extLst>
          </p:cNvPr>
          <p:cNvPicPr>
            <a:picLocks noChangeAspect="1"/>
          </p:cNvPicPr>
          <p:nvPr/>
        </p:nvPicPr>
        <p:blipFill>
          <a:blip r:embed="rId2"/>
          <a:stretch>
            <a:fillRect/>
          </a:stretch>
        </p:blipFill>
        <p:spPr>
          <a:xfrm>
            <a:off x="3033393" y="4696801"/>
            <a:ext cx="2962913" cy="193259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923CC-BCB5-598F-7162-74839644FEBD}"/>
            </a:ext>
          </a:extLst>
        </p:cNvPr>
        <p:cNvGrpSpPr/>
        <p:nvPr/>
      </p:nvGrpSpPr>
      <p:grpSpPr>
        <a:xfrm>
          <a:off x="0" y="0"/>
          <a:ext cx="0" cy="0"/>
          <a:chOff x="0" y="0"/>
          <a:chExt cx="0" cy="0"/>
        </a:xfrm>
      </p:grpSpPr>
      <p:sp>
        <p:nvSpPr>
          <p:cNvPr id="44034" name="Rectangle 2">
            <a:extLst>
              <a:ext uri="{FF2B5EF4-FFF2-40B4-BE49-F238E27FC236}">
                <a16:creationId xmlns:a16="http://schemas.microsoft.com/office/drawing/2014/main" id="{3CB6338A-AEC9-185C-B549-BB195B26644A}"/>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8435" name="Rectangle 3">
            <a:extLst>
              <a:ext uri="{FF2B5EF4-FFF2-40B4-BE49-F238E27FC236}">
                <a16:creationId xmlns:a16="http://schemas.microsoft.com/office/drawing/2014/main" id="{75B9803B-35E4-9A77-F299-5D0E2EAB5AA9}"/>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Fe (1:1</a:t>
            </a:r>
            <a:r>
              <a:rPr lang="en-US" dirty="0">
                <a:effectLst>
                  <a:outerShdw blurRad="38100" dist="38100" dir="2700000" algn="tl">
                    <a:srgbClr val="000000">
                      <a:alpha val="43137"/>
                    </a:srgbClr>
                  </a:outerShdw>
                </a:effectLst>
                <a:cs typeface="Calibri" panose="020F0502020204030204" pitchFamily="34" charset="0"/>
              </a:rPr>
              <a:t>–3:12)</a:t>
            </a:r>
            <a:endParaRPr lang="en-US" dirty="0">
              <a:effectLst>
                <a:outerShdw blurRad="38100" dist="38100" dir="2700000" algn="tl">
                  <a:srgbClr val="000000">
                    <a:alpha val="43137"/>
                  </a:srgbClr>
                </a:outerShdw>
              </a:effectLst>
            </a:endParaRP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Pruebas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Obediencia a la palabra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Favoritismos (2:1-13)</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Fe manifestada en obras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Lengua (3:1-12)</a:t>
            </a:r>
          </a:p>
        </p:txBody>
      </p:sp>
      <p:pic>
        <p:nvPicPr>
          <p:cNvPr id="2" name="Picture 1">
            <a:extLst>
              <a:ext uri="{FF2B5EF4-FFF2-40B4-BE49-F238E27FC236}">
                <a16:creationId xmlns:a16="http://schemas.microsoft.com/office/drawing/2014/main" id="{A24590D1-42C8-10F7-51E3-4CA55AFFC301}"/>
              </a:ext>
            </a:extLst>
          </p:cNvPr>
          <p:cNvPicPr>
            <a:picLocks noChangeAspect="1"/>
          </p:cNvPicPr>
          <p:nvPr/>
        </p:nvPicPr>
        <p:blipFill>
          <a:blip r:embed="rId2"/>
          <a:stretch>
            <a:fillRect/>
          </a:stretch>
        </p:blipFill>
        <p:spPr>
          <a:xfrm>
            <a:off x="5562600" y="4702897"/>
            <a:ext cx="2962913" cy="1926503"/>
          </a:xfrm>
          <a:prstGeom prst="rect">
            <a:avLst/>
          </a:prstGeom>
        </p:spPr>
      </p:pic>
    </p:spTree>
    <p:extLst>
      <p:ext uri="{BB962C8B-B14F-4D97-AF65-F5344CB8AC3E}">
        <p14:creationId xmlns:p14="http://schemas.microsoft.com/office/powerpoint/2010/main" val="528353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7AF1D-2421-8FE0-D9C1-364E750CF83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5937B62-4835-398D-86D3-3545CF36BE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0D140CFF-20AB-999A-314D-BF443B43D7FE}"/>
              </a:ext>
            </a:extLst>
          </p:cNvPr>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Santiago 2:17, 20, 26</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Así también la fe, si no tiene obras, está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muerta [nekros]</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 sí misma.</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¡Qué tontería! ¿Acaso no te das cuenta de que la fe sin buenas acciones es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inútil [argos]?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Porque tal como el cuerpo sin el espíritu está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muerto [nekros], </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así también la fe sin obras está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muerta [nekros]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04749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89535-989E-E097-2098-D5ACCB9B3F31}"/>
            </a:ext>
          </a:extLst>
        </p:cNvPr>
        <p:cNvGrpSpPr/>
        <p:nvPr/>
      </p:nvGrpSpPr>
      <p:grpSpPr>
        <a:xfrm>
          <a:off x="0" y="0"/>
          <a:ext cx="0" cy="0"/>
          <a:chOff x="0" y="0"/>
          <a:chExt cx="0" cy="0"/>
        </a:xfrm>
      </p:grpSpPr>
      <p:sp>
        <p:nvSpPr>
          <p:cNvPr id="16387" name="Rectangle 3">
            <a:extLst>
              <a:ext uri="{FF2B5EF4-FFF2-40B4-BE49-F238E27FC236}">
                <a16:creationId xmlns:a16="http://schemas.microsoft.com/office/drawing/2014/main" id="{483A9B7D-4B06-76AC-1F53-6CB031798566}"/>
              </a:ext>
            </a:extLst>
          </p:cNvPr>
          <p:cNvSpPr>
            <a:spLocks noGrp="1" noChangeArrowheads="1"/>
          </p:cNvSpPr>
          <p:nvPr>
            <p:ph type="body" idx="1"/>
          </p:nvPr>
        </p:nvSpPr>
        <p:spPr>
          <a:xfrm>
            <a:off x="0" y="1600200"/>
            <a:ext cx="9144000" cy="2394094"/>
          </a:xfrm>
        </p:spPr>
        <p:txBody>
          <a:bodyPr/>
          <a:lstStyle/>
          <a:p>
            <a:pPr marL="0" indent="0" algn="just">
              <a:spcBef>
                <a:spcPts val="0"/>
              </a:spcBef>
              <a:buNone/>
              <a:defRPr/>
            </a:pPr>
            <a:r>
              <a:rPr lang="en-US" dirty="0">
                <a:effectLst>
                  <a:outerShdw blurRad="38100" dist="38100" dir="2700000" algn="tl">
                    <a:srgbClr val="000000">
                      <a:alpha val="43137"/>
                    </a:srgbClr>
                  </a:outerShdw>
                </a:effectLst>
              </a:rPr>
              <a:t>“</a:t>
            </a:r>
            <a:r>
              <a:rPr lang="es-ES" b="1" dirty="0">
                <a:solidFill>
                  <a:srgbClr val="FFFFCC"/>
                </a:solidFill>
                <a:effectLst>
                  <a:outerShdw blurRad="38100" dist="38100" dir="2700000" algn="tl">
                    <a:srgbClr val="000000">
                      <a:alpha val="43137"/>
                    </a:srgbClr>
                  </a:outerShdw>
                </a:effectLst>
              </a:rPr>
              <a:t>la fe por sí misma… está muerta. </a:t>
            </a:r>
            <a:r>
              <a:rPr lang="es-ES" b="1" dirty="0">
                <a:effectLst>
                  <a:outerShdw blurRad="38100" dist="38100" dir="2700000" algn="tl">
                    <a:srgbClr val="000000">
                      <a:alpha val="43137"/>
                    </a:srgbClr>
                  </a:outerShdw>
                </a:effectLst>
              </a:rPr>
              <a:t>Así como la compasión profesada sin acción es falsa. La fe sin obras es una mera profesión vacía, no una fe autentica para salvación</a:t>
            </a:r>
            <a:r>
              <a:rPr lang="en-US" dirty="0">
                <a:effectLst>
                  <a:outerShdw blurRad="38100" dist="38100" dir="2700000" algn="tl">
                    <a:srgbClr val="000000">
                      <a:alpha val="43137"/>
                    </a:srgbClr>
                  </a:outerShdw>
                </a:effectLst>
              </a:rPr>
              <a:t>.”</a:t>
            </a:r>
          </a:p>
        </p:txBody>
      </p:sp>
      <p:sp>
        <p:nvSpPr>
          <p:cNvPr id="7" name="Rectangle 6">
            <a:extLst>
              <a:ext uri="{FF2B5EF4-FFF2-40B4-BE49-F238E27FC236}">
                <a16:creationId xmlns:a16="http://schemas.microsoft.com/office/drawing/2014/main" id="{3E175AE0-5ACB-B515-D09E-2B1714B36B65}"/>
              </a:ext>
            </a:extLst>
          </p:cNvPr>
          <p:cNvSpPr/>
          <p:nvPr/>
        </p:nvSpPr>
        <p:spPr>
          <a:xfrm>
            <a:off x="1366838" y="218182"/>
            <a:ext cx="6410325" cy="969496"/>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MACARTHUR STUDY BIBLE (revised edition). Comment on James 2:17.</a:t>
            </a:r>
          </a:p>
        </p:txBody>
      </p:sp>
      <p:pic>
        <p:nvPicPr>
          <p:cNvPr id="1026" name="Picture 2" descr="John MacArthur | Grace Community Church">
            <a:extLst>
              <a:ext uri="{FF2B5EF4-FFF2-40B4-BE49-F238E27FC236}">
                <a16:creationId xmlns:a16="http://schemas.microsoft.com/office/drawing/2014/main" id="{7ECDC42F-8262-A90F-1691-2164A15CF5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4953" y="4038600"/>
            <a:ext cx="2394094" cy="2394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188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371600"/>
            <a:ext cx="9144000" cy="5268218"/>
          </a:xfrm>
        </p:spPr>
        <p:txBody>
          <a:bodyPr/>
          <a:lstStyle/>
          <a:p>
            <a:pPr marL="0" indent="0" algn="just">
              <a:spcBef>
                <a:spcPts val="0"/>
              </a:spcBef>
              <a:buNone/>
              <a:defRPr/>
            </a:pPr>
            <a:r>
              <a:rPr lang="en-US" dirty="0">
                <a:effectLst>
                  <a:outerShdw blurRad="38100" dist="38100" dir="2700000" algn="tl">
                    <a:srgbClr val="000000">
                      <a:alpha val="43137"/>
                    </a:srgbClr>
                  </a:outerShdw>
                </a:effectLst>
              </a:rPr>
              <a:t>“</a:t>
            </a:r>
            <a:r>
              <a:rPr lang="es-ES" dirty="0">
                <a:effectLst>
                  <a:outerShdw blurRad="38100" dist="38100" dir="2700000" algn="tl">
                    <a:srgbClr val="000000">
                      <a:alpha val="43137"/>
                    </a:srgbClr>
                  </a:outerShdw>
                </a:effectLst>
              </a:rPr>
              <a:t>La fe en este contexto es claramente la fe que salva. Santiago habla de la salvación eterna. Se ha referido a ‘la palabra implantada, que es capaz de salvar vuestras almas.’ en 1:21</a:t>
            </a:r>
            <a:r>
              <a:rPr lang="en-US" dirty="0">
                <a:effectLst>
                  <a:outerShdw blurRad="38100" dist="38100" dir="2700000" algn="tl">
                    <a:srgbClr val="000000">
                      <a:alpha val="43137"/>
                    </a:srgbClr>
                  </a:outerShdw>
                </a:effectLst>
              </a:rPr>
              <a:t>. </a:t>
            </a:r>
            <a:r>
              <a:rPr lang="es-ES" dirty="0">
                <a:effectLst>
                  <a:outerShdw blurRad="38100" dist="38100" dir="2700000" algn="tl">
                    <a:srgbClr val="000000">
                      <a:alpha val="43137"/>
                    </a:srgbClr>
                  </a:outerShdw>
                </a:effectLst>
              </a:rPr>
              <a:t>Aquí tiene en vista la misma salvación. No discute si la fe salva. Más bien, se opone a la idea de que la fe puede ser un </a:t>
            </a:r>
            <a:r>
              <a:rPr lang="es-ES" b="1" u="sng" dirty="0">
                <a:solidFill>
                  <a:srgbClr val="FFFFCC"/>
                </a:solidFill>
                <a:effectLst>
                  <a:outerShdw blurRad="38100" dist="38100" dir="2700000" algn="tl">
                    <a:srgbClr val="000000">
                      <a:alpha val="43137"/>
                    </a:srgbClr>
                  </a:outerShdw>
                </a:effectLst>
              </a:rPr>
              <a:t>ejercicio intelectual</a:t>
            </a:r>
            <a:r>
              <a:rPr lang="es-ES" dirty="0">
                <a:effectLst>
                  <a:outerShdw blurRad="38100" dist="38100" dir="2700000" algn="tl">
                    <a:srgbClr val="000000">
                      <a:alpha val="43137"/>
                    </a:srgbClr>
                  </a:outerShdw>
                </a:effectLst>
              </a:rPr>
              <a:t> pasivo e infructuoso y aun así salvar. Donde no hay obras, debemos suponer que </a:t>
            </a:r>
            <a:r>
              <a:rPr lang="es-ES" b="1" u="sng" dirty="0">
                <a:solidFill>
                  <a:srgbClr val="FFFFCC"/>
                </a:solidFill>
                <a:effectLst>
                  <a:outerShdw blurRad="38100" dist="38100" dir="2700000" algn="tl">
                    <a:srgbClr val="000000">
                      <a:alpha val="43137"/>
                    </a:srgbClr>
                  </a:outerShdw>
                </a:effectLst>
              </a:rPr>
              <a:t>tampoco existe la fe</a:t>
            </a:r>
            <a:r>
              <a:rPr lang="en-US" dirty="0">
                <a:effectLst>
                  <a:outerShdw blurRad="38100" dist="38100" dir="2700000" algn="tl">
                    <a:srgbClr val="000000">
                      <a:alpha val="43137"/>
                    </a:srgbClr>
                  </a:outerShdw>
                </a:effectLst>
              </a:rPr>
              <a:t>.”</a:t>
            </a:r>
          </a:p>
        </p:txBody>
      </p:sp>
      <p:sp>
        <p:nvSpPr>
          <p:cNvPr id="7" name="Rectangle 6">
            <a:extLst>
              <a:ext uri="{FF2B5EF4-FFF2-40B4-BE49-F238E27FC236}">
                <a16:creationId xmlns:a16="http://schemas.microsoft.com/office/drawing/2014/main" id="{3F4259E9-F8CB-4AE0-9D30-0ABD1215DCFD}"/>
              </a:ext>
            </a:extLst>
          </p:cNvPr>
          <p:cNvSpPr/>
          <p:nvPr/>
        </p:nvSpPr>
        <p:spPr>
          <a:xfrm>
            <a:off x="1366838" y="218182"/>
            <a:ext cx="6410325"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FAITH WORKS (page 149)</a:t>
            </a:r>
          </a:p>
        </p:txBody>
      </p:sp>
      <p:pic>
        <p:nvPicPr>
          <p:cNvPr id="1026" name="Picture 2" descr="John MacArthur | Grace Community Church">
            <a:extLst>
              <a:ext uri="{FF2B5EF4-FFF2-40B4-BE49-F238E27FC236}">
                <a16:creationId xmlns:a16="http://schemas.microsoft.com/office/drawing/2014/main" id="{92569594-3E9D-4DD9-8B9F-AB417940DF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706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6933" y="1371601"/>
            <a:ext cx="9144000" cy="5562600"/>
          </a:xfrm>
        </p:spPr>
        <p:txBody>
          <a:bodyPr/>
          <a:lstStyle/>
          <a:p>
            <a:pPr marL="0" indent="0" algn="just">
              <a:spcBef>
                <a:spcPts val="0"/>
              </a:spcBef>
              <a:buNone/>
              <a:defRPr/>
            </a:pPr>
            <a:r>
              <a:rPr lang="en-US" sz="3000" dirty="0">
                <a:effectLst>
                  <a:outerShdw blurRad="38100" dist="38100" dir="2700000" algn="tl">
                    <a:srgbClr val="000000">
                      <a:alpha val="43137"/>
                    </a:srgbClr>
                  </a:outerShdw>
                </a:effectLst>
              </a:rPr>
              <a:t>“</a:t>
            </a:r>
            <a:r>
              <a:rPr lang="es-ES" sz="2200" dirty="0">
                <a:effectLst>
                  <a:outerShdw blurRad="38100" dist="38100" dir="2700000" algn="tl">
                    <a:srgbClr val="000000">
                      <a:alpha val="43137"/>
                    </a:srgbClr>
                  </a:outerShdw>
                </a:effectLst>
              </a:rPr>
              <a:t> </a:t>
            </a:r>
            <a:r>
              <a:rPr lang="es-ES" sz="2800" dirty="0">
                <a:effectLst>
                  <a:outerShdw blurRad="38100" dist="38100" dir="2700000" algn="tl">
                    <a:srgbClr val="000000">
                      <a:alpha val="43137"/>
                    </a:srgbClr>
                  </a:outerShdw>
                </a:effectLst>
              </a:rPr>
              <a:t>En primer lugar, Pablo se fija en la raíz de nuestra salvación, mientras que Santiago se fija en el fruto después de la salvación. Pablo subraya que, en el momento de la conversión, la raíz de la salvación es sólo la fe. Santiago ve que la fe que nos salva no permanece sola, aunque seamos salvos sólo por la fe. Después de la salvación, hay cosas que </a:t>
            </a:r>
            <a:r>
              <a:rPr lang="es-ES" sz="2800" b="1" u="sng" dirty="0">
                <a:solidFill>
                  <a:srgbClr val="FFFFCC"/>
                </a:solidFill>
                <a:effectLst>
                  <a:outerShdw blurRad="38100" dist="38100" dir="2700000" algn="tl">
                    <a:srgbClr val="000000">
                      <a:alpha val="43137"/>
                    </a:srgbClr>
                  </a:outerShdw>
                </a:effectLst>
              </a:rPr>
              <a:t>inevitablemente</a:t>
            </a:r>
            <a:r>
              <a:rPr lang="es-ES" sz="2800" dirty="0">
                <a:effectLst>
                  <a:outerShdw blurRad="38100" dist="38100" dir="2700000" algn="tl">
                    <a:srgbClr val="000000">
                      <a:alpha val="43137"/>
                    </a:srgbClr>
                  </a:outerShdw>
                </a:effectLst>
              </a:rPr>
              <a:t> sucederán cosas en nuestras vidas que mostrarán la realidad de nuestra salvación… ¿Puede salvar una fe que no está validada? La respuesta está claramente implícita en el argumento de Santiago. No. Ese tipo de fe falsa no puede salvar a nadie</a:t>
            </a:r>
            <a:r>
              <a:rPr lang="en-US" sz="2200" dirty="0">
                <a:effectLst>
                  <a:outerShdw blurRad="38100" dist="38100" dir="2700000" algn="tl">
                    <a:srgbClr val="000000">
                      <a:alpha val="43137"/>
                    </a:srgbClr>
                  </a:outerShdw>
                </a:effectLst>
              </a:rPr>
              <a:t>.”</a:t>
            </a:r>
          </a:p>
        </p:txBody>
      </p:sp>
      <p:sp>
        <p:nvSpPr>
          <p:cNvPr id="7" name="Rectangle 6">
            <a:extLst>
              <a:ext uri="{FF2B5EF4-FFF2-40B4-BE49-F238E27FC236}">
                <a16:creationId xmlns:a16="http://schemas.microsoft.com/office/drawing/2014/main" id="{3F4259E9-F8CB-4AE0-9D30-0ABD1215DCFD}"/>
              </a:ext>
            </a:extLst>
          </p:cNvPr>
          <p:cNvSpPr/>
          <p:nvPr/>
        </p:nvSpPr>
        <p:spPr>
          <a:xfrm>
            <a:off x="1366838" y="218182"/>
            <a:ext cx="6410325"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Swindoll</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SWINDOLL STUDY BIBLE</a:t>
            </a:r>
          </a:p>
        </p:txBody>
      </p:sp>
      <p:pic>
        <p:nvPicPr>
          <p:cNvPr id="2050" name="Picture 2" descr="Tyndale | Authors | Charles R. Swindoll">
            <a:extLst>
              <a:ext uri="{FF2B5EF4-FFF2-40B4-BE49-F238E27FC236}">
                <a16:creationId xmlns:a16="http://schemas.microsoft.com/office/drawing/2014/main" id="{EE30F029-53A2-4A56-979A-B7095E3BFE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836836"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154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6933" y="1371600"/>
            <a:ext cx="9144000" cy="4343400"/>
          </a:xfrm>
        </p:spPr>
        <p:txBody>
          <a:bodyPr/>
          <a:lstStyle/>
          <a:p>
            <a:pPr marL="0" indent="0" algn="just">
              <a:spcBef>
                <a:spcPts val="0"/>
              </a:spcBef>
              <a:buNone/>
              <a:defRPr/>
            </a:pPr>
            <a:r>
              <a:rPr lang="en-US" sz="3000" dirty="0">
                <a:effectLst>
                  <a:outerShdw blurRad="38100" dist="38100" dir="2700000" algn="tl">
                    <a:srgbClr val="000000">
                      <a:alpha val="43137"/>
                    </a:srgbClr>
                  </a:outerShdw>
                </a:effectLst>
              </a:rPr>
              <a:t>“</a:t>
            </a:r>
            <a:r>
              <a:rPr lang="es-ES" sz="2800" dirty="0">
                <a:effectLst>
                  <a:outerShdw blurRad="38100" dist="38100" dir="2700000" algn="tl">
                    <a:srgbClr val="000000">
                      <a:alpha val="43137"/>
                    </a:srgbClr>
                  </a:outerShdw>
                </a:effectLst>
              </a:rPr>
              <a:t>¿En qué sentido está 'muerta' tal fe? En el sentido de que no logra su propósito: No puede salvar (v. 14) ni justificar (v. 24). Para comprender el argumento de la sección e integrarlo con éxito en una perspectiva bíblica más amplia, es fundamental reconocer que Santiago no argumenta que las obras deban añadirse a la fe. Más bien, su punto es que la </a:t>
            </a:r>
            <a:r>
              <a:rPr lang="es-ES" sz="2800" b="1" u="sng" dirty="0">
                <a:solidFill>
                  <a:srgbClr val="FFFFCC"/>
                </a:solidFill>
                <a:effectLst>
                  <a:outerShdw blurRad="38100" dist="38100" dir="2700000" algn="tl">
                    <a:srgbClr val="000000">
                      <a:alpha val="43137"/>
                    </a:srgbClr>
                  </a:outerShdw>
                </a:effectLst>
              </a:rPr>
              <a:t>fe bíblica genuina inevitablemente</a:t>
            </a:r>
            <a:r>
              <a:rPr lang="en-US" sz="2800" dirty="0">
                <a:effectLst>
                  <a:outerShdw blurRad="38100" dist="38100" dir="2700000" algn="tl">
                    <a:srgbClr val="000000">
                      <a:alpha val="43137"/>
                    </a:srgbClr>
                  </a:outerShdw>
                </a:effectLst>
              </a:rPr>
              <a:t> se </a:t>
            </a:r>
            <a:r>
              <a:rPr lang="en-US" sz="2800" dirty="0" err="1">
                <a:effectLst>
                  <a:outerShdw blurRad="38100" dist="38100" dir="2700000" algn="tl">
                    <a:srgbClr val="000000">
                      <a:alpha val="43137"/>
                    </a:srgbClr>
                  </a:outerShdw>
                </a:effectLst>
              </a:rPr>
              <a:t>caracteriza</a:t>
            </a:r>
            <a:r>
              <a:rPr lang="en-US" sz="2800" dirty="0">
                <a:effectLst>
                  <a:outerShdw blurRad="38100" dist="38100" dir="2700000" algn="tl">
                    <a:srgbClr val="000000">
                      <a:alpha val="43137"/>
                    </a:srgbClr>
                  </a:outerShdw>
                </a:effectLst>
              </a:rPr>
              <a:t> </a:t>
            </a:r>
            <a:r>
              <a:rPr lang="en-US" sz="2800" dirty="0" err="1">
                <a:effectLst>
                  <a:outerShdw blurRad="38100" dist="38100" dir="2700000" algn="tl">
                    <a:srgbClr val="000000">
                      <a:alpha val="43137"/>
                    </a:srgbClr>
                  </a:outerShdw>
                </a:effectLst>
              </a:rPr>
              <a:t>por</a:t>
            </a:r>
            <a:r>
              <a:rPr lang="en-US" sz="2800" dirty="0">
                <a:effectLst>
                  <a:outerShdw blurRad="38100" dist="38100" dir="2700000" algn="tl">
                    <a:srgbClr val="000000">
                      <a:alpha val="43137"/>
                    </a:srgbClr>
                  </a:outerShdw>
                </a:effectLst>
              </a:rPr>
              <a:t> las </a:t>
            </a:r>
            <a:r>
              <a:rPr lang="en-US" sz="2800" dirty="0" err="1">
                <a:effectLst>
                  <a:outerShdw blurRad="38100" dist="38100" dir="2700000" algn="tl">
                    <a:srgbClr val="000000">
                      <a:alpha val="43137"/>
                    </a:srgbClr>
                  </a:outerShdw>
                </a:effectLst>
              </a:rPr>
              <a:t>obras</a:t>
            </a:r>
            <a:r>
              <a:rPr lang="en-US" sz="2800" dirty="0">
                <a:effectLst>
                  <a:outerShdw blurRad="38100" dist="38100" dir="2700000" algn="tl">
                    <a:srgbClr val="000000">
                      <a:alpha val="43137"/>
                    </a:srgbClr>
                  </a:outerShdw>
                </a:effectLst>
              </a:rPr>
              <a:t>. . . </a:t>
            </a:r>
            <a:r>
              <a:rPr lang="es-ES" sz="2800" dirty="0">
                <a:effectLst>
                  <a:outerShdw blurRad="38100" dist="38100" dir="2700000" algn="tl">
                    <a:srgbClr val="000000">
                      <a:alpha val="43137"/>
                    </a:srgbClr>
                  </a:outerShdw>
                </a:effectLst>
              </a:rPr>
              <a:t>Santiago, en cierto sentido, nos propone en estos versículos una “prueba” mediante la cual debemos determinar la </a:t>
            </a:r>
            <a:r>
              <a:rPr lang="es-ES" sz="2800" b="1" u="sng" dirty="0">
                <a:solidFill>
                  <a:srgbClr val="FFFFCC"/>
                </a:solidFill>
                <a:effectLst>
                  <a:outerShdw blurRad="38100" dist="38100" dir="2700000" algn="tl">
                    <a:srgbClr val="000000">
                      <a:alpha val="43137"/>
                    </a:srgbClr>
                  </a:outerShdw>
                </a:effectLst>
              </a:rPr>
              <a:t>autenticidad</a:t>
            </a:r>
            <a:r>
              <a:rPr lang="es-ES" sz="2800" dirty="0">
                <a:effectLst>
                  <a:outerShdw blurRad="38100" dist="38100" dir="2700000" algn="tl">
                    <a:srgbClr val="000000">
                      <a:alpha val="43137"/>
                    </a:srgbClr>
                  </a:outerShdw>
                </a:effectLst>
              </a:rPr>
              <a:t> de la fe, obras de obediencia a la voluntad de Dios</a:t>
            </a:r>
            <a:r>
              <a:rPr lang="en-US" sz="3000" dirty="0">
                <a:effectLst>
                  <a:outerShdw blurRad="38100" dist="38100" dir="2700000" algn="tl">
                    <a:srgbClr val="000000">
                      <a:alpha val="43137"/>
                    </a:srgbClr>
                  </a:outerShdw>
                </a:effectLst>
              </a:rPr>
              <a:t>.”</a:t>
            </a:r>
          </a:p>
        </p:txBody>
      </p:sp>
      <p:sp>
        <p:nvSpPr>
          <p:cNvPr id="7" name="Rectangle 6">
            <a:extLst>
              <a:ext uri="{FF2B5EF4-FFF2-40B4-BE49-F238E27FC236}">
                <a16:creationId xmlns:a16="http://schemas.microsoft.com/office/drawing/2014/main" id="{3F4259E9-F8CB-4AE0-9D30-0ABD1215DCFD}"/>
              </a:ext>
            </a:extLst>
          </p:cNvPr>
          <p:cNvSpPr/>
          <p:nvPr/>
        </p:nvSpPr>
        <p:spPr>
          <a:xfrm>
            <a:off x="1366838" y="218182"/>
            <a:ext cx="6410325"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Douglas J. Moo</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PILLAR NEW TESTAMENT COMMENTARY</a:t>
            </a:r>
          </a:p>
        </p:txBody>
      </p:sp>
      <p:pic>
        <p:nvPicPr>
          <p:cNvPr id="4098" name="Picture 2" descr="Romans (Douglas J. Moo) - MasterLectures">
            <a:extLst>
              <a:ext uri="{FF2B5EF4-FFF2-40B4-BE49-F238E27FC236}">
                <a16:creationId xmlns:a16="http://schemas.microsoft.com/office/drawing/2014/main" id="{7E577C58-52DE-4736-A724-51C1485556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15"/>
          <a:stretch/>
        </p:blipFill>
        <p:spPr bwMode="auto">
          <a:xfrm>
            <a:off x="76200" y="76200"/>
            <a:ext cx="1097280" cy="822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910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371600"/>
            <a:ext cx="9144000" cy="4343400"/>
          </a:xfrm>
        </p:spPr>
        <p:txBody>
          <a:bodyPr/>
          <a:lstStyle/>
          <a:p>
            <a:pPr marL="0" indent="0" algn="just">
              <a:spcBef>
                <a:spcPts val="0"/>
              </a:spcBef>
              <a:buNone/>
              <a:defRPr/>
            </a:pPr>
            <a:r>
              <a:rPr lang="es-ES" sz="2800" dirty="0">
                <a:effectLst>
                  <a:outerShdw blurRad="38100" dist="38100" dir="2700000" algn="tl">
                    <a:srgbClr val="000000">
                      <a:alpha val="43137"/>
                    </a:srgbClr>
                  </a:outerShdw>
                </a:effectLst>
              </a:rPr>
              <a:t>“Así como la ley del amor no da excusa para la acepción de personas. Así pues, la posesión de la fe no da licencia para prescindir de las buenas obras. Un creyente no sólo debe demostrar su amor aceptando de buen grado a los demás, sino que también debe demostrar su fe ayudando responsablemente a los demás. En su carta, Santiago insiste en la expresión de la fe verdadera, esboza las pruebas de la fe verdadera y, por último, cita ejemplos de fe verdadera. </a:t>
            </a:r>
            <a:r>
              <a:rPr lang="es-ES" sz="2800" b="1" u="sng" dirty="0">
                <a:solidFill>
                  <a:srgbClr val="FFFFCC"/>
                </a:solidFill>
                <a:effectLst>
                  <a:outerShdw blurRad="38100" dist="38100" dir="2700000" algn="tl">
                    <a:srgbClr val="000000">
                      <a:alpha val="43137"/>
                    </a:srgbClr>
                  </a:outerShdw>
                </a:effectLst>
              </a:rPr>
              <a:t>Comenta en Santiago 2:14</a:t>
            </a:r>
            <a:r>
              <a:rPr lang="es-ES" sz="2800" dirty="0">
                <a:effectLst>
                  <a:outerShdw blurRad="38100" dist="38100" dir="2700000" algn="tl">
                    <a:srgbClr val="000000">
                      <a:alpha val="43137"/>
                    </a:srgbClr>
                  </a:outerShdw>
                </a:effectLst>
              </a:rPr>
              <a:t>. ¿Puede tal fe salvarlo? En griego se anticipa una respuesta negativa. La mera afirmación de tener fe salvadora no es suficiente. </a:t>
            </a:r>
            <a:r>
              <a:rPr lang="es-ES" sz="2800" b="1" u="sng" dirty="0">
                <a:solidFill>
                  <a:srgbClr val="FFFFCC"/>
                </a:solidFill>
                <a:effectLst>
                  <a:outerShdw blurRad="38100" dist="38100" dir="2700000" algn="tl">
                    <a:srgbClr val="000000">
                      <a:alpha val="43137"/>
                    </a:srgbClr>
                  </a:outerShdw>
                </a:effectLst>
              </a:rPr>
              <a:t>La fe auténtica se demuestra con obras.”</a:t>
            </a:r>
            <a:endParaRPr lang="en-US" sz="2800" b="1" u="sng" dirty="0">
              <a:solidFill>
                <a:srgbClr val="FFFFCC"/>
              </a:solidFill>
              <a:effectLst>
                <a:outerShdw blurRad="38100" dist="38100" dir="2700000" algn="tl">
                  <a:srgbClr val="000000">
                    <a:alpha val="43137"/>
                  </a:srgbClr>
                </a:outerShdw>
              </a:effectLst>
            </a:endParaRPr>
          </a:p>
        </p:txBody>
      </p:sp>
      <p:sp>
        <p:nvSpPr>
          <p:cNvPr id="7" name="Rectangle 6">
            <a:extLst>
              <a:ext uri="{FF2B5EF4-FFF2-40B4-BE49-F238E27FC236}">
                <a16:creationId xmlns:a16="http://schemas.microsoft.com/office/drawing/2014/main" id="{3F4259E9-F8CB-4AE0-9D30-0ABD1215DCFD}"/>
              </a:ext>
            </a:extLst>
          </p:cNvPr>
          <p:cNvSpPr/>
          <p:nvPr/>
        </p:nvSpPr>
        <p:spPr>
          <a:xfrm>
            <a:off x="1366838" y="218182"/>
            <a:ext cx="6410325"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 Ronald Blue</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BIBLE KNOWLEDGE COMMENTARY</a:t>
            </a:r>
          </a:p>
        </p:txBody>
      </p:sp>
      <p:pic>
        <p:nvPicPr>
          <p:cNvPr id="5122" name="Picture 2" descr="James by J. Ronald Blue | Best Commentaries Reviews">
            <a:extLst>
              <a:ext uri="{FF2B5EF4-FFF2-40B4-BE49-F238E27FC236}">
                <a16:creationId xmlns:a16="http://schemas.microsoft.com/office/drawing/2014/main" id="{3D73B4EB-461C-4F16-9F21-DD514FF559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693019"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566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371600"/>
            <a:ext cx="9143999" cy="5334000"/>
          </a:xfrm>
        </p:spPr>
        <p:txBody>
          <a:bodyPr/>
          <a:lstStyle/>
          <a:p>
            <a:pPr marL="0" indent="0" algn="just">
              <a:spcBef>
                <a:spcPts val="0"/>
              </a:spcBef>
              <a:buNone/>
            </a:pPr>
            <a:r>
              <a:rPr lang="es-ES" sz="2900" b="1" dirty="0">
                <a:solidFill>
                  <a:srgbClr val="FFFFCC"/>
                </a:solidFill>
                <a:effectLst>
                  <a:outerShdw blurRad="38100" dist="38100" dir="2700000" algn="tl">
                    <a:srgbClr val="000000">
                      <a:alpha val="43137"/>
                    </a:srgbClr>
                  </a:outerShdw>
                </a:effectLst>
              </a:rPr>
              <a:t>Comentario sobre Santiago 2:14</a:t>
            </a:r>
            <a:r>
              <a:rPr lang="es-ES" sz="2900" b="1" dirty="0">
                <a:effectLst>
                  <a:outerShdw blurRad="38100" dist="38100" dir="2700000" algn="tl">
                    <a:srgbClr val="000000">
                      <a:alpha val="43137"/>
                    </a:srgbClr>
                  </a:outerShdw>
                </a:effectLst>
              </a:rPr>
              <a:t>. “</a:t>
            </a:r>
            <a:r>
              <a:rPr lang="es-ES" sz="2900" dirty="0">
                <a:effectLst>
                  <a:outerShdw blurRad="38100" dist="38100" dir="2700000" algn="tl">
                    <a:srgbClr val="000000">
                      <a:alpha val="43137"/>
                    </a:srgbClr>
                  </a:outerShdw>
                </a:effectLst>
              </a:rPr>
              <a:t>El significado de la justificación: para Pablo, la palabra justificación significaba absolución, y Pablo se refería a la justificación legal en que ningún hombre puede obtener la justificación por las obras, específicamente las obras de la ley</a:t>
            </a:r>
            <a:r>
              <a:rPr lang="en-US" sz="2900" dirty="0">
                <a:effectLst>
                  <a:outerShdw blurRad="38100" dist="38100" dir="2700000" algn="tl">
                    <a:srgbClr val="000000">
                      <a:alpha val="43137"/>
                    </a:srgbClr>
                  </a:outerShdw>
                </a:effectLst>
              </a:rPr>
              <a:t>; para Jacobo/Santiago, </a:t>
            </a:r>
            <a:r>
              <a:rPr lang="es-ES" sz="2900" dirty="0">
                <a:effectLst>
                  <a:outerShdw blurRad="38100" dist="38100" dir="2700000" algn="tl">
                    <a:srgbClr val="000000">
                      <a:alpha val="43137"/>
                    </a:srgbClr>
                  </a:outerShdw>
                </a:effectLst>
              </a:rPr>
              <a:t>el significado de la justificación era la vindicación, y le preocupaba la justificación de la propia profesión de la fe y que en su afirmación debe ser demostrada por sus obras, específicamente las obras del amor y la fe. En cuarto lugar, para Jacobo/Santiago una fe que salva es una fe de la que se espera que produzca obras. Quinto, </a:t>
            </a:r>
            <a:r>
              <a:rPr lang="es-ES" sz="2900" b="1" u="sng" dirty="0">
                <a:solidFill>
                  <a:srgbClr val="FFFFCC"/>
                </a:solidFill>
                <a:effectLst>
                  <a:outerShdw blurRad="38100" dist="38100" dir="2700000" algn="tl">
                    <a:srgbClr val="000000">
                      <a:alpha val="43137"/>
                    </a:srgbClr>
                  </a:outerShdw>
                </a:effectLst>
              </a:rPr>
              <a:t>Una fe viva se autentificará en la producción de obras.”</a:t>
            </a:r>
            <a:r>
              <a:rPr lang="es-ES" sz="2900" dirty="0">
                <a:effectLst>
                  <a:outerShdw blurRad="38100" dist="38100" dir="2700000" algn="tl">
                    <a:srgbClr val="000000">
                      <a:alpha val="43137"/>
                    </a:srgbClr>
                  </a:outerShdw>
                </a:effectLst>
              </a:rPr>
              <a:t> </a:t>
            </a:r>
            <a:endParaRPr lang="en-US" altLang="en-US" sz="29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Messianic </a:t>
            </a:r>
            <a:r>
              <a:rPr lang="en-US" altLang="en-US" sz="1800" i="1" dirty="0">
                <a:effectLst>
                  <a:outerShdw blurRad="38100" dist="38100" dir="2700000" algn="tl">
                    <a:srgbClr val="000000"/>
                  </a:outerShdw>
                </a:effectLst>
                <a:latin typeface="Calibri" panose="020F0502020204030204" pitchFamily="34" charset="0"/>
              </a:rPr>
              <a:t>Jewish Epistles</a:t>
            </a:r>
            <a:r>
              <a:rPr lang="en-US" altLang="en-US" sz="1800" i="1" dirty="0">
                <a:effectLst>
                  <a:outerShdw blurRad="38100" dist="38100" dir="2700000" algn="tl">
                    <a:srgbClr val="000000"/>
                  </a:outerShdw>
                </a:effectLst>
                <a:latin typeface="Calibri" panose="020F0502020204030204" pitchFamily="34" charset="0"/>
                <a:cs typeface="+mn-cs"/>
              </a:rPr>
              <a:t>, 251-52, 54</a:t>
            </a:r>
          </a:p>
        </p:txBody>
      </p:sp>
      <p:pic>
        <p:nvPicPr>
          <p:cNvPr id="6" name="Picture 5">
            <a:extLst>
              <a:ext uri="{FF2B5EF4-FFF2-40B4-BE49-F238E27FC236}">
                <a16:creationId xmlns:a16="http://schemas.microsoft.com/office/drawing/2014/main" id="{BEA09C3C-590B-419E-B2EA-32AB55A642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056" y="80963"/>
            <a:ext cx="684944" cy="914400"/>
          </a:xfrm>
          <a:prstGeom prst="rect">
            <a:avLst/>
          </a:prstGeom>
        </p:spPr>
      </p:pic>
      <p:pic>
        <p:nvPicPr>
          <p:cNvPr id="7" name="Picture 2" descr="Hardcover The Messianic Jewish Epistles : Hebrews, James, First Peter, Second Peter, Jude Book">
            <a:extLst>
              <a:ext uri="{FF2B5EF4-FFF2-40B4-BE49-F238E27FC236}">
                <a16:creationId xmlns:a16="http://schemas.microsoft.com/office/drawing/2014/main" id="{E99186AE-94C2-46AD-8753-1731045DDB7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382000" y="80963"/>
            <a:ext cx="692699" cy="1138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412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Respondiendo Once Preguntas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0" y="923577"/>
            <a:ext cx="9143999" cy="5782023"/>
          </a:xfrm>
        </p:spPr>
        <p:txBody>
          <a:bodyPr/>
          <a:lstStyle/>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¿Quién lo escribió?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Santiago</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¿Qué sabemos acerca del autor?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Es el  ½ Hermano de Cristo</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¿Quién fué la audiencia?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Judios creyentes en la Diaspora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¿Desde dónde fué escrito?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Jerusalén</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¿Cuando fué escrito 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d.C. 44‒47</a:t>
            </a:r>
          </a:p>
          <a:p>
            <a:pPr marL="688975" indent="-688975" eaLnBrk="1" hangingPunct="1">
              <a:spcBef>
                <a:spcPts val="0"/>
              </a:spcBef>
              <a:spcAft>
                <a:spcPts val="1200"/>
              </a:spcAft>
              <a:buSzPct val="100000"/>
              <a:buFont typeface="+mj-lt"/>
              <a:buAutoNum type="arabicParenR"/>
              <a:defRPr/>
            </a:pPr>
            <a:r>
              <a:rPr lang="es-ES" sz="2400" dirty="0">
                <a:effectLst>
                  <a:outerShdw blurRad="38100" dist="38100" dir="2700000" algn="tl">
                    <a:srgbClr val="000000">
                      <a:alpha val="43137"/>
                    </a:srgbClr>
                  </a:outerShdw>
                </a:effectLst>
                <a:cs typeface="Calibri" panose="020F0502020204030204" pitchFamily="34" charset="0"/>
              </a:rPr>
              <a:t>¿Cuál fue la ocasión del libro</a:t>
            </a:r>
            <a:r>
              <a:rPr lang="en-US" sz="2400" dirty="0">
                <a:effectLst>
                  <a:outerShdw blurRad="38100" dist="38100" dir="2700000" algn="tl">
                    <a:srgbClr val="000000">
                      <a:alpha val="43137"/>
                    </a:srgbClr>
                  </a:outerShdw>
                </a:effectLst>
                <a:cs typeface="Calibri" panose="020F0502020204030204" pitchFamily="34" charset="0"/>
              </a:rPr>
              <a: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La Práctica de la Justicia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¿Cuál es el propósito del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Alcanzar la práctica de la justicia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¿De qué se trata 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Práctica de la Justicia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¿Cuál es el tema del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Vida Diaria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¿Qué hace este libro diferente?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Sentido Práctico</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¿Cómo está organizado 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Fe y Sabiduría</a:t>
            </a:r>
          </a:p>
        </p:txBody>
      </p:sp>
      <p:pic>
        <p:nvPicPr>
          <p:cNvPr id="5" name="Picture 4">
            <a:extLst>
              <a:ext uri="{FF2B5EF4-FFF2-40B4-BE49-F238E27FC236}">
                <a16:creationId xmlns:a16="http://schemas.microsoft.com/office/drawing/2014/main" id="{5F01F83A-520B-4630-86B2-6D951F431C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54602" y="76200"/>
            <a:ext cx="1385593" cy="12192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6018320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371600"/>
            <a:ext cx="9144000" cy="5029200"/>
          </a:xfrm>
        </p:spPr>
        <p:txBody>
          <a:bodyPr/>
          <a:lstStyle/>
          <a:p>
            <a:pPr marL="0" indent="0" algn="just">
              <a:buNone/>
            </a:pPr>
            <a:r>
              <a:rPr lang="en-US" altLang="en-US" sz="2900"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Sexto, </a:t>
            </a:r>
            <a:r>
              <a:rPr lang="es-ES" sz="2800" dirty="0">
                <a:effectLst>
                  <a:outerShdw blurRad="38100" dist="38100" dir="2700000" algn="tl">
                    <a:srgbClr val="000000">
                      <a:alpha val="43137"/>
                    </a:srgbClr>
                  </a:outerShdw>
                </a:effectLst>
              </a:rPr>
              <a:t>Aunque la fe y las obras son dos elementos opuestos, y por lo que respecta a los medios de salvación, no obstante, ambos están implicados en la salvación. Uno es el medio de salvación y el otro es </a:t>
            </a:r>
            <a:r>
              <a:rPr lang="es-ES" sz="2800" b="1" u="sng" dirty="0">
                <a:solidFill>
                  <a:srgbClr val="FFFFCC"/>
                </a:solidFill>
                <a:effectLst>
                  <a:outerShdw blurRad="38100" dist="38100" dir="2700000" algn="tl">
                    <a:srgbClr val="000000">
                      <a:alpha val="43137"/>
                    </a:srgbClr>
                  </a:outerShdw>
                </a:effectLst>
              </a:rPr>
              <a:t>la prueba de la salvación</a:t>
            </a:r>
            <a:r>
              <a:rPr lang="es-ES" sz="2800" dirty="0">
                <a:effectLst>
                  <a:outerShdw blurRad="38100" dist="38100" dir="2700000" algn="tl">
                    <a:srgbClr val="000000">
                      <a:alpha val="43137"/>
                    </a:srgbClr>
                  </a:outerShdw>
                </a:effectLst>
              </a:rPr>
              <a:t>.” </a:t>
            </a:r>
            <a:r>
              <a:rPr lang="es-ES" sz="2800" b="1" u="sng" dirty="0">
                <a:solidFill>
                  <a:srgbClr val="FFFFCC"/>
                </a:solidFill>
                <a:effectLst>
                  <a:outerShdw blurRad="38100" dist="38100" dir="2700000" algn="tl">
                    <a:srgbClr val="000000">
                      <a:alpha val="43137"/>
                    </a:srgbClr>
                  </a:outerShdw>
                </a:effectLst>
              </a:rPr>
              <a:t>Comenta en Santiago 2:15-17</a:t>
            </a:r>
            <a:r>
              <a:rPr lang="es-ES" sz="2800" dirty="0">
                <a:solidFill>
                  <a:srgbClr val="FFFFCC"/>
                </a:solidFill>
                <a:effectLst>
                  <a:outerShdw blurRad="38100" dist="38100" dir="2700000" algn="tl">
                    <a:srgbClr val="000000">
                      <a:alpha val="43137"/>
                    </a:srgbClr>
                  </a:outerShdw>
                </a:effectLst>
              </a:rPr>
              <a:t>. </a:t>
            </a:r>
            <a:r>
              <a:rPr lang="es-ES" sz="2800" dirty="0">
                <a:effectLst>
                  <a:outerShdw blurRad="38100" dist="38100" dir="2700000" algn="tl">
                    <a:srgbClr val="000000">
                      <a:alpha val="43137"/>
                    </a:srgbClr>
                  </a:outerShdw>
                </a:effectLst>
              </a:rPr>
              <a:t>“La fe sin obras es una fe muerta. Está muerta en sí misma. No es sólo exteriormente estéril, sino que está muerta interiormente. No tiene vida. Demuestra que no es una verdadera fe que salva porque </a:t>
            </a:r>
            <a:r>
              <a:rPr lang="es-ES" sz="2800" b="1" u="sng" dirty="0">
                <a:solidFill>
                  <a:srgbClr val="FFFFCC"/>
                </a:solidFill>
                <a:effectLst>
                  <a:outerShdw blurRad="38100" dist="38100" dir="2700000" algn="tl">
                    <a:srgbClr val="000000">
                      <a:alpha val="43137"/>
                    </a:srgbClr>
                  </a:outerShdw>
                </a:effectLst>
              </a:rPr>
              <a:t>la verdadera fe que salva se revelará por las obras</a:t>
            </a:r>
            <a:r>
              <a:rPr lang="es-ES" sz="2800" dirty="0">
                <a:effectLst>
                  <a:outerShdw blurRad="38100" dist="38100" dir="2700000" algn="tl">
                    <a:srgbClr val="000000">
                      <a:alpha val="43137"/>
                    </a:srgbClr>
                  </a:outerShdw>
                </a:effectLst>
              </a:rPr>
              <a:t>, que son los frutos de la fe. Este mismo concepto lo enseña el Señor en el Sermón de la Monte. (Mateo 5:14-16)</a:t>
            </a:r>
            <a:r>
              <a:rPr lang="es-ES" sz="2400" dirty="0">
                <a:effectLst>
                  <a:outerShdw blurRad="38100" dist="38100" dir="2700000" algn="tl">
                    <a:srgbClr val="000000">
                      <a:alpha val="43137"/>
                    </a:srgbClr>
                  </a:outerShdw>
                </a:effectLst>
              </a:rPr>
              <a:t>.”</a:t>
            </a:r>
          </a:p>
          <a:p>
            <a:pPr marL="0" indent="0" algn="just">
              <a:buNone/>
            </a:pPr>
            <a:endParaRPr lang="en-US" altLang="en-US" sz="2900"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1857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Messianic </a:t>
            </a:r>
            <a:r>
              <a:rPr lang="en-US" altLang="en-US" sz="1800" i="1" dirty="0">
                <a:effectLst>
                  <a:outerShdw blurRad="38100" dist="38100" dir="2700000" algn="tl">
                    <a:srgbClr val="000000"/>
                  </a:outerShdw>
                </a:effectLst>
                <a:latin typeface="Calibri" panose="020F0502020204030204" pitchFamily="34" charset="0"/>
              </a:rPr>
              <a:t>Jewish Epistles</a:t>
            </a:r>
            <a:r>
              <a:rPr lang="en-US" altLang="en-US" sz="1800" i="1" dirty="0">
                <a:effectLst>
                  <a:outerShdw blurRad="38100" dist="38100" dir="2700000" algn="tl">
                    <a:srgbClr val="000000"/>
                  </a:outerShdw>
                </a:effectLst>
                <a:latin typeface="Calibri" panose="020F0502020204030204" pitchFamily="34" charset="0"/>
                <a:cs typeface="+mn-cs"/>
              </a:rPr>
              <a:t>, 251-52, 54</a:t>
            </a:r>
          </a:p>
        </p:txBody>
      </p:sp>
      <p:pic>
        <p:nvPicPr>
          <p:cNvPr id="6" name="Picture 5">
            <a:extLst>
              <a:ext uri="{FF2B5EF4-FFF2-40B4-BE49-F238E27FC236}">
                <a16:creationId xmlns:a16="http://schemas.microsoft.com/office/drawing/2014/main" id="{BEA09C3C-590B-419E-B2EA-32AB55A642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056" y="80963"/>
            <a:ext cx="684944" cy="914400"/>
          </a:xfrm>
          <a:prstGeom prst="rect">
            <a:avLst/>
          </a:prstGeom>
        </p:spPr>
      </p:pic>
      <p:pic>
        <p:nvPicPr>
          <p:cNvPr id="6146" name="Picture 2" descr="Hardcover The Messianic Jewish Epistles : Hebrews, James, First Peter, Second Peter, Jude Book">
            <a:extLst>
              <a:ext uri="{FF2B5EF4-FFF2-40B4-BE49-F238E27FC236}">
                <a16:creationId xmlns:a16="http://schemas.microsoft.com/office/drawing/2014/main" id="{27B627F1-9D4C-4419-958E-DC143FACDF5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382000" y="80963"/>
            <a:ext cx="692699" cy="1138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878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6933" y="1371600"/>
            <a:ext cx="9144000" cy="4495800"/>
          </a:xfrm>
        </p:spPr>
        <p:txBody>
          <a:bodyPr/>
          <a:lstStyle/>
          <a:p>
            <a:pPr marL="0" indent="0" algn="just">
              <a:spcBef>
                <a:spcPts val="0"/>
              </a:spcBef>
              <a:buNone/>
              <a:defRPr/>
            </a:pPr>
            <a:r>
              <a:rPr lang="en-US" b="1" dirty="0" err="1">
                <a:solidFill>
                  <a:srgbClr val="FFFFCC"/>
                </a:solidFill>
                <a:effectLst>
                  <a:outerShdw blurRad="38100" dist="38100" dir="2700000" algn="tl">
                    <a:srgbClr val="000000">
                      <a:alpha val="43137"/>
                    </a:srgbClr>
                  </a:outerShdw>
                </a:effectLst>
              </a:rPr>
              <a:t>Comenta</a:t>
            </a:r>
            <a:r>
              <a:rPr lang="en-US" b="1" dirty="0">
                <a:solidFill>
                  <a:srgbClr val="FFFFCC"/>
                </a:solidFill>
                <a:effectLst>
                  <a:outerShdw blurRad="38100" dist="38100" dir="2700000" algn="tl">
                    <a:srgbClr val="000000">
                      <a:alpha val="43137"/>
                    </a:srgbClr>
                  </a:outerShdw>
                </a:effectLst>
              </a:rPr>
              <a:t> </a:t>
            </a:r>
            <a:r>
              <a:rPr lang="en-US" b="1" dirty="0" err="1">
                <a:solidFill>
                  <a:srgbClr val="FFFFCC"/>
                </a:solidFill>
                <a:effectLst>
                  <a:outerShdw blurRad="38100" dist="38100" dir="2700000" algn="tl">
                    <a:srgbClr val="000000">
                      <a:alpha val="43137"/>
                    </a:srgbClr>
                  </a:outerShdw>
                </a:effectLst>
              </a:rPr>
              <a:t>en</a:t>
            </a:r>
            <a:r>
              <a:rPr lang="en-US" b="1" dirty="0">
                <a:solidFill>
                  <a:srgbClr val="FFFFCC"/>
                </a:solidFill>
                <a:effectLst>
                  <a:outerShdw blurRad="38100" dist="38100" dir="2700000" algn="tl">
                    <a:srgbClr val="000000">
                      <a:alpha val="43137"/>
                    </a:srgbClr>
                  </a:outerShdw>
                </a:effectLst>
              </a:rPr>
              <a:t> Santiago 2:14</a:t>
            </a:r>
            <a:r>
              <a:rPr lang="en-US" dirty="0">
                <a:effectLst>
                  <a:outerShdw blurRad="38100" dist="38100" dir="2700000" algn="tl">
                    <a:srgbClr val="000000">
                      <a:alpha val="43137"/>
                    </a:srgbClr>
                  </a:outerShdw>
                </a:effectLst>
              </a:rPr>
              <a:t>. “</a:t>
            </a:r>
            <a:r>
              <a:rPr lang="es-ES" dirty="0">
                <a:effectLst>
                  <a:outerShdw blurRad="38100" dist="38100" dir="2700000" algn="tl">
                    <a:srgbClr val="000000">
                      <a:alpha val="43137"/>
                    </a:srgbClr>
                  </a:outerShdw>
                </a:effectLst>
              </a:rPr>
              <a:t>¿Puede una fe muerta, fe </a:t>
            </a:r>
            <a:r>
              <a:rPr lang="es-ES" b="1" u="sng" dirty="0">
                <a:solidFill>
                  <a:srgbClr val="FFFFCC"/>
                </a:solidFill>
                <a:effectLst>
                  <a:outerShdw blurRad="38100" dist="38100" dir="2700000" algn="tl">
                    <a:srgbClr val="000000">
                      <a:alpha val="43137"/>
                    </a:srgbClr>
                  </a:outerShdw>
                </a:effectLst>
              </a:rPr>
              <a:t>espuria</a:t>
            </a:r>
            <a:r>
              <a:rPr lang="es-ES" dirty="0">
                <a:effectLst>
                  <a:outerShdw blurRad="38100" dist="38100" dir="2700000" algn="tl">
                    <a:srgbClr val="000000">
                      <a:alpha val="43137"/>
                    </a:srgbClr>
                  </a:outerShdw>
                </a:effectLst>
              </a:rPr>
              <a:t>, que no obra, salvar a una persona? Santiago no dice que somos salvos por las obras, pero </a:t>
            </a:r>
            <a:r>
              <a:rPr lang="es-ES" b="1" u="sng" dirty="0">
                <a:solidFill>
                  <a:srgbClr val="FFFFCC"/>
                </a:solidFill>
                <a:effectLst>
                  <a:outerShdw blurRad="38100" dist="38100" dir="2700000" algn="tl">
                    <a:srgbClr val="000000">
                      <a:alpha val="43137"/>
                    </a:srgbClr>
                  </a:outerShdw>
                </a:effectLst>
              </a:rPr>
              <a:t>la fe que no produce obras es una fe muerta</a:t>
            </a:r>
            <a:r>
              <a:rPr lang="es-ES" dirty="0">
                <a:effectLst>
                  <a:outerShdw blurRad="38100" dist="38100" dir="2700000" algn="tl">
                    <a:srgbClr val="000000">
                      <a:alpha val="43137"/>
                    </a:srgbClr>
                  </a:outerShdw>
                </a:effectLst>
              </a:rPr>
              <a:t>. Santiago no estaba refutando la doctrina paulina de la justificación por la fe verdadera pero una perversión de la misma. Tanto Pablo como Santiago definen la fe como una confianza viva y </a:t>
            </a:r>
            <a:r>
              <a:rPr lang="es-ES" b="1" u="sng" dirty="0">
                <a:solidFill>
                  <a:srgbClr val="FFFFCC"/>
                </a:solidFill>
                <a:effectLst>
                  <a:outerShdw blurRad="38100" dist="38100" dir="2700000" algn="tl">
                    <a:srgbClr val="000000">
                      <a:alpha val="43137"/>
                    </a:srgbClr>
                  </a:outerShdw>
                </a:effectLst>
              </a:rPr>
              <a:t>productiva</a:t>
            </a:r>
            <a:r>
              <a:rPr lang="es-ES" dirty="0">
                <a:effectLst>
                  <a:outerShdw blurRad="38100" dist="38100" dir="2700000" algn="tl">
                    <a:srgbClr val="000000">
                      <a:alpha val="43137"/>
                    </a:srgbClr>
                  </a:outerShdw>
                </a:effectLst>
              </a:rPr>
              <a:t> en Cristo. La fe genuina no puede estar ‘muerta’ a la moralidad o estéril a las obras</a:t>
            </a:r>
            <a:r>
              <a:rPr lang="en-US" dirty="0">
                <a:effectLst>
                  <a:outerShdw blurRad="38100" dist="38100" dir="2700000" algn="tl">
                    <a:srgbClr val="000000">
                      <a:alpha val="43137"/>
                    </a:srgbClr>
                  </a:outerShdw>
                </a:effectLst>
              </a:rPr>
              <a:t>.”</a:t>
            </a:r>
          </a:p>
        </p:txBody>
      </p:sp>
      <p:sp>
        <p:nvSpPr>
          <p:cNvPr id="7" name="Rectangle 6">
            <a:extLst>
              <a:ext uri="{FF2B5EF4-FFF2-40B4-BE49-F238E27FC236}">
                <a16:creationId xmlns:a16="http://schemas.microsoft.com/office/drawing/2014/main" id="{3F4259E9-F8CB-4AE0-9D30-0ABD1215DCFD}"/>
              </a:ext>
            </a:extLst>
          </p:cNvPr>
          <p:cNvSpPr/>
          <p:nvPr/>
        </p:nvSpPr>
        <p:spPr>
          <a:xfrm>
            <a:off x="1366838" y="218182"/>
            <a:ext cx="6410325"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C. Ryrie</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RYRIE STUDY BIBLE. Comment on James 2:14.</a:t>
            </a:r>
          </a:p>
        </p:txBody>
      </p:sp>
      <p:pic>
        <p:nvPicPr>
          <p:cNvPr id="7170" name="Picture 2" descr="NASB Ryrie Study Bible-Black Genuine Leather | SHOPtheWORD">
            <a:extLst>
              <a:ext uri="{FF2B5EF4-FFF2-40B4-BE49-F238E27FC236}">
                <a16:creationId xmlns:a16="http://schemas.microsoft.com/office/drawing/2014/main" id="{DAEAC527-0D0C-4997-9EF8-F2EFC8903B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76200"/>
            <a:ext cx="800609"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09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6933" y="1371599"/>
            <a:ext cx="9144000" cy="5268219"/>
          </a:xfrm>
        </p:spPr>
        <p:txBody>
          <a:bodyPr/>
          <a:lstStyle/>
          <a:p>
            <a:pPr marL="0" indent="0" algn="just">
              <a:spcBef>
                <a:spcPts val="0"/>
              </a:spcBef>
              <a:buNone/>
              <a:defRPr/>
            </a:pPr>
            <a:r>
              <a:rPr lang="en-US" sz="2800" b="1" dirty="0" err="1">
                <a:solidFill>
                  <a:srgbClr val="FFFFCC"/>
                </a:solidFill>
                <a:effectLst>
                  <a:outerShdw blurRad="38100" dist="38100" dir="2700000" algn="tl">
                    <a:srgbClr val="000000">
                      <a:alpha val="43137"/>
                    </a:srgbClr>
                  </a:outerShdw>
                </a:effectLst>
              </a:rPr>
              <a:t>Comenta</a:t>
            </a:r>
            <a:r>
              <a:rPr lang="en-US" sz="2800" b="1" dirty="0">
                <a:solidFill>
                  <a:srgbClr val="FFFFCC"/>
                </a:solidFill>
                <a:effectLst>
                  <a:outerShdw blurRad="38100" dist="38100" dir="2700000" algn="tl">
                    <a:srgbClr val="000000">
                      <a:alpha val="43137"/>
                    </a:srgbClr>
                  </a:outerShdw>
                </a:effectLst>
              </a:rPr>
              <a:t> </a:t>
            </a:r>
            <a:r>
              <a:rPr lang="en-US" sz="2800" b="1" dirty="0" err="1">
                <a:solidFill>
                  <a:srgbClr val="FFFFCC"/>
                </a:solidFill>
                <a:effectLst>
                  <a:outerShdw blurRad="38100" dist="38100" dir="2700000" algn="tl">
                    <a:srgbClr val="000000">
                      <a:alpha val="43137"/>
                    </a:srgbClr>
                  </a:outerShdw>
                </a:effectLst>
              </a:rPr>
              <a:t>en</a:t>
            </a:r>
            <a:r>
              <a:rPr lang="en-US" sz="2800" b="1" dirty="0">
                <a:solidFill>
                  <a:srgbClr val="FFFFCC"/>
                </a:solidFill>
                <a:effectLst>
                  <a:outerShdw blurRad="38100" dist="38100" dir="2700000" algn="tl">
                    <a:srgbClr val="000000">
                      <a:alpha val="43137"/>
                    </a:srgbClr>
                  </a:outerShdw>
                </a:effectLst>
              </a:rPr>
              <a:t> Santiago 2:14</a:t>
            </a:r>
            <a:r>
              <a:rPr lang="en-US" sz="2800" dirty="0">
                <a:effectLst>
                  <a:outerShdw blurRad="38100" dist="38100" dir="2700000" algn="tl">
                    <a:srgbClr val="000000">
                      <a:alpha val="43137"/>
                    </a:srgbClr>
                  </a:outerShdw>
                </a:effectLst>
              </a:rPr>
              <a:t>. “</a:t>
            </a:r>
            <a:r>
              <a:rPr lang="es-ES" sz="2800" dirty="0">
                <a:effectLst>
                  <a:outerShdw blurRad="38100" dist="38100" dir="2700000" algn="tl">
                    <a:srgbClr val="000000">
                      <a:alpha val="43137"/>
                    </a:srgbClr>
                  </a:outerShdw>
                </a:effectLst>
              </a:rPr>
              <a:t>La pregunta en Santiago 2:14 debería decir: ¿Puede salvarle esa clase de fe? ¿cuál tipo de fe? El tipo de fe que nunca se ve en obras prácticas. ¡La respuesta es no ! </a:t>
            </a:r>
            <a:r>
              <a:rPr lang="es-ES" sz="2800" b="1" u="sng" dirty="0">
                <a:solidFill>
                  <a:srgbClr val="FFFFCC"/>
                </a:solidFill>
                <a:effectLst>
                  <a:outerShdw blurRad="38100" dist="38100" dir="2700000" algn="tl">
                    <a:srgbClr val="000000">
                      <a:alpha val="43137"/>
                    </a:srgbClr>
                  </a:outerShdw>
                </a:effectLst>
              </a:rPr>
              <a:t>Cualquier declaración de fe que no resulte en una vida cambiada y buenas obras es una declaración falsa</a:t>
            </a:r>
            <a:r>
              <a:rPr lang="es-ES" sz="2800" dirty="0">
                <a:effectLst>
                  <a:outerShdw blurRad="38100" dist="38100" dir="2700000" algn="tl">
                    <a:srgbClr val="000000">
                      <a:alpha val="43137"/>
                    </a:srgbClr>
                  </a:outerShdw>
                </a:effectLst>
              </a:rPr>
              <a:t>. Ese tipo de fe es una fe muerta. ‘Aun así, la fe, si no tiene obras, está muerta por sí sola’ (</a:t>
            </a:r>
            <a:r>
              <a:rPr lang="es-ES" sz="2800" dirty="0" err="1">
                <a:effectLst>
                  <a:outerShdw blurRad="38100" dist="38100" dir="2700000" algn="tl">
                    <a:srgbClr val="000000">
                      <a:alpha val="43137"/>
                    </a:srgbClr>
                  </a:outerShdw>
                </a:effectLst>
              </a:rPr>
              <a:t>Stg</a:t>
            </a:r>
            <a:r>
              <a:rPr lang="es-ES" sz="2800" dirty="0">
                <a:effectLst>
                  <a:outerShdw blurRad="38100" dist="38100" dir="2700000" algn="tl">
                    <a:srgbClr val="000000">
                      <a:alpha val="43137"/>
                    </a:srgbClr>
                  </a:outerShdw>
                </a:effectLst>
              </a:rPr>
              <a:t> 2:17). El gran teólogo Juan Calvino escribió: ‘Sólo la fe justifica, pero la fe que justifica nunca puede estar sola.’ La palabra solo en Santiago 2:17 significa simplemente ‘por sí misma.’ La verdadera fe que salva nunca puede ser por sí misma. Siempre trae vida, y la vida produce buenas obras</a:t>
            </a:r>
            <a:r>
              <a:rPr lang="en-US" sz="2800" dirty="0">
                <a:effectLst>
                  <a:outerShdw blurRad="38100" dist="38100" dir="2700000" algn="tl">
                    <a:srgbClr val="000000">
                      <a:alpha val="43137"/>
                    </a:srgbClr>
                  </a:outerShdw>
                </a:effectLst>
              </a:rPr>
              <a:t>.”</a:t>
            </a:r>
          </a:p>
        </p:txBody>
      </p:sp>
      <p:sp>
        <p:nvSpPr>
          <p:cNvPr id="7" name="Rectangle 6">
            <a:extLst>
              <a:ext uri="{FF2B5EF4-FFF2-40B4-BE49-F238E27FC236}">
                <a16:creationId xmlns:a16="http://schemas.microsoft.com/office/drawing/2014/main" id="{3F4259E9-F8CB-4AE0-9D30-0ABD1215DCFD}"/>
              </a:ext>
            </a:extLst>
          </p:cNvPr>
          <p:cNvSpPr/>
          <p:nvPr/>
        </p:nvSpPr>
        <p:spPr>
          <a:xfrm>
            <a:off x="913534" y="218182"/>
            <a:ext cx="7316932"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Warren W. Wiersbe</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BIBLE EXPOSITION COMMENTARY</a:t>
            </a:r>
          </a:p>
        </p:txBody>
      </p:sp>
      <p:pic>
        <p:nvPicPr>
          <p:cNvPr id="9218" name="Picture 2" descr="The Wiersbe Bible Commentary-2 Volume Set by Warren W. Wiersbe | SHOPtheWORD">
            <a:extLst>
              <a:ext uri="{FF2B5EF4-FFF2-40B4-BE49-F238E27FC236}">
                <a16:creationId xmlns:a16="http://schemas.microsoft.com/office/drawing/2014/main" id="{598684C7-BC07-465B-91FB-ABBC86D1A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76200"/>
            <a:ext cx="744474"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797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371600"/>
            <a:ext cx="9144000" cy="4266456"/>
          </a:xfrm>
        </p:spPr>
        <p:txBody>
          <a:bodyPr/>
          <a:lstStyle/>
          <a:p>
            <a:pPr marL="0" indent="0" algn="just">
              <a:spcBef>
                <a:spcPts val="0"/>
              </a:spcBef>
              <a:buNone/>
              <a:defRPr/>
            </a:pPr>
            <a:r>
              <a:rPr lang="en-US" b="1" dirty="0" err="1">
                <a:solidFill>
                  <a:srgbClr val="FFFFCC"/>
                </a:solidFill>
                <a:effectLst>
                  <a:outerShdw blurRad="38100" dist="38100" dir="2700000" algn="tl">
                    <a:srgbClr val="000000">
                      <a:alpha val="43137"/>
                    </a:srgbClr>
                  </a:outerShdw>
                </a:effectLst>
              </a:rPr>
              <a:t>Comenta</a:t>
            </a:r>
            <a:r>
              <a:rPr lang="en-US" b="1" dirty="0">
                <a:solidFill>
                  <a:srgbClr val="FFFFCC"/>
                </a:solidFill>
                <a:effectLst>
                  <a:outerShdw blurRad="38100" dist="38100" dir="2700000" algn="tl">
                    <a:srgbClr val="000000">
                      <a:alpha val="43137"/>
                    </a:srgbClr>
                  </a:outerShdw>
                </a:effectLst>
              </a:rPr>
              <a:t> </a:t>
            </a:r>
            <a:r>
              <a:rPr lang="en-US" b="1" dirty="0" err="1">
                <a:solidFill>
                  <a:srgbClr val="FFFFCC"/>
                </a:solidFill>
                <a:effectLst>
                  <a:outerShdw blurRad="38100" dist="38100" dir="2700000" algn="tl">
                    <a:srgbClr val="000000">
                      <a:alpha val="43137"/>
                    </a:srgbClr>
                  </a:outerShdw>
                </a:effectLst>
              </a:rPr>
              <a:t>en</a:t>
            </a:r>
            <a:r>
              <a:rPr lang="en-US" b="1" dirty="0">
                <a:solidFill>
                  <a:srgbClr val="FFFFCC"/>
                </a:solidFill>
                <a:effectLst>
                  <a:outerShdw blurRad="38100" dist="38100" dir="2700000" algn="tl">
                    <a:srgbClr val="000000">
                      <a:alpha val="43137"/>
                    </a:srgbClr>
                  </a:outerShdw>
                </a:effectLst>
              </a:rPr>
              <a:t> Santiago 2:18-19</a:t>
            </a:r>
            <a:r>
              <a:rPr lang="en-US" dirty="0">
                <a:effectLst>
                  <a:outerShdw blurRad="38100" dist="38100" dir="2700000" algn="tl">
                    <a:srgbClr val="000000">
                      <a:alpha val="43137"/>
                    </a:srgbClr>
                  </a:outerShdw>
                </a:effectLst>
              </a:rPr>
              <a:t>. “</a:t>
            </a:r>
            <a:r>
              <a:rPr lang="es-ES" dirty="0">
                <a:effectLst>
                  <a:outerShdw blurRad="38100" dist="38100" dir="2700000" algn="tl">
                    <a:srgbClr val="000000">
                      <a:alpha val="43137"/>
                    </a:srgbClr>
                  </a:outerShdw>
                </a:effectLst>
              </a:rPr>
              <a:t>Pero no es una experiencia salvadora creer y temblar. Una persona puede ser iluminada en su mente, incluso conmovida en su corazón , y perderse para siempre. </a:t>
            </a:r>
            <a:r>
              <a:rPr lang="es-ES" b="1" u="sng" dirty="0">
                <a:solidFill>
                  <a:srgbClr val="FFFFCC"/>
                </a:solidFill>
                <a:effectLst>
                  <a:outerShdw blurRad="38100" dist="38100" dir="2700000" algn="tl">
                    <a:srgbClr val="000000">
                      <a:alpha val="43137"/>
                    </a:srgbClr>
                  </a:outerShdw>
                </a:effectLst>
              </a:rPr>
              <a:t>La verdadera fe implica algo más, algo que se puede ver y reconocer: Una vida cambiada.</a:t>
            </a:r>
            <a:r>
              <a:rPr lang="es-ES" dirty="0">
                <a:effectLst>
                  <a:outerShdw blurRad="38100" dist="38100" dir="2700000" algn="tl">
                    <a:srgbClr val="000000">
                      <a:alpha val="43137"/>
                    </a:srgbClr>
                  </a:outerShdw>
                </a:effectLst>
              </a:rPr>
              <a:t> ‘Muéstrame tu fe sin tus obras,’ desafió Santiago, ‘y yo te mostraré mi fe por mis obras.’ (Santiago</a:t>
            </a:r>
            <a:r>
              <a:rPr lang="en-US" dirty="0">
                <a:effectLst>
                  <a:outerShdw blurRad="38100" dist="38100" dir="2700000" algn="tl">
                    <a:srgbClr val="000000">
                      <a:alpha val="43137"/>
                    </a:srgbClr>
                  </a:outerShdw>
                </a:effectLst>
              </a:rPr>
              <a:t> 2:18).”</a:t>
            </a:r>
          </a:p>
        </p:txBody>
      </p:sp>
      <p:sp>
        <p:nvSpPr>
          <p:cNvPr id="5" name="Rectangle 4">
            <a:extLst>
              <a:ext uri="{FF2B5EF4-FFF2-40B4-BE49-F238E27FC236}">
                <a16:creationId xmlns:a16="http://schemas.microsoft.com/office/drawing/2014/main" id="{B8F7E33C-AC81-45B8-9B83-345D142587FC}"/>
              </a:ext>
            </a:extLst>
          </p:cNvPr>
          <p:cNvSpPr/>
          <p:nvPr/>
        </p:nvSpPr>
        <p:spPr>
          <a:xfrm>
            <a:off x="913534" y="218182"/>
            <a:ext cx="7316932"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Warren W. Wiersbe</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BIBLE EXPOSITION COMMENTARY</a:t>
            </a:r>
          </a:p>
        </p:txBody>
      </p:sp>
      <p:pic>
        <p:nvPicPr>
          <p:cNvPr id="6" name="Picture 2" descr="The Wiersbe Bible Commentary-2 Volume Set by Warren W. Wiersbe | SHOPtheWORD">
            <a:extLst>
              <a:ext uri="{FF2B5EF4-FFF2-40B4-BE49-F238E27FC236}">
                <a16:creationId xmlns:a16="http://schemas.microsoft.com/office/drawing/2014/main" id="{5E8D9C8C-8977-437D-8584-853C5BD163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76200"/>
            <a:ext cx="744474"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780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8467" y="1371972"/>
            <a:ext cx="9144000" cy="4114056"/>
          </a:xfrm>
        </p:spPr>
        <p:txBody>
          <a:bodyPr/>
          <a:lstStyle/>
          <a:p>
            <a:pPr marL="0" indent="0" algn="just">
              <a:spcBef>
                <a:spcPts val="0"/>
              </a:spcBef>
              <a:buNone/>
              <a:defRPr/>
            </a:pPr>
            <a:r>
              <a:rPr lang="en-US" sz="2600" b="1" dirty="0" err="1">
                <a:solidFill>
                  <a:srgbClr val="FFFFCC"/>
                </a:solidFill>
                <a:effectLst>
                  <a:outerShdw blurRad="38100" dist="38100" dir="2700000" algn="tl">
                    <a:srgbClr val="000000">
                      <a:alpha val="43137"/>
                    </a:srgbClr>
                  </a:outerShdw>
                </a:effectLst>
              </a:rPr>
              <a:t>Comenta</a:t>
            </a:r>
            <a:r>
              <a:rPr lang="en-US" sz="2600" b="1" dirty="0">
                <a:solidFill>
                  <a:srgbClr val="FFFFCC"/>
                </a:solidFill>
                <a:effectLst>
                  <a:outerShdw blurRad="38100" dist="38100" dir="2700000" algn="tl">
                    <a:srgbClr val="000000">
                      <a:alpha val="43137"/>
                    </a:srgbClr>
                  </a:outerShdw>
                </a:effectLst>
              </a:rPr>
              <a:t> </a:t>
            </a:r>
            <a:r>
              <a:rPr lang="en-US" sz="2600" b="1" dirty="0" err="1">
                <a:solidFill>
                  <a:srgbClr val="FFFFCC"/>
                </a:solidFill>
                <a:effectLst>
                  <a:outerShdw blurRad="38100" dist="38100" dir="2700000" algn="tl">
                    <a:srgbClr val="000000">
                      <a:alpha val="43137"/>
                    </a:srgbClr>
                  </a:outerShdw>
                </a:effectLst>
              </a:rPr>
              <a:t>en</a:t>
            </a:r>
            <a:r>
              <a:rPr lang="en-US" sz="2600" b="1" dirty="0">
                <a:solidFill>
                  <a:srgbClr val="FFFFCC"/>
                </a:solidFill>
                <a:effectLst>
                  <a:outerShdw blurRad="38100" dist="38100" dir="2700000" algn="tl">
                    <a:srgbClr val="000000">
                      <a:alpha val="43137"/>
                    </a:srgbClr>
                  </a:outerShdw>
                </a:effectLst>
              </a:rPr>
              <a:t> Santiago 2:20-26</a:t>
            </a:r>
            <a:r>
              <a:rPr lang="en-US" sz="2600" dirty="0">
                <a:effectLst>
                  <a:outerShdw blurRad="38100" dist="38100" dir="2700000" algn="tl">
                    <a:srgbClr val="000000">
                      <a:alpha val="43137"/>
                    </a:srgbClr>
                  </a:outerShdw>
                </a:effectLst>
              </a:rPr>
              <a:t>. </a:t>
            </a:r>
            <a:r>
              <a:rPr lang="es-ES" sz="2600" dirty="0">
                <a:effectLst>
                  <a:outerShdw blurRad="38100" dist="38100" dir="2700000" algn="tl">
                    <a:srgbClr val="000000">
                      <a:alpha val="43137"/>
                    </a:srgbClr>
                  </a:outerShdw>
                </a:effectLst>
              </a:rPr>
              <a:t>La verdadera fe salvadora lleva a la acción. La fe dinámica no es una contemplación intelectual o una consternación emocional; conduce a la obediencia por parte de la voluntad. Y esta obediencia no es un hecho aislado: Continúa durante toda la vida. Conduce a las obras… Es importante que cada cristiano profesante examine su propio corazón y su propia vida y se asegure de que posee una fe verdadera para salvación, una fe dinámica. 'Examínense a ustedes mismos para ver si están firmes en la fe; pruébense a ustedes mismos.’ (2 Corintios 13:5a)</a:t>
            </a:r>
            <a:r>
              <a:rPr lang="en-US" sz="2600" dirty="0">
                <a:effectLst>
                  <a:outerShdw blurRad="38100" dist="38100" dir="2700000" algn="tl">
                    <a:srgbClr val="000000">
                      <a:alpha val="43137"/>
                    </a:srgbClr>
                  </a:outerShdw>
                </a:effectLst>
              </a:rPr>
              <a:t>. </a:t>
            </a:r>
            <a:r>
              <a:rPr lang="es-ES" sz="2600" dirty="0">
                <a:effectLst>
                  <a:outerShdw blurRad="38100" dist="38100" dir="2700000" algn="tl">
                    <a:srgbClr val="000000">
                      <a:alpha val="43137"/>
                    </a:srgbClr>
                  </a:outerShdw>
                </a:effectLst>
              </a:rPr>
              <a:t>Satanás es el gran engañador. Uno de sus recursos es la imitación. Si puede convencer a una persona de que su </a:t>
            </a:r>
            <a:r>
              <a:rPr lang="es-ES" sz="2600" b="1" u="sng" dirty="0">
                <a:solidFill>
                  <a:srgbClr val="FFFFCC"/>
                </a:solidFill>
                <a:effectLst>
                  <a:outerShdw blurRad="38100" dist="38100" dir="2700000" algn="tl">
                    <a:srgbClr val="000000">
                      <a:alpha val="43137"/>
                    </a:srgbClr>
                  </a:outerShdw>
                </a:effectLst>
              </a:rPr>
              <a:t>fe falsa</a:t>
            </a:r>
            <a:r>
              <a:rPr lang="es-ES" sz="2600" dirty="0">
                <a:effectLst>
                  <a:outerShdw blurRad="38100" dist="38100" dir="2700000" algn="tl">
                    <a:srgbClr val="000000">
                      <a:alpha val="43137"/>
                    </a:srgbClr>
                  </a:outerShdw>
                </a:effectLst>
              </a:rPr>
              <a:t> es fe verdadera, tiene a esa persona en su poder</a:t>
            </a:r>
            <a:r>
              <a:rPr lang="en-US" sz="2600" dirty="0">
                <a:effectLst>
                  <a:outerShdw blurRad="38100" dist="38100" dir="2700000" algn="tl">
                    <a:srgbClr val="000000">
                      <a:alpha val="43137"/>
                    </a:srgbClr>
                  </a:outerShdw>
                </a:effectLst>
              </a:rPr>
              <a:t>.”</a:t>
            </a:r>
          </a:p>
        </p:txBody>
      </p:sp>
      <p:sp>
        <p:nvSpPr>
          <p:cNvPr id="5" name="Rectangle 4">
            <a:extLst>
              <a:ext uri="{FF2B5EF4-FFF2-40B4-BE49-F238E27FC236}">
                <a16:creationId xmlns:a16="http://schemas.microsoft.com/office/drawing/2014/main" id="{C0018764-E363-4FCF-AED4-B6DFF397F760}"/>
              </a:ext>
            </a:extLst>
          </p:cNvPr>
          <p:cNvSpPr/>
          <p:nvPr/>
        </p:nvSpPr>
        <p:spPr>
          <a:xfrm>
            <a:off x="913534" y="218182"/>
            <a:ext cx="7316932"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Warren W. Wiersbe</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BIBLE EXPOSITION COMMENTARY</a:t>
            </a:r>
          </a:p>
        </p:txBody>
      </p:sp>
      <p:pic>
        <p:nvPicPr>
          <p:cNvPr id="6" name="Picture 2" descr="The Wiersbe Bible Commentary-2 Volume Set by Warren W. Wiersbe | SHOPtheWORD">
            <a:extLst>
              <a:ext uri="{FF2B5EF4-FFF2-40B4-BE49-F238E27FC236}">
                <a16:creationId xmlns:a16="http://schemas.microsoft.com/office/drawing/2014/main" id="{ED539EF0-74FC-453E-BBB4-967AFA6B33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76200"/>
            <a:ext cx="744474"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165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6158E-D5C0-3702-11A4-E86746F18819}"/>
            </a:ext>
          </a:extLst>
        </p:cNvPr>
        <p:cNvGrpSpPr/>
        <p:nvPr/>
      </p:nvGrpSpPr>
      <p:grpSpPr>
        <a:xfrm>
          <a:off x="0" y="0"/>
          <a:ext cx="0" cy="0"/>
          <a:chOff x="0" y="0"/>
          <a:chExt cx="0" cy="0"/>
        </a:xfrm>
      </p:grpSpPr>
      <p:sp>
        <p:nvSpPr>
          <p:cNvPr id="20482" name="Rectangle 2">
            <a:extLst>
              <a:ext uri="{FF2B5EF4-FFF2-40B4-BE49-F238E27FC236}">
                <a16:creationId xmlns:a16="http://schemas.microsoft.com/office/drawing/2014/main" id="{6EBE3F99-D9AF-5F30-E669-1CFEF94B9EEE}"/>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Respondiendo Once Preguntas</a:t>
            </a:r>
          </a:p>
        </p:txBody>
      </p:sp>
      <p:sp>
        <p:nvSpPr>
          <p:cNvPr id="16387" name="Rectangle 3">
            <a:extLst>
              <a:ext uri="{FF2B5EF4-FFF2-40B4-BE49-F238E27FC236}">
                <a16:creationId xmlns:a16="http://schemas.microsoft.com/office/drawing/2014/main" id="{477BE6D9-CB26-7019-A143-0946B735EC49}"/>
              </a:ext>
            </a:extLst>
          </p:cNvPr>
          <p:cNvSpPr>
            <a:spLocks noGrp="1" noChangeArrowheads="1"/>
          </p:cNvSpPr>
          <p:nvPr>
            <p:ph type="body" idx="4294967295"/>
          </p:nvPr>
        </p:nvSpPr>
        <p:spPr>
          <a:xfrm>
            <a:off x="0" y="923577"/>
            <a:ext cx="9143999" cy="5782023"/>
          </a:xfrm>
        </p:spPr>
        <p:txBody>
          <a:bodyPr/>
          <a:lstStyle/>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¿Quién lo escribió?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Santiago</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¿Qué sabemos acerca del autor?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Es el  ½ Hermano de Cristo</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¿Quién fué la audiencia?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Judios creyentes en la Diaspora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¿Desde dónde fué escrito?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Jerusalén</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¿Cuando fué escrito 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d.C. 44‒47</a:t>
            </a:r>
          </a:p>
          <a:p>
            <a:pPr marL="688975" indent="-688975" eaLnBrk="1" hangingPunct="1">
              <a:spcBef>
                <a:spcPts val="0"/>
              </a:spcBef>
              <a:spcAft>
                <a:spcPts val="1200"/>
              </a:spcAft>
              <a:buSzPct val="100000"/>
              <a:buFont typeface="+mj-lt"/>
              <a:buAutoNum type="arabicParenR"/>
              <a:defRPr/>
            </a:pPr>
            <a:r>
              <a:rPr lang="es-ES" sz="2400" dirty="0">
                <a:effectLst>
                  <a:outerShdw blurRad="38100" dist="38100" dir="2700000" algn="tl">
                    <a:srgbClr val="000000">
                      <a:alpha val="43137"/>
                    </a:srgbClr>
                  </a:outerShdw>
                </a:effectLst>
                <a:cs typeface="Calibri" panose="020F0502020204030204" pitchFamily="34" charset="0"/>
              </a:rPr>
              <a:t>¿Cuál fue la ocasión del libro</a:t>
            </a:r>
            <a:r>
              <a:rPr lang="en-US" sz="2400" dirty="0">
                <a:effectLst>
                  <a:outerShdw blurRad="38100" dist="38100" dir="2700000" algn="tl">
                    <a:srgbClr val="000000">
                      <a:alpha val="43137"/>
                    </a:srgbClr>
                  </a:outerShdw>
                </a:effectLst>
                <a:cs typeface="Calibri" panose="020F0502020204030204" pitchFamily="34" charset="0"/>
              </a:rPr>
              <a: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La Práctica de la Justicia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¿Cuál es el propósito del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Alcanzar la práctica de la justicia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¿De qué se trata 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Práctica de la Justicia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¿Cuál es el tema del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Vida Diaria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¿Qué hace este libro diferente?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Sentido Práctico</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¿Cómo está organizado 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Fe y Sabiduría</a:t>
            </a:r>
          </a:p>
        </p:txBody>
      </p:sp>
      <p:pic>
        <p:nvPicPr>
          <p:cNvPr id="5" name="Picture 4">
            <a:extLst>
              <a:ext uri="{FF2B5EF4-FFF2-40B4-BE49-F238E27FC236}">
                <a16:creationId xmlns:a16="http://schemas.microsoft.com/office/drawing/2014/main" id="{53691E76-D961-9231-B4B7-858208A1B3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54602" y="76200"/>
            <a:ext cx="1385593" cy="12192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64684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701040"/>
          <a:ext cx="8991600" cy="545592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rPr>
                        <a:t>Tres Tiempos de la Salvacion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Fase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Justificación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Santificación</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Glorificación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Tiempo</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Pasado</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Presente</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Futuro</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Salvo de: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Penalidad del Pecado</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Poder del Pecado</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Presencia del Pecado</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Sagrada Escritura</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Efe 2:8-9;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Tito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Fil 2:12</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bl>
          </a:graphicData>
        </a:graphic>
      </p:graphicFrame>
    </p:spTree>
    <p:extLst>
      <p:ext uri="{BB962C8B-B14F-4D97-AF65-F5344CB8AC3E}">
        <p14:creationId xmlns:p14="http://schemas.microsoft.com/office/powerpoint/2010/main" val="3890043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701040"/>
          <a:ext cx="8991600" cy="545592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rPr>
                        <a:t>Tres Tiempos de la Salvacion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Fase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Justificación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Santificación</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Glorificación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Tiempo</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Pasado</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Presente</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Futuro</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Salvo de: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Penalidad del Pecado</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Poder del Pecado</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Presencia del Pecado</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Sagrada Escritura</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Efe 2:8-9;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Tito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Fil 2:12</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bl>
          </a:graphicData>
        </a:graphic>
      </p:graphicFrame>
    </p:spTree>
    <p:extLst>
      <p:ext uri="{BB962C8B-B14F-4D97-AF65-F5344CB8AC3E}">
        <p14:creationId xmlns:p14="http://schemas.microsoft.com/office/powerpoint/2010/main" val="249466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5F08D-18F4-586A-6B10-709A6FFB1098}"/>
            </a:ext>
          </a:extLst>
        </p:cNvPr>
        <p:cNvGrpSpPr/>
        <p:nvPr/>
      </p:nvGrpSpPr>
      <p:grpSpPr>
        <a:xfrm>
          <a:off x="0" y="0"/>
          <a:ext cx="0" cy="0"/>
          <a:chOff x="0" y="0"/>
          <a:chExt cx="0" cy="0"/>
        </a:xfrm>
      </p:grpSpPr>
      <p:sp>
        <p:nvSpPr>
          <p:cNvPr id="48130" name="Rectangle 2">
            <a:extLst>
              <a:ext uri="{FF2B5EF4-FFF2-40B4-BE49-F238E27FC236}">
                <a16:creationId xmlns:a16="http://schemas.microsoft.com/office/drawing/2014/main" id="{DD47956C-AEDE-028D-CA60-A1CC8E4442C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La Fe Obedece a Dios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(Stg 1:19-27)</a:t>
            </a:r>
          </a:p>
        </p:txBody>
      </p:sp>
      <p:sp>
        <p:nvSpPr>
          <p:cNvPr id="3075" name="Rectangle 3">
            <a:extLst>
              <a:ext uri="{FF2B5EF4-FFF2-40B4-BE49-F238E27FC236}">
                <a16:creationId xmlns:a16="http://schemas.microsoft.com/office/drawing/2014/main" id="{E51B9E61-02CE-EA13-C36C-AAD8F6EFC2E6}"/>
              </a:ext>
            </a:extLst>
          </p:cNvPr>
          <p:cNvSpPr>
            <a:spLocks noGrp="1" noChangeArrowheads="1"/>
          </p:cNvSpPr>
          <p:nvPr>
            <p:ph type="body" idx="1"/>
          </p:nvPr>
        </p:nvSpPr>
        <p:spPr>
          <a:xfrm>
            <a:off x="0" y="1600200"/>
            <a:ext cx="9144000" cy="31242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s-ES" sz="3100" dirty="0"/>
              <a:t>Necesidad de la lentitud al hablar &amp; enojo </a:t>
            </a:r>
            <a:r>
              <a:rPr lang="en-US" sz="3100" dirty="0"/>
              <a:t>(1:19-20)</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Necesidad de la Obediencia a la Palabra de Dios (1:21-25)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rPr>
              <a:t>Necesidad de la Religión Verdadera (1:26-27)</a:t>
            </a:r>
          </a:p>
        </p:txBody>
      </p:sp>
      <p:pic>
        <p:nvPicPr>
          <p:cNvPr id="2" name="Picture 1">
            <a:extLst>
              <a:ext uri="{FF2B5EF4-FFF2-40B4-BE49-F238E27FC236}">
                <a16:creationId xmlns:a16="http://schemas.microsoft.com/office/drawing/2014/main" id="{55368A57-5E17-6212-2F63-BA5A35D5801E}"/>
              </a:ext>
            </a:extLst>
          </p:cNvPr>
          <p:cNvPicPr>
            <a:picLocks noChangeAspect="1"/>
          </p:cNvPicPr>
          <p:nvPr/>
        </p:nvPicPr>
        <p:blipFill>
          <a:blip r:embed="rId2"/>
          <a:stretch>
            <a:fillRect/>
          </a:stretch>
        </p:blipFill>
        <p:spPr>
          <a:xfrm>
            <a:off x="3090543" y="4740166"/>
            <a:ext cx="2962913" cy="1932599"/>
          </a:xfrm>
          <a:prstGeom prst="rect">
            <a:avLst/>
          </a:prstGeom>
        </p:spPr>
      </p:pic>
    </p:spTree>
    <p:extLst>
      <p:ext uri="{BB962C8B-B14F-4D97-AF65-F5344CB8AC3E}">
        <p14:creationId xmlns:p14="http://schemas.microsoft.com/office/powerpoint/2010/main" val="2858573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1E6EE-EFC8-09C4-F961-DCC76AB6504F}"/>
            </a:ext>
          </a:extLst>
        </p:cNvPr>
        <p:cNvGrpSpPr/>
        <p:nvPr/>
      </p:nvGrpSpPr>
      <p:grpSpPr>
        <a:xfrm>
          <a:off x="0" y="0"/>
          <a:ext cx="0" cy="0"/>
          <a:chOff x="0" y="0"/>
          <a:chExt cx="0" cy="0"/>
        </a:xfrm>
      </p:grpSpPr>
      <p:sp>
        <p:nvSpPr>
          <p:cNvPr id="54274" name="Rectangle 2">
            <a:extLst>
              <a:ext uri="{FF2B5EF4-FFF2-40B4-BE49-F238E27FC236}">
                <a16:creationId xmlns:a16="http://schemas.microsoft.com/office/drawing/2014/main" id="{F5C8C4AC-2D34-3C30-B910-2E222715DCA7}"/>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Favoritismo</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(2:1-13)</a:t>
            </a:r>
          </a:p>
        </p:txBody>
      </p:sp>
      <p:sp>
        <p:nvSpPr>
          <p:cNvPr id="7171" name="Rectangle 3">
            <a:extLst>
              <a:ext uri="{FF2B5EF4-FFF2-40B4-BE49-F238E27FC236}">
                <a16:creationId xmlns:a16="http://schemas.microsoft.com/office/drawing/2014/main" id="{81F6D63F-92F0-58CB-F347-90A84847E5F1}"/>
              </a:ext>
            </a:extLst>
          </p:cNvPr>
          <p:cNvSpPr>
            <a:spLocks noGrp="1" noChangeArrowheads="1"/>
          </p:cNvSpPr>
          <p:nvPr>
            <p:ph type="body" idx="1"/>
          </p:nvPr>
        </p:nvSpPr>
        <p:spPr>
          <a:xfrm>
            <a:off x="457200" y="1600200"/>
            <a:ext cx="8458200" cy="3276601"/>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Mandamiento: no al favoritismo (2:1)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rPr>
              <a:t>Situación: favoritismo en la asamblea (2:2-3)</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Razonamiento: el favoritismo es contrario al carácter de Dios y Sus propósitos (2:4-13)</a:t>
            </a:r>
          </a:p>
        </p:txBody>
      </p:sp>
      <p:pic>
        <p:nvPicPr>
          <p:cNvPr id="2" name="Picture 1">
            <a:extLst>
              <a:ext uri="{FF2B5EF4-FFF2-40B4-BE49-F238E27FC236}">
                <a16:creationId xmlns:a16="http://schemas.microsoft.com/office/drawing/2014/main" id="{FBA2806B-72F0-3AE5-971C-D84F4F6C20AC}"/>
              </a:ext>
            </a:extLst>
          </p:cNvPr>
          <p:cNvPicPr>
            <a:picLocks noChangeAspect="1"/>
          </p:cNvPicPr>
          <p:nvPr/>
        </p:nvPicPr>
        <p:blipFill>
          <a:blip r:embed="rId2"/>
          <a:stretch>
            <a:fillRect/>
          </a:stretch>
        </p:blipFill>
        <p:spPr>
          <a:xfrm>
            <a:off x="3033393" y="4696801"/>
            <a:ext cx="2962913" cy="1932599"/>
          </a:xfrm>
          <a:prstGeom prst="rect">
            <a:avLst/>
          </a:prstGeom>
        </p:spPr>
      </p:pic>
    </p:spTree>
    <p:extLst>
      <p:ext uri="{BB962C8B-B14F-4D97-AF65-F5344CB8AC3E}">
        <p14:creationId xmlns:p14="http://schemas.microsoft.com/office/powerpoint/2010/main" val="3508057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t>ESTRUCTURA DE SANTIAGO</a:t>
            </a:r>
          </a:p>
        </p:txBody>
      </p:sp>
      <p:sp>
        <p:nvSpPr>
          <p:cNvPr id="92163" name="Rectangle 2051"/>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Fe (Santiago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Sabiduría (Santiago 3:13</a:t>
            </a:r>
            <a:r>
              <a:rPr lang="en-US" dirty="0">
                <a:cs typeface="Calibri" panose="020F0502020204030204" pitchFamily="34" charset="0"/>
              </a:rPr>
              <a:t>‒5:20)</a:t>
            </a:r>
            <a:endParaRPr lang="en-US" dirty="0"/>
          </a:p>
        </p:txBody>
      </p:sp>
      <p:pic>
        <p:nvPicPr>
          <p:cNvPr id="2" name="Picture 1">
            <a:extLst>
              <a:ext uri="{FF2B5EF4-FFF2-40B4-BE49-F238E27FC236}">
                <a16:creationId xmlns:a16="http://schemas.microsoft.com/office/drawing/2014/main" id="{D92037D4-2E8D-B509-8B79-7F5E4DF98173}"/>
              </a:ext>
            </a:extLst>
          </p:cNvPr>
          <p:cNvPicPr>
            <a:picLocks noChangeAspect="1"/>
          </p:cNvPicPr>
          <p:nvPr/>
        </p:nvPicPr>
        <p:blipFill>
          <a:blip r:embed="rId2"/>
          <a:stretch>
            <a:fillRect/>
          </a:stretch>
        </p:blipFill>
        <p:spPr>
          <a:xfrm>
            <a:off x="3124200" y="4343400"/>
            <a:ext cx="2962913" cy="1926503"/>
          </a:xfrm>
          <a:prstGeom prst="rect">
            <a:avLst/>
          </a:prstGeom>
        </p:spPr>
      </p:pic>
    </p:spTree>
    <p:extLst>
      <p:ext uri="{BB962C8B-B14F-4D97-AF65-F5344CB8AC3E}">
        <p14:creationId xmlns:p14="http://schemas.microsoft.com/office/powerpoint/2010/main" val="183436973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85B6A64-DDAD-4F89-8293-FDB470AFF4D2}"/>
              </a:ext>
            </a:extLst>
          </p:cNvPr>
          <p:cNvSpPr>
            <a:spLocks noGrp="1" noChangeArrowheads="1"/>
          </p:cNvSpPr>
          <p:nvPr>
            <p:ph type="title"/>
          </p:nvPr>
        </p:nvSpPr>
        <p:spPr>
          <a:xfrm>
            <a:off x="1066800" y="228600"/>
            <a:ext cx="7010400" cy="1600200"/>
          </a:xfrm>
        </p:spPr>
        <p:txBody>
          <a:bodyPr/>
          <a:lstStyle/>
          <a:p>
            <a:pPr algn="ctr" eaLnBrk="1" hangingPunct="1">
              <a:defRPr/>
            </a:pPr>
            <a:r>
              <a:rPr lang="en-US" sz="3400" dirty="0">
                <a:effectLst>
                  <a:outerShdw blurRad="38100" dist="38100" dir="2700000" algn="tl">
                    <a:srgbClr val="000000">
                      <a:alpha val="43137"/>
                    </a:srgbClr>
                  </a:outerShdw>
                </a:effectLst>
              </a:rPr>
              <a:t>III. Razonamiento: El Favoritismo es Contrario al Carácter de Dios y Sus Propósitos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(2:4-13)</a:t>
            </a:r>
          </a:p>
        </p:txBody>
      </p:sp>
      <p:sp>
        <p:nvSpPr>
          <p:cNvPr id="7171" name="Rectangle 3">
            <a:extLst>
              <a:ext uri="{FF2B5EF4-FFF2-40B4-BE49-F238E27FC236}">
                <a16:creationId xmlns:a16="http://schemas.microsoft.com/office/drawing/2014/main" id="{0BFB1F45-27D2-4FDD-9B1C-E89DC54D0B8E}"/>
              </a:ext>
            </a:extLst>
          </p:cNvPr>
          <p:cNvSpPr>
            <a:spLocks noGrp="1" noChangeArrowheads="1"/>
          </p:cNvSpPr>
          <p:nvPr>
            <p:ph type="body" idx="1"/>
          </p:nvPr>
        </p:nvSpPr>
        <p:spPr>
          <a:xfrm>
            <a:off x="0" y="2057400"/>
            <a:ext cx="9296400" cy="3962400"/>
          </a:xfrm>
        </p:spPr>
        <p:txBody>
          <a:bodyPr/>
          <a:lstStyle/>
          <a:p>
            <a:pPr marL="463550" lvl="1" indent="-407988" eaLnBrk="1" hangingPunct="1">
              <a:spcBef>
                <a:spcPts val="0"/>
              </a:spcBef>
              <a:spcAft>
                <a:spcPts val="2400"/>
              </a:spcAft>
              <a:buSzPct val="100000"/>
              <a:buFont typeface="+mj-lt"/>
              <a:buAutoNum type="alphaUcPeriod"/>
              <a:defRPr/>
            </a:pPr>
            <a:r>
              <a:rPr lang="es-ES" dirty="0">
                <a:effectLst>
                  <a:outerShdw blurRad="38100" dist="38100" dir="2700000" algn="tl">
                    <a:srgbClr val="000000">
                      <a:alpha val="43137"/>
                    </a:srgbClr>
                  </a:outerShdw>
                </a:effectLst>
              </a:rPr>
              <a:t>Nosotros juzgamos donde Dios no ha juzgado </a:t>
            </a:r>
            <a:r>
              <a:rPr lang="en-US" dirty="0">
                <a:effectLst>
                  <a:outerShdw blurRad="38100" dist="38100" dir="2700000" algn="tl">
                    <a:srgbClr val="000000">
                      <a:alpha val="43137"/>
                    </a:srgbClr>
                  </a:outerShdw>
                </a:effectLst>
              </a:rPr>
              <a:t>(4)</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Dios escoge a todos (2:5)</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Opresores Ricos (2:6-7)</a:t>
            </a:r>
          </a:p>
          <a:p>
            <a:pPr marL="463550" lvl="1" indent="-407988" eaLnBrk="1" hangingPunct="1">
              <a:spcBef>
                <a:spcPts val="0"/>
              </a:spcBef>
              <a:spcAft>
                <a:spcPts val="2400"/>
              </a:spcAft>
              <a:buSzPct val="100000"/>
              <a:buFont typeface="+mj-lt"/>
              <a:buAutoNum type="alphaUcPeriod"/>
              <a:defRPr/>
            </a:pPr>
            <a:r>
              <a:rPr lang="es-ES" dirty="0">
                <a:effectLst>
                  <a:outerShdw blurRad="38100" dist="38100" dir="2700000" algn="tl">
                    <a:srgbClr val="000000">
                      <a:alpha val="43137"/>
                    </a:srgbClr>
                  </a:outerShdw>
                </a:effectLst>
              </a:rPr>
              <a:t>El favoritismo viola la ley de Dios </a:t>
            </a:r>
            <a:r>
              <a:rPr lang="en-US" dirty="0">
                <a:effectLst>
                  <a:outerShdw blurRad="38100" dist="38100" dir="2700000" algn="tl">
                    <a:srgbClr val="000000">
                      <a:alpha val="43137"/>
                    </a:srgbClr>
                  </a:outerShdw>
                </a:effectLst>
              </a:rPr>
              <a:t>(2:8-11)</a:t>
            </a:r>
          </a:p>
          <a:p>
            <a:pPr marL="463550" lvl="1" indent="-407988" eaLnBrk="1" hangingPunct="1">
              <a:spcBef>
                <a:spcPts val="0"/>
              </a:spcBef>
              <a:spcAft>
                <a:spcPts val="2400"/>
              </a:spcAft>
              <a:buSzPct val="100000"/>
              <a:buFont typeface="+mj-lt"/>
              <a:buAutoNum type="alphaUcPeriod"/>
              <a:defRPr/>
            </a:pPr>
            <a:r>
              <a:rPr lang="es-ES" sz="3000" b="1" u="sng" dirty="0">
                <a:solidFill>
                  <a:srgbClr val="FFFFCC"/>
                </a:solidFill>
                <a:effectLst>
                  <a:outerShdw blurRad="38100" dist="38100" dir="2700000" algn="tl">
                    <a:srgbClr val="000000">
                      <a:alpha val="43137"/>
                    </a:srgbClr>
                  </a:outerShdw>
                </a:effectLst>
              </a:rPr>
              <a:t>Dios juzgará a quienes muestran favoritismo</a:t>
            </a:r>
            <a:r>
              <a:rPr lang="en-US" sz="3000" b="1" u="sng" dirty="0">
                <a:solidFill>
                  <a:srgbClr val="FFFFCC"/>
                </a:solidFill>
                <a:effectLst>
                  <a:outerShdw blurRad="38100" dist="38100" dir="2700000" algn="tl">
                    <a:srgbClr val="000000">
                      <a:alpha val="43137"/>
                    </a:srgbClr>
                  </a:outerShdw>
                </a:effectLst>
              </a:rPr>
              <a:t> (2:12-13)</a:t>
            </a:r>
          </a:p>
        </p:txBody>
      </p:sp>
      <p:pic>
        <p:nvPicPr>
          <p:cNvPr id="2" name="Picture 1">
            <a:extLst>
              <a:ext uri="{FF2B5EF4-FFF2-40B4-BE49-F238E27FC236}">
                <a16:creationId xmlns:a16="http://schemas.microsoft.com/office/drawing/2014/main" id="{12A371D4-8C6E-CDBD-B3A4-D95B34682DFA}"/>
              </a:ext>
            </a:extLst>
          </p:cNvPr>
          <p:cNvPicPr>
            <a:picLocks noChangeAspect="1"/>
          </p:cNvPicPr>
          <p:nvPr/>
        </p:nvPicPr>
        <p:blipFill>
          <a:blip r:embed="rId2"/>
          <a:stretch>
            <a:fillRect/>
          </a:stretch>
        </p:blipFill>
        <p:spPr>
          <a:xfrm>
            <a:off x="6248400" y="2819400"/>
            <a:ext cx="2413109" cy="1578948"/>
          </a:xfrm>
          <a:prstGeom prst="rect">
            <a:avLst/>
          </a:prstGeom>
        </p:spPr>
      </p:pic>
    </p:spTree>
    <p:extLst>
      <p:ext uri="{BB962C8B-B14F-4D97-AF65-F5344CB8AC3E}">
        <p14:creationId xmlns:p14="http://schemas.microsoft.com/office/powerpoint/2010/main" val="4190676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D45187C-CC1D-47ED-A699-41A469814A75}"/>
              </a:ext>
            </a:extLst>
          </p:cNvPr>
          <p:cNvGraphicFramePr>
            <a:graphicFrameLocks noGrp="1"/>
          </p:cNvGraphicFramePr>
          <p:nvPr/>
        </p:nvGraphicFramePr>
        <p:xfrm>
          <a:off x="122238" y="152401"/>
          <a:ext cx="8899525" cy="6553201"/>
        </p:xfrm>
        <a:graphic>
          <a:graphicData uri="http://schemas.openxmlformats.org/drawingml/2006/table">
            <a:tbl>
              <a:tblPr firstRow="1" bandRow="1">
                <a:tableStyleId>{073A0DAA-6AF3-43AB-8588-CEC1D06C72B9}</a:tableStyleId>
              </a:tblPr>
              <a:tblGrid>
                <a:gridCol w="3230562">
                  <a:extLst>
                    <a:ext uri="{9D8B030D-6E8A-4147-A177-3AD203B41FA5}">
                      <a16:colId xmlns:a16="http://schemas.microsoft.com/office/drawing/2014/main" val="20000"/>
                    </a:ext>
                  </a:extLst>
                </a:gridCol>
                <a:gridCol w="2697162">
                  <a:extLst>
                    <a:ext uri="{9D8B030D-6E8A-4147-A177-3AD203B41FA5}">
                      <a16:colId xmlns:a16="http://schemas.microsoft.com/office/drawing/2014/main" val="20001"/>
                    </a:ext>
                  </a:extLst>
                </a:gridCol>
                <a:gridCol w="2971801">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Armonía entre Pablo y Santiago</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PABLO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SANTIAGO</a:t>
                      </a:r>
                    </a:p>
                  </a:txBody>
                  <a:tcPr marL="91434" marR="91434" marT="45726" marB="45726" anchor="ctr" horzOverflow="overflow"/>
                </a:tc>
                <a:extLst>
                  <a:ext uri="{0D108BD9-81ED-4DB2-BD59-A6C34878D82A}">
                    <a16:rowId xmlns:a16="http://schemas.microsoft.com/office/drawing/2014/main" val="10001"/>
                  </a:ext>
                </a:extLst>
              </a:tr>
              <a:tr h="92166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Fase de la Salvación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Santificación</a:t>
                      </a:r>
                    </a:p>
                  </a:txBody>
                  <a:tcPr marL="91434" marR="91434" marT="45726" marB="45726" anchor="ctr" horzOverflow="overflow"/>
                </a:tc>
                <a:extLst>
                  <a:ext uri="{0D108BD9-81ED-4DB2-BD59-A6C34878D82A}">
                    <a16:rowId xmlns:a16="http://schemas.microsoft.com/office/drawing/2014/main" val="10002"/>
                  </a:ext>
                </a:extLst>
              </a:tr>
              <a:tr h="131988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500" b="1" i="0" u="none" strike="noStrike" cap="none" normalizeH="0" baseline="0" dirty="0">
                          <a:ln>
                            <a:noFill/>
                          </a:ln>
                          <a:solidFill>
                            <a:schemeClr val="bg2"/>
                          </a:solidFill>
                          <a:effectLst/>
                          <a:latin typeface="Calibri" panose="020F0502020204030204" pitchFamily="34" charset="0"/>
                        </a:rPr>
                        <a:t>Tiempo de la Salvación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Primer Tiempo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Segundo Tiempo</a:t>
                      </a:r>
                    </a:p>
                  </a:txBody>
                  <a:tcPr marL="91434" marR="91434" marT="45726" marB="45726" anchor="ctr" horzOverflow="overflow"/>
                </a:tc>
                <a:extLst>
                  <a:ext uri="{0D108BD9-81ED-4DB2-BD59-A6C34878D82A}">
                    <a16:rowId xmlns:a16="http://schemas.microsoft.com/office/drawing/2014/main" val="10003"/>
                  </a:ext>
                </a:extLst>
              </a:tr>
              <a:tr h="131988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Asunto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Justicia Propia Judaismo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Ortodoxía Muerta</a:t>
                      </a:r>
                    </a:p>
                  </a:txBody>
                  <a:tcPr marL="91434" marR="91434" marT="45726" marB="45726" anchor="ctr" horzOverflow="overflow"/>
                </a:tc>
                <a:extLst>
                  <a:ext uri="{0D108BD9-81ED-4DB2-BD59-A6C34878D82A}">
                    <a16:rowId xmlns:a16="http://schemas.microsoft.com/office/drawing/2014/main" val="3131672079"/>
                  </a:ext>
                </a:extLst>
              </a:tr>
              <a:tr h="131988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Genesis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Gen 15:6</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Gen 22</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2900628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D45187C-CC1D-47ED-A699-41A469814A75}"/>
              </a:ext>
            </a:extLst>
          </p:cNvPr>
          <p:cNvGraphicFramePr>
            <a:graphicFrameLocks noGrp="1"/>
          </p:cNvGraphicFramePr>
          <p:nvPr/>
        </p:nvGraphicFramePr>
        <p:xfrm>
          <a:off x="92077" y="152401"/>
          <a:ext cx="8899525" cy="6466487"/>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err="1">
                          <a:ln>
                            <a:noFill/>
                          </a:ln>
                          <a:solidFill>
                            <a:srgbClr val="00FFFF"/>
                          </a:solidFill>
                          <a:effectLst/>
                          <a:uLnTx/>
                          <a:uFillTx/>
                          <a:latin typeface="Calibri" panose="020F0502020204030204" pitchFamily="34" charset="0"/>
                          <a:ea typeface="+mj-ea"/>
                          <a:cs typeface="+mj-cs"/>
                        </a:rPr>
                        <a:t>Armonía</a:t>
                      </a: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 entre Pablo y Santiago</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PABLO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SANTIAGO</a:t>
                      </a:r>
                    </a:p>
                  </a:txBody>
                  <a:tcPr marL="91434" marR="91434" marT="45726" marB="45726" anchor="ctr" horzOverflow="overflow"/>
                </a:tc>
                <a:extLst>
                  <a:ext uri="{0D108BD9-81ED-4DB2-BD59-A6C34878D82A}">
                    <a16:rowId xmlns:a16="http://schemas.microsoft.com/office/drawing/2014/main" val="10001"/>
                  </a:ext>
                </a:extLst>
              </a:tr>
              <a:tr h="92166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err="1">
                          <a:ln>
                            <a:noFill/>
                          </a:ln>
                          <a:solidFill>
                            <a:schemeClr val="bg2"/>
                          </a:solidFill>
                          <a:effectLst/>
                          <a:latin typeface="Calibri" panose="020F0502020204030204" pitchFamily="34" charset="0"/>
                        </a:rPr>
                        <a:t>Justificación</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Declarado</a:t>
                      </a: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 </a:t>
                      </a: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Inocente</a:t>
                      </a: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 </a:t>
                      </a: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delante</a:t>
                      </a: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 de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2600" b="1" i="0" u="none" strike="noStrike" cap="none" normalizeH="0" baseline="0" dirty="0">
                          <a:ln>
                            <a:noFill/>
                          </a:ln>
                          <a:solidFill>
                            <a:srgbClr val="C00000"/>
                          </a:solidFill>
                          <a:effectLst/>
                          <a:latin typeface="Calibri" panose="020F0502020204030204" pitchFamily="34" charset="0"/>
                        </a:rPr>
                        <a:t>Evidencia del fruto de la fe del creyente ante el hombre</a:t>
                      </a:r>
                      <a:endParaRPr kumimoji="0" lang="en-US" sz="26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10002"/>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Salvo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Justificación</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Santificación</a:t>
                      </a:r>
                    </a:p>
                  </a:txBody>
                  <a:tcPr marL="91434" marR="91434" marT="45726" marB="45726" anchor="ctr" horzOverflow="overflow"/>
                </a:tc>
                <a:extLst>
                  <a:ext uri="{0D108BD9-81ED-4DB2-BD59-A6C34878D82A}">
                    <a16:rowId xmlns:a16="http://schemas.microsoft.com/office/drawing/2014/main" val="10003"/>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Fe para </a:t>
                      </a: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Salvación</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Fe de </a:t>
                      </a:r>
                      <a:r>
                        <a:rPr kumimoji="0" lang="en-US" sz="2800" b="1" i="0" u="none" strike="noStrike" cap="none" normalizeH="0" baseline="0" dirty="0" err="1">
                          <a:ln>
                            <a:noFill/>
                          </a:ln>
                          <a:solidFill>
                            <a:srgbClr val="C00000"/>
                          </a:solidFill>
                          <a:effectLst/>
                          <a:latin typeface="Calibri" panose="020F0502020204030204" pitchFamily="34" charset="0"/>
                        </a:rPr>
                        <a:t>Servicio</a:t>
                      </a:r>
                      <a:endParaRPr kumimoji="0" lang="en-US" sz="28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3131672079"/>
                  </a:ext>
                </a:extLst>
              </a:tr>
              <a:tr h="131988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err="1">
                          <a:ln>
                            <a:noFill/>
                          </a:ln>
                          <a:solidFill>
                            <a:schemeClr val="bg2"/>
                          </a:solidFill>
                          <a:effectLst/>
                          <a:latin typeface="Calibri" panose="020F0502020204030204" pitchFamily="34" charset="0"/>
                        </a:rPr>
                        <a:t>Obras</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con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err="1">
                          <a:ln>
                            <a:noFill/>
                          </a:ln>
                          <a:solidFill>
                            <a:srgbClr val="C00000"/>
                          </a:solidFill>
                          <a:effectLst/>
                          <a:latin typeface="Calibri" panose="020F0502020204030204" pitchFamily="34" charset="0"/>
                        </a:rPr>
                        <a:t>Obras</a:t>
                      </a:r>
                      <a:r>
                        <a:rPr kumimoji="0" lang="en-US" sz="2800" b="1" i="0" u="none" strike="noStrike" cap="none" normalizeH="0" baseline="0" dirty="0">
                          <a:ln>
                            <a:noFill/>
                          </a:ln>
                          <a:solidFill>
                            <a:srgbClr val="C00000"/>
                          </a:solidFill>
                          <a:effectLst/>
                          <a:latin typeface="Calibri" panose="020F0502020204030204" pitchFamily="34" charset="0"/>
                        </a:rPr>
                        <a:t> morales del </a:t>
                      </a:r>
                      <a:r>
                        <a:rPr kumimoji="0" lang="en-US" sz="2800" b="1" i="0" u="none" strike="noStrike" cap="none" normalizeH="0" baseline="0" dirty="0" err="1">
                          <a:ln>
                            <a:noFill/>
                          </a:ln>
                          <a:solidFill>
                            <a:srgbClr val="C00000"/>
                          </a:solidFill>
                          <a:effectLst/>
                          <a:latin typeface="Calibri" panose="020F0502020204030204" pitchFamily="34" charset="0"/>
                        </a:rPr>
                        <a:t>creyente</a:t>
                      </a:r>
                      <a:endParaRPr kumimoji="0" lang="en-US" sz="28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3666636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600200"/>
            <a:ext cx="9144000" cy="5135880"/>
          </a:xfrm>
        </p:spPr>
        <p:txBody>
          <a:bodyPr/>
          <a:lstStyle/>
          <a:p>
            <a:pPr marL="0" indent="0" algn="just" eaLnBrk="1" hangingPunct="1">
              <a:spcBef>
                <a:spcPts val="0"/>
              </a:spcBef>
              <a:buNone/>
              <a:defRPr/>
            </a:pPr>
            <a:r>
              <a:rPr lang="en-US" sz="2800" dirty="0">
                <a:effectLst/>
              </a:rPr>
              <a:t>“</a:t>
            </a:r>
            <a:r>
              <a:rPr lang="es-ES" sz="2600" dirty="0">
                <a:effectLst/>
              </a:rPr>
              <a:t>en su uso más amplio, la palabra fe representa al menos cuatro ideas variadas. Como en el caso anterior, puede ser una confianza personal en Dios. Este es el aspecto más común de la fe, que puede dividirse en tres características. Número uno, (a) </a:t>
            </a:r>
            <a:r>
              <a:rPr lang="es-ES" sz="2600" b="1" u="sng" dirty="0">
                <a:solidFill>
                  <a:srgbClr val="FFFFCC"/>
                </a:solidFill>
                <a:effectLst/>
              </a:rPr>
              <a:t>Fe que Salva</a:t>
            </a:r>
            <a:r>
              <a:rPr lang="es-ES" sz="2600" dirty="0">
                <a:effectLst/>
              </a:rPr>
              <a:t>, que es la confianza forjada en las promesas y provisiones de Dios con respecto al Salvador que lo lleva a uno a elegir, a apoyarse y confiar en el Único que puede salvar.  (b) </a:t>
            </a:r>
            <a:r>
              <a:rPr lang="es-ES" sz="2600" b="1" u="sng" dirty="0">
                <a:solidFill>
                  <a:srgbClr val="FFFFCC"/>
                </a:solidFill>
                <a:effectLst/>
              </a:rPr>
              <a:t>Fe de Servicio</a:t>
            </a:r>
            <a:r>
              <a:rPr lang="es-ES" sz="2600" dirty="0">
                <a:effectLst/>
              </a:rPr>
              <a:t>, que contempla como verdadero el hecho de los dones divinamente concedidos y todos los detalles respecto de los nombramientos divinos para el servicio. Esta fe es siempre un asunto personal, por lo que un creyente no debe convertirse en un modelo para otro. Para que esa fe con sus características personales pueda mantenerse inviolable,</a:t>
            </a:r>
            <a:r>
              <a:rPr lang="es-ES" sz="2800" dirty="0">
                <a:effectLst/>
              </a:rPr>
              <a:t>...</a:t>
            </a:r>
            <a:endParaRPr lang="en-US" sz="2800" dirty="0">
              <a:effectLst/>
            </a:endParaRP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5901" y="12192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12" name="TextBox 11">
            <a:extLst>
              <a:ext uri="{FF2B5EF4-FFF2-40B4-BE49-F238E27FC236}">
                <a16:creationId xmlns:a16="http://schemas.microsoft.com/office/drawing/2014/main" id="{D480E99C-8DC8-4733-8B21-E0166C90D919}"/>
              </a:ext>
            </a:extLst>
          </p:cNvPr>
          <p:cNvSpPr txBox="1"/>
          <p:nvPr/>
        </p:nvSpPr>
        <p:spPr>
          <a:xfrm>
            <a:off x="2224088" y="246727"/>
            <a:ext cx="4695824" cy="1277273"/>
          </a:xfrm>
          <a:prstGeom prst="rect">
            <a:avLst/>
          </a:prstGeom>
          <a:noFill/>
        </p:spPr>
        <p:txBody>
          <a:bodyPr wrap="square">
            <a:spAutoFit/>
          </a:bodyPr>
          <a:lstStyle/>
          <a:p>
            <a:pPr algn="ctr">
              <a:spcAft>
                <a:spcPts val="600"/>
              </a:spcAft>
            </a:pPr>
            <a:r>
              <a:rPr lang="en-US" sz="3600" dirty="0">
                <a:solidFill>
                  <a:schemeClr val="tx2"/>
                </a:solidFill>
                <a:latin typeface="Calibri" panose="020F0502020204030204" pitchFamily="34" charset="0"/>
                <a:ea typeface="+mj-ea"/>
                <a:cs typeface="+mj-cs"/>
              </a:rPr>
              <a:t>Lewis Sperry Chafer</a:t>
            </a:r>
          </a:p>
          <a:p>
            <a:pPr algn="ctr"/>
            <a:r>
              <a:rPr lang="en-US" sz="1800" dirty="0">
                <a:latin typeface="Calibri" panose="020F0502020204030204" pitchFamily="34" charset="0"/>
              </a:rPr>
              <a:t>Teología Sistemática(Grand Rapids, MI: Kregel Publicaciones, 1993), vol. 7, 148.</a:t>
            </a:r>
          </a:p>
        </p:txBody>
      </p:sp>
    </p:spTree>
    <p:extLst>
      <p:ext uri="{BB962C8B-B14F-4D97-AF65-F5344CB8AC3E}">
        <p14:creationId xmlns:p14="http://schemas.microsoft.com/office/powerpoint/2010/main" val="1545650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19050" y="1591992"/>
            <a:ext cx="9144000" cy="5113608"/>
          </a:xfrm>
        </p:spPr>
        <p:txBody>
          <a:bodyPr/>
          <a:lstStyle/>
          <a:p>
            <a:pPr marL="0" indent="0" algn="just" eaLnBrk="1" hangingPunct="1">
              <a:buNone/>
              <a:defRPr/>
            </a:pPr>
            <a:r>
              <a:rPr lang="en-US" sz="2800" dirty="0">
                <a:effectLst/>
              </a:rPr>
              <a:t>“…</a:t>
            </a:r>
            <a:r>
              <a:rPr lang="es-ES" sz="2800" dirty="0">
                <a:effectLst/>
              </a:rPr>
              <a:t>el apóstol Pablo escribe: "Si tienes fe, tenla para ti mismo delante de Dios“ (Rom 14:22). Se puede causar un gran daño si un cristiano imita a otro en asuntos de nombramiento para el servicio." </a:t>
            </a:r>
            <a:r>
              <a:rPr lang="en-US" sz="2800" dirty="0">
                <a:effectLst/>
              </a:rPr>
              <a:t>(c) </a:t>
            </a:r>
            <a:r>
              <a:rPr lang="es-ES" sz="2800" b="1" u="sng" dirty="0">
                <a:solidFill>
                  <a:srgbClr val="FFFFCC"/>
                </a:solidFill>
                <a:effectLst/>
              </a:rPr>
              <a:t>Fe santificadora o sustentadora</a:t>
            </a:r>
            <a:r>
              <a:rPr lang="es-ES" sz="2800" dirty="0">
                <a:effectLst/>
              </a:rPr>
              <a:t>, que se aferra al poder de Dios para la vida cotidiana. Es la vida vivida en dependencia de Dios, trabajando sobre un nuevo principio de vida. (Rom 6:4). </a:t>
            </a:r>
            <a:r>
              <a:rPr lang="es-ES" sz="2800" u="sng" dirty="0">
                <a:solidFill>
                  <a:srgbClr val="66FF99"/>
                </a:solidFill>
                <a:effectLst/>
              </a:rPr>
              <a:t>El justificado, habiendo llegado a ser lo que es por la fe, debe seguir adelante viviendo según el mismo principio de total dependencia de Dios</a:t>
            </a:r>
            <a:r>
              <a:rPr lang="en-US" sz="2800" dirty="0">
                <a:effectLst/>
              </a:rPr>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pic>
        <p:nvPicPr>
          <p:cNvPr id="3" name="Picture 2" descr="http://t1.gstatic.com/images?q=tbn:ANd9GcQxv3vyi4YqgamHAJTIgWkNJkLqWWIuAG2pkecTpX67vjz6XE96Kw">
            <a:extLst>
              <a:ext uri="{FF2B5EF4-FFF2-40B4-BE49-F238E27FC236}">
                <a16:creationId xmlns:a16="http://schemas.microsoft.com/office/drawing/2014/main" id="{1122C40D-ABAD-49D6-8B1D-AA7CA6B1E6F8}"/>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35901" y="12192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382D40ED-2142-473E-8747-9E993358470E}"/>
              </a:ext>
            </a:extLst>
          </p:cNvPr>
          <p:cNvSpPr txBox="1"/>
          <p:nvPr/>
        </p:nvSpPr>
        <p:spPr>
          <a:xfrm>
            <a:off x="2224088" y="246727"/>
            <a:ext cx="4695824" cy="1277273"/>
          </a:xfrm>
          <a:prstGeom prst="rect">
            <a:avLst/>
          </a:prstGeom>
          <a:noFill/>
        </p:spPr>
        <p:txBody>
          <a:bodyPr wrap="square">
            <a:spAutoFit/>
          </a:bodyPr>
          <a:lstStyle/>
          <a:p>
            <a:pPr algn="ctr">
              <a:spcAft>
                <a:spcPts val="600"/>
              </a:spcAft>
            </a:pPr>
            <a:r>
              <a:rPr lang="en-US" sz="3600" dirty="0">
                <a:solidFill>
                  <a:schemeClr val="tx2"/>
                </a:solidFill>
                <a:latin typeface="Calibri" panose="020F0502020204030204" pitchFamily="34" charset="0"/>
                <a:ea typeface="+mj-ea"/>
                <a:cs typeface="+mj-cs"/>
              </a:rPr>
              <a:t>Lewis Sperry Chafer</a:t>
            </a:r>
          </a:p>
          <a:p>
            <a:pPr algn="ctr"/>
            <a:r>
              <a:rPr lang="en-US" sz="1800" dirty="0">
                <a:latin typeface="Calibri" panose="020F0502020204030204" pitchFamily="34" charset="0"/>
              </a:rPr>
              <a:t>Systematic Theology (Grand Rapids, MI: Kregel Publications, 1993), vol. 7, 148.</a:t>
            </a:r>
          </a:p>
        </p:txBody>
      </p:sp>
    </p:spTree>
    <p:extLst>
      <p:ext uri="{BB962C8B-B14F-4D97-AF65-F5344CB8AC3E}">
        <p14:creationId xmlns:p14="http://schemas.microsoft.com/office/powerpoint/2010/main" val="5700239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CB1809-3C42-4C0B-A5F7-4256D63760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78313"/>
          </a:xfrm>
          <a:prstGeom prst="rect">
            <a:avLst/>
          </a:prstGeom>
          <a:noFill/>
          <a:ln w="28575">
            <a:noFill/>
            <a:miter lim="800000"/>
            <a:headEnd/>
            <a:tailEnd/>
          </a:ln>
        </p:spPr>
        <p:txBody>
          <a:bodyPr wrap="square">
            <a:spAutoFit/>
          </a:bodyPr>
          <a:lstStyle/>
          <a:p>
            <a:pPr algn="ctr" defTabSz="68580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Romanos 12:3-8</a:t>
            </a:r>
          </a:p>
          <a:p>
            <a:pPr algn="just" eaLnBrk="1" fontAlgn="auto" hangingPunct="1">
              <a:spcBef>
                <a:spcPts val="0"/>
              </a:spcBef>
              <a:spcAft>
                <a:spcPts val="0"/>
              </a:spcAft>
              <a:defRPr/>
            </a:pPr>
            <a:r>
              <a:rPr lang="en-US" altLang="en-US" sz="3200" dirty="0">
                <a:effectLst>
                  <a:outerShdw blurRad="38100" dist="38100" dir="2700000" algn="tl">
                    <a:srgbClr val="000000">
                      <a:alpha val="43137"/>
                    </a:srgbClr>
                  </a:outerShdw>
                </a:effectLst>
                <a:latin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200" dirty="0">
                <a:effectLst>
                  <a:outerShdw blurRad="38100" dist="38100" dir="2700000" algn="tl">
                    <a:srgbClr val="000000">
                      <a:alpha val="43137"/>
                    </a:srgbClr>
                  </a:outerShdw>
                </a:effectLst>
                <a:latin typeface="Calibri" panose="020F0502020204030204" pitchFamily="34" charset="0"/>
              </a:rPr>
              <a:t> </a:t>
            </a:r>
            <a:r>
              <a:rPr lang="es-ES" sz="3000" dirty="0">
                <a:effectLst>
                  <a:outerShdw blurRad="38100" dist="38100" dir="2700000" algn="tl">
                    <a:srgbClr val="000000">
                      <a:alpha val="43137"/>
                    </a:srgbClr>
                  </a:outerShdw>
                </a:effectLst>
                <a:latin typeface="Calibri" panose="020F0502020204030204" pitchFamily="34" charset="0"/>
              </a:rPr>
              <a:t>Digo, pues, a cada uno de ustedes por la gracia que me ha sido dada, que nadie tenga más alto concepto de sí que el que deba tener; más bien, que piense con sensatez, conforme a la medida de la </a:t>
            </a:r>
            <a:r>
              <a:rPr lang="es-ES" sz="3000" b="1" u="sng" dirty="0">
                <a:solidFill>
                  <a:srgbClr val="FFFFCC"/>
                </a:solidFill>
                <a:effectLst>
                  <a:outerShdw blurRad="38100" dist="38100" dir="2700000" algn="tl">
                    <a:srgbClr val="000000">
                      <a:alpha val="43137"/>
                    </a:srgbClr>
                  </a:outerShdw>
                </a:effectLst>
                <a:latin typeface="Calibri" panose="020F0502020204030204" pitchFamily="34" charset="0"/>
              </a:rPr>
              <a:t>fe</a:t>
            </a:r>
            <a:r>
              <a:rPr lang="es-ES" sz="3000" dirty="0">
                <a:effectLst>
                  <a:outerShdw blurRad="38100" dist="38100" dir="2700000" algn="tl">
                    <a:srgbClr val="000000">
                      <a:alpha val="43137"/>
                    </a:srgbClr>
                  </a:outerShdw>
                </a:effectLst>
                <a:latin typeface="Calibri" panose="020F0502020204030204" pitchFamily="34" charset="0"/>
              </a:rPr>
              <a:t> que Dios repartió a cada uno. 4 Porque de la manera que en un solo cuerpo tenemos muchos miembros pero todos los miembros no tienen la misma función, 5 así nosotros, siendo muchos, somos un solo cuerpo en Cristo pero todos somos miembros los unos de los otros</a:t>
            </a:r>
            <a:r>
              <a:rPr lang="en-US" sz="32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480241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CB1809-3C42-4C0B-A5F7-4256D63760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308872"/>
          </a:xfrm>
          <a:prstGeom prst="rect">
            <a:avLst/>
          </a:prstGeom>
          <a:noFill/>
          <a:ln w="28575">
            <a:noFill/>
            <a:miter lim="800000"/>
            <a:headEnd/>
            <a:tailEnd/>
          </a:ln>
        </p:spPr>
        <p:txBody>
          <a:bodyPr wrap="square">
            <a:spAutoFit/>
          </a:bodyPr>
          <a:lstStyle/>
          <a:p>
            <a:pPr algn="ctr" defTabSz="68580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Romanos 12:3-8</a:t>
            </a:r>
          </a:p>
          <a:p>
            <a:pPr algn="just" eaLnBrk="1" fontAlgn="auto" hangingPunct="1">
              <a:spcBef>
                <a:spcPts val="0"/>
              </a:spcBef>
              <a:spcAft>
                <a:spcPts val="0"/>
              </a:spcAft>
              <a:defRPr/>
            </a:pPr>
            <a:r>
              <a:rPr lang="en-US" altLang="en-US" sz="3200" dirty="0">
                <a:effectLst>
                  <a:outerShdw blurRad="38100" dist="38100" dir="2700000" algn="tl">
                    <a:srgbClr val="000000">
                      <a:alpha val="43137"/>
                    </a:srgbClr>
                  </a:outerShdw>
                </a:effectLst>
                <a:latin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200" dirty="0">
                <a:effectLst>
                  <a:outerShdw blurRad="38100" dist="38100" dir="2700000" algn="tl">
                    <a:srgbClr val="000000">
                      <a:alpha val="43137"/>
                    </a:srgbClr>
                  </a:outerShdw>
                </a:effectLst>
                <a:latin typeface="Calibri" panose="020F0502020204030204" pitchFamily="34" charset="0"/>
              </a:rPr>
              <a:t> </a:t>
            </a:r>
            <a:r>
              <a:rPr lang="es-ES" sz="3200" dirty="0">
                <a:effectLst>
                  <a:outerShdw blurRad="38100" dist="38100" dir="2700000" algn="tl">
                    <a:srgbClr val="000000">
                      <a:alpha val="43137"/>
                    </a:srgbClr>
                  </a:outerShdw>
                </a:effectLst>
                <a:latin typeface="Calibri" panose="020F0502020204030204" pitchFamily="34" charset="0"/>
              </a:rPr>
              <a:t>De manera que tenemos dones que varían según la gracia que nos ha sido concedida: Si es de profecía, úsese conforme a la medida de la </a:t>
            </a:r>
            <a:r>
              <a:rPr lang="es-ES" sz="3200" b="1" u="sng" dirty="0">
                <a:solidFill>
                  <a:srgbClr val="FFFFCC"/>
                </a:solidFill>
                <a:effectLst>
                  <a:outerShdw blurRad="38100" dist="38100" dir="2700000" algn="tl">
                    <a:srgbClr val="000000">
                      <a:alpha val="43137"/>
                    </a:srgbClr>
                  </a:outerShdw>
                </a:effectLst>
                <a:latin typeface="Calibri" panose="020F0502020204030204" pitchFamily="34" charset="0"/>
              </a:rPr>
              <a:t>fe</a:t>
            </a:r>
            <a:r>
              <a:rPr lang="es-ES" sz="3200" dirty="0">
                <a:effectLst>
                  <a:outerShdw blurRad="38100" dist="38100" dir="2700000" algn="tl">
                    <a:srgbClr val="000000">
                      <a:alpha val="43137"/>
                    </a:srgbClr>
                  </a:outerShdw>
                </a:effectLst>
                <a:latin typeface="Calibri" panose="020F0502020204030204" pitchFamily="34" charset="0"/>
              </a:rPr>
              <a:t>; 7 si es de servicio, en servir; el que enseña, úselo en la enseñanza; 8 el que exhorta, en la exhortación; el que comparte, con liberalidad; el que preside, con diligencia; y el que hace misericordia</a:t>
            </a:r>
            <a:r>
              <a:rPr lang="en-US" sz="32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18038021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76200" y="1371600"/>
            <a:ext cx="6477000" cy="4267200"/>
          </a:xfrm>
          <a:prstGeom prst="rect">
            <a:avLst/>
          </a:prstGeom>
          <a:noFill/>
          <a:ln w="9525">
            <a:noFill/>
            <a:miter lim="800000"/>
            <a:headEnd/>
            <a:tailEnd/>
          </a:ln>
          <a:effectLst/>
        </p:spPr>
        <p:txBody>
          <a:bodyPr/>
          <a:lstStyle/>
          <a:p>
            <a:pPr algn="just"/>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māwet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 muerte es la consecuencia y el castigo del pecado. Se originó con el pecado. Un gran tema del Antiguo Testamento es la santidad de Dios, que lo </a:t>
            </a:r>
            <a:r>
              <a:rPr lang="es-ES" sz="31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separa</a:t>
            </a:r>
            <a:r>
              <a:rPr lang="es-E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 todo lo que está en armonía con Su carácter. La muerte, entonces, en el Antiguo Testamento significa la </a:t>
            </a:r>
            <a:r>
              <a:rPr lang="es-ES" sz="31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separación</a:t>
            </a:r>
            <a:r>
              <a:rPr lang="es-E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definitiva de Dios debido al pecado</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6" name="Rectangle 2"/>
          <p:cNvSpPr>
            <a:spLocks noChangeArrowheads="1"/>
          </p:cNvSpPr>
          <p:nvPr/>
        </p:nvSpPr>
        <p:spPr bwMode="auto">
          <a:xfrm>
            <a:off x="1295400" y="228600"/>
            <a:ext cx="6096000" cy="685800"/>
          </a:xfrm>
          <a:prstGeom prst="rect">
            <a:avLst/>
          </a:prstGeom>
          <a:noFill/>
          <a:ln w="9525">
            <a:noFill/>
            <a:miter lim="800000"/>
            <a:headEnd/>
            <a:tailEnd/>
          </a:ln>
          <a:effectLst/>
        </p:spPr>
        <p:txBody>
          <a:bodyPr anchor="ctr"/>
          <a:lstStyle/>
          <a:p>
            <a:pPr algn="ctr">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“Muerte” </a:t>
            </a:r>
            <a:r>
              <a:rPr lang="en-US" sz="3200" dirty="0" err="1">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en</a:t>
            </a: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3200" dirty="0" err="1">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el</a:t>
            </a: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Antiguo </a:t>
            </a:r>
            <a:r>
              <a:rPr lang="en-US" sz="3200" dirty="0" err="1">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Testamento</a:t>
            </a:r>
            <a:endPar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sp>
        <p:nvSpPr>
          <p:cNvPr id="3" name="TextBox 2">
            <a:extLst>
              <a:ext uri="{FF2B5EF4-FFF2-40B4-BE49-F238E27FC236}">
                <a16:creationId xmlns:a16="http://schemas.microsoft.com/office/drawing/2014/main" id="{8EE002FD-3B48-499C-A419-5390C6A53357}"/>
              </a:ext>
            </a:extLst>
          </p:cNvPr>
          <p:cNvSpPr txBox="1"/>
          <p:nvPr/>
        </p:nvSpPr>
        <p:spPr>
          <a:xfrm>
            <a:off x="457200" y="6172200"/>
            <a:ext cx="8229600" cy="646331"/>
          </a:xfrm>
          <a:prstGeom prst="rect">
            <a:avLst/>
          </a:prstGeom>
          <a:noFill/>
        </p:spPr>
        <p:txBody>
          <a:bodyPr wrap="square" rtlCol="0">
            <a:spAutoFit/>
          </a:bodyPr>
          <a:lstStyle/>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Elmer B. </a:t>
            </a:r>
            <a:r>
              <a:rPr lang="en-US"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Smick</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māwet</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Theological Wordbook of the Old Testament</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R. Laird Harris and Gleason L. Archer and Bruce K. Waltke(Chicago: Moody, 1980), 1:1169.</a:t>
            </a:r>
          </a:p>
        </p:txBody>
      </p:sp>
      <p:pic>
        <p:nvPicPr>
          <p:cNvPr id="1026" name="Picture 2" descr="Grim Reaper live wallpaper for Android. Grim Reaper free download for  tablet and phone.">
            <a:extLst>
              <a:ext uri="{FF2B5EF4-FFF2-40B4-BE49-F238E27FC236}">
                <a16:creationId xmlns:a16="http://schemas.microsoft.com/office/drawing/2014/main" id="{E52A3A9C-6C4F-4905-B2E6-35EC83C03B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2804" y="1600200"/>
            <a:ext cx="205490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3170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9E65B3-6AF5-4951-8712-6B5F54BA7E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38914" name="Rectangle 3"/>
          <p:cNvSpPr>
            <a:spLocks noChangeArrowheads="1"/>
          </p:cNvSpPr>
          <p:nvPr/>
        </p:nvSpPr>
        <p:spPr bwMode="auto">
          <a:xfrm>
            <a:off x="0" y="0"/>
            <a:ext cx="91440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Aft>
                <a:spcPts val="1200"/>
              </a:spcAft>
              <a:buClr>
                <a:schemeClr val="tx1"/>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Daniel 12:2</a:t>
            </a:r>
          </a:p>
          <a:p>
            <a:pPr algn="just">
              <a:spcAft>
                <a:spcPts val="90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muchos de los que duermen en el polvo de la tierra serán despertados, unos para </a:t>
            </a:r>
            <a:r>
              <a:rPr lang="es-E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vida</a:t>
            </a:r>
            <a:r>
              <a:rPr lang="es-ES" sz="3400" b="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eterna (</a:t>
            </a:r>
            <a:r>
              <a:rPr lang="es-E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s-E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otros para vergüenza y </a:t>
            </a:r>
            <a:r>
              <a:rPr lang="es-E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eterno (</a:t>
            </a:r>
            <a:r>
              <a:rPr lang="es-E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s-E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horror</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517F027D-7664-47B0-8162-7FEF446929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39143" y="2971800"/>
            <a:ext cx="3265714" cy="1828800"/>
          </a:xfrm>
          <a:prstGeom prst="rect">
            <a:avLst/>
          </a:prstGeom>
        </p:spPr>
      </p:pic>
    </p:spTree>
    <p:extLst>
      <p:ext uri="{BB962C8B-B14F-4D97-AF65-F5344CB8AC3E}">
        <p14:creationId xmlns:p14="http://schemas.microsoft.com/office/powerpoint/2010/main" val="12052212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2438400" y="1371600"/>
            <a:ext cx="6553200" cy="2048933"/>
          </a:xfrm>
          <a:prstGeom prst="rect">
            <a:avLst/>
          </a:prstGeom>
          <a:noFill/>
          <a:ln w="9525">
            <a:noFill/>
            <a:miter lim="800000"/>
            <a:headEnd/>
            <a:tailEnd/>
          </a:ln>
          <a:effectLst/>
        </p:spPr>
        <p:txBody>
          <a:bodyPr/>
          <a:lstStyle/>
          <a:p>
            <a:pPr algn="just"/>
            <a:r>
              <a:rPr lang="en-US" sz="32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thanatos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esa</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separación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ya</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sea natural o </a:t>
            </a:r>
            <a:r>
              <a:rPr lang="en-US" sz="3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violenta</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entre el alma y el  cuerpo por la cual se termina la vida en la tierra</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8EE002FD-3B48-499C-A419-5390C6A53357}"/>
              </a:ext>
            </a:extLst>
          </p:cNvPr>
          <p:cNvSpPr txBox="1"/>
          <p:nvPr/>
        </p:nvSpPr>
        <p:spPr>
          <a:xfrm>
            <a:off x="457200" y="6172200"/>
            <a:ext cx="8229600" cy="646331"/>
          </a:xfrm>
          <a:prstGeom prst="rect">
            <a:avLst/>
          </a:prstGeom>
          <a:noFill/>
        </p:spPr>
        <p:txBody>
          <a:bodyPr wrap="square" rtlCol="0">
            <a:spAutoFit/>
          </a:bodyPr>
          <a:lstStyle/>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Joseph Henry Thayer,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Death - Thanatos</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Greek-English Lexicon of the New Testament Being </a:t>
            </a:r>
            <a:r>
              <a:rPr lang="en-US"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Grmm's</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Wilke's </a:t>
            </a:r>
            <a:r>
              <a:rPr lang="en-US"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Clavis</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Novi </a:t>
            </a:r>
            <a:r>
              <a:rPr lang="en-US" sz="18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Testamenti</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(Grand Rapids: Zondervan, 1977), 282.</a:t>
            </a:r>
          </a:p>
        </p:txBody>
      </p:sp>
      <p:sp>
        <p:nvSpPr>
          <p:cNvPr id="6" name="Rectangle 2">
            <a:extLst>
              <a:ext uri="{FF2B5EF4-FFF2-40B4-BE49-F238E27FC236}">
                <a16:creationId xmlns:a16="http://schemas.microsoft.com/office/drawing/2014/main" id="{A2B507F7-A5BA-46A4-BFB9-6B6F9AC99C89}"/>
              </a:ext>
            </a:extLst>
          </p:cNvPr>
          <p:cNvSpPr>
            <a:spLocks noChangeArrowheads="1"/>
          </p:cNvSpPr>
          <p:nvPr/>
        </p:nvSpPr>
        <p:spPr bwMode="auto">
          <a:xfrm>
            <a:off x="1219200" y="228600"/>
            <a:ext cx="6553200" cy="685800"/>
          </a:xfrm>
          <a:prstGeom prst="rect">
            <a:avLst/>
          </a:prstGeom>
          <a:noFill/>
          <a:ln w="9525">
            <a:noFill/>
            <a:miter lim="800000"/>
            <a:headEnd/>
            <a:tailEnd/>
          </a:ln>
          <a:effectLst/>
        </p:spPr>
        <p:txBody>
          <a:bodyPr anchor="ctr"/>
          <a:lstStyle/>
          <a:p>
            <a:pPr algn="ctr">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“Muerte” </a:t>
            </a:r>
            <a:r>
              <a:rPr lang="en-US" sz="3200" dirty="0" err="1">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en</a:t>
            </a: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3200" dirty="0" err="1">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el</a:t>
            </a: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Antiguo </a:t>
            </a:r>
            <a:r>
              <a:rPr lang="en-US" sz="3200" dirty="0" err="1">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Testamento</a:t>
            </a:r>
            <a:endPar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pic>
        <p:nvPicPr>
          <p:cNvPr id="7" name="Picture 2" descr="Grim Reaper live wallpaper for Android. Grim Reaper free download for  tablet and phone.">
            <a:extLst>
              <a:ext uri="{FF2B5EF4-FFF2-40B4-BE49-F238E27FC236}">
                <a16:creationId xmlns:a16="http://schemas.microsoft.com/office/drawing/2014/main" id="{A2BE7712-DE03-430D-9107-3F5D3D6E4C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094" y="1600200"/>
            <a:ext cx="205490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178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AD88F-C8C6-E6A6-A86D-CB8AE07938A4}"/>
            </a:ext>
          </a:extLst>
        </p:cNvPr>
        <p:cNvGrpSpPr/>
        <p:nvPr/>
      </p:nvGrpSpPr>
      <p:grpSpPr>
        <a:xfrm>
          <a:off x="0" y="0"/>
          <a:ext cx="0" cy="0"/>
          <a:chOff x="0" y="0"/>
          <a:chExt cx="0" cy="0"/>
        </a:xfrm>
      </p:grpSpPr>
      <p:sp>
        <p:nvSpPr>
          <p:cNvPr id="57345" name="Rectangle 2050">
            <a:extLst>
              <a:ext uri="{FF2B5EF4-FFF2-40B4-BE49-F238E27FC236}">
                <a16:creationId xmlns:a16="http://schemas.microsoft.com/office/drawing/2014/main" id="{3B0D90F9-0ABB-54F2-B158-01440F2064F1}"/>
              </a:ext>
            </a:extLst>
          </p:cNvPr>
          <p:cNvSpPr>
            <a:spLocks noGrp="1" noChangeArrowheads="1"/>
          </p:cNvSpPr>
          <p:nvPr>
            <p:ph type="title"/>
          </p:nvPr>
        </p:nvSpPr>
        <p:spPr>
          <a:xfrm>
            <a:off x="685800" y="228600"/>
            <a:ext cx="7772400" cy="914400"/>
          </a:xfrm>
        </p:spPr>
        <p:txBody>
          <a:bodyPr/>
          <a:lstStyle/>
          <a:p>
            <a:pPr algn="ctr" eaLnBrk="1" hangingPunct="1"/>
            <a:r>
              <a:rPr lang="en-US" sz="3600" dirty="0"/>
              <a:t>ESTRUCTURA DE SANTIAGO</a:t>
            </a:r>
          </a:p>
        </p:txBody>
      </p:sp>
      <p:sp>
        <p:nvSpPr>
          <p:cNvPr id="92163" name="Rectangle 2051">
            <a:extLst>
              <a:ext uri="{FF2B5EF4-FFF2-40B4-BE49-F238E27FC236}">
                <a16:creationId xmlns:a16="http://schemas.microsoft.com/office/drawing/2014/main" id="{9AC8106B-65F9-9262-118C-B669ED59F142}"/>
              </a:ext>
            </a:extLst>
          </p:cNvPr>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rPr>
              <a:t>Fe (Santiago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Sabiduría (Santiago 3:13</a:t>
            </a:r>
            <a:r>
              <a:rPr lang="en-US" dirty="0">
                <a:cs typeface="Calibri" panose="020F0502020204030204" pitchFamily="34" charset="0"/>
              </a:rPr>
              <a:t>‒5:20)</a:t>
            </a:r>
            <a:endParaRPr lang="en-US" dirty="0"/>
          </a:p>
        </p:txBody>
      </p:sp>
      <p:pic>
        <p:nvPicPr>
          <p:cNvPr id="2" name="Picture 1">
            <a:extLst>
              <a:ext uri="{FF2B5EF4-FFF2-40B4-BE49-F238E27FC236}">
                <a16:creationId xmlns:a16="http://schemas.microsoft.com/office/drawing/2014/main" id="{DD2A68AE-AECA-CA43-A8CA-B40E7FD1EC48}"/>
              </a:ext>
            </a:extLst>
          </p:cNvPr>
          <p:cNvPicPr>
            <a:picLocks noChangeAspect="1"/>
          </p:cNvPicPr>
          <p:nvPr/>
        </p:nvPicPr>
        <p:blipFill>
          <a:blip r:embed="rId2"/>
          <a:stretch>
            <a:fillRect/>
          </a:stretch>
        </p:blipFill>
        <p:spPr>
          <a:xfrm>
            <a:off x="3124200" y="4343400"/>
            <a:ext cx="2962913" cy="1926503"/>
          </a:xfrm>
          <a:prstGeom prst="rect">
            <a:avLst/>
          </a:prstGeom>
        </p:spPr>
      </p:pic>
    </p:spTree>
    <p:extLst>
      <p:ext uri="{BB962C8B-B14F-4D97-AF65-F5344CB8AC3E}">
        <p14:creationId xmlns:p14="http://schemas.microsoft.com/office/powerpoint/2010/main" val="297433964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0FC7B3-1B4C-418A-B2AC-247CD7E31B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138" y="0"/>
            <a:ext cx="9144000" cy="6857999"/>
          </a:xfrm>
          <a:prstGeom prst="rect">
            <a:avLst/>
          </a:prstGeom>
        </p:spPr>
      </p:pic>
      <p:sp>
        <p:nvSpPr>
          <p:cNvPr id="38914" name="Rectangle 3"/>
          <p:cNvSpPr>
            <a:spLocks noChangeArrowheads="1"/>
          </p:cNvSpPr>
          <p:nvPr/>
        </p:nvSpPr>
        <p:spPr bwMode="auto">
          <a:xfrm>
            <a:off x="609600" y="0"/>
            <a:ext cx="792480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257175" indent="-257175" algn="ctr" defTabSz="685800">
              <a:lnSpc>
                <a:spcPct val="90000"/>
              </a:lnSpc>
              <a:spcAft>
                <a:spcPts val="1200"/>
              </a:spcAft>
              <a:buClr>
                <a:schemeClr val="tx1"/>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Mateo 25:46</a:t>
            </a:r>
          </a:p>
          <a:p>
            <a:pPr algn="just">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Entonces irán estos al tormento </a:t>
            </a:r>
            <a:r>
              <a:rPr lang="es-E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eterno</a:t>
            </a:r>
            <a:r>
              <a:rPr lang="es-E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aiōnios</a:t>
            </a:r>
            <a:r>
              <a:rPr lang="es-ES" sz="34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los justos a la vida </a:t>
            </a:r>
            <a:r>
              <a:rPr lang="es-E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eterna</a:t>
            </a:r>
            <a:r>
              <a:rPr lang="es-E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4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aiōnios</a:t>
            </a:r>
            <a:r>
              <a:rPr lang="es-E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4042891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0FC7B3-1B4C-418A-B2AC-247CD7E31B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5070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257175" indent="-257175" algn="ctr" defTabSz="685800">
              <a:lnSpc>
                <a:spcPct val="90000"/>
              </a:lnSpc>
              <a:spcAft>
                <a:spcPts val="1200"/>
              </a:spcAft>
              <a:buClr>
                <a:schemeClr val="tx1"/>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Lucas 16:22-25</a:t>
            </a:r>
          </a:p>
          <a:p>
            <a:pPr algn="just">
              <a:spcAft>
                <a:spcPts val="900"/>
              </a:spcAft>
            </a:pP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“Aconteció que murió el pobre y fue llevado por los ángeles al seno de Abraham. </a:t>
            </a:r>
            <a:r>
              <a:rPr lang="es-E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Murió</a:t>
            </a:r>
            <a:r>
              <a:rPr lang="es-E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también el rico y fue sepultado. 23 Y en el Hades, estando en tormentos, </a:t>
            </a:r>
            <a:r>
              <a:rPr lang="es-E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alzó sus ojos</a:t>
            </a:r>
            <a:r>
              <a:rPr lang="es-E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a:t>
            </a:r>
            <a:r>
              <a:rPr lang="es-E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vio</a:t>
            </a:r>
            <a:r>
              <a:rPr lang="es-E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 lejos a Abraham, y a Lázaro en su seno. 24 Entonces él, </a:t>
            </a:r>
            <a:r>
              <a:rPr lang="es-E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dando voces</a:t>
            </a:r>
            <a:r>
              <a:rPr lang="es-E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dijo: ‘Padre Abraham, ten misericordia de mí y envía a Lázaro para que moje la punta de su dedo en agua y refresque mi lengua porque </a:t>
            </a:r>
            <a:r>
              <a:rPr lang="es-E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estoy atormentado</a:t>
            </a:r>
            <a:r>
              <a:rPr lang="es-E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en esta llama’. 25 “Y Abraham dijo: ‘Hijo, </a:t>
            </a:r>
            <a:r>
              <a:rPr lang="es-E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acuérdate</a:t>
            </a:r>
            <a:r>
              <a:rPr lang="es-E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que durante tu vida recibiste tus bienes y, de igual manera Lázaro, males. Pero ahora él es consolado aquí, y tú eres atormentado.</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631039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CB4EC-09AE-0BC4-51A3-4364830DC8C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0B07A6F-6CA1-3D4A-6906-DBEC78789B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a:extLst>
              <a:ext uri="{FF2B5EF4-FFF2-40B4-BE49-F238E27FC236}">
                <a16:creationId xmlns:a16="http://schemas.microsoft.com/office/drawing/2014/main" id="{B99A8E63-0471-0872-C531-6CDF8B49FEBD}"/>
              </a:ext>
            </a:extLst>
          </p:cNvPr>
          <p:cNvSpPr>
            <a:spLocks noChangeArrowheads="1"/>
          </p:cNvSpPr>
          <p:nvPr/>
        </p:nvSpPr>
        <p:spPr bwMode="auto">
          <a:xfrm>
            <a:off x="190500" y="0"/>
            <a:ext cx="87630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257175" indent="-257175" algn="ctr" defTabSz="685800">
              <a:lnSpc>
                <a:spcPct val="90000"/>
              </a:lnSpc>
              <a:spcAft>
                <a:spcPts val="1200"/>
              </a:spcAft>
              <a:buClr>
                <a:schemeClr val="tx1"/>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Timoteo 5:6</a:t>
            </a:r>
          </a:p>
          <a:p>
            <a:pPr algn="just">
              <a:spcAft>
                <a:spcPts val="9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pero la que se entrega a los placeres, viviendo está </a:t>
            </a:r>
            <a:r>
              <a:rPr lang="es-E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muerta</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8759056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Santiago 2:17, 20, 26</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Así también la fe, si no tiene obras, está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muerta [</a:t>
            </a:r>
            <a:r>
              <a:rPr lang="es-ES" sz="36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nekros</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 sí misma.</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¡Qué tontería! ¿Acaso no te das cuenta de que la fe sin buenas acciones es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inútil [argos]?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Porque tal como el cuerpo sin el espíritu está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muerto [nekros], </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así también la fe sin obras está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muerta [nekros]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6400419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4452375" y="4722288"/>
              <a:ext cx="14580" cy="14310"/>
            </p14:xfrm>
          </p:contentPart>
        </mc:Choice>
        <mc:Fallback xmlns="">
          <p:pic>
            <p:nvPicPr>
              <p:cNvPr id="6" name="Ink 5"/>
              <p:cNvPicPr/>
              <p:nvPr/>
            </p:nvPicPr>
            <p:blipFill>
              <a:blip r:embed="rId3"/>
              <a:stretch>
                <a:fillRect/>
              </a:stretch>
            </p:blipFill>
            <p:spPr>
              <a:xfrm>
                <a:off x="4440640" y="4710770"/>
                <a:ext cx="37695" cy="36997"/>
              </a:xfrm>
              <a:prstGeom prst="rect">
                <a:avLst/>
              </a:prstGeom>
            </p:spPr>
          </p:pic>
        </mc:Fallback>
      </mc:AlternateContent>
      <p:pic>
        <p:nvPicPr>
          <p:cNvPr id="5" name="Picture 4"/>
          <p:cNvPicPr>
            <a:picLocks noChangeAspect="1"/>
          </p:cNvPicPr>
          <p:nvPr/>
        </p:nvPicPr>
        <p:blipFill>
          <a:blip r:embed="rId4"/>
          <a:stretch>
            <a:fillRect/>
          </a:stretch>
        </p:blipFill>
        <p:spPr>
          <a:xfrm>
            <a:off x="1371600" y="402708"/>
            <a:ext cx="6673362" cy="60525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465220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C4516-0C11-EA2C-683C-3C8E18E11BBC}"/>
            </a:ext>
          </a:extLst>
        </p:cNvPr>
        <p:cNvGrpSpPr/>
        <p:nvPr/>
      </p:nvGrpSpPr>
      <p:grpSpPr>
        <a:xfrm>
          <a:off x="0" y="0"/>
          <a:ext cx="0" cy="0"/>
          <a:chOff x="0" y="0"/>
          <a:chExt cx="0" cy="0"/>
        </a:xfrm>
      </p:grpSpPr>
      <p:sp>
        <p:nvSpPr>
          <p:cNvPr id="77826" name="Rectangle 3">
            <a:extLst>
              <a:ext uri="{FF2B5EF4-FFF2-40B4-BE49-F238E27FC236}">
                <a16:creationId xmlns:a16="http://schemas.microsoft.com/office/drawing/2014/main" id="{3C283152-14FE-CFA4-6C3C-1D5BCE8847E9}"/>
              </a:ext>
            </a:extLst>
          </p:cNvPr>
          <p:cNvSpPr>
            <a:spLocks noChangeArrowheads="1"/>
          </p:cNvSpPr>
          <p:nvPr/>
        </p:nvSpPr>
        <p:spPr bwMode="auto">
          <a:xfrm>
            <a:off x="2514600" y="1905000"/>
            <a:ext cx="6324600" cy="3046988"/>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Ningún cristiano puede estar seguro de ser un verdadero creyente. Por lo tanto, es necesario que estemos siempre dedicados al Señor y que nos neguemos a nosotros mismos para poder llegar a serlo</a:t>
            </a: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136196" name="Picture 2" descr="http://larrydixon.files.wordpress.com/2011/05/john-piper.jpg">
            <a:extLst>
              <a:ext uri="{FF2B5EF4-FFF2-40B4-BE49-F238E27FC236}">
                <a16:creationId xmlns:a16="http://schemas.microsoft.com/office/drawing/2014/main" id="{5C4DA9D8-6AE9-0850-352F-E5EDE9BF434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57400"/>
            <a:ext cx="2018955" cy="2743200"/>
          </a:xfrm>
          <a:prstGeom prst="rect">
            <a:avLst/>
          </a:prstGeom>
          <a:noFill/>
          <a:ln w="38100">
            <a:solidFill>
              <a:schemeClr val="bg1"/>
            </a:solidFill>
            <a:miter lim="800000"/>
            <a:headEnd/>
            <a:tailEnd/>
          </a:ln>
        </p:spPr>
      </p:pic>
      <p:sp>
        <p:nvSpPr>
          <p:cNvPr id="2" name="Rectangle 1">
            <a:extLst>
              <a:ext uri="{FF2B5EF4-FFF2-40B4-BE49-F238E27FC236}">
                <a16:creationId xmlns:a16="http://schemas.microsoft.com/office/drawing/2014/main" id="{653912E5-7627-5ADE-F2AE-29061B731B54}"/>
              </a:ext>
            </a:extLst>
          </p:cNvPr>
          <p:cNvSpPr/>
          <p:nvPr/>
        </p:nvSpPr>
        <p:spPr>
          <a:xfrm>
            <a:off x="457201" y="228600"/>
            <a:ext cx="8229599" cy="646331"/>
          </a:xfrm>
          <a:prstGeom prst="rect">
            <a:avLst/>
          </a:prstGeom>
        </p:spPr>
        <p:txBody>
          <a:bodyPr wrap="square">
            <a:spAutoFit/>
          </a:bodyPr>
          <a:lstStyle/>
          <a:p>
            <a:pPr algn="ctr">
              <a:spcAft>
                <a:spcPts val="900"/>
              </a:spcAft>
              <a:defRPr/>
            </a:pPr>
            <a:r>
              <a:rPr lang="en-US" sz="3600" kern="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Piper</a:t>
            </a:r>
          </a:p>
        </p:txBody>
      </p:sp>
      <p:sp>
        <p:nvSpPr>
          <p:cNvPr id="5" name="Rectangle 4">
            <a:extLst>
              <a:ext uri="{FF2B5EF4-FFF2-40B4-BE49-F238E27FC236}">
                <a16:creationId xmlns:a16="http://schemas.microsoft.com/office/drawing/2014/main" id="{37AFB8AD-7FFD-0CB3-4E31-15C05E3E3FAF}"/>
              </a:ext>
            </a:extLst>
          </p:cNvPr>
          <p:cNvSpPr/>
          <p:nvPr/>
        </p:nvSpPr>
        <p:spPr>
          <a:xfrm>
            <a:off x="709613" y="6248400"/>
            <a:ext cx="7724775" cy="523220"/>
          </a:xfrm>
          <a:prstGeom prst="rect">
            <a:avLst/>
          </a:prstGeom>
        </p:spPr>
        <p:txBody>
          <a:bodyPr wrap="square">
            <a:spAutoFit/>
          </a:bodyPr>
          <a:lstStyle/>
          <a:p>
            <a:pPr algn="ctr"/>
            <a:r>
              <a:rPr kumimoji="0" lang="en-US" altLang="en-US"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John Piper and Pastoral Staff, TULIP: What We Believe about the Five Points of Calvinism: Position Paper of the Pastoral Staff (Desiring God Ministries, 1997), 25, cited in Dave Hunt, What Love is This?, 379.</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59911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2514600" y="1905506"/>
            <a:ext cx="6400800" cy="3046988"/>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 que me causa ansiedad es la posibilidad de que no sea cristiano,    -de que sea falso/de que todo lo que he hecho sea una farsa.- Son pensamientos horribles, horribles, ¿verdad?”</a:t>
            </a:r>
            <a:endPar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06CBEBEF-F9FB-4E30-903C-A32441FC4107}"/>
              </a:ext>
            </a:extLst>
          </p:cNvPr>
          <p:cNvSpPr/>
          <p:nvPr/>
        </p:nvSpPr>
        <p:spPr>
          <a:xfrm>
            <a:off x="709613" y="6248400"/>
            <a:ext cx="7724775" cy="523220"/>
          </a:xfrm>
          <a:prstGeom prst="rect">
            <a:avLst/>
          </a:prstGeom>
        </p:spPr>
        <p:txBody>
          <a:bodyPr wrap="square">
            <a:spAutoFit/>
          </a:bodyPr>
          <a:lstStyle/>
          <a:p>
            <a:pPr algn="ctr"/>
            <a:r>
              <a:rPr kumimoji="0" lang="en-US" altLang="en-US"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John Piper’s Interview on Family Life Radio April 14, 2020 </a:t>
            </a:r>
          </a:p>
          <a:p>
            <a:pPr algn="ctr"/>
            <a:r>
              <a:rPr kumimoji="0" lang="en-US" altLang="en-US"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https://www.familylife.com/podcast/familylife-today/strategies-for-standing-firm-through-coronavirus/</a:t>
            </a:r>
          </a:p>
        </p:txBody>
      </p:sp>
      <p:sp>
        <p:nvSpPr>
          <p:cNvPr id="6" name="Rectangle 5">
            <a:extLst>
              <a:ext uri="{FF2B5EF4-FFF2-40B4-BE49-F238E27FC236}">
                <a16:creationId xmlns:a16="http://schemas.microsoft.com/office/drawing/2014/main" id="{9BC73D93-B979-4C4B-9DCA-1A74CBEED076}"/>
              </a:ext>
            </a:extLst>
          </p:cNvPr>
          <p:cNvSpPr/>
          <p:nvPr/>
        </p:nvSpPr>
        <p:spPr>
          <a:xfrm>
            <a:off x="457201" y="228600"/>
            <a:ext cx="8229599" cy="646331"/>
          </a:xfrm>
          <a:prstGeom prst="rect">
            <a:avLst/>
          </a:prstGeom>
        </p:spPr>
        <p:txBody>
          <a:bodyPr wrap="square">
            <a:spAutoFit/>
          </a:bodyPr>
          <a:lstStyle/>
          <a:p>
            <a:pPr algn="ctr">
              <a:spcAft>
                <a:spcPts val="900"/>
              </a:spcAft>
              <a:defRPr/>
            </a:pPr>
            <a:r>
              <a:rPr lang="en-US" sz="3600" kern="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Piper</a:t>
            </a:r>
          </a:p>
        </p:txBody>
      </p:sp>
      <p:pic>
        <p:nvPicPr>
          <p:cNvPr id="7" name="Picture 2" descr="http://larrydixon.files.wordpress.com/2011/05/john-piper.jpg">
            <a:extLst>
              <a:ext uri="{FF2B5EF4-FFF2-40B4-BE49-F238E27FC236}">
                <a16:creationId xmlns:a16="http://schemas.microsoft.com/office/drawing/2014/main" id="{B2915AF5-A53B-4486-A789-3888A3F7486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57400"/>
            <a:ext cx="2018955" cy="2743200"/>
          </a:xfrm>
          <a:prstGeom prst="rect">
            <a:avLst/>
          </a:prstGeom>
          <a:noFill/>
          <a:ln w="38100">
            <a:solidFill>
              <a:schemeClr val="bg1"/>
            </a:solidFill>
            <a:miter lim="800000"/>
            <a:headEnd/>
            <a:tailEnd/>
          </a:ln>
        </p:spPr>
      </p:pic>
    </p:spTree>
    <p:extLst>
      <p:ext uri="{BB962C8B-B14F-4D97-AF65-F5344CB8AC3E}">
        <p14:creationId xmlns:p14="http://schemas.microsoft.com/office/powerpoint/2010/main" val="24841293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838200"/>
            <a:ext cx="9143999" cy="3771900"/>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Hace un tiempo tuve uno de esos momentos… De repente, la pregunta me golpeó: “R.C. ¿Qué pasa si no eres uno de los redimidos? ¿Qué pasa si tu destino no es el cielo después de todo, sino el infierno?” Déjame decirte que me inundó el cuerpo un escalofrío que me recorrió desde la cabeza hasta la base de la columna vertebral. Estaba aterrorizado. Empecé a hacer un balance de mi vida y miré mi desempeño. Mis pecados vinieron a mi mente y cuanto más me miraba peor me sentía. Pensé: “Tal vez sea realmente cierto. Tal vez no soy salvo después de todo”.… Entonces recordé Juan 6:68. Jesús había estado dando enseñanzas rigurosas y muchos de sus antiguos seguidores lo habían abandonado. Cuando le preguntó a Pedro si él también se iba a ir, Pedro dijo: “¿A dónde más podemos ir? Sólo tú tienes palabras de vida eterna”. En otras palabras, Pedro también estaba incómodo, pero se dio cuenta de que estar incómodo con Jesús era mejor que cualquier otra opción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6" name="Rectangle 2"/>
          <p:cNvSpPr>
            <a:spLocks noChangeArrowheads="1"/>
          </p:cNvSpPr>
          <p:nvPr/>
        </p:nvSpPr>
        <p:spPr bwMode="auto">
          <a:xfrm>
            <a:off x="1682879" y="227716"/>
            <a:ext cx="5778242" cy="627667"/>
          </a:xfrm>
          <a:prstGeom prst="rect">
            <a:avLst/>
          </a:prstGeom>
          <a:noFill/>
          <a:ln w="9525">
            <a:noFill/>
            <a:miter lim="800000"/>
            <a:headEnd/>
            <a:tailEnd/>
          </a:ln>
          <a:effectLst/>
        </p:spPr>
        <p:txBody>
          <a:bodyPr anchor="ctr"/>
          <a:lstStyle/>
          <a:p>
            <a:pPr algn="ctr">
              <a:spcAft>
                <a:spcPts val="600"/>
              </a:spcAft>
              <a:defRPr/>
            </a:pPr>
            <a:r>
              <a:rPr lang="en-US" sz="3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R.C. Sproul, Jr.</a:t>
            </a:r>
          </a:p>
        </p:txBody>
      </p:sp>
      <p:pic>
        <p:nvPicPr>
          <p:cNvPr id="5" name="Picture 2" descr="Image result for rc sproul">
            <a:extLst>
              <a:ext uri="{FF2B5EF4-FFF2-40B4-BE49-F238E27FC236}">
                <a16:creationId xmlns:a16="http://schemas.microsoft.com/office/drawing/2014/main" id="{B90A40FA-29D4-453F-8CA9-61CFAC0105C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76200"/>
            <a:ext cx="829516" cy="6276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0DE21FE-2813-4C4F-A257-415BBD627830}"/>
              </a:ext>
            </a:extLst>
          </p:cNvPr>
          <p:cNvSpPr txBox="1"/>
          <p:nvPr/>
        </p:nvSpPr>
        <p:spPr>
          <a:xfrm>
            <a:off x="1104900" y="6477000"/>
            <a:ext cx="6934200" cy="338554"/>
          </a:xfrm>
          <a:prstGeom prst="rect">
            <a:avLst/>
          </a:prstGeom>
          <a:noFill/>
        </p:spPr>
        <p:txBody>
          <a:bodyPr wrap="square">
            <a:spAutoFit/>
          </a:bodyPr>
          <a:lstStyle/>
          <a:p>
            <a:pPr algn="ctr">
              <a:defRPr/>
            </a:pPr>
            <a:r>
              <a:rPr lang="en-US" sz="1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“Assurance of Salvation” (</a:t>
            </a:r>
            <a:r>
              <a:rPr lang="en-US" sz="1600" kern="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Tabletalk</a:t>
            </a:r>
            <a:r>
              <a:rPr lang="en-US" sz="1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Ligonier Ministries, 1989), p. 20</a:t>
            </a:r>
          </a:p>
        </p:txBody>
      </p:sp>
    </p:spTree>
    <p:extLst>
      <p:ext uri="{BB962C8B-B14F-4D97-AF65-F5344CB8AC3E}">
        <p14:creationId xmlns:p14="http://schemas.microsoft.com/office/powerpoint/2010/main" val="12794497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0" y="1600200"/>
            <a:ext cx="9144000" cy="3046988"/>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s-E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Curiosamente, se ha registrado que “casi todos los ‘teólogos’ puritanos [hombres que eran calvinistas y enseñaban la perseverancia] pasaron por un gran temor y desesperación en sus lechos de muerte al darse cuenta de que sus vidas no daban evidencia perfecta de que eran elegidos</a:t>
            </a: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2" name="Rectangle 1"/>
          <p:cNvSpPr/>
          <p:nvPr/>
        </p:nvSpPr>
        <p:spPr>
          <a:xfrm>
            <a:off x="1828800" y="228600"/>
            <a:ext cx="5486400" cy="1277273"/>
          </a:xfrm>
          <a:prstGeom prst="rect">
            <a:avLst/>
          </a:prstGeom>
        </p:spPr>
        <p:txBody>
          <a:bodyPr wrap="square">
            <a:spAutoFit/>
          </a:bodyPr>
          <a:lstStyle/>
          <a:p>
            <a:pPr algn="ctr">
              <a:spcAft>
                <a:spcPts val="6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R.T. Kendall</a:t>
            </a:r>
          </a:p>
          <a:p>
            <a:pPr algn="ctr">
              <a:defRPr/>
            </a:pPr>
            <a:r>
              <a:rPr lang="en-US" sz="18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R. T. Kendall, </a:t>
            </a:r>
            <a:r>
              <a:rPr lang="en-US" sz="1600" i="1" dirty="0">
                <a:latin typeface="Calibri" panose="020F0502020204030204" pitchFamily="34" charset="0"/>
                <a:cs typeface="Calibri" panose="020F0502020204030204" pitchFamily="34" charset="0"/>
              </a:rPr>
              <a:t>Calvin and English Calvinism to 1649</a:t>
            </a:r>
            <a:r>
              <a:rPr lang="en-US" sz="1600" dirty="0">
                <a:latin typeface="Calibri" panose="020F0502020204030204" pitchFamily="34" charset="0"/>
                <a:cs typeface="Calibri" panose="020F0502020204030204" pitchFamily="34" charset="0"/>
              </a:rPr>
              <a:t> </a:t>
            </a:r>
          </a:p>
          <a:p>
            <a:pPr algn="ctr">
              <a:defRPr/>
            </a:pPr>
            <a:r>
              <a:rPr lang="en-US" sz="1600" dirty="0">
                <a:latin typeface="Calibri" panose="020F0502020204030204" pitchFamily="34" charset="0"/>
                <a:cs typeface="Calibri" panose="020F0502020204030204" pitchFamily="34" charset="0"/>
              </a:rPr>
              <a:t>(Oxford: Oxford University Press, 1979), 2.</a:t>
            </a:r>
          </a:p>
        </p:txBody>
      </p:sp>
      <p:pic>
        <p:nvPicPr>
          <p:cNvPr id="1026" name="Picture 2" descr="Image result for rt kendall&quot;">
            <a:extLst>
              <a:ext uri="{FF2B5EF4-FFF2-40B4-BE49-F238E27FC236}">
                <a16:creationId xmlns:a16="http://schemas.microsoft.com/office/drawing/2014/main" id="{6DFA03F6-7457-47F1-9560-31FFA7C70C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2439" y="4572000"/>
            <a:ext cx="1929113"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2929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600200"/>
            <a:ext cx="9144000" cy="3048000"/>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 enseñanza de la Iglesia es que no sé, en ningún momento dado, cuál será mi futuro eterno... Puedo tener esperanza, rezar, hacer lo mejor que pueda, pero aún no lo sé. El Papa Juan II no sabe con certeza si irá al cielo, ni tampoco la Madre Teresa de Calcuta, a menos que alguno de ellos haya tenido una revelación divina especial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zh-CN"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endParaRPr>
          </a:p>
        </p:txBody>
      </p:sp>
      <p:sp>
        <p:nvSpPr>
          <p:cNvPr id="6" name="Rectangle 2"/>
          <p:cNvSpPr>
            <a:spLocks noChangeArrowheads="1"/>
          </p:cNvSpPr>
          <p:nvPr/>
        </p:nvSpPr>
        <p:spPr bwMode="auto">
          <a:xfrm>
            <a:off x="1700949" y="228600"/>
            <a:ext cx="5742102" cy="1028700"/>
          </a:xfrm>
          <a:prstGeom prst="rect">
            <a:avLst/>
          </a:prstGeom>
          <a:noFill/>
          <a:ln w="9525">
            <a:noFill/>
            <a:miter lim="800000"/>
            <a:headEnd/>
            <a:tailEnd/>
          </a:ln>
          <a:effectLst/>
        </p:spPr>
        <p:txBody>
          <a:bodyPr anchor="ctr"/>
          <a:lstStyle/>
          <a:p>
            <a:pPr algn="ctr">
              <a:spcAft>
                <a:spcPts val="6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Cardinal John O’Connor of NY</a:t>
            </a:r>
          </a:p>
          <a:p>
            <a:pPr algn="ctr">
              <a:defRPr/>
            </a:pPr>
            <a:r>
              <a:rPr lang="en-US" sz="1500" kern="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5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quoted in Samuel Howe </a:t>
            </a:r>
            <a:r>
              <a:rPr lang="en-US" sz="1500" kern="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Verhovek</a:t>
            </a:r>
            <a:r>
              <a:rPr lang="en-US" sz="15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500" i="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Cardinal Defends a Jailed Bishop Who Warned Cuomo on Abortion, </a:t>
            </a:r>
            <a:r>
              <a:rPr lang="en-US" sz="15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New York Times, February 1, 1990.</a:t>
            </a:r>
          </a:p>
        </p:txBody>
      </p:sp>
      <p:pic>
        <p:nvPicPr>
          <p:cNvPr id="57346" name="Picture 2" descr="http://www.catholic-pages.com/images/cardinals/o%27connor.jpg"/>
          <p:cNvPicPr>
            <a:picLocks noChangeAspect="1" noChangeArrowheads="1"/>
          </p:cNvPicPr>
          <p:nvPr/>
        </p:nvPicPr>
        <p:blipFill>
          <a:blip r:embed="rId2" cstate="print"/>
          <a:srcRect/>
          <a:stretch>
            <a:fillRect/>
          </a:stretch>
        </p:blipFill>
        <p:spPr bwMode="auto">
          <a:xfrm>
            <a:off x="4953000" y="4774324"/>
            <a:ext cx="1380229" cy="18288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23766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Fe (1:1</a:t>
            </a:r>
            <a:r>
              <a:rPr lang="en-US" dirty="0">
                <a:effectLst>
                  <a:outerShdw blurRad="38100" dist="38100" dir="2700000" algn="tl">
                    <a:srgbClr val="000000">
                      <a:alpha val="43137"/>
                    </a:srgbClr>
                  </a:outerShdw>
                </a:effectLst>
                <a:cs typeface="Calibri" panose="020F0502020204030204" pitchFamily="34" charset="0"/>
              </a:rPr>
              <a:t>–3:12)</a:t>
            </a:r>
            <a:endParaRPr lang="en-US" dirty="0">
              <a:effectLst>
                <a:outerShdw blurRad="38100" dist="38100" dir="2700000" algn="tl">
                  <a:srgbClr val="000000">
                    <a:alpha val="43137"/>
                  </a:srgbClr>
                </a:outerShdw>
              </a:effectLst>
            </a:endParaRP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Pruebas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Obediencia a la palabra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Favoritismos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Fe manifestada en obras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Lengua (3:1-12)</a:t>
            </a:r>
          </a:p>
        </p:txBody>
      </p:sp>
      <p:pic>
        <p:nvPicPr>
          <p:cNvPr id="2" name="Picture 1">
            <a:extLst>
              <a:ext uri="{FF2B5EF4-FFF2-40B4-BE49-F238E27FC236}">
                <a16:creationId xmlns:a16="http://schemas.microsoft.com/office/drawing/2014/main" id="{62693CD3-C9BD-B991-DB55-A97A987F5038}"/>
              </a:ext>
            </a:extLst>
          </p:cNvPr>
          <p:cNvPicPr>
            <a:picLocks noChangeAspect="1"/>
          </p:cNvPicPr>
          <p:nvPr/>
        </p:nvPicPr>
        <p:blipFill>
          <a:blip r:embed="rId2"/>
          <a:stretch>
            <a:fillRect/>
          </a:stretch>
        </p:blipFill>
        <p:spPr>
          <a:xfrm>
            <a:off x="5562600" y="4702897"/>
            <a:ext cx="2962913" cy="1926503"/>
          </a:xfrm>
          <a:prstGeom prst="rect">
            <a:avLst/>
          </a:prstGeom>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93012B-F3FD-44F4-BAEB-6E5A84027D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98659"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defTabSz="68580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Juan 5:24</a:t>
            </a:r>
          </a:p>
          <a:p>
            <a:pPr algn="just" eaLnBrk="1" hangingPunct="1">
              <a:spcBef>
                <a:spcPts val="0"/>
              </a:spcBef>
              <a:spcAft>
                <a:spcPts val="0"/>
              </a:spcAft>
              <a:defRPr/>
            </a:pPr>
            <a:r>
              <a:rPr lang="en-US" altLang="en-US" sz="3600" dirty="0">
                <a:effectLst>
                  <a:outerShdw blurRad="38100" dist="38100" dir="2700000" algn="tl">
                    <a:srgbClr val="000000">
                      <a:alpha val="43137"/>
                    </a:srgbClr>
                  </a:outerShdw>
                </a:effectLst>
                <a:latin typeface="Calibri" panose="020F0502020204030204" pitchFamily="34" charset="0"/>
              </a:rPr>
              <a:t>“</a:t>
            </a:r>
            <a:r>
              <a:rPr lang="es-ES" altLang="en-US" sz="3600" dirty="0">
                <a:effectLst>
                  <a:outerShdw blurRad="38100" dist="38100" dir="2700000" algn="tl">
                    <a:srgbClr val="000000">
                      <a:alpha val="43137"/>
                    </a:srgbClr>
                  </a:outerShdw>
                </a:effectLst>
                <a:latin typeface="Calibri" panose="020F0502020204030204" pitchFamily="34" charset="0"/>
              </a:rPr>
              <a:t>Les digo la verdad, todos los que escuchan mi mensaje y </a:t>
            </a:r>
            <a:r>
              <a:rPr lang="es-E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creen en Dios</a:t>
            </a:r>
            <a:r>
              <a:rPr lang="es-ES" altLang="en-US" sz="3600" dirty="0">
                <a:effectLst>
                  <a:outerShdw blurRad="38100" dist="38100" dir="2700000" algn="tl">
                    <a:srgbClr val="000000">
                      <a:alpha val="43137"/>
                    </a:srgbClr>
                  </a:outerShdw>
                </a:effectLst>
                <a:latin typeface="Calibri" panose="020F0502020204030204" pitchFamily="34" charset="0"/>
              </a:rPr>
              <a:t>, quien me envió, </a:t>
            </a:r>
            <a:r>
              <a:rPr lang="es-E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tienen vida eterna</a:t>
            </a:r>
            <a:r>
              <a:rPr lang="es-ES" altLang="en-US" sz="3600" dirty="0">
                <a:effectLst>
                  <a:outerShdw blurRad="38100" dist="38100" dir="2700000" algn="tl">
                    <a:srgbClr val="000000">
                      <a:alpha val="43137"/>
                    </a:srgbClr>
                  </a:outerShdw>
                </a:effectLst>
                <a:latin typeface="Calibri" panose="020F0502020204030204" pitchFamily="34" charset="0"/>
              </a:rPr>
              <a:t>. Nunca serán condenados por sus pecados, pues </a:t>
            </a:r>
            <a:r>
              <a:rPr lang="es-E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ya han pasado</a:t>
            </a:r>
            <a:r>
              <a:rPr lang="es-ES" altLang="en-US" sz="3600" dirty="0">
                <a:effectLst>
                  <a:outerShdw blurRad="38100" dist="38100" dir="2700000" algn="tl">
                    <a:srgbClr val="000000">
                      <a:alpha val="43137"/>
                    </a:srgbClr>
                  </a:outerShdw>
                </a:effectLst>
                <a:latin typeface="Calibri" panose="020F0502020204030204" pitchFamily="34" charset="0"/>
              </a:rPr>
              <a:t> de la muerte a la vida</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3" name="Picture 2">
            <a:extLst>
              <a:ext uri="{FF2B5EF4-FFF2-40B4-BE49-F238E27FC236}">
                <a16:creationId xmlns:a16="http://schemas.microsoft.com/office/drawing/2014/main" id="{BA5DADF6-6019-424B-9B85-6C5747AF8A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6329" y="3276600"/>
            <a:ext cx="2191343" cy="1645920"/>
          </a:xfrm>
          <a:prstGeom prst="rect">
            <a:avLst/>
          </a:prstGeom>
        </p:spPr>
      </p:pic>
    </p:spTree>
    <p:extLst>
      <p:ext uri="{BB962C8B-B14F-4D97-AF65-F5344CB8AC3E}">
        <p14:creationId xmlns:p14="http://schemas.microsoft.com/office/powerpoint/2010/main" val="13529430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B1BB7-0D40-D6AC-6D1F-1F5B5DADED5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FBFD5D8-4817-9A3A-BEDF-963465206E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98659" name="Rectangle 1">
            <a:extLst>
              <a:ext uri="{FF2B5EF4-FFF2-40B4-BE49-F238E27FC236}">
                <a16:creationId xmlns:a16="http://schemas.microsoft.com/office/drawing/2014/main" id="{8180B344-0665-AC86-AC35-A5F9F79BC157}"/>
              </a:ext>
            </a:extLst>
          </p:cNvPr>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defTabSz="685800">
              <a:spcAft>
                <a:spcPts val="1200"/>
              </a:spcAft>
              <a:defRPr/>
            </a:pPr>
            <a:r>
              <a:rPr lang="en-US" altLang="en-US" sz="4000" dirty="0" err="1">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Hechos</a:t>
            </a: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 16:30-31</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30</a:t>
            </a:r>
            <a:r>
              <a:rPr lang="en-US" sz="3600" dirty="0">
                <a:effectLst>
                  <a:outerShdw blurRad="38100" dist="38100" dir="2700000" algn="tl">
                    <a:srgbClr val="000000">
                      <a:alpha val="43137"/>
                    </a:srgbClr>
                  </a:outerShdw>
                </a:effectLst>
                <a:latin typeface="Calibri" panose="020F0502020204030204" pitchFamily="34" charset="0"/>
              </a:rPr>
              <a:t> </a:t>
            </a:r>
            <a:r>
              <a:rPr lang="es-ES" sz="3600" dirty="0">
                <a:effectLst>
                  <a:outerShdw blurRad="38100" dist="38100" dir="2700000" algn="tl">
                    <a:srgbClr val="000000">
                      <a:alpha val="43137"/>
                    </a:srgbClr>
                  </a:outerShdw>
                </a:effectLst>
                <a:latin typeface="Calibri" panose="020F0502020204030204" pitchFamily="34" charset="0"/>
              </a:rPr>
              <a:t>Sacándolos afuera, les dijo:</a:t>
            </a:r>
          </a:p>
          <a:p>
            <a:pPr algn="just"/>
            <a:r>
              <a:rPr lang="es-ES" sz="3600" dirty="0">
                <a:effectLst>
                  <a:outerShdw blurRad="38100" dist="38100" dir="2700000" algn="tl">
                    <a:srgbClr val="000000">
                      <a:alpha val="43137"/>
                    </a:srgbClr>
                  </a:outerShdw>
                </a:effectLst>
                <a:latin typeface="Calibri" panose="020F0502020204030204" pitchFamily="34" charset="0"/>
              </a:rPr>
              <a:t>—Señores, ¿qué debo hacer para ser salvo?</a:t>
            </a:r>
          </a:p>
          <a:p>
            <a:pPr algn="just"/>
            <a:r>
              <a:rPr lang="es-ES" sz="3600" dirty="0">
                <a:effectLst>
                  <a:outerShdw blurRad="38100" dist="38100" dir="2700000" algn="tl">
                    <a:srgbClr val="000000">
                      <a:alpha val="43137"/>
                    </a:srgbClr>
                  </a:outerShdw>
                </a:effectLst>
                <a:latin typeface="Calibri" panose="020F0502020204030204" pitchFamily="34" charset="0"/>
              </a:rPr>
              <a:t>31 Ellos dijeron:</a:t>
            </a:r>
          </a:p>
          <a:p>
            <a:pPr algn="just"/>
            <a:r>
              <a:rPr lang="es-ES" sz="3600" dirty="0">
                <a:effectLst>
                  <a:outerShdw blurRad="38100" dist="38100" dir="2700000" algn="tl">
                    <a:srgbClr val="000000">
                      <a:alpha val="43137"/>
                    </a:srgbClr>
                  </a:outerShdw>
                </a:effectLst>
                <a:latin typeface="Calibri" panose="020F0502020204030204" pitchFamily="34" charset="0"/>
              </a:rPr>
              <a:t>—</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rPr>
              <a:t>Cree</a:t>
            </a:r>
            <a:r>
              <a:rPr lang="es-ES" sz="3600" dirty="0">
                <a:effectLst>
                  <a:outerShdw blurRad="38100" dist="38100" dir="2700000" algn="tl">
                    <a:srgbClr val="000000">
                      <a:alpha val="43137"/>
                    </a:srgbClr>
                  </a:outerShdw>
                </a:effectLst>
                <a:latin typeface="Calibri" panose="020F0502020204030204" pitchFamily="34" charset="0"/>
              </a:rPr>
              <a:t> en el Señor Jesús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rPr>
              <a:t>y serás salvo</a:t>
            </a:r>
            <a:r>
              <a:rPr lang="es-ES" sz="3600" dirty="0">
                <a:effectLst>
                  <a:outerShdw blurRad="38100" dist="38100" dir="2700000" algn="tl">
                    <a:srgbClr val="000000">
                      <a:alpha val="43137"/>
                    </a:srgbClr>
                  </a:outerShdw>
                </a:effectLst>
                <a:latin typeface="Calibri" panose="020F0502020204030204" pitchFamily="34" charset="0"/>
              </a:rPr>
              <a:t>, tú y tu casa</a:t>
            </a:r>
            <a:r>
              <a:rPr lang="en-US" sz="3600" dirty="0">
                <a:effectLst>
                  <a:outerShdw blurRad="38100" dist="38100" dir="2700000" algn="tl">
                    <a:srgbClr val="000000">
                      <a:alpha val="43137"/>
                    </a:srgbClr>
                  </a:outerShdw>
                </a:effectLst>
                <a:latin typeface="Calibri" panose="020F0502020204030204" pitchFamily="34" charset="0"/>
              </a:rPr>
              <a:t>.’</a:t>
            </a:r>
          </a:p>
        </p:txBody>
      </p:sp>
      <p:pic>
        <p:nvPicPr>
          <p:cNvPr id="3" name="Picture 2">
            <a:extLst>
              <a:ext uri="{FF2B5EF4-FFF2-40B4-BE49-F238E27FC236}">
                <a16:creationId xmlns:a16="http://schemas.microsoft.com/office/drawing/2014/main" id="{1C0D3A9C-6AB7-0204-C956-F1E9D588CC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6329" y="3276600"/>
            <a:ext cx="2191343" cy="1645920"/>
          </a:xfrm>
          <a:prstGeom prst="rect">
            <a:avLst/>
          </a:prstGeom>
        </p:spPr>
      </p:pic>
    </p:spTree>
    <p:extLst>
      <p:ext uri="{BB962C8B-B14F-4D97-AF65-F5344CB8AC3E}">
        <p14:creationId xmlns:p14="http://schemas.microsoft.com/office/powerpoint/2010/main" val="3345204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A2CFFF-14AB-4FFD-8E92-443FD02856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198659" name="Rectangle 1"/>
          <p:cNvSpPr>
            <a:spLocks noChangeArrowheads="1"/>
          </p:cNvSpPr>
          <p:nvPr/>
        </p:nvSpPr>
        <p:spPr bwMode="auto">
          <a:xfrm>
            <a:off x="190501" y="0"/>
            <a:ext cx="8762999" cy="2523768"/>
          </a:xfrm>
          <a:prstGeom prst="rect">
            <a:avLst/>
          </a:prstGeom>
          <a:noFill/>
          <a:ln w="28575">
            <a:noFill/>
            <a:miter lim="800000"/>
            <a:headEnd/>
            <a:tailEnd/>
          </a:ln>
        </p:spPr>
        <p:txBody>
          <a:bodyPr wrap="square">
            <a:spAutoFit/>
          </a:bodyPr>
          <a:lstStyle/>
          <a:p>
            <a:pPr algn="ctr" defTabSz="685800">
              <a:spcAft>
                <a:spcPts val="1200"/>
              </a:spcAft>
              <a:buClr>
                <a:srgbClr val="00FFFF"/>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Juan 5:13 </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Estas cosas les he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escrito</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ustedes</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que creen en el nombre del Hijo de Dios para que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sepan</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que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tienen</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vida eterna</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FE3F5957-ECC9-47E2-AFEA-48C173EEA9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68882" y="2971800"/>
            <a:ext cx="3206237" cy="18288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1485900" y="228600"/>
            <a:ext cx="6172200" cy="857250"/>
          </a:xfrm>
        </p:spPr>
        <p:txBody>
          <a:bodyPr/>
          <a:lstStyle/>
          <a:p>
            <a:pPr algn="ctr">
              <a:defRPr/>
            </a:pPr>
            <a:r>
              <a:rPr lang="es-ES" altLang="en-US" sz="3200" dirty="0">
                <a:solidFill>
                  <a:srgbClr val="00FFFF"/>
                </a:solidFill>
                <a:effectLst>
                  <a:outerShdw blurRad="38100" dist="38100" dir="2700000" algn="tl">
                    <a:srgbClr val="000000">
                      <a:alpha val="43137"/>
                    </a:srgbClr>
                  </a:outerShdw>
                </a:effectLst>
              </a:rPr>
              <a:t>Declaración Doctrinal del DTS Artículo XI—Seguridad</a:t>
            </a:r>
            <a:endParaRPr lang="en-US" altLang="en-US" sz="3200" dirty="0">
              <a:solidFill>
                <a:srgbClr val="00FFFF"/>
              </a:solidFill>
              <a:effectLst>
                <a:outerShdw blurRad="38100" dist="38100" dir="2700000" algn="tl">
                  <a:srgbClr val="000000">
                    <a:alpha val="43137"/>
                  </a:srgbClr>
                </a:outerShdw>
              </a:effectLst>
            </a:endParaRPr>
          </a:p>
        </p:txBody>
      </p:sp>
      <p:sp>
        <p:nvSpPr>
          <p:cNvPr id="11267" name="Content Placeholder 2"/>
          <p:cNvSpPr>
            <a:spLocks noGrp="1"/>
          </p:cNvSpPr>
          <p:nvPr>
            <p:ph idx="1"/>
          </p:nvPr>
        </p:nvSpPr>
        <p:spPr>
          <a:xfrm>
            <a:off x="228600" y="1447800"/>
            <a:ext cx="8686800" cy="4419600"/>
          </a:xfrm>
        </p:spPr>
        <p:txBody>
          <a:bodyPr>
            <a:noAutofit/>
          </a:bodyPr>
          <a:lstStyle/>
          <a:p>
            <a:pPr marL="0" indent="0" algn="just" fontAlgn="auto">
              <a:spcBef>
                <a:spcPts val="0"/>
              </a:spcBef>
              <a:spcAft>
                <a:spcPts val="600"/>
              </a:spcAft>
              <a:buNone/>
              <a:defRPr/>
            </a:pPr>
            <a:r>
              <a:rPr lang="en-US" dirty="0">
                <a:effectLst>
                  <a:outerShdw blurRad="38100" dist="38100" dir="2700000" algn="tl">
                    <a:srgbClr val="000000">
                      <a:alpha val="43137"/>
                    </a:srgbClr>
                  </a:outerShdw>
                </a:effectLst>
                <a:cs typeface="Calibri" panose="020F0502020204030204" pitchFamily="34" charset="0"/>
              </a:rPr>
              <a:t>“</a:t>
            </a:r>
            <a:r>
              <a:rPr lang="es-ES" dirty="0">
                <a:effectLst>
                  <a:outerShdw blurRad="38100" dist="38100" dir="2700000" algn="tl">
                    <a:srgbClr val="000000">
                      <a:alpha val="43137"/>
                    </a:srgbClr>
                  </a:outerShdw>
                </a:effectLst>
                <a:cs typeface="Calibri" panose="020F0502020204030204" pitchFamily="34" charset="0"/>
              </a:rPr>
              <a:t>Creemos que es privilegio, no sólo de algunos, sino de </a:t>
            </a:r>
            <a:r>
              <a:rPr lang="es-ES" b="1" u="sng" dirty="0">
                <a:solidFill>
                  <a:srgbClr val="FFFFCC"/>
                </a:solidFill>
                <a:effectLst>
                  <a:outerShdw blurRad="38100" dist="38100" dir="2700000" algn="tl">
                    <a:srgbClr val="000000">
                      <a:alpha val="43137"/>
                    </a:srgbClr>
                  </a:outerShdw>
                </a:effectLst>
                <a:cs typeface="Calibri" panose="020F0502020204030204" pitchFamily="34" charset="0"/>
              </a:rPr>
              <a:t>todos</a:t>
            </a:r>
            <a:r>
              <a:rPr lang="es-ES" dirty="0">
                <a:effectLst>
                  <a:outerShdw blurRad="38100" dist="38100" dir="2700000" algn="tl">
                    <a:srgbClr val="000000">
                      <a:alpha val="43137"/>
                    </a:srgbClr>
                  </a:outerShdw>
                </a:effectLst>
                <a:cs typeface="Calibri" panose="020F0502020204030204" pitchFamily="34" charset="0"/>
              </a:rPr>
              <a:t> por el Espíritu mediante la fe, quienes nacen de nuevo en Cristo como se revela en las Escrituras, tener la </a:t>
            </a:r>
            <a:r>
              <a:rPr lang="es-ES" b="1" u="sng" dirty="0">
                <a:solidFill>
                  <a:srgbClr val="FFFFCC"/>
                </a:solidFill>
                <a:effectLst>
                  <a:outerShdw blurRad="38100" dist="38100" dir="2700000" algn="tl">
                    <a:srgbClr val="000000">
                      <a:alpha val="43137"/>
                    </a:srgbClr>
                  </a:outerShdw>
                </a:effectLst>
                <a:cs typeface="Calibri" panose="020F0502020204030204" pitchFamily="34" charset="0"/>
              </a:rPr>
              <a:t>seguridad</a:t>
            </a:r>
            <a:r>
              <a:rPr lang="es-ES" dirty="0">
                <a:effectLst>
                  <a:outerShdw blurRad="38100" dist="38100" dir="2700000" algn="tl">
                    <a:srgbClr val="000000">
                      <a:alpha val="43137"/>
                    </a:srgbClr>
                  </a:outerShdw>
                </a:effectLst>
                <a:cs typeface="Calibri" panose="020F0502020204030204" pitchFamily="34" charset="0"/>
              </a:rPr>
              <a:t> de su salvación desde el </a:t>
            </a:r>
            <a:r>
              <a:rPr lang="es-ES" b="1" u="sng" dirty="0">
                <a:solidFill>
                  <a:srgbClr val="FFFFCC"/>
                </a:solidFill>
                <a:effectLst>
                  <a:outerShdw blurRad="38100" dist="38100" dir="2700000" algn="tl">
                    <a:srgbClr val="000000">
                      <a:alpha val="43137"/>
                    </a:srgbClr>
                  </a:outerShdw>
                </a:effectLst>
                <a:cs typeface="Calibri" panose="020F0502020204030204" pitchFamily="34" charset="0"/>
              </a:rPr>
              <a:t>mismo día</a:t>
            </a:r>
            <a:r>
              <a:rPr lang="es-ES" dirty="0">
                <a:effectLst>
                  <a:outerShdw blurRad="38100" dist="38100" dir="2700000" algn="tl">
                    <a:srgbClr val="000000">
                      <a:alpha val="43137"/>
                    </a:srgbClr>
                  </a:outerShdw>
                </a:effectLst>
                <a:cs typeface="Calibri" panose="020F0502020204030204" pitchFamily="34" charset="0"/>
              </a:rPr>
              <a:t> en que lo reciben como su Salvador y que esta seguridad </a:t>
            </a:r>
            <a:r>
              <a:rPr lang="es-ES" b="1" u="sng" dirty="0">
                <a:solidFill>
                  <a:srgbClr val="FFFFCC"/>
                </a:solidFill>
                <a:effectLst>
                  <a:outerShdw blurRad="38100" dist="38100" dir="2700000" algn="tl">
                    <a:srgbClr val="000000">
                      <a:alpha val="43137"/>
                    </a:srgbClr>
                  </a:outerShdw>
                </a:effectLst>
                <a:cs typeface="Calibri" panose="020F0502020204030204" pitchFamily="34" charset="0"/>
              </a:rPr>
              <a:t>no</a:t>
            </a:r>
            <a:r>
              <a:rPr lang="es-ES" dirty="0">
                <a:effectLst>
                  <a:outerShdw blurRad="38100" dist="38100" dir="2700000" algn="tl">
                    <a:srgbClr val="000000">
                      <a:alpha val="43137"/>
                    </a:srgbClr>
                  </a:outerShdw>
                </a:effectLst>
                <a:cs typeface="Calibri" panose="020F0502020204030204" pitchFamily="34" charset="0"/>
              </a:rPr>
              <a:t> se basa en ningún descubrimiento imaginario de su propia </a:t>
            </a:r>
            <a:r>
              <a:rPr lang="es-ES" b="1" u="sng" dirty="0">
                <a:solidFill>
                  <a:srgbClr val="FFFFCC"/>
                </a:solidFill>
                <a:effectLst>
                  <a:outerShdw blurRad="38100" dist="38100" dir="2700000" algn="tl">
                    <a:srgbClr val="000000">
                      <a:alpha val="43137"/>
                    </a:srgbClr>
                  </a:outerShdw>
                </a:effectLst>
                <a:cs typeface="Calibri" panose="020F0502020204030204" pitchFamily="34" charset="0"/>
              </a:rPr>
              <a:t>dignidad</a:t>
            </a:r>
            <a:r>
              <a:rPr lang="es-ES" dirty="0">
                <a:effectLst>
                  <a:outerShdw blurRad="38100" dist="38100" dir="2700000" algn="tl">
                    <a:srgbClr val="000000">
                      <a:alpha val="43137"/>
                    </a:srgbClr>
                  </a:outerShdw>
                </a:effectLst>
                <a:cs typeface="Calibri" panose="020F0502020204030204" pitchFamily="34" charset="0"/>
              </a:rPr>
              <a:t> o aptitud, sino completamente en el testimonio de Dios en Su </a:t>
            </a:r>
            <a:r>
              <a:rPr lang="es-ES" b="1" u="sng" dirty="0">
                <a:solidFill>
                  <a:srgbClr val="FFFFCC"/>
                </a:solidFill>
                <a:effectLst>
                  <a:outerShdw blurRad="38100" dist="38100" dir="2700000" algn="tl">
                    <a:srgbClr val="000000">
                      <a:alpha val="43137"/>
                    </a:srgbClr>
                  </a:outerShdw>
                </a:effectLst>
                <a:cs typeface="Calibri" panose="020F0502020204030204" pitchFamily="34" charset="0"/>
              </a:rPr>
              <a:t>Palabra escrita</a:t>
            </a:r>
            <a:r>
              <a:rPr lang="es-ES" dirty="0">
                <a:effectLst>
                  <a:outerShdw blurRad="38100" dist="38100" dir="2700000" algn="tl">
                    <a:srgbClr val="000000">
                      <a:alpha val="43137"/>
                    </a:srgbClr>
                  </a:outerShdw>
                </a:effectLst>
                <a:cs typeface="Calibri" panose="020F0502020204030204" pitchFamily="34" charset="0"/>
              </a:rPr>
              <a:t>, que despierta en Sus hijos el amor filial</a:t>
            </a:r>
            <a:r>
              <a:rPr lang="en-US" dirty="0">
                <a:effectLst>
                  <a:outerShdw blurRad="38100" dist="38100" dir="2700000" algn="tl">
                    <a:srgbClr val="000000">
                      <a:alpha val="43137"/>
                    </a:srgbClr>
                  </a:outerShdw>
                </a:effectLst>
                <a:cs typeface="Calibri" panose="020F0502020204030204" pitchFamily="34" charset="0"/>
              </a:rPr>
              <a:t>...”</a:t>
            </a:r>
          </a:p>
        </p:txBody>
      </p:sp>
    </p:spTree>
    <p:extLst>
      <p:ext uri="{BB962C8B-B14F-4D97-AF65-F5344CB8AC3E}">
        <p14:creationId xmlns:p14="http://schemas.microsoft.com/office/powerpoint/2010/main" val="25371017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043849" y="6150658"/>
            <a:ext cx="5056302" cy="554942"/>
          </a:xfrm>
        </p:spPr>
        <p:txBody>
          <a:bodyPr/>
          <a:lstStyle/>
          <a:p>
            <a:pPr algn="ctr" eaLnBrk="1" hangingPunct="1">
              <a:defRPr/>
            </a:pPr>
            <a:r>
              <a:rPr lang="en-US" altLang="en-US" sz="1600" dirty="0">
                <a:solidFill>
                  <a:schemeClr val="tx1"/>
                </a:solidFill>
                <a:effectLst>
                  <a:outerShdw blurRad="38100" dist="38100" dir="2700000" algn="tl">
                    <a:srgbClr val="000000">
                      <a:alpha val="43137"/>
                    </a:srgbClr>
                  </a:outerShdw>
                </a:effectLst>
              </a:rPr>
              <a:t>Lewis Sperry Chafer, </a:t>
            </a:r>
            <a:r>
              <a:rPr lang="en-US" altLang="en-US" sz="1600" i="1" dirty="0">
                <a:solidFill>
                  <a:schemeClr val="tx1"/>
                </a:solidFill>
                <a:effectLst>
                  <a:outerShdw blurRad="38100" dist="38100" dir="2700000" algn="tl">
                    <a:srgbClr val="000000">
                      <a:alpha val="43137"/>
                    </a:srgbClr>
                  </a:outerShdw>
                </a:effectLst>
              </a:rPr>
              <a:t>Salvation: A Clear Doctrinal Analysis</a:t>
            </a:r>
            <a:r>
              <a:rPr lang="en-US" altLang="en-US" sz="1600" dirty="0">
                <a:solidFill>
                  <a:schemeClr val="tx1"/>
                </a:solidFill>
                <a:effectLst>
                  <a:outerShdw blurRad="38100" dist="38100" dir="2700000" algn="tl">
                    <a:srgbClr val="000000">
                      <a:alpha val="43137"/>
                    </a:srgbClr>
                  </a:outerShdw>
                </a:effectLst>
              </a:rPr>
              <a:t> </a:t>
            </a:r>
            <a:br>
              <a:rPr lang="en-US" altLang="en-US" sz="1600" dirty="0">
                <a:solidFill>
                  <a:schemeClr val="tx1"/>
                </a:solidFill>
                <a:effectLst>
                  <a:outerShdw blurRad="38100" dist="38100" dir="2700000" algn="tl">
                    <a:srgbClr val="000000">
                      <a:alpha val="43137"/>
                    </a:srgbClr>
                  </a:outerShdw>
                </a:effectLst>
              </a:rPr>
            </a:br>
            <a:r>
              <a:rPr lang="en-US" altLang="en-US" sz="1600" dirty="0">
                <a:solidFill>
                  <a:schemeClr val="tx1"/>
                </a:solidFill>
                <a:effectLst>
                  <a:outerShdw blurRad="38100" dist="38100" dir="2700000" algn="tl">
                    <a:srgbClr val="000000">
                      <a:alpha val="43137"/>
                    </a:srgbClr>
                  </a:outerShdw>
                </a:effectLst>
              </a:rPr>
              <a:t>(Grand Rapids: Zondervan, 1977), 60. Italics added</a:t>
            </a:r>
          </a:p>
        </p:txBody>
      </p:sp>
      <p:pic>
        <p:nvPicPr>
          <p:cNvPr id="4" name="Picture 2" descr="http://t1.gstatic.com/images?q=tbn:ANd9GcQxv3vyi4YqgamHAJTIgWkNJkLqWWIuAG2pkecTpX67vjz6XE96Kw"/>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9702" y="45720"/>
            <a:ext cx="778498"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Content Placeholder 1"/>
          <p:cNvSpPr>
            <a:spLocks noGrp="1"/>
          </p:cNvSpPr>
          <p:nvPr>
            <p:ph idx="1"/>
          </p:nvPr>
        </p:nvSpPr>
        <p:spPr>
          <a:xfrm>
            <a:off x="0" y="1600200"/>
            <a:ext cx="9144000" cy="3433713"/>
          </a:xfrm>
        </p:spPr>
        <p:txBody>
          <a:bodyPr/>
          <a:lstStyle/>
          <a:p>
            <a:pPr marL="0" indent="0" algn="just" eaLnBrk="1" hangingPunct="1">
              <a:buNone/>
              <a:defRPr/>
            </a:pPr>
            <a:r>
              <a:rPr lang="en-US" altLang="en-US" dirty="0">
                <a:solidFill>
                  <a:prstClr val="white"/>
                </a:solidFill>
                <a:effectLst>
                  <a:outerShdw blurRad="38100" dist="38100" dir="2700000" algn="tl">
                    <a:srgbClr val="000000">
                      <a:alpha val="43137"/>
                    </a:srgbClr>
                  </a:outerShdw>
                </a:effectLst>
              </a:rPr>
              <a:t>“</a:t>
            </a:r>
            <a:r>
              <a:rPr lang="es-ES" altLang="en-US" dirty="0">
                <a:solidFill>
                  <a:prstClr val="white"/>
                </a:solidFill>
                <a:effectLst>
                  <a:outerShdw blurRad="38100" dist="38100" dir="2700000" algn="tl">
                    <a:srgbClr val="000000">
                      <a:alpha val="43137"/>
                    </a:srgbClr>
                  </a:outerShdw>
                </a:effectLst>
              </a:rPr>
              <a:t>Hay una experiencia cristiana normal. Hay emociones y deseos nuevos y benditos. Las cosas viejas pasaron; y he aquí que todas las cosas se vuelven nuevas; </a:t>
            </a:r>
            <a:r>
              <a:rPr lang="es-ES" altLang="en-US" b="1" u="sng" dirty="0">
                <a:solidFill>
                  <a:srgbClr val="FFFFCC"/>
                </a:solidFill>
                <a:effectLst>
                  <a:outerShdw blurRad="38100" dist="38100" dir="2700000" algn="tl">
                    <a:srgbClr val="000000">
                      <a:alpha val="43137"/>
                    </a:srgbClr>
                  </a:outerShdw>
                </a:effectLst>
              </a:rPr>
              <a:t>pero todas esas experiencias son sólo evidencias secundarias</a:t>
            </a:r>
            <a:r>
              <a:rPr lang="es-ES" altLang="en-US" dirty="0">
                <a:solidFill>
                  <a:prstClr val="white"/>
                </a:solidFill>
                <a:effectLst>
                  <a:outerShdw blurRad="38100" dist="38100" dir="2700000" algn="tl">
                    <a:srgbClr val="000000">
                      <a:alpha val="43137"/>
                    </a:srgbClr>
                  </a:outerShdw>
                </a:effectLst>
              </a:rPr>
              <a:t>, en cuanto al hecho de la salvación, en cuanto a que surgen de ese reposo positivo de la fe que es la evidencia primaria</a:t>
            </a:r>
            <a:r>
              <a:rPr lang="en-US" altLang="en-US" dirty="0">
                <a:solidFill>
                  <a:prstClr val="white"/>
                </a:solidFill>
                <a:effectLst>
                  <a:outerShdw blurRad="38100" dist="38100" dir="2700000" algn="tl">
                    <a:srgbClr val="000000">
                      <a:alpha val="43137"/>
                    </a:srgbClr>
                  </a:outerShdw>
                </a:effectLst>
              </a:rPr>
              <a:t>.”</a:t>
            </a:r>
          </a:p>
        </p:txBody>
      </p:sp>
      <p:sp>
        <p:nvSpPr>
          <p:cNvPr id="5" name="Rectangle 4"/>
          <p:cNvSpPr/>
          <p:nvPr/>
        </p:nvSpPr>
        <p:spPr>
          <a:xfrm>
            <a:off x="2636085" y="228600"/>
            <a:ext cx="3871830" cy="646331"/>
          </a:xfrm>
          <a:prstGeom prst="rect">
            <a:avLst/>
          </a:prstGeom>
        </p:spPr>
        <p:txBody>
          <a:bodyPr wrap="none">
            <a:spAutoFit/>
          </a:bodyP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Fe Manisfesta en Obras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9144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Tesis: las obras acompañan la fe útil (2:14)</a:t>
            </a:r>
          </a:p>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Cinco ilustraciones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Hermano necesitado (2:15-17)</a:t>
            </a:r>
          </a:p>
          <a:p>
            <a:pPr marL="914400" lvl="1" indent="-457200" eaLnBrk="1" hangingPunct="1">
              <a:spcBef>
                <a:spcPts val="0"/>
              </a:spcBef>
              <a:spcAft>
                <a:spcPts val="1800"/>
              </a:spcAft>
              <a:defRPr/>
            </a:pPr>
            <a:r>
              <a:rPr lang="en-US" dirty="0" err="1">
                <a:effectLst>
                  <a:outerShdw blurRad="38100" dist="38100" dir="2700000" algn="tl">
                    <a:srgbClr val="000000">
                      <a:alpha val="43137"/>
                    </a:srgbClr>
                  </a:outerShdw>
                </a:effectLst>
              </a:rPr>
              <a:t>Demonio</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Monoteista</a:t>
            </a:r>
            <a:r>
              <a:rPr lang="en-US" dirty="0">
                <a:effectLst>
                  <a:outerShdw blurRad="38100" dist="38100" dir="2700000" algn="tl">
                    <a:srgbClr val="000000">
                      <a:alpha val="43137"/>
                    </a:srgbClr>
                  </a:outerShdw>
                </a:effectLst>
              </a:rPr>
              <a:t>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Rajab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Cadáver sin vida (2:26)</a:t>
            </a:r>
          </a:p>
        </p:txBody>
      </p:sp>
      <p:pic>
        <p:nvPicPr>
          <p:cNvPr id="2" name="Picture 1">
            <a:extLst>
              <a:ext uri="{FF2B5EF4-FFF2-40B4-BE49-F238E27FC236}">
                <a16:creationId xmlns:a16="http://schemas.microsoft.com/office/drawing/2014/main" id="{CDC7A233-026B-8C75-A75D-AE9B7DFFA36D}"/>
              </a:ext>
            </a:extLst>
          </p:cNvPr>
          <p:cNvPicPr>
            <a:picLocks noChangeAspect="1"/>
          </p:cNvPicPr>
          <p:nvPr/>
        </p:nvPicPr>
        <p:blipFill>
          <a:blip r:embed="rId2"/>
          <a:stretch>
            <a:fillRect/>
          </a:stretch>
        </p:blipFill>
        <p:spPr>
          <a:xfrm>
            <a:off x="6096000" y="4566157"/>
            <a:ext cx="2414225" cy="1579001"/>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2E914-C0D8-179E-C84E-C834097EF476}"/>
            </a:ext>
          </a:extLst>
        </p:cNvPr>
        <p:cNvGrpSpPr/>
        <p:nvPr/>
      </p:nvGrpSpPr>
      <p:grpSpPr>
        <a:xfrm>
          <a:off x="0" y="0"/>
          <a:ext cx="0" cy="0"/>
          <a:chOff x="0" y="0"/>
          <a:chExt cx="0" cy="0"/>
        </a:xfrm>
      </p:grpSpPr>
      <p:sp>
        <p:nvSpPr>
          <p:cNvPr id="56322" name="Rectangle 2">
            <a:extLst>
              <a:ext uri="{FF2B5EF4-FFF2-40B4-BE49-F238E27FC236}">
                <a16:creationId xmlns:a16="http://schemas.microsoft.com/office/drawing/2014/main" id="{E45BCC37-AABB-3FD2-F494-3B82B2046AE5}"/>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Fe Manisfesta en Obras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4E4B3F41-E42C-3CC8-0389-4AAF5B85C92F}"/>
              </a:ext>
            </a:extLst>
          </p:cNvPr>
          <p:cNvSpPr>
            <a:spLocks noGrp="1" noChangeArrowheads="1"/>
          </p:cNvSpPr>
          <p:nvPr>
            <p:ph type="body" idx="1"/>
          </p:nvPr>
        </p:nvSpPr>
        <p:spPr>
          <a:xfrm>
            <a:off x="914400" y="1524000"/>
            <a:ext cx="7924800" cy="4460875"/>
          </a:xfrm>
        </p:spPr>
        <p:txBody>
          <a:bodyPr/>
          <a:lstStyle/>
          <a:p>
            <a:pPr marL="457200" indent="-457200"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Tesis: las obras acompañan la fe útil (2:14)</a:t>
            </a:r>
          </a:p>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Cinco ilustraciones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Hermano necesitado (2:15-17)</a:t>
            </a:r>
          </a:p>
          <a:p>
            <a:pPr marL="914400" lvl="1" indent="-457200" eaLnBrk="1" hangingPunct="1">
              <a:spcBef>
                <a:spcPts val="0"/>
              </a:spcBef>
              <a:spcAft>
                <a:spcPts val="1800"/>
              </a:spcAft>
              <a:defRPr/>
            </a:pPr>
            <a:r>
              <a:rPr lang="en-US" dirty="0" err="1">
                <a:effectLst>
                  <a:outerShdw blurRad="38100" dist="38100" dir="2700000" algn="tl">
                    <a:srgbClr val="000000">
                      <a:alpha val="43137"/>
                    </a:srgbClr>
                  </a:outerShdw>
                </a:effectLst>
              </a:rPr>
              <a:t>Demonio</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Monoteista</a:t>
            </a:r>
            <a:r>
              <a:rPr lang="en-US" dirty="0">
                <a:effectLst>
                  <a:outerShdw blurRad="38100" dist="38100" dir="2700000" algn="tl">
                    <a:srgbClr val="000000">
                      <a:alpha val="43137"/>
                    </a:srgbClr>
                  </a:outerShdw>
                </a:effectLst>
              </a:rPr>
              <a:t>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Rajab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Cadáver sin vida (2:26)</a:t>
            </a:r>
          </a:p>
        </p:txBody>
      </p:sp>
      <p:pic>
        <p:nvPicPr>
          <p:cNvPr id="2" name="Picture 1">
            <a:extLst>
              <a:ext uri="{FF2B5EF4-FFF2-40B4-BE49-F238E27FC236}">
                <a16:creationId xmlns:a16="http://schemas.microsoft.com/office/drawing/2014/main" id="{AF054EDA-693C-B16C-90A3-5779BF099106}"/>
              </a:ext>
            </a:extLst>
          </p:cNvPr>
          <p:cNvPicPr>
            <a:picLocks noChangeAspect="1"/>
          </p:cNvPicPr>
          <p:nvPr/>
        </p:nvPicPr>
        <p:blipFill>
          <a:blip r:embed="rId2"/>
          <a:stretch>
            <a:fillRect/>
          </a:stretch>
        </p:blipFill>
        <p:spPr>
          <a:xfrm>
            <a:off x="6043975" y="4558274"/>
            <a:ext cx="2414225" cy="1579001"/>
          </a:xfrm>
          <a:prstGeom prst="rect">
            <a:avLst/>
          </a:prstGeom>
        </p:spPr>
      </p:pic>
    </p:spTree>
    <p:extLst>
      <p:ext uri="{BB962C8B-B14F-4D97-AF65-F5344CB8AC3E}">
        <p14:creationId xmlns:p14="http://schemas.microsoft.com/office/powerpoint/2010/main" val="39422977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F8CCF-BE88-E1F1-9B30-B3CBE0C56531}"/>
            </a:ext>
          </a:extLst>
        </p:cNvPr>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5D486269-27E1-C00D-B0B9-38078A1C08D4}"/>
              </a:ext>
            </a:extLst>
          </p:cNvPr>
          <p:cNvGraphicFramePr>
            <a:graphicFrameLocks noGrp="1"/>
          </p:cNvGraphicFramePr>
          <p:nvPr/>
        </p:nvGraphicFramePr>
        <p:xfrm>
          <a:off x="92077" y="152401"/>
          <a:ext cx="8899525" cy="6466487"/>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err="1">
                          <a:ln>
                            <a:noFill/>
                          </a:ln>
                          <a:solidFill>
                            <a:srgbClr val="00FFFF"/>
                          </a:solidFill>
                          <a:effectLst/>
                          <a:uLnTx/>
                          <a:uFillTx/>
                          <a:latin typeface="Calibri" panose="020F0502020204030204" pitchFamily="34" charset="0"/>
                          <a:ea typeface="+mj-ea"/>
                          <a:cs typeface="+mj-cs"/>
                        </a:rPr>
                        <a:t>Armonía</a:t>
                      </a: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 entre Pablo y Santiago</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PABLO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SANTIAGO</a:t>
                      </a:r>
                    </a:p>
                  </a:txBody>
                  <a:tcPr marL="91434" marR="91434" marT="45726" marB="45726" anchor="ctr" horzOverflow="overflow"/>
                </a:tc>
                <a:extLst>
                  <a:ext uri="{0D108BD9-81ED-4DB2-BD59-A6C34878D82A}">
                    <a16:rowId xmlns:a16="http://schemas.microsoft.com/office/drawing/2014/main" val="10001"/>
                  </a:ext>
                </a:extLst>
              </a:tr>
              <a:tr h="92166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err="1">
                          <a:ln>
                            <a:noFill/>
                          </a:ln>
                          <a:solidFill>
                            <a:schemeClr val="bg2"/>
                          </a:solidFill>
                          <a:effectLst/>
                          <a:latin typeface="Calibri" panose="020F0502020204030204" pitchFamily="34" charset="0"/>
                        </a:rPr>
                        <a:t>Justificación</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Declarado</a:t>
                      </a: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 </a:t>
                      </a: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Inocente</a:t>
                      </a: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 </a:t>
                      </a: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delante</a:t>
                      </a: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 de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2600" b="1" i="0" u="none" strike="noStrike" cap="none" normalizeH="0" baseline="0" dirty="0">
                          <a:ln>
                            <a:noFill/>
                          </a:ln>
                          <a:solidFill>
                            <a:srgbClr val="C00000"/>
                          </a:solidFill>
                          <a:effectLst/>
                          <a:latin typeface="Calibri" panose="020F0502020204030204" pitchFamily="34" charset="0"/>
                        </a:rPr>
                        <a:t>Evidencia del fruto de la fe del creyente ante el hombre</a:t>
                      </a:r>
                      <a:endParaRPr kumimoji="0" lang="en-US" sz="26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10002"/>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Salvo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Justificación</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Santificación</a:t>
                      </a:r>
                    </a:p>
                  </a:txBody>
                  <a:tcPr marL="91434" marR="91434" marT="45726" marB="45726" anchor="ctr" horzOverflow="overflow"/>
                </a:tc>
                <a:extLst>
                  <a:ext uri="{0D108BD9-81ED-4DB2-BD59-A6C34878D82A}">
                    <a16:rowId xmlns:a16="http://schemas.microsoft.com/office/drawing/2014/main" val="10003"/>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Fe para </a:t>
                      </a: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Salvación</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Fe de </a:t>
                      </a:r>
                      <a:r>
                        <a:rPr kumimoji="0" lang="en-US" sz="2800" b="1" i="0" u="none" strike="noStrike" cap="none" normalizeH="0" baseline="0" dirty="0" err="1">
                          <a:ln>
                            <a:noFill/>
                          </a:ln>
                          <a:solidFill>
                            <a:srgbClr val="C00000"/>
                          </a:solidFill>
                          <a:effectLst/>
                          <a:latin typeface="Calibri" panose="020F0502020204030204" pitchFamily="34" charset="0"/>
                        </a:rPr>
                        <a:t>Servicio</a:t>
                      </a:r>
                      <a:endParaRPr kumimoji="0" lang="en-US" sz="28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3131672079"/>
                  </a:ext>
                </a:extLst>
              </a:tr>
              <a:tr h="131988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err="1">
                          <a:ln>
                            <a:noFill/>
                          </a:ln>
                          <a:solidFill>
                            <a:schemeClr val="bg2"/>
                          </a:solidFill>
                          <a:effectLst/>
                          <a:latin typeface="Calibri" panose="020F0502020204030204" pitchFamily="34" charset="0"/>
                        </a:rPr>
                        <a:t>Obras</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con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err="1">
                          <a:ln>
                            <a:noFill/>
                          </a:ln>
                          <a:solidFill>
                            <a:srgbClr val="C00000"/>
                          </a:solidFill>
                          <a:effectLst/>
                          <a:latin typeface="Calibri" panose="020F0502020204030204" pitchFamily="34" charset="0"/>
                        </a:rPr>
                        <a:t>Obras</a:t>
                      </a:r>
                      <a:r>
                        <a:rPr kumimoji="0" lang="en-US" sz="2800" b="1" i="0" u="none" strike="noStrike" cap="none" normalizeH="0" baseline="0" dirty="0">
                          <a:ln>
                            <a:noFill/>
                          </a:ln>
                          <a:solidFill>
                            <a:srgbClr val="C00000"/>
                          </a:solidFill>
                          <a:effectLst/>
                          <a:latin typeface="Calibri" panose="020F0502020204030204" pitchFamily="34" charset="0"/>
                        </a:rPr>
                        <a:t> morales del </a:t>
                      </a:r>
                      <a:r>
                        <a:rPr kumimoji="0" lang="en-US" sz="2800" b="1" i="0" u="none" strike="noStrike" cap="none" normalizeH="0" baseline="0" dirty="0" err="1">
                          <a:ln>
                            <a:noFill/>
                          </a:ln>
                          <a:solidFill>
                            <a:srgbClr val="C00000"/>
                          </a:solidFill>
                          <a:effectLst/>
                          <a:latin typeface="Calibri" panose="020F0502020204030204" pitchFamily="34" charset="0"/>
                        </a:rPr>
                        <a:t>creyente</a:t>
                      </a:r>
                      <a:endParaRPr kumimoji="0" lang="en-US" sz="28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23262789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1"/>
          <p:cNvSpPr>
            <a:spLocks noChangeArrowheads="1"/>
          </p:cNvSpPr>
          <p:nvPr/>
        </p:nvSpPr>
        <p:spPr bwMode="auto">
          <a:xfrm>
            <a:off x="0" y="0"/>
            <a:ext cx="9144000" cy="6278642"/>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Santiago 1:19-23</a:t>
            </a:r>
          </a:p>
          <a:p>
            <a:pPr algn="just" eaLnBrk="1" hangingPunct="1">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Esto lo saben, mis amados hermanos. Pero que cada uno sea pronto para oír, tardo para hablar, tardo para la ira; 20 pues la ira del hombre no obra la justicia de Dios. 21 Por lo cual, desechando toda inmundicia y todo resto de malicia, reciban ustedes con humildad la palabra implantada, que es poderosa para </a:t>
            </a:r>
            <a:r>
              <a:rPr lang="es-E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salvar [</a:t>
            </a:r>
            <a:r>
              <a:rPr lang="es-ES" sz="32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sōzō</a:t>
            </a:r>
            <a:r>
              <a:rPr lang="es-E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sus almas. 22 Sean hacedores de la palabra y no solamente oidores que se engañan a sí mismos. 23 Porque si alguien es oidor de la palabra, y no hacedor, es semejante a un hombre que mira su rostro natural en un espejo</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9901599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Santiago 5:19-20</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Hermanos míos, si alguien de entre ustedes se extravía de la verdad y alguien le hace volver, 20 sepa[r] que el que hace volver a un pecador del error de su camino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salvará [</a:t>
            </a:r>
            <a:r>
              <a:rPr lang="es-ES" sz="36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sōzō</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su alma de muerte, y cubrirá multitud de pecados.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936399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EBA6A-1EBD-4146-658D-E8D3A51CA186}"/>
            </a:ext>
          </a:extLst>
        </p:cNvPr>
        <p:cNvGrpSpPr/>
        <p:nvPr/>
      </p:nvGrpSpPr>
      <p:grpSpPr>
        <a:xfrm>
          <a:off x="0" y="0"/>
          <a:ext cx="0" cy="0"/>
          <a:chOff x="0" y="0"/>
          <a:chExt cx="0" cy="0"/>
        </a:xfrm>
      </p:grpSpPr>
      <p:sp>
        <p:nvSpPr>
          <p:cNvPr id="44034" name="Rectangle 2">
            <a:extLst>
              <a:ext uri="{FF2B5EF4-FFF2-40B4-BE49-F238E27FC236}">
                <a16:creationId xmlns:a16="http://schemas.microsoft.com/office/drawing/2014/main" id="{D4EA2FA8-ED0E-2380-6F33-CBE3D404F425}"/>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8435" name="Rectangle 3">
            <a:extLst>
              <a:ext uri="{FF2B5EF4-FFF2-40B4-BE49-F238E27FC236}">
                <a16:creationId xmlns:a16="http://schemas.microsoft.com/office/drawing/2014/main" id="{9D8EC3BD-F52D-2A0A-9098-697FE8F9094E}"/>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rPr>
              <a:t>Fe (1:1</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–3:12)</a:t>
            </a:r>
            <a:endParaRPr lang="en-US" b="1" dirty="0">
              <a:solidFill>
                <a:srgbClr val="FFFFCC"/>
              </a:solidFill>
              <a:effectLst>
                <a:outerShdw blurRad="38100" dist="38100" dir="2700000" algn="tl">
                  <a:srgbClr val="000000">
                    <a:alpha val="43137"/>
                  </a:srgbClr>
                </a:outerShdw>
              </a:effectLst>
            </a:endParaRP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Pruebas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Obediencia a la palabra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Favoritismos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Fe manifestada en obras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Lengua (3:1-12)</a:t>
            </a:r>
          </a:p>
        </p:txBody>
      </p:sp>
      <p:pic>
        <p:nvPicPr>
          <p:cNvPr id="2" name="Picture 1">
            <a:extLst>
              <a:ext uri="{FF2B5EF4-FFF2-40B4-BE49-F238E27FC236}">
                <a16:creationId xmlns:a16="http://schemas.microsoft.com/office/drawing/2014/main" id="{5468ABF3-78B7-D0C8-19CC-CB68116F2CF1}"/>
              </a:ext>
            </a:extLst>
          </p:cNvPr>
          <p:cNvPicPr>
            <a:picLocks noChangeAspect="1"/>
          </p:cNvPicPr>
          <p:nvPr/>
        </p:nvPicPr>
        <p:blipFill>
          <a:blip r:embed="rId2"/>
          <a:stretch>
            <a:fillRect/>
          </a:stretch>
        </p:blipFill>
        <p:spPr>
          <a:xfrm>
            <a:off x="5562600" y="4702897"/>
            <a:ext cx="2962913" cy="1926503"/>
          </a:xfrm>
          <a:prstGeom prst="rect">
            <a:avLst/>
          </a:prstGeom>
        </p:spPr>
      </p:pic>
    </p:spTree>
    <p:extLst>
      <p:ext uri="{BB962C8B-B14F-4D97-AF65-F5344CB8AC3E}">
        <p14:creationId xmlns:p14="http://schemas.microsoft.com/office/powerpoint/2010/main" val="1624952530"/>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Fe Manisfesta en Obras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9144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Tesis: las obras acompañan la fe útil (2:14)</a:t>
            </a:r>
          </a:p>
          <a:p>
            <a:pPr marL="457200" indent="-457200"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Cinco ilustraciones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Hermano necesitado (2:15-17)</a:t>
            </a:r>
          </a:p>
          <a:p>
            <a:pPr marL="914400" lvl="1" indent="-457200" eaLnBrk="1" hangingPunct="1">
              <a:spcBef>
                <a:spcPts val="0"/>
              </a:spcBef>
              <a:spcAft>
                <a:spcPts val="1800"/>
              </a:spcAft>
              <a:defRPr/>
            </a:pPr>
            <a:r>
              <a:rPr lang="en-US" dirty="0" err="1">
                <a:effectLst>
                  <a:outerShdw blurRad="38100" dist="38100" dir="2700000" algn="tl">
                    <a:srgbClr val="000000">
                      <a:alpha val="43137"/>
                    </a:srgbClr>
                  </a:outerShdw>
                </a:effectLst>
              </a:rPr>
              <a:t>Demonio</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Monoteista</a:t>
            </a:r>
            <a:r>
              <a:rPr lang="en-US" dirty="0">
                <a:effectLst>
                  <a:outerShdw blurRad="38100" dist="38100" dir="2700000" algn="tl">
                    <a:srgbClr val="000000">
                      <a:alpha val="43137"/>
                    </a:srgbClr>
                  </a:outerShdw>
                </a:effectLst>
              </a:rPr>
              <a:t>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Rajab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Cadáver sin vida (2:26)</a:t>
            </a:r>
          </a:p>
        </p:txBody>
      </p:sp>
      <p:pic>
        <p:nvPicPr>
          <p:cNvPr id="2" name="Picture 1">
            <a:extLst>
              <a:ext uri="{FF2B5EF4-FFF2-40B4-BE49-F238E27FC236}">
                <a16:creationId xmlns:a16="http://schemas.microsoft.com/office/drawing/2014/main" id="{ADAF67D3-426A-0D7D-CA86-95B98D5BDE4F}"/>
              </a:ext>
            </a:extLst>
          </p:cNvPr>
          <p:cNvPicPr>
            <a:picLocks noChangeAspect="1"/>
          </p:cNvPicPr>
          <p:nvPr/>
        </p:nvPicPr>
        <p:blipFill>
          <a:blip r:embed="rId2"/>
          <a:stretch>
            <a:fillRect/>
          </a:stretch>
        </p:blipFill>
        <p:spPr>
          <a:xfrm>
            <a:off x="6172200" y="4521488"/>
            <a:ext cx="2414225" cy="1579001"/>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Fe Manisfesta en Obras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9144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Tesis: las obras acompañan la fe útil (2:14)</a:t>
            </a:r>
          </a:p>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Cinco ilustraciones (2:15-26)</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Hermano necesitado (2:15-17)</a:t>
            </a:r>
          </a:p>
          <a:p>
            <a:pPr marL="914400" lvl="1" indent="-457200" eaLnBrk="1" hangingPunct="1">
              <a:spcBef>
                <a:spcPts val="0"/>
              </a:spcBef>
              <a:spcAft>
                <a:spcPts val="1800"/>
              </a:spcAft>
              <a:defRPr/>
            </a:pPr>
            <a:r>
              <a:rPr lang="en-US" dirty="0" err="1">
                <a:effectLst>
                  <a:outerShdw blurRad="38100" dist="38100" dir="2700000" algn="tl">
                    <a:srgbClr val="000000">
                      <a:alpha val="43137"/>
                    </a:srgbClr>
                  </a:outerShdw>
                </a:effectLst>
              </a:rPr>
              <a:t>Demonio</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Monoteista</a:t>
            </a:r>
            <a:r>
              <a:rPr lang="en-US" dirty="0">
                <a:effectLst>
                  <a:outerShdw blurRad="38100" dist="38100" dir="2700000" algn="tl">
                    <a:srgbClr val="000000">
                      <a:alpha val="43137"/>
                    </a:srgbClr>
                  </a:outerShdw>
                </a:effectLst>
              </a:rPr>
              <a:t>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Rajab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Cadáver sin vida (2:26)</a:t>
            </a:r>
          </a:p>
        </p:txBody>
      </p:sp>
      <p:pic>
        <p:nvPicPr>
          <p:cNvPr id="2" name="Picture 1">
            <a:extLst>
              <a:ext uri="{FF2B5EF4-FFF2-40B4-BE49-F238E27FC236}">
                <a16:creationId xmlns:a16="http://schemas.microsoft.com/office/drawing/2014/main" id="{353EA8EB-E54E-E7BB-0D4F-A4959C6439EA}"/>
              </a:ext>
            </a:extLst>
          </p:cNvPr>
          <p:cNvPicPr>
            <a:picLocks noChangeAspect="1"/>
          </p:cNvPicPr>
          <p:nvPr/>
        </p:nvPicPr>
        <p:blipFill>
          <a:blip r:embed="rId2"/>
          <a:stretch>
            <a:fillRect/>
          </a:stretch>
        </p:blipFill>
        <p:spPr>
          <a:xfrm>
            <a:off x="6172200" y="4529371"/>
            <a:ext cx="2414225" cy="1579001"/>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08F73-D680-6B22-2F52-911717E6045B}"/>
            </a:ext>
          </a:extLst>
        </p:cNvPr>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823CDF19-D7A7-AF2B-5A39-94A255247719}"/>
              </a:ext>
            </a:extLst>
          </p:cNvPr>
          <p:cNvGraphicFramePr>
            <a:graphicFrameLocks noGrp="1"/>
          </p:cNvGraphicFramePr>
          <p:nvPr/>
        </p:nvGraphicFramePr>
        <p:xfrm>
          <a:off x="92077" y="152401"/>
          <a:ext cx="8899525" cy="6466487"/>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err="1">
                          <a:ln>
                            <a:noFill/>
                          </a:ln>
                          <a:solidFill>
                            <a:srgbClr val="00FFFF"/>
                          </a:solidFill>
                          <a:effectLst/>
                          <a:uLnTx/>
                          <a:uFillTx/>
                          <a:latin typeface="Calibri" panose="020F0502020204030204" pitchFamily="34" charset="0"/>
                          <a:ea typeface="+mj-ea"/>
                          <a:cs typeface="+mj-cs"/>
                        </a:rPr>
                        <a:t>Armonía</a:t>
                      </a: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 entre Pablo y Santiago</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PABLO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SANTIAGO</a:t>
                      </a:r>
                    </a:p>
                  </a:txBody>
                  <a:tcPr marL="91434" marR="91434" marT="45726" marB="45726" anchor="ctr" horzOverflow="overflow"/>
                </a:tc>
                <a:extLst>
                  <a:ext uri="{0D108BD9-81ED-4DB2-BD59-A6C34878D82A}">
                    <a16:rowId xmlns:a16="http://schemas.microsoft.com/office/drawing/2014/main" val="10001"/>
                  </a:ext>
                </a:extLst>
              </a:tr>
              <a:tr h="92166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err="1">
                          <a:ln>
                            <a:noFill/>
                          </a:ln>
                          <a:solidFill>
                            <a:schemeClr val="bg2"/>
                          </a:solidFill>
                          <a:effectLst/>
                          <a:latin typeface="Calibri" panose="020F0502020204030204" pitchFamily="34" charset="0"/>
                        </a:rPr>
                        <a:t>Justificación</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Declarado</a:t>
                      </a: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 </a:t>
                      </a: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Inocente</a:t>
                      </a: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 </a:t>
                      </a: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delante</a:t>
                      </a: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 de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2600" b="1" i="0" u="none" strike="noStrike" cap="none" normalizeH="0" baseline="0" dirty="0">
                          <a:ln>
                            <a:noFill/>
                          </a:ln>
                          <a:solidFill>
                            <a:srgbClr val="C00000"/>
                          </a:solidFill>
                          <a:effectLst/>
                          <a:latin typeface="Calibri" panose="020F0502020204030204" pitchFamily="34" charset="0"/>
                        </a:rPr>
                        <a:t>Evidencia del fruto de la fe del creyente ante el hombre</a:t>
                      </a:r>
                      <a:endParaRPr kumimoji="0" lang="en-US" sz="26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10002"/>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Salvo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Justificación</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Santificación</a:t>
                      </a:r>
                    </a:p>
                  </a:txBody>
                  <a:tcPr marL="91434" marR="91434" marT="45726" marB="45726" anchor="ctr" horzOverflow="overflow"/>
                </a:tc>
                <a:extLst>
                  <a:ext uri="{0D108BD9-81ED-4DB2-BD59-A6C34878D82A}">
                    <a16:rowId xmlns:a16="http://schemas.microsoft.com/office/drawing/2014/main" val="10003"/>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Fe para </a:t>
                      </a: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Salvación</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Fe de </a:t>
                      </a:r>
                      <a:r>
                        <a:rPr kumimoji="0" lang="en-US" sz="2800" b="1" i="0" u="none" strike="noStrike" cap="none" normalizeH="0" baseline="0" dirty="0" err="1">
                          <a:ln>
                            <a:noFill/>
                          </a:ln>
                          <a:solidFill>
                            <a:srgbClr val="C00000"/>
                          </a:solidFill>
                          <a:effectLst/>
                          <a:latin typeface="Calibri" panose="020F0502020204030204" pitchFamily="34" charset="0"/>
                        </a:rPr>
                        <a:t>Servicio</a:t>
                      </a:r>
                      <a:endParaRPr kumimoji="0" lang="en-US" sz="28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3131672079"/>
                  </a:ext>
                </a:extLst>
              </a:tr>
              <a:tr h="131988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err="1">
                          <a:ln>
                            <a:noFill/>
                          </a:ln>
                          <a:solidFill>
                            <a:schemeClr val="bg2"/>
                          </a:solidFill>
                          <a:effectLst/>
                          <a:latin typeface="Calibri" panose="020F0502020204030204" pitchFamily="34" charset="0"/>
                        </a:rPr>
                        <a:t>Obras</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con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err="1">
                          <a:ln>
                            <a:noFill/>
                          </a:ln>
                          <a:solidFill>
                            <a:srgbClr val="C00000"/>
                          </a:solidFill>
                          <a:effectLst/>
                          <a:latin typeface="Calibri" panose="020F0502020204030204" pitchFamily="34" charset="0"/>
                        </a:rPr>
                        <a:t>Obras</a:t>
                      </a:r>
                      <a:r>
                        <a:rPr kumimoji="0" lang="en-US" sz="2800" b="1" i="0" u="none" strike="noStrike" cap="none" normalizeH="0" baseline="0" dirty="0">
                          <a:ln>
                            <a:noFill/>
                          </a:ln>
                          <a:solidFill>
                            <a:srgbClr val="C00000"/>
                          </a:solidFill>
                          <a:effectLst/>
                          <a:latin typeface="Calibri" panose="020F0502020204030204" pitchFamily="34" charset="0"/>
                        </a:rPr>
                        <a:t> morales del </a:t>
                      </a:r>
                      <a:r>
                        <a:rPr kumimoji="0" lang="en-US" sz="2800" b="1" i="0" u="none" strike="noStrike" cap="none" normalizeH="0" baseline="0" dirty="0" err="1">
                          <a:ln>
                            <a:noFill/>
                          </a:ln>
                          <a:solidFill>
                            <a:srgbClr val="C00000"/>
                          </a:solidFill>
                          <a:effectLst/>
                          <a:latin typeface="Calibri" panose="020F0502020204030204" pitchFamily="34" charset="0"/>
                        </a:rPr>
                        <a:t>creyente</a:t>
                      </a:r>
                      <a:endParaRPr kumimoji="0" lang="en-US" sz="28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9852216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Fe Manisfesta en Obras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9144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Tesis: las obras acompañan la fe útil (2:14)</a:t>
            </a:r>
          </a:p>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Cinco ilustraciones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Hermano necesitado (2:15-17)</a:t>
            </a:r>
          </a:p>
          <a:p>
            <a:pPr marL="914400" lvl="1" indent="-457200" eaLnBrk="1" hangingPunct="1">
              <a:spcBef>
                <a:spcPts val="0"/>
              </a:spcBef>
              <a:spcAft>
                <a:spcPts val="1800"/>
              </a:spcAft>
              <a:defRPr/>
            </a:pPr>
            <a:r>
              <a:rPr lang="en-US" b="1" u="sng" dirty="0" err="1">
                <a:solidFill>
                  <a:srgbClr val="FFFFCC"/>
                </a:solidFill>
                <a:effectLst>
                  <a:outerShdw blurRad="38100" dist="38100" dir="2700000" algn="tl">
                    <a:srgbClr val="000000">
                      <a:alpha val="43137"/>
                    </a:srgbClr>
                  </a:outerShdw>
                </a:effectLst>
              </a:rPr>
              <a:t>Demonio</a:t>
            </a:r>
            <a:r>
              <a:rPr lang="en-US" b="1" u="sng" dirty="0">
                <a:solidFill>
                  <a:srgbClr val="FFFFCC"/>
                </a:solidFill>
                <a:effectLst>
                  <a:outerShdw blurRad="38100" dist="38100" dir="2700000" algn="tl">
                    <a:srgbClr val="000000">
                      <a:alpha val="43137"/>
                    </a:srgbClr>
                  </a:outerShdw>
                </a:effectLst>
              </a:rPr>
              <a:t> </a:t>
            </a:r>
            <a:r>
              <a:rPr lang="en-US" b="1" u="sng" dirty="0" err="1">
                <a:solidFill>
                  <a:srgbClr val="FFFFCC"/>
                </a:solidFill>
                <a:effectLst>
                  <a:outerShdw blurRad="38100" dist="38100" dir="2700000" algn="tl">
                    <a:srgbClr val="000000">
                      <a:alpha val="43137"/>
                    </a:srgbClr>
                  </a:outerShdw>
                </a:effectLst>
              </a:rPr>
              <a:t>Monoteista</a:t>
            </a:r>
            <a:r>
              <a:rPr lang="en-US" b="1" u="sng" dirty="0">
                <a:solidFill>
                  <a:srgbClr val="FFFFCC"/>
                </a:solidFill>
                <a:effectLst>
                  <a:outerShdw blurRad="38100" dist="38100" dir="2700000" algn="tl">
                    <a:srgbClr val="000000">
                      <a:alpha val="43137"/>
                    </a:srgbClr>
                  </a:outerShdw>
                </a:effectLst>
              </a:rPr>
              <a:t>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Rajab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Cadáver sin vida (2:26)</a:t>
            </a:r>
          </a:p>
        </p:txBody>
      </p:sp>
      <p:pic>
        <p:nvPicPr>
          <p:cNvPr id="2" name="Picture 1">
            <a:extLst>
              <a:ext uri="{FF2B5EF4-FFF2-40B4-BE49-F238E27FC236}">
                <a16:creationId xmlns:a16="http://schemas.microsoft.com/office/drawing/2014/main" id="{F34BA740-558A-311A-7DEB-F2A0CD99BC50}"/>
              </a:ext>
            </a:extLst>
          </p:cNvPr>
          <p:cNvPicPr>
            <a:picLocks noChangeAspect="1"/>
          </p:cNvPicPr>
          <p:nvPr/>
        </p:nvPicPr>
        <p:blipFill>
          <a:blip r:embed="rId2"/>
          <a:stretch>
            <a:fillRect/>
          </a:stretch>
        </p:blipFill>
        <p:spPr>
          <a:xfrm>
            <a:off x="6096000" y="4576667"/>
            <a:ext cx="2414225" cy="1579001"/>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95E57-41DC-E885-0B1C-6866C8A06E72}"/>
            </a:ext>
          </a:extLst>
        </p:cNvPr>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F947CE2A-76B3-DFF7-DCB3-C2D5DB02E124}"/>
              </a:ext>
            </a:extLst>
          </p:cNvPr>
          <p:cNvGraphicFramePr>
            <a:graphicFrameLocks noGrp="1"/>
          </p:cNvGraphicFramePr>
          <p:nvPr/>
        </p:nvGraphicFramePr>
        <p:xfrm>
          <a:off x="92077" y="152401"/>
          <a:ext cx="8899525" cy="6466487"/>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err="1">
                          <a:ln>
                            <a:noFill/>
                          </a:ln>
                          <a:solidFill>
                            <a:srgbClr val="00FFFF"/>
                          </a:solidFill>
                          <a:effectLst/>
                          <a:uLnTx/>
                          <a:uFillTx/>
                          <a:latin typeface="Calibri" panose="020F0502020204030204" pitchFamily="34" charset="0"/>
                          <a:ea typeface="+mj-ea"/>
                          <a:cs typeface="+mj-cs"/>
                        </a:rPr>
                        <a:t>Armonía</a:t>
                      </a: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 entre Pablo y Santiago</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PABLO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SANTIAGO</a:t>
                      </a:r>
                    </a:p>
                  </a:txBody>
                  <a:tcPr marL="91434" marR="91434" marT="45726" marB="45726" anchor="ctr" horzOverflow="overflow"/>
                </a:tc>
                <a:extLst>
                  <a:ext uri="{0D108BD9-81ED-4DB2-BD59-A6C34878D82A}">
                    <a16:rowId xmlns:a16="http://schemas.microsoft.com/office/drawing/2014/main" val="10001"/>
                  </a:ext>
                </a:extLst>
              </a:tr>
              <a:tr h="92166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err="1">
                          <a:ln>
                            <a:noFill/>
                          </a:ln>
                          <a:solidFill>
                            <a:schemeClr val="bg2"/>
                          </a:solidFill>
                          <a:effectLst/>
                          <a:latin typeface="Calibri" panose="020F0502020204030204" pitchFamily="34" charset="0"/>
                        </a:rPr>
                        <a:t>Justificación</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Declarado</a:t>
                      </a: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 </a:t>
                      </a: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Inocente</a:t>
                      </a: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 </a:t>
                      </a: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delante</a:t>
                      </a: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 de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2600" b="1" i="0" u="none" strike="noStrike" cap="none" normalizeH="0" baseline="0" dirty="0">
                          <a:ln>
                            <a:noFill/>
                          </a:ln>
                          <a:solidFill>
                            <a:srgbClr val="C00000"/>
                          </a:solidFill>
                          <a:effectLst/>
                          <a:latin typeface="Calibri" panose="020F0502020204030204" pitchFamily="34" charset="0"/>
                        </a:rPr>
                        <a:t>Evidencia del fruto de la fe del creyente ante el hombre</a:t>
                      </a:r>
                      <a:endParaRPr kumimoji="0" lang="en-US" sz="26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10002"/>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Salvo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Justificación</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Santificación</a:t>
                      </a:r>
                    </a:p>
                  </a:txBody>
                  <a:tcPr marL="91434" marR="91434" marT="45726" marB="45726" anchor="ctr" horzOverflow="overflow"/>
                </a:tc>
                <a:extLst>
                  <a:ext uri="{0D108BD9-81ED-4DB2-BD59-A6C34878D82A}">
                    <a16:rowId xmlns:a16="http://schemas.microsoft.com/office/drawing/2014/main" val="10003"/>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Fe para </a:t>
                      </a: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Salvación</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Fe de </a:t>
                      </a:r>
                      <a:r>
                        <a:rPr kumimoji="0" lang="en-US" sz="2800" b="1" i="0" u="none" strike="noStrike" cap="none" normalizeH="0" baseline="0" dirty="0" err="1">
                          <a:ln>
                            <a:noFill/>
                          </a:ln>
                          <a:solidFill>
                            <a:srgbClr val="C00000"/>
                          </a:solidFill>
                          <a:effectLst/>
                          <a:latin typeface="Calibri" panose="020F0502020204030204" pitchFamily="34" charset="0"/>
                        </a:rPr>
                        <a:t>Servicio</a:t>
                      </a:r>
                      <a:endParaRPr kumimoji="0" lang="en-US" sz="28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3131672079"/>
                  </a:ext>
                </a:extLst>
              </a:tr>
              <a:tr h="131988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err="1">
                          <a:ln>
                            <a:noFill/>
                          </a:ln>
                          <a:solidFill>
                            <a:schemeClr val="bg2"/>
                          </a:solidFill>
                          <a:effectLst/>
                          <a:latin typeface="Calibri" panose="020F0502020204030204" pitchFamily="34" charset="0"/>
                        </a:rPr>
                        <a:t>Obras</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con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err="1">
                          <a:ln>
                            <a:noFill/>
                          </a:ln>
                          <a:solidFill>
                            <a:srgbClr val="C00000"/>
                          </a:solidFill>
                          <a:effectLst/>
                          <a:latin typeface="Calibri" panose="020F0502020204030204" pitchFamily="34" charset="0"/>
                        </a:rPr>
                        <a:t>Obras</a:t>
                      </a:r>
                      <a:r>
                        <a:rPr kumimoji="0" lang="en-US" sz="2800" b="1" i="0" u="none" strike="noStrike" cap="none" normalizeH="0" baseline="0" dirty="0">
                          <a:ln>
                            <a:noFill/>
                          </a:ln>
                          <a:solidFill>
                            <a:srgbClr val="C00000"/>
                          </a:solidFill>
                          <a:effectLst/>
                          <a:latin typeface="Calibri" panose="020F0502020204030204" pitchFamily="34" charset="0"/>
                        </a:rPr>
                        <a:t> morales del </a:t>
                      </a:r>
                      <a:r>
                        <a:rPr kumimoji="0" lang="en-US" sz="2800" b="1" i="0" u="none" strike="noStrike" cap="none" normalizeH="0" baseline="0" dirty="0" err="1">
                          <a:ln>
                            <a:noFill/>
                          </a:ln>
                          <a:solidFill>
                            <a:srgbClr val="C00000"/>
                          </a:solidFill>
                          <a:effectLst/>
                          <a:latin typeface="Calibri" panose="020F0502020204030204" pitchFamily="34" charset="0"/>
                        </a:rPr>
                        <a:t>creyente</a:t>
                      </a:r>
                      <a:endParaRPr kumimoji="0" lang="en-US" sz="28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13185642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DBFEB-4C79-2E42-BBFF-3598D53A659F}"/>
            </a:ext>
          </a:extLst>
        </p:cNvPr>
        <p:cNvGrpSpPr/>
        <p:nvPr/>
      </p:nvGrpSpPr>
      <p:grpSpPr>
        <a:xfrm>
          <a:off x="0" y="0"/>
          <a:ext cx="0" cy="0"/>
          <a:chOff x="0" y="0"/>
          <a:chExt cx="0" cy="0"/>
        </a:xfrm>
      </p:grpSpPr>
      <p:sp>
        <p:nvSpPr>
          <p:cNvPr id="27650" name="Rectangle 1">
            <a:extLst>
              <a:ext uri="{FF2B5EF4-FFF2-40B4-BE49-F238E27FC236}">
                <a16:creationId xmlns:a16="http://schemas.microsoft.com/office/drawing/2014/main" id="{211B7DE6-C8C5-64DB-745C-8ABF615B6F34}"/>
              </a:ext>
            </a:extLst>
          </p:cNvPr>
          <p:cNvSpPr>
            <a:spLocks noChangeArrowheads="1"/>
          </p:cNvSpPr>
          <p:nvPr/>
        </p:nvSpPr>
        <p:spPr bwMode="auto">
          <a:xfrm>
            <a:off x="304800" y="1600022"/>
            <a:ext cx="8534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a:spcBef>
                <a:spcPct val="0"/>
              </a:spcBef>
              <a:buClrTx/>
              <a:buSzTx/>
              <a:buFontTx/>
              <a:buNone/>
            </a:pP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Muchos confiaron en su nombre, es decir, por la manera en que se manifestó su poder, lo aceptaron como un gran profeta y quizás incluso como el Mesías. Sin embargo, esto no es lo mismo que decir que le entregaron su corazón. </a:t>
            </a:r>
            <a:r>
              <a:rPr lang="es-ES" alt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toda fe es para salvación</a:t>
            </a:r>
            <a:r>
              <a:rPr lang="es-E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7651" name="Picture 2" descr="https://encrypted-tbn1.gstatic.com/images?q=tbn:ANd9GcQileAyv1EM7poIp7ESaXAcXrR3g8wmSEi8qEez1LEfoNRgER0K">
            <a:extLst>
              <a:ext uri="{FF2B5EF4-FFF2-40B4-BE49-F238E27FC236}">
                <a16:creationId xmlns:a16="http://schemas.microsoft.com/office/drawing/2014/main" id="{B96DE94F-8601-22C9-2ED5-4801425B78E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813955" cy="119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02088D3A-3EAE-480E-B69B-FE061DB8DF78}"/>
              </a:ext>
            </a:extLst>
          </p:cNvPr>
          <p:cNvSpPr/>
          <p:nvPr/>
        </p:nvSpPr>
        <p:spPr>
          <a:xfrm>
            <a:off x="2651442" y="228600"/>
            <a:ext cx="3841116" cy="646331"/>
          </a:xfrm>
          <a:prstGeom prst="rect">
            <a:avLst/>
          </a:prstGeom>
        </p:spPr>
        <p:txBody>
          <a:bodyPr wrap="none">
            <a:spAutoFit/>
          </a:bodyPr>
          <a:lstStyle/>
          <a:p>
            <a:r>
              <a:rPr lang="en-US" sz="3600" kern="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William Hendriksen</a:t>
            </a:r>
          </a:p>
        </p:txBody>
      </p:sp>
      <p:sp>
        <p:nvSpPr>
          <p:cNvPr id="3" name="Rectangle 2">
            <a:extLst>
              <a:ext uri="{FF2B5EF4-FFF2-40B4-BE49-F238E27FC236}">
                <a16:creationId xmlns:a16="http://schemas.microsoft.com/office/drawing/2014/main" id="{CF10F9A7-4C0E-752C-1204-E306035C13F5}"/>
              </a:ext>
            </a:extLst>
          </p:cNvPr>
          <p:cNvSpPr/>
          <p:nvPr/>
        </p:nvSpPr>
        <p:spPr>
          <a:xfrm>
            <a:off x="709613" y="6248400"/>
            <a:ext cx="7724775" cy="584775"/>
          </a:xfrm>
          <a:prstGeom prst="rect">
            <a:avLst/>
          </a:prstGeom>
        </p:spPr>
        <p:txBody>
          <a:bodyPr wrap="square">
            <a:spAutoFit/>
          </a:bodyPr>
          <a:lstStyle/>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William </a:t>
            </a:r>
            <a:r>
              <a:rPr lang="en-US" sz="1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Hendriksen</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Commentary on the Gospel of John, 3d ed. (London: Banner of Truth Trust, 1964), p. 127.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(1978). Bibliotheca Sacra, 135.  (1978).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Bibliotheca Sacra</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135</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6989578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A55A3-B085-8541-B3C8-B1F28FC40E77}"/>
            </a:ext>
          </a:extLst>
        </p:cNvPr>
        <p:cNvGrpSpPr/>
        <p:nvPr/>
      </p:nvGrpSpPr>
      <p:grpSpPr>
        <a:xfrm>
          <a:off x="0" y="0"/>
          <a:ext cx="0" cy="0"/>
          <a:chOff x="0" y="0"/>
          <a:chExt cx="0" cy="0"/>
        </a:xfrm>
      </p:grpSpPr>
      <p:sp>
        <p:nvSpPr>
          <p:cNvPr id="77826" name="Rectangle 3">
            <a:extLst>
              <a:ext uri="{FF2B5EF4-FFF2-40B4-BE49-F238E27FC236}">
                <a16:creationId xmlns:a16="http://schemas.microsoft.com/office/drawing/2014/main" id="{2E591134-DA62-A3B0-E2E0-42BB25CBFC63}"/>
              </a:ext>
            </a:extLst>
          </p:cNvPr>
          <p:cNvSpPr>
            <a:spLocks noChangeArrowheads="1"/>
          </p:cNvSpPr>
          <p:nvPr/>
        </p:nvSpPr>
        <p:spPr bwMode="auto">
          <a:xfrm>
            <a:off x="2514600" y="1905000"/>
            <a:ext cx="6324600" cy="3046988"/>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Ningún cristiano puede estar seguro de ser un verdadero creyente. Por lo tanto, es necesario que estemos siempre dedicados al Señor y que nos neguemos a nosotros mismos para poder llegar a serlo</a:t>
            </a: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136196" name="Picture 2" descr="http://larrydixon.files.wordpress.com/2011/05/john-piper.jpg">
            <a:extLst>
              <a:ext uri="{FF2B5EF4-FFF2-40B4-BE49-F238E27FC236}">
                <a16:creationId xmlns:a16="http://schemas.microsoft.com/office/drawing/2014/main" id="{4971A615-F175-F781-5830-352CD2AF4C1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57400"/>
            <a:ext cx="2018955" cy="2743200"/>
          </a:xfrm>
          <a:prstGeom prst="rect">
            <a:avLst/>
          </a:prstGeom>
          <a:noFill/>
          <a:ln w="38100">
            <a:solidFill>
              <a:schemeClr val="bg1"/>
            </a:solidFill>
            <a:miter lim="800000"/>
            <a:headEnd/>
            <a:tailEnd/>
          </a:ln>
        </p:spPr>
      </p:pic>
      <p:sp>
        <p:nvSpPr>
          <p:cNvPr id="2" name="Rectangle 1">
            <a:extLst>
              <a:ext uri="{FF2B5EF4-FFF2-40B4-BE49-F238E27FC236}">
                <a16:creationId xmlns:a16="http://schemas.microsoft.com/office/drawing/2014/main" id="{86BC3D87-745B-207E-8D6E-B7937FD95483}"/>
              </a:ext>
            </a:extLst>
          </p:cNvPr>
          <p:cNvSpPr/>
          <p:nvPr/>
        </p:nvSpPr>
        <p:spPr>
          <a:xfrm>
            <a:off x="457201" y="228600"/>
            <a:ext cx="8229599" cy="646331"/>
          </a:xfrm>
          <a:prstGeom prst="rect">
            <a:avLst/>
          </a:prstGeom>
        </p:spPr>
        <p:txBody>
          <a:bodyPr wrap="square">
            <a:spAutoFit/>
          </a:bodyPr>
          <a:lstStyle/>
          <a:p>
            <a:pPr algn="ctr">
              <a:spcAft>
                <a:spcPts val="900"/>
              </a:spcAft>
              <a:defRPr/>
            </a:pPr>
            <a:r>
              <a:rPr lang="en-US" sz="3600" kern="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Piper</a:t>
            </a:r>
          </a:p>
        </p:txBody>
      </p:sp>
      <p:sp>
        <p:nvSpPr>
          <p:cNvPr id="5" name="Rectangle 4">
            <a:extLst>
              <a:ext uri="{FF2B5EF4-FFF2-40B4-BE49-F238E27FC236}">
                <a16:creationId xmlns:a16="http://schemas.microsoft.com/office/drawing/2014/main" id="{6C8D7FC9-AF7C-0208-8ECF-3C61259C0639}"/>
              </a:ext>
            </a:extLst>
          </p:cNvPr>
          <p:cNvSpPr/>
          <p:nvPr/>
        </p:nvSpPr>
        <p:spPr>
          <a:xfrm>
            <a:off x="709613" y="6248400"/>
            <a:ext cx="7724775" cy="523220"/>
          </a:xfrm>
          <a:prstGeom prst="rect">
            <a:avLst/>
          </a:prstGeom>
        </p:spPr>
        <p:txBody>
          <a:bodyPr wrap="square">
            <a:spAutoFit/>
          </a:bodyPr>
          <a:lstStyle/>
          <a:p>
            <a:pPr algn="ctr"/>
            <a:r>
              <a:rPr kumimoji="0" lang="en-US" altLang="en-US"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John Piper and Pastoral Staff, TULIP: What We Believe about the Five Points of Calvinism: Position Paper of the Pastoral Staff (Desiring God Ministries, 1997), 25, cited in Dave Hunt, What Love is This?, 379.</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4467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69A98-D058-A011-DDE7-FE7463911F97}"/>
            </a:ext>
          </a:extLst>
        </p:cNvPr>
        <p:cNvGrpSpPr/>
        <p:nvPr/>
      </p:nvGrpSpPr>
      <p:grpSpPr>
        <a:xfrm>
          <a:off x="0" y="0"/>
          <a:ext cx="0" cy="0"/>
          <a:chOff x="0" y="0"/>
          <a:chExt cx="0" cy="0"/>
        </a:xfrm>
      </p:grpSpPr>
      <p:sp>
        <p:nvSpPr>
          <p:cNvPr id="77826" name="Rectangle 3">
            <a:extLst>
              <a:ext uri="{FF2B5EF4-FFF2-40B4-BE49-F238E27FC236}">
                <a16:creationId xmlns:a16="http://schemas.microsoft.com/office/drawing/2014/main" id="{F189A1CD-3DCA-AD86-6864-8E3AD4E8A530}"/>
              </a:ext>
            </a:extLst>
          </p:cNvPr>
          <p:cNvSpPr>
            <a:spLocks noChangeArrowheads="1"/>
          </p:cNvSpPr>
          <p:nvPr/>
        </p:nvSpPr>
        <p:spPr bwMode="auto">
          <a:xfrm>
            <a:off x="2514600" y="1905506"/>
            <a:ext cx="6400800" cy="3046988"/>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 que me causa ansiedad es la posibilidad de que no sea cristiano,    -de que sea falso/de que todo lo que he hecho sea una farsa.- Son pensamientos horribles, horribles, ¿verdad?”</a:t>
            </a:r>
            <a:endPar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2F0E8405-C3F2-478C-7DEA-5A6CE49EC097}"/>
              </a:ext>
            </a:extLst>
          </p:cNvPr>
          <p:cNvSpPr/>
          <p:nvPr/>
        </p:nvSpPr>
        <p:spPr>
          <a:xfrm>
            <a:off x="709613" y="6248400"/>
            <a:ext cx="7724775" cy="523220"/>
          </a:xfrm>
          <a:prstGeom prst="rect">
            <a:avLst/>
          </a:prstGeom>
        </p:spPr>
        <p:txBody>
          <a:bodyPr wrap="square">
            <a:spAutoFit/>
          </a:bodyPr>
          <a:lstStyle/>
          <a:p>
            <a:pPr algn="ctr"/>
            <a:r>
              <a:rPr kumimoji="0" lang="en-US" altLang="en-US"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John Piper’s Interview on Family Life Radio April 14, 2020 </a:t>
            </a:r>
          </a:p>
          <a:p>
            <a:pPr algn="ctr"/>
            <a:r>
              <a:rPr kumimoji="0" lang="en-US" altLang="en-US"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https://www.familylife.com/podcast/familylife-today/strategies-for-standing-firm-through-coronavirus/</a:t>
            </a:r>
          </a:p>
        </p:txBody>
      </p:sp>
      <p:sp>
        <p:nvSpPr>
          <p:cNvPr id="6" name="Rectangle 5">
            <a:extLst>
              <a:ext uri="{FF2B5EF4-FFF2-40B4-BE49-F238E27FC236}">
                <a16:creationId xmlns:a16="http://schemas.microsoft.com/office/drawing/2014/main" id="{C55C89B6-BEC1-0760-7C0E-91342B3C1278}"/>
              </a:ext>
            </a:extLst>
          </p:cNvPr>
          <p:cNvSpPr/>
          <p:nvPr/>
        </p:nvSpPr>
        <p:spPr>
          <a:xfrm>
            <a:off x="457201" y="228600"/>
            <a:ext cx="8229599" cy="646331"/>
          </a:xfrm>
          <a:prstGeom prst="rect">
            <a:avLst/>
          </a:prstGeom>
        </p:spPr>
        <p:txBody>
          <a:bodyPr wrap="square">
            <a:spAutoFit/>
          </a:bodyPr>
          <a:lstStyle/>
          <a:p>
            <a:pPr algn="ctr">
              <a:spcAft>
                <a:spcPts val="900"/>
              </a:spcAft>
              <a:defRPr/>
            </a:pPr>
            <a:r>
              <a:rPr lang="en-US" sz="3600" kern="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Piper</a:t>
            </a:r>
          </a:p>
        </p:txBody>
      </p:sp>
      <p:pic>
        <p:nvPicPr>
          <p:cNvPr id="7" name="Picture 2" descr="http://larrydixon.files.wordpress.com/2011/05/john-piper.jpg">
            <a:extLst>
              <a:ext uri="{FF2B5EF4-FFF2-40B4-BE49-F238E27FC236}">
                <a16:creationId xmlns:a16="http://schemas.microsoft.com/office/drawing/2014/main" id="{11C7686B-00DC-F7B3-7345-3D3616DDBB0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57400"/>
            <a:ext cx="2018955" cy="2743200"/>
          </a:xfrm>
          <a:prstGeom prst="rect">
            <a:avLst/>
          </a:prstGeom>
          <a:noFill/>
          <a:ln w="38100">
            <a:solidFill>
              <a:schemeClr val="bg1"/>
            </a:solidFill>
            <a:miter lim="800000"/>
            <a:headEnd/>
            <a:tailEnd/>
          </a:ln>
        </p:spPr>
      </p:pic>
    </p:spTree>
    <p:extLst>
      <p:ext uri="{BB962C8B-B14F-4D97-AF65-F5344CB8AC3E}">
        <p14:creationId xmlns:p14="http://schemas.microsoft.com/office/powerpoint/2010/main" val="8939935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25687-5695-63AE-F25D-2C6D3812ABA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4112BE2-7F07-02B0-08A3-EB69A331C3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98659" name="Rectangle 1">
            <a:extLst>
              <a:ext uri="{FF2B5EF4-FFF2-40B4-BE49-F238E27FC236}">
                <a16:creationId xmlns:a16="http://schemas.microsoft.com/office/drawing/2014/main" id="{75749021-73C7-03F0-0992-E1C69514F128}"/>
              </a:ext>
            </a:extLst>
          </p:cNvPr>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defTabSz="68580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Juan 5:24</a:t>
            </a:r>
          </a:p>
          <a:p>
            <a:pPr algn="just" eaLnBrk="1" hangingPunct="1">
              <a:spcBef>
                <a:spcPts val="0"/>
              </a:spcBef>
              <a:spcAft>
                <a:spcPts val="0"/>
              </a:spcAft>
              <a:defRPr/>
            </a:pPr>
            <a:r>
              <a:rPr lang="en-US" altLang="en-US" sz="3600" dirty="0">
                <a:effectLst>
                  <a:outerShdw blurRad="38100" dist="38100" dir="2700000" algn="tl">
                    <a:srgbClr val="000000">
                      <a:alpha val="43137"/>
                    </a:srgbClr>
                  </a:outerShdw>
                </a:effectLst>
                <a:latin typeface="Calibri" panose="020F0502020204030204" pitchFamily="34" charset="0"/>
              </a:rPr>
              <a:t>“</a:t>
            </a:r>
            <a:r>
              <a:rPr lang="es-ES" altLang="en-US" sz="3600" dirty="0">
                <a:effectLst>
                  <a:outerShdw blurRad="38100" dist="38100" dir="2700000" algn="tl">
                    <a:srgbClr val="000000">
                      <a:alpha val="43137"/>
                    </a:srgbClr>
                  </a:outerShdw>
                </a:effectLst>
                <a:latin typeface="Calibri" panose="020F0502020204030204" pitchFamily="34" charset="0"/>
              </a:rPr>
              <a:t>Les digo la verdad, todos los que escuchan mi mensaje y </a:t>
            </a:r>
            <a:r>
              <a:rPr lang="es-E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creen en Dios</a:t>
            </a:r>
            <a:r>
              <a:rPr lang="es-ES" altLang="en-US" sz="3600" dirty="0">
                <a:effectLst>
                  <a:outerShdw blurRad="38100" dist="38100" dir="2700000" algn="tl">
                    <a:srgbClr val="000000">
                      <a:alpha val="43137"/>
                    </a:srgbClr>
                  </a:outerShdw>
                </a:effectLst>
                <a:latin typeface="Calibri" panose="020F0502020204030204" pitchFamily="34" charset="0"/>
              </a:rPr>
              <a:t>, quien me envió, </a:t>
            </a:r>
            <a:r>
              <a:rPr lang="es-E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tienen vida eterna</a:t>
            </a:r>
            <a:r>
              <a:rPr lang="es-ES" altLang="en-US" sz="3600" dirty="0">
                <a:effectLst>
                  <a:outerShdw blurRad="38100" dist="38100" dir="2700000" algn="tl">
                    <a:srgbClr val="000000">
                      <a:alpha val="43137"/>
                    </a:srgbClr>
                  </a:outerShdw>
                </a:effectLst>
                <a:latin typeface="Calibri" panose="020F0502020204030204" pitchFamily="34" charset="0"/>
              </a:rPr>
              <a:t>. Nunca serán condenados por sus pecados, pues </a:t>
            </a:r>
            <a:r>
              <a:rPr lang="es-E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ya han pasado</a:t>
            </a:r>
            <a:r>
              <a:rPr lang="es-ES" altLang="en-US" sz="3600" dirty="0">
                <a:effectLst>
                  <a:outerShdw blurRad="38100" dist="38100" dir="2700000" algn="tl">
                    <a:srgbClr val="000000">
                      <a:alpha val="43137"/>
                    </a:srgbClr>
                  </a:outerShdw>
                </a:effectLst>
                <a:latin typeface="Calibri" panose="020F0502020204030204" pitchFamily="34" charset="0"/>
              </a:rPr>
              <a:t> de la muerte a la vida</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3" name="Picture 2">
            <a:extLst>
              <a:ext uri="{FF2B5EF4-FFF2-40B4-BE49-F238E27FC236}">
                <a16:creationId xmlns:a16="http://schemas.microsoft.com/office/drawing/2014/main" id="{D776EA6C-388C-CBBD-EC0F-2C444D5CCA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6329" y="3276600"/>
            <a:ext cx="2191343" cy="1645920"/>
          </a:xfrm>
          <a:prstGeom prst="rect">
            <a:avLst/>
          </a:prstGeom>
        </p:spPr>
      </p:pic>
    </p:spTree>
    <p:extLst>
      <p:ext uri="{BB962C8B-B14F-4D97-AF65-F5344CB8AC3E}">
        <p14:creationId xmlns:p14="http://schemas.microsoft.com/office/powerpoint/2010/main" val="16143842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5A042-5F52-22DD-B3EA-67A1E322816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FDDA778-F4BB-08ED-80FE-B7C30D44E3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98659" name="Rectangle 1">
            <a:extLst>
              <a:ext uri="{FF2B5EF4-FFF2-40B4-BE49-F238E27FC236}">
                <a16:creationId xmlns:a16="http://schemas.microsoft.com/office/drawing/2014/main" id="{86B1674D-B7AA-EF3A-112F-D266A4BE66C0}"/>
              </a:ext>
            </a:extLst>
          </p:cNvPr>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defTabSz="685800">
              <a:spcAft>
                <a:spcPts val="1200"/>
              </a:spcAft>
              <a:defRPr/>
            </a:pPr>
            <a:r>
              <a:rPr lang="en-US" altLang="en-US" sz="4000" dirty="0" err="1">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Hechos</a:t>
            </a: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 16:30-31</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30</a:t>
            </a:r>
            <a:r>
              <a:rPr lang="en-US" sz="3600" dirty="0">
                <a:effectLst>
                  <a:outerShdw blurRad="38100" dist="38100" dir="2700000" algn="tl">
                    <a:srgbClr val="000000">
                      <a:alpha val="43137"/>
                    </a:srgbClr>
                  </a:outerShdw>
                </a:effectLst>
                <a:latin typeface="Calibri" panose="020F0502020204030204" pitchFamily="34" charset="0"/>
              </a:rPr>
              <a:t> </a:t>
            </a:r>
            <a:r>
              <a:rPr lang="es-ES" sz="3600" dirty="0">
                <a:effectLst>
                  <a:outerShdw blurRad="38100" dist="38100" dir="2700000" algn="tl">
                    <a:srgbClr val="000000">
                      <a:alpha val="43137"/>
                    </a:srgbClr>
                  </a:outerShdw>
                </a:effectLst>
                <a:latin typeface="Calibri" panose="020F0502020204030204" pitchFamily="34" charset="0"/>
              </a:rPr>
              <a:t>Sacándolos afuera, les dijo:</a:t>
            </a:r>
          </a:p>
          <a:p>
            <a:pPr algn="just"/>
            <a:r>
              <a:rPr lang="es-ES" sz="3600" dirty="0">
                <a:effectLst>
                  <a:outerShdw blurRad="38100" dist="38100" dir="2700000" algn="tl">
                    <a:srgbClr val="000000">
                      <a:alpha val="43137"/>
                    </a:srgbClr>
                  </a:outerShdw>
                </a:effectLst>
                <a:latin typeface="Calibri" panose="020F0502020204030204" pitchFamily="34" charset="0"/>
              </a:rPr>
              <a:t>—Señores, ¿qué debo hacer para ser salvo?</a:t>
            </a:r>
          </a:p>
          <a:p>
            <a:pPr algn="just"/>
            <a:r>
              <a:rPr lang="es-ES" sz="3600" dirty="0">
                <a:effectLst>
                  <a:outerShdw blurRad="38100" dist="38100" dir="2700000" algn="tl">
                    <a:srgbClr val="000000">
                      <a:alpha val="43137"/>
                    </a:srgbClr>
                  </a:outerShdw>
                </a:effectLst>
                <a:latin typeface="Calibri" panose="020F0502020204030204" pitchFamily="34" charset="0"/>
              </a:rPr>
              <a:t>31 Ellos dijeron:</a:t>
            </a:r>
          </a:p>
          <a:p>
            <a:pPr algn="just"/>
            <a:r>
              <a:rPr lang="es-ES" sz="3600" dirty="0">
                <a:effectLst>
                  <a:outerShdw blurRad="38100" dist="38100" dir="2700000" algn="tl">
                    <a:srgbClr val="000000">
                      <a:alpha val="43137"/>
                    </a:srgbClr>
                  </a:outerShdw>
                </a:effectLst>
                <a:latin typeface="Calibri" panose="020F0502020204030204" pitchFamily="34" charset="0"/>
              </a:rPr>
              <a:t>—</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rPr>
              <a:t>Cree</a:t>
            </a:r>
            <a:r>
              <a:rPr lang="es-ES" sz="3600" dirty="0">
                <a:effectLst>
                  <a:outerShdw blurRad="38100" dist="38100" dir="2700000" algn="tl">
                    <a:srgbClr val="000000">
                      <a:alpha val="43137"/>
                    </a:srgbClr>
                  </a:outerShdw>
                </a:effectLst>
                <a:latin typeface="Calibri" panose="020F0502020204030204" pitchFamily="34" charset="0"/>
              </a:rPr>
              <a:t> en el Señor Jesús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rPr>
              <a:t>y serás salvo</a:t>
            </a:r>
            <a:r>
              <a:rPr lang="es-ES" sz="3600" dirty="0">
                <a:effectLst>
                  <a:outerShdw blurRad="38100" dist="38100" dir="2700000" algn="tl">
                    <a:srgbClr val="000000">
                      <a:alpha val="43137"/>
                    </a:srgbClr>
                  </a:outerShdw>
                </a:effectLst>
                <a:latin typeface="Calibri" panose="020F0502020204030204" pitchFamily="34" charset="0"/>
              </a:rPr>
              <a:t>, tú y tu casa</a:t>
            </a:r>
            <a:r>
              <a:rPr lang="en-US" sz="3600" dirty="0">
                <a:effectLst>
                  <a:outerShdw blurRad="38100" dist="38100" dir="2700000" algn="tl">
                    <a:srgbClr val="000000">
                      <a:alpha val="43137"/>
                    </a:srgbClr>
                  </a:outerShdw>
                </a:effectLst>
                <a:latin typeface="Calibri" panose="020F0502020204030204" pitchFamily="34" charset="0"/>
              </a:rPr>
              <a:t>.’</a:t>
            </a:r>
          </a:p>
        </p:txBody>
      </p:sp>
      <p:pic>
        <p:nvPicPr>
          <p:cNvPr id="3" name="Picture 2">
            <a:extLst>
              <a:ext uri="{FF2B5EF4-FFF2-40B4-BE49-F238E27FC236}">
                <a16:creationId xmlns:a16="http://schemas.microsoft.com/office/drawing/2014/main" id="{32A3A82A-ADB4-1C3A-A472-EDA020BDC4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6329" y="3276600"/>
            <a:ext cx="2191343" cy="1645920"/>
          </a:xfrm>
          <a:prstGeom prst="rect">
            <a:avLst/>
          </a:prstGeom>
        </p:spPr>
      </p:pic>
    </p:spTree>
    <p:extLst>
      <p:ext uri="{BB962C8B-B14F-4D97-AF65-F5344CB8AC3E}">
        <p14:creationId xmlns:p14="http://schemas.microsoft.com/office/powerpoint/2010/main" val="2682767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DE1F27F-58D2-481F-9FC1-EA6301D48130}"/>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Santiago 1:12-18</a:t>
            </a:r>
          </a:p>
        </p:txBody>
      </p:sp>
      <p:sp>
        <p:nvSpPr>
          <p:cNvPr id="3075" name="Rectangle 3">
            <a:extLst>
              <a:ext uri="{FF2B5EF4-FFF2-40B4-BE49-F238E27FC236}">
                <a16:creationId xmlns:a16="http://schemas.microsoft.com/office/drawing/2014/main" id="{BB8E05CE-8A61-4402-A3CD-890F0E7DE4CF}"/>
              </a:ext>
            </a:extLst>
          </p:cNvPr>
          <p:cNvSpPr>
            <a:spLocks noGrp="1" noChangeArrowheads="1"/>
          </p:cNvSpPr>
          <p:nvPr>
            <p:ph type="body" idx="1"/>
          </p:nvPr>
        </p:nvSpPr>
        <p:spPr>
          <a:xfrm>
            <a:off x="228600" y="1381125"/>
            <a:ext cx="8915400" cy="3114676"/>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Pruebas – Stg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Regocijarse durante las pruebas – Stg 1:2-12</a:t>
            </a:r>
          </a:p>
          <a:p>
            <a:pPr marL="914400" lvl="1" indent="-457200" eaLnBrk="1" hangingPunct="1">
              <a:spcBef>
                <a:spcPts val="0"/>
              </a:spcBef>
              <a:spcAft>
                <a:spcPts val="1800"/>
              </a:spcAft>
              <a:defRPr/>
            </a:pPr>
            <a:r>
              <a:rPr lang="es-ES" dirty="0">
                <a:effectLst>
                  <a:outerShdw blurRad="38100" dist="38100" dir="2700000" algn="tl">
                    <a:srgbClr val="000000">
                      <a:alpha val="43137"/>
                    </a:srgbClr>
                  </a:outerShdw>
                </a:effectLst>
              </a:rPr>
              <a:t>Mandato a no acusar a Dios de tentación </a:t>
            </a:r>
            <a:r>
              <a:rPr lang="en-US" dirty="0">
                <a:effectLst>
                  <a:outerShdw blurRad="38100" dist="38100" dir="2700000" algn="tl">
                    <a:srgbClr val="000000">
                      <a:alpha val="43137"/>
                    </a:srgbClr>
                  </a:outerShdw>
                </a:effectLst>
              </a:rPr>
              <a:t>–   Stg 1:13-18</a:t>
            </a:r>
          </a:p>
        </p:txBody>
      </p:sp>
      <p:pic>
        <p:nvPicPr>
          <p:cNvPr id="3" name="Picture 2">
            <a:extLst>
              <a:ext uri="{FF2B5EF4-FFF2-40B4-BE49-F238E27FC236}">
                <a16:creationId xmlns:a16="http://schemas.microsoft.com/office/drawing/2014/main" id="{1778E397-BBE5-DFB1-2AA2-3F8DB4906AA3}"/>
              </a:ext>
            </a:extLst>
          </p:cNvPr>
          <p:cNvPicPr>
            <a:picLocks noChangeAspect="1"/>
          </p:cNvPicPr>
          <p:nvPr/>
        </p:nvPicPr>
        <p:blipFill>
          <a:blip r:embed="rId2"/>
          <a:stretch>
            <a:fillRect/>
          </a:stretch>
        </p:blipFill>
        <p:spPr>
          <a:xfrm>
            <a:off x="3090543" y="4495801"/>
            <a:ext cx="2962913" cy="1926503"/>
          </a:xfrm>
          <a:prstGeom prst="rect">
            <a:avLst/>
          </a:prstGeom>
        </p:spPr>
      </p:pic>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s-ES" altLang="en-US" sz="3600" dirty="0">
                <a:effectLst>
                  <a:outerShdw blurRad="38100" dist="38100" dir="2700000" algn="tl">
                    <a:srgbClr val="000000">
                      <a:alpha val="43137"/>
                    </a:srgbClr>
                  </a:outerShdw>
                </a:effectLst>
              </a:rPr>
              <a:t>Fe de la Cabeza vs. Fe del Corazón</a:t>
            </a:r>
            <a:r>
              <a:rPr lang="en-US" altLang="en-US" sz="3600" dirty="0">
                <a:effectLst>
                  <a:outerShdw blurRad="38100" dist="38100" dir="2700000" algn="tl">
                    <a:srgbClr val="000000">
                      <a:alpha val="43137"/>
                    </a:srgbClr>
                  </a:outerShdw>
                </a:effectLst>
              </a:rPr>
              <a:t>?</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(2:19)</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6096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Una </a:t>
            </a:r>
            <a:r>
              <a:rPr lang="en-US" dirty="0" err="1">
                <a:effectLst>
                  <a:outerShdw blurRad="38100" dist="38100" dir="2700000" algn="tl">
                    <a:srgbClr val="000000">
                      <a:alpha val="43137"/>
                    </a:srgbClr>
                  </a:outerShdw>
                </a:effectLst>
              </a:rPr>
              <a:t>comparación</a:t>
            </a:r>
            <a:r>
              <a:rPr lang="en-US" dirty="0">
                <a:effectLst>
                  <a:outerShdw blurRad="38100" dist="38100" dir="2700000" algn="tl">
                    <a:srgbClr val="000000">
                      <a:alpha val="43137"/>
                    </a:srgbClr>
                  </a:outerShdw>
                </a:effectLst>
              </a:rPr>
              <a:t> entre </a:t>
            </a:r>
            <a:r>
              <a:rPr lang="en-US" dirty="0" err="1">
                <a:effectLst>
                  <a:outerShdw blurRad="38100" dist="38100" dir="2700000" algn="tl">
                    <a:srgbClr val="000000">
                      <a:alpha val="43137"/>
                    </a:srgbClr>
                  </a:outerShdw>
                </a:effectLst>
              </a:rPr>
              <a:t>peras</a:t>
            </a:r>
            <a:r>
              <a:rPr lang="en-US" dirty="0">
                <a:effectLst>
                  <a:outerShdw blurRad="38100" dist="38100" dir="2700000" algn="tl">
                    <a:srgbClr val="000000">
                      <a:alpha val="43137"/>
                    </a:srgbClr>
                  </a:outerShdw>
                </a:effectLst>
              </a:rPr>
              <a:t> y manzanas</a:t>
            </a:r>
          </a:p>
          <a:p>
            <a:pPr marL="857250" lvl="1" indent="-457200" eaLnBrk="1" hangingPunct="1">
              <a:spcBef>
                <a:spcPts val="0"/>
              </a:spcBef>
              <a:spcAft>
                <a:spcPts val="1200"/>
              </a:spcAft>
              <a:defRPr/>
            </a:pPr>
            <a:r>
              <a:rPr lang="en-US" dirty="0">
                <a:effectLst>
                  <a:outerShdw blurRad="38100" dist="38100" dir="2700000" algn="tl">
                    <a:srgbClr val="000000">
                      <a:alpha val="43137"/>
                    </a:srgbClr>
                  </a:outerShdw>
                </a:effectLst>
              </a:rPr>
              <a:t>Fe </a:t>
            </a:r>
            <a:r>
              <a:rPr lang="en-US" dirty="0" err="1">
                <a:effectLst>
                  <a:outerShdw blurRad="38100" dist="38100" dir="2700000" algn="tl">
                    <a:srgbClr val="000000">
                      <a:alpha val="43137"/>
                    </a:srgbClr>
                  </a:outerShdw>
                </a:effectLst>
              </a:rPr>
              <a:t>en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Jesucristo</a:t>
            </a:r>
            <a:r>
              <a:rPr lang="en-US" dirty="0">
                <a:effectLst>
                  <a:outerShdw blurRad="38100" dist="38100" dir="2700000" algn="tl">
                    <a:srgbClr val="000000">
                      <a:alpha val="43137"/>
                    </a:srgbClr>
                  </a:outerShdw>
                </a:effectLst>
              </a:rPr>
              <a:t>?</a:t>
            </a:r>
          </a:p>
          <a:p>
            <a:pPr marL="857250" lvl="1" indent="-457200" eaLnBrk="1" hangingPunct="1">
              <a:spcBef>
                <a:spcPts val="0"/>
              </a:spcBef>
              <a:spcAft>
                <a:spcPts val="1200"/>
              </a:spcAft>
              <a:defRPr/>
            </a:pPr>
            <a:r>
              <a:rPr lang="es-ES" dirty="0">
                <a:effectLst>
                  <a:outerShdw blurRad="38100" dist="38100" dir="2700000" algn="tl">
                    <a:srgbClr val="000000">
                      <a:alpha val="43137"/>
                    </a:srgbClr>
                  </a:outerShdw>
                </a:effectLst>
              </a:rPr>
              <a:t>Plan de salvación no está disponible a los demonios</a:t>
            </a:r>
          </a:p>
          <a:p>
            <a:pPr marL="857250" lvl="1" indent="-457200" eaLnBrk="1" hangingPunct="1">
              <a:spcBef>
                <a:spcPts val="0"/>
              </a:spcBef>
              <a:spcAft>
                <a:spcPts val="1200"/>
              </a:spcAft>
              <a:defRPr/>
            </a:pPr>
            <a:r>
              <a:rPr lang="en-US" dirty="0">
                <a:effectLst>
                  <a:outerShdw blurRad="38100" dist="38100" dir="2700000" algn="tl">
                    <a:srgbClr val="000000">
                      <a:alpha val="43137"/>
                    </a:srgbClr>
                  </a:outerShdw>
                </a:effectLst>
              </a:rPr>
              <a:t>Los </a:t>
            </a:r>
            <a:r>
              <a:rPr lang="en-US" dirty="0" err="1">
                <a:effectLst>
                  <a:outerShdw blurRad="38100" dist="38100" dir="2700000" algn="tl">
                    <a:srgbClr val="000000">
                      <a:alpha val="43137"/>
                    </a:srgbClr>
                  </a:outerShdw>
                </a:effectLst>
              </a:rPr>
              <a:t>demonios</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creen</a:t>
            </a:r>
            <a:r>
              <a:rPr lang="en-US" dirty="0">
                <a:effectLst>
                  <a:outerShdw blurRad="38100" dist="38100" dir="2700000" algn="tl">
                    <a:srgbClr val="000000">
                      <a:alpha val="43137"/>
                    </a:srgbClr>
                  </a:outerShdw>
                </a:effectLst>
              </a:rPr>
              <a:t> (Mateo. 8:28-29)</a:t>
            </a:r>
          </a:p>
        </p:txBody>
      </p:sp>
      <p:pic>
        <p:nvPicPr>
          <p:cNvPr id="2" name="Picture 1">
            <a:extLst>
              <a:ext uri="{FF2B5EF4-FFF2-40B4-BE49-F238E27FC236}">
                <a16:creationId xmlns:a16="http://schemas.microsoft.com/office/drawing/2014/main" id="{B49D2C42-0F5C-26D0-4292-8F8D97FA9D86}"/>
              </a:ext>
            </a:extLst>
          </p:cNvPr>
          <p:cNvPicPr>
            <a:picLocks noChangeAspect="1"/>
          </p:cNvPicPr>
          <p:nvPr/>
        </p:nvPicPr>
        <p:blipFill>
          <a:blip r:embed="rId3"/>
          <a:stretch>
            <a:fillRect/>
          </a:stretch>
        </p:blipFill>
        <p:spPr>
          <a:xfrm>
            <a:off x="3505200" y="4876800"/>
            <a:ext cx="2414225" cy="1579001"/>
          </a:xfrm>
          <a:prstGeom prst="rect">
            <a:avLst/>
          </a:prstGeom>
        </p:spPr>
      </p:pic>
    </p:spTree>
    <p:extLst>
      <p:ext uri="{BB962C8B-B14F-4D97-AF65-F5344CB8AC3E}">
        <p14:creationId xmlns:p14="http://schemas.microsoft.com/office/powerpoint/2010/main" val="25332747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599"/>
            <a:ext cx="3505200" cy="923925"/>
          </a:xfrm>
        </p:spPr>
        <p:txBody>
          <a:bodyPr/>
          <a:lstStyle/>
          <a:p>
            <a:pPr algn="ctr"/>
            <a:r>
              <a:rPr lang="en-US" sz="3600" dirty="0">
                <a:solidFill>
                  <a:srgbClr val="00FFFF"/>
                </a:solidFill>
                <a:cs typeface="Calibri" panose="020F0502020204030204" pitchFamily="34" charset="0"/>
              </a:rPr>
              <a:t>Santiago 2:14-26</a:t>
            </a:r>
          </a:p>
        </p:txBody>
      </p:sp>
      <p:sp>
        <p:nvSpPr>
          <p:cNvPr id="3" name="Content Placeholder 2"/>
          <p:cNvSpPr>
            <a:spLocks noGrp="1"/>
          </p:cNvSpPr>
          <p:nvPr>
            <p:ph idx="1"/>
          </p:nvPr>
        </p:nvSpPr>
        <p:spPr>
          <a:xfrm>
            <a:off x="155575" y="1371600"/>
            <a:ext cx="8759825" cy="4114800"/>
          </a:xfrm>
        </p:spPr>
        <p:txBody>
          <a:bodyPr/>
          <a:lstStyle/>
          <a:p>
            <a:pPr marL="0" indent="0" algn="just">
              <a:buNone/>
            </a:pPr>
            <a:r>
              <a:rPr lang="en-US" dirty="0">
                <a:cs typeface="Calibri" panose="020F0502020204030204" pitchFamily="34" charset="0"/>
              </a:rPr>
              <a:t>“</a:t>
            </a:r>
            <a:r>
              <a:rPr lang="es-ES" dirty="0">
                <a:cs typeface="Calibri" panose="020F0502020204030204" pitchFamily="34" charset="0"/>
              </a:rPr>
              <a:t>Santiago no llama a la creencia de los demonios un mero “reconocimiento”, sino que afirma que ellos realmente “creen”. De hecho, su fe los hace “temblar”. El punto de Santiago es que incluso la fe de los demonios resulta en alguna manifestación práctica en sus vidas, entonces, ¿no debería la fe genuina de estos creyentes resultar en algunas obras provechosas y demostrables hacia otros creyentes necesitados</a:t>
            </a:r>
            <a:r>
              <a:rPr lang="en-US" dirty="0">
                <a:cs typeface="Calibri" panose="020F0502020204030204" pitchFamily="34" charset="0"/>
              </a:rPr>
              <a:t>?”</a:t>
            </a:r>
          </a:p>
        </p:txBody>
      </p:sp>
      <p:sp>
        <p:nvSpPr>
          <p:cNvPr id="4" name="TextBox 3"/>
          <p:cNvSpPr txBox="1"/>
          <p:nvPr/>
        </p:nvSpPr>
        <p:spPr>
          <a:xfrm>
            <a:off x="991764" y="6477000"/>
            <a:ext cx="7160472" cy="338554"/>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Dennis Rokser, </a:t>
            </a:r>
            <a:r>
              <a:rPr lang="en-US" sz="1600" i="1" dirty="0">
                <a:latin typeface="Calibri" panose="020F0502020204030204" pitchFamily="34" charset="0"/>
                <a:cs typeface="Calibri" panose="020F0502020204030204" pitchFamily="34" charset="0"/>
              </a:rPr>
              <a:t>Faith &amp; Works: A Clarification of “Faith Without Works is Dead,” </a:t>
            </a:r>
            <a:r>
              <a:rPr lang="en-US" sz="1600" dirty="0">
                <a:latin typeface="Calibri" panose="020F0502020204030204" pitchFamily="34" charset="0"/>
                <a:cs typeface="Calibri" panose="020F0502020204030204" pitchFamily="34" charset="0"/>
              </a:rPr>
              <a:t>p. 25</a:t>
            </a:r>
          </a:p>
        </p:txBody>
      </p:sp>
      <p:pic>
        <p:nvPicPr>
          <p:cNvPr id="5" name="Picture 2" descr="Churches - Word of Grace Bible Church">
            <a:extLst>
              <a:ext uri="{FF2B5EF4-FFF2-40B4-BE49-F238E27FC236}">
                <a16:creationId xmlns:a16="http://schemas.microsoft.com/office/drawing/2014/main" id="{9483DA35-C090-479A-A9BA-56237A03F0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000" r="10000"/>
          <a:stretch/>
        </p:blipFill>
        <p:spPr bwMode="auto">
          <a:xfrm>
            <a:off x="76200" y="42446"/>
            <a:ext cx="877824"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D924B-D7F7-D1FB-214D-FAFACEAB88ED}"/>
            </a:ext>
          </a:extLst>
        </p:cNvPr>
        <p:cNvGrpSpPr/>
        <p:nvPr/>
      </p:nvGrpSpPr>
      <p:grpSpPr>
        <a:xfrm>
          <a:off x="0" y="0"/>
          <a:ext cx="0" cy="0"/>
          <a:chOff x="0" y="0"/>
          <a:chExt cx="0" cy="0"/>
        </a:xfrm>
      </p:grpSpPr>
      <p:sp>
        <p:nvSpPr>
          <p:cNvPr id="56322" name="Rectangle 2">
            <a:extLst>
              <a:ext uri="{FF2B5EF4-FFF2-40B4-BE49-F238E27FC236}">
                <a16:creationId xmlns:a16="http://schemas.microsoft.com/office/drawing/2014/main" id="{02A8EF2B-A415-4CE2-5C4B-ED32A8B8CD80}"/>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Fe Manisfesta en Obras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967DCB30-F0AD-8F97-EF79-8C8D9E889066}"/>
              </a:ext>
            </a:extLst>
          </p:cNvPr>
          <p:cNvSpPr>
            <a:spLocks noGrp="1" noChangeArrowheads="1"/>
          </p:cNvSpPr>
          <p:nvPr>
            <p:ph type="body" idx="1"/>
          </p:nvPr>
        </p:nvSpPr>
        <p:spPr>
          <a:xfrm>
            <a:off x="9144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Tesis: las obras acompañan la fe útil (2:14)</a:t>
            </a:r>
          </a:p>
          <a:p>
            <a:pPr marL="457200" indent="-457200"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Cinco ilustraciones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Hermano necesitado (2:15-17)</a:t>
            </a:r>
          </a:p>
          <a:p>
            <a:pPr marL="914400" lvl="1" indent="-457200" eaLnBrk="1" hangingPunct="1">
              <a:spcBef>
                <a:spcPts val="0"/>
              </a:spcBef>
              <a:spcAft>
                <a:spcPts val="1800"/>
              </a:spcAft>
              <a:defRPr/>
            </a:pPr>
            <a:r>
              <a:rPr lang="en-US" dirty="0" err="1">
                <a:effectLst>
                  <a:outerShdw blurRad="38100" dist="38100" dir="2700000" algn="tl">
                    <a:srgbClr val="000000">
                      <a:alpha val="43137"/>
                    </a:srgbClr>
                  </a:outerShdw>
                </a:effectLst>
              </a:rPr>
              <a:t>Demonio</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Monoteista</a:t>
            </a:r>
            <a:r>
              <a:rPr lang="en-US" dirty="0">
                <a:effectLst>
                  <a:outerShdw blurRad="38100" dist="38100" dir="2700000" algn="tl">
                    <a:srgbClr val="000000">
                      <a:alpha val="43137"/>
                    </a:srgbClr>
                  </a:outerShdw>
                </a:effectLst>
              </a:rPr>
              <a:t> (2:18-19)</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Rajab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Cadáver sin vida (2:26)</a:t>
            </a:r>
          </a:p>
        </p:txBody>
      </p:sp>
      <p:pic>
        <p:nvPicPr>
          <p:cNvPr id="2" name="Picture 1">
            <a:extLst>
              <a:ext uri="{FF2B5EF4-FFF2-40B4-BE49-F238E27FC236}">
                <a16:creationId xmlns:a16="http://schemas.microsoft.com/office/drawing/2014/main" id="{1635D423-84FF-11E8-9595-1282B1904E09}"/>
              </a:ext>
            </a:extLst>
          </p:cNvPr>
          <p:cNvPicPr>
            <a:picLocks noChangeAspect="1"/>
          </p:cNvPicPr>
          <p:nvPr/>
        </p:nvPicPr>
        <p:blipFill>
          <a:blip r:embed="rId2"/>
          <a:stretch>
            <a:fillRect/>
          </a:stretch>
        </p:blipFill>
        <p:spPr>
          <a:xfrm>
            <a:off x="6043975" y="4558274"/>
            <a:ext cx="2414225" cy="1579001"/>
          </a:xfrm>
          <a:prstGeom prst="rect">
            <a:avLst/>
          </a:prstGeom>
        </p:spPr>
      </p:pic>
    </p:spTree>
    <p:extLst>
      <p:ext uri="{BB962C8B-B14F-4D97-AF65-F5344CB8AC3E}">
        <p14:creationId xmlns:p14="http://schemas.microsoft.com/office/powerpoint/2010/main" val="2404543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CF31A-E120-AC97-D3BF-76DDC1401C06}"/>
            </a:ext>
          </a:extLst>
        </p:cNvPr>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200E0B6E-8E38-0EC0-B367-5A1226506AE9}"/>
              </a:ext>
            </a:extLst>
          </p:cNvPr>
          <p:cNvGraphicFramePr>
            <a:graphicFrameLocks noGrp="1"/>
          </p:cNvGraphicFramePr>
          <p:nvPr/>
        </p:nvGraphicFramePr>
        <p:xfrm>
          <a:off x="92077" y="152401"/>
          <a:ext cx="8899525" cy="6466487"/>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err="1">
                          <a:ln>
                            <a:noFill/>
                          </a:ln>
                          <a:solidFill>
                            <a:srgbClr val="00FFFF"/>
                          </a:solidFill>
                          <a:effectLst/>
                          <a:uLnTx/>
                          <a:uFillTx/>
                          <a:latin typeface="Calibri" panose="020F0502020204030204" pitchFamily="34" charset="0"/>
                          <a:ea typeface="+mj-ea"/>
                          <a:cs typeface="+mj-cs"/>
                        </a:rPr>
                        <a:t>Armonía</a:t>
                      </a: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 entre Pablo y Santiago</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PABLO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SANTIAGO</a:t>
                      </a:r>
                    </a:p>
                  </a:txBody>
                  <a:tcPr marL="91434" marR="91434" marT="45726" marB="45726" anchor="ctr" horzOverflow="overflow"/>
                </a:tc>
                <a:extLst>
                  <a:ext uri="{0D108BD9-81ED-4DB2-BD59-A6C34878D82A}">
                    <a16:rowId xmlns:a16="http://schemas.microsoft.com/office/drawing/2014/main" val="10001"/>
                  </a:ext>
                </a:extLst>
              </a:tr>
              <a:tr h="92166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err="1">
                          <a:ln>
                            <a:noFill/>
                          </a:ln>
                          <a:solidFill>
                            <a:schemeClr val="bg2"/>
                          </a:solidFill>
                          <a:effectLst/>
                          <a:latin typeface="Calibri" panose="020F0502020204030204" pitchFamily="34" charset="0"/>
                        </a:rPr>
                        <a:t>Justificación</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Declarado</a:t>
                      </a: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 </a:t>
                      </a: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Inocente</a:t>
                      </a: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 </a:t>
                      </a: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delante</a:t>
                      </a: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 de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2600" b="1" i="0" u="none" strike="noStrike" cap="none" normalizeH="0" baseline="0" dirty="0">
                          <a:ln>
                            <a:noFill/>
                          </a:ln>
                          <a:solidFill>
                            <a:srgbClr val="C00000"/>
                          </a:solidFill>
                          <a:effectLst/>
                          <a:latin typeface="Calibri" panose="020F0502020204030204" pitchFamily="34" charset="0"/>
                        </a:rPr>
                        <a:t>Evidencia del fruto de la fe del creyente ante el hombre</a:t>
                      </a:r>
                      <a:endParaRPr kumimoji="0" lang="en-US" sz="26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10002"/>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Salvo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Justificación</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Santificación</a:t>
                      </a:r>
                    </a:p>
                  </a:txBody>
                  <a:tcPr marL="91434" marR="91434" marT="45726" marB="45726" anchor="ctr" horzOverflow="overflow"/>
                </a:tc>
                <a:extLst>
                  <a:ext uri="{0D108BD9-81ED-4DB2-BD59-A6C34878D82A}">
                    <a16:rowId xmlns:a16="http://schemas.microsoft.com/office/drawing/2014/main" val="10003"/>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Fe para </a:t>
                      </a: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Salvación</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Fe de </a:t>
                      </a:r>
                      <a:r>
                        <a:rPr kumimoji="0" lang="en-US" sz="2800" b="1" i="0" u="none" strike="noStrike" cap="none" normalizeH="0" baseline="0" dirty="0" err="1">
                          <a:ln>
                            <a:noFill/>
                          </a:ln>
                          <a:solidFill>
                            <a:srgbClr val="C00000"/>
                          </a:solidFill>
                          <a:effectLst/>
                          <a:latin typeface="Calibri" panose="020F0502020204030204" pitchFamily="34" charset="0"/>
                        </a:rPr>
                        <a:t>Servicio</a:t>
                      </a:r>
                      <a:endParaRPr kumimoji="0" lang="en-US" sz="28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3131672079"/>
                  </a:ext>
                </a:extLst>
              </a:tr>
              <a:tr h="131988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err="1">
                          <a:ln>
                            <a:noFill/>
                          </a:ln>
                          <a:solidFill>
                            <a:schemeClr val="bg2"/>
                          </a:solidFill>
                          <a:effectLst/>
                          <a:latin typeface="Calibri" panose="020F0502020204030204" pitchFamily="34" charset="0"/>
                        </a:rPr>
                        <a:t>Obras</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con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err="1">
                          <a:ln>
                            <a:noFill/>
                          </a:ln>
                          <a:solidFill>
                            <a:srgbClr val="C00000"/>
                          </a:solidFill>
                          <a:effectLst/>
                          <a:latin typeface="Calibri" panose="020F0502020204030204" pitchFamily="34" charset="0"/>
                        </a:rPr>
                        <a:t>Obras</a:t>
                      </a:r>
                      <a:r>
                        <a:rPr kumimoji="0" lang="en-US" sz="2800" b="1" i="0" u="none" strike="noStrike" cap="none" normalizeH="0" baseline="0" dirty="0">
                          <a:ln>
                            <a:noFill/>
                          </a:ln>
                          <a:solidFill>
                            <a:srgbClr val="C00000"/>
                          </a:solidFill>
                          <a:effectLst/>
                          <a:latin typeface="Calibri" panose="020F0502020204030204" pitchFamily="34" charset="0"/>
                        </a:rPr>
                        <a:t> morales del </a:t>
                      </a:r>
                      <a:r>
                        <a:rPr kumimoji="0" lang="en-US" sz="2800" b="1" i="0" u="none" strike="noStrike" cap="none" normalizeH="0" baseline="0" dirty="0" err="1">
                          <a:ln>
                            <a:noFill/>
                          </a:ln>
                          <a:solidFill>
                            <a:srgbClr val="C00000"/>
                          </a:solidFill>
                          <a:effectLst/>
                          <a:latin typeface="Calibri" panose="020F0502020204030204" pitchFamily="34" charset="0"/>
                        </a:rPr>
                        <a:t>creyente</a:t>
                      </a:r>
                      <a:endParaRPr kumimoji="0" lang="en-US" sz="28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39999315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369B0-9E82-A39F-3E12-0B0A7E3254B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3C9A1DD-4104-786A-A8AF-F6AAE44BC6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50904FE7-DB59-47B4-C5C8-EB5715B19FF1}"/>
              </a:ext>
            </a:extLst>
          </p:cNvPr>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Santiago 2:17, 20, 26</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Así también la fe, si no tiene obras, está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muerta [nekros]</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 sí misma.</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¡Qué tontería! ¿Acaso no te das cuenta de que la fe sin buenas acciones es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inútil [argos]?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Porque tal como el cuerpo sin el espíritu está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muerto [nekros], </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así también la fe sin obras está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muerta [nekros]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5555365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94B6B20-9749-47E2-BA37-A7489816B807}"/>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Audiencia</a:t>
            </a:r>
          </a:p>
        </p:txBody>
      </p:sp>
      <p:sp>
        <p:nvSpPr>
          <p:cNvPr id="7171" name="Rectangle 3">
            <a:extLst>
              <a:ext uri="{FF2B5EF4-FFF2-40B4-BE49-F238E27FC236}">
                <a16:creationId xmlns:a16="http://schemas.microsoft.com/office/drawing/2014/main" id="{42CB4090-338F-4E77-80EB-E997025F807E}"/>
              </a:ext>
            </a:extLst>
          </p:cNvPr>
          <p:cNvSpPr>
            <a:spLocks noGrp="1" noChangeArrowheads="1"/>
          </p:cNvSpPr>
          <p:nvPr>
            <p:ph type="body" idx="1"/>
          </p:nvPr>
        </p:nvSpPr>
        <p:spPr>
          <a:xfrm>
            <a:off x="457200" y="1143000"/>
            <a:ext cx="8229600" cy="3733800"/>
          </a:xfrm>
        </p:spPr>
        <p:txBody>
          <a:bodyPr/>
          <a:lstStyle/>
          <a:p>
            <a:pPr marL="457200" indent="-457200" eaLnBrk="1" hangingPunct="1">
              <a:spcBef>
                <a:spcPts val="0"/>
              </a:spcBef>
              <a:spcAft>
                <a:spcPts val="3000"/>
              </a:spcAft>
              <a:defRPr/>
            </a:pPr>
            <a:r>
              <a:rPr lang="en-US" b="1" u="sng" dirty="0" err="1">
                <a:solidFill>
                  <a:srgbClr val="FFFFCC"/>
                </a:solidFill>
                <a:effectLst>
                  <a:outerShdw blurRad="38100" dist="38100" dir="2700000" algn="tl">
                    <a:srgbClr val="000000">
                      <a:alpha val="43137"/>
                    </a:srgbClr>
                  </a:outerShdw>
                </a:effectLst>
              </a:rPr>
              <a:t>Judíos</a:t>
            </a:r>
            <a:r>
              <a:rPr lang="en-US" b="1" u="sng" dirty="0">
                <a:solidFill>
                  <a:srgbClr val="FFFFCC"/>
                </a:solidFill>
                <a:effectLst>
                  <a:outerShdw blurRad="38100" dist="38100" dir="2700000" algn="tl">
                    <a:srgbClr val="000000">
                      <a:alpha val="43137"/>
                    </a:srgbClr>
                  </a:outerShdw>
                </a:effectLst>
              </a:rPr>
              <a:t> (1:1)</a:t>
            </a:r>
          </a:p>
          <a:p>
            <a:pPr marL="457200" indent="-457200" eaLnBrk="1" hangingPunct="1">
              <a:spcBef>
                <a:spcPts val="0"/>
              </a:spcBef>
              <a:spcAft>
                <a:spcPts val="3000"/>
              </a:spcAft>
              <a:defRPr/>
            </a:pPr>
            <a:r>
              <a:rPr lang="en-US" dirty="0" err="1">
                <a:effectLst>
                  <a:outerShdw blurRad="38100" dist="38100" dir="2700000" algn="tl">
                    <a:srgbClr val="000000">
                      <a:alpha val="43137"/>
                    </a:srgbClr>
                  </a:outerShdw>
                </a:effectLst>
              </a:rPr>
              <a:t>Persecución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Hechos</a:t>
            </a:r>
            <a:r>
              <a:rPr lang="en-US" dirty="0">
                <a:effectLst>
                  <a:outerShdw blurRad="38100" dist="38100" dir="2700000" algn="tl">
                    <a:srgbClr val="000000">
                      <a:alpha val="43137"/>
                    </a:srgbClr>
                  </a:outerShdw>
                </a:effectLst>
              </a:rPr>
              <a:t> 8:1-4; 11:19)</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En </a:t>
            </a:r>
            <a:r>
              <a:rPr lang="en-US" dirty="0" err="1">
                <a:effectLst>
                  <a:outerShdw blurRad="38100" dist="38100" dir="2700000" algn="tl">
                    <a:srgbClr val="000000">
                      <a:alpha val="43137"/>
                    </a:srgbClr>
                  </a:outerShdw>
                </a:effectLst>
              </a:rPr>
              <a:t>Babilonia</a:t>
            </a:r>
            <a:r>
              <a:rPr lang="en-US" dirty="0">
                <a:effectLst>
                  <a:outerShdw blurRad="38100" dist="38100" dir="2700000" algn="tl">
                    <a:srgbClr val="000000">
                      <a:alpha val="43137"/>
                    </a:srgbClr>
                  </a:outerShdw>
                </a:effectLst>
              </a:rPr>
              <a:t>-Mesopotamia o </a:t>
            </a:r>
            <a:r>
              <a:rPr lang="en-US" dirty="0" err="1">
                <a:effectLst>
                  <a:outerShdw blurRad="38100" dist="38100" dir="2700000" algn="tl">
                    <a:srgbClr val="000000">
                      <a:alpha val="43137"/>
                    </a:srgbClr>
                  </a:outerShdw>
                </a:effectLst>
              </a:rPr>
              <a:t>Turquía</a:t>
            </a:r>
            <a:r>
              <a:rPr lang="en-US" dirty="0">
                <a:effectLst>
                  <a:outerShdw blurRad="38100" dist="38100" dir="2700000" algn="tl">
                    <a:srgbClr val="000000">
                      <a:alpha val="43137"/>
                    </a:srgbClr>
                  </a:outerShdw>
                </a:effectLst>
              </a:rPr>
              <a:t> Norte-Central?</a:t>
            </a:r>
          </a:p>
          <a:p>
            <a:pPr marL="457200" indent="-457200" eaLnBrk="1" hangingPunct="1">
              <a:spcBef>
                <a:spcPts val="0"/>
              </a:spcBef>
              <a:spcAft>
                <a:spcPts val="3000"/>
              </a:spcAft>
              <a:defRPr/>
            </a:pPr>
            <a:r>
              <a:rPr lang="en-US" dirty="0" err="1">
                <a:effectLst>
                  <a:outerShdw blurRad="38100" dist="38100" dir="2700000" algn="tl">
                    <a:srgbClr val="000000">
                      <a:alpha val="43137"/>
                    </a:srgbClr>
                  </a:outerShdw>
                </a:effectLst>
              </a:rPr>
              <a:t>Creyentes</a:t>
            </a:r>
            <a:r>
              <a:rPr lang="en-US" dirty="0">
                <a:effectLst>
                  <a:outerShdw blurRad="38100" dist="38100" dir="2700000" algn="tl">
                    <a:srgbClr val="000000">
                      <a:alpha val="43137"/>
                    </a:srgbClr>
                  </a:outerShdw>
                </a:effectLst>
              </a:rPr>
              <a:t> (Santiago 1:2-4)</a:t>
            </a:r>
          </a:p>
        </p:txBody>
      </p:sp>
      <p:pic>
        <p:nvPicPr>
          <p:cNvPr id="2" name="Picture 1">
            <a:extLst>
              <a:ext uri="{FF2B5EF4-FFF2-40B4-BE49-F238E27FC236}">
                <a16:creationId xmlns:a16="http://schemas.microsoft.com/office/drawing/2014/main" id="{DEAE3E06-FE74-0EA4-47BB-42517D85B235}"/>
              </a:ext>
            </a:extLst>
          </p:cNvPr>
          <p:cNvPicPr>
            <a:picLocks noChangeAspect="1"/>
          </p:cNvPicPr>
          <p:nvPr/>
        </p:nvPicPr>
        <p:blipFill>
          <a:blip r:embed="rId2"/>
          <a:stretch>
            <a:fillRect/>
          </a:stretch>
        </p:blipFill>
        <p:spPr>
          <a:xfrm>
            <a:off x="3124201" y="4994105"/>
            <a:ext cx="2743200" cy="1784732"/>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0CF153-62BE-4F20-9EB5-A40BD12A11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5181600"/>
          </a:xfrm>
        </p:spPr>
        <p:txBody>
          <a:bodyPr/>
          <a:lstStyle/>
          <a:p>
            <a:pPr marL="0" indent="0" algn="ctr">
              <a:spcBef>
                <a:spcPts val="0"/>
              </a:spcBef>
              <a:spcAft>
                <a:spcPts val="1200"/>
              </a:spcAft>
              <a:buNone/>
              <a:defRPr/>
            </a:pPr>
            <a:r>
              <a:rPr lang="en-US" sz="4000" kern="1200" dirty="0">
                <a:solidFill>
                  <a:schemeClr val="tx2"/>
                </a:solidFill>
                <a:effectLst>
                  <a:outerShdw blurRad="38100" dist="38100" dir="2700000" algn="tl">
                    <a:srgbClr val="000000">
                      <a:alpha val="43137"/>
                    </a:srgbClr>
                  </a:outerShdw>
                </a:effectLst>
                <a:ea typeface="+mj-ea"/>
                <a:cs typeface="+mj-cs"/>
              </a:rPr>
              <a:t>Santiago 1:1</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rPr>
              <a:t>1 </a:t>
            </a:r>
            <a:r>
              <a:rPr lang="es-ES" sz="3600" dirty="0">
                <a:effectLst>
                  <a:outerShdw blurRad="38100" dist="38100" dir="2700000" algn="tl">
                    <a:srgbClr val="000000">
                      <a:alpha val="43137"/>
                    </a:srgbClr>
                  </a:outerShdw>
                </a:effectLst>
              </a:rPr>
              <a:t>Santiago,</a:t>
            </a:r>
            <a:r>
              <a:rPr lang="es-ES" sz="3600" b="1" dirty="0">
                <a:solidFill>
                  <a:srgbClr val="FFFFCC"/>
                </a:solidFill>
                <a:effectLst>
                  <a:outerShdw blurRad="38100" dist="38100" dir="2700000" algn="tl">
                    <a:srgbClr val="000000">
                      <a:alpha val="43137"/>
                    </a:srgbClr>
                  </a:outerShdw>
                </a:effectLst>
              </a:rPr>
              <a:t> </a:t>
            </a:r>
            <a:r>
              <a:rPr lang="es-ES" sz="3600" dirty="0">
                <a:effectLst>
                  <a:outerShdw blurRad="38100" dist="38100" dir="2700000" algn="tl">
                    <a:srgbClr val="000000">
                      <a:alpha val="43137"/>
                    </a:srgbClr>
                  </a:outerShdw>
                </a:effectLst>
              </a:rPr>
              <a:t>siervo de Dios y del Señor Jesucristo, a las </a:t>
            </a:r>
            <a:r>
              <a:rPr lang="es-ES" sz="3600" b="1" u="sng" dirty="0">
                <a:solidFill>
                  <a:srgbClr val="FFFFCC"/>
                </a:solidFill>
                <a:effectLst>
                  <a:outerShdw blurRad="38100" dist="38100" dir="2700000" algn="tl">
                    <a:srgbClr val="000000">
                      <a:alpha val="43137"/>
                    </a:srgbClr>
                  </a:outerShdw>
                </a:effectLst>
              </a:rPr>
              <a:t>doce tribus</a:t>
            </a:r>
            <a:r>
              <a:rPr lang="es-ES" sz="3600" dirty="0">
                <a:effectLst>
                  <a:outerShdw blurRad="38100" dist="38100" dir="2700000" algn="tl">
                    <a:srgbClr val="000000">
                      <a:alpha val="43137"/>
                    </a:srgbClr>
                  </a:outerShdw>
                </a:effectLst>
              </a:rPr>
              <a:t> de la dispersión: Saludos</a:t>
            </a:r>
            <a:r>
              <a:rPr lang="en-US" sz="3600" dirty="0">
                <a:effectLst>
                  <a:outerShdw blurRad="38100" dist="38100" dir="2700000" algn="tl">
                    <a:srgbClr val="000000">
                      <a:alpha val="43137"/>
                    </a:srgbClr>
                  </a:outerShdw>
                </a:effectLst>
              </a:rPr>
              <a:t>.”</a:t>
            </a:r>
          </a:p>
        </p:txBody>
      </p:sp>
      <p:pic>
        <p:nvPicPr>
          <p:cNvPr id="4" name="Picture 3">
            <a:extLst>
              <a:ext uri="{FF2B5EF4-FFF2-40B4-BE49-F238E27FC236}">
                <a16:creationId xmlns:a16="http://schemas.microsoft.com/office/drawing/2014/main" id="{F81FCA8E-D534-826F-AA72-CD52A4987055}"/>
              </a:ext>
            </a:extLst>
          </p:cNvPr>
          <p:cNvPicPr>
            <a:picLocks noChangeAspect="1"/>
          </p:cNvPicPr>
          <p:nvPr/>
        </p:nvPicPr>
        <p:blipFill>
          <a:blip r:embed="rId3"/>
          <a:stretch>
            <a:fillRect/>
          </a:stretch>
        </p:blipFill>
        <p:spPr>
          <a:xfrm>
            <a:off x="3053964" y="2819400"/>
            <a:ext cx="3036071" cy="1975275"/>
          </a:xfrm>
          <a:prstGeom prst="rect">
            <a:avLst/>
          </a:prstGeom>
        </p:spPr>
      </p:pic>
    </p:spTree>
    <p:extLst>
      <p:ext uri="{BB962C8B-B14F-4D97-AF65-F5344CB8AC3E}">
        <p14:creationId xmlns:p14="http://schemas.microsoft.com/office/powerpoint/2010/main" val="2603094374"/>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5F60B-29EB-7351-AE3F-BBE23A9E69A2}"/>
            </a:ext>
          </a:extLst>
        </p:cNvPr>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BAC03286-D3E7-DC0A-3906-963137892E7D}"/>
              </a:ext>
            </a:extLst>
          </p:cNvPr>
          <p:cNvGraphicFramePr>
            <a:graphicFrameLocks noGrp="1"/>
          </p:cNvGraphicFramePr>
          <p:nvPr/>
        </p:nvGraphicFramePr>
        <p:xfrm>
          <a:off x="92077" y="152401"/>
          <a:ext cx="8899525" cy="6466487"/>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err="1">
                          <a:ln>
                            <a:noFill/>
                          </a:ln>
                          <a:solidFill>
                            <a:srgbClr val="00FFFF"/>
                          </a:solidFill>
                          <a:effectLst/>
                          <a:uLnTx/>
                          <a:uFillTx/>
                          <a:latin typeface="Calibri" panose="020F0502020204030204" pitchFamily="34" charset="0"/>
                          <a:ea typeface="+mj-ea"/>
                          <a:cs typeface="+mj-cs"/>
                        </a:rPr>
                        <a:t>Armonía</a:t>
                      </a: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 entre Pablo y Santiago</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PABLO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SANTIAGO</a:t>
                      </a:r>
                    </a:p>
                  </a:txBody>
                  <a:tcPr marL="91434" marR="91434" marT="45726" marB="45726" anchor="ctr" horzOverflow="overflow"/>
                </a:tc>
                <a:extLst>
                  <a:ext uri="{0D108BD9-81ED-4DB2-BD59-A6C34878D82A}">
                    <a16:rowId xmlns:a16="http://schemas.microsoft.com/office/drawing/2014/main" val="10001"/>
                  </a:ext>
                </a:extLst>
              </a:tr>
              <a:tr h="92166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err="1">
                          <a:ln>
                            <a:noFill/>
                          </a:ln>
                          <a:solidFill>
                            <a:schemeClr val="bg2"/>
                          </a:solidFill>
                          <a:effectLst/>
                          <a:latin typeface="Calibri" panose="020F0502020204030204" pitchFamily="34" charset="0"/>
                        </a:rPr>
                        <a:t>Justificación</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Declarado</a:t>
                      </a: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 </a:t>
                      </a: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Inocente</a:t>
                      </a: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 </a:t>
                      </a: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delante</a:t>
                      </a: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 de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2600" b="1" i="0" u="none" strike="noStrike" cap="none" normalizeH="0" baseline="0" dirty="0">
                          <a:ln>
                            <a:noFill/>
                          </a:ln>
                          <a:solidFill>
                            <a:srgbClr val="C00000"/>
                          </a:solidFill>
                          <a:effectLst/>
                          <a:latin typeface="Calibri" panose="020F0502020204030204" pitchFamily="34" charset="0"/>
                        </a:rPr>
                        <a:t>Evidencia del fruto de la fe del creyente ante el hombre</a:t>
                      </a:r>
                      <a:endParaRPr kumimoji="0" lang="en-US" sz="26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10002"/>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Salvo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Justificación</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Santificación</a:t>
                      </a:r>
                    </a:p>
                  </a:txBody>
                  <a:tcPr marL="91434" marR="91434" marT="45726" marB="45726" anchor="ctr" horzOverflow="overflow"/>
                </a:tc>
                <a:extLst>
                  <a:ext uri="{0D108BD9-81ED-4DB2-BD59-A6C34878D82A}">
                    <a16:rowId xmlns:a16="http://schemas.microsoft.com/office/drawing/2014/main" val="10003"/>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Fe para </a:t>
                      </a: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Salvación</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Fe de </a:t>
                      </a:r>
                      <a:r>
                        <a:rPr kumimoji="0" lang="en-US" sz="2800" b="1" i="0" u="none" strike="noStrike" cap="none" normalizeH="0" baseline="0" dirty="0" err="1">
                          <a:ln>
                            <a:noFill/>
                          </a:ln>
                          <a:solidFill>
                            <a:srgbClr val="C00000"/>
                          </a:solidFill>
                          <a:effectLst/>
                          <a:latin typeface="Calibri" panose="020F0502020204030204" pitchFamily="34" charset="0"/>
                        </a:rPr>
                        <a:t>Servicio</a:t>
                      </a:r>
                      <a:endParaRPr kumimoji="0" lang="en-US" sz="28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3131672079"/>
                  </a:ext>
                </a:extLst>
              </a:tr>
              <a:tr h="131988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err="1">
                          <a:ln>
                            <a:noFill/>
                          </a:ln>
                          <a:solidFill>
                            <a:schemeClr val="bg2"/>
                          </a:solidFill>
                          <a:effectLst/>
                          <a:latin typeface="Calibri" panose="020F0502020204030204" pitchFamily="34" charset="0"/>
                        </a:rPr>
                        <a:t>Obras</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con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err="1">
                          <a:ln>
                            <a:noFill/>
                          </a:ln>
                          <a:solidFill>
                            <a:srgbClr val="C00000"/>
                          </a:solidFill>
                          <a:effectLst/>
                          <a:latin typeface="Calibri" panose="020F0502020204030204" pitchFamily="34" charset="0"/>
                        </a:rPr>
                        <a:t>Obras</a:t>
                      </a:r>
                      <a:r>
                        <a:rPr kumimoji="0" lang="en-US" sz="2800" b="1" i="0" u="none" strike="noStrike" cap="none" normalizeH="0" baseline="0" dirty="0">
                          <a:ln>
                            <a:noFill/>
                          </a:ln>
                          <a:solidFill>
                            <a:srgbClr val="C00000"/>
                          </a:solidFill>
                          <a:effectLst/>
                          <a:latin typeface="Calibri" panose="020F0502020204030204" pitchFamily="34" charset="0"/>
                        </a:rPr>
                        <a:t> morales del </a:t>
                      </a:r>
                      <a:r>
                        <a:rPr kumimoji="0" lang="en-US" sz="2800" b="1" i="0" u="none" strike="noStrike" cap="none" normalizeH="0" baseline="0" dirty="0" err="1">
                          <a:ln>
                            <a:noFill/>
                          </a:ln>
                          <a:solidFill>
                            <a:srgbClr val="C00000"/>
                          </a:solidFill>
                          <a:effectLst/>
                          <a:latin typeface="Calibri" panose="020F0502020204030204" pitchFamily="34" charset="0"/>
                        </a:rPr>
                        <a:t>creyente</a:t>
                      </a:r>
                      <a:endParaRPr kumimoji="0" lang="en-US" sz="28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9765226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1"/>
          <p:cNvSpPr>
            <a:spLocks noChangeArrowheads="1"/>
          </p:cNvSpPr>
          <p:nvPr/>
        </p:nvSpPr>
        <p:spPr bwMode="auto">
          <a:xfrm>
            <a:off x="0" y="0"/>
            <a:ext cx="9144000" cy="6771084"/>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Mateo 12:33-37</a:t>
            </a:r>
          </a:p>
          <a:p>
            <a:pPr algn="just" eaLnBrk="1" hangingPunct="1">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 hagan ustedes bueno el árbol y bueno su fruto, o hagan malo el árbol y malo su fruto; porque por el fruto se conoce el árbol. 34 ¡Camada de víboras! ¿Cómo pueden hablar cosas buenas siendo malos? Porque de la abundancia del corazón habla la boca. 35 El hombre bueno de su buen tesoro saca cosas buenas; y el hombre malo de su mal tesoro saca cosas malas. 36 Pero Yo les digo que de toda palabra vana que hablen los hombres, darán cuenta de ella en el día del juicio. 37 Porque por tus palabras serás </a:t>
            </a:r>
            <a:r>
              <a:rPr lang="es-E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justificado [</a:t>
            </a:r>
            <a:r>
              <a:rPr lang="es-ES" sz="32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dikaioō</a:t>
            </a:r>
            <a:r>
              <a:rPr lang="es-E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por tus palabras serás condenado»</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891591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D3C51CFE-4BA5-4F01-9C13-10EF847E34A4}"/>
              </a:ext>
            </a:extLst>
          </p:cNvPr>
          <p:cNvSpPr txBox="1">
            <a:spLocks noChangeArrowheads="1"/>
          </p:cNvSpPr>
          <p:nvPr/>
        </p:nvSpPr>
        <p:spPr bwMode="auto">
          <a:xfrm>
            <a:off x="0" y="129540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eaLnBrk="1" hangingPunct="1">
              <a:lnSpc>
                <a:spcPct val="100000"/>
              </a:lnSpc>
            </a:pPr>
            <a:r>
              <a:rPr lang="en-US" sz="3000" b="0" kern="0" dirty="0">
                <a:solidFill>
                  <a:schemeClr val="tx1"/>
                </a:solidFill>
                <a:effectLst>
                  <a:outerShdw blurRad="38100" dist="38100" dir="2700000" algn="tl">
                    <a:srgbClr val="000000">
                      <a:alpha val="43137"/>
                    </a:srgbClr>
                  </a:outerShdw>
                </a:effectLst>
              </a:rPr>
              <a:t>“</a:t>
            </a:r>
            <a:r>
              <a:rPr lang="es-ES" sz="3000" b="0" kern="0" dirty="0">
                <a:solidFill>
                  <a:schemeClr val="tx1"/>
                </a:solidFill>
                <a:effectLst>
                  <a:outerShdw blurRad="38100" dist="38100" dir="2700000" algn="tl">
                    <a:srgbClr val="000000">
                      <a:alpha val="43137"/>
                    </a:srgbClr>
                  </a:outerShdw>
                </a:effectLst>
              </a:rPr>
              <a:t>Los que tratan de probar con este pasaje de Santiago que las obras de Abraham fueron imputadas por justicia, necesariamente deben confesar que él mismo pervierte la Escritura; porque por más que la tuerzan y la desvirtúen, nunca podrán hacer que el efecto sea su propia causa. El pasaje es citado de Moisés (</a:t>
            </a:r>
            <a:r>
              <a:rPr lang="es-ES" sz="3000" b="0" kern="0" dirty="0" err="1">
                <a:solidFill>
                  <a:schemeClr val="tx1"/>
                </a:solidFill>
                <a:effectLst>
                  <a:outerShdw blurRad="38100" dist="38100" dir="2700000" algn="tl">
                    <a:srgbClr val="000000">
                      <a:alpha val="43137"/>
                    </a:srgbClr>
                  </a:outerShdw>
                </a:effectLst>
              </a:rPr>
              <a:t>Gén</a:t>
            </a:r>
            <a:r>
              <a:rPr lang="es-ES" sz="3000" b="0" kern="0" dirty="0">
                <a:solidFill>
                  <a:schemeClr val="tx1"/>
                </a:solidFill>
                <a:effectLst>
                  <a:outerShdw blurRad="38100" dist="38100" dir="2700000" algn="tl">
                    <a:srgbClr val="000000">
                      <a:alpha val="43137"/>
                    </a:srgbClr>
                  </a:outerShdw>
                </a:effectLst>
              </a:rPr>
              <a:t>. 15:6). La imputación de justicia que menciona Moisés precedió más de </a:t>
            </a:r>
            <a:r>
              <a:rPr lang="es-ES" sz="3000" u="sng" kern="0" dirty="0">
                <a:solidFill>
                  <a:srgbClr val="FFFFCC"/>
                </a:solidFill>
                <a:effectLst>
                  <a:outerShdw blurRad="38100" dist="38100" dir="2700000" algn="tl">
                    <a:srgbClr val="000000">
                      <a:alpha val="43137"/>
                    </a:srgbClr>
                  </a:outerShdw>
                </a:effectLst>
              </a:rPr>
              <a:t>treinta años</a:t>
            </a:r>
            <a:r>
              <a:rPr lang="es-ES" sz="3000" b="0" kern="0" dirty="0">
                <a:solidFill>
                  <a:schemeClr val="tx1"/>
                </a:solidFill>
                <a:effectLst>
                  <a:outerShdw blurRad="38100" dist="38100" dir="2700000" algn="tl">
                    <a:srgbClr val="000000">
                      <a:alpha val="43137"/>
                    </a:srgbClr>
                  </a:outerShdw>
                </a:effectLst>
              </a:rPr>
              <a:t> a la obra por la cual ellos querían que Abraham hubiera sido justificado. Puesto que la fe le fue imputada a Abraham quince años antes del nacimiento de Isaac, esto seguramente no pudo haberse hecho por medio de la obra de sacrificarlo</a:t>
            </a:r>
            <a:r>
              <a:rPr lang="en-US" sz="3000" b="0" kern="0" dirty="0">
                <a:solidFill>
                  <a:schemeClr val="tx1"/>
                </a:solidFill>
                <a:effectLst>
                  <a:outerShdw blurRad="38100" dist="38100" dir="2700000" algn="tl">
                    <a:srgbClr val="000000">
                      <a:alpha val="43137"/>
                    </a:srgbClr>
                  </a:outerShdw>
                </a:effectLst>
              </a:rPr>
              <a:t>.”</a:t>
            </a:r>
            <a:endParaRPr lang="en-US" altLang="en-US" sz="3000" b="0" kern="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573EAF30-6351-4E46-90D6-ED36881D69E3}"/>
              </a:ext>
            </a:extLst>
          </p:cNvPr>
          <p:cNvSpPr txBox="1">
            <a:spLocks noChangeArrowheads="1"/>
          </p:cNvSpPr>
          <p:nvPr/>
        </p:nvSpPr>
        <p:spPr bwMode="auto">
          <a:xfrm>
            <a:off x="1600200" y="228600"/>
            <a:ext cx="5943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Santiago 2:23 (Calvin Cat</a:t>
            </a:r>
            <a:r>
              <a:rPr lang="en-US" sz="1800" dirty="0">
                <a:ea typeface="Calibri" panose="020F0502020204030204" pitchFamily="34" charset="0"/>
                <a:cs typeface="Times New Roman" panose="02020603050405020304" pitchFamily="18" charset="0"/>
              </a:rPr>
              <a:t>h</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Epist</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7" name="Picture 6">
            <a:extLst>
              <a:ext uri="{FF2B5EF4-FFF2-40B4-BE49-F238E27FC236}">
                <a16:creationId xmlns:a16="http://schemas.microsoft.com/office/drawing/2014/main" id="{F35B6EED-590A-4077-A4C3-226A526D8C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99" y="76200"/>
            <a:ext cx="766737"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2815532"/>
      </p:ext>
    </p:extLst>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CDF25-55C0-9BFE-011A-42ECD44A52F5}"/>
            </a:ext>
          </a:extLst>
        </p:cNvPr>
        <p:cNvGrpSpPr/>
        <p:nvPr/>
      </p:nvGrpSpPr>
      <p:grpSpPr>
        <a:xfrm>
          <a:off x="0" y="0"/>
          <a:ext cx="0" cy="0"/>
          <a:chOff x="0" y="0"/>
          <a:chExt cx="0" cy="0"/>
        </a:xfrm>
      </p:grpSpPr>
      <p:sp>
        <p:nvSpPr>
          <p:cNvPr id="44034" name="Rectangle 2">
            <a:extLst>
              <a:ext uri="{FF2B5EF4-FFF2-40B4-BE49-F238E27FC236}">
                <a16:creationId xmlns:a16="http://schemas.microsoft.com/office/drawing/2014/main" id="{F80FBB7B-E349-850A-56B3-71FF7D067E31}"/>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8435" name="Rectangle 3">
            <a:extLst>
              <a:ext uri="{FF2B5EF4-FFF2-40B4-BE49-F238E27FC236}">
                <a16:creationId xmlns:a16="http://schemas.microsoft.com/office/drawing/2014/main" id="{154B1884-5347-2797-6FB0-837A557DF18E}"/>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Fe (1:1</a:t>
            </a:r>
            <a:r>
              <a:rPr lang="en-US" dirty="0">
                <a:effectLst>
                  <a:outerShdw blurRad="38100" dist="38100" dir="2700000" algn="tl">
                    <a:srgbClr val="000000">
                      <a:alpha val="43137"/>
                    </a:srgbClr>
                  </a:outerShdw>
                </a:effectLst>
                <a:cs typeface="Calibri" panose="020F0502020204030204" pitchFamily="34" charset="0"/>
              </a:rPr>
              <a:t>–3:12)</a:t>
            </a:r>
            <a:endParaRPr lang="en-US" dirty="0">
              <a:effectLst>
                <a:outerShdw blurRad="38100" dist="38100" dir="2700000" algn="tl">
                  <a:srgbClr val="000000">
                    <a:alpha val="43137"/>
                  </a:srgbClr>
                </a:outerShdw>
              </a:effectLst>
            </a:endParaRP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Pruebas (1:2-18)</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Obediencia a la palabra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Favoritismos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Fe manifestada en obras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Lengua (3:1-12)</a:t>
            </a:r>
          </a:p>
        </p:txBody>
      </p:sp>
      <p:pic>
        <p:nvPicPr>
          <p:cNvPr id="2" name="Picture 1">
            <a:extLst>
              <a:ext uri="{FF2B5EF4-FFF2-40B4-BE49-F238E27FC236}">
                <a16:creationId xmlns:a16="http://schemas.microsoft.com/office/drawing/2014/main" id="{C26BB32B-455F-2AA0-BF8E-AB2E039E7BB5}"/>
              </a:ext>
            </a:extLst>
          </p:cNvPr>
          <p:cNvPicPr>
            <a:picLocks noChangeAspect="1"/>
          </p:cNvPicPr>
          <p:nvPr/>
        </p:nvPicPr>
        <p:blipFill>
          <a:blip r:embed="rId2"/>
          <a:stretch>
            <a:fillRect/>
          </a:stretch>
        </p:blipFill>
        <p:spPr>
          <a:xfrm>
            <a:off x="5562600" y="4702897"/>
            <a:ext cx="2962913" cy="1926503"/>
          </a:xfrm>
          <a:prstGeom prst="rect">
            <a:avLst/>
          </a:prstGeom>
        </p:spPr>
      </p:pic>
    </p:spTree>
    <p:extLst>
      <p:ext uri="{BB962C8B-B14F-4D97-AF65-F5344CB8AC3E}">
        <p14:creationId xmlns:p14="http://schemas.microsoft.com/office/powerpoint/2010/main" val="1486396309"/>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D3C51CFE-4BA5-4F01-9C13-10EF847E34A4}"/>
              </a:ext>
            </a:extLst>
          </p:cNvPr>
          <p:cNvSpPr txBox="1">
            <a:spLocks noChangeArrowheads="1"/>
          </p:cNvSpPr>
          <p:nvPr/>
        </p:nvSpPr>
        <p:spPr bwMode="auto">
          <a:xfrm>
            <a:off x="0" y="160020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eaLnBrk="1" hangingPunct="1">
              <a:lnSpc>
                <a:spcPct val="100000"/>
              </a:lnSpc>
            </a:pPr>
            <a:r>
              <a:rPr lang="en-US" sz="3200" b="0" kern="0" dirty="0">
                <a:solidFill>
                  <a:schemeClr val="tx1"/>
                </a:solidFill>
                <a:effectLst>
                  <a:outerShdw blurRad="38100" dist="38100" dir="2700000" algn="tl">
                    <a:srgbClr val="000000">
                      <a:alpha val="43137"/>
                    </a:srgbClr>
                  </a:outerShdw>
                </a:effectLst>
              </a:rPr>
              <a:t>“</a:t>
            </a:r>
            <a:r>
              <a:rPr lang="es-ES" sz="3200" b="0" kern="0" dirty="0">
                <a:solidFill>
                  <a:schemeClr val="tx1"/>
                </a:solidFill>
                <a:effectLst>
                  <a:outerShdw blurRad="38100" dist="38100" dir="2700000" algn="tl">
                    <a:srgbClr val="000000">
                      <a:alpha val="43137"/>
                    </a:srgbClr>
                  </a:outerShdw>
                </a:effectLst>
              </a:rPr>
              <a:t>Considero que están unidos por un nudo indisoluble todos aquellos que se imaginan que a Abraham se le imputó justicia ante Dios porque sacrificó a su hijo Isaac, que aún no había nacido cuando el Espíritu Santo declaró que Abraham estaba justificado. De ahí que necesariamente se deduzca que aquí se señala algo posterior</a:t>
            </a:r>
            <a:r>
              <a:rPr lang="en-US" sz="3200" b="0" kern="0" dirty="0">
                <a:solidFill>
                  <a:schemeClr val="tx1"/>
                </a:solidFill>
                <a:effectLst>
                  <a:outerShdw blurRad="38100" dist="38100" dir="2700000" algn="tl">
                    <a:srgbClr val="000000">
                      <a:alpha val="43137"/>
                    </a:srgbClr>
                  </a:outerShdw>
                </a:effectLst>
              </a:rPr>
              <a:t>.”</a:t>
            </a:r>
            <a:endParaRPr lang="en-US" altLang="en-US" sz="3200" b="0" kern="0" dirty="0">
              <a:solidFill>
                <a:schemeClr val="tx1"/>
              </a:solidFill>
              <a:effectLst>
                <a:outerShdw blurRad="38100" dist="38100" dir="2700000" algn="tl">
                  <a:srgbClr val="000000">
                    <a:alpha val="43137"/>
                  </a:srgbClr>
                </a:outerShdw>
              </a:effectLst>
            </a:endParaRPr>
          </a:p>
        </p:txBody>
      </p:sp>
      <p:sp>
        <p:nvSpPr>
          <p:cNvPr id="8" name="Rectangle 3">
            <a:extLst>
              <a:ext uri="{FF2B5EF4-FFF2-40B4-BE49-F238E27FC236}">
                <a16:creationId xmlns:a16="http://schemas.microsoft.com/office/drawing/2014/main" id="{B7D3353E-6DA6-4168-A7C0-02BB3DE25E32}"/>
              </a:ext>
            </a:extLst>
          </p:cNvPr>
          <p:cNvSpPr txBox="1">
            <a:spLocks noChangeArrowheads="1"/>
          </p:cNvSpPr>
          <p:nvPr/>
        </p:nvSpPr>
        <p:spPr bwMode="auto">
          <a:xfrm>
            <a:off x="1600200" y="228600"/>
            <a:ext cx="5943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James 2:23 (Calvin Cath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Epist</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9" name="Picture 8">
            <a:extLst>
              <a:ext uri="{FF2B5EF4-FFF2-40B4-BE49-F238E27FC236}">
                <a16:creationId xmlns:a16="http://schemas.microsoft.com/office/drawing/2014/main" id="{87B3BB7A-F018-406B-A8C2-353CDB63B0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99" y="76200"/>
            <a:ext cx="766737"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22695838"/>
      </p:ext>
    </p:extLst>
  </p:cSld>
  <p:clrMapOvr>
    <a:masterClrMapping/>
  </p:clrMapOvr>
  <p:transition>
    <p:cut/>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A0BE4-70DC-B3CD-B363-BDA204E7208C}"/>
            </a:ext>
          </a:extLst>
        </p:cNvPr>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D7E1300-AA14-EC3F-82C0-65DEDBAEC547}"/>
              </a:ext>
            </a:extLst>
          </p:cNvPr>
          <p:cNvGraphicFramePr>
            <a:graphicFrameLocks noGrp="1"/>
          </p:cNvGraphicFramePr>
          <p:nvPr/>
        </p:nvGraphicFramePr>
        <p:xfrm>
          <a:off x="92077" y="152401"/>
          <a:ext cx="8899525" cy="6466487"/>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err="1">
                          <a:ln>
                            <a:noFill/>
                          </a:ln>
                          <a:solidFill>
                            <a:srgbClr val="00FFFF"/>
                          </a:solidFill>
                          <a:effectLst/>
                          <a:uLnTx/>
                          <a:uFillTx/>
                          <a:latin typeface="Calibri" panose="020F0502020204030204" pitchFamily="34" charset="0"/>
                          <a:ea typeface="+mj-ea"/>
                          <a:cs typeface="+mj-cs"/>
                        </a:rPr>
                        <a:t>Armonía</a:t>
                      </a: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 entre Pablo y Santiago</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PABLO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SANTIAGO</a:t>
                      </a:r>
                    </a:p>
                  </a:txBody>
                  <a:tcPr marL="91434" marR="91434" marT="45726" marB="45726" anchor="ctr" horzOverflow="overflow"/>
                </a:tc>
                <a:extLst>
                  <a:ext uri="{0D108BD9-81ED-4DB2-BD59-A6C34878D82A}">
                    <a16:rowId xmlns:a16="http://schemas.microsoft.com/office/drawing/2014/main" val="10001"/>
                  </a:ext>
                </a:extLst>
              </a:tr>
              <a:tr h="92166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err="1">
                          <a:ln>
                            <a:noFill/>
                          </a:ln>
                          <a:solidFill>
                            <a:schemeClr val="bg2"/>
                          </a:solidFill>
                          <a:effectLst/>
                          <a:latin typeface="Calibri" panose="020F0502020204030204" pitchFamily="34" charset="0"/>
                        </a:rPr>
                        <a:t>Justificación</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Declarado</a:t>
                      </a: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 </a:t>
                      </a: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Inocente</a:t>
                      </a: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 </a:t>
                      </a: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delante</a:t>
                      </a: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 de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2600" b="1" i="0" u="none" strike="noStrike" cap="none" normalizeH="0" baseline="0" dirty="0">
                          <a:ln>
                            <a:noFill/>
                          </a:ln>
                          <a:solidFill>
                            <a:srgbClr val="C00000"/>
                          </a:solidFill>
                          <a:effectLst/>
                          <a:latin typeface="Calibri" panose="020F0502020204030204" pitchFamily="34" charset="0"/>
                        </a:rPr>
                        <a:t>Evidencia del fruto de la fe del creyente ante el hombre</a:t>
                      </a:r>
                      <a:endParaRPr kumimoji="0" lang="en-US" sz="26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10002"/>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Salvo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Justificación</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Santificación</a:t>
                      </a:r>
                    </a:p>
                  </a:txBody>
                  <a:tcPr marL="91434" marR="91434" marT="45726" marB="45726" anchor="ctr" horzOverflow="overflow"/>
                </a:tc>
                <a:extLst>
                  <a:ext uri="{0D108BD9-81ED-4DB2-BD59-A6C34878D82A}">
                    <a16:rowId xmlns:a16="http://schemas.microsoft.com/office/drawing/2014/main" val="10003"/>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Fe para </a:t>
                      </a: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Salvación</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Fe de </a:t>
                      </a:r>
                      <a:r>
                        <a:rPr kumimoji="0" lang="en-US" sz="2800" b="1" i="0" u="none" strike="noStrike" cap="none" normalizeH="0" baseline="0" dirty="0" err="1">
                          <a:ln>
                            <a:noFill/>
                          </a:ln>
                          <a:solidFill>
                            <a:srgbClr val="C00000"/>
                          </a:solidFill>
                          <a:effectLst/>
                          <a:latin typeface="Calibri" panose="020F0502020204030204" pitchFamily="34" charset="0"/>
                        </a:rPr>
                        <a:t>Servicio</a:t>
                      </a:r>
                      <a:endParaRPr kumimoji="0" lang="en-US" sz="28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3131672079"/>
                  </a:ext>
                </a:extLst>
              </a:tr>
              <a:tr h="131988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err="1">
                          <a:ln>
                            <a:noFill/>
                          </a:ln>
                          <a:solidFill>
                            <a:schemeClr val="bg2"/>
                          </a:solidFill>
                          <a:effectLst/>
                          <a:latin typeface="Calibri" panose="020F0502020204030204" pitchFamily="34" charset="0"/>
                        </a:rPr>
                        <a:t>Obras</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con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err="1">
                          <a:ln>
                            <a:noFill/>
                          </a:ln>
                          <a:solidFill>
                            <a:srgbClr val="C00000"/>
                          </a:solidFill>
                          <a:effectLst/>
                          <a:latin typeface="Calibri" panose="020F0502020204030204" pitchFamily="34" charset="0"/>
                        </a:rPr>
                        <a:t>Obras</a:t>
                      </a:r>
                      <a:r>
                        <a:rPr kumimoji="0" lang="en-US" sz="2800" b="1" i="0" u="none" strike="noStrike" cap="none" normalizeH="0" baseline="0" dirty="0">
                          <a:ln>
                            <a:noFill/>
                          </a:ln>
                          <a:solidFill>
                            <a:srgbClr val="C00000"/>
                          </a:solidFill>
                          <a:effectLst/>
                          <a:latin typeface="Calibri" panose="020F0502020204030204" pitchFamily="34" charset="0"/>
                        </a:rPr>
                        <a:t> morales del </a:t>
                      </a:r>
                      <a:r>
                        <a:rPr kumimoji="0" lang="en-US" sz="2800" b="1" i="0" u="none" strike="noStrike" cap="none" normalizeH="0" baseline="0" dirty="0" err="1">
                          <a:ln>
                            <a:noFill/>
                          </a:ln>
                          <a:solidFill>
                            <a:srgbClr val="C00000"/>
                          </a:solidFill>
                          <a:effectLst/>
                          <a:latin typeface="Calibri" panose="020F0502020204030204" pitchFamily="34" charset="0"/>
                        </a:rPr>
                        <a:t>creyente</a:t>
                      </a:r>
                      <a:endParaRPr kumimoji="0" lang="en-US" sz="28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36123685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Santiago 2:22</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Ya ves que la fe actuaba juntamente con sus obras, y como resultado de las obras, la fe fue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perfeccionada [</a:t>
            </a:r>
            <a:r>
              <a:rPr lang="es-ES" sz="36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teleioō</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430FAFF6-D8BE-FD67-DD8A-B744BFA8D9DE}"/>
              </a:ext>
            </a:extLst>
          </p:cNvPr>
          <p:cNvPicPr>
            <a:picLocks noChangeAspect="1"/>
          </p:cNvPicPr>
          <p:nvPr/>
        </p:nvPicPr>
        <p:blipFill>
          <a:blip r:embed="rId3"/>
          <a:stretch>
            <a:fillRect/>
          </a:stretch>
        </p:blipFill>
        <p:spPr>
          <a:xfrm>
            <a:off x="3053964" y="2819400"/>
            <a:ext cx="3036071" cy="1975275"/>
          </a:xfrm>
          <a:prstGeom prst="rect">
            <a:avLst/>
          </a:prstGeom>
        </p:spPr>
      </p:pic>
    </p:spTree>
    <p:extLst>
      <p:ext uri="{BB962C8B-B14F-4D97-AF65-F5344CB8AC3E}">
        <p14:creationId xmlns:p14="http://schemas.microsoft.com/office/powerpoint/2010/main" val="37940519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defTabSz="685800">
              <a:spcAft>
                <a:spcPts val="1200"/>
              </a:spcAft>
              <a:defRPr/>
            </a:pPr>
            <a:r>
              <a:rPr lang="en-US" sz="4000" dirty="0" err="1">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Hebreos</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 5:14</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Pero el alimento sólido es para los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maduros [</a:t>
            </a:r>
            <a:r>
              <a:rPr lang="es-ES" sz="36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teleios</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para los que, por la práctica, tienen los sentidos entrenados para discernir entre el bien y el mal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0DC85804-CFEC-4F20-4DA1-3E8B567496A8}"/>
              </a:ext>
            </a:extLst>
          </p:cNvPr>
          <p:cNvPicPr>
            <a:picLocks noChangeAspect="1"/>
          </p:cNvPicPr>
          <p:nvPr/>
        </p:nvPicPr>
        <p:blipFill>
          <a:blip r:embed="rId3"/>
          <a:stretch>
            <a:fillRect/>
          </a:stretch>
        </p:blipFill>
        <p:spPr>
          <a:xfrm>
            <a:off x="3053964" y="2895600"/>
            <a:ext cx="3036071" cy="1975275"/>
          </a:xfrm>
          <a:prstGeom prst="rect">
            <a:avLst/>
          </a:prstGeom>
        </p:spPr>
      </p:pic>
    </p:spTree>
    <p:extLst>
      <p:ext uri="{BB962C8B-B14F-4D97-AF65-F5344CB8AC3E}">
        <p14:creationId xmlns:p14="http://schemas.microsoft.com/office/powerpoint/2010/main" val="36866579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08434"/>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Santiago 2:24</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Pueden ver, pues, que el hombre es </a:t>
            </a:r>
            <a:r>
              <a:rPr lang="es-E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justificado [</a:t>
            </a:r>
            <a:r>
              <a:rPr lang="es-ES" sz="40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dikaioō</a:t>
            </a:r>
            <a:r>
              <a:rPr lang="es-E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por las obras y no solamente por la fe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F712F18C-ACA5-377F-A74E-9B637D9E0D5C}"/>
              </a:ext>
            </a:extLst>
          </p:cNvPr>
          <p:cNvPicPr>
            <a:picLocks noChangeAspect="1"/>
          </p:cNvPicPr>
          <p:nvPr/>
        </p:nvPicPr>
        <p:blipFill>
          <a:blip r:embed="rId3"/>
          <a:stretch>
            <a:fillRect/>
          </a:stretch>
        </p:blipFill>
        <p:spPr>
          <a:xfrm>
            <a:off x="3053964" y="2715608"/>
            <a:ext cx="3036071" cy="1975275"/>
          </a:xfrm>
          <a:prstGeom prst="rect">
            <a:avLst/>
          </a:prstGeom>
        </p:spPr>
      </p:pic>
    </p:spTree>
    <p:extLst>
      <p:ext uri="{BB962C8B-B14F-4D97-AF65-F5344CB8AC3E}">
        <p14:creationId xmlns:p14="http://schemas.microsoft.com/office/powerpoint/2010/main" val="9364693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7A27F-40E5-9A22-A280-7E45C1E51797}"/>
            </a:ext>
          </a:extLst>
        </p:cNvPr>
        <p:cNvGrpSpPr/>
        <p:nvPr/>
      </p:nvGrpSpPr>
      <p:grpSpPr>
        <a:xfrm>
          <a:off x="0" y="0"/>
          <a:ext cx="0" cy="0"/>
          <a:chOff x="0" y="0"/>
          <a:chExt cx="0" cy="0"/>
        </a:xfrm>
      </p:grpSpPr>
      <p:sp>
        <p:nvSpPr>
          <p:cNvPr id="134147" name="Rectangle 1">
            <a:extLst>
              <a:ext uri="{FF2B5EF4-FFF2-40B4-BE49-F238E27FC236}">
                <a16:creationId xmlns:a16="http://schemas.microsoft.com/office/drawing/2014/main" id="{5FCCD292-27F8-A0B2-799C-9FB638AF41B5}"/>
              </a:ext>
            </a:extLst>
          </p:cNvPr>
          <p:cNvSpPr>
            <a:spLocks noChangeArrowheads="1"/>
          </p:cNvSpPr>
          <p:nvPr/>
        </p:nvSpPr>
        <p:spPr bwMode="auto">
          <a:xfrm>
            <a:off x="0" y="0"/>
            <a:ext cx="9144000" cy="6771084"/>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Mateo 12:33-37</a:t>
            </a:r>
          </a:p>
          <a:p>
            <a:pPr algn="just" eaLnBrk="1" hangingPunct="1">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 hagan ustedes bueno el árbol y bueno su fruto, o hagan malo el árbol y malo su fruto; porque por el fruto se conoce el árbol. 34 ¡Camada de víboras! ¿Cómo pueden hablar cosas buenas siendo malos? Porque de la abundancia del corazón habla la boca. 35 El hombre bueno de su buen tesoro saca cosas buenas; y el hombre malo de su mal tesoro saca cosas malas. 36 Pero Yo les digo que de toda palabra vana que hablen los hombres, darán cuenta de ella en el día del juicio. 37 Porque por tus palabras serás </a:t>
            </a:r>
            <a:r>
              <a:rPr lang="es-E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justificado [</a:t>
            </a:r>
            <a:r>
              <a:rPr lang="es-ES" sz="32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dikaioō</a:t>
            </a:r>
            <a:r>
              <a:rPr lang="es-E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por tus palabras serás condenado»</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73700739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39C68-EDC5-812E-234A-346BFED832C3}"/>
            </a:ext>
          </a:extLst>
        </p:cNvPr>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A181A5D0-04B6-FC4A-715F-76CC72797D61}"/>
              </a:ext>
            </a:extLst>
          </p:cNvPr>
          <p:cNvGraphicFramePr>
            <a:graphicFrameLocks noGrp="1"/>
          </p:cNvGraphicFramePr>
          <p:nvPr/>
        </p:nvGraphicFramePr>
        <p:xfrm>
          <a:off x="92077" y="152401"/>
          <a:ext cx="8899525" cy="6466487"/>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err="1">
                          <a:ln>
                            <a:noFill/>
                          </a:ln>
                          <a:solidFill>
                            <a:srgbClr val="00FFFF"/>
                          </a:solidFill>
                          <a:effectLst/>
                          <a:uLnTx/>
                          <a:uFillTx/>
                          <a:latin typeface="Calibri" panose="020F0502020204030204" pitchFamily="34" charset="0"/>
                          <a:ea typeface="+mj-ea"/>
                          <a:cs typeface="+mj-cs"/>
                        </a:rPr>
                        <a:t>Armonía</a:t>
                      </a: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 entre Pablo y Santiago</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PABLO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SANTIAGO</a:t>
                      </a:r>
                    </a:p>
                  </a:txBody>
                  <a:tcPr marL="91434" marR="91434" marT="45726" marB="45726" anchor="ctr" horzOverflow="overflow"/>
                </a:tc>
                <a:extLst>
                  <a:ext uri="{0D108BD9-81ED-4DB2-BD59-A6C34878D82A}">
                    <a16:rowId xmlns:a16="http://schemas.microsoft.com/office/drawing/2014/main" val="10001"/>
                  </a:ext>
                </a:extLst>
              </a:tr>
              <a:tr h="92166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err="1">
                          <a:ln>
                            <a:noFill/>
                          </a:ln>
                          <a:solidFill>
                            <a:schemeClr val="bg2"/>
                          </a:solidFill>
                          <a:effectLst/>
                          <a:latin typeface="Calibri" panose="020F0502020204030204" pitchFamily="34" charset="0"/>
                        </a:rPr>
                        <a:t>Justificación</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Declarado</a:t>
                      </a: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 </a:t>
                      </a: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Inocente</a:t>
                      </a: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 </a:t>
                      </a: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delante</a:t>
                      </a: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 de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2600" b="1" i="0" u="none" strike="noStrike" cap="none" normalizeH="0" baseline="0" dirty="0">
                          <a:ln>
                            <a:noFill/>
                          </a:ln>
                          <a:solidFill>
                            <a:srgbClr val="C00000"/>
                          </a:solidFill>
                          <a:effectLst/>
                          <a:latin typeface="Calibri" panose="020F0502020204030204" pitchFamily="34" charset="0"/>
                        </a:rPr>
                        <a:t>Evidencia del fruto de la fe del creyente ante el hombre</a:t>
                      </a:r>
                      <a:endParaRPr kumimoji="0" lang="en-US" sz="26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10002"/>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Salvo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Justificación</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Santificación</a:t>
                      </a:r>
                    </a:p>
                  </a:txBody>
                  <a:tcPr marL="91434" marR="91434" marT="45726" marB="45726" anchor="ctr" horzOverflow="overflow"/>
                </a:tc>
                <a:extLst>
                  <a:ext uri="{0D108BD9-81ED-4DB2-BD59-A6C34878D82A}">
                    <a16:rowId xmlns:a16="http://schemas.microsoft.com/office/drawing/2014/main" val="10003"/>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Fe para </a:t>
                      </a: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Salvación</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Fe de </a:t>
                      </a:r>
                      <a:r>
                        <a:rPr kumimoji="0" lang="en-US" sz="2800" b="1" i="0" u="none" strike="noStrike" cap="none" normalizeH="0" baseline="0" dirty="0" err="1">
                          <a:ln>
                            <a:noFill/>
                          </a:ln>
                          <a:solidFill>
                            <a:srgbClr val="C00000"/>
                          </a:solidFill>
                          <a:effectLst/>
                          <a:latin typeface="Calibri" panose="020F0502020204030204" pitchFamily="34" charset="0"/>
                        </a:rPr>
                        <a:t>Servicio</a:t>
                      </a:r>
                      <a:endParaRPr kumimoji="0" lang="en-US" sz="28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3131672079"/>
                  </a:ext>
                </a:extLst>
              </a:tr>
              <a:tr h="131988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err="1">
                          <a:ln>
                            <a:noFill/>
                          </a:ln>
                          <a:solidFill>
                            <a:schemeClr val="bg2"/>
                          </a:solidFill>
                          <a:effectLst/>
                          <a:latin typeface="Calibri" panose="020F0502020204030204" pitchFamily="34" charset="0"/>
                        </a:rPr>
                        <a:t>Obras</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con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err="1">
                          <a:ln>
                            <a:noFill/>
                          </a:ln>
                          <a:solidFill>
                            <a:srgbClr val="C00000"/>
                          </a:solidFill>
                          <a:effectLst/>
                          <a:latin typeface="Calibri" panose="020F0502020204030204" pitchFamily="34" charset="0"/>
                        </a:rPr>
                        <a:t>Obras</a:t>
                      </a:r>
                      <a:r>
                        <a:rPr kumimoji="0" lang="en-US" sz="2800" b="1" i="0" u="none" strike="noStrike" cap="none" normalizeH="0" baseline="0" dirty="0">
                          <a:ln>
                            <a:noFill/>
                          </a:ln>
                          <a:solidFill>
                            <a:srgbClr val="C00000"/>
                          </a:solidFill>
                          <a:effectLst/>
                          <a:latin typeface="Calibri" panose="020F0502020204030204" pitchFamily="34" charset="0"/>
                        </a:rPr>
                        <a:t> morales del </a:t>
                      </a:r>
                      <a:r>
                        <a:rPr kumimoji="0" lang="en-US" sz="2800" b="1" i="0" u="none" strike="noStrike" cap="none" normalizeH="0" baseline="0" dirty="0" err="1">
                          <a:ln>
                            <a:noFill/>
                          </a:ln>
                          <a:solidFill>
                            <a:srgbClr val="C00000"/>
                          </a:solidFill>
                          <a:effectLst/>
                          <a:latin typeface="Calibri" panose="020F0502020204030204" pitchFamily="34" charset="0"/>
                        </a:rPr>
                        <a:t>creyente</a:t>
                      </a:r>
                      <a:endParaRPr kumimoji="0" lang="en-US" sz="28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23653052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97D2A-165F-4E96-24D5-0E52DF3088B9}"/>
            </a:ext>
          </a:extLst>
        </p:cNvPr>
        <p:cNvGrpSpPr/>
        <p:nvPr/>
      </p:nvGrpSpPr>
      <p:grpSpPr>
        <a:xfrm>
          <a:off x="0" y="0"/>
          <a:ext cx="0" cy="0"/>
          <a:chOff x="0" y="0"/>
          <a:chExt cx="0" cy="0"/>
        </a:xfrm>
      </p:grpSpPr>
      <p:sp>
        <p:nvSpPr>
          <p:cNvPr id="56322" name="Rectangle 2">
            <a:extLst>
              <a:ext uri="{FF2B5EF4-FFF2-40B4-BE49-F238E27FC236}">
                <a16:creationId xmlns:a16="http://schemas.microsoft.com/office/drawing/2014/main" id="{CB2D6F41-42FC-66F7-E71A-5F977A6DE35C}"/>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Fe Manisfesta en Obras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8C68181C-25F9-B09C-A838-7E2CFFAAC8E4}"/>
              </a:ext>
            </a:extLst>
          </p:cNvPr>
          <p:cNvSpPr>
            <a:spLocks noGrp="1" noChangeArrowheads="1"/>
          </p:cNvSpPr>
          <p:nvPr>
            <p:ph type="body" idx="1"/>
          </p:nvPr>
        </p:nvSpPr>
        <p:spPr>
          <a:xfrm>
            <a:off x="9144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Tesis: las obras acompañan la fe útil (2:14)</a:t>
            </a:r>
          </a:p>
          <a:p>
            <a:pPr marL="457200" indent="-457200" eaLnBrk="1" hangingPunct="1">
              <a:spcBef>
                <a:spcPts val="0"/>
              </a:spcBef>
              <a:spcAft>
                <a:spcPts val="1200"/>
              </a:spcAft>
              <a:defRPr/>
            </a:pPr>
            <a:r>
              <a:rPr lang="en-US" dirty="0">
                <a:solidFill>
                  <a:srgbClr val="FFFFCC"/>
                </a:solidFill>
                <a:effectLst>
                  <a:outerShdw blurRad="38100" dist="38100" dir="2700000" algn="tl">
                    <a:srgbClr val="000000">
                      <a:alpha val="43137"/>
                    </a:srgbClr>
                  </a:outerShdw>
                </a:effectLst>
              </a:rPr>
              <a:t>Cinco ilustraciones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Hermano necesitado (2:15-17)</a:t>
            </a:r>
          </a:p>
          <a:p>
            <a:pPr marL="914400" lvl="1" indent="-457200" eaLnBrk="1" hangingPunct="1">
              <a:spcBef>
                <a:spcPts val="0"/>
              </a:spcBef>
              <a:spcAft>
                <a:spcPts val="1800"/>
              </a:spcAft>
              <a:defRPr/>
            </a:pPr>
            <a:r>
              <a:rPr lang="en-US" dirty="0" err="1">
                <a:effectLst>
                  <a:outerShdw blurRad="38100" dist="38100" dir="2700000" algn="tl">
                    <a:srgbClr val="000000">
                      <a:alpha val="43137"/>
                    </a:srgbClr>
                  </a:outerShdw>
                </a:effectLst>
              </a:rPr>
              <a:t>Demonio</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Monoteista</a:t>
            </a:r>
            <a:r>
              <a:rPr lang="en-US" dirty="0">
                <a:effectLst>
                  <a:outerShdw blurRad="38100" dist="38100" dir="2700000" algn="tl">
                    <a:srgbClr val="000000">
                      <a:alpha val="43137"/>
                    </a:srgbClr>
                  </a:outerShdw>
                </a:effectLst>
              </a:rPr>
              <a:t>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Rajab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Cadáver sin vida (2:26)</a:t>
            </a:r>
          </a:p>
        </p:txBody>
      </p:sp>
      <p:pic>
        <p:nvPicPr>
          <p:cNvPr id="3" name="Picture 2">
            <a:extLst>
              <a:ext uri="{FF2B5EF4-FFF2-40B4-BE49-F238E27FC236}">
                <a16:creationId xmlns:a16="http://schemas.microsoft.com/office/drawing/2014/main" id="{4F89756E-D2C7-751C-3FF9-E951BD9ABC3F}"/>
              </a:ext>
            </a:extLst>
          </p:cNvPr>
          <p:cNvPicPr>
            <a:picLocks noChangeAspect="1"/>
          </p:cNvPicPr>
          <p:nvPr/>
        </p:nvPicPr>
        <p:blipFill>
          <a:blip r:embed="rId2"/>
          <a:stretch>
            <a:fillRect/>
          </a:stretch>
        </p:blipFill>
        <p:spPr>
          <a:xfrm>
            <a:off x="5803129" y="4155903"/>
            <a:ext cx="3036071" cy="1981372"/>
          </a:xfrm>
          <a:prstGeom prst="rect">
            <a:avLst/>
          </a:prstGeom>
        </p:spPr>
      </p:pic>
    </p:spTree>
    <p:extLst>
      <p:ext uri="{BB962C8B-B14F-4D97-AF65-F5344CB8AC3E}">
        <p14:creationId xmlns:p14="http://schemas.microsoft.com/office/powerpoint/2010/main" val="398154140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B3B903-3D83-4380-A407-5F4D6CBA5A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2013" y="228600"/>
            <a:ext cx="8519974" cy="6400800"/>
          </a:xfrm>
          <a:prstGeom prst="rect">
            <a:avLst/>
          </a:prstGeom>
        </p:spPr>
      </p:pic>
    </p:spTree>
    <p:extLst>
      <p:ext uri="{BB962C8B-B14F-4D97-AF65-F5344CB8AC3E}">
        <p14:creationId xmlns:p14="http://schemas.microsoft.com/office/powerpoint/2010/main" val="50229605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Santiago 2:25</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 igual manera, ¿no fue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justificada [</a:t>
            </a:r>
            <a:r>
              <a:rPr lang="es-ES" sz="36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dikaioō</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también la prostituta </a:t>
            </a:r>
            <a:r>
              <a:rPr lang="es-ES" sz="3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Rajab</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por las obras cuando recibió a los mensajeros y los envió por otro camino</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55859430-4915-A3FA-5650-BD6613BB9A1A}"/>
              </a:ext>
            </a:extLst>
          </p:cNvPr>
          <p:cNvPicPr>
            <a:picLocks noChangeAspect="1"/>
          </p:cNvPicPr>
          <p:nvPr/>
        </p:nvPicPr>
        <p:blipFill>
          <a:blip r:embed="rId3"/>
          <a:stretch>
            <a:fillRect/>
          </a:stretch>
        </p:blipFill>
        <p:spPr>
          <a:xfrm>
            <a:off x="3124200" y="2895600"/>
            <a:ext cx="3036071" cy="1981372"/>
          </a:xfrm>
          <a:prstGeom prst="rect">
            <a:avLst/>
          </a:prstGeom>
        </p:spPr>
      </p:pic>
    </p:spTree>
    <p:extLst>
      <p:ext uri="{BB962C8B-B14F-4D97-AF65-F5344CB8AC3E}">
        <p14:creationId xmlns:p14="http://schemas.microsoft.com/office/powerpoint/2010/main" val="1433551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AEC7114-1AC4-4DD0-A73E-AFB12B90BBF1}"/>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La Fe Obedece a Dios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(Stg 1:19-27)</a:t>
            </a:r>
          </a:p>
        </p:txBody>
      </p:sp>
      <p:sp>
        <p:nvSpPr>
          <p:cNvPr id="3075" name="Rectangle 3">
            <a:extLst>
              <a:ext uri="{FF2B5EF4-FFF2-40B4-BE49-F238E27FC236}">
                <a16:creationId xmlns:a16="http://schemas.microsoft.com/office/drawing/2014/main" id="{904B1272-D068-4ED3-96C7-D1804AA9510E}"/>
              </a:ext>
            </a:extLst>
          </p:cNvPr>
          <p:cNvSpPr>
            <a:spLocks noGrp="1" noChangeArrowheads="1"/>
          </p:cNvSpPr>
          <p:nvPr>
            <p:ph type="body" idx="1"/>
          </p:nvPr>
        </p:nvSpPr>
        <p:spPr>
          <a:xfrm>
            <a:off x="0" y="1600200"/>
            <a:ext cx="9144000" cy="31242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s-ES" sz="3100" dirty="0"/>
              <a:t>Necesidad de la lentitud al hablar &amp; enojo </a:t>
            </a:r>
            <a:r>
              <a:rPr lang="en-US" sz="3100" dirty="0"/>
              <a:t>(1:19-20)</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Necesidad de la Obediencia a la Palabra de Dios (1:21-25)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Necesidad de la Religión Verdadera (1:26-27)</a:t>
            </a:r>
          </a:p>
        </p:txBody>
      </p:sp>
      <p:pic>
        <p:nvPicPr>
          <p:cNvPr id="2" name="Picture 1">
            <a:extLst>
              <a:ext uri="{FF2B5EF4-FFF2-40B4-BE49-F238E27FC236}">
                <a16:creationId xmlns:a16="http://schemas.microsoft.com/office/drawing/2014/main" id="{37E243BF-1E4E-D3AE-A605-E484802BA6C8}"/>
              </a:ext>
            </a:extLst>
          </p:cNvPr>
          <p:cNvPicPr>
            <a:picLocks noChangeAspect="1"/>
          </p:cNvPicPr>
          <p:nvPr/>
        </p:nvPicPr>
        <p:blipFill>
          <a:blip r:embed="rId2"/>
          <a:stretch>
            <a:fillRect/>
          </a:stretch>
        </p:blipFill>
        <p:spPr>
          <a:xfrm>
            <a:off x="3090543" y="4740166"/>
            <a:ext cx="2962913" cy="1932599"/>
          </a:xfrm>
          <a:prstGeom prst="rect">
            <a:avLst/>
          </a:prstGeom>
        </p:spPr>
      </p:pic>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74E0D-19D5-CD6B-9099-D38F53051A09}"/>
            </a:ext>
          </a:extLst>
        </p:cNvPr>
        <p:cNvGrpSpPr/>
        <p:nvPr/>
      </p:nvGrpSpPr>
      <p:grpSpPr>
        <a:xfrm>
          <a:off x="0" y="0"/>
          <a:ext cx="0" cy="0"/>
          <a:chOff x="0" y="0"/>
          <a:chExt cx="0" cy="0"/>
        </a:xfrm>
      </p:grpSpPr>
      <p:sp>
        <p:nvSpPr>
          <p:cNvPr id="134147" name="Rectangle 1">
            <a:extLst>
              <a:ext uri="{FF2B5EF4-FFF2-40B4-BE49-F238E27FC236}">
                <a16:creationId xmlns:a16="http://schemas.microsoft.com/office/drawing/2014/main" id="{BFF7C1D8-7A37-9459-EC05-17228FA2C888}"/>
              </a:ext>
            </a:extLst>
          </p:cNvPr>
          <p:cNvSpPr>
            <a:spLocks noChangeArrowheads="1"/>
          </p:cNvSpPr>
          <p:nvPr/>
        </p:nvSpPr>
        <p:spPr bwMode="auto">
          <a:xfrm>
            <a:off x="0" y="0"/>
            <a:ext cx="9144000" cy="6771084"/>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Mateo 12:33-37</a:t>
            </a:r>
          </a:p>
          <a:p>
            <a:pPr algn="just" eaLnBrk="1" hangingPunct="1">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 hagan ustedes bueno el árbol y bueno su fruto, o hagan malo el árbol y malo su fruto; porque por el fruto se conoce el árbol. 34 ¡Camada de víboras! ¿Cómo pueden hablar cosas buenas siendo malos? Porque de la abundancia del corazón habla la boca. 35 El hombre bueno de su buen tesoro saca cosas buenas; y el hombre malo de su mal tesoro saca cosas malas. 36 Pero Yo les digo que de toda palabra vana que hablen los hombres, darán cuenta de ella en el día del juicio. 37 Porque por tus palabras serás </a:t>
            </a:r>
            <a:r>
              <a:rPr lang="es-E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justificado [</a:t>
            </a:r>
            <a:r>
              <a:rPr lang="es-ES" sz="32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dikaioō</a:t>
            </a:r>
            <a:r>
              <a:rPr lang="es-E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por tus palabras serás condenado»</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5602040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4BB77-53C7-223D-8EFC-BD57457EFE59}"/>
            </a:ext>
          </a:extLst>
        </p:cNvPr>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F4916BF1-A14F-6857-DA03-153FDBB3452A}"/>
              </a:ext>
            </a:extLst>
          </p:cNvPr>
          <p:cNvGraphicFramePr>
            <a:graphicFrameLocks noGrp="1"/>
          </p:cNvGraphicFramePr>
          <p:nvPr/>
        </p:nvGraphicFramePr>
        <p:xfrm>
          <a:off x="92077" y="152401"/>
          <a:ext cx="8899525" cy="6466487"/>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err="1">
                          <a:ln>
                            <a:noFill/>
                          </a:ln>
                          <a:solidFill>
                            <a:srgbClr val="00FFFF"/>
                          </a:solidFill>
                          <a:effectLst/>
                          <a:uLnTx/>
                          <a:uFillTx/>
                          <a:latin typeface="Calibri" panose="020F0502020204030204" pitchFamily="34" charset="0"/>
                          <a:ea typeface="+mj-ea"/>
                          <a:cs typeface="+mj-cs"/>
                        </a:rPr>
                        <a:t>Armonía</a:t>
                      </a: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 entre Pablo y Santiago</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PABLO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SANTIAGO</a:t>
                      </a:r>
                    </a:p>
                  </a:txBody>
                  <a:tcPr marL="91434" marR="91434" marT="45726" marB="45726" anchor="ctr" horzOverflow="overflow"/>
                </a:tc>
                <a:extLst>
                  <a:ext uri="{0D108BD9-81ED-4DB2-BD59-A6C34878D82A}">
                    <a16:rowId xmlns:a16="http://schemas.microsoft.com/office/drawing/2014/main" val="10001"/>
                  </a:ext>
                </a:extLst>
              </a:tr>
              <a:tr h="92166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err="1">
                          <a:ln>
                            <a:noFill/>
                          </a:ln>
                          <a:solidFill>
                            <a:schemeClr val="bg2"/>
                          </a:solidFill>
                          <a:effectLst/>
                          <a:latin typeface="Calibri" panose="020F0502020204030204" pitchFamily="34" charset="0"/>
                        </a:rPr>
                        <a:t>Justificación</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Declarado</a:t>
                      </a: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 </a:t>
                      </a: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Inocente</a:t>
                      </a: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 </a:t>
                      </a: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delante</a:t>
                      </a: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 de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2600" b="1" i="0" u="none" strike="noStrike" cap="none" normalizeH="0" baseline="0" dirty="0">
                          <a:ln>
                            <a:noFill/>
                          </a:ln>
                          <a:solidFill>
                            <a:srgbClr val="C00000"/>
                          </a:solidFill>
                          <a:effectLst/>
                          <a:latin typeface="Calibri" panose="020F0502020204030204" pitchFamily="34" charset="0"/>
                        </a:rPr>
                        <a:t>Evidencia del fruto de la fe del creyente ante el hombre</a:t>
                      </a:r>
                      <a:endParaRPr kumimoji="0" lang="en-US" sz="26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10002"/>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Salvo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Justificación</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Santificación</a:t>
                      </a:r>
                    </a:p>
                  </a:txBody>
                  <a:tcPr marL="91434" marR="91434" marT="45726" marB="45726" anchor="ctr" horzOverflow="overflow"/>
                </a:tc>
                <a:extLst>
                  <a:ext uri="{0D108BD9-81ED-4DB2-BD59-A6C34878D82A}">
                    <a16:rowId xmlns:a16="http://schemas.microsoft.com/office/drawing/2014/main" val="10003"/>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Fe para </a:t>
                      </a: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Salvación</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Fe de </a:t>
                      </a:r>
                      <a:r>
                        <a:rPr kumimoji="0" lang="en-US" sz="2800" b="1" i="0" u="none" strike="noStrike" cap="none" normalizeH="0" baseline="0" dirty="0" err="1">
                          <a:ln>
                            <a:noFill/>
                          </a:ln>
                          <a:solidFill>
                            <a:srgbClr val="C00000"/>
                          </a:solidFill>
                          <a:effectLst/>
                          <a:latin typeface="Calibri" panose="020F0502020204030204" pitchFamily="34" charset="0"/>
                        </a:rPr>
                        <a:t>Servicio</a:t>
                      </a:r>
                      <a:endParaRPr kumimoji="0" lang="en-US" sz="28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3131672079"/>
                  </a:ext>
                </a:extLst>
              </a:tr>
              <a:tr h="131988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err="1">
                          <a:ln>
                            <a:noFill/>
                          </a:ln>
                          <a:solidFill>
                            <a:schemeClr val="bg2"/>
                          </a:solidFill>
                          <a:effectLst/>
                          <a:latin typeface="Calibri" panose="020F0502020204030204" pitchFamily="34" charset="0"/>
                        </a:rPr>
                        <a:t>Obras</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con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err="1">
                          <a:ln>
                            <a:noFill/>
                          </a:ln>
                          <a:solidFill>
                            <a:srgbClr val="C00000"/>
                          </a:solidFill>
                          <a:effectLst/>
                          <a:latin typeface="Calibri" panose="020F0502020204030204" pitchFamily="34" charset="0"/>
                        </a:rPr>
                        <a:t>Obras</a:t>
                      </a:r>
                      <a:r>
                        <a:rPr kumimoji="0" lang="en-US" sz="2800" b="1" i="0" u="none" strike="noStrike" cap="none" normalizeH="0" baseline="0" dirty="0">
                          <a:ln>
                            <a:noFill/>
                          </a:ln>
                          <a:solidFill>
                            <a:srgbClr val="C00000"/>
                          </a:solidFill>
                          <a:effectLst/>
                          <a:latin typeface="Calibri" panose="020F0502020204030204" pitchFamily="34" charset="0"/>
                        </a:rPr>
                        <a:t> morales del </a:t>
                      </a:r>
                      <a:r>
                        <a:rPr kumimoji="0" lang="en-US" sz="2800" b="1" i="0" u="none" strike="noStrike" cap="none" normalizeH="0" baseline="0" dirty="0" err="1">
                          <a:ln>
                            <a:noFill/>
                          </a:ln>
                          <a:solidFill>
                            <a:srgbClr val="C00000"/>
                          </a:solidFill>
                          <a:effectLst/>
                          <a:latin typeface="Calibri" panose="020F0502020204030204" pitchFamily="34" charset="0"/>
                        </a:rPr>
                        <a:t>creyente</a:t>
                      </a:r>
                      <a:endParaRPr kumimoji="0" lang="en-US" sz="28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222678869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2A8BD-98B9-3163-17A6-BF6EAE548BDA}"/>
            </a:ext>
          </a:extLst>
        </p:cNvPr>
        <p:cNvGrpSpPr/>
        <p:nvPr/>
      </p:nvGrpSpPr>
      <p:grpSpPr>
        <a:xfrm>
          <a:off x="0" y="0"/>
          <a:ext cx="0" cy="0"/>
          <a:chOff x="0" y="0"/>
          <a:chExt cx="0" cy="0"/>
        </a:xfrm>
      </p:grpSpPr>
      <p:sp>
        <p:nvSpPr>
          <p:cNvPr id="56322" name="Rectangle 2">
            <a:extLst>
              <a:ext uri="{FF2B5EF4-FFF2-40B4-BE49-F238E27FC236}">
                <a16:creationId xmlns:a16="http://schemas.microsoft.com/office/drawing/2014/main" id="{D5EC5036-76E8-3F63-BE2F-8C618A7F616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Fe Manisfesta en Obras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54C223D7-BF25-327E-5634-B3712465CC56}"/>
              </a:ext>
            </a:extLst>
          </p:cNvPr>
          <p:cNvSpPr>
            <a:spLocks noGrp="1" noChangeArrowheads="1"/>
          </p:cNvSpPr>
          <p:nvPr>
            <p:ph type="body" idx="1"/>
          </p:nvPr>
        </p:nvSpPr>
        <p:spPr>
          <a:xfrm>
            <a:off x="9144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Tesis: las obras acompañan la fe útil (2:14)</a:t>
            </a:r>
          </a:p>
          <a:p>
            <a:pPr marL="457200" indent="-457200"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Cinco ilustraciones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Hermano necesitado (2:15-17)</a:t>
            </a:r>
          </a:p>
          <a:p>
            <a:pPr marL="914400" lvl="1" indent="-457200" eaLnBrk="1" hangingPunct="1">
              <a:spcBef>
                <a:spcPts val="0"/>
              </a:spcBef>
              <a:spcAft>
                <a:spcPts val="1800"/>
              </a:spcAft>
              <a:defRPr/>
            </a:pPr>
            <a:r>
              <a:rPr lang="en-US" dirty="0" err="1">
                <a:effectLst>
                  <a:outerShdw blurRad="38100" dist="38100" dir="2700000" algn="tl">
                    <a:srgbClr val="000000">
                      <a:alpha val="43137"/>
                    </a:srgbClr>
                  </a:outerShdw>
                </a:effectLst>
              </a:rPr>
              <a:t>Demonio</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Monoteista</a:t>
            </a:r>
            <a:r>
              <a:rPr lang="en-US" dirty="0">
                <a:effectLst>
                  <a:outerShdw blurRad="38100" dist="38100" dir="2700000" algn="tl">
                    <a:srgbClr val="000000">
                      <a:alpha val="43137"/>
                    </a:srgbClr>
                  </a:outerShdw>
                </a:effectLst>
              </a:rPr>
              <a:t>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Rajab (2:25)</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Cadáver sin vida (2:26)</a:t>
            </a:r>
          </a:p>
        </p:txBody>
      </p:sp>
      <p:pic>
        <p:nvPicPr>
          <p:cNvPr id="2" name="Picture 1">
            <a:extLst>
              <a:ext uri="{FF2B5EF4-FFF2-40B4-BE49-F238E27FC236}">
                <a16:creationId xmlns:a16="http://schemas.microsoft.com/office/drawing/2014/main" id="{81491397-B2F3-5FAF-C53F-0DD72FD17FBF}"/>
              </a:ext>
            </a:extLst>
          </p:cNvPr>
          <p:cNvPicPr>
            <a:picLocks noChangeAspect="1"/>
          </p:cNvPicPr>
          <p:nvPr/>
        </p:nvPicPr>
        <p:blipFill>
          <a:blip r:embed="rId2"/>
          <a:stretch>
            <a:fillRect/>
          </a:stretch>
        </p:blipFill>
        <p:spPr>
          <a:xfrm>
            <a:off x="5943600" y="4155903"/>
            <a:ext cx="3036071" cy="1981372"/>
          </a:xfrm>
          <a:prstGeom prst="rect">
            <a:avLst/>
          </a:prstGeom>
        </p:spPr>
      </p:pic>
    </p:spTree>
    <p:extLst>
      <p:ext uri="{BB962C8B-B14F-4D97-AF65-F5344CB8AC3E}">
        <p14:creationId xmlns:p14="http://schemas.microsoft.com/office/powerpoint/2010/main" val="403002156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28600"/>
            <a:ext cx="3581400" cy="914400"/>
          </a:xfrm>
        </p:spPr>
        <p:txBody>
          <a:bodyPr/>
          <a:lstStyle/>
          <a:p>
            <a:pPr algn="ctr"/>
            <a:r>
              <a:rPr lang="en-US" sz="3600" dirty="0">
                <a:solidFill>
                  <a:srgbClr val="00FFFF"/>
                </a:solidFill>
                <a:cs typeface="Calibri" panose="020F0502020204030204" pitchFamily="34" charset="0"/>
              </a:rPr>
              <a:t>Santiago 2:14-26</a:t>
            </a:r>
          </a:p>
        </p:txBody>
      </p:sp>
      <p:sp>
        <p:nvSpPr>
          <p:cNvPr id="3" name="Content Placeholder 2"/>
          <p:cNvSpPr>
            <a:spLocks noGrp="1"/>
          </p:cNvSpPr>
          <p:nvPr>
            <p:ph idx="1"/>
          </p:nvPr>
        </p:nvSpPr>
        <p:spPr>
          <a:xfrm>
            <a:off x="155575" y="1371600"/>
            <a:ext cx="8759825" cy="4114800"/>
          </a:xfrm>
        </p:spPr>
        <p:txBody>
          <a:bodyPr/>
          <a:lstStyle/>
          <a:p>
            <a:pPr marL="0" indent="0" algn="just">
              <a:buNone/>
            </a:pPr>
            <a:r>
              <a:rPr lang="en-US" dirty="0">
                <a:cs typeface="Calibri" panose="020F0502020204030204" pitchFamily="34" charset="0"/>
              </a:rPr>
              <a:t>“</a:t>
            </a:r>
            <a:r>
              <a:rPr lang="es-ES" dirty="0">
                <a:cs typeface="Calibri" panose="020F0502020204030204" pitchFamily="34" charset="0"/>
              </a:rPr>
              <a:t>La palabra “muerte” en las Escrituras siempre conlleva la idea de “separación”, nunca de inexistencia. En la muerte física hay una separación del alma y el espíritu del cuerpo de una persona, pero esa persona continúa existiendo ya sea en el Cielo o en el Infierno. Cuando vemos el cuerpo de una persona fallecida, acostado en un ataúd abierto en un funeral, no concluimos que esa persona nunca existió en realidad</a:t>
            </a:r>
            <a:r>
              <a:rPr lang="en-US" dirty="0">
                <a:cs typeface="Calibri" panose="020F0502020204030204" pitchFamily="34" charset="0"/>
              </a:rPr>
              <a:t>.”</a:t>
            </a:r>
          </a:p>
        </p:txBody>
      </p:sp>
      <p:sp>
        <p:nvSpPr>
          <p:cNvPr id="4" name="TextBox 3"/>
          <p:cNvSpPr txBox="1"/>
          <p:nvPr/>
        </p:nvSpPr>
        <p:spPr>
          <a:xfrm>
            <a:off x="991764" y="6400800"/>
            <a:ext cx="7160472" cy="338554"/>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Dennis Rokser, </a:t>
            </a:r>
            <a:r>
              <a:rPr lang="en-US" sz="1600" i="1" dirty="0">
                <a:latin typeface="Calibri" panose="020F0502020204030204" pitchFamily="34" charset="0"/>
                <a:cs typeface="Calibri" panose="020F0502020204030204" pitchFamily="34" charset="0"/>
              </a:rPr>
              <a:t>Faith &amp; Works: A Clarification of “Faith Without Works is Dead,” </a:t>
            </a:r>
            <a:r>
              <a:rPr lang="en-US" sz="1600" dirty="0">
                <a:latin typeface="Calibri" panose="020F0502020204030204" pitchFamily="34" charset="0"/>
                <a:cs typeface="Calibri" panose="020F0502020204030204" pitchFamily="34" charset="0"/>
              </a:rPr>
              <a:t>p. 22</a:t>
            </a:r>
          </a:p>
        </p:txBody>
      </p:sp>
      <p:pic>
        <p:nvPicPr>
          <p:cNvPr id="8" name="Picture 2" descr="Churches - Word of Grace Bible Church">
            <a:extLst>
              <a:ext uri="{FF2B5EF4-FFF2-40B4-BE49-F238E27FC236}">
                <a16:creationId xmlns:a16="http://schemas.microsoft.com/office/drawing/2014/main" id="{0F9170FC-5370-4A51-999F-C62A12F84A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000" r="10000"/>
          <a:stretch/>
        </p:blipFill>
        <p:spPr bwMode="auto">
          <a:xfrm>
            <a:off x="76200" y="42446"/>
            <a:ext cx="877824"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7755664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228600"/>
            <a:ext cx="3886200" cy="914400"/>
          </a:xfrm>
        </p:spPr>
        <p:txBody>
          <a:bodyPr/>
          <a:lstStyle/>
          <a:p>
            <a:pPr algn="ctr"/>
            <a:r>
              <a:rPr lang="en-US" sz="3600" dirty="0">
                <a:solidFill>
                  <a:srgbClr val="00FFFF"/>
                </a:solidFill>
                <a:cs typeface="Calibri" panose="020F0502020204030204" pitchFamily="34" charset="0"/>
              </a:rPr>
              <a:t>Santiago 2:14-26</a:t>
            </a:r>
          </a:p>
        </p:txBody>
      </p:sp>
      <p:sp>
        <p:nvSpPr>
          <p:cNvPr id="3" name="Content Placeholder 2"/>
          <p:cNvSpPr>
            <a:spLocks noGrp="1"/>
          </p:cNvSpPr>
          <p:nvPr>
            <p:ph idx="1"/>
          </p:nvPr>
        </p:nvSpPr>
        <p:spPr>
          <a:xfrm>
            <a:off x="155575" y="1371600"/>
            <a:ext cx="8759825" cy="4114800"/>
          </a:xfrm>
        </p:spPr>
        <p:txBody>
          <a:bodyPr/>
          <a:lstStyle/>
          <a:p>
            <a:pPr marL="0" indent="0" algn="just">
              <a:buNone/>
            </a:pPr>
            <a:r>
              <a:rPr lang="en-US" dirty="0">
                <a:cs typeface="Calibri" panose="020F0502020204030204" pitchFamily="34" charset="0"/>
              </a:rPr>
              <a:t>“</a:t>
            </a:r>
            <a:r>
              <a:rPr lang="es-ES" dirty="0">
                <a:cs typeface="Calibri" panose="020F0502020204030204" pitchFamily="34" charset="0"/>
              </a:rPr>
              <a:t>Así como hay una separación del alma y el espíritu del cuerpo; sin negar la realidad del alma y el espíritu, Santiago no está negando la existencia o realidad de la fe inicial en Cristo para la salvación en primer tiempo entre sus lectores cuya fe estaba separada de las buenas obras</a:t>
            </a:r>
            <a:r>
              <a:rPr lang="en-US" dirty="0">
                <a:cs typeface="Calibri" panose="020F0502020204030204" pitchFamily="34" charset="0"/>
              </a:rPr>
              <a:t>.”</a:t>
            </a:r>
          </a:p>
        </p:txBody>
      </p:sp>
      <p:sp>
        <p:nvSpPr>
          <p:cNvPr id="4" name="TextBox 3"/>
          <p:cNvSpPr txBox="1"/>
          <p:nvPr/>
        </p:nvSpPr>
        <p:spPr>
          <a:xfrm>
            <a:off x="991764" y="6400800"/>
            <a:ext cx="7160472" cy="338554"/>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Dennis Rokser, </a:t>
            </a:r>
            <a:r>
              <a:rPr lang="en-US" sz="1600" i="1" dirty="0">
                <a:latin typeface="Calibri" panose="020F0502020204030204" pitchFamily="34" charset="0"/>
                <a:cs typeface="Calibri" panose="020F0502020204030204" pitchFamily="34" charset="0"/>
              </a:rPr>
              <a:t>Faith &amp; Works: A Clarification of “Faith Without Works is Dead,” </a:t>
            </a:r>
            <a:r>
              <a:rPr lang="en-US" sz="1600" dirty="0">
                <a:latin typeface="Calibri" panose="020F0502020204030204" pitchFamily="34" charset="0"/>
                <a:cs typeface="Calibri" panose="020F0502020204030204" pitchFamily="34" charset="0"/>
              </a:rPr>
              <a:t>p. 22</a:t>
            </a:r>
          </a:p>
        </p:txBody>
      </p:sp>
      <p:pic>
        <p:nvPicPr>
          <p:cNvPr id="7" name="Picture 2" descr="Churches - Word of Grace Bible Church">
            <a:extLst>
              <a:ext uri="{FF2B5EF4-FFF2-40B4-BE49-F238E27FC236}">
                <a16:creationId xmlns:a16="http://schemas.microsoft.com/office/drawing/2014/main" id="{692D99C7-DDA2-4911-8F99-C27126DB3D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000" r="10000"/>
          <a:stretch/>
        </p:blipFill>
        <p:spPr bwMode="auto">
          <a:xfrm>
            <a:off x="76200" y="42446"/>
            <a:ext cx="877824"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0676356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E6F62-1FAC-CA19-9374-BD06BBF49ADC}"/>
            </a:ext>
          </a:extLst>
        </p:cNvPr>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AC80CC81-A28F-A006-2E47-FEF1CBE19E0C}"/>
              </a:ext>
            </a:extLst>
          </p:cNvPr>
          <p:cNvGraphicFramePr>
            <a:graphicFrameLocks noGrp="1"/>
          </p:cNvGraphicFramePr>
          <p:nvPr/>
        </p:nvGraphicFramePr>
        <p:xfrm>
          <a:off x="92077" y="152401"/>
          <a:ext cx="8899525" cy="6466487"/>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err="1">
                          <a:ln>
                            <a:noFill/>
                          </a:ln>
                          <a:solidFill>
                            <a:srgbClr val="00FFFF"/>
                          </a:solidFill>
                          <a:effectLst/>
                          <a:uLnTx/>
                          <a:uFillTx/>
                          <a:latin typeface="Calibri" panose="020F0502020204030204" pitchFamily="34" charset="0"/>
                          <a:ea typeface="+mj-ea"/>
                          <a:cs typeface="+mj-cs"/>
                        </a:rPr>
                        <a:t>Armonía</a:t>
                      </a: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 entre Pablo y Santiago</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PABLO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SANTIAGO</a:t>
                      </a:r>
                    </a:p>
                  </a:txBody>
                  <a:tcPr marL="91434" marR="91434" marT="45726" marB="45726" anchor="ctr" horzOverflow="overflow"/>
                </a:tc>
                <a:extLst>
                  <a:ext uri="{0D108BD9-81ED-4DB2-BD59-A6C34878D82A}">
                    <a16:rowId xmlns:a16="http://schemas.microsoft.com/office/drawing/2014/main" val="10001"/>
                  </a:ext>
                </a:extLst>
              </a:tr>
              <a:tr h="92166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err="1">
                          <a:ln>
                            <a:noFill/>
                          </a:ln>
                          <a:solidFill>
                            <a:schemeClr val="bg2"/>
                          </a:solidFill>
                          <a:effectLst/>
                          <a:latin typeface="Calibri" panose="020F0502020204030204" pitchFamily="34" charset="0"/>
                        </a:rPr>
                        <a:t>Justificación</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Declarado</a:t>
                      </a: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 </a:t>
                      </a: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Inocente</a:t>
                      </a: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 </a:t>
                      </a: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delante</a:t>
                      </a: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 de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2600" b="1" i="0" u="none" strike="noStrike" cap="none" normalizeH="0" baseline="0" dirty="0">
                          <a:ln>
                            <a:noFill/>
                          </a:ln>
                          <a:solidFill>
                            <a:srgbClr val="C00000"/>
                          </a:solidFill>
                          <a:effectLst/>
                          <a:latin typeface="Calibri" panose="020F0502020204030204" pitchFamily="34" charset="0"/>
                        </a:rPr>
                        <a:t>Evidencia del fruto de la fe del creyente ante el hombre</a:t>
                      </a:r>
                      <a:endParaRPr kumimoji="0" lang="en-US" sz="26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10002"/>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Salvo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Justificación</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Santificación</a:t>
                      </a:r>
                    </a:p>
                  </a:txBody>
                  <a:tcPr marL="91434" marR="91434" marT="45726" marB="45726" anchor="ctr" horzOverflow="overflow"/>
                </a:tc>
                <a:extLst>
                  <a:ext uri="{0D108BD9-81ED-4DB2-BD59-A6C34878D82A}">
                    <a16:rowId xmlns:a16="http://schemas.microsoft.com/office/drawing/2014/main" val="10003"/>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Fe para </a:t>
                      </a:r>
                      <a:r>
                        <a:rPr kumimoji="0" lang="en-US" sz="2800" b="1" i="0" u="none" strike="noStrike" kern="1200" cap="none" normalizeH="0" baseline="0" dirty="0" err="1">
                          <a:ln>
                            <a:noFill/>
                          </a:ln>
                          <a:solidFill>
                            <a:srgbClr val="0000CC"/>
                          </a:solidFill>
                          <a:effectLst/>
                          <a:latin typeface="Calibri" panose="020F0502020204030204" pitchFamily="34" charset="0"/>
                          <a:ea typeface="+mn-ea"/>
                          <a:cs typeface="+mn-cs"/>
                        </a:rPr>
                        <a:t>Salvación</a:t>
                      </a:r>
                      <a:endPar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Fe de </a:t>
                      </a:r>
                      <a:r>
                        <a:rPr kumimoji="0" lang="en-US" sz="2800" b="1" i="0" u="none" strike="noStrike" cap="none" normalizeH="0" baseline="0" dirty="0" err="1">
                          <a:ln>
                            <a:noFill/>
                          </a:ln>
                          <a:solidFill>
                            <a:srgbClr val="C00000"/>
                          </a:solidFill>
                          <a:effectLst/>
                          <a:latin typeface="Calibri" panose="020F0502020204030204" pitchFamily="34" charset="0"/>
                        </a:rPr>
                        <a:t>Servicio</a:t>
                      </a:r>
                      <a:endParaRPr kumimoji="0" lang="en-US" sz="28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3131672079"/>
                  </a:ext>
                </a:extLst>
              </a:tr>
              <a:tr h="131988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err="1">
                          <a:ln>
                            <a:noFill/>
                          </a:ln>
                          <a:solidFill>
                            <a:schemeClr val="bg2"/>
                          </a:solidFill>
                          <a:effectLst/>
                          <a:latin typeface="Calibri" panose="020F0502020204030204" pitchFamily="34" charset="0"/>
                        </a:rPr>
                        <a:t>Obras</a:t>
                      </a: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con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err="1">
                          <a:ln>
                            <a:noFill/>
                          </a:ln>
                          <a:solidFill>
                            <a:srgbClr val="C00000"/>
                          </a:solidFill>
                          <a:effectLst/>
                          <a:latin typeface="Calibri" panose="020F0502020204030204" pitchFamily="34" charset="0"/>
                        </a:rPr>
                        <a:t>Obras</a:t>
                      </a:r>
                      <a:r>
                        <a:rPr kumimoji="0" lang="en-US" sz="2800" b="1" i="0" u="none" strike="noStrike" cap="none" normalizeH="0" baseline="0" dirty="0">
                          <a:ln>
                            <a:noFill/>
                          </a:ln>
                          <a:solidFill>
                            <a:srgbClr val="C00000"/>
                          </a:solidFill>
                          <a:effectLst/>
                          <a:latin typeface="Calibri" panose="020F0502020204030204" pitchFamily="34" charset="0"/>
                        </a:rPr>
                        <a:t> morales del </a:t>
                      </a:r>
                      <a:r>
                        <a:rPr kumimoji="0" lang="en-US" sz="2800" b="1" i="0" u="none" strike="noStrike" cap="none" normalizeH="0" baseline="0" dirty="0" err="1">
                          <a:ln>
                            <a:noFill/>
                          </a:ln>
                          <a:solidFill>
                            <a:srgbClr val="C00000"/>
                          </a:solidFill>
                          <a:effectLst/>
                          <a:latin typeface="Calibri" panose="020F0502020204030204" pitchFamily="34" charset="0"/>
                        </a:rPr>
                        <a:t>creyente</a:t>
                      </a:r>
                      <a:endParaRPr kumimoji="0" lang="en-US" sz="28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127951056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47536"/>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a:t>
            </a:r>
            <a:r>
              <a:rPr lang="en-US" sz="4000" dirty="0" err="1">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Corintios</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 3:10-12</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s-E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Conforme a la gracia de Dios que me ha sido dada, como perito arquitecto he puesto el fundamento, y otro está edificando encima. Pero cada uno mire cómo edifica encima, 11 porque nadie puede poner otro fundamento que el que está puesto, el cual es Jesucristo. 12 Si alguien edifica sobre este fundamento con oro, plata, piedras preciosas, madera, heno u hojarasca,</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47344783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E60B59-A97D-4322-BE9C-037B5CEFEF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477875"/>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a:t>
            </a:r>
            <a:r>
              <a:rPr lang="en-US" sz="4000" dirty="0" err="1">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Corintios</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 3:14-15</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s-E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 permanece la obra que alguien ha edificado sobre el fundamento, él recibirá recompensa. 15 </a:t>
            </a:r>
            <a:r>
              <a:rPr lang="es-E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 la obra de alguien es quemada, él sufrirá pérdida</a:t>
            </a:r>
            <a:r>
              <a:rPr lang="es-E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aunque él mismo será salvo, pero apenas, como por fuego</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E84C497A-5CD2-498C-8745-D774F2F769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50127" y="3048000"/>
            <a:ext cx="2043746" cy="1828800"/>
          </a:xfrm>
          <a:prstGeom prst="rect">
            <a:avLst/>
          </a:prstGeom>
        </p:spPr>
      </p:pic>
    </p:spTree>
    <p:extLst>
      <p:ext uri="{BB962C8B-B14F-4D97-AF65-F5344CB8AC3E}">
        <p14:creationId xmlns:p14="http://schemas.microsoft.com/office/powerpoint/2010/main" val="350032433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241F40D1-3B70-4C0F-85C8-774A9E08EBC5}"/>
              </a:ext>
            </a:extLst>
          </p:cNvPr>
          <p:cNvSpPr>
            <a:spLocks noGrp="1" noChangeArrowheads="1"/>
          </p:cNvSpPr>
          <p:nvPr>
            <p:ph type="title"/>
          </p:nvPr>
        </p:nvSpPr>
        <p:spPr>
          <a:xfrm>
            <a:off x="685800" y="2857500"/>
            <a:ext cx="7772400" cy="1143000"/>
          </a:xfrm>
        </p:spPr>
        <p:txBody>
          <a:bodyPr/>
          <a:lstStyle/>
          <a:p>
            <a:pPr algn="ctr"/>
            <a:r>
              <a:rPr lang="en-US" altLang="en-US"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250289618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E7224-D34A-DC94-C262-AA01E2A0CF0E}"/>
            </a:ext>
          </a:extLst>
        </p:cNvPr>
        <p:cNvGrpSpPr/>
        <p:nvPr/>
      </p:nvGrpSpPr>
      <p:grpSpPr>
        <a:xfrm>
          <a:off x="0" y="0"/>
          <a:ext cx="0" cy="0"/>
          <a:chOff x="0" y="0"/>
          <a:chExt cx="0" cy="0"/>
        </a:xfrm>
      </p:grpSpPr>
      <p:sp>
        <p:nvSpPr>
          <p:cNvPr id="56322" name="Rectangle 2">
            <a:extLst>
              <a:ext uri="{FF2B5EF4-FFF2-40B4-BE49-F238E27FC236}">
                <a16:creationId xmlns:a16="http://schemas.microsoft.com/office/drawing/2014/main" id="{0302BBD3-17F6-80F5-855A-84CB1628A88D}"/>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Fe Manisfesta en Obras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3401B612-5E55-41F4-EDC7-BEEE0E65243C}"/>
              </a:ext>
            </a:extLst>
          </p:cNvPr>
          <p:cNvSpPr>
            <a:spLocks noGrp="1" noChangeArrowheads="1"/>
          </p:cNvSpPr>
          <p:nvPr>
            <p:ph type="body" idx="1"/>
          </p:nvPr>
        </p:nvSpPr>
        <p:spPr>
          <a:xfrm>
            <a:off x="9144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Tesis: las obras acompañan la fe útil (2:14)</a:t>
            </a:r>
          </a:p>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Cinco ilustraciones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Hermano necesitado (2:15-17)</a:t>
            </a:r>
          </a:p>
          <a:p>
            <a:pPr marL="914400" lvl="1" indent="-457200" eaLnBrk="1" hangingPunct="1">
              <a:spcBef>
                <a:spcPts val="0"/>
              </a:spcBef>
              <a:spcAft>
                <a:spcPts val="1800"/>
              </a:spcAft>
              <a:defRPr/>
            </a:pPr>
            <a:r>
              <a:rPr lang="en-US" dirty="0" err="1">
                <a:effectLst>
                  <a:outerShdw blurRad="38100" dist="38100" dir="2700000" algn="tl">
                    <a:srgbClr val="000000">
                      <a:alpha val="43137"/>
                    </a:srgbClr>
                  </a:outerShdw>
                </a:effectLst>
              </a:rPr>
              <a:t>Demonio</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Monoteista</a:t>
            </a:r>
            <a:r>
              <a:rPr lang="en-US" dirty="0">
                <a:effectLst>
                  <a:outerShdw blurRad="38100" dist="38100" dir="2700000" algn="tl">
                    <a:srgbClr val="000000">
                      <a:alpha val="43137"/>
                    </a:srgbClr>
                  </a:outerShdw>
                </a:effectLst>
              </a:rPr>
              <a:t>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a:effectLst>
                  <a:outerShdw blurRad="38100" dist="38100" dir="2700000" algn="tl">
                    <a:srgbClr val="000000">
                      <a:alpha val="43137"/>
                    </a:srgbClr>
                  </a:outerShdw>
                </a:effectLst>
              </a:rPr>
              <a:t>Rajab </a:t>
            </a:r>
            <a:r>
              <a:rPr lang="en-US" dirty="0">
                <a:effectLst>
                  <a:outerShdw blurRad="38100" dist="38100" dir="2700000" algn="tl">
                    <a:srgbClr val="000000">
                      <a:alpha val="43137"/>
                    </a:srgbClr>
                  </a:outerShdw>
                </a:effectLst>
              </a:rPr>
              <a:t>(2:25)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Cadáver sin vida (2:26)</a:t>
            </a:r>
          </a:p>
        </p:txBody>
      </p:sp>
      <p:pic>
        <p:nvPicPr>
          <p:cNvPr id="2" name="Picture 1">
            <a:extLst>
              <a:ext uri="{FF2B5EF4-FFF2-40B4-BE49-F238E27FC236}">
                <a16:creationId xmlns:a16="http://schemas.microsoft.com/office/drawing/2014/main" id="{E6489E48-25F5-C689-3B04-24BFA9FC01C9}"/>
              </a:ext>
            </a:extLst>
          </p:cNvPr>
          <p:cNvPicPr>
            <a:picLocks noChangeAspect="1"/>
          </p:cNvPicPr>
          <p:nvPr/>
        </p:nvPicPr>
        <p:blipFill>
          <a:blip r:embed="rId2"/>
          <a:stretch>
            <a:fillRect/>
          </a:stretch>
        </p:blipFill>
        <p:spPr>
          <a:xfrm>
            <a:off x="5803129" y="4155903"/>
            <a:ext cx="3036071" cy="1981372"/>
          </a:xfrm>
          <a:prstGeom prst="rect">
            <a:avLst/>
          </a:prstGeom>
        </p:spPr>
      </p:pic>
    </p:spTree>
    <p:extLst>
      <p:ext uri="{BB962C8B-B14F-4D97-AF65-F5344CB8AC3E}">
        <p14:creationId xmlns:p14="http://schemas.microsoft.com/office/powerpoint/2010/main" val="4258185400"/>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7299</TotalTime>
  <Words>6763</Words>
  <Application>Microsoft Office PowerPoint</Application>
  <PresentationFormat>On-screen Show (4:3)</PresentationFormat>
  <Paragraphs>538</Paragraphs>
  <Slides>99</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99</vt:i4>
      </vt:variant>
    </vt:vector>
  </HeadingPairs>
  <TitlesOfParts>
    <vt:vector size="104" baseType="lpstr">
      <vt:lpstr>Calibri</vt:lpstr>
      <vt:lpstr>Times New Roman</vt:lpstr>
      <vt:lpstr>Wingdings</vt:lpstr>
      <vt:lpstr>Azure</vt:lpstr>
      <vt:lpstr>1_Azure</vt:lpstr>
      <vt:lpstr>PowerPoint Presentation</vt:lpstr>
      <vt:lpstr>Respondiendo Once Preguntas</vt:lpstr>
      <vt:lpstr>ESTRUCTURA DE SANTIAGO</vt:lpstr>
      <vt:lpstr>ESTRUCTURA DE SANTIAGO</vt:lpstr>
      <vt:lpstr>Estructura</vt:lpstr>
      <vt:lpstr>Estructura</vt:lpstr>
      <vt:lpstr>Santiago 1:12-18</vt:lpstr>
      <vt:lpstr>Estructura</vt:lpstr>
      <vt:lpstr>La Fe Obedece a Dios (Stg 1:19-27)</vt:lpstr>
      <vt:lpstr>Estructura</vt:lpstr>
      <vt:lpstr>Favoritismo (2:1-13)</vt:lpstr>
      <vt:lpstr>Estructura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Respondiendo Once Preguntas</vt:lpstr>
      <vt:lpstr>PowerPoint Presentation</vt:lpstr>
      <vt:lpstr>PowerPoint Presentation</vt:lpstr>
      <vt:lpstr>La Fe Obedece a Dios (Stg 1:19-27)</vt:lpstr>
      <vt:lpstr>Favoritismo (2:1-13)</vt:lpstr>
      <vt:lpstr>III. Razonamiento: El Favoritismo es Contrario al Carácter de Dios y Sus Propósitos (2:4-13)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Declaración Doctrinal del DTS Artículo XI—Seguridad</vt:lpstr>
      <vt:lpstr>Lewis Sperry Chafer, Salvation: A Clear Doctrinal Analysis  (Grand Rapids: Zondervan, 1977), 60. Italics added</vt:lpstr>
      <vt:lpstr>Fe Manisfesta en Obras (2:14-26)</vt:lpstr>
      <vt:lpstr>Fe Manisfesta en Obras (2:14-26)</vt:lpstr>
      <vt:lpstr>PowerPoint Presentation</vt:lpstr>
      <vt:lpstr>PowerPoint Presentation</vt:lpstr>
      <vt:lpstr>PowerPoint Presentation</vt:lpstr>
      <vt:lpstr>Fe Manisfesta en Obras (2:14-26)</vt:lpstr>
      <vt:lpstr>Fe Manisfesta en Obras (2:14-26)</vt:lpstr>
      <vt:lpstr>PowerPoint Presentation</vt:lpstr>
      <vt:lpstr>Fe Manisfesta en Obras (2:14-26)</vt:lpstr>
      <vt:lpstr>PowerPoint Presentation</vt:lpstr>
      <vt:lpstr>PowerPoint Presentation</vt:lpstr>
      <vt:lpstr>PowerPoint Presentation</vt:lpstr>
      <vt:lpstr>PowerPoint Presentation</vt:lpstr>
      <vt:lpstr>PowerPoint Presentation</vt:lpstr>
      <vt:lpstr>PowerPoint Presentation</vt:lpstr>
      <vt:lpstr>Fe de la Cabeza vs. Fe del Corazón? (2:19)</vt:lpstr>
      <vt:lpstr>Santiago 2:14-26</vt:lpstr>
      <vt:lpstr>Fe Manisfesta en Obras (2:14-26)</vt:lpstr>
      <vt:lpstr>PowerPoint Presentation</vt:lpstr>
      <vt:lpstr>PowerPoint Presentation</vt:lpstr>
      <vt:lpstr>Audiencia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 Manisfesta en Obras (2:14-26)</vt:lpstr>
      <vt:lpstr>PowerPoint Presentation</vt:lpstr>
      <vt:lpstr>PowerPoint Presentation</vt:lpstr>
      <vt:lpstr>PowerPoint Presentation</vt:lpstr>
      <vt:lpstr>PowerPoint Presentation</vt:lpstr>
      <vt:lpstr>Fe Manisfesta en Obras (2:14-26)</vt:lpstr>
      <vt:lpstr>Santiago 2:14-26</vt:lpstr>
      <vt:lpstr>Santiago 2:14-26</vt:lpstr>
      <vt:lpstr>PowerPoint Presentation</vt:lpstr>
      <vt:lpstr>PowerPoint Presentation</vt:lpstr>
      <vt:lpstr>PowerPoint Presentation</vt:lpstr>
      <vt:lpstr>CONCLUSION</vt:lpstr>
      <vt:lpstr>Fe Manisfesta en Obras (2:14-26)</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011 - James-2v14-26 - MODIFIED</dc:title>
  <dc:subject>James</dc:subject>
  <dc:creator>A. Woods</dc:creator>
  <cp:lastModifiedBy>Claudia Mora</cp:lastModifiedBy>
  <cp:revision>306</cp:revision>
  <cp:lastPrinted>2021-01-12T21:23:23Z</cp:lastPrinted>
  <dcterms:created xsi:type="dcterms:W3CDTF">2009-02-05T03:17:51Z</dcterms:created>
  <dcterms:modified xsi:type="dcterms:W3CDTF">2024-12-26T21:39:16Z</dcterms:modified>
</cp:coreProperties>
</file>