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72"/>
  </p:notesMasterIdLst>
  <p:handoutMasterIdLst>
    <p:handoutMasterId r:id="rId73"/>
  </p:handoutMasterIdLst>
  <p:sldIdLst>
    <p:sldId id="6881" r:id="rId3"/>
    <p:sldId id="6984" r:id="rId4"/>
    <p:sldId id="6883" r:id="rId5"/>
    <p:sldId id="6985" r:id="rId6"/>
    <p:sldId id="6885" r:id="rId7"/>
    <p:sldId id="6986" r:id="rId8"/>
    <p:sldId id="6887" r:id="rId9"/>
    <p:sldId id="6987" r:id="rId10"/>
    <p:sldId id="6922" r:id="rId11"/>
    <p:sldId id="6988" r:id="rId12"/>
    <p:sldId id="6989" r:id="rId13"/>
    <p:sldId id="6990" r:id="rId14"/>
    <p:sldId id="6860" r:id="rId15"/>
    <p:sldId id="6991" r:id="rId16"/>
    <p:sldId id="6992" r:id="rId17"/>
    <p:sldId id="7000" r:id="rId18"/>
    <p:sldId id="7001" r:id="rId19"/>
    <p:sldId id="283" r:id="rId20"/>
    <p:sldId id="7002" r:id="rId21"/>
    <p:sldId id="7026" r:id="rId22"/>
    <p:sldId id="7003" r:id="rId23"/>
    <p:sldId id="7004" r:id="rId24"/>
    <p:sldId id="7005" r:id="rId25"/>
    <p:sldId id="7006" r:id="rId26"/>
    <p:sldId id="7027" r:id="rId27"/>
    <p:sldId id="7028" r:id="rId28"/>
    <p:sldId id="6969" r:id="rId29"/>
    <p:sldId id="7029" r:id="rId30"/>
    <p:sldId id="7030" r:id="rId31"/>
    <p:sldId id="7031" r:id="rId32"/>
    <p:sldId id="7033" r:id="rId33"/>
    <p:sldId id="7032" r:id="rId34"/>
    <p:sldId id="7034" r:id="rId35"/>
    <p:sldId id="7035" r:id="rId36"/>
    <p:sldId id="7038" r:id="rId37"/>
    <p:sldId id="7039" r:id="rId38"/>
    <p:sldId id="7040" r:id="rId39"/>
    <p:sldId id="7041" r:id="rId40"/>
    <p:sldId id="7042" r:id="rId41"/>
    <p:sldId id="7043" r:id="rId42"/>
    <p:sldId id="7044" r:id="rId43"/>
    <p:sldId id="7045" r:id="rId44"/>
    <p:sldId id="7046" r:id="rId45"/>
    <p:sldId id="442" r:id="rId46"/>
    <p:sldId id="6811" r:id="rId47"/>
    <p:sldId id="7047" r:id="rId48"/>
    <p:sldId id="6972" r:id="rId49"/>
    <p:sldId id="7048" r:id="rId50"/>
    <p:sldId id="7049" r:id="rId51"/>
    <p:sldId id="7050" r:id="rId52"/>
    <p:sldId id="7051" r:id="rId53"/>
    <p:sldId id="7052" r:id="rId54"/>
    <p:sldId id="7053" r:id="rId55"/>
    <p:sldId id="7054" r:id="rId56"/>
    <p:sldId id="7055" r:id="rId57"/>
    <p:sldId id="7056" r:id="rId58"/>
    <p:sldId id="5516" r:id="rId59"/>
    <p:sldId id="6965" r:id="rId60"/>
    <p:sldId id="7057" r:id="rId61"/>
    <p:sldId id="7058" r:id="rId62"/>
    <p:sldId id="7059" r:id="rId63"/>
    <p:sldId id="7060" r:id="rId64"/>
    <p:sldId id="7061" r:id="rId65"/>
    <p:sldId id="7062" r:id="rId66"/>
    <p:sldId id="7063" r:id="rId67"/>
    <p:sldId id="7064" r:id="rId68"/>
    <p:sldId id="6791" r:id="rId69"/>
    <p:sldId id="7065" r:id="rId70"/>
    <p:sldId id="7066" r:id="rId7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34C61-3DE5-4C43-A2A4-2CFB7C4196F4}" v="4" dt="2020-11-19T01:59:06.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5529" autoAdjust="0"/>
  </p:normalViewPr>
  <p:slideViewPr>
    <p:cSldViewPr>
      <p:cViewPr varScale="1">
        <p:scale>
          <a:sx n="120" d="100"/>
          <a:sy n="120" d="100"/>
        </p:scale>
        <p:origin x="13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dirty="0"/>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4" y="76200"/>
            <a:ext cx="3847253" cy="762000"/>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013 - James 2:14-26 – Part 3</a:t>
            </a:r>
          </a:p>
          <a:p>
            <a:pPr>
              <a:defRPr/>
            </a:pPr>
            <a:r>
              <a:rPr lang="en-US" sz="1500" dirty="0"/>
              <a:t>01-20-2021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34CF6D9-3ED1-491D-ABBF-4171F7330A3B}" type="datetimeFigureOut">
              <a:rPr lang="en-US" smtClean="0"/>
              <a:t>12/26/2024</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AE4B972-4244-4A88-9730-342E1454F012}" type="slidenum">
              <a:rPr lang="en-US" smtClean="0"/>
              <a:t>‹#›</a:t>
            </a:fld>
            <a:endParaRPr lang="en-US" dirty="0"/>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5"/>
          </p:nvPr>
        </p:nvSpPr>
        <p:spPr/>
        <p:txBody>
          <a:bodyPr/>
          <a:lstStyle/>
          <a:p>
            <a:fld id="{6AE4B972-4244-4A88-9730-342E1454F012}" type="slidenum">
              <a:rPr lang="en-US" smtClean="0"/>
              <a:t>39</a:t>
            </a:fld>
            <a:endParaRPr lang="en-US" dirty="0"/>
          </a:p>
        </p:txBody>
      </p:sp>
    </p:spTree>
    <p:extLst>
      <p:ext uri="{BB962C8B-B14F-4D97-AF65-F5344CB8AC3E}">
        <p14:creationId xmlns:p14="http://schemas.microsoft.com/office/powerpoint/2010/main" val="70731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48</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1797863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Calibri" panose="020F0502020204030204" pitchFamily="34" charset="0"/>
              </a:rPr>
              <a:pPr>
                <a:spcBef>
                  <a:spcPct val="0"/>
                </a:spcBef>
              </a:pPr>
              <a:t>49</a:t>
            </a:fld>
            <a:endParaRPr kumimoji="0" lang="en-US" altLang="en-US" dirty="0">
              <a:latin typeface="Calibri" panose="020F050202020403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Outline</a:t>
            </a:r>
          </a:p>
          <a:p>
            <a:endParaRPr lang="en-US" altLang="en-US" dirty="0"/>
          </a:p>
        </p:txBody>
      </p:sp>
    </p:spTree>
    <p:extLst>
      <p:ext uri="{BB962C8B-B14F-4D97-AF65-F5344CB8AC3E}">
        <p14:creationId xmlns:p14="http://schemas.microsoft.com/office/powerpoint/2010/main" val="268688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dirty="0"/>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dirty="0"/>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dirty="0"/>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dirty="0"/>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dirty="0"/>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dirty="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dirty="0"/>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2914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dirty="0"/>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dirty="0"/>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dirty="0"/>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dirty="0"/>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dirty="0"/>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12/26/2024</a:t>
            </a:fld>
            <a:endParaRPr lang="en-US" dirty="0"/>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dirty="0"/>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dirty="0"/>
          </a:p>
        </p:txBody>
      </p:sp>
    </p:spTree>
    <p:extLst>
      <p:ext uri="{BB962C8B-B14F-4D97-AF65-F5344CB8AC3E}">
        <p14:creationId xmlns:p14="http://schemas.microsoft.com/office/powerpoint/2010/main" val="571031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dirty="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dirty="0"/>
          </a:p>
        </p:txBody>
      </p:sp>
    </p:spTree>
    <p:extLst>
      <p:ext uri="{BB962C8B-B14F-4D97-AF65-F5344CB8AC3E}">
        <p14:creationId xmlns:p14="http://schemas.microsoft.com/office/powerpoint/2010/main" val="270422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dirty="0"/>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dirty="0"/>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dirty="0"/>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dirty="0"/>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dirty="0"/>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dirty="0"/>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dirty="0"/>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dirty="0"/>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dirty="0"/>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dirty="0"/>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dirty="0"/>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dirty="0"/>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dirty="0"/>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dirty="0"/>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dirty="0"/>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dirty="0"/>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dirty="0"/>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dirty="0"/>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dirty="0"/>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3"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9.jpeg"/><Relationship Id="rId1" Type="http://schemas.openxmlformats.org/officeDocument/2006/relationships/slideLayout" Target="../slideLayouts/slideLayout23.xml"/><Relationship Id="rId6" Type="http://schemas.openxmlformats.org/officeDocument/2006/relationships/image" Target="../media/image110.png"/><Relationship Id="rId5" Type="http://schemas.openxmlformats.org/officeDocument/2006/relationships/customXml" Target="../ink/ink2.xml"/><Relationship Id="rId4" Type="http://schemas.openxmlformats.org/officeDocument/2006/relationships/image" Target="../media/image100.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customXml" Target="../ink/ink6.xml"/><Relationship Id="rId2" Type="http://schemas.openxmlformats.org/officeDocument/2006/relationships/customXml" Target="../ink/ink4.xml"/><Relationship Id="rId1" Type="http://schemas.openxmlformats.org/officeDocument/2006/relationships/slideLayout" Target="../slideLayouts/slideLayout23.xml"/><Relationship Id="rId6" Type="http://schemas.openxmlformats.org/officeDocument/2006/relationships/image" Target="../media/image110.png"/><Relationship Id="rId5" Type="http://schemas.openxmlformats.org/officeDocument/2006/relationships/customXml" Target="../ink/ink5.xml"/><Relationship Id="rId4" Type="http://schemas.openxmlformats.org/officeDocument/2006/relationships/image" Target="../media/image100.png"/><Relationship Id="rId9" Type="http://schemas.openxmlformats.org/officeDocument/2006/relationships/image" Target="../media/image9.jpeg"/></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995362" y="5424854"/>
            <a:ext cx="7153275"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Pastor Principal – Sugar Land Bible Church</a:t>
            </a:r>
          </a:p>
          <a:p>
            <a:pPr marL="0" indent="0" algn="ctr" eaLnBrk="1" hangingPunct="1">
              <a:buClr>
                <a:srgbClr val="00FFFF"/>
              </a:buClr>
              <a:buFont typeface="Wingdings" panose="05000000000000000000" pitchFamily="2" charset="2"/>
              <a:buNone/>
              <a:defRPr/>
            </a:pPr>
            <a:r>
              <a:rPr lang="en-US" altLang="en-US" sz="2000" dirty="0">
                <a:effectLst>
                  <a:outerShdw blurRad="38100" dist="38100" dir="2700000" algn="tl">
                    <a:srgbClr val="000000">
                      <a:alpha val="43137"/>
                    </a:srgbClr>
                  </a:outerShdw>
                </a:effectLst>
                <a:latin typeface="Calibri" panose="020F0502020204030204" pitchFamily="34" charset="0"/>
              </a:rPr>
              <a:t>Presidente – Seminario Teológico Chafer</a:t>
            </a: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s-ES" altLang="en-US" kern="0" dirty="0">
                <a:effectLst>
                  <a:outerShdw blurRad="38100" dist="38100" dir="2700000" algn="tl">
                    <a:srgbClr val="000000">
                      <a:alpha val="43137"/>
                    </a:srgbClr>
                  </a:outerShdw>
                </a:effectLst>
              </a:rPr>
              <a:t>LA PRACTICA DE LA JUSTICIA</a:t>
            </a:r>
          </a:p>
        </p:txBody>
      </p:sp>
      <p:pic>
        <p:nvPicPr>
          <p:cNvPr id="13" name="Picture 12">
            <a:extLst>
              <a:ext uri="{FF2B5EF4-FFF2-40B4-BE49-F238E27FC236}">
                <a16:creationId xmlns:a16="http://schemas.microsoft.com/office/drawing/2014/main" id="{6B098102-D813-1204-389A-74FB2F0E8811}"/>
              </a:ext>
            </a:extLst>
          </p:cNvPr>
          <p:cNvPicPr>
            <a:picLocks noChangeAspect="1"/>
          </p:cNvPicPr>
          <p:nvPr/>
        </p:nvPicPr>
        <p:blipFill>
          <a:blip r:embed="rId3"/>
          <a:stretch>
            <a:fillRect/>
          </a:stretch>
        </p:blipFill>
        <p:spPr>
          <a:xfrm>
            <a:off x="1056784" y="1514208"/>
            <a:ext cx="7030431" cy="382958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435A4-1C2A-E2D4-6B1B-719471D5F3F7}"/>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B7D6D45E-5CE1-9C2D-C50D-C4E9C34698EB}"/>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2CFDC024-99FD-04FF-97F1-4332B75C10C8}"/>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043E0629-9735-9B82-3C19-02352592444A}"/>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25181545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Favoritismo</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Mandamiento: no al favoritismo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Situación: favoritismo en la asamblea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Razonamiento: el favoritismo es contrario al carácter de Dios y Sus propósitos (2:4-13)</a:t>
            </a:r>
          </a:p>
        </p:txBody>
      </p:sp>
      <p:pic>
        <p:nvPicPr>
          <p:cNvPr id="2" name="Picture 1">
            <a:extLst>
              <a:ext uri="{FF2B5EF4-FFF2-40B4-BE49-F238E27FC236}">
                <a16:creationId xmlns:a16="http://schemas.microsoft.com/office/drawing/2014/main" id="{3A18828D-36F3-B399-B0E4-09F7AF7B6BF4}"/>
              </a:ext>
            </a:extLst>
          </p:cNvPr>
          <p:cNvPicPr>
            <a:picLocks noChangeAspect="1"/>
          </p:cNvPicPr>
          <p:nvPr/>
        </p:nvPicPr>
        <p:blipFill>
          <a:blip r:embed="rId2"/>
          <a:stretch>
            <a:fillRect/>
          </a:stretch>
        </p:blipFill>
        <p:spPr>
          <a:xfrm>
            <a:off x="3033393" y="4696801"/>
            <a:ext cx="2962913" cy="1932599"/>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5DF18-CD0F-9DA8-E98D-2AE4A63B7A17}"/>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AFB8F989-37B3-5F3A-877F-AA25EFF30CF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8C0FE3D2-5301-D152-E13A-0E953DA692B8}"/>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0F305158-3480-BA26-4F2A-C8F9F728F936}"/>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250122673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Tiempos de la Salvacion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Penalidad del 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Poder del 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Presencia del 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Efe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249466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769C0-5961-8ECF-9718-DED4A3E82255}"/>
            </a:ext>
          </a:extLst>
        </p:cNvPr>
        <p:cNvGrpSpPr/>
        <p:nvPr/>
      </p:nvGrpSpPr>
      <p:grpSpPr>
        <a:xfrm>
          <a:off x="0" y="0"/>
          <a:ext cx="0" cy="0"/>
          <a:chOff x="0" y="0"/>
          <a:chExt cx="0" cy="0"/>
        </a:xfrm>
      </p:grpSpPr>
      <p:sp>
        <p:nvSpPr>
          <p:cNvPr id="48130" name="Rectangle 2">
            <a:extLst>
              <a:ext uri="{FF2B5EF4-FFF2-40B4-BE49-F238E27FC236}">
                <a16:creationId xmlns:a16="http://schemas.microsoft.com/office/drawing/2014/main" id="{1189AB97-652C-6D9E-2C0C-B72D8050F4E5}"/>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La Fe Obedece a Dios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(Stg 1:19-27)</a:t>
            </a:r>
          </a:p>
        </p:txBody>
      </p:sp>
      <p:sp>
        <p:nvSpPr>
          <p:cNvPr id="3075" name="Rectangle 3">
            <a:extLst>
              <a:ext uri="{FF2B5EF4-FFF2-40B4-BE49-F238E27FC236}">
                <a16:creationId xmlns:a16="http://schemas.microsoft.com/office/drawing/2014/main" id="{8DF2C470-DD29-394D-1040-7EFBFA134485}"/>
              </a:ext>
            </a:extLst>
          </p:cNvPr>
          <p:cNvSpPr>
            <a:spLocks noGrp="1" noChangeArrowheads="1"/>
          </p:cNvSpPr>
          <p:nvPr>
            <p:ph type="body" idx="1"/>
          </p:nvPr>
        </p:nvSpPr>
        <p:spPr>
          <a:xfrm>
            <a:off x="0" y="1600200"/>
            <a:ext cx="9144000" cy="31242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s-ES" sz="3100" dirty="0"/>
              <a:t>Necesidad de la lentitud al hablar &amp; enojo </a:t>
            </a:r>
            <a:r>
              <a:rPr lang="en-US" sz="3100" dirty="0"/>
              <a:t>(1:19-20)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Necesidad de la Obediencia a la Palabra de Dios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Necesidad de la Religión Verdadera (1:26-27)</a:t>
            </a:r>
          </a:p>
        </p:txBody>
      </p:sp>
      <p:pic>
        <p:nvPicPr>
          <p:cNvPr id="2" name="Picture 1">
            <a:extLst>
              <a:ext uri="{FF2B5EF4-FFF2-40B4-BE49-F238E27FC236}">
                <a16:creationId xmlns:a16="http://schemas.microsoft.com/office/drawing/2014/main" id="{B5758E21-DB03-468C-4152-4E1387D8BEAE}"/>
              </a:ext>
            </a:extLst>
          </p:cNvPr>
          <p:cNvPicPr>
            <a:picLocks noChangeAspect="1"/>
          </p:cNvPicPr>
          <p:nvPr/>
        </p:nvPicPr>
        <p:blipFill>
          <a:blip r:embed="rId2"/>
          <a:stretch>
            <a:fillRect/>
          </a:stretch>
        </p:blipFill>
        <p:spPr>
          <a:xfrm>
            <a:off x="3090543" y="4740166"/>
            <a:ext cx="2962913" cy="1932599"/>
          </a:xfrm>
          <a:prstGeom prst="rect">
            <a:avLst/>
          </a:prstGeom>
        </p:spPr>
      </p:pic>
    </p:spTree>
    <p:extLst>
      <p:ext uri="{BB962C8B-B14F-4D97-AF65-F5344CB8AC3E}">
        <p14:creationId xmlns:p14="http://schemas.microsoft.com/office/powerpoint/2010/main" val="32820700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32A46-942A-39B9-79E3-74FA0C5C6D5E}"/>
            </a:ext>
          </a:extLst>
        </p:cNvPr>
        <p:cNvGrpSpPr/>
        <p:nvPr/>
      </p:nvGrpSpPr>
      <p:grpSpPr>
        <a:xfrm>
          <a:off x="0" y="0"/>
          <a:ext cx="0" cy="0"/>
          <a:chOff x="0" y="0"/>
          <a:chExt cx="0" cy="0"/>
        </a:xfrm>
      </p:grpSpPr>
      <p:sp>
        <p:nvSpPr>
          <p:cNvPr id="54274" name="Rectangle 2">
            <a:extLst>
              <a:ext uri="{FF2B5EF4-FFF2-40B4-BE49-F238E27FC236}">
                <a16:creationId xmlns:a16="http://schemas.microsoft.com/office/drawing/2014/main" id="{B347F974-FCE1-4AB7-73F1-3AB29ECF21F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Favoritismo</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78667430-B2B3-83C4-9BA1-6F57D56B516D}"/>
              </a:ext>
            </a:extLst>
          </p:cNvPr>
          <p:cNvSpPr>
            <a:spLocks noGrp="1" noChangeArrowheads="1"/>
          </p:cNvSpPr>
          <p:nvPr>
            <p:ph type="body" idx="1"/>
          </p:nvPr>
        </p:nvSpPr>
        <p:spPr>
          <a:xfrm>
            <a:off x="457200" y="1600200"/>
            <a:ext cx="85344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Mandamiento: no al favoritismo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Situación: favoritismo en la asamblea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Razonamiento: el favoritismo es contrario al carácter de Dios y Sus propósitos (2:4-13)</a:t>
            </a:r>
          </a:p>
        </p:txBody>
      </p:sp>
      <p:pic>
        <p:nvPicPr>
          <p:cNvPr id="2" name="Picture 1">
            <a:extLst>
              <a:ext uri="{FF2B5EF4-FFF2-40B4-BE49-F238E27FC236}">
                <a16:creationId xmlns:a16="http://schemas.microsoft.com/office/drawing/2014/main" id="{38F1E113-D1A2-4089-6874-13C61C6725B1}"/>
              </a:ext>
            </a:extLst>
          </p:cNvPr>
          <p:cNvPicPr>
            <a:picLocks noChangeAspect="1"/>
          </p:cNvPicPr>
          <p:nvPr/>
        </p:nvPicPr>
        <p:blipFill>
          <a:blip r:embed="rId2"/>
          <a:stretch>
            <a:fillRect/>
          </a:stretch>
        </p:blipFill>
        <p:spPr>
          <a:xfrm>
            <a:off x="3033393" y="4696801"/>
            <a:ext cx="2962913" cy="1932599"/>
          </a:xfrm>
          <a:prstGeom prst="rect">
            <a:avLst/>
          </a:prstGeom>
        </p:spPr>
      </p:pic>
    </p:spTree>
    <p:extLst>
      <p:ext uri="{BB962C8B-B14F-4D97-AF65-F5344CB8AC3E}">
        <p14:creationId xmlns:p14="http://schemas.microsoft.com/office/powerpoint/2010/main" val="189393593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1066800" y="228600"/>
            <a:ext cx="7010400" cy="1600200"/>
          </a:xfrm>
        </p:spPr>
        <p:txBody>
          <a:bodyPr/>
          <a:lstStyle/>
          <a:p>
            <a:pPr algn="ctr" eaLnBrk="1" hangingPunct="1">
              <a:defRPr/>
            </a:pPr>
            <a:r>
              <a:rPr lang="en-US" sz="3400" dirty="0">
                <a:effectLst>
                  <a:outerShdw blurRad="38100" dist="38100" dir="2700000" algn="tl">
                    <a:srgbClr val="000000">
                      <a:alpha val="43137"/>
                    </a:srgbClr>
                  </a:outerShdw>
                </a:effectLst>
              </a:rPr>
              <a:t>III. Razonamiento: El Favoritismo es Contrario al Carácter de Dios y Sus Propósitos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(2:4-13)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0" y="2057400"/>
            <a:ext cx="9296400" cy="3962400"/>
          </a:xfrm>
        </p:spPr>
        <p:txBody>
          <a:bodyPr/>
          <a:lstStyle/>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Nosotros juzgamos donde Dios no ha juzgado </a:t>
            </a:r>
            <a:r>
              <a:rPr lang="en-US" dirty="0">
                <a:effectLst>
                  <a:outerShdw blurRad="38100" dist="38100" dir="2700000" algn="tl">
                    <a:srgbClr val="000000">
                      <a:alpha val="43137"/>
                    </a:srgbClr>
                  </a:outerShdw>
                </a:effectLst>
              </a:rPr>
              <a:t>(4)</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Dios escoge a todos (2:5)</a:t>
            </a:r>
          </a:p>
          <a:p>
            <a:pPr marL="463550" lvl="1" indent="-4079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rPr>
              <a:t>Opresores Ricos (2:6-7)</a:t>
            </a:r>
          </a:p>
          <a:p>
            <a:pPr marL="463550" lvl="1" indent="-407988" eaLnBrk="1" hangingPunct="1">
              <a:spcBef>
                <a:spcPts val="0"/>
              </a:spcBef>
              <a:spcAft>
                <a:spcPts val="2400"/>
              </a:spcAft>
              <a:buSzPct val="100000"/>
              <a:buFont typeface="+mj-lt"/>
              <a:buAutoNum type="alphaUcPeriod"/>
              <a:defRPr/>
            </a:pPr>
            <a:r>
              <a:rPr lang="es-ES" dirty="0">
                <a:effectLst>
                  <a:outerShdw blurRad="38100" dist="38100" dir="2700000" algn="tl">
                    <a:srgbClr val="000000">
                      <a:alpha val="43137"/>
                    </a:srgbClr>
                  </a:outerShdw>
                </a:effectLst>
              </a:rPr>
              <a:t>El favoritismo viola la ley de Dios </a:t>
            </a:r>
            <a:r>
              <a:rPr lang="en-US" dirty="0">
                <a:effectLst>
                  <a:outerShdw blurRad="38100" dist="38100" dir="2700000" algn="tl">
                    <a:srgbClr val="000000">
                      <a:alpha val="43137"/>
                    </a:srgbClr>
                  </a:outerShdw>
                </a:effectLst>
              </a:rPr>
              <a:t>(2:8-11)</a:t>
            </a:r>
          </a:p>
          <a:p>
            <a:pPr marL="463550" lvl="1" indent="-407988" eaLnBrk="1" hangingPunct="1">
              <a:spcBef>
                <a:spcPts val="0"/>
              </a:spcBef>
              <a:spcAft>
                <a:spcPts val="2400"/>
              </a:spcAft>
              <a:buSzPct val="100000"/>
              <a:buFont typeface="+mj-lt"/>
              <a:buAutoNum type="alphaUcPeriod"/>
              <a:defRPr/>
            </a:pPr>
            <a:r>
              <a:rPr lang="es-ES" sz="3000" b="1" u="sng" dirty="0">
                <a:solidFill>
                  <a:srgbClr val="FFFFCC"/>
                </a:solidFill>
                <a:effectLst>
                  <a:outerShdw blurRad="38100" dist="38100" dir="2700000" algn="tl">
                    <a:srgbClr val="000000">
                      <a:alpha val="43137"/>
                    </a:srgbClr>
                  </a:outerShdw>
                </a:effectLst>
              </a:rPr>
              <a:t>Dios juzgará a quienes muestran favoritismo</a:t>
            </a:r>
            <a:r>
              <a:rPr lang="en-US" sz="3000" b="1" u="sng" dirty="0">
                <a:solidFill>
                  <a:srgbClr val="FFFFCC"/>
                </a:solidFill>
                <a:effectLst>
                  <a:outerShdw blurRad="38100" dist="38100" dir="2700000" algn="tl">
                    <a:srgbClr val="000000">
                      <a:alpha val="43137"/>
                    </a:srgbClr>
                  </a:outerShdw>
                </a:effectLst>
              </a:rPr>
              <a:t> (2:12-13)</a:t>
            </a:r>
          </a:p>
        </p:txBody>
      </p:sp>
      <p:pic>
        <p:nvPicPr>
          <p:cNvPr id="2" name="Picture 1">
            <a:extLst>
              <a:ext uri="{FF2B5EF4-FFF2-40B4-BE49-F238E27FC236}">
                <a16:creationId xmlns:a16="http://schemas.microsoft.com/office/drawing/2014/main" id="{12A371D4-8C6E-CDBD-B3A4-D95B34682DFA}"/>
              </a:ext>
            </a:extLst>
          </p:cNvPr>
          <p:cNvPicPr>
            <a:picLocks noChangeAspect="1"/>
          </p:cNvPicPr>
          <p:nvPr/>
        </p:nvPicPr>
        <p:blipFill>
          <a:blip r:embed="rId2"/>
          <a:stretch>
            <a:fillRect/>
          </a:stretch>
        </p:blipFill>
        <p:spPr>
          <a:xfrm>
            <a:off x="6248400" y="2819400"/>
            <a:ext cx="2413109" cy="1578948"/>
          </a:xfrm>
          <a:prstGeom prst="rect">
            <a:avLst/>
          </a:prstGeom>
        </p:spPr>
      </p:pic>
    </p:spTree>
    <p:extLst>
      <p:ext uri="{BB962C8B-B14F-4D97-AF65-F5344CB8AC3E}">
        <p14:creationId xmlns:p14="http://schemas.microsoft.com/office/powerpoint/2010/main" val="419067635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FF65B-7E23-A996-AE5B-0E72915394A6}"/>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051C1293-F64A-D341-30AA-187B05CBB0BA}"/>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E3E3918B-C6B1-D85D-43B2-D1EE62E53DE7}"/>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494427C8-9BCC-CF52-73DB-D262BEC9D896}"/>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372216333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CDC7A233-026B-8C75-A75D-AE9B7DFFA36D}"/>
              </a:ext>
            </a:extLst>
          </p:cNvPr>
          <p:cNvPicPr>
            <a:picLocks noChangeAspect="1"/>
          </p:cNvPicPr>
          <p:nvPr/>
        </p:nvPicPr>
        <p:blipFill>
          <a:blip r:embed="rId2"/>
          <a:stretch>
            <a:fillRect/>
          </a:stretch>
        </p:blipFill>
        <p:spPr>
          <a:xfrm>
            <a:off x="6096000" y="4566157"/>
            <a:ext cx="2414225" cy="1579001"/>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CDC7A233-026B-8C75-A75D-AE9B7DFFA36D}"/>
              </a:ext>
            </a:extLst>
          </p:cNvPr>
          <p:cNvPicPr>
            <a:picLocks noChangeAspect="1"/>
          </p:cNvPicPr>
          <p:nvPr/>
        </p:nvPicPr>
        <p:blipFill>
          <a:blip r:embed="rId2"/>
          <a:stretch>
            <a:fillRect/>
          </a:stretch>
        </p:blipFill>
        <p:spPr>
          <a:xfrm>
            <a:off x="6096000" y="4566157"/>
            <a:ext cx="2414225" cy="1579001"/>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Respondiendo Once Preguntas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0" y="923577"/>
            <a:ext cx="9143999" cy="5782023"/>
          </a:xfrm>
        </p:spPr>
        <p:txBody>
          <a:bodyPr/>
          <a:lstStyle/>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lo escribió?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Santiago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sabemos acerca del autor?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Es el  ½ Hermano de Cristo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¿Quién fué la audiencia?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Judios creyentes en la Diaspora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¿Desde dónde fué escrito?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Jerusalén</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¿Cuando fué escrito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d.C. 44‒47</a:t>
            </a:r>
          </a:p>
          <a:p>
            <a:pPr marL="688975" indent="-688975" eaLnBrk="1" hangingPunct="1">
              <a:spcBef>
                <a:spcPts val="0"/>
              </a:spcBef>
              <a:spcAft>
                <a:spcPts val="1200"/>
              </a:spcAft>
              <a:buSzPct val="100000"/>
              <a:buFont typeface="+mj-lt"/>
              <a:buAutoNum type="arabicParenR"/>
              <a:defRPr/>
            </a:pPr>
            <a:r>
              <a:rPr lang="es-ES" sz="2400" dirty="0">
                <a:effectLst>
                  <a:outerShdw blurRad="38100" dist="38100" dir="2700000" algn="tl">
                    <a:srgbClr val="000000">
                      <a:alpha val="43137"/>
                    </a:srgbClr>
                  </a:outerShdw>
                </a:effectLst>
                <a:cs typeface="Calibri" panose="020F0502020204030204" pitchFamily="34" charset="0"/>
              </a:rPr>
              <a:t>¿Cuál fue la ocasión del libro</a:t>
            </a:r>
            <a:r>
              <a:rPr lang="en-US" sz="2400" dirty="0">
                <a:effectLst>
                  <a:outerShdw blurRad="38100" dist="38100" dir="2700000" algn="tl">
                    <a:srgbClr val="000000">
                      <a:alpha val="43137"/>
                    </a:srgbClr>
                  </a:outerShdw>
                </a:effectLst>
                <a:cs typeface="Calibri" panose="020F0502020204030204" pitchFamily="34" charset="0"/>
              </a:rPr>
              <a: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propósito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Alcanzar la 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¿De qué se trata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Práctica de la Justicia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¿Cuál es el tema del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Vida Diaria</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¿Qué hace este libro diferente?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Sentido Práctico</a:t>
            </a:r>
          </a:p>
          <a:p>
            <a:pPr marL="688975" indent="-688975"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¿Cómo está organizado el libro?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Fe y Sabiduría</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54602" y="76200"/>
            <a:ext cx="1385593" cy="12192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01832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F8CCF-BE88-E1F1-9B30-B3CBE0C56531}"/>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5D486269-27E1-C00D-B0B9-38078A1C08D4}"/>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326278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5135880"/>
          </a:xfrm>
        </p:spPr>
        <p:txBody>
          <a:bodyPr/>
          <a:lstStyle/>
          <a:p>
            <a:pPr marL="0" indent="0" algn="just" eaLnBrk="1" hangingPunct="1">
              <a:spcBef>
                <a:spcPts val="0"/>
              </a:spcBef>
              <a:buNone/>
              <a:defRPr/>
            </a:pPr>
            <a:r>
              <a:rPr lang="en-US" sz="2800" dirty="0">
                <a:effectLst/>
              </a:rPr>
              <a:t>“</a:t>
            </a:r>
            <a:r>
              <a:rPr lang="es-ES" sz="2600" dirty="0">
                <a:effectLst/>
              </a:rPr>
              <a:t>en su uso más amplio, la palabra fe representa al menos cuatro ideas variadas. Como en el caso anterior, puede ser una confianza personal en Dios. Este es el aspecto más común de la fe, que puede dividirse en tres características. Número uno, (a) </a:t>
            </a:r>
            <a:r>
              <a:rPr lang="es-ES" sz="2600" b="1" u="sng" dirty="0">
                <a:solidFill>
                  <a:srgbClr val="FFFFCC"/>
                </a:solidFill>
                <a:effectLst/>
              </a:rPr>
              <a:t>Fe que Salva</a:t>
            </a:r>
            <a:r>
              <a:rPr lang="es-ES" sz="2600" dirty="0">
                <a:effectLst/>
              </a:rPr>
              <a:t>, que es la confianza forjada en las promesas y provisiones de Dios con respecto al Salvador que lo lleva a uno a elegir, a apoyarse y confiar en el Único que puede salvar.  (b) </a:t>
            </a:r>
            <a:r>
              <a:rPr lang="es-ES" sz="2600" b="1" u="sng" dirty="0">
                <a:solidFill>
                  <a:srgbClr val="FFFFCC"/>
                </a:solidFill>
                <a:effectLst/>
              </a:rPr>
              <a:t>Fe de Servicio</a:t>
            </a:r>
            <a:r>
              <a:rPr lang="es-ES" sz="2600" dirty="0">
                <a:effectLst/>
              </a:rPr>
              <a:t>, que contempla como verdadero el hecho de los dones divinamente concedidos y todos los detalles respecto de los nombramientos divinos para el servicio. Esta fe es siempre un asunto personal, por lo que un creyente no debe convertirse en un modelo para otro. Para que esa fe con sus características personales pueda mantenerse inviolable,</a:t>
            </a:r>
            <a:r>
              <a:rPr lang="es-ES" sz="2800" dirty="0">
                <a:effectLst/>
              </a:rPr>
              <a:t>...</a:t>
            </a:r>
            <a:endParaRPr lang="en-US" sz="2800" dirty="0">
              <a:effectLst/>
            </a:endParaRP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12" name="TextBox 11">
            <a:extLst>
              <a:ext uri="{FF2B5EF4-FFF2-40B4-BE49-F238E27FC236}">
                <a16:creationId xmlns:a16="http://schemas.microsoft.com/office/drawing/2014/main" id="{D480E99C-8DC8-4733-8B21-E0166C90D919}"/>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Teología Sistemática(Grand Rapids, MI: Kregel Publicaciones, 1993), vol. 7, 148.</a:t>
            </a:r>
          </a:p>
        </p:txBody>
      </p:sp>
    </p:spTree>
    <p:extLst>
      <p:ext uri="{BB962C8B-B14F-4D97-AF65-F5344CB8AC3E}">
        <p14:creationId xmlns:p14="http://schemas.microsoft.com/office/powerpoint/2010/main" val="154565064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9050" y="1591992"/>
            <a:ext cx="9144000" cy="5113608"/>
          </a:xfrm>
        </p:spPr>
        <p:txBody>
          <a:bodyPr/>
          <a:lstStyle/>
          <a:p>
            <a:pPr marL="0" indent="0" algn="just" eaLnBrk="1" hangingPunct="1">
              <a:buNone/>
              <a:defRPr/>
            </a:pPr>
            <a:r>
              <a:rPr lang="en-US" sz="2800" dirty="0">
                <a:effectLst/>
              </a:rPr>
              <a:t>“…</a:t>
            </a:r>
            <a:r>
              <a:rPr lang="es-ES" sz="2800" dirty="0">
                <a:effectLst/>
              </a:rPr>
              <a:t>el apóstol Pablo escribe: "Si tienes fe, tenla para ti mismo delante de Dios“ (Rom 14:22). Se puede causar un gran daño si un cristiano imita a otro en asuntos de nombramiento para el servicio." </a:t>
            </a:r>
            <a:r>
              <a:rPr lang="en-US" sz="2800" dirty="0">
                <a:effectLst/>
              </a:rPr>
              <a:t>(c) </a:t>
            </a:r>
            <a:r>
              <a:rPr lang="es-ES" sz="2800" b="1" u="sng" dirty="0">
                <a:solidFill>
                  <a:srgbClr val="FFFFCC"/>
                </a:solidFill>
                <a:effectLst/>
              </a:rPr>
              <a:t>Fe santificadora o sustentadora</a:t>
            </a:r>
            <a:r>
              <a:rPr lang="es-ES" sz="2800" dirty="0">
                <a:effectLst/>
              </a:rPr>
              <a:t>, que se aferra al poder de Dios para la vida cotidiana. Es la vida vivida en dependencia de Dios, trabajando sobre un nuevo principio de vida. (Rom 6:4). </a:t>
            </a:r>
            <a:r>
              <a:rPr lang="es-ES" sz="2800" u="sng" dirty="0">
                <a:solidFill>
                  <a:srgbClr val="66FF99"/>
                </a:solidFill>
                <a:effectLst/>
              </a:rPr>
              <a:t>El justificado, habiendo llegado a ser lo que es por la fe, debe seguir adelante viviendo según el mismo principio de total dependencia de Dios</a:t>
            </a:r>
            <a:r>
              <a:rPr lang="en-US" sz="2800" dirty="0">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pic>
        <p:nvPicPr>
          <p:cNvPr id="3" name="Picture 2" descr="http://t1.gstatic.com/images?q=tbn:ANd9GcQxv3vyi4YqgamHAJTIgWkNJkLqWWIuAG2pkecTpX67vjz6XE96Kw">
            <a:extLst>
              <a:ext uri="{FF2B5EF4-FFF2-40B4-BE49-F238E27FC236}">
                <a16:creationId xmlns:a16="http://schemas.microsoft.com/office/drawing/2014/main" id="{1122C40D-ABAD-49D6-8B1D-AA7CA6B1E6F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35901" y="12192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382D40ED-2142-473E-8747-9E993358470E}"/>
              </a:ext>
            </a:extLst>
          </p:cNvPr>
          <p:cNvSpPr txBox="1"/>
          <p:nvPr/>
        </p:nvSpPr>
        <p:spPr>
          <a:xfrm>
            <a:off x="2224088" y="246727"/>
            <a:ext cx="4695824" cy="1277273"/>
          </a:xfrm>
          <a:prstGeom prst="rect">
            <a:avLst/>
          </a:prstGeom>
          <a:noFill/>
        </p:spPr>
        <p:txBody>
          <a:bodyPr wrap="square">
            <a:spAutoFit/>
          </a:bodyPr>
          <a:lstStyle/>
          <a:p>
            <a:pPr algn="ctr">
              <a:spcAft>
                <a:spcPts val="600"/>
              </a:spcAft>
            </a:pPr>
            <a:r>
              <a:rPr lang="en-US" sz="3600" dirty="0">
                <a:solidFill>
                  <a:schemeClr val="tx2"/>
                </a:solidFill>
                <a:latin typeface="Calibri" panose="020F0502020204030204" pitchFamily="34" charset="0"/>
                <a:ea typeface="+mj-ea"/>
                <a:cs typeface="+mj-cs"/>
              </a:rPr>
              <a:t>Lewis Sperry Chafer</a:t>
            </a:r>
          </a:p>
          <a:p>
            <a:pPr algn="ctr"/>
            <a:r>
              <a:rPr lang="en-US" sz="1800" dirty="0">
                <a:latin typeface="Calibri" panose="020F0502020204030204" pitchFamily="34" charset="0"/>
              </a:rPr>
              <a:t>Systematic Theology (Grand Rapids, MI: Kregel Publications, 1993), vol. 7, 148.</a:t>
            </a:r>
          </a:p>
        </p:txBody>
      </p:sp>
    </p:spTree>
    <p:extLst>
      <p:ext uri="{BB962C8B-B14F-4D97-AF65-F5344CB8AC3E}">
        <p14:creationId xmlns:p14="http://schemas.microsoft.com/office/powerpoint/2010/main" val="5700239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78313"/>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a:t>
            </a:r>
            <a:r>
              <a:rPr lang="es-ES" sz="3000" dirty="0">
                <a:effectLst>
                  <a:outerShdw blurRad="38100" dist="38100" dir="2700000" algn="tl">
                    <a:srgbClr val="000000">
                      <a:alpha val="43137"/>
                    </a:srgbClr>
                  </a:outerShdw>
                </a:effectLst>
                <a:latin typeface="Calibri" panose="020F0502020204030204" pitchFamily="34" charset="0"/>
              </a:rPr>
              <a:t>Digo, pues, a cada uno de ustedes por la gracia que me ha sido dada, que nadie tenga más alto concepto de sí que el que deba tener; más bien, que piense con sensatez, conforme a la medida de la </a:t>
            </a:r>
            <a:r>
              <a:rPr lang="es-ES" sz="3000" b="1" u="sng" dirty="0">
                <a:solidFill>
                  <a:srgbClr val="FFFFCC"/>
                </a:solidFill>
                <a:effectLst>
                  <a:outerShdw blurRad="38100" dist="38100" dir="2700000" algn="tl">
                    <a:srgbClr val="000000">
                      <a:alpha val="43137"/>
                    </a:srgbClr>
                  </a:outerShdw>
                </a:effectLst>
                <a:latin typeface="Calibri" panose="020F0502020204030204" pitchFamily="34" charset="0"/>
              </a:rPr>
              <a:t>fe</a:t>
            </a:r>
            <a:r>
              <a:rPr lang="es-ES" sz="3000" dirty="0">
                <a:effectLst>
                  <a:outerShdw blurRad="38100" dist="38100" dir="2700000" algn="tl">
                    <a:srgbClr val="000000">
                      <a:alpha val="43137"/>
                    </a:srgbClr>
                  </a:outerShdw>
                </a:effectLst>
                <a:latin typeface="Calibri" panose="020F0502020204030204" pitchFamily="34" charset="0"/>
              </a:rPr>
              <a:t> que Dios repartió a cada uno. 4 Porque de la manera que en un solo cuerpo tenemos muchos miembros pero todos los miembros no tienen la misma función, 5 así nosotros, siendo muchos, somos un solo cuerpo en Cristo pero todos somos miembros los unos de los otros</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4802413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CB1809-3C42-4C0B-A5F7-4256D63760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Romanos 12:3-8</a:t>
            </a:r>
          </a:p>
          <a:p>
            <a:pPr algn="just" eaLnBrk="1" fontAlgn="auto" hangingPunct="1">
              <a:spcBef>
                <a:spcPts val="0"/>
              </a:spcBef>
              <a:spcAft>
                <a:spcPts val="0"/>
              </a:spcAft>
              <a:defRPr/>
            </a:pPr>
            <a:r>
              <a:rPr lang="en-US" altLang="en-US" sz="3200" dirty="0">
                <a:effectLst>
                  <a:outerShdw blurRad="38100" dist="38100" dir="2700000" algn="tl">
                    <a:srgbClr val="000000">
                      <a:alpha val="43137"/>
                    </a:srgbClr>
                  </a:outerShdw>
                </a:effectLst>
                <a:latin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t>
            </a:r>
            <a:r>
              <a:rPr lang="es-ES" sz="3200" dirty="0">
                <a:effectLst>
                  <a:outerShdw blurRad="38100" dist="38100" dir="2700000" algn="tl">
                    <a:srgbClr val="000000">
                      <a:alpha val="43137"/>
                    </a:srgbClr>
                  </a:outerShdw>
                </a:effectLst>
                <a:latin typeface="Calibri" panose="020F0502020204030204" pitchFamily="34" charset="0"/>
              </a:rPr>
              <a:t>De manera que tenemos dones que varían según la gracia que nos ha sido concedida: Si es de profecía, úsese conforme a la medida de la </a:t>
            </a:r>
            <a:r>
              <a:rPr lang="es-ES" sz="3200" b="1" u="sng" dirty="0">
                <a:solidFill>
                  <a:srgbClr val="FFFFCC"/>
                </a:solidFill>
                <a:effectLst>
                  <a:outerShdw blurRad="38100" dist="38100" dir="2700000" algn="tl">
                    <a:srgbClr val="000000">
                      <a:alpha val="43137"/>
                    </a:srgbClr>
                  </a:outerShdw>
                </a:effectLst>
                <a:latin typeface="Calibri" panose="020F0502020204030204" pitchFamily="34" charset="0"/>
              </a:rPr>
              <a:t>fe</a:t>
            </a:r>
            <a:r>
              <a:rPr lang="es-ES" sz="3200" dirty="0">
                <a:effectLst>
                  <a:outerShdw blurRad="38100" dist="38100" dir="2700000" algn="tl">
                    <a:srgbClr val="000000">
                      <a:alpha val="43137"/>
                    </a:srgbClr>
                  </a:outerShdw>
                </a:effectLst>
                <a:latin typeface="Calibri" panose="020F0502020204030204" pitchFamily="34" charset="0"/>
              </a:rPr>
              <a:t>; 7 si es de servicio, en servir; el que enseña, úselo en la enseñanza; 8 el que exhorta, en la exhortación; el que comparte, con liberalidad; el que preside, con diligencia; y el que hace misericordia</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80380218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45187C-CC1D-47ED-A699-41A469814A75}"/>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666636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21450-8441-BA4C-0839-2B864F65D98D}"/>
            </a:ext>
          </a:extLst>
        </p:cNvPr>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18A5D93A-7233-4B9D-C455-452E6C190C36}"/>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Tres Tiempos de la Salvacion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Fase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Justificación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Santificación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Glorificación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Tiempo</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Presente</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Salvo de: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Penalidad del Pecado</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Poder del Pecado</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Presencia del Pecado</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Sagrada Escritura</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Efe 2:8-9;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Tito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Fil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2770324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60ECC9-0719-476C-AC9A-A9DCE61BDF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1:19-23</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Esto lo saben, mis amados hermanos. Pero que cada uno sea pronto para oír, tardo para hablar, tardo para la ira; 20 pues la ira del hombre no obra la justicia de Dios. 21 Por lo cual, desechando toda inmundicia y todo resto de malicia, reciban ustedes con humildad la palabra implantada, que es poderosa para </a:t>
            </a:r>
            <a:r>
              <a:rPr lang="es-E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salvar [sōzō]</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sus almas. 22 Sean hacedores de la palabra y no solamente oidores que se engañan a sí mismos. 23 Porque si alguien es oidor de la palabra, y no hacedor, es semejante a un hombre que mira su rostro natural en un espejo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990159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5:19-20</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Hermanos míos,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 alguien de entre ustedes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 extravía de la verdad y alguien le hace volver, 20 sepa[r] que el que hace volver a un pecador del error de su camino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salvará [sōzō]</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 alma de muerte, y cubrirá multitud de pecados.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1215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4461B-9999-F613-B3F0-1F92CD7D837A}"/>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B85D180D-0DD4-31C5-66BE-FB36DA7F63E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337C689D-2C37-D1FE-5616-D975EB4CEFD2}"/>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938A9F72-B173-B515-E009-BAE78538C0AC}"/>
              </a:ext>
            </a:extLst>
          </p:cNvPr>
          <p:cNvPicPr>
            <a:picLocks noChangeAspect="1"/>
          </p:cNvPicPr>
          <p:nvPr/>
        </p:nvPicPr>
        <p:blipFill>
          <a:blip r:embed="rId2"/>
          <a:stretch>
            <a:fillRect/>
          </a:stretch>
        </p:blipFill>
        <p:spPr>
          <a:xfrm>
            <a:off x="6096000" y="4566157"/>
            <a:ext cx="2414225" cy="1579001"/>
          </a:xfrm>
          <a:prstGeom prst="rect">
            <a:avLst/>
          </a:prstGeom>
        </p:spPr>
      </p:pic>
    </p:spTree>
    <p:extLst>
      <p:ext uri="{BB962C8B-B14F-4D97-AF65-F5344CB8AC3E}">
        <p14:creationId xmlns:p14="http://schemas.microsoft.com/office/powerpoint/2010/main" val="2261424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D92037D4-2E8D-B509-8B79-7F5E4DF98173}"/>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18343697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A8941-6192-259C-9338-5F56ABD64106}"/>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9159C771-8150-964C-8EDE-63DDE224620A}"/>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FF903E82-1603-BDDC-5D6D-F1F9DB1DBC2C}"/>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D816DB63-5B01-6569-FB04-0E46B04AF523}"/>
              </a:ext>
            </a:extLst>
          </p:cNvPr>
          <p:cNvPicPr>
            <a:picLocks noChangeAspect="1"/>
          </p:cNvPicPr>
          <p:nvPr/>
        </p:nvPicPr>
        <p:blipFill>
          <a:blip r:embed="rId2"/>
          <a:stretch>
            <a:fillRect/>
          </a:stretch>
        </p:blipFill>
        <p:spPr>
          <a:xfrm>
            <a:off x="6096000" y="4566157"/>
            <a:ext cx="2414225" cy="1579001"/>
          </a:xfrm>
          <a:prstGeom prst="rect">
            <a:avLst/>
          </a:prstGeom>
        </p:spPr>
      </p:pic>
    </p:spTree>
    <p:extLst>
      <p:ext uri="{BB962C8B-B14F-4D97-AF65-F5344CB8AC3E}">
        <p14:creationId xmlns:p14="http://schemas.microsoft.com/office/powerpoint/2010/main" val="1575546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37CBE-C458-7BED-CF01-6133D775878D}"/>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89E9C0D-5F44-2566-7DA5-9F21A23382D2}"/>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33705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454BD-BF08-69C8-0E1D-978F582064AF}"/>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B3ED2F0C-A14E-08D6-4223-393A5DA31914}"/>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777D401B-6A8E-80ED-3A8C-ADB40120B796}"/>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796A3BA1-AA96-237B-FE8D-833256EAA567}"/>
              </a:ext>
            </a:extLst>
          </p:cNvPr>
          <p:cNvPicPr>
            <a:picLocks noChangeAspect="1"/>
          </p:cNvPicPr>
          <p:nvPr/>
        </p:nvPicPr>
        <p:blipFill>
          <a:blip r:embed="rId2"/>
          <a:stretch>
            <a:fillRect/>
          </a:stretch>
        </p:blipFill>
        <p:spPr>
          <a:xfrm>
            <a:off x="6096000" y="4566157"/>
            <a:ext cx="2414225" cy="1579001"/>
          </a:xfrm>
          <a:prstGeom prst="rect">
            <a:avLst/>
          </a:prstGeom>
        </p:spPr>
      </p:pic>
    </p:spTree>
    <p:extLst>
      <p:ext uri="{BB962C8B-B14F-4D97-AF65-F5344CB8AC3E}">
        <p14:creationId xmlns:p14="http://schemas.microsoft.com/office/powerpoint/2010/main" val="2645384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7E125-8F6F-0F3A-D2C3-DE7AFBB0EC22}"/>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53F602C5-1364-051D-6FCC-124D5105F772}"/>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689234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DBFEB-4C79-2E42-BBFF-3598D53A659F}"/>
            </a:ext>
          </a:extLst>
        </p:cNvPr>
        <p:cNvGrpSpPr/>
        <p:nvPr/>
      </p:nvGrpSpPr>
      <p:grpSpPr>
        <a:xfrm>
          <a:off x="0" y="0"/>
          <a:ext cx="0" cy="0"/>
          <a:chOff x="0" y="0"/>
          <a:chExt cx="0" cy="0"/>
        </a:xfrm>
      </p:grpSpPr>
      <p:sp>
        <p:nvSpPr>
          <p:cNvPr id="27650" name="Rectangle 1">
            <a:extLst>
              <a:ext uri="{FF2B5EF4-FFF2-40B4-BE49-F238E27FC236}">
                <a16:creationId xmlns:a16="http://schemas.microsoft.com/office/drawing/2014/main" id="{211B7DE6-C8C5-64DB-745C-8ABF615B6F34}"/>
              </a:ext>
            </a:extLst>
          </p:cNvPr>
          <p:cNvSpPr>
            <a:spLocks noChangeArrowheads="1"/>
          </p:cNvSpPr>
          <p:nvPr/>
        </p:nvSpPr>
        <p:spPr bwMode="auto">
          <a:xfrm>
            <a:off x="304800" y="1600022"/>
            <a:ext cx="8534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Muchos confiaron en su nombre, es decir, por la manera en que se manifestó su poder, lo aceptaron como un gran profeta y quizás incluso como el Mesías. Sin embargo, esto no es lo mismo que decir que le entregaron su corazón. </a:t>
            </a:r>
            <a:r>
              <a:rPr lang="es-ES" alt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toda fe es para salvación</a:t>
            </a:r>
            <a:r>
              <a:rPr lang="es-E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7651" name="Picture 2" descr="https://encrypted-tbn1.gstatic.com/images?q=tbn:ANd9GcQileAyv1EM7poIp7ESaXAcXrR3g8wmSEi8qEez1LEfoNRgER0K">
            <a:extLst>
              <a:ext uri="{FF2B5EF4-FFF2-40B4-BE49-F238E27FC236}">
                <a16:creationId xmlns:a16="http://schemas.microsoft.com/office/drawing/2014/main" id="{B96DE94F-8601-22C9-2ED5-4801425B78E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813955" cy="1193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2088D3A-3EAE-480E-B69B-FE061DB8DF78}"/>
              </a:ext>
            </a:extLst>
          </p:cNvPr>
          <p:cNvSpPr/>
          <p:nvPr/>
        </p:nvSpPr>
        <p:spPr>
          <a:xfrm>
            <a:off x="2651442" y="228600"/>
            <a:ext cx="3841116" cy="646331"/>
          </a:xfrm>
          <a:prstGeom prst="rect">
            <a:avLst/>
          </a:prstGeom>
        </p:spPr>
        <p:txBody>
          <a:bodyPr wrap="none">
            <a:spAutoFit/>
          </a:bodyPr>
          <a:lstStyle/>
          <a:p>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William Hendriksen</a:t>
            </a:r>
          </a:p>
        </p:txBody>
      </p:sp>
      <p:sp>
        <p:nvSpPr>
          <p:cNvPr id="3" name="Rectangle 2">
            <a:extLst>
              <a:ext uri="{FF2B5EF4-FFF2-40B4-BE49-F238E27FC236}">
                <a16:creationId xmlns:a16="http://schemas.microsoft.com/office/drawing/2014/main" id="{CF10F9A7-4C0E-752C-1204-E306035C13F5}"/>
              </a:ext>
            </a:extLst>
          </p:cNvPr>
          <p:cNvSpPr/>
          <p:nvPr/>
        </p:nvSpPr>
        <p:spPr>
          <a:xfrm>
            <a:off x="709613" y="6248400"/>
            <a:ext cx="7724775" cy="584775"/>
          </a:xfrm>
          <a:prstGeom prst="rect">
            <a:avLst/>
          </a:prstGeom>
        </p:spPr>
        <p:txBody>
          <a:bodyPr wrap="square">
            <a:spAutoFit/>
          </a:bodyPr>
          <a:lstStyle/>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William Hendriksen,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Commentary on the Gospel of John, 3d ed. (London: Banner of Truth Trust, 1964), p. 127.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(1978). Bibliotheca Sacra, 135.  (1978).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135</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98957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A55A3-B085-8541-B3C8-B1F28FC40E77}"/>
            </a:ext>
          </a:extLst>
        </p:cNvPr>
        <p:cNvGrpSpPr/>
        <p:nvPr/>
      </p:nvGrpSpPr>
      <p:grpSpPr>
        <a:xfrm>
          <a:off x="0" y="0"/>
          <a:ext cx="0" cy="0"/>
          <a:chOff x="0" y="0"/>
          <a:chExt cx="0" cy="0"/>
        </a:xfrm>
      </p:grpSpPr>
      <p:sp>
        <p:nvSpPr>
          <p:cNvPr id="77826" name="Rectangle 3">
            <a:extLst>
              <a:ext uri="{FF2B5EF4-FFF2-40B4-BE49-F238E27FC236}">
                <a16:creationId xmlns:a16="http://schemas.microsoft.com/office/drawing/2014/main" id="{2E591134-DA62-A3B0-E2E0-42BB25CBFC63}"/>
              </a:ext>
            </a:extLst>
          </p:cNvPr>
          <p:cNvSpPr>
            <a:spLocks noChangeArrowheads="1"/>
          </p:cNvSpPr>
          <p:nvPr/>
        </p:nvSpPr>
        <p:spPr bwMode="auto">
          <a:xfrm>
            <a:off x="2514600" y="1905000"/>
            <a:ext cx="6324600" cy="304698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Ningún cristiano puede estar seguro de ser un verdadero creyente. Por lo tanto, es necesario que estemos siempre dedicados al Señor y que nos neguemos a nosotros mismos para poder llegar a serlo</a:t>
            </a: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36196" name="Picture 2" descr="http://larrydixon.files.wordpress.com/2011/05/john-piper.jpg">
            <a:extLst>
              <a:ext uri="{FF2B5EF4-FFF2-40B4-BE49-F238E27FC236}">
                <a16:creationId xmlns:a16="http://schemas.microsoft.com/office/drawing/2014/main" id="{4971A615-F175-F781-5830-352CD2AF4C1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018955" cy="2743200"/>
          </a:xfrm>
          <a:prstGeom prst="rect">
            <a:avLst/>
          </a:prstGeom>
          <a:noFill/>
          <a:ln w="38100">
            <a:solidFill>
              <a:schemeClr val="bg1"/>
            </a:solidFill>
            <a:miter lim="800000"/>
            <a:headEnd/>
            <a:tailEnd/>
          </a:ln>
        </p:spPr>
      </p:pic>
      <p:sp>
        <p:nvSpPr>
          <p:cNvPr id="2" name="Rectangle 1">
            <a:extLst>
              <a:ext uri="{FF2B5EF4-FFF2-40B4-BE49-F238E27FC236}">
                <a16:creationId xmlns:a16="http://schemas.microsoft.com/office/drawing/2014/main" id="{86BC3D87-745B-207E-8D6E-B7937FD95483}"/>
              </a:ext>
            </a:extLst>
          </p:cNvPr>
          <p:cNvSpPr/>
          <p:nvPr/>
        </p:nvSpPr>
        <p:spPr>
          <a:xfrm>
            <a:off x="457201" y="228600"/>
            <a:ext cx="8229599" cy="646331"/>
          </a:xfrm>
          <a:prstGeom prst="rect">
            <a:avLst/>
          </a:prstGeom>
        </p:spPr>
        <p:txBody>
          <a:bodyPr wrap="square">
            <a:spAutoFit/>
          </a:bodyPr>
          <a:lstStyle/>
          <a:p>
            <a:pPr algn="ctr">
              <a:spcAft>
                <a:spcPts val="900"/>
              </a:spcAft>
              <a:defRPr/>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a:t>
            </a:r>
          </a:p>
        </p:txBody>
      </p:sp>
      <p:sp>
        <p:nvSpPr>
          <p:cNvPr id="5" name="Rectangle 4">
            <a:extLst>
              <a:ext uri="{FF2B5EF4-FFF2-40B4-BE49-F238E27FC236}">
                <a16:creationId xmlns:a16="http://schemas.microsoft.com/office/drawing/2014/main" id="{6C8D7FC9-AF7C-0208-8ECF-3C61259C0639}"/>
              </a:ext>
            </a:extLst>
          </p:cNvPr>
          <p:cNvSpPr/>
          <p:nvPr/>
        </p:nvSpPr>
        <p:spPr>
          <a:xfrm>
            <a:off x="709613" y="6248400"/>
            <a:ext cx="7724775" cy="523220"/>
          </a:xfrm>
          <a:prstGeom prst="rect">
            <a:avLst/>
          </a:prstGeom>
        </p:spPr>
        <p:txBody>
          <a:bodyPr wrap="square">
            <a:spAutoFit/>
          </a:bodyPr>
          <a:lstStyle/>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John Piper and Pastoral Staff, TULIP: What We Believe about the Five Points of Calvinism: Position Paper of the Pastoral Staff (Desiring God Ministries, 1997), 25, cited in Dave Hunt, What Love is This?, 379.</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446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9A98-D058-A011-DDE7-FE7463911F97}"/>
            </a:ext>
          </a:extLst>
        </p:cNvPr>
        <p:cNvGrpSpPr/>
        <p:nvPr/>
      </p:nvGrpSpPr>
      <p:grpSpPr>
        <a:xfrm>
          <a:off x="0" y="0"/>
          <a:ext cx="0" cy="0"/>
          <a:chOff x="0" y="0"/>
          <a:chExt cx="0" cy="0"/>
        </a:xfrm>
      </p:grpSpPr>
      <p:sp>
        <p:nvSpPr>
          <p:cNvPr id="77826" name="Rectangle 3">
            <a:extLst>
              <a:ext uri="{FF2B5EF4-FFF2-40B4-BE49-F238E27FC236}">
                <a16:creationId xmlns:a16="http://schemas.microsoft.com/office/drawing/2014/main" id="{F189A1CD-3DCA-AD86-6864-8E3AD4E8A530}"/>
              </a:ext>
            </a:extLst>
          </p:cNvPr>
          <p:cNvSpPr>
            <a:spLocks noChangeArrowheads="1"/>
          </p:cNvSpPr>
          <p:nvPr/>
        </p:nvSpPr>
        <p:spPr bwMode="auto">
          <a:xfrm>
            <a:off x="2514600" y="1905506"/>
            <a:ext cx="6400800" cy="3046988"/>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 que me causa ansiedad es la posibilidad de que no sea cristiano,    -de que sea falso/de que todo lo que he hecho sea una farsa.- Son pensamientos horribles, horribles, ¿verdad?”</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F0E8405-C3F2-478C-7DEA-5A6CE49EC097}"/>
              </a:ext>
            </a:extLst>
          </p:cNvPr>
          <p:cNvSpPr/>
          <p:nvPr/>
        </p:nvSpPr>
        <p:spPr>
          <a:xfrm>
            <a:off x="709613" y="6248400"/>
            <a:ext cx="7724775" cy="523220"/>
          </a:xfrm>
          <a:prstGeom prst="rect">
            <a:avLst/>
          </a:prstGeom>
        </p:spPr>
        <p:txBody>
          <a:bodyPr wrap="square">
            <a:spAutoFit/>
          </a:bodyPr>
          <a:lstStyle/>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John Piper’s Interview on Family Life Radio April 14, 2020 </a:t>
            </a:r>
          </a:p>
          <a:p>
            <a:pPr algn="ctr"/>
            <a:r>
              <a:rPr kumimoji="0" lang="en-US" altLang="en-US" sz="1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https://www.familylife.com/podcast/familylife-today/strategies-for-standing-firm-through-coronavirus/</a:t>
            </a:r>
          </a:p>
        </p:txBody>
      </p:sp>
      <p:sp>
        <p:nvSpPr>
          <p:cNvPr id="6" name="Rectangle 5">
            <a:extLst>
              <a:ext uri="{FF2B5EF4-FFF2-40B4-BE49-F238E27FC236}">
                <a16:creationId xmlns:a16="http://schemas.microsoft.com/office/drawing/2014/main" id="{C55C89B6-BEC1-0760-7C0E-91342B3C1278}"/>
              </a:ext>
            </a:extLst>
          </p:cNvPr>
          <p:cNvSpPr/>
          <p:nvPr/>
        </p:nvSpPr>
        <p:spPr>
          <a:xfrm>
            <a:off x="457201" y="228600"/>
            <a:ext cx="8229599" cy="646331"/>
          </a:xfrm>
          <a:prstGeom prst="rect">
            <a:avLst/>
          </a:prstGeom>
        </p:spPr>
        <p:txBody>
          <a:bodyPr wrap="square">
            <a:spAutoFit/>
          </a:bodyPr>
          <a:lstStyle/>
          <a:p>
            <a:pPr algn="ctr">
              <a:spcAft>
                <a:spcPts val="900"/>
              </a:spcAft>
              <a:defRPr/>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Piper</a:t>
            </a:r>
          </a:p>
        </p:txBody>
      </p:sp>
      <p:pic>
        <p:nvPicPr>
          <p:cNvPr id="7" name="Picture 2" descr="http://larrydixon.files.wordpress.com/2011/05/john-piper.jpg">
            <a:extLst>
              <a:ext uri="{FF2B5EF4-FFF2-40B4-BE49-F238E27FC236}">
                <a16:creationId xmlns:a16="http://schemas.microsoft.com/office/drawing/2014/main" id="{11C7686B-00DC-F7B3-7345-3D3616DDBB0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2018955" cy="27432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8939935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25687-5695-63AE-F25D-2C6D3812ABA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4112BE2-7F07-02B0-08A3-EB69A331C3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a:extLst>
              <a:ext uri="{FF2B5EF4-FFF2-40B4-BE49-F238E27FC236}">
                <a16:creationId xmlns:a16="http://schemas.microsoft.com/office/drawing/2014/main" id="{75749021-73C7-03F0-0992-E1C69514F128}"/>
              </a:ext>
            </a:extLst>
          </p:cNvPr>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Juan 5:24</a:t>
            </a:r>
          </a:p>
          <a:p>
            <a:pPr algn="just" eaLnBrk="1"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rPr>
              <a:t>“</a:t>
            </a:r>
            <a:r>
              <a:rPr lang="es-ES" altLang="en-US" sz="3600" dirty="0">
                <a:effectLst>
                  <a:outerShdw blurRad="38100" dist="38100" dir="2700000" algn="tl">
                    <a:srgbClr val="000000">
                      <a:alpha val="43137"/>
                    </a:srgbClr>
                  </a:outerShdw>
                </a:effectLst>
                <a:latin typeface="Calibri" panose="020F0502020204030204" pitchFamily="34" charset="0"/>
              </a:rPr>
              <a:t>Les digo la verdad, todos los que escuchan mi mensaje y </a:t>
            </a:r>
            <a:r>
              <a:rPr lang="es-E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creen en Dios</a:t>
            </a:r>
            <a:r>
              <a:rPr lang="es-ES" altLang="en-US" sz="3600" dirty="0">
                <a:effectLst>
                  <a:outerShdw blurRad="38100" dist="38100" dir="2700000" algn="tl">
                    <a:srgbClr val="000000">
                      <a:alpha val="43137"/>
                    </a:srgbClr>
                  </a:outerShdw>
                </a:effectLst>
                <a:latin typeface="Calibri" panose="020F0502020204030204" pitchFamily="34" charset="0"/>
              </a:rPr>
              <a:t>, quien me envió, </a:t>
            </a:r>
            <a:r>
              <a:rPr lang="es-E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tienen vida eterna</a:t>
            </a:r>
            <a:r>
              <a:rPr lang="es-ES" altLang="en-US" sz="3600" dirty="0">
                <a:effectLst>
                  <a:outerShdw blurRad="38100" dist="38100" dir="2700000" algn="tl">
                    <a:srgbClr val="000000">
                      <a:alpha val="43137"/>
                    </a:srgbClr>
                  </a:outerShdw>
                </a:effectLst>
                <a:latin typeface="Calibri" panose="020F0502020204030204" pitchFamily="34" charset="0"/>
              </a:rPr>
              <a:t>. Nunca serán condenados por sus pecados, pues </a:t>
            </a:r>
            <a:r>
              <a:rPr lang="es-E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ya han pasado</a:t>
            </a:r>
            <a:r>
              <a:rPr lang="es-ES" altLang="en-US" sz="3600" dirty="0">
                <a:effectLst>
                  <a:outerShdw blurRad="38100" dist="38100" dir="2700000" algn="tl">
                    <a:srgbClr val="000000">
                      <a:alpha val="43137"/>
                    </a:srgbClr>
                  </a:outerShdw>
                </a:effectLst>
                <a:latin typeface="Calibri" panose="020F0502020204030204" pitchFamily="34" charset="0"/>
              </a:rPr>
              <a:t> de la muerte a la vida</a:t>
            </a:r>
            <a:r>
              <a:rPr lang="en-US" alt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D776EA6C-388C-CBBD-EC0F-2C444D5CCA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1614384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5A042-5F52-22DD-B3EA-67A1E322816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FDDA778-F4BB-08ED-80FE-B7C30D44E3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a:extLst>
              <a:ext uri="{FF2B5EF4-FFF2-40B4-BE49-F238E27FC236}">
                <a16:creationId xmlns:a16="http://schemas.microsoft.com/office/drawing/2014/main" id="{86B1674D-B7AA-EF3A-112F-D266A4BE66C0}"/>
              </a:ext>
            </a:extLst>
          </p:cNvPr>
          <p:cNvSpPr>
            <a:spLocks noChangeArrowheads="1"/>
          </p:cNvSpPr>
          <p:nvPr/>
        </p:nvSpPr>
        <p:spPr bwMode="auto">
          <a:xfrm>
            <a:off x="0" y="0"/>
            <a:ext cx="9144000" cy="3631763"/>
          </a:xfrm>
          <a:prstGeom prst="rect">
            <a:avLst/>
          </a:prstGeom>
          <a:noFill/>
          <a:ln w="28575">
            <a:noFill/>
            <a:miter lim="800000"/>
            <a:headEnd/>
            <a:tailEnd/>
          </a:ln>
        </p:spPr>
        <p:txBody>
          <a:bodyPr wrap="square">
            <a:spAutoFit/>
          </a:bodyPr>
          <a:lstStyle/>
          <a:p>
            <a:pPr algn="ctr" defTabSz="68580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Hechos 16:30-31</a:t>
            </a:r>
          </a:p>
          <a:p>
            <a:pPr algn="just"/>
            <a:r>
              <a:rPr lang="en-US" altLang="en-US" sz="3600" dirty="0">
                <a:effectLst>
                  <a:outerShdw blurRad="38100" dist="38100" dir="2700000" algn="tl">
                    <a:srgbClr val="000000">
                      <a:alpha val="43137"/>
                    </a:srgbClr>
                  </a:outerShdw>
                </a:effectLst>
                <a:latin typeface="Calibri" panose="020F0502020204030204" pitchFamily="34" charset="0"/>
              </a:rPr>
              <a:t>“</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600" dirty="0">
                <a:effectLst>
                  <a:outerShdw blurRad="38100" dist="38100" dir="2700000" algn="tl">
                    <a:srgbClr val="000000">
                      <a:alpha val="43137"/>
                    </a:srgbClr>
                  </a:outerShdw>
                </a:effectLst>
                <a:latin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rPr>
              <a:t>Sacándolos afuera, les dijo:</a:t>
            </a:r>
          </a:p>
          <a:p>
            <a:pPr algn="just"/>
            <a:r>
              <a:rPr lang="es-ES" sz="3600" dirty="0">
                <a:effectLst>
                  <a:outerShdw blurRad="38100" dist="38100" dir="2700000" algn="tl">
                    <a:srgbClr val="000000">
                      <a:alpha val="43137"/>
                    </a:srgbClr>
                  </a:outerShdw>
                </a:effectLst>
                <a:latin typeface="Calibri" panose="020F0502020204030204" pitchFamily="34" charset="0"/>
              </a:rPr>
              <a:t>—Señores, ¿qué debo hacer para ser salvo?</a:t>
            </a:r>
          </a:p>
          <a:p>
            <a:pPr algn="just"/>
            <a:r>
              <a:rPr lang="es-ES" sz="3600" dirty="0">
                <a:effectLst>
                  <a:outerShdw blurRad="38100" dist="38100" dir="2700000" algn="tl">
                    <a:srgbClr val="000000">
                      <a:alpha val="43137"/>
                    </a:srgbClr>
                  </a:outerShdw>
                </a:effectLst>
                <a:latin typeface="Calibri" panose="020F0502020204030204" pitchFamily="34" charset="0"/>
              </a:rPr>
              <a:t>31 Ellos dijeron:</a:t>
            </a:r>
          </a:p>
          <a:p>
            <a:pPr algn="just"/>
            <a:r>
              <a:rPr lang="es-ES" sz="3600" dirty="0">
                <a:effectLst>
                  <a:outerShdw blurRad="38100" dist="38100" dir="2700000" algn="tl">
                    <a:srgbClr val="000000">
                      <a:alpha val="43137"/>
                    </a:srgbClr>
                  </a:outerShdw>
                </a:effectLst>
                <a:latin typeface="Calibri" panose="020F0502020204030204" pitchFamily="34" charset="0"/>
              </a:rPr>
              <a:t>—</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Cree</a:t>
            </a:r>
            <a:r>
              <a:rPr lang="es-ES" sz="3600" dirty="0">
                <a:effectLst>
                  <a:outerShdw blurRad="38100" dist="38100" dir="2700000" algn="tl">
                    <a:srgbClr val="000000">
                      <a:alpha val="43137"/>
                    </a:srgbClr>
                  </a:outerShdw>
                </a:effectLst>
                <a:latin typeface="Calibri" panose="020F0502020204030204" pitchFamily="34" charset="0"/>
              </a:rPr>
              <a:t> en el Señor Jesús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rPr>
              <a:t>y serás salvo</a:t>
            </a:r>
            <a:r>
              <a:rPr lang="es-ES" sz="3600" dirty="0">
                <a:effectLst>
                  <a:outerShdw blurRad="38100" dist="38100" dir="2700000" algn="tl">
                    <a:srgbClr val="000000">
                      <a:alpha val="43137"/>
                    </a:srgbClr>
                  </a:outerShdw>
                </a:effectLst>
                <a:latin typeface="Calibri" panose="020F0502020204030204" pitchFamily="34" charset="0"/>
              </a:rPr>
              <a:t>, tú y tu casa</a:t>
            </a:r>
            <a:r>
              <a:rPr lang="en-US" sz="3600" dirty="0">
                <a:effectLst>
                  <a:outerShdw blurRad="38100" dist="38100" dir="2700000" algn="tl">
                    <a:srgbClr val="000000">
                      <a:alpha val="43137"/>
                    </a:srgbClr>
                  </a:outerShdw>
                </a:effectLst>
                <a:latin typeface="Calibri" panose="020F0502020204030204" pitchFamily="34" charset="0"/>
              </a:rPr>
              <a:t>.’</a:t>
            </a:r>
          </a:p>
        </p:txBody>
      </p:sp>
      <p:pic>
        <p:nvPicPr>
          <p:cNvPr id="3" name="Picture 2">
            <a:extLst>
              <a:ext uri="{FF2B5EF4-FFF2-40B4-BE49-F238E27FC236}">
                <a16:creationId xmlns:a16="http://schemas.microsoft.com/office/drawing/2014/main" id="{32A3A82A-ADB4-1C3A-A472-EDA020BDC4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6329" y="3276600"/>
            <a:ext cx="2191343" cy="1645920"/>
          </a:xfrm>
          <a:prstGeom prst="rect">
            <a:avLst/>
          </a:prstGeom>
        </p:spPr>
      </p:pic>
    </p:spTree>
    <p:extLst>
      <p:ext uri="{BB962C8B-B14F-4D97-AF65-F5344CB8AC3E}">
        <p14:creationId xmlns:p14="http://schemas.microsoft.com/office/powerpoint/2010/main" val="2682767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s-ES" altLang="en-US" sz="3600" dirty="0">
                <a:effectLst>
                  <a:outerShdw blurRad="38100" dist="38100" dir="2700000" algn="tl">
                    <a:srgbClr val="000000">
                      <a:alpha val="43137"/>
                    </a:srgbClr>
                  </a:outerShdw>
                </a:effectLst>
              </a:rPr>
              <a:t>Fe de la Cabeza vs. Fe del Corazón</a:t>
            </a:r>
            <a:r>
              <a:rPr lang="en-US" altLang="en-US" sz="3600" dirty="0">
                <a:effectLst>
                  <a:outerShdw blurRad="38100" dist="38100" dir="2700000" algn="tl">
                    <a:srgbClr val="000000">
                      <a:alpha val="43137"/>
                    </a:srgbClr>
                  </a:outerShdw>
                </a:effectLst>
              </a:rPr>
              <a:t>?</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(2:19)</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Una comparación entre peras y manzanas</a:t>
            </a:r>
          </a:p>
          <a:p>
            <a:pPr marL="857250" lvl="1" indent="-457200" eaLnBrk="1" hangingPunct="1">
              <a:spcBef>
                <a:spcPts val="0"/>
              </a:spcBef>
              <a:spcAft>
                <a:spcPts val="1200"/>
              </a:spcAft>
              <a:defRPr/>
            </a:pPr>
            <a:r>
              <a:rPr lang="en-US" dirty="0">
                <a:effectLst>
                  <a:outerShdw blurRad="38100" dist="38100" dir="2700000" algn="tl">
                    <a:srgbClr val="000000">
                      <a:alpha val="43137"/>
                    </a:srgbClr>
                  </a:outerShdw>
                </a:effectLst>
              </a:rPr>
              <a:t>Fe en Jesucristo?</a:t>
            </a:r>
          </a:p>
          <a:p>
            <a:pPr marL="857250" lvl="1" indent="-457200" eaLnBrk="1" hangingPunct="1">
              <a:spcBef>
                <a:spcPts val="0"/>
              </a:spcBef>
              <a:spcAft>
                <a:spcPts val="1200"/>
              </a:spcAft>
              <a:defRPr/>
            </a:pPr>
            <a:r>
              <a:rPr lang="es-ES" dirty="0">
                <a:effectLst>
                  <a:outerShdw blurRad="38100" dist="38100" dir="2700000" algn="tl">
                    <a:srgbClr val="000000">
                      <a:alpha val="43137"/>
                    </a:srgbClr>
                  </a:outerShdw>
                </a:effectLst>
              </a:rPr>
              <a:t>Plan de salvación no está disponible a los demonios</a:t>
            </a:r>
          </a:p>
          <a:p>
            <a:pPr marL="857250" lvl="1" indent="-457200" eaLnBrk="1" hangingPunct="1">
              <a:spcBef>
                <a:spcPts val="0"/>
              </a:spcBef>
              <a:spcAft>
                <a:spcPts val="1200"/>
              </a:spcAft>
              <a:defRPr/>
            </a:pPr>
            <a:r>
              <a:rPr lang="en-US" dirty="0">
                <a:effectLst>
                  <a:outerShdw blurRad="38100" dist="38100" dir="2700000" algn="tl">
                    <a:srgbClr val="000000">
                      <a:alpha val="43137"/>
                    </a:srgbClr>
                  </a:outerShdw>
                </a:effectLst>
              </a:rPr>
              <a:t>Los demonios creen (Mateo. 8:28-29)</a:t>
            </a:r>
          </a:p>
        </p:txBody>
      </p:sp>
      <p:pic>
        <p:nvPicPr>
          <p:cNvPr id="2" name="Picture 1">
            <a:extLst>
              <a:ext uri="{FF2B5EF4-FFF2-40B4-BE49-F238E27FC236}">
                <a16:creationId xmlns:a16="http://schemas.microsoft.com/office/drawing/2014/main" id="{B49D2C42-0F5C-26D0-4292-8F8D97FA9D86}"/>
              </a:ext>
            </a:extLst>
          </p:cNvPr>
          <p:cNvPicPr>
            <a:picLocks noChangeAspect="1"/>
          </p:cNvPicPr>
          <p:nvPr/>
        </p:nvPicPr>
        <p:blipFill>
          <a:blip r:embed="rId3"/>
          <a:stretch>
            <a:fillRect/>
          </a:stretch>
        </p:blipFill>
        <p:spPr>
          <a:xfrm>
            <a:off x="3505200" y="4876800"/>
            <a:ext cx="2414225" cy="1579001"/>
          </a:xfrm>
          <a:prstGeom prst="rect">
            <a:avLst/>
          </a:prstGeom>
        </p:spPr>
      </p:pic>
    </p:spTree>
    <p:extLst>
      <p:ext uri="{BB962C8B-B14F-4D97-AF65-F5344CB8AC3E}">
        <p14:creationId xmlns:p14="http://schemas.microsoft.com/office/powerpoint/2010/main" val="3246841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AD88F-C8C6-E6A6-A86D-CB8AE07938A4}"/>
            </a:ext>
          </a:extLst>
        </p:cNvPr>
        <p:cNvGrpSpPr/>
        <p:nvPr/>
      </p:nvGrpSpPr>
      <p:grpSpPr>
        <a:xfrm>
          <a:off x="0" y="0"/>
          <a:ext cx="0" cy="0"/>
          <a:chOff x="0" y="0"/>
          <a:chExt cx="0" cy="0"/>
        </a:xfrm>
      </p:grpSpPr>
      <p:sp>
        <p:nvSpPr>
          <p:cNvPr id="57345" name="Rectangle 2050">
            <a:extLst>
              <a:ext uri="{FF2B5EF4-FFF2-40B4-BE49-F238E27FC236}">
                <a16:creationId xmlns:a16="http://schemas.microsoft.com/office/drawing/2014/main" id="{3B0D90F9-0ABB-54F2-B158-01440F2064F1}"/>
              </a:ext>
            </a:extLst>
          </p:cNvPr>
          <p:cNvSpPr>
            <a:spLocks noGrp="1" noChangeArrowheads="1"/>
          </p:cNvSpPr>
          <p:nvPr>
            <p:ph type="title"/>
          </p:nvPr>
        </p:nvSpPr>
        <p:spPr>
          <a:xfrm>
            <a:off x="685800" y="228600"/>
            <a:ext cx="7772400" cy="914400"/>
          </a:xfrm>
        </p:spPr>
        <p:txBody>
          <a:bodyPr/>
          <a:lstStyle/>
          <a:p>
            <a:pPr algn="ctr" eaLnBrk="1" hangingPunct="1"/>
            <a:r>
              <a:rPr lang="en-US" sz="3600" dirty="0"/>
              <a:t>ESTRUCTURA DE SANTIAGO</a:t>
            </a:r>
          </a:p>
        </p:txBody>
      </p:sp>
      <p:sp>
        <p:nvSpPr>
          <p:cNvPr id="92163" name="Rectangle 2051">
            <a:extLst>
              <a:ext uri="{FF2B5EF4-FFF2-40B4-BE49-F238E27FC236}">
                <a16:creationId xmlns:a16="http://schemas.microsoft.com/office/drawing/2014/main" id="{9AC8106B-65F9-9262-118C-B669ED59F142}"/>
              </a:ext>
            </a:extLst>
          </p:cNvPr>
          <p:cNvSpPr>
            <a:spLocks noGrp="1" noChangeArrowheads="1"/>
          </p:cNvSpPr>
          <p:nvPr>
            <p:ph type="body" idx="1"/>
          </p:nvPr>
        </p:nvSpPr>
        <p:spPr>
          <a:xfrm>
            <a:off x="495300" y="1600200"/>
            <a:ext cx="81534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rPr>
              <a:t>Fe (Santiago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Sabiduría (Santiago 3:13</a:t>
            </a:r>
            <a:r>
              <a:rPr lang="en-US" dirty="0">
                <a:cs typeface="Calibri" panose="020F0502020204030204" pitchFamily="34" charset="0"/>
              </a:rPr>
              <a:t>‒5:20)</a:t>
            </a:r>
            <a:endParaRPr lang="en-US" dirty="0"/>
          </a:p>
        </p:txBody>
      </p:sp>
      <p:pic>
        <p:nvPicPr>
          <p:cNvPr id="2" name="Picture 1">
            <a:extLst>
              <a:ext uri="{FF2B5EF4-FFF2-40B4-BE49-F238E27FC236}">
                <a16:creationId xmlns:a16="http://schemas.microsoft.com/office/drawing/2014/main" id="{DD2A68AE-AECA-CA43-A8CA-B40E7FD1EC48}"/>
              </a:ext>
            </a:extLst>
          </p:cNvPr>
          <p:cNvPicPr>
            <a:picLocks noChangeAspect="1"/>
          </p:cNvPicPr>
          <p:nvPr/>
        </p:nvPicPr>
        <p:blipFill>
          <a:blip r:embed="rId2"/>
          <a:stretch>
            <a:fillRect/>
          </a:stretch>
        </p:blipFill>
        <p:spPr>
          <a:xfrm>
            <a:off x="3124200" y="4343400"/>
            <a:ext cx="2962913" cy="1926503"/>
          </a:xfrm>
          <a:prstGeom prst="rect">
            <a:avLst/>
          </a:prstGeom>
        </p:spPr>
      </p:pic>
    </p:spTree>
    <p:extLst>
      <p:ext uri="{BB962C8B-B14F-4D97-AF65-F5344CB8AC3E}">
        <p14:creationId xmlns:p14="http://schemas.microsoft.com/office/powerpoint/2010/main" val="297433964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28599"/>
            <a:ext cx="3505200" cy="923925"/>
          </a:xfrm>
        </p:spPr>
        <p:txBody>
          <a:bodyPr/>
          <a:lstStyle/>
          <a:p>
            <a:pPr algn="ctr"/>
            <a:r>
              <a:rPr lang="en-US" sz="3600" dirty="0">
                <a:solidFill>
                  <a:srgbClr val="00FFFF"/>
                </a:solidFill>
                <a:cs typeface="Calibri" panose="020F0502020204030204" pitchFamily="34" charset="0"/>
              </a:rPr>
              <a:t>Santiago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a:t>
            </a:r>
            <a:r>
              <a:rPr lang="es-ES" dirty="0">
                <a:cs typeface="Calibri" panose="020F0502020204030204" pitchFamily="34" charset="0"/>
              </a:rPr>
              <a:t>Santiago no llama a la creencia de los demonios un mero “reconocimiento”, sino que afirma que ellos realmente “creen”. De hecho, su fe los hace “temblar”. El punto de Santiago es que incluso la fe de los demonios resulta en alguna manifestación práctica en sus vidas, entonces, ¿no debería la fe genuina de estos creyentes resultar en algunas obras provechosas y demostrables hacia otros creyentes necesitados</a:t>
            </a:r>
            <a:r>
              <a:rPr lang="en-US" dirty="0">
                <a:cs typeface="Calibri" panose="020F0502020204030204" pitchFamily="34" charset="0"/>
              </a:rPr>
              <a:t>?”</a:t>
            </a:r>
          </a:p>
        </p:txBody>
      </p:sp>
      <p:sp>
        <p:nvSpPr>
          <p:cNvPr id="4" name="TextBox 3"/>
          <p:cNvSpPr txBox="1"/>
          <p:nvPr/>
        </p:nvSpPr>
        <p:spPr>
          <a:xfrm>
            <a:off x="991764" y="64770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25</a:t>
            </a:r>
          </a:p>
        </p:txBody>
      </p:sp>
      <p:pic>
        <p:nvPicPr>
          <p:cNvPr id="5" name="Picture 2" descr="Churches - Word of Grace Bible Church">
            <a:extLst>
              <a:ext uri="{FF2B5EF4-FFF2-40B4-BE49-F238E27FC236}">
                <a16:creationId xmlns:a16="http://schemas.microsoft.com/office/drawing/2014/main" id="{9483DA35-C090-479A-A9BA-56237A03F0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r="10000"/>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D924B-D7F7-D1FB-214D-FAFACEAB88ED}"/>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02A8EF2B-A415-4CE2-5C4B-ED32A8B8CD80}"/>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967DCB30-F0AD-8F97-EF79-8C8D9E889066}"/>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Demonio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1635D423-84FF-11E8-9595-1282B1904E09}"/>
              </a:ext>
            </a:extLst>
          </p:cNvPr>
          <p:cNvPicPr>
            <a:picLocks noChangeAspect="1"/>
          </p:cNvPicPr>
          <p:nvPr/>
        </p:nvPicPr>
        <p:blipFill>
          <a:blip r:embed="rId2"/>
          <a:stretch>
            <a:fillRect/>
          </a:stretch>
        </p:blipFill>
        <p:spPr>
          <a:xfrm>
            <a:off x="6043975" y="4558274"/>
            <a:ext cx="2414225" cy="1579001"/>
          </a:xfrm>
          <a:prstGeom prst="rect">
            <a:avLst/>
          </a:prstGeom>
        </p:spPr>
      </p:pic>
    </p:spTree>
    <p:extLst>
      <p:ext uri="{BB962C8B-B14F-4D97-AF65-F5344CB8AC3E}">
        <p14:creationId xmlns:p14="http://schemas.microsoft.com/office/powerpoint/2010/main" val="240454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CF31A-E120-AC97-D3BF-76DDC1401C06}"/>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00E0B6E-8E38-0EC0-B367-5A1226506AE9}"/>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999931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369B0-9E82-A39F-3E12-0B0A7E3254B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3C9A1DD-4104-786A-A8AF-F6AAE44BC6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50904FE7-DB59-47B4-C5C8-EB5715B19FF1}"/>
              </a:ext>
            </a:extLst>
          </p:cNvPr>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2:17, 20, 26</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también la fe, si no tiene obras,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 [nekros]</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sí misma.</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¡Qué tontería! ¿Acaso no te das cuenta de que la fe sin buenas acciones es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inútil [argos]?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Porque tal como el cuerpo sin el espíritu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muerto [nekros], </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así también la fe sin obras está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muerta [nekros]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555365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Audiencia</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457200" y="1143000"/>
            <a:ext cx="8229600" cy="3733800"/>
          </a:xfrm>
        </p:spPr>
        <p:txBody>
          <a:bodyPr/>
          <a:lstStyle/>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Judíos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Persecución (Hechos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En Babilonia-Mesopotamia o Turquía Norte-Central?</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Creyentes (Santiago 1:2-4)</a:t>
            </a:r>
          </a:p>
        </p:txBody>
      </p:sp>
      <p:pic>
        <p:nvPicPr>
          <p:cNvPr id="2" name="Picture 1">
            <a:extLst>
              <a:ext uri="{FF2B5EF4-FFF2-40B4-BE49-F238E27FC236}">
                <a16:creationId xmlns:a16="http://schemas.microsoft.com/office/drawing/2014/main" id="{DEAE3E06-FE74-0EA4-47BB-42517D85B235}"/>
              </a:ext>
            </a:extLst>
          </p:cNvPr>
          <p:cNvPicPr>
            <a:picLocks noChangeAspect="1"/>
          </p:cNvPicPr>
          <p:nvPr/>
        </p:nvPicPr>
        <p:blipFill>
          <a:blip r:embed="rId2"/>
          <a:stretch>
            <a:fillRect/>
          </a:stretch>
        </p:blipFill>
        <p:spPr>
          <a:xfrm>
            <a:off x="3124201" y="4994105"/>
            <a:ext cx="2743200" cy="178473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Santiago 1:1</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1 </a:t>
            </a:r>
            <a:r>
              <a:rPr lang="es-ES" sz="3600" dirty="0">
                <a:effectLst>
                  <a:outerShdw blurRad="38100" dist="38100" dir="2700000" algn="tl">
                    <a:srgbClr val="000000">
                      <a:alpha val="43137"/>
                    </a:srgbClr>
                  </a:outerShdw>
                </a:effectLst>
              </a:rPr>
              <a:t>Santiago,</a:t>
            </a:r>
            <a:r>
              <a:rPr lang="es-ES" sz="3600" b="1" dirty="0">
                <a:solidFill>
                  <a:srgbClr val="FFFFCC"/>
                </a:solidFill>
                <a:effectLst>
                  <a:outerShdw blurRad="38100" dist="38100" dir="2700000" algn="tl">
                    <a:srgbClr val="000000">
                      <a:alpha val="43137"/>
                    </a:srgbClr>
                  </a:outerShdw>
                </a:effectLst>
              </a:rPr>
              <a:t> </a:t>
            </a:r>
            <a:r>
              <a:rPr lang="es-ES" sz="3600" dirty="0">
                <a:effectLst>
                  <a:outerShdw blurRad="38100" dist="38100" dir="2700000" algn="tl">
                    <a:srgbClr val="000000">
                      <a:alpha val="43137"/>
                    </a:srgbClr>
                  </a:outerShdw>
                </a:effectLst>
              </a:rPr>
              <a:t>siervo de Dios y del Señor Jesucristo, a las </a:t>
            </a:r>
            <a:r>
              <a:rPr lang="es-ES" sz="3600" b="1" u="sng" dirty="0">
                <a:solidFill>
                  <a:srgbClr val="FFFFCC"/>
                </a:solidFill>
                <a:effectLst>
                  <a:outerShdw blurRad="38100" dist="38100" dir="2700000" algn="tl">
                    <a:srgbClr val="000000">
                      <a:alpha val="43137"/>
                    </a:srgbClr>
                  </a:outerShdw>
                </a:effectLst>
              </a:rPr>
              <a:t>doce tribus</a:t>
            </a:r>
            <a:r>
              <a:rPr lang="es-ES" sz="3600" dirty="0">
                <a:effectLst>
                  <a:outerShdw blurRad="38100" dist="38100" dir="2700000" algn="tl">
                    <a:srgbClr val="000000">
                      <a:alpha val="43137"/>
                    </a:srgbClr>
                  </a:outerShdw>
                </a:effectLst>
              </a:rPr>
              <a:t> de la dispersión: Saludos</a:t>
            </a:r>
            <a:r>
              <a:rPr lang="en-US" sz="3600" dirty="0">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F81FCA8E-D534-826F-AA72-CD52A4987055}"/>
              </a:ext>
            </a:extLst>
          </p:cNvPr>
          <p:cNvPicPr>
            <a:picLocks noChangeAspect="1"/>
          </p:cNvPicPr>
          <p:nvPr/>
        </p:nvPicPr>
        <p:blipFill>
          <a:blip r:embed="rId3"/>
          <a:stretch>
            <a:fillRect/>
          </a:stretch>
        </p:blipFill>
        <p:spPr>
          <a:xfrm>
            <a:off x="3053964" y="2819400"/>
            <a:ext cx="3036071" cy="1975275"/>
          </a:xfrm>
          <a:prstGeom prst="rect">
            <a:avLst/>
          </a:prstGeom>
        </p:spPr>
      </p:pic>
    </p:spTree>
    <p:extLst>
      <p:ext uri="{BB962C8B-B14F-4D97-AF65-F5344CB8AC3E}">
        <p14:creationId xmlns:p14="http://schemas.microsoft.com/office/powerpoint/2010/main" val="260309437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A0BE4-70DC-B3CD-B363-BDA204E7208C}"/>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D7E1300-AA14-EC3F-82C0-65DEDBAEC547}"/>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612368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2E75D-1BCE-4420-8E7A-29B111BD52C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Mateo 12:33-37</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 hagan ustedes bueno el árbol y bueno su fruto, o hagan malo el árbol y malo su fruto; porque por el fruto se conoce el árbol. 34 ¡Camada de víboras! ¿Cómo pueden hablar cosas buenas siendo malos? Porque de la abundancia del corazón habla la boca. 35 El hombre bueno de su buen tesoro saca cosas buenas; y el hombre malo de su mal tesoro saca cosas malas. 36 Pero Yo les digo que de toda palabra vana que hablen los hombres, darán cuenta de ella en el día del juicio. 37 Porque por tus palabras serás </a:t>
            </a:r>
            <a:r>
              <a:rPr lang="es-E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justificado [dikaioō]</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por tus palabras serás condenado»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9159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3C51CFE-4BA5-4F01-9C13-10EF847E34A4}"/>
              </a:ext>
            </a:extLst>
          </p:cNvPr>
          <p:cNvSpPr txBox="1">
            <a:spLocks noChangeArrowheads="1"/>
          </p:cNvSpPr>
          <p:nvPr/>
        </p:nvSpPr>
        <p:spPr bwMode="auto">
          <a:xfrm>
            <a:off x="0" y="1295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000" b="0" kern="0" dirty="0">
                <a:solidFill>
                  <a:schemeClr val="tx1"/>
                </a:solidFill>
                <a:effectLst>
                  <a:outerShdw blurRad="38100" dist="38100" dir="2700000" algn="tl">
                    <a:srgbClr val="000000">
                      <a:alpha val="43137"/>
                    </a:srgbClr>
                  </a:outerShdw>
                </a:effectLst>
              </a:rPr>
              <a:t>“</a:t>
            </a:r>
            <a:r>
              <a:rPr lang="es-ES" sz="3000" b="0" kern="0" dirty="0">
                <a:solidFill>
                  <a:schemeClr val="tx1"/>
                </a:solidFill>
                <a:effectLst>
                  <a:outerShdw blurRad="38100" dist="38100" dir="2700000" algn="tl">
                    <a:srgbClr val="000000">
                      <a:alpha val="43137"/>
                    </a:srgbClr>
                  </a:outerShdw>
                </a:effectLst>
              </a:rPr>
              <a:t>Los que tratan de probar con este pasaje de Santiago que las obras de Abraham fueron imputadas por justicia, necesariamente deben confesar que él mismo pervierte la Escritura; porque por más que la tuerzan y la desvirtúen, nunca podrán hacer que el efecto sea su propia causa. El pasaje es citado de Moisés (Gén. 15:6). La imputación de justicia que menciona Moisés precedió </a:t>
            </a:r>
            <a:r>
              <a:rPr lang="es-ES" sz="3000" u="sng" kern="0" dirty="0">
                <a:solidFill>
                  <a:srgbClr val="FFFFCC"/>
                </a:solidFill>
                <a:effectLst>
                  <a:outerShdw blurRad="38100" dist="38100" dir="2700000" algn="tl">
                    <a:srgbClr val="000000">
                      <a:alpha val="43137"/>
                    </a:srgbClr>
                  </a:outerShdw>
                </a:effectLst>
              </a:rPr>
              <a:t>más de treinta años</a:t>
            </a:r>
            <a:r>
              <a:rPr lang="es-ES" sz="3000" b="0" kern="0" dirty="0">
                <a:solidFill>
                  <a:schemeClr val="tx1"/>
                </a:solidFill>
                <a:effectLst>
                  <a:outerShdw blurRad="38100" dist="38100" dir="2700000" algn="tl">
                    <a:srgbClr val="000000">
                      <a:alpha val="43137"/>
                    </a:srgbClr>
                  </a:outerShdw>
                </a:effectLst>
              </a:rPr>
              <a:t> a la obra por la cual ellos querían que Abraham hubiera sido justificado. Puesto que la fe le fue imputada a Abraham quince años antes del nacimiento de Isaac, esto seguramente no pudo haberse hecho por medio de la obra de sacrificarlo</a:t>
            </a:r>
            <a:r>
              <a:rPr lang="en-US" sz="3000" b="0" kern="0" dirty="0">
                <a:solidFill>
                  <a:schemeClr val="tx1"/>
                </a:solidFill>
                <a:effectLst>
                  <a:outerShdw blurRad="38100" dist="38100" dir="2700000" algn="tl">
                    <a:srgbClr val="000000">
                      <a:alpha val="43137"/>
                    </a:srgbClr>
                  </a:outerShdw>
                </a:effectLst>
              </a:rPr>
              <a:t>.”</a:t>
            </a:r>
            <a:endParaRPr lang="en-US" altLang="en-US" sz="3000" b="0" kern="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573EAF30-6351-4E46-90D6-ED36881D69E3}"/>
              </a:ext>
            </a:extLst>
          </p:cNvPr>
          <p:cNvSpPr txBox="1">
            <a:spLocks noChangeArrowheads="1"/>
          </p:cNvSpPr>
          <p:nvPr/>
        </p:nvSpPr>
        <p:spPr bwMode="auto">
          <a:xfrm>
            <a:off x="1600200" y="228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Santiago 2:23 (Calvin Cat</a:t>
            </a:r>
            <a:r>
              <a:rPr lang="en-US" sz="1800" dirty="0">
                <a:ea typeface="Calibri" panose="020F0502020204030204" pitchFamily="34" charset="0"/>
                <a:cs typeface="Times New Roman" panose="02020603050405020304" pitchFamily="18" charset="0"/>
              </a:rPr>
              <a:t>h</a:t>
            </a:r>
            <a:r>
              <a:rPr lang="en-US" sz="1800" dirty="0">
                <a:effectLst/>
                <a:latin typeface="Calibri" panose="020F0502020204030204" pitchFamily="34" charset="0"/>
                <a:ea typeface="Calibri" panose="020F0502020204030204" pitchFamily="34" charset="0"/>
                <a:cs typeface="Times New Roman" panose="02020603050405020304" pitchFamily="18" charset="0"/>
              </a:rPr>
              <a:t> Epist)</a:t>
            </a:r>
          </a:p>
        </p:txBody>
      </p:sp>
      <p:pic>
        <p:nvPicPr>
          <p:cNvPr id="7" name="Picture 6">
            <a:extLst>
              <a:ext uri="{FF2B5EF4-FFF2-40B4-BE49-F238E27FC236}">
                <a16:creationId xmlns:a16="http://schemas.microsoft.com/office/drawing/2014/main" id="{F35B6EED-590A-4077-A4C3-226A526D8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9" y="76200"/>
            <a:ext cx="766737"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0980481"/>
      </p:ext>
    </p:ext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3C51CFE-4BA5-4F01-9C13-10EF847E34A4}"/>
              </a:ext>
            </a:extLst>
          </p:cNvPr>
          <p:cNvSpPr txBox="1">
            <a:spLocks noChangeArrowheads="1"/>
          </p:cNvSpPr>
          <p:nvPr/>
        </p:nvSpPr>
        <p:spPr bwMode="auto">
          <a:xfrm>
            <a:off x="0" y="16002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algn="l" rtl="0" eaLnBrk="0" fontAlgn="base" hangingPunct="0">
              <a:lnSpc>
                <a:spcPct val="70000"/>
              </a:lnSpc>
              <a:spcBef>
                <a:spcPct val="0"/>
              </a:spcBef>
              <a:spcAft>
                <a:spcPct val="0"/>
              </a:spcAft>
              <a:defRPr sz="4800" b="1">
                <a:solidFill>
                  <a:schemeClr val="tx2"/>
                </a:solidFill>
                <a:latin typeface="Calibri" panose="020F0502020204030204" pitchFamily="34" charset="0"/>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a:lstStyle>
          <a:p>
            <a:pPr algn="just" eaLnBrk="1" hangingPunct="1">
              <a:lnSpc>
                <a:spcPct val="100000"/>
              </a:lnSpc>
            </a:pPr>
            <a:r>
              <a:rPr lang="en-US" sz="3200" b="0" kern="0" dirty="0">
                <a:solidFill>
                  <a:schemeClr val="tx1"/>
                </a:solidFill>
                <a:effectLst>
                  <a:outerShdw blurRad="38100" dist="38100" dir="2700000" algn="tl">
                    <a:srgbClr val="000000">
                      <a:alpha val="43137"/>
                    </a:srgbClr>
                  </a:outerShdw>
                </a:effectLst>
              </a:rPr>
              <a:t>“</a:t>
            </a:r>
            <a:r>
              <a:rPr lang="es-ES" sz="3200" b="0" kern="0" dirty="0">
                <a:solidFill>
                  <a:schemeClr val="tx1"/>
                </a:solidFill>
                <a:effectLst>
                  <a:outerShdw blurRad="38100" dist="38100" dir="2700000" algn="tl">
                    <a:srgbClr val="000000">
                      <a:alpha val="43137"/>
                    </a:srgbClr>
                  </a:outerShdw>
                </a:effectLst>
              </a:rPr>
              <a:t>Considero que están unidos por un nudo indisoluble todos aquellos que se imaginan que a Abraham se le imputó justicia ante Dios porque sacrificó a su hijo Isaac, que aún no había nacido cuando el Espíritu Santo declaró que Abraham estaba justificado. De ahí que necesariamente se deduzca que aquí se señala algo posterior</a:t>
            </a:r>
            <a:r>
              <a:rPr lang="en-US" sz="3200" b="0" kern="0" dirty="0">
                <a:solidFill>
                  <a:schemeClr val="tx1"/>
                </a:solidFill>
                <a:effectLst>
                  <a:outerShdw blurRad="38100" dist="38100" dir="2700000" algn="tl">
                    <a:srgbClr val="000000">
                      <a:alpha val="43137"/>
                    </a:srgbClr>
                  </a:outerShdw>
                </a:effectLst>
              </a:rPr>
              <a:t>.”</a:t>
            </a:r>
            <a:endParaRPr lang="en-US" altLang="en-US" sz="3200" b="0" kern="0" dirty="0">
              <a:solidFill>
                <a:schemeClr val="tx1"/>
              </a:solidFill>
              <a:effectLst>
                <a:outerShdw blurRad="38100" dist="38100" dir="2700000" algn="tl">
                  <a:srgbClr val="000000">
                    <a:alpha val="43137"/>
                  </a:srgbClr>
                </a:outerShdw>
              </a:effectLst>
            </a:endParaRPr>
          </a:p>
        </p:txBody>
      </p:sp>
      <p:sp>
        <p:nvSpPr>
          <p:cNvPr id="8" name="Rectangle 3">
            <a:extLst>
              <a:ext uri="{FF2B5EF4-FFF2-40B4-BE49-F238E27FC236}">
                <a16:creationId xmlns:a16="http://schemas.microsoft.com/office/drawing/2014/main" id="{B7D3353E-6DA6-4168-A7C0-02BB3DE25E32}"/>
              </a:ext>
            </a:extLst>
          </p:cNvPr>
          <p:cNvSpPr txBox="1">
            <a:spLocks noChangeArrowheads="1"/>
          </p:cNvSpPr>
          <p:nvPr/>
        </p:nvSpPr>
        <p:spPr bwMode="auto">
          <a:xfrm>
            <a:off x="1600200" y="228600"/>
            <a:ext cx="5943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711200" indent="-711200" algn="l" rtl="0" eaLnBrk="0" fontAlgn="base" hangingPunct="0">
              <a:spcBef>
                <a:spcPct val="20000"/>
              </a:spcBef>
              <a:spcAft>
                <a:spcPct val="0"/>
              </a:spcAft>
              <a:buClr>
                <a:schemeClr val="tx1"/>
              </a:buClr>
              <a:buFont typeface="Wingdings" panose="05000000000000000000" pitchFamily="2" charset="2"/>
              <a:buAutoNum type="romanUcPeriod"/>
              <a:defRPr sz="2800">
                <a:solidFill>
                  <a:schemeClr val="tx1"/>
                </a:solidFill>
                <a:latin typeface="Calibri" panose="020F0502020204030204" pitchFamily="34" charset="0"/>
                <a:ea typeface="+mn-ea"/>
                <a:cs typeface="+mn-cs"/>
              </a:defRPr>
            </a:lvl1pPr>
            <a:lvl2pPr marL="1117600" indent="-660400" algn="l" rtl="0" eaLnBrk="0" fontAlgn="base" hangingPunct="0">
              <a:spcBef>
                <a:spcPct val="20000"/>
              </a:spcBef>
              <a:spcAft>
                <a:spcPct val="0"/>
              </a:spcAft>
              <a:buClr>
                <a:schemeClr val="tx1"/>
              </a:buClr>
              <a:buFont typeface="Wingdings" panose="05000000000000000000" pitchFamily="2" charset="2"/>
              <a:buAutoNum type="alphaUcPeriod"/>
              <a:defRPr sz="2600">
                <a:solidFill>
                  <a:schemeClr val="tx1"/>
                </a:solidFill>
                <a:latin typeface="Calibri" panose="020F0502020204030204" pitchFamily="34" charset="0"/>
              </a:defRPr>
            </a:lvl2pPr>
            <a:lvl3pPr marL="1524000" indent="-609600" algn="l" rtl="0" eaLnBrk="0" fontAlgn="base" hangingPunct="0">
              <a:spcBef>
                <a:spcPct val="20000"/>
              </a:spcBef>
              <a:spcAft>
                <a:spcPct val="0"/>
              </a:spcAft>
              <a:buClr>
                <a:schemeClr val="tx1"/>
              </a:buClr>
              <a:buFont typeface="Wingdings" panose="05000000000000000000" pitchFamily="2" charset="2"/>
              <a:buAutoNum type="arabicPeriod"/>
              <a:defRPr sz="2400">
                <a:solidFill>
                  <a:schemeClr val="tx1"/>
                </a:solidFill>
                <a:latin typeface="Calibri" panose="020F0502020204030204" pitchFamily="34" charset="0"/>
              </a:defRPr>
            </a:lvl3pPr>
            <a:lvl4pPr marL="1879600" indent="-508000" algn="l" rtl="0" eaLnBrk="0" fontAlgn="base" hangingPunct="0">
              <a:spcBef>
                <a:spcPct val="20000"/>
              </a:spcBef>
              <a:spcAft>
                <a:spcPct val="0"/>
              </a:spcAft>
              <a:buClr>
                <a:schemeClr val="tx1"/>
              </a:buClr>
              <a:buSzPct val="100000"/>
              <a:buAutoNum type="alphaLcParenR"/>
              <a:defRPr sz="2000">
                <a:solidFill>
                  <a:schemeClr val="tx1"/>
                </a:solidFill>
                <a:latin typeface="Calibri" panose="020F0502020204030204" pitchFamily="34" charset="0"/>
              </a:defRPr>
            </a:lvl4pPr>
            <a:lvl5pPr marL="2336800" indent="-508000" algn="l" rtl="0" eaLnBrk="0" fontAlgn="base" hangingPunct="0">
              <a:spcBef>
                <a:spcPct val="20000"/>
              </a:spcBef>
              <a:spcAft>
                <a:spcPct val="0"/>
              </a:spcAft>
              <a:buClr>
                <a:schemeClr val="tx1"/>
              </a:buClr>
              <a:buSzPct val="100000"/>
              <a:buAutoNum type="romanLcPeriod"/>
              <a:defRPr sz="2000">
                <a:solidFill>
                  <a:schemeClr val="tx1"/>
                </a:solidFill>
                <a:latin typeface="Calibri" panose="020F0502020204030204" pitchFamily="34" charset="0"/>
              </a:defRPr>
            </a:lvl5pPr>
            <a:lvl6pPr marL="2794000" indent="-508000" algn="l" rtl="0" fontAlgn="base">
              <a:spcBef>
                <a:spcPct val="20000"/>
              </a:spcBef>
              <a:spcAft>
                <a:spcPct val="0"/>
              </a:spcAft>
              <a:buClr>
                <a:schemeClr val="tx1"/>
              </a:buClr>
              <a:buSzPct val="100000"/>
              <a:buAutoNum type="romanLcPeriod"/>
              <a:defRPr sz="2000">
                <a:solidFill>
                  <a:schemeClr val="tx1"/>
                </a:solidFill>
                <a:latin typeface="+mn-lt"/>
              </a:defRPr>
            </a:lvl6pPr>
            <a:lvl7pPr marL="3251200" indent="-508000" algn="l" rtl="0" fontAlgn="base">
              <a:spcBef>
                <a:spcPct val="20000"/>
              </a:spcBef>
              <a:spcAft>
                <a:spcPct val="0"/>
              </a:spcAft>
              <a:buClr>
                <a:schemeClr val="tx1"/>
              </a:buClr>
              <a:buSzPct val="100000"/>
              <a:buAutoNum type="romanLcPeriod"/>
              <a:defRPr sz="2000">
                <a:solidFill>
                  <a:schemeClr val="tx1"/>
                </a:solidFill>
                <a:latin typeface="+mn-lt"/>
              </a:defRPr>
            </a:lvl7pPr>
            <a:lvl8pPr marL="3708400" indent="-508000" algn="l" rtl="0" fontAlgn="base">
              <a:spcBef>
                <a:spcPct val="20000"/>
              </a:spcBef>
              <a:spcAft>
                <a:spcPct val="0"/>
              </a:spcAft>
              <a:buClr>
                <a:schemeClr val="tx1"/>
              </a:buClr>
              <a:buSzPct val="100000"/>
              <a:buAutoNum type="romanLcPeriod"/>
              <a:defRPr sz="2000">
                <a:solidFill>
                  <a:schemeClr val="tx1"/>
                </a:solidFill>
                <a:latin typeface="+mn-lt"/>
              </a:defRPr>
            </a:lvl8pPr>
            <a:lvl9pPr marL="4165600" indent="-508000" algn="l" rtl="0" fontAlgn="base">
              <a:spcBef>
                <a:spcPct val="20000"/>
              </a:spcBef>
              <a:spcAft>
                <a:spcPct val="0"/>
              </a:spcAft>
              <a:buClr>
                <a:schemeClr val="tx1"/>
              </a:buClr>
              <a:buSzPct val="100000"/>
              <a:buAutoNum type="romanLcPeriod"/>
              <a:defRPr sz="2000">
                <a:solidFill>
                  <a:schemeClr val="tx1"/>
                </a:solidFill>
                <a:latin typeface="+mn-lt"/>
              </a:defRPr>
            </a:lvl9pPr>
          </a:lstStyle>
          <a:p>
            <a:pPr marL="0" indent="0" algn="ctr">
              <a:spcBef>
                <a:spcPct val="0"/>
              </a:spcBef>
              <a:spcAft>
                <a:spcPts val="600"/>
              </a:spcAft>
              <a:buNone/>
              <a:defRPr/>
            </a:pPr>
            <a:r>
              <a:rPr lang="en-US" sz="3600" kern="1200" dirty="0">
                <a:solidFill>
                  <a:srgbClr val="00FFFF"/>
                </a:solidFill>
                <a:effectLst>
                  <a:outerShdw blurRad="38100" dist="38100" dir="2700000" algn="tl">
                    <a:srgbClr val="000000">
                      <a:alpha val="43137"/>
                    </a:srgbClr>
                  </a:outerShdw>
                </a:effectLst>
              </a:rPr>
              <a:t>John Calvin</a:t>
            </a:r>
          </a:p>
          <a:p>
            <a:pPr marL="0" indent="0" algn="ctr" eaLnBrk="1" hangingPunct="1">
              <a:buNone/>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James 2:23 (Calvin Cath Epist)</a:t>
            </a:r>
          </a:p>
        </p:txBody>
      </p:sp>
      <p:pic>
        <p:nvPicPr>
          <p:cNvPr id="9" name="Picture 8">
            <a:extLst>
              <a:ext uri="{FF2B5EF4-FFF2-40B4-BE49-F238E27FC236}">
                <a16:creationId xmlns:a16="http://schemas.microsoft.com/office/drawing/2014/main" id="{87B3BB7A-F018-406B-A8C2-353CDB63B0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99" y="76200"/>
            <a:ext cx="766737" cy="109728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41783211"/>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62693CD3-C9BD-B991-DB55-A97A987F5038}"/>
              </a:ext>
            </a:extLst>
          </p:cNvPr>
          <p:cNvPicPr>
            <a:picLocks noChangeAspect="1"/>
          </p:cNvPicPr>
          <p:nvPr/>
        </p:nvPicPr>
        <p:blipFill>
          <a:blip r:embed="rId2"/>
          <a:stretch>
            <a:fillRect/>
          </a:stretch>
        </p:blipFill>
        <p:spPr>
          <a:xfrm>
            <a:off x="5562600" y="4702897"/>
            <a:ext cx="2962913" cy="1926503"/>
          </a:xfrm>
          <a:prstGeom prst="rect">
            <a:avLst/>
          </a:prstGeom>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74BE7-41B4-AC89-3386-EFE93A98ED5F}"/>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714FAEB-33EB-85E5-D1E7-A9F48A4C41EF}"/>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2836090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2:22</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Ya ves que la fe actuaba juntamente con sus obras, y como resultado de las obras, la fe fue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perfeccionada [teleioō]</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430FAFF6-D8BE-FD67-DD8A-B744BFA8D9DE}"/>
              </a:ext>
            </a:extLst>
          </p:cNvPr>
          <p:cNvPicPr>
            <a:picLocks noChangeAspect="1"/>
          </p:cNvPicPr>
          <p:nvPr/>
        </p:nvPicPr>
        <p:blipFill>
          <a:blip r:embed="rId3"/>
          <a:stretch>
            <a:fillRect/>
          </a:stretch>
        </p:blipFill>
        <p:spPr>
          <a:xfrm>
            <a:off x="3053964" y="2819400"/>
            <a:ext cx="3036071" cy="1975275"/>
          </a:xfrm>
          <a:prstGeom prst="rect">
            <a:avLst/>
          </a:prstGeom>
        </p:spPr>
      </p:pic>
    </p:spTree>
    <p:extLst>
      <p:ext uri="{BB962C8B-B14F-4D97-AF65-F5344CB8AC3E}">
        <p14:creationId xmlns:p14="http://schemas.microsoft.com/office/powerpoint/2010/main" val="26809475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Hebreos 5:14</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Pero el alimento sólido es para los </a:t>
            </a:r>
            <a:r>
              <a:rPr lang="es-E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maduros [teleios]</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para los que, por la práctica, tienen los sentidos entrenados para discernir entre el bien y el mal</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0DC85804-CFEC-4F20-4DA1-3E8B567496A8}"/>
              </a:ext>
            </a:extLst>
          </p:cNvPr>
          <p:cNvPicPr>
            <a:picLocks noChangeAspect="1"/>
          </p:cNvPicPr>
          <p:nvPr/>
        </p:nvPicPr>
        <p:blipFill>
          <a:blip r:embed="rId3"/>
          <a:stretch>
            <a:fillRect/>
          </a:stretch>
        </p:blipFill>
        <p:spPr>
          <a:xfrm>
            <a:off x="3053964" y="2895600"/>
            <a:ext cx="3036071" cy="1975275"/>
          </a:xfrm>
          <a:prstGeom prst="rect">
            <a:avLst/>
          </a:prstGeom>
        </p:spPr>
      </p:pic>
    </p:spTree>
    <p:extLst>
      <p:ext uri="{BB962C8B-B14F-4D97-AF65-F5344CB8AC3E}">
        <p14:creationId xmlns:p14="http://schemas.microsoft.com/office/powerpoint/2010/main" val="31381140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08434"/>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2:24</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Pueden ver, pues, que el hombre es </a:t>
            </a:r>
            <a:r>
              <a:rPr lang="es-E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justificado [dikaioō]</a:t>
            </a:r>
            <a:r>
              <a:rPr lang="es-E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 las obras y no solamente por la 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F712F18C-ACA5-377F-A74E-9B637D9E0D5C}"/>
              </a:ext>
            </a:extLst>
          </p:cNvPr>
          <p:cNvPicPr>
            <a:picLocks noChangeAspect="1"/>
          </p:cNvPicPr>
          <p:nvPr/>
        </p:nvPicPr>
        <p:blipFill>
          <a:blip r:embed="rId3"/>
          <a:stretch>
            <a:fillRect/>
          </a:stretch>
        </p:blipFill>
        <p:spPr>
          <a:xfrm>
            <a:off x="3053964" y="2715608"/>
            <a:ext cx="3036071" cy="1975275"/>
          </a:xfrm>
          <a:prstGeom prst="rect">
            <a:avLst/>
          </a:prstGeom>
        </p:spPr>
      </p:pic>
    </p:spTree>
    <p:extLst>
      <p:ext uri="{BB962C8B-B14F-4D97-AF65-F5344CB8AC3E}">
        <p14:creationId xmlns:p14="http://schemas.microsoft.com/office/powerpoint/2010/main" val="1837028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D7239-EDBC-A827-C2EA-A48C4F8F992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49D2D5F-4AD5-293F-B039-1A8958CECA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C5206B36-4639-6543-C460-78165E524EBB}"/>
              </a:ext>
            </a:extLst>
          </p:cNvPr>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Mateo 12:33-37</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 hagan ustedes bueno el árbol y bueno su fruto, o hagan malo el árbol y malo su fruto; porque por el fruto se conoce el árbol. 34 ¡Camada de víboras! ¿Cómo pueden hablar cosas buenas siendo malos? Porque de la abundancia del corazón habla la boca. 35 El hombre bueno de su buen tesoro saca cosas buenas; y el hombre malo de su mal tesoro saca cosas malas. 36 Pero Yo les digo que de toda palabra vana que hablen los hombres, darán cuenta de ella en el día del juicio. 37 Porque por tus palabras serás </a:t>
            </a:r>
            <a:r>
              <a:rPr lang="es-E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justificado [dikaioō]</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por tus palabras serás condenado»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341413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5AC11-C916-7E6A-C8DD-2D837ED5AD06}"/>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4DF59E20-D2C2-F27B-E14D-C6A0C3495AF2}"/>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12876807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4901C-E333-F5CC-9AE8-D83EFDBCF6FB}"/>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75083539-0940-5D9C-9DDB-FB27632E1B5F}"/>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9BF9803E-5C69-103B-D5B1-DFDA58D13DB2}"/>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Demonio Monoteista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06991A96-C798-F8FD-5648-C183B4748BB9}"/>
              </a:ext>
            </a:extLst>
          </p:cNvPr>
          <p:cNvPicPr>
            <a:picLocks noChangeAspect="1"/>
          </p:cNvPicPr>
          <p:nvPr/>
        </p:nvPicPr>
        <p:blipFill>
          <a:blip r:embed="rId2"/>
          <a:stretch>
            <a:fillRect/>
          </a:stretch>
        </p:blipFill>
        <p:spPr>
          <a:xfrm>
            <a:off x="6096000" y="4566157"/>
            <a:ext cx="2414225" cy="1579001"/>
          </a:xfrm>
          <a:prstGeom prst="rect">
            <a:avLst/>
          </a:prstGeom>
        </p:spPr>
      </p:pic>
    </p:spTree>
    <p:extLst>
      <p:ext uri="{BB962C8B-B14F-4D97-AF65-F5344CB8AC3E}">
        <p14:creationId xmlns:p14="http://schemas.microsoft.com/office/powerpoint/2010/main" val="17523411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B3B903-3D83-4380-A407-5F4D6CBA5A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2013" y="228600"/>
            <a:ext cx="8519974" cy="6400800"/>
          </a:xfrm>
          <a:prstGeom prst="rect">
            <a:avLst/>
          </a:prstGeom>
        </p:spPr>
      </p:pic>
    </p:spTree>
    <p:extLst>
      <p:ext uri="{BB962C8B-B14F-4D97-AF65-F5344CB8AC3E}">
        <p14:creationId xmlns:p14="http://schemas.microsoft.com/office/powerpoint/2010/main" val="502296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Santiago 2:25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 de la misma manera, ¿no fue la ramera Rahab también </a:t>
            </a:r>
            <a:r>
              <a:rPr lang="es-ES" sz="36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justificada [dikaioō]</a:t>
            </a:r>
            <a:r>
              <a:rPr lang="es-E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por las obras cuando recibió a los mensajeros y los envió por otro camino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95CD81BD-90E1-C0A1-AAA9-0D7419285BDA}"/>
              </a:ext>
            </a:extLst>
          </p:cNvPr>
          <p:cNvPicPr>
            <a:picLocks noChangeAspect="1"/>
          </p:cNvPicPr>
          <p:nvPr/>
        </p:nvPicPr>
        <p:blipFill>
          <a:blip r:embed="rId3"/>
          <a:stretch>
            <a:fillRect/>
          </a:stretch>
        </p:blipFill>
        <p:spPr>
          <a:xfrm>
            <a:off x="3364887" y="3200400"/>
            <a:ext cx="2414225" cy="1579001"/>
          </a:xfrm>
          <a:prstGeom prst="rect">
            <a:avLst/>
          </a:prstGeom>
        </p:spPr>
      </p:pic>
    </p:spTree>
    <p:extLst>
      <p:ext uri="{BB962C8B-B14F-4D97-AF65-F5344CB8AC3E}">
        <p14:creationId xmlns:p14="http://schemas.microsoft.com/office/powerpoint/2010/main" val="14335519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00793-1591-536D-311B-873A95AD2BA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5E773A7-BF1C-0EF5-E80D-1A208F19CA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a:extLst>
              <a:ext uri="{FF2B5EF4-FFF2-40B4-BE49-F238E27FC236}">
                <a16:creationId xmlns:a16="http://schemas.microsoft.com/office/drawing/2014/main" id="{BA1F89CA-E116-9074-2EDC-D6D037E8233A}"/>
              </a:ext>
            </a:extLst>
          </p:cNvPr>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Mateo 12:33-37</a:t>
            </a:r>
          </a:p>
          <a:p>
            <a:pPr algn="just" eaLnBrk="1" hangingPunct="1">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 hagan ustedes bueno el árbol y bueno su fruto, o hagan malo el árbol y malo su fruto; porque por el fruto se conoce el árbol. 34 ¡Camada de víboras! ¿Cómo pueden hablar cosas buenas siendo malos? Porque de la abundancia del corazón habla la boca. 35 El hombre bueno de su buen tesoro saca cosas buenas; y el hombre malo de su mal tesoro saca cosas malas. 36 Pero Yo les digo que de toda palabra vana que hablen los hombres, darán cuenta de ella en el día del juicio. 37 Porque por tus palabras serás </a:t>
            </a:r>
            <a:r>
              <a:rPr lang="es-E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justificado [dikaioō]</a:t>
            </a:r>
            <a:r>
              <a:rPr lang="es-E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 por tus palabras serás condenado»</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86703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DBB3A-0B3D-511E-2EC0-82E1BF4D504F}"/>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3314AF95-6962-A975-8131-4B675C4FEC8E}"/>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74830090-C4B9-1E9B-9F74-37D1AB8D34A3}"/>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Fe (1:1</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–3:12)</a:t>
            </a:r>
            <a:endParaRPr lang="en-US" b="1" dirty="0">
              <a:solidFill>
                <a:srgbClr val="FFFFCC"/>
              </a:solidFill>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756E5B42-74B0-E2EB-61A9-E71290424B76}"/>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169878126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ABDA8-5966-C782-43C5-6725C726C7A6}"/>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3B9E9BB-DD7F-019D-6214-45A9B43DAB5C}"/>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3349005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2A8BD-98B9-3163-17A6-BF6EAE548BDA}"/>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D5EC5036-76E8-3F63-BE2F-8C618A7F616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54C223D7-BF25-327E-5634-B3712465CC56}"/>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b="1" u="sng" dirty="0">
                <a:solidFill>
                  <a:srgbClr val="FFFFCC"/>
                </a:solidFill>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Demonio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81491397-B2F3-5FAF-C53F-0DD72FD17FBF}"/>
              </a:ext>
            </a:extLst>
          </p:cNvPr>
          <p:cNvPicPr>
            <a:picLocks noChangeAspect="1"/>
          </p:cNvPicPr>
          <p:nvPr/>
        </p:nvPicPr>
        <p:blipFill>
          <a:blip r:embed="rId2"/>
          <a:stretch>
            <a:fillRect/>
          </a:stretch>
        </p:blipFill>
        <p:spPr>
          <a:xfrm>
            <a:off x="5943600" y="4155903"/>
            <a:ext cx="3036071" cy="1981372"/>
          </a:xfrm>
          <a:prstGeom prst="rect">
            <a:avLst/>
          </a:prstGeom>
        </p:spPr>
      </p:pic>
    </p:spTree>
    <p:extLst>
      <p:ext uri="{BB962C8B-B14F-4D97-AF65-F5344CB8AC3E}">
        <p14:creationId xmlns:p14="http://schemas.microsoft.com/office/powerpoint/2010/main" val="40300215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228600"/>
            <a:ext cx="3581400" cy="914400"/>
          </a:xfrm>
        </p:spPr>
        <p:txBody>
          <a:bodyPr/>
          <a:lstStyle/>
          <a:p>
            <a:pPr algn="ctr"/>
            <a:r>
              <a:rPr lang="en-US" sz="3600" dirty="0">
                <a:solidFill>
                  <a:srgbClr val="00FFFF"/>
                </a:solidFill>
                <a:cs typeface="Calibri" panose="020F0502020204030204" pitchFamily="34" charset="0"/>
              </a:rPr>
              <a:t>Santiago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a:t>
            </a:r>
            <a:r>
              <a:rPr lang="es-ES" dirty="0">
                <a:cs typeface="Calibri" panose="020F0502020204030204" pitchFamily="34" charset="0"/>
              </a:rPr>
              <a:t>La palabra “muerte” en las Escrituras siempre conlleva la idea de “separación”, nunca de inexistencia. En la muerte física hay una separación del alma y el espíritu del cuerpo de una persona, pero esa persona continúa existiendo ya sea en el Cielo o en el Infierno. Cuando vemos el cuerpo de una persona fallecida, acostado en un ataúd abierto en un funeral, no concluimos que esa persona nunca existió en realidad</a:t>
            </a:r>
            <a:r>
              <a:rPr lang="en-US" dirty="0">
                <a:cs typeface="Calibri" panose="020F0502020204030204" pitchFamily="34" charset="0"/>
              </a:rPr>
              <a:t>.”</a:t>
            </a:r>
          </a:p>
        </p:txBody>
      </p:sp>
      <p:sp>
        <p:nvSpPr>
          <p:cNvPr id="4" name="TextBox 3"/>
          <p:cNvSpPr txBox="1"/>
          <p:nvPr/>
        </p:nvSpPr>
        <p:spPr>
          <a:xfrm>
            <a:off x="991764" y="64008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22</a:t>
            </a:r>
          </a:p>
        </p:txBody>
      </p:sp>
      <p:pic>
        <p:nvPicPr>
          <p:cNvPr id="8" name="Picture 2" descr="Churches - Word of Grace Bible Church">
            <a:extLst>
              <a:ext uri="{FF2B5EF4-FFF2-40B4-BE49-F238E27FC236}">
                <a16:creationId xmlns:a16="http://schemas.microsoft.com/office/drawing/2014/main" id="{0F9170FC-5370-4A51-999F-C62A12F84A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r="10000"/>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42095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0" y="228600"/>
            <a:ext cx="3886200" cy="914400"/>
          </a:xfrm>
        </p:spPr>
        <p:txBody>
          <a:bodyPr/>
          <a:lstStyle/>
          <a:p>
            <a:pPr algn="ctr"/>
            <a:r>
              <a:rPr lang="en-US" sz="3600" dirty="0">
                <a:solidFill>
                  <a:srgbClr val="00FFFF"/>
                </a:solidFill>
                <a:cs typeface="Calibri" panose="020F0502020204030204" pitchFamily="34" charset="0"/>
              </a:rPr>
              <a:t>Santiago 2:14-26</a:t>
            </a:r>
          </a:p>
        </p:txBody>
      </p:sp>
      <p:sp>
        <p:nvSpPr>
          <p:cNvPr id="3" name="Content Placeholder 2"/>
          <p:cNvSpPr>
            <a:spLocks noGrp="1"/>
          </p:cNvSpPr>
          <p:nvPr>
            <p:ph idx="1"/>
          </p:nvPr>
        </p:nvSpPr>
        <p:spPr>
          <a:xfrm>
            <a:off x="155575" y="1371600"/>
            <a:ext cx="8759825" cy="4114800"/>
          </a:xfrm>
        </p:spPr>
        <p:txBody>
          <a:bodyPr/>
          <a:lstStyle/>
          <a:p>
            <a:pPr marL="0" indent="0" algn="just">
              <a:buNone/>
            </a:pPr>
            <a:r>
              <a:rPr lang="en-US" dirty="0">
                <a:cs typeface="Calibri" panose="020F0502020204030204" pitchFamily="34" charset="0"/>
              </a:rPr>
              <a:t>“</a:t>
            </a:r>
            <a:r>
              <a:rPr lang="es-ES" dirty="0">
                <a:cs typeface="Calibri" panose="020F0502020204030204" pitchFamily="34" charset="0"/>
              </a:rPr>
              <a:t>Así como hay una separación del alma y el espíritu del cuerpo; sin negar la realidad del alma y el espíritu, Santiago no está negando la existencia o realidad de la fe inicial en Cristo para la salvación en primer tiempo entre sus lectores cuya fe estaba separada de las buenas obras</a:t>
            </a:r>
            <a:r>
              <a:rPr lang="en-US" dirty="0">
                <a:cs typeface="Calibri" panose="020F0502020204030204" pitchFamily="34" charset="0"/>
              </a:rPr>
              <a:t>.”</a:t>
            </a:r>
          </a:p>
        </p:txBody>
      </p:sp>
      <p:sp>
        <p:nvSpPr>
          <p:cNvPr id="4" name="TextBox 3"/>
          <p:cNvSpPr txBox="1"/>
          <p:nvPr/>
        </p:nvSpPr>
        <p:spPr>
          <a:xfrm>
            <a:off x="991764" y="6400800"/>
            <a:ext cx="7160472" cy="338554"/>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Dennis Rokser, </a:t>
            </a:r>
            <a:r>
              <a:rPr lang="en-US" sz="1600" i="1" dirty="0">
                <a:latin typeface="Calibri" panose="020F0502020204030204" pitchFamily="34" charset="0"/>
                <a:cs typeface="Calibri" panose="020F0502020204030204" pitchFamily="34" charset="0"/>
              </a:rPr>
              <a:t>Faith &amp; Works: A Clarification of “Faith Without Works is Dead,” </a:t>
            </a:r>
            <a:r>
              <a:rPr lang="en-US" sz="1600" dirty="0">
                <a:latin typeface="Calibri" panose="020F0502020204030204" pitchFamily="34" charset="0"/>
                <a:cs typeface="Calibri" panose="020F0502020204030204" pitchFamily="34" charset="0"/>
              </a:rPr>
              <a:t>p. 22</a:t>
            </a:r>
          </a:p>
        </p:txBody>
      </p:sp>
      <p:pic>
        <p:nvPicPr>
          <p:cNvPr id="7" name="Picture 2" descr="Churches - Word of Grace Bible Church">
            <a:extLst>
              <a:ext uri="{FF2B5EF4-FFF2-40B4-BE49-F238E27FC236}">
                <a16:creationId xmlns:a16="http://schemas.microsoft.com/office/drawing/2014/main" id="{692D99C7-DDA2-4911-8F99-C27126DB3D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000" r="10000"/>
          <a:stretch/>
        </p:blipFill>
        <p:spPr bwMode="auto">
          <a:xfrm>
            <a:off x="76200" y="42446"/>
            <a:ext cx="877824"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825426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56741-D207-8494-D0C7-1A85A98828D3}"/>
            </a:ext>
          </a:extLst>
        </p:cNvPr>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19E440D0-FC45-41E1-5CEC-842DA999E024}"/>
              </a:ext>
            </a:extLst>
          </p:cNvPr>
          <p:cNvGraphicFramePr>
            <a:graphicFrameLocks noGrp="1"/>
          </p:cNvGraphicFramePr>
          <p:nvPr/>
        </p:nvGraphicFramePr>
        <p:xfrm>
          <a:off x="92077" y="152401"/>
          <a:ext cx="8899525" cy="6466487"/>
        </p:xfrm>
        <a:graphic>
          <a:graphicData uri="http://schemas.openxmlformats.org/drawingml/2006/table">
            <a:tbl>
              <a:tblPr firstRow="1" bandRow="1">
                <a:tableStyleId>{073A0DAA-6AF3-43AB-8588-CEC1D06C72B9}</a:tableStyleId>
              </a:tblPr>
              <a:tblGrid>
                <a:gridCol w="2117723">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352802">
                  <a:extLst>
                    <a:ext uri="{9D8B030D-6E8A-4147-A177-3AD203B41FA5}">
                      <a16:colId xmlns:a16="http://schemas.microsoft.com/office/drawing/2014/main" val="20002"/>
                    </a:ext>
                  </a:extLst>
                </a:gridCol>
              </a:tblGrid>
              <a:tr h="1055916">
                <a:tc gridSpan="3">
                  <a:txBody>
                    <a:bodyPr/>
                    <a:lstStyle/>
                    <a:p>
                      <a:pPr algn="ctr"/>
                      <a:r>
                        <a:rPr kumimoji="0" lang="en-US" alt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Armonía entre Pablo y Santiago</a:t>
                      </a:r>
                    </a:p>
                  </a:txBody>
                  <a:tcPr marL="91434" marR="91434" marT="45729" marB="45729"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1595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endParaRP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PABLO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C00000"/>
                          </a:solidFill>
                          <a:effectLst/>
                          <a:latin typeface="Calibri" panose="020F0502020204030204" pitchFamily="34" charset="0"/>
                          <a:ea typeface="+mn-ea"/>
                          <a:cs typeface="+mn-cs"/>
                        </a:rPr>
                        <a:t>SANTIAGO</a:t>
                      </a:r>
                    </a:p>
                  </a:txBody>
                  <a:tcPr marL="91434" marR="91434" marT="45726" marB="45726" anchor="ctr" horzOverflow="overflow"/>
                </a:tc>
                <a:extLst>
                  <a:ext uri="{0D108BD9-81ED-4DB2-BD59-A6C34878D82A}">
                    <a16:rowId xmlns:a16="http://schemas.microsoft.com/office/drawing/2014/main" val="10001"/>
                  </a:ext>
                </a:extLst>
              </a:tr>
              <a:tr h="921668">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Declarado Inocente delante de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600" b="1" i="0" u="none" strike="noStrike" cap="none" normalizeH="0" baseline="0" dirty="0">
                          <a:ln>
                            <a:noFill/>
                          </a:ln>
                          <a:solidFill>
                            <a:srgbClr val="C00000"/>
                          </a:solidFill>
                          <a:effectLst/>
                          <a:latin typeface="Calibri" panose="020F0502020204030204" pitchFamily="34" charset="0"/>
                        </a:rPr>
                        <a:t>Evidencia del fruto de la fe del creyente ante el hombre</a:t>
                      </a:r>
                      <a:endParaRPr kumimoji="0" lang="en-US" sz="2600" b="1" i="0" u="none" strike="noStrike" cap="none" normalizeH="0" baseline="0" dirty="0">
                        <a:ln>
                          <a:noFill/>
                        </a:ln>
                        <a:solidFill>
                          <a:srgbClr val="C00000"/>
                        </a:solidFill>
                        <a:effectLst/>
                        <a:latin typeface="Calibri" panose="020F0502020204030204" pitchFamily="34" charset="0"/>
                      </a:endParaRPr>
                    </a:p>
                  </a:txBody>
                  <a:tcPr marL="91434" marR="91434" marT="45726" marB="45726" anchor="ctr" horzOverflow="overflow"/>
                </a:tc>
                <a:extLst>
                  <a:ext uri="{0D108BD9-81ED-4DB2-BD59-A6C34878D82A}">
                    <a16:rowId xmlns:a16="http://schemas.microsoft.com/office/drawing/2014/main" val="10002"/>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Salvo</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Justificación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Santificación</a:t>
                      </a:r>
                    </a:p>
                  </a:txBody>
                  <a:tcPr marL="91434" marR="91434" marT="45726" marB="45726" anchor="ctr" horzOverflow="overflow"/>
                </a:tc>
                <a:extLst>
                  <a:ext uri="{0D108BD9-81ED-4DB2-BD59-A6C34878D82A}">
                    <a16:rowId xmlns:a16="http://schemas.microsoft.com/office/drawing/2014/main" val="10003"/>
                  </a:ext>
                </a:extLst>
              </a:tr>
              <a:tr h="10972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Fe</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Fe para Salvación</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Fe de Servicio</a:t>
                      </a:r>
                    </a:p>
                  </a:txBody>
                  <a:tcPr marL="91434" marR="91434" marT="45726" marB="45726" anchor="ctr" horzOverflow="overflow"/>
                </a:tc>
                <a:extLst>
                  <a:ext uri="{0D108BD9-81ED-4DB2-BD59-A6C34878D82A}">
                    <a16:rowId xmlns:a16="http://schemas.microsoft.com/office/drawing/2014/main" val="3131672079"/>
                  </a:ext>
                </a:extLst>
              </a:tr>
              <a:tr h="1319889">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chemeClr val="bg2"/>
                          </a:solidFill>
                          <a:effectLst/>
                          <a:latin typeface="Calibri" panose="020F0502020204030204" pitchFamily="34" charset="0"/>
                        </a:rPr>
                        <a:t>Obras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kern="1200" cap="none" normalizeH="0" baseline="0" dirty="0">
                          <a:ln>
                            <a:noFill/>
                          </a:ln>
                          <a:solidFill>
                            <a:srgbClr val="0000CC"/>
                          </a:solidFill>
                          <a:effectLst/>
                          <a:latin typeface="Calibri" panose="020F0502020204030204" pitchFamily="34" charset="0"/>
                          <a:ea typeface="+mn-ea"/>
                          <a:cs typeface="+mn-cs"/>
                        </a:rPr>
                        <a:t>Favor con Dios</a:t>
                      </a:r>
                    </a:p>
                  </a:txBody>
                  <a:tcPr marL="91434" marR="91434"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i="0" u="none" strike="noStrike" cap="none" normalizeH="0" baseline="0" dirty="0">
                          <a:ln>
                            <a:noFill/>
                          </a:ln>
                          <a:solidFill>
                            <a:srgbClr val="C00000"/>
                          </a:solidFill>
                          <a:effectLst/>
                          <a:latin typeface="Calibri" panose="020F0502020204030204" pitchFamily="34" charset="0"/>
                        </a:rPr>
                        <a:t>Obras morales del creyente</a:t>
                      </a:r>
                    </a:p>
                  </a:txBody>
                  <a:tcPr marL="91434" marR="91434" marT="45726" marB="45726" anchor="ctr" horzOverflow="overflow"/>
                </a:tc>
                <a:extLst>
                  <a:ext uri="{0D108BD9-81ED-4DB2-BD59-A6C34878D82A}">
                    <a16:rowId xmlns:a16="http://schemas.microsoft.com/office/drawing/2014/main" val="4008438726"/>
                  </a:ext>
                </a:extLst>
              </a:tr>
            </a:tbl>
          </a:graphicData>
        </a:graphic>
      </p:graphicFrame>
    </p:spTree>
    <p:extLst>
      <p:ext uri="{BB962C8B-B14F-4D97-AF65-F5344CB8AC3E}">
        <p14:creationId xmlns:p14="http://schemas.microsoft.com/office/powerpoint/2010/main" val="40258719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47536"/>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Corintios 3:10-12</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Conforme a la gracia de Dios que me ha sido dada, como perito arquitecto he puesto el fundamento, y otro está edificando encima. Pero cada uno mire cómo edifica encima, 11 porque nadie puede poner otro fundamento que el que está puesto, el cual es Jesucristo. 12 Si alguien edifica sobre este fundamento con oro, plata, piedras preciosas, madera, heno u hojarasca,</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734478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defTabSz="685800">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Corintios 3:14-15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 permanece la obra que alguien ha edificado sobre el fundamento, él recibirá recompensa. 15 </a:t>
            </a:r>
            <a:r>
              <a:rPr lang="es-E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 la obra de alguien es quemada, él sufrirá pérdida</a:t>
            </a:r>
            <a:r>
              <a:rPr lang="es-E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aunque él mismo será salvo, pero apenas, como por fuego</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3048000"/>
            <a:ext cx="2043746" cy="1828800"/>
          </a:xfrm>
          <a:prstGeom prst="rect">
            <a:avLst/>
          </a:prstGeom>
        </p:spPr>
      </p:pic>
    </p:spTree>
    <p:extLst>
      <p:ext uri="{BB962C8B-B14F-4D97-AF65-F5344CB8AC3E}">
        <p14:creationId xmlns:p14="http://schemas.microsoft.com/office/powerpoint/2010/main" val="35003243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5028961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E7224-D34A-DC94-C262-AA01E2A0CF0E}"/>
            </a:ext>
          </a:extLst>
        </p:cNvPr>
        <p:cNvGrpSpPr/>
        <p:nvPr/>
      </p:nvGrpSpPr>
      <p:grpSpPr>
        <a:xfrm>
          <a:off x="0" y="0"/>
          <a:ext cx="0" cy="0"/>
          <a:chOff x="0" y="0"/>
          <a:chExt cx="0" cy="0"/>
        </a:xfrm>
      </p:grpSpPr>
      <p:sp>
        <p:nvSpPr>
          <p:cNvPr id="56322" name="Rectangle 2">
            <a:extLst>
              <a:ext uri="{FF2B5EF4-FFF2-40B4-BE49-F238E27FC236}">
                <a16:creationId xmlns:a16="http://schemas.microsoft.com/office/drawing/2014/main" id="{0302BBD3-17F6-80F5-855A-84CB1628A88D}"/>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Fe Manisfesta en Obras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3401B612-5E55-41F4-EDC7-BEEE0E65243C}"/>
              </a:ext>
            </a:extLst>
          </p:cNvPr>
          <p:cNvSpPr>
            <a:spLocks noGrp="1" noChangeArrowheads="1"/>
          </p:cNvSpPr>
          <p:nvPr>
            <p:ph type="body" idx="1"/>
          </p:nvPr>
        </p:nvSpPr>
        <p:spPr>
          <a:xfrm>
            <a:off x="9144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Tesis: las obras acompañan la fe útil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Cinco ilustraciones (2:15-26)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Hermano necesitado (2:15-17)</a:t>
            </a:r>
          </a:p>
          <a:p>
            <a:pPr marL="914400" lvl="1" indent="-457200" eaLnBrk="1" hangingPunct="1">
              <a:spcBef>
                <a:spcPts val="0"/>
              </a:spcBef>
              <a:spcAft>
                <a:spcPts val="1800"/>
              </a:spcAft>
              <a:defRPr/>
            </a:pPr>
            <a:r>
              <a:rPr lang="en-US" dirty="0" err="1">
                <a:effectLst>
                  <a:outerShdw blurRad="38100" dist="38100" dir="2700000" algn="tl">
                    <a:srgbClr val="000000">
                      <a:alpha val="43137"/>
                    </a:srgbClr>
                  </a:outerShdw>
                </a:effectLst>
              </a:rPr>
              <a:t>Demonio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Monoteista</a:t>
            </a:r>
            <a:r>
              <a:rPr lang="en-US" dirty="0">
                <a:effectLst>
                  <a:outerShdw blurRad="38100" dist="38100" dir="2700000" algn="tl">
                    <a:srgbClr val="000000">
                      <a:alpha val="43137"/>
                    </a:srgbClr>
                  </a:outerShdw>
                </a:effectLst>
              </a:rPr>
              <a:t> (2:18-19)</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Abraham (2:20-24)</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Rajab (2:25)</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Cadáver sin vida (2:26)</a:t>
            </a:r>
          </a:p>
        </p:txBody>
      </p:sp>
      <p:pic>
        <p:nvPicPr>
          <p:cNvPr id="2" name="Picture 1">
            <a:extLst>
              <a:ext uri="{FF2B5EF4-FFF2-40B4-BE49-F238E27FC236}">
                <a16:creationId xmlns:a16="http://schemas.microsoft.com/office/drawing/2014/main" id="{E6489E48-25F5-C689-3B04-24BFA9FC01C9}"/>
              </a:ext>
            </a:extLst>
          </p:cNvPr>
          <p:cNvPicPr>
            <a:picLocks noChangeAspect="1"/>
          </p:cNvPicPr>
          <p:nvPr/>
        </p:nvPicPr>
        <p:blipFill>
          <a:blip r:embed="rId2"/>
          <a:stretch>
            <a:fillRect/>
          </a:stretch>
        </p:blipFill>
        <p:spPr>
          <a:xfrm>
            <a:off x="5803129" y="4155903"/>
            <a:ext cx="3036071" cy="1981372"/>
          </a:xfrm>
          <a:prstGeom prst="rect">
            <a:avLst/>
          </a:prstGeom>
        </p:spPr>
      </p:pic>
    </p:spTree>
    <p:extLst>
      <p:ext uri="{BB962C8B-B14F-4D97-AF65-F5344CB8AC3E}">
        <p14:creationId xmlns:p14="http://schemas.microsoft.com/office/powerpoint/2010/main" val="42581854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22D88-690F-9313-002B-BE7C05BD0475}"/>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B574D2E8-D629-AB9C-B751-B59935D3C33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3F17E929-EB16-DDFD-7E46-5C767B9B0E3D}"/>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EC7E16BB-2859-83F0-7A82-76E8C387FB8F}"/>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3328010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Santiago 1:12-18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9154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Pruebas – Stg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Regocijarse durante las pruebas – Stg 1:2-12</a:t>
            </a:r>
          </a:p>
          <a:p>
            <a:pPr marL="914400" lvl="1" indent="-457200" eaLnBrk="1" hangingPunct="1">
              <a:spcBef>
                <a:spcPts val="0"/>
              </a:spcBef>
              <a:spcAft>
                <a:spcPts val="1800"/>
              </a:spcAft>
              <a:defRPr/>
            </a:pPr>
            <a:r>
              <a:rPr lang="es-ES" dirty="0">
                <a:effectLst>
                  <a:outerShdw blurRad="38100" dist="38100" dir="2700000" algn="tl">
                    <a:srgbClr val="000000">
                      <a:alpha val="43137"/>
                    </a:srgbClr>
                  </a:outerShdw>
                </a:effectLst>
              </a:rPr>
              <a:t>Mandato a no acusar a Dios de tentación </a:t>
            </a:r>
            <a:r>
              <a:rPr lang="en-US" dirty="0">
                <a:effectLst>
                  <a:outerShdw blurRad="38100" dist="38100" dir="2700000" algn="tl">
                    <a:srgbClr val="000000">
                      <a:alpha val="43137"/>
                    </a:srgbClr>
                  </a:outerShdw>
                </a:effectLst>
              </a:rPr>
              <a:t>–   Stg 1:13-18</a:t>
            </a:r>
          </a:p>
        </p:txBody>
      </p:sp>
      <p:pic>
        <p:nvPicPr>
          <p:cNvPr id="3" name="Picture 2">
            <a:extLst>
              <a:ext uri="{FF2B5EF4-FFF2-40B4-BE49-F238E27FC236}">
                <a16:creationId xmlns:a16="http://schemas.microsoft.com/office/drawing/2014/main" id="{1778E397-BBE5-DFB1-2AA2-3F8DB4906AA3}"/>
              </a:ext>
            </a:extLst>
          </p:cNvPr>
          <p:cNvPicPr>
            <a:picLocks noChangeAspect="1"/>
          </p:cNvPicPr>
          <p:nvPr/>
        </p:nvPicPr>
        <p:blipFill>
          <a:blip r:embed="rId2"/>
          <a:stretch>
            <a:fillRect/>
          </a:stretch>
        </p:blipFill>
        <p:spPr>
          <a:xfrm>
            <a:off x="3090543" y="4495801"/>
            <a:ext cx="2962913" cy="1926503"/>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82000-B291-DA64-358C-575DE04C4C62}"/>
            </a:ext>
          </a:extLst>
        </p:cNvPr>
        <p:cNvGrpSpPr/>
        <p:nvPr/>
      </p:nvGrpSpPr>
      <p:grpSpPr>
        <a:xfrm>
          <a:off x="0" y="0"/>
          <a:ext cx="0" cy="0"/>
          <a:chOff x="0" y="0"/>
          <a:chExt cx="0" cy="0"/>
        </a:xfrm>
      </p:grpSpPr>
      <p:sp>
        <p:nvSpPr>
          <p:cNvPr id="44034" name="Rectangle 2">
            <a:extLst>
              <a:ext uri="{FF2B5EF4-FFF2-40B4-BE49-F238E27FC236}">
                <a16:creationId xmlns:a16="http://schemas.microsoft.com/office/drawing/2014/main" id="{395A8E4C-61C3-1655-BB52-A652516A8151}"/>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Estructura</a:t>
            </a:r>
          </a:p>
        </p:txBody>
      </p:sp>
      <p:sp>
        <p:nvSpPr>
          <p:cNvPr id="18435" name="Rectangle 3">
            <a:extLst>
              <a:ext uri="{FF2B5EF4-FFF2-40B4-BE49-F238E27FC236}">
                <a16:creationId xmlns:a16="http://schemas.microsoft.com/office/drawing/2014/main" id="{E2732CD0-F350-7508-C98D-1085DD3560BD}"/>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Fe (1:1</a:t>
            </a:r>
            <a:r>
              <a:rPr lang="en-US" dirty="0">
                <a:effectLst>
                  <a:outerShdw blurRad="38100" dist="38100" dir="2700000" algn="tl">
                    <a:srgbClr val="000000">
                      <a:alpha val="43137"/>
                    </a:srgbClr>
                  </a:outerShdw>
                </a:effectLst>
                <a:cs typeface="Calibri" panose="020F0502020204030204" pitchFamily="34" charset="0"/>
              </a:rPr>
              <a:t>–3:12)</a:t>
            </a:r>
            <a:endParaRPr lang="en-US" dirty="0">
              <a:effectLst>
                <a:outerShdw blurRad="38100" dist="38100" dir="2700000" algn="tl">
                  <a:srgbClr val="000000">
                    <a:alpha val="43137"/>
                  </a:srgbClr>
                </a:outerShdw>
              </a:effectLst>
            </a:endParaRP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Pruebas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Obediencia a la palabra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Favoritismos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Fe manifestada en obras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Lengua (3:1-12)</a:t>
            </a:r>
          </a:p>
        </p:txBody>
      </p:sp>
      <p:pic>
        <p:nvPicPr>
          <p:cNvPr id="2" name="Picture 1">
            <a:extLst>
              <a:ext uri="{FF2B5EF4-FFF2-40B4-BE49-F238E27FC236}">
                <a16:creationId xmlns:a16="http://schemas.microsoft.com/office/drawing/2014/main" id="{6044A51E-16E8-7C79-77A5-2251FB11DF94}"/>
              </a:ext>
            </a:extLst>
          </p:cNvPr>
          <p:cNvPicPr>
            <a:picLocks noChangeAspect="1"/>
          </p:cNvPicPr>
          <p:nvPr/>
        </p:nvPicPr>
        <p:blipFill>
          <a:blip r:embed="rId2"/>
          <a:stretch>
            <a:fillRect/>
          </a:stretch>
        </p:blipFill>
        <p:spPr>
          <a:xfrm>
            <a:off x="5562600" y="4702897"/>
            <a:ext cx="2962913" cy="1926503"/>
          </a:xfrm>
          <a:prstGeom prst="rect">
            <a:avLst/>
          </a:prstGeom>
        </p:spPr>
      </p:pic>
    </p:spTree>
    <p:extLst>
      <p:ext uri="{BB962C8B-B14F-4D97-AF65-F5344CB8AC3E}">
        <p14:creationId xmlns:p14="http://schemas.microsoft.com/office/powerpoint/2010/main" val="8357811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La Fe Obedece a Dios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(Stg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0" y="1600200"/>
            <a:ext cx="9144000" cy="31242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s-ES" sz="3100" dirty="0"/>
              <a:t>Necesidad de la lentitud al hablar &amp; enojo </a:t>
            </a:r>
            <a:r>
              <a:rPr lang="en-US" sz="3100" dirty="0"/>
              <a:t>(1:19-20)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Necesidad de la Obediencia a la Palabra de Dios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t>Necesidad de la Religión Verdadera (1:26-27)</a:t>
            </a:r>
          </a:p>
        </p:txBody>
      </p:sp>
      <p:pic>
        <p:nvPicPr>
          <p:cNvPr id="2" name="Picture 1">
            <a:extLst>
              <a:ext uri="{FF2B5EF4-FFF2-40B4-BE49-F238E27FC236}">
                <a16:creationId xmlns:a16="http://schemas.microsoft.com/office/drawing/2014/main" id="{37E243BF-1E4E-D3AE-A605-E484802BA6C8}"/>
              </a:ext>
            </a:extLst>
          </p:cNvPr>
          <p:cNvPicPr>
            <a:picLocks noChangeAspect="1"/>
          </p:cNvPicPr>
          <p:nvPr/>
        </p:nvPicPr>
        <p:blipFill>
          <a:blip r:embed="rId2"/>
          <a:stretch>
            <a:fillRect/>
          </a:stretch>
        </p:blipFill>
        <p:spPr>
          <a:xfrm>
            <a:off x="3090543" y="4740166"/>
            <a:ext cx="2962913" cy="1932599"/>
          </a:xfrm>
          <a:prstGeom prst="rect">
            <a:avLst/>
          </a:prstGeom>
        </p:spPr>
      </p:pic>
    </p:spTree>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3213</TotalTime>
  <Words>3860</Words>
  <Application>Microsoft Office PowerPoint</Application>
  <PresentationFormat>On-screen Show (4:3)</PresentationFormat>
  <Paragraphs>439</Paragraphs>
  <Slides>69</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69</vt:i4>
      </vt:variant>
    </vt:vector>
  </HeadingPairs>
  <TitlesOfParts>
    <vt:vector size="74" baseType="lpstr">
      <vt:lpstr>Calibri</vt:lpstr>
      <vt:lpstr>Times New Roman</vt:lpstr>
      <vt:lpstr>Wingdings</vt:lpstr>
      <vt:lpstr>Azure</vt:lpstr>
      <vt:lpstr>1_Azure</vt:lpstr>
      <vt:lpstr>PowerPoint Presentation</vt:lpstr>
      <vt:lpstr>Respondiendo Once Preguntas</vt:lpstr>
      <vt:lpstr>ESTRUCTURA DE SANTIAGO</vt:lpstr>
      <vt:lpstr>ESTRUCTURA DE SANTIAGO</vt:lpstr>
      <vt:lpstr>Estructura</vt:lpstr>
      <vt:lpstr>Estructura</vt:lpstr>
      <vt:lpstr>Santiago 1:12-18</vt:lpstr>
      <vt:lpstr>Estructura</vt:lpstr>
      <vt:lpstr>La Fe Obedece a Dios (Stg 1:19-27)</vt:lpstr>
      <vt:lpstr>Estructura</vt:lpstr>
      <vt:lpstr>Favoritismo (2:1-13)</vt:lpstr>
      <vt:lpstr>Estructura</vt:lpstr>
      <vt:lpstr>PowerPoint Presentation</vt:lpstr>
      <vt:lpstr>La Fe Obedece a Dios (Stg 1:19-27)</vt:lpstr>
      <vt:lpstr>Favoritismo (2:1-13)</vt:lpstr>
      <vt:lpstr>III. Razonamiento: El Favoritismo es Contrario al Carácter de Dios y Sus Propósitos (2:4-13)</vt:lpstr>
      <vt:lpstr>Estructura</vt:lpstr>
      <vt:lpstr>Fe Manisfesta en Obras (2:14-26)</vt:lpstr>
      <vt:lpstr>Fe Manisfesta en Obras (2:14-26)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 Manisfesta en Obras (2:14-26)</vt:lpstr>
      <vt:lpstr>Fe Manisfesta en Obras (2:14-26)</vt:lpstr>
      <vt:lpstr>PowerPoint Presentation</vt:lpstr>
      <vt:lpstr>Fe Manisfesta en Obras (2:14-26)</vt:lpstr>
      <vt:lpstr>PowerPoint Presentation</vt:lpstr>
      <vt:lpstr>PowerPoint Presentation</vt:lpstr>
      <vt:lpstr>PowerPoint Presentation</vt:lpstr>
      <vt:lpstr>PowerPoint Presentation</vt:lpstr>
      <vt:lpstr>PowerPoint Presentation</vt:lpstr>
      <vt:lpstr>PowerPoint Presentation</vt:lpstr>
      <vt:lpstr>Fe de la Cabeza vs. Fe del Corazón? (2:19)</vt:lpstr>
      <vt:lpstr>Santiago 2:14-26</vt:lpstr>
      <vt:lpstr>Fe Manisfesta en Obras (2:14-26)</vt:lpstr>
      <vt:lpstr>PowerPoint Presentation</vt:lpstr>
      <vt:lpstr>PowerPoint Presentation</vt:lpstr>
      <vt:lpstr>Audiencia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 Manisfesta en Obras (2:14-26)</vt:lpstr>
      <vt:lpstr>PowerPoint Presentation</vt:lpstr>
      <vt:lpstr>PowerPoint Presentation</vt:lpstr>
      <vt:lpstr>PowerPoint Presentation</vt:lpstr>
      <vt:lpstr>PowerPoint Presentation</vt:lpstr>
      <vt:lpstr>Fe Manisfesta en Obras (2:14-26)</vt:lpstr>
      <vt:lpstr>Santiago 2:14-26</vt:lpstr>
      <vt:lpstr>Santiago 2:14-26</vt:lpstr>
      <vt:lpstr>PowerPoint Presentation</vt:lpstr>
      <vt:lpstr>PowerPoint Presentation</vt:lpstr>
      <vt:lpstr>PowerPoint Presentation</vt:lpstr>
      <vt:lpstr>CONCLUSION</vt:lpstr>
      <vt:lpstr>Fe Manisfesta en Obras (2:14-26)</vt:lpstr>
      <vt:lpstr>Estructura</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013 - James-2v14-26 - Part 3 - MODIFIED</dc:title>
  <dc:subject>James</dc:subject>
  <dc:creator>A. Woods</dc:creator>
  <cp:lastModifiedBy>Claudia Mora</cp:lastModifiedBy>
  <cp:revision>321</cp:revision>
  <cp:lastPrinted>2021-01-19T19:23:53Z</cp:lastPrinted>
  <dcterms:created xsi:type="dcterms:W3CDTF">2009-02-05T03:17:51Z</dcterms:created>
  <dcterms:modified xsi:type="dcterms:W3CDTF">2024-12-26T21:34:40Z</dcterms:modified>
</cp:coreProperties>
</file>