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3"/>
  </p:notesMasterIdLst>
  <p:handoutMasterIdLst>
    <p:handoutMasterId r:id="rId64"/>
  </p:handoutMasterIdLst>
  <p:sldIdLst>
    <p:sldId id="6881" r:id="rId3"/>
    <p:sldId id="6984" r:id="rId4"/>
    <p:sldId id="6883" r:id="rId5"/>
    <p:sldId id="6987" r:id="rId6"/>
    <p:sldId id="6885" r:id="rId7"/>
    <p:sldId id="6988" r:id="rId8"/>
    <p:sldId id="6887" r:id="rId9"/>
    <p:sldId id="6989" r:id="rId10"/>
    <p:sldId id="6922" r:id="rId11"/>
    <p:sldId id="6990" r:id="rId12"/>
    <p:sldId id="6992" r:id="rId13"/>
    <p:sldId id="6991" r:id="rId14"/>
    <p:sldId id="6860" r:id="rId15"/>
    <p:sldId id="6993" r:id="rId16"/>
    <p:sldId id="6994" r:id="rId17"/>
    <p:sldId id="7000" r:id="rId18"/>
    <p:sldId id="7001" r:id="rId19"/>
    <p:sldId id="283" r:id="rId20"/>
    <p:sldId id="7002" r:id="rId21"/>
    <p:sldId id="7003" r:id="rId22"/>
    <p:sldId id="7004" r:id="rId23"/>
    <p:sldId id="7005" r:id="rId24"/>
    <p:sldId id="7043" r:id="rId25"/>
    <p:sldId id="7044" r:id="rId26"/>
    <p:sldId id="7045" r:id="rId27"/>
    <p:sldId id="7046" r:id="rId28"/>
    <p:sldId id="7047" r:id="rId29"/>
    <p:sldId id="7048" r:id="rId30"/>
    <p:sldId id="7006" r:id="rId31"/>
    <p:sldId id="7049" r:id="rId32"/>
    <p:sldId id="7050" r:id="rId33"/>
    <p:sldId id="442" r:id="rId34"/>
    <p:sldId id="7051" r:id="rId35"/>
    <p:sldId id="6811" r:id="rId36"/>
    <p:sldId id="7053" r:id="rId37"/>
    <p:sldId id="7052" r:id="rId38"/>
    <p:sldId id="4241" r:id="rId39"/>
    <p:sldId id="6986" r:id="rId40"/>
    <p:sldId id="7054" r:id="rId41"/>
    <p:sldId id="7055" r:id="rId42"/>
    <p:sldId id="7056" r:id="rId43"/>
    <p:sldId id="7057" r:id="rId44"/>
    <p:sldId id="7058" r:id="rId45"/>
    <p:sldId id="7059" r:id="rId46"/>
    <p:sldId id="7060" r:id="rId47"/>
    <p:sldId id="7061" r:id="rId48"/>
    <p:sldId id="7062" r:id="rId49"/>
    <p:sldId id="7063" r:id="rId50"/>
    <p:sldId id="7064" r:id="rId51"/>
    <p:sldId id="7065" r:id="rId52"/>
    <p:sldId id="7066" r:id="rId53"/>
    <p:sldId id="7067" r:id="rId54"/>
    <p:sldId id="7068" r:id="rId55"/>
    <p:sldId id="7069" r:id="rId56"/>
    <p:sldId id="7070" r:id="rId57"/>
    <p:sldId id="7071" r:id="rId58"/>
    <p:sldId id="7072" r:id="rId59"/>
    <p:sldId id="6981" r:id="rId60"/>
    <p:sldId id="7073" r:id="rId61"/>
    <p:sldId id="7074" r:id="rId6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FF"/>
    <a:srgbClr val="FFCCFF"/>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529" autoAdjust="0"/>
  </p:normalViewPr>
  <p:slideViewPr>
    <p:cSldViewPr>
      <p:cViewPr varScale="1">
        <p:scale>
          <a:sx n="120" d="100"/>
          <a:sy n="120"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33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014 - James 2:20-26</a:t>
            </a:r>
          </a:p>
          <a:p>
            <a:pPr>
              <a:defRPr/>
            </a:pPr>
            <a:r>
              <a:rPr lang="en-US" sz="1500" dirty="0"/>
              <a:t>01-27-2021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12/26/2024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868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2142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12/26/2024</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FDA49-6402-6583-8842-0E722A83121F}"/>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AC22F0E4-0D1E-576F-1920-A611C569525B}"/>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339A900C-34BE-8D96-C4AC-E0A96C3B2B55}"/>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DAB0942B-5894-FDC0-E76E-B5AA5D4FD74E}"/>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3539903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A18828D-36F3-B399-B0E4-09F7AF7B6BF4}"/>
              </a:ext>
            </a:extLst>
          </p:cNvPr>
          <p:cNvPicPr>
            <a:picLocks noChangeAspect="1"/>
          </p:cNvPicPr>
          <p:nvPr/>
        </p:nvPicPr>
        <p:blipFill>
          <a:blip r:embed="rId2"/>
          <a:stretch>
            <a:fillRect/>
          </a:stretch>
        </p:blipFill>
        <p:spPr>
          <a:xfrm>
            <a:off x="3033393" y="4696801"/>
            <a:ext cx="2962913" cy="1932599"/>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5DF68-8872-CAA0-0DEB-1E873874E45E}"/>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E8723E00-CF3B-3984-8028-6527334AF76A}"/>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A67B4419-4AA1-8FC0-3479-70F970ED8CA9}"/>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711E9C54-2B8E-4C60-BB05-9BEC3603C6A9}"/>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41846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769C0-5961-8ECF-9718-DED4A3E82255}"/>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1189AB97-652C-6D9E-2C0C-B72D8050F4E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8DF2C470-DD29-394D-1040-7EFBFA134485}"/>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a:t>
            </a:r>
            <a:r>
              <a:rPr lang="es-ES" sz="3100" dirty="0" err="1"/>
              <a:t>entitud</a:t>
            </a:r>
            <a:r>
              <a:rPr lang="es-ES" sz="3100" dirty="0"/>
              <a:t>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Necesidad de la Religión Verdadera (1:26-27)</a:t>
            </a:r>
          </a:p>
        </p:txBody>
      </p:sp>
      <p:pic>
        <p:nvPicPr>
          <p:cNvPr id="2" name="Picture 1">
            <a:extLst>
              <a:ext uri="{FF2B5EF4-FFF2-40B4-BE49-F238E27FC236}">
                <a16:creationId xmlns:a16="http://schemas.microsoft.com/office/drawing/2014/main" id="{B5758E21-DB03-468C-4152-4E1387D8BEAE}"/>
              </a:ext>
            </a:extLst>
          </p:cNvPr>
          <p:cNvPicPr>
            <a:picLocks noChangeAspect="1"/>
          </p:cNvPicPr>
          <p:nvPr/>
        </p:nvPicPr>
        <p:blipFill>
          <a:blip r:embed="rId2"/>
          <a:stretch>
            <a:fillRect/>
          </a:stretch>
        </p:blipFill>
        <p:spPr>
          <a:xfrm>
            <a:off x="3090543" y="4740166"/>
            <a:ext cx="2962913" cy="1932599"/>
          </a:xfrm>
          <a:prstGeom prst="rect">
            <a:avLst/>
          </a:prstGeom>
        </p:spPr>
      </p:pic>
    </p:spTree>
    <p:extLst>
      <p:ext uri="{BB962C8B-B14F-4D97-AF65-F5344CB8AC3E}">
        <p14:creationId xmlns:p14="http://schemas.microsoft.com/office/powerpoint/2010/main" val="328207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9EBC7-CA6E-CE0A-0247-02C35439D1F3}"/>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638EE013-78DE-6DA4-A152-BAC7DA4B91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7911F947-6C8A-9A98-882A-DE714379BEFB}"/>
              </a:ext>
            </a:extLst>
          </p:cNvPr>
          <p:cNvSpPr>
            <a:spLocks noGrp="1" noChangeArrowheads="1"/>
          </p:cNvSpPr>
          <p:nvPr>
            <p:ph type="body" idx="1"/>
          </p:nvPr>
        </p:nvSpPr>
        <p:spPr>
          <a:xfrm>
            <a:off x="457200" y="1600200"/>
            <a:ext cx="85344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654E0AC1-FDEB-E29D-98FA-600517D5A4AF}"/>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1709501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2964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b="1" u="sng" dirty="0">
                <a:solidFill>
                  <a:srgbClr val="FFFFCC"/>
                </a:solidFill>
                <a:effectLst>
                  <a:outerShdw blurRad="38100" dist="38100" dir="2700000" algn="tl">
                    <a:srgbClr val="000000">
                      <a:alpha val="43137"/>
                    </a:srgbClr>
                  </a:outerShdw>
                </a:effectLst>
              </a:rPr>
              <a:t>Dios juzgará a quienes muestran favoritismo</a:t>
            </a:r>
            <a:r>
              <a:rPr lang="en-US" sz="3000" b="1" u="sng" dirty="0">
                <a:solidFill>
                  <a:srgbClr val="FFFFCC"/>
                </a:solidFill>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419067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8F6F-AEDD-37F2-6416-C575D61E3030}"/>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69712291-02EB-20C0-41F6-76CDC0C14F9C}"/>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139622EB-B2B9-558E-221F-C38F74997FA8}"/>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7470EC53-AD66-FD30-94E8-AB72FB79C3BF}"/>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1538315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86015-D051-FEA8-8571-61750B00472B}"/>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92A7D7D5-CE8E-694D-96EB-6A4E7317B09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16EC412-BF1C-C154-7BD3-65B0224DC0E4}"/>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D1E635EC-9007-F788-6E6B-C9388CDDEA21}"/>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375247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DD4C3-A190-EB3F-188D-B8847F9868F7}"/>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3EA1ED1B-A39E-D54C-916C-816FE943D430}"/>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CC71A18-6B0F-B4F6-928F-8313D7000F54}"/>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1817DD01-CDF8-D750-889A-C1ACE96A20F0}"/>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83781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813D-8A35-7B13-EA4E-7B6468CE7A19}"/>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349A1F35-9EE9-A864-F038-CFBFB848890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4EB7FBE7-3641-66FC-0A6C-E808273F26A8}"/>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1BA628F0-E9EE-88D3-37E0-C64B6EE1D897}"/>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3957417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E1F1-A599-2D77-5658-A638F377DD0F}"/>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E1CD624F-ED4E-16AA-C46C-F0D4C4FF90A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6C3059FE-FCB2-DD47-9FE3-3D436CB6CC24}"/>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1E111364-2482-8058-E240-573A7901E26E}"/>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80063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Santiago no llama a la creencia de los demonios un mero “reconocimiento”, sino que afirma que ellos realmente “creen”. De hecho, su fe los hace “temblar”. El punto de Santiago es que incluso la fe de los demonios resulta en alguna manifestación práctica en sus vidas, entonces, ¿no debería la fe genuina de estos creyentes resultar en algunas obras provechosas y demostrables hacia otros creyentes necesitados</a:t>
            </a:r>
            <a:r>
              <a:rPr lang="en-US" dirty="0">
                <a:cs typeface="Calibri" panose="020F0502020204030204" pitchFamily="34" charset="0"/>
              </a:rPr>
              <a:t>?”</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D3927-6485-0BC4-13E9-EDEC2DF604DD}"/>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469C7795-8E80-05EA-B925-DD1EE6A4F24A}"/>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C893AE93-8A62-6BF5-F0D1-A0DC317A180B}"/>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895F8062-4B3E-D443-FCAA-23CBA3C52CEF}"/>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94905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CF31A-E120-AC97-D3BF-76DDC1401C06}"/>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00E0B6E-8E38-0EC0-B367-5A1226506AE9}"/>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99993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Teología Sistemática(Grand Rapids, MI: Kregel Publicaciones, 1993), vol. 7, 148.</a:t>
            </a:r>
          </a:p>
        </p:txBody>
      </p:sp>
    </p:spTree>
    <p:extLst>
      <p:ext uri="{BB962C8B-B14F-4D97-AF65-F5344CB8AC3E}">
        <p14:creationId xmlns:p14="http://schemas.microsoft.com/office/powerpoint/2010/main" val="154565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a:t>
            </a:r>
            <a:r>
              <a:rPr lang="es-ES" sz="2800" u="sng" dirty="0">
                <a:solidFill>
                  <a:srgbClr val="66FF99"/>
                </a:solidFill>
                <a:effectLst/>
              </a:rPr>
              <a:t>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7831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t>
            </a:r>
            <a:r>
              <a:rPr lang="es-ES" sz="3000" dirty="0">
                <a:effectLst>
                  <a:outerShdw blurRad="38100" dist="38100" dir="2700000" algn="tl">
                    <a:srgbClr val="000000">
                      <a:alpha val="43137"/>
                    </a:srgbClr>
                  </a:outerShdw>
                </a:effectLst>
                <a:latin typeface="Calibri" panose="020F0502020204030204" pitchFamily="34" charset="0"/>
              </a:rPr>
              <a:t>Digo, pues, a cada uno de ustedes por la gracia que me ha sido dada, que nadie tenga más alto concepto de sí que el que deba tener; más bien, que piense con sensatez, conforme a la medida de la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000" dirty="0">
                <a:effectLst>
                  <a:outerShdw blurRad="38100" dist="38100" dir="2700000" algn="tl">
                    <a:srgbClr val="000000">
                      <a:alpha val="43137"/>
                    </a:srgbClr>
                  </a:outerShdw>
                </a:effectLst>
                <a:latin typeface="Calibri" panose="020F0502020204030204" pitchFamily="34" charset="0"/>
              </a:rPr>
              <a:t> que Dios repartió a cada uno. 4 Porque de la manera que en un solo cuerpo tenemos muchos miembros pero todos los miembros no tienen la misma función, 5 así nosotros, siendo muchos, somos un solo cuerpo en Cristo pero todos somos miembros los unos de los otros</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8024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rPr>
              <a:t>De manera que tenemos dones que varían según la gracia que nos ha sido concedida: Si es de profecía, úsese conforme a la medida de la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200" dirty="0">
                <a:effectLst>
                  <a:outerShdw blurRad="38100" dist="38100" dir="2700000" algn="tl">
                    <a:srgbClr val="000000">
                      <a:alpha val="43137"/>
                    </a:srgbClr>
                  </a:outerShdw>
                </a:effectLst>
                <a:latin typeface="Calibri" panose="020F0502020204030204" pitchFamily="34" charset="0"/>
              </a:rPr>
              <a:t>; 7 si es de servicio, en servir; el que enseña, úselo en la enseñanza; 8 el que exhorta, en la exhortación; el que comparte, con liberalidad; el que preside, con diligencia; y el que hace misericordia</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0380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57C67-9A5C-C228-8625-CA4E05ECCF09}"/>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56569A0-1CC7-B546-7B0D-67C4CE52231A}"/>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33732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69B0-9E82-A39F-3E12-0B0A7E3254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C9A1DD-4104-786A-A8AF-F6AAE44BC6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50904FE7-DB59-47B4-C5C8-EB5715B19FF1}"/>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55536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DEAE3E06-FE74-0EA4-47BB-42517D85B235}"/>
              </a:ext>
            </a:extLst>
          </p:cNvPr>
          <p:cNvPicPr>
            <a:picLocks noChangeAspect="1"/>
          </p:cNvPicPr>
          <p:nvPr/>
        </p:nvPicPr>
        <p:blipFill>
          <a:blip r:embed="rId2"/>
          <a:stretch>
            <a:fillRect/>
          </a:stretch>
        </p:blipFill>
        <p:spPr>
          <a:xfrm>
            <a:off x="3124201" y="4994105"/>
            <a:ext cx="2743200" cy="178473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0BE4-70DC-B3CD-B363-BDA204E7208C}"/>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7E1300-AA14-EC3F-82C0-65DEDBAEC547}"/>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612368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a:t>
            </a:r>
            <a:r>
              <a:rPr lang="es-ES" sz="3600" b="1" u="sng" dirty="0">
                <a:solidFill>
                  <a:srgbClr val="FFFFCC"/>
                </a:solidFill>
                <a:effectLst>
                  <a:outerShdw blurRad="38100" dist="38100" dir="2700000" algn="tl">
                    <a:srgbClr val="000000">
                      <a:alpha val="43137"/>
                    </a:srgbClr>
                  </a:outerShdw>
                </a:effectLst>
              </a:rPr>
              <a:t>doce tribus</a:t>
            </a:r>
            <a:r>
              <a:rPr lang="es-ES" sz="3600" dirty="0">
                <a:effectLst>
                  <a:outerShdw blurRad="38100" dist="38100" dir="2700000" algn="tl">
                    <a:srgbClr val="000000">
                      <a:alpha val="43137"/>
                    </a:srgbClr>
                  </a:outerShdw>
                </a:effectLst>
              </a:rPr>
              <a:t> de la dispersión: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81FCA8E-D534-826F-AA72-CD52A4987055}"/>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030943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6076A-081F-37F9-AEF0-17B1D0758114}"/>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61DAD21B-3101-BEBC-73CD-1E382D6F28C5}"/>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76117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98754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914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Thomas L. Constable</a:t>
            </a:r>
            <a:br>
              <a:rPr lang="en-US" sz="32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James</a:t>
            </a:r>
            <a:r>
              <a:rPr lang="en-US" sz="1800" dirty="0">
                <a:solidFill>
                  <a:schemeClr val="tx1"/>
                </a:solidFill>
                <a:effectLst>
                  <a:outerShdw blurRad="38100" dist="38100" dir="2700000" algn="tl">
                    <a:srgbClr val="000000">
                      <a:alpha val="43137"/>
                    </a:srgbClr>
                  </a:outerShdw>
                </a:effectLst>
              </a:rPr>
              <a:t> notes, www.soniclight.com, 58.</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48768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t>
            </a:r>
            <a:r>
              <a:rPr lang="es-ES" sz="3000" dirty="0">
                <a:effectLst>
                  <a:outerShdw blurRad="38100" dist="38100" dir="2700000" algn="tl">
                    <a:srgbClr val="000000">
                      <a:alpha val="43137"/>
                    </a:srgbClr>
                  </a:outerShdw>
                </a:effectLst>
              </a:rPr>
              <a:t>La mayoría de los intérpretes entienden que la primera declaración bíblica de su justificación describe su ‘nuevo nacimiento’, para usar el término del Nuevo Testamento (Gén. 15:6). Fue entonces cuando Dios declaró justo a Abraham. Santiago explicó que </a:t>
            </a:r>
            <a:r>
              <a:rPr lang="es-ES" sz="3000" b="1" u="sng" dirty="0">
                <a:solidFill>
                  <a:srgbClr val="FFFFCC"/>
                </a:solidFill>
                <a:effectLst>
                  <a:outerShdw blurRad="38100" dist="38100" dir="2700000" algn="tl">
                    <a:srgbClr val="000000">
                      <a:alpha val="43137"/>
                    </a:srgbClr>
                  </a:outerShdw>
                </a:effectLst>
              </a:rPr>
              <a:t>unos 20 años</a:t>
            </a:r>
            <a:r>
              <a:rPr lang="es-ES" sz="3000" dirty="0">
                <a:effectLst>
                  <a:outerShdw blurRad="38100" dist="38100" dir="2700000" algn="tl">
                    <a:srgbClr val="000000">
                      <a:alpha val="43137"/>
                    </a:srgbClr>
                  </a:outerShdw>
                </a:effectLst>
              </a:rPr>
              <a:t> después de que Abraham fue declarado justo, fue ‘justificado’ nuevamente." La Escritura enseña constantemente que los creyentes a quienes Dios declara justos nunca pierden su condición de justos ante Dios (Rom. 5:1; 8:1; et al.). No necesitan ser salvos nuevamente. </a:t>
            </a:r>
            <a:endParaRPr lang="en-US" sz="3000" dirty="0">
              <a:effectLst>
                <a:outerShdw blurRad="38100" dist="38100" dir="2700000" algn="tl">
                  <a:srgbClr val="000000">
                    <a:alpha val="43137"/>
                  </a:srgbClr>
                </a:outerShdw>
              </a:effectLst>
            </a:endParaRPr>
          </a:p>
        </p:txBody>
      </p:sp>
      <p:pic>
        <p:nvPicPr>
          <p:cNvPr id="1026" name="Picture 2" descr="Preaching the Parables: From Responsible Interpretation to ...">
            <a:extLst>
              <a:ext uri="{FF2B5EF4-FFF2-40B4-BE49-F238E27FC236}">
                <a16:creationId xmlns:a16="http://schemas.microsoft.com/office/drawing/2014/main" id="{1184D616-C748-4110-9780-14DDB76E22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57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2695575" y="228600"/>
            <a:ext cx="3752850" cy="914400"/>
          </a:xfrm>
        </p:spPr>
        <p:txBody>
          <a:bodyPr anchor="t"/>
          <a:lstStyle/>
          <a:p>
            <a:pPr algn="ctr" eaLnBrk="1" hangingPunct="1">
              <a:spcAft>
                <a:spcPts val="2400"/>
              </a:spcAft>
              <a:defRPr/>
            </a:pPr>
            <a:r>
              <a:rPr lang="en-US" sz="3200" dirty="0">
                <a:effectLst>
                  <a:outerShdw blurRad="38100" dist="38100" dir="2700000" algn="tl">
                    <a:srgbClr val="000000">
                      <a:alpha val="43137"/>
                    </a:srgbClr>
                  </a:outerShdw>
                </a:effectLst>
                <a:ea typeface="+mn-ea"/>
                <a:cs typeface="+mn-cs"/>
              </a:rPr>
              <a:t>Thomas L. Constable</a:t>
            </a:r>
            <a:br>
              <a:rPr lang="en-US" sz="32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James</a:t>
            </a:r>
            <a:r>
              <a:rPr lang="en-US" sz="1800" dirty="0">
                <a:solidFill>
                  <a:schemeClr val="tx1"/>
                </a:solidFill>
                <a:effectLst>
                  <a:outerShdw blurRad="38100" dist="38100" dir="2700000" algn="tl">
                    <a:srgbClr val="000000">
                      <a:alpha val="43137"/>
                    </a:srgbClr>
                  </a:outerShdw>
                </a:effectLst>
              </a:rPr>
              <a:t> notes, www.soniclight.com, 58.</a:t>
            </a: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371600"/>
            <a:ext cx="9144000" cy="52578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a:t>
            </a:r>
            <a:r>
              <a:rPr lang="es-ES" sz="3000" dirty="0">
                <a:effectLst>
                  <a:outerShdw blurRad="38100" dist="38100" dir="2700000" algn="tl">
                    <a:srgbClr val="000000">
                      <a:alpha val="43137"/>
                    </a:srgbClr>
                  </a:outerShdw>
                </a:effectLst>
              </a:rPr>
              <a:t>La segunda y subsiguiente "justificación" de Abraham evidentemente se refiere a una segunda declaración de su justicia. Santiago dijo que las obras de Abraham lo declararon justo por segunda vez. Dieron testimonio (testificaron) de su fe</a:t>
            </a:r>
            <a:r>
              <a:rPr lang="en-US" sz="3000" dirty="0">
                <a:effectLst>
                  <a:outerShdw blurRad="38100" dist="38100" dir="2700000" algn="tl">
                    <a:srgbClr val="000000">
                      <a:alpha val="43137"/>
                    </a:srgbClr>
                  </a:outerShdw>
                </a:effectLst>
              </a:rPr>
              <a:t>. </a:t>
            </a:r>
            <a:r>
              <a:rPr lang="es-ES" sz="3000" dirty="0">
                <a:effectLst>
                  <a:outerShdw blurRad="38100" dist="38100" dir="2700000" algn="tl">
                    <a:srgbClr val="000000">
                      <a:alpha val="43137"/>
                    </a:srgbClr>
                  </a:outerShdw>
                </a:effectLst>
              </a:rPr>
              <a:t>Las obras no siempre demuestran la fe (v. 19), pero a veces sí. Lo hacen siempre que una persona que se ha convertido en creyente por fe continúa viviendo por fe</a:t>
            </a:r>
            <a:r>
              <a:rPr lang="en-US" sz="3000" dirty="0">
                <a:effectLst>
                  <a:outerShdw blurRad="38100" dist="38100" dir="2700000" algn="tl">
                    <a:srgbClr val="000000">
                      <a:alpha val="43137"/>
                    </a:srgbClr>
                  </a:outerShdw>
                </a:effectLst>
              </a:rPr>
              <a:t>. </a:t>
            </a:r>
            <a:r>
              <a:rPr lang="es-ES" sz="3000" dirty="0">
                <a:effectLst>
                  <a:outerShdw blurRad="38100" dist="38100" dir="2700000" algn="tl">
                    <a:srgbClr val="000000">
                      <a:alpha val="43137"/>
                    </a:srgbClr>
                  </a:outerShdw>
                </a:effectLst>
              </a:rPr>
              <a:t>Abraham es un buen ejemplo de un creyente cuyas buenas obras (obediencia a Dios) dieron testimonio de su justicia. Continuó viviendo por fe, tal como había sido declarado justo por fe</a:t>
            </a:r>
            <a:r>
              <a:rPr lang="en-US" sz="3000" dirty="0">
                <a:effectLst>
                  <a:outerShdw blurRad="38100" dist="38100" dir="2700000" algn="tl">
                    <a:srgbClr val="000000">
                      <a:alpha val="43137"/>
                    </a:srgbClr>
                  </a:outerShdw>
                </a:effectLst>
              </a:rPr>
              <a:t>.”</a:t>
            </a:r>
          </a:p>
        </p:txBody>
      </p:sp>
      <p:sp>
        <p:nvSpPr>
          <p:cNvPr id="2" name="AutoShape 2" descr="Thomas L. Constable - DTS Voice">
            <a:extLst>
              <a:ext uri="{FF2B5EF4-FFF2-40B4-BE49-F238E27FC236}">
                <a16:creationId xmlns:a16="http://schemas.microsoft.com/office/drawing/2014/main" id="{869D1CC2-0B2F-4684-BCAE-B2CF883AEE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homas L. Constable - DTS Voice">
            <a:extLst>
              <a:ext uri="{FF2B5EF4-FFF2-40B4-BE49-F238E27FC236}">
                <a16:creationId xmlns:a16="http://schemas.microsoft.com/office/drawing/2014/main" id="{7BB4F639-D19D-41BF-AD24-E119F308F9A7}"/>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Preaching the Parables: From Responsible Interpretation to ...">
            <a:extLst>
              <a:ext uri="{FF2B5EF4-FFF2-40B4-BE49-F238E27FC236}">
                <a16:creationId xmlns:a16="http://schemas.microsoft.com/office/drawing/2014/main" id="{19DC0172-2A40-4B2D-A7EE-984238396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 y="45720"/>
            <a:ext cx="914400" cy="9144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61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kern="0" dirty="0">
                <a:solidFill>
                  <a:schemeClr val="tx1"/>
                </a:solidFill>
                <a:effectLst>
                  <a:outerShdw blurRad="38100" dist="38100" dir="2700000" algn="tl">
                    <a:srgbClr val="000000">
                      <a:alpha val="43137"/>
                    </a:srgbClr>
                  </a:outerShdw>
                </a:effectLst>
              </a:rPr>
              <a:t>“</a:t>
            </a:r>
            <a:r>
              <a:rPr lang="es-ES" sz="3000" b="0" kern="0" dirty="0">
                <a:solidFill>
                  <a:schemeClr val="tx1"/>
                </a:solidFill>
                <a:effectLst>
                  <a:outerShdw blurRad="38100" dist="38100" dir="2700000" algn="tl">
                    <a:srgbClr val="000000">
                      <a:alpha val="43137"/>
                    </a:srgbClr>
                  </a:outerShdw>
                </a:effectLst>
              </a:rPr>
              <a:t>Los que tratan de probar con este pasaje de Santiago que las obras de Abraham fueron imputadas por justicia, necesariamente deben confesar que él mismo pervierte la Escritura; porque por más que la tuerzan y la desvirtúen, nunca podrán hacer que el efecto sea su propia causa. El pasaje es citado de Moisés (Gén. 15:6). La imputación de justicia que menciona Moisés precedió </a:t>
            </a:r>
            <a:r>
              <a:rPr lang="es-ES" sz="3000" u="sng" kern="0" dirty="0">
                <a:solidFill>
                  <a:srgbClr val="FFFFCC"/>
                </a:solidFill>
                <a:effectLst>
                  <a:outerShdw blurRad="38100" dist="38100" dir="2700000" algn="tl">
                    <a:srgbClr val="000000">
                      <a:alpha val="43137"/>
                    </a:srgbClr>
                  </a:outerShdw>
                </a:effectLst>
              </a:rPr>
              <a:t>más de treinta años</a:t>
            </a:r>
            <a:r>
              <a:rPr lang="es-ES" sz="3000" b="0" kern="0" dirty="0">
                <a:solidFill>
                  <a:schemeClr val="tx1"/>
                </a:solidFill>
                <a:effectLst>
                  <a:outerShdw blurRad="38100" dist="38100" dir="2700000" algn="tl">
                    <a:srgbClr val="000000">
                      <a:alpha val="43137"/>
                    </a:srgbClr>
                  </a:outerShdw>
                </a:effectLst>
              </a:rPr>
              <a:t> a la obra por la cual ellos querían que Abraham hubiera sido justificado. Puesto que la fe le fue imputada a Abraham quince años antes del nacimiento de Isaac, esto seguramente no pudo haberse hecho por medio de la obra de sacrificarlo</a:t>
            </a:r>
            <a:r>
              <a:rPr lang="en-US" sz="3000" b="0" kern="0" dirty="0">
                <a:solidFill>
                  <a:schemeClr val="tx1"/>
                </a:solidFill>
                <a:effectLst>
                  <a:outerShdw blurRad="38100" dist="38100" dir="2700000" algn="tl">
                    <a:srgbClr val="000000">
                      <a:alpha val="43137"/>
                    </a:srgbClr>
                  </a:outerShdw>
                </a:effectLst>
              </a:rPr>
              <a:t>.”</a:t>
            </a:r>
            <a:endParaRPr lang="en-US" altLang="en-US" sz="30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Santiago 2:23 (Calvin Cat</a:t>
            </a:r>
            <a:r>
              <a:rPr lang="en-US" sz="1800" dirty="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Epist)</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0980481"/>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D88F-C8C6-E6A6-A86D-CB8AE07938A4}"/>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3B0D90F9-0ABB-54F2-B158-01440F2064F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9AC8106B-65F9-9262-118C-B669ED59F142}"/>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D2A68AE-AECA-CA43-A8CA-B40E7FD1EC48}"/>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9743396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6002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a:t>
            </a:r>
            <a:r>
              <a:rPr lang="es-ES" sz="3200" b="0" kern="0" dirty="0">
                <a:solidFill>
                  <a:schemeClr val="tx1"/>
                </a:solidFill>
                <a:effectLst>
                  <a:outerShdw blurRad="38100" dist="38100" dir="2700000" algn="tl">
                    <a:srgbClr val="000000">
                      <a:alpha val="43137"/>
                    </a:srgbClr>
                  </a:outerShdw>
                </a:effectLst>
              </a:rPr>
              <a:t>Considero que están unidos por un nudo indisoluble todos aquellos que se imaginan que a Abraham se le imputó justicia ante Dios porque sacrificó a su hijo Isaac, que aún no había nacido cuando el Espíritu Santo declaró que Abraham estaba justificado. De ahí que necesariamente se deduzca que aquí se señala algo posterior</a:t>
            </a:r>
            <a:r>
              <a:rPr lang="en-US" sz="3200" b="0" kern="0" dirty="0">
                <a:solidFill>
                  <a:schemeClr val="tx1"/>
                </a:solidFill>
                <a:effectLst>
                  <a:outerShdw blurRad="38100" dist="38100" dir="2700000" algn="tl">
                    <a:srgbClr val="000000">
                      <a:alpha val="43137"/>
                    </a:srgbClr>
                  </a:outerShdw>
                </a:effectLst>
              </a:rPr>
              <a:t>.”</a:t>
            </a:r>
            <a:endParaRPr lang="en-US" altLang="en-US" sz="3200" b="0" kern="0" dirty="0">
              <a:solidFill>
                <a:schemeClr val="tx1"/>
              </a:solidFill>
              <a:effectLst>
                <a:outerShdw blurRad="38100" dist="38100" dir="2700000" algn="tl">
                  <a:srgbClr val="000000">
                    <a:alpha val="43137"/>
                  </a:srgbClr>
                </a:outerShdw>
              </a:effectLst>
            </a:endParaRPr>
          </a:p>
        </p:txBody>
      </p:sp>
      <p:sp>
        <p:nvSpPr>
          <p:cNvPr id="8" name="Rectangle 3">
            <a:extLst>
              <a:ext uri="{FF2B5EF4-FFF2-40B4-BE49-F238E27FC236}">
                <a16:creationId xmlns:a16="http://schemas.microsoft.com/office/drawing/2014/main" id="{B7D3353E-6DA6-4168-A7C0-02BB3DE25E32}"/>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Epist)</a:t>
            </a:r>
          </a:p>
        </p:txBody>
      </p:sp>
      <p:pic>
        <p:nvPicPr>
          <p:cNvPr id="9" name="Picture 8">
            <a:extLst>
              <a:ext uri="{FF2B5EF4-FFF2-40B4-BE49-F238E27FC236}">
                <a16:creationId xmlns:a16="http://schemas.microsoft.com/office/drawing/2014/main" id="{87B3BB7A-F018-406B-A8C2-353CDB63B0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1783211"/>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0862-1581-B792-9F5D-33F70937C7C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7CC97AD-1434-3C6B-6399-6A2EAC2074C2}"/>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674469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2:22</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ves que la fe actuaba juntamente con sus obras, y como resultado de las obras, la fe fue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perfeccionada [teleioō]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430FAFF6-D8BE-FD67-DD8A-B744BFA8D9DE}"/>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80947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Hebreos 5:14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alimento sólido es para los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maduros [teleios]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para los que, por la práctica, tienen los sentidos entrenados para discernir entre el bien y el mal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0DC85804-CFEC-4F20-4DA1-3E8B567496A8}"/>
              </a:ext>
            </a:extLst>
          </p:cNvPr>
          <p:cNvPicPr>
            <a:picLocks noChangeAspect="1"/>
          </p:cNvPicPr>
          <p:nvPr/>
        </p:nvPicPr>
        <p:blipFill>
          <a:blip r:embed="rId3"/>
          <a:stretch>
            <a:fillRect/>
          </a:stretch>
        </p:blipFill>
        <p:spPr>
          <a:xfrm>
            <a:off x="3053964" y="2895600"/>
            <a:ext cx="3036071" cy="1975275"/>
          </a:xfrm>
          <a:prstGeom prst="rect">
            <a:avLst/>
          </a:prstGeom>
        </p:spPr>
      </p:pic>
    </p:spTree>
    <p:extLst>
      <p:ext uri="{BB962C8B-B14F-4D97-AF65-F5344CB8AC3E}">
        <p14:creationId xmlns:p14="http://schemas.microsoft.com/office/powerpoint/2010/main" val="3138114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Pueden ver, pues, que el hombre es </a:t>
            </a:r>
            <a:r>
              <a:rPr lang="es-E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y no solamente por la 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F712F18C-ACA5-377F-A74E-9B637D9E0D5C}"/>
              </a:ext>
            </a:extLst>
          </p:cNvPr>
          <p:cNvPicPr>
            <a:picLocks noChangeAspect="1"/>
          </p:cNvPicPr>
          <p:nvPr/>
        </p:nvPicPr>
        <p:blipFill>
          <a:blip r:embed="rId3"/>
          <a:stretch>
            <a:fillRect/>
          </a:stretch>
        </p:blipFill>
        <p:spPr>
          <a:xfrm>
            <a:off x="3053964" y="2715608"/>
            <a:ext cx="3036071" cy="1975275"/>
          </a:xfrm>
          <a:prstGeom prst="rect">
            <a:avLst/>
          </a:prstGeom>
        </p:spPr>
      </p:pic>
    </p:spTree>
    <p:extLst>
      <p:ext uri="{BB962C8B-B14F-4D97-AF65-F5344CB8AC3E}">
        <p14:creationId xmlns:p14="http://schemas.microsoft.com/office/powerpoint/2010/main" val="183702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7239-EDBC-A827-C2EA-A48C4F8F99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49D2D5F-4AD5-293F-B039-1A8958CECA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C5206B36-4639-6543-C460-78165E524EBB}"/>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41413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62A96-CEA9-1737-A06C-49B95B3CB264}"/>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8A527C0-9A0B-CC89-ED4D-8081FE859F6D}"/>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56093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4901C-E333-F5CC-9AE8-D83EFDBCF6FB}"/>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75083539-0940-5D9C-9DDB-FB27632E1B5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9BF9803E-5C69-103B-D5B1-DFDA58D13DB2}"/>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06991A96-C798-F8FD-5648-C183B4748BB9}"/>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752341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1182081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de la misma manera, ¿no fue la ramera </a:t>
            </a:r>
            <a:r>
              <a:rPr lang="es-E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Rajab</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justificada [dikaioō]</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cuando recibió a los mensajeros y los envió por otro camino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95CD81BD-90E1-C0A1-AAA9-0D7419285BDA}"/>
              </a:ext>
            </a:extLst>
          </p:cNvPr>
          <p:cNvPicPr>
            <a:picLocks noChangeAspect="1"/>
          </p:cNvPicPr>
          <p:nvPr/>
        </p:nvPicPr>
        <p:blipFill>
          <a:blip r:embed="rId3"/>
          <a:stretch>
            <a:fillRect/>
          </a:stretch>
        </p:blipFill>
        <p:spPr>
          <a:xfrm>
            <a:off x="3364887" y="3200400"/>
            <a:ext cx="2414225" cy="1579001"/>
          </a:xfrm>
          <a:prstGeom prst="rect">
            <a:avLst/>
          </a:prstGeom>
        </p:spPr>
      </p:pic>
    </p:spTree>
    <p:extLst>
      <p:ext uri="{BB962C8B-B14F-4D97-AF65-F5344CB8AC3E}">
        <p14:creationId xmlns:p14="http://schemas.microsoft.com/office/powerpoint/2010/main" val="521188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0793-1591-536D-311B-873A95AD2B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5E773A7-BF1C-0EF5-E80D-1A208F19C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BA1F89CA-E116-9074-2EDC-D6D037E8233A}"/>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86703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C7119-94DA-E8EB-0EC1-0C9E438D74AD}"/>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57A5B08-9D3C-48D7-8117-5215B0690655}"/>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796962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A8BD-98B9-3163-17A6-BF6EAE548BDA}"/>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D5EC5036-76E8-3F63-BE2F-8C618A7F616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54C223D7-BF25-327E-5634-B3712465CC5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81491397-B2F3-5FAF-C53F-0DD72FD17FBF}"/>
              </a:ext>
            </a:extLst>
          </p:cNvPr>
          <p:cNvPicPr>
            <a:picLocks noChangeAspect="1"/>
          </p:cNvPicPr>
          <p:nvPr/>
        </p:nvPicPr>
        <p:blipFill>
          <a:blip r:embed="rId2"/>
          <a:stretch>
            <a:fillRect/>
          </a:stretch>
        </p:blipFill>
        <p:spPr>
          <a:xfrm>
            <a:off x="5943600" y="4155903"/>
            <a:ext cx="3036071" cy="1981372"/>
          </a:xfrm>
          <a:prstGeom prst="rect">
            <a:avLst/>
          </a:prstGeom>
        </p:spPr>
      </p:pic>
    </p:spTree>
    <p:extLst>
      <p:ext uri="{BB962C8B-B14F-4D97-AF65-F5344CB8AC3E}">
        <p14:creationId xmlns:p14="http://schemas.microsoft.com/office/powerpoint/2010/main" val="4030021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5814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La palabra “muerte” en las Escrituras siempre conlleva la idea de “separación”, nunca de inexistencia. En la muerte física hay una separación del alma y el espíritu del cuerpo de una persona, pero esa persona continúa existiendo ya sea en el Cielo o en el Infierno. Cuando vemos el cuerpo de una persona fallecida, acostado en un ataúd abierto en un funeral, no concluimos que esa persona nunca existió en realidad</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4209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Así como hay una separación del alma y el espíritu del cuerpo; sin negar la realidad del alma y el espíritu, Santiago no está negando la existencia o realidad de la fe inicial en Cristo para la salvación en primer tiempo entre sus lectores cuya fe estaba separada de las buenas obras</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2542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56741-D207-8494-D0C7-1A85A98828D3}"/>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9E440D0-FC45-41E1-5CEC-842DA999E024}"/>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025871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Conforme a la gracia de Dios que me ha sido dada, como perito arquitecto he puesto el fundamento, y otro está edificando encima. Pero cada uno mire cómo edifica encima, 11 porque nadie puede poner otro fundamento que el que está puesto, el cual es Jesucristo. 12 Si alguien edifica sobre este fundamento con oro, plata, piedras preciosas, madera, heno u hojarasca,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3447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permanece la obra que alguien ha edificado sobre el fundamento, él recibirá recompensa. 15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la obra de alguien es quemada, él sufrirá pérdida</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aunque él mismo será salvo, pero apenas, como por fuego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500324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7224-D34A-DC94-C262-AA01E2A0CF0E}"/>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302BBD3-17F6-80F5-855A-84CB1628A88D}"/>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3401B612-5E55-41F4-EDC7-BEEE0E65243C}"/>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E6489E48-25F5-C689-3B04-24BFA9FC01C9}"/>
              </a:ext>
            </a:extLst>
          </p:cNvPr>
          <p:cNvPicPr>
            <a:picLocks noChangeAspect="1"/>
          </p:cNvPicPr>
          <p:nvPr/>
        </p:nvPicPr>
        <p:blipFill>
          <a:blip r:embed="rId2"/>
          <a:stretch>
            <a:fillRect/>
          </a:stretch>
        </p:blipFill>
        <p:spPr>
          <a:xfrm>
            <a:off x="5803129" y="4155903"/>
            <a:ext cx="3036071" cy="1981372"/>
          </a:xfrm>
          <a:prstGeom prst="rect">
            <a:avLst/>
          </a:prstGeom>
        </p:spPr>
      </p:pic>
    </p:spTree>
    <p:extLst>
      <p:ext uri="{BB962C8B-B14F-4D97-AF65-F5344CB8AC3E}">
        <p14:creationId xmlns:p14="http://schemas.microsoft.com/office/powerpoint/2010/main" val="425818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BA1D9-2D84-BEE8-0984-15800CA91EE7}"/>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F357D1AE-002F-5F41-FF5E-83C3E2587B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D54EC519-751E-756C-CCE8-CDA36FFB3446}"/>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Fe (1:1</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–3:12)</a:t>
            </a:r>
            <a:endParaRPr lang="en-US" b="1" dirty="0">
              <a:solidFill>
                <a:srgbClr val="FFFFCC"/>
              </a:solidFill>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3A31E963-EBBA-22C1-E9A8-42E563ED6C77}"/>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5247589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2D88-690F-9313-002B-BE7C05BD0475}"/>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B574D2E8-D629-AB9C-B751-B59935D3C33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3F17E929-EB16-DDFD-7E46-5C767B9B0E3D}"/>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EC7E16BB-2859-83F0-7A82-76E8C387FB8F}"/>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332801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Santiago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9154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Pruebas – Stg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Regocijarse durante las pruebas – Stg 1:2-12</a:t>
            </a:r>
          </a:p>
          <a:p>
            <a:pPr marL="914400" lvl="1" indent="-457200" eaLnBrk="1" hangingPunct="1">
              <a:spcBef>
                <a:spcPts val="0"/>
              </a:spcBef>
              <a:spcAft>
                <a:spcPts val="1800"/>
              </a:spcAft>
              <a:defRPr/>
            </a:pPr>
            <a:r>
              <a:rPr lang="es-ES" dirty="0">
                <a:effectLst>
                  <a:outerShdw blurRad="38100" dist="38100" dir="2700000" algn="tl">
                    <a:srgbClr val="000000">
                      <a:alpha val="43137"/>
                    </a:srgbClr>
                  </a:outerShdw>
                </a:effectLst>
              </a:rPr>
              <a:t>Mandato a no acusar a Dios de tentación </a:t>
            </a:r>
            <a:r>
              <a:rPr lang="en-US" dirty="0">
                <a:effectLst>
                  <a:outerShdw blurRad="38100" dist="38100" dir="2700000" algn="tl">
                    <a:srgbClr val="000000">
                      <a:alpha val="43137"/>
                    </a:srgbClr>
                  </a:outerShdw>
                </a:effectLst>
              </a:rPr>
              <a:t>–   Stg 1:13-18</a:t>
            </a:r>
          </a:p>
        </p:txBody>
      </p:sp>
      <p:pic>
        <p:nvPicPr>
          <p:cNvPr id="3" name="Picture 2">
            <a:extLst>
              <a:ext uri="{FF2B5EF4-FFF2-40B4-BE49-F238E27FC236}">
                <a16:creationId xmlns:a16="http://schemas.microsoft.com/office/drawing/2014/main" id="{1778E397-BBE5-DFB1-2AA2-3F8DB4906AA3}"/>
              </a:ext>
            </a:extLst>
          </p:cNvPr>
          <p:cNvPicPr>
            <a:picLocks noChangeAspect="1"/>
          </p:cNvPicPr>
          <p:nvPr/>
        </p:nvPicPr>
        <p:blipFill>
          <a:blip r:embed="rId2"/>
          <a:stretch>
            <a:fillRect/>
          </a:stretch>
        </p:blipFill>
        <p:spPr>
          <a:xfrm>
            <a:off x="3090543" y="4495801"/>
            <a:ext cx="2962913" cy="192650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2000-B291-DA64-358C-575DE04C4C62}"/>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395A8E4C-61C3-1655-BB52-A652516A8151}"/>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E2732CD0-F350-7508-C98D-1085DD3560BD}"/>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044A51E-16E8-7C79-77A5-2251FB11DF94}"/>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8357811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Religión Verdadera (1:26-27)</a:t>
            </a:r>
          </a:p>
        </p:txBody>
      </p:sp>
      <p:pic>
        <p:nvPicPr>
          <p:cNvPr id="2" name="Picture 1">
            <a:extLst>
              <a:ext uri="{FF2B5EF4-FFF2-40B4-BE49-F238E27FC236}">
                <a16:creationId xmlns:a16="http://schemas.microsoft.com/office/drawing/2014/main" id="{37E243BF-1E4E-D3AE-A605-E484802BA6C8}"/>
              </a:ext>
            </a:extLst>
          </p:cNvPr>
          <p:cNvPicPr>
            <a:picLocks noChangeAspect="1"/>
          </p:cNvPicPr>
          <p:nvPr/>
        </p:nvPicPr>
        <p:blipFill>
          <a:blip r:embed="rId2"/>
          <a:stretch>
            <a:fillRect/>
          </a:stretch>
        </p:blipFill>
        <p:spPr>
          <a:xfrm>
            <a:off x="3090543" y="4740166"/>
            <a:ext cx="2962913" cy="1932599"/>
          </a:xfrm>
          <a:prstGeom prst="rect">
            <a:avLst/>
          </a:prstGeom>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6416</TotalTime>
  <Words>3426</Words>
  <Application>Microsoft Office PowerPoint</Application>
  <PresentationFormat>On-screen Show (4:3)</PresentationFormat>
  <Paragraphs>368</Paragraphs>
  <Slides>60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vt:lpstr>
      <vt:lpstr>Santiago 1:12-18</vt:lpstr>
      <vt:lpstr>Estructura</vt:lpstr>
      <vt:lpstr>La Fe Obedece a Dios (Stg 1:19-27)</vt:lpstr>
      <vt:lpstr>Estructura</vt:lpstr>
      <vt:lpstr>Favoritismo (2:1-13)</vt:lpstr>
      <vt:lpstr>Estructura</vt:lpstr>
      <vt:lpstr>PowerPoint Presentation</vt:lpstr>
      <vt:lpstr>La Fe Obedece a Dios (Stg 1:19-27)</vt:lpstr>
      <vt:lpstr>Favoritismo (2:1-13)</vt:lpstr>
      <vt:lpstr>III. Razonamiento: El Favoritismo es Contrario al Carácter de Dios y Sus Propósitos (2:4-13)</vt:lpstr>
      <vt:lpstr>Estructura</vt:lpstr>
      <vt:lpstr>Fe Manisfesta en Obras (2:14-26)</vt:lpstr>
      <vt:lpstr>Fe Manisfesta en Obras (2:14-26)</vt:lpstr>
      <vt:lpstr>Fe Manisfesta en Obras (2:14-26)</vt:lpstr>
      <vt:lpstr>Fe Manisfesta en Obras (2:14-26)</vt:lpstr>
      <vt:lpstr>Fe Manisfesta en Obras (2:14-26)</vt:lpstr>
      <vt:lpstr>Santiago 2:14-26</vt:lpstr>
      <vt:lpstr>Fe Manisfesta en Obras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Audiencia</vt:lpstr>
      <vt:lpstr>PowerPoint Presentation</vt:lpstr>
      <vt:lpstr>PowerPoint Presentation</vt:lpstr>
      <vt:lpstr>PowerPoint Presentation</vt:lpstr>
      <vt:lpstr>PowerPoint Presentation</vt:lpstr>
      <vt:lpstr>Thomas L. Constable James notes, www.soniclight.com, 58.</vt:lpstr>
      <vt:lpstr>Thomas L. Constable James notes, www.soniclight.com, 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Manisfesta en Obras (2:14-26)</vt:lpstr>
      <vt:lpstr>PowerPoint Presentation</vt:lpstr>
      <vt:lpstr>PowerPoint Presentation</vt:lpstr>
      <vt:lpstr>PowerPoint Presentation</vt:lpstr>
      <vt:lpstr>PowerPoint Presentation</vt:lpstr>
      <vt:lpstr>Fe Manisfesta en Obras (2:14-26)</vt:lpstr>
      <vt:lpstr>Santiago 2:14-26</vt:lpstr>
      <vt:lpstr>Santiago 2:14-26</vt:lpstr>
      <vt:lpstr>PowerPoint Presentation</vt:lpstr>
      <vt:lpstr>PowerPoint Presentation</vt:lpstr>
      <vt:lpstr>PowerPoint Presentation</vt:lpstr>
      <vt:lpstr>CONCLUSION</vt:lpstr>
      <vt:lpstr>Fe Manisfesta en Obras (2:14-26)</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014 - James-2v20-26</dc:title>
  <dc:subject>James</dc:subject>
  <dc:creator>A. Woods</dc:creator>
  <cp:lastModifiedBy>Claudia Mora</cp:lastModifiedBy>
  <cp:revision>343</cp:revision>
  <cp:lastPrinted>2021-01-26T20:21:46Z</cp:lastPrinted>
  <dcterms:created xsi:type="dcterms:W3CDTF">2009-02-05T03:17:51Z</dcterms:created>
  <dcterms:modified xsi:type="dcterms:W3CDTF">2024-12-26T21:29:52Z</dcterms:modified>
</cp:coreProperties>
</file>