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60"/>
  </p:notesMasterIdLst>
  <p:handoutMasterIdLst>
    <p:handoutMasterId r:id="rId61"/>
  </p:handoutMasterIdLst>
  <p:sldIdLst>
    <p:sldId id="11071" r:id="rId3"/>
    <p:sldId id="6112" r:id="rId4"/>
    <p:sldId id="11077" r:id="rId5"/>
    <p:sldId id="1047" r:id="rId6"/>
    <p:sldId id="258" r:id="rId7"/>
    <p:sldId id="11078" r:id="rId8"/>
    <p:sldId id="11083" r:id="rId9"/>
    <p:sldId id="6053" r:id="rId10"/>
    <p:sldId id="6054" r:id="rId11"/>
    <p:sldId id="6055" r:id="rId12"/>
    <p:sldId id="11097" r:id="rId13"/>
    <p:sldId id="11084" r:id="rId14"/>
    <p:sldId id="6126" r:id="rId15"/>
    <p:sldId id="6127" r:id="rId16"/>
    <p:sldId id="6128" r:id="rId17"/>
    <p:sldId id="6129" r:id="rId18"/>
    <p:sldId id="6130" r:id="rId19"/>
    <p:sldId id="11085" r:id="rId20"/>
    <p:sldId id="5915" r:id="rId21"/>
    <p:sldId id="5916" r:id="rId22"/>
    <p:sldId id="5917" r:id="rId23"/>
    <p:sldId id="11086" r:id="rId24"/>
    <p:sldId id="5918" r:id="rId25"/>
    <p:sldId id="957" r:id="rId26"/>
    <p:sldId id="956" r:id="rId27"/>
    <p:sldId id="955" r:id="rId28"/>
    <p:sldId id="954" r:id="rId29"/>
    <p:sldId id="953" r:id="rId30"/>
    <p:sldId id="952" r:id="rId31"/>
    <p:sldId id="951" r:id="rId32"/>
    <p:sldId id="946" r:id="rId33"/>
    <p:sldId id="949" r:id="rId34"/>
    <p:sldId id="947" r:id="rId35"/>
    <p:sldId id="948" r:id="rId36"/>
    <p:sldId id="6134" r:id="rId37"/>
    <p:sldId id="6133" r:id="rId38"/>
    <p:sldId id="11087" r:id="rId39"/>
    <p:sldId id="6136" r:id="rId40"/>
    <p:sldId id="6137" r:id="rId41"/>
    <p:sldId id="11089" r:id="rId42"/>
    <p:sldId id="6139" r:id="rId43"/>
    <p:sldId id="11090" r:id="rId44"/>
    <p:sldId id="11091" r:id="rId45"/>
    <p:sldId id="11092" r:id="rId46"/>
    <p:sldId id="11093" r:id="rId47"/>
    <p:sldId id="11094" r:id="rId48"/>
    <p:sldId id="6145" r:id="rId49"/>
    <p:sldId id="6147" r:id="rId50"/>
    <p:sldId id="11095" r:id="rId51"/>
    <p:sldId id="6148" r:id="rId52"/>
    <p:sldId id="11096" r:id="rId53"/>
    <p:sldId id="6152" r:id="rId54"/>
    <p:sldId id="6151" r:id="rId55"/>
    <p:sldId id="6153" r:id="rId56"/>
    <p:sldId id="11073" r:id="rId57"/>
    <p:sldId id="11088" r:id="rId58"/>
    <p:sldId id="11074" r:id="rId59"/>
  </p:sldIdLst>
  <p:sldSz cx="12192000" cy="6858000"/>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65927-D7A3-483D-91C9-0781DBAFBA16}" v="5" dt="2024-11-23T21:26:11.05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p:scale>
          <a:sx n="100" d="100"/>
          <a:sy n="100" d="100"/>
        </p:scale>
        <p:origin x="754" y="3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2C1C7BE-4024-4E77-9D22-AA20C1F8CC51}"/>
    <pc:docChg chg="custSel modHandout">
      <pc:chgData name="Jim McGowan" userId="e2c7446dd3aca506" providerId="LiveId" clId="{22C1C7BE-4024-4E77-9D22-AA20C1F8CC51}" dt="2024-11-09T14:32:07.280" v="5" actId="6549"/>
      <pc:docMkLst>
        <pc:docMk/>
      </pc:docMkLst>
    </pc:docChg>
  </pc:docChgLst>
  <pc:docChgLst>
    <pc:chgData name="Jim McGowan" userId="e2c7446dd3aca506" providerId="LiveId" clId="{81A65927-D7A3-483D-91C9-0781DBAFBA16}"/>
    <pc:docChg chg="custSel modSld">
      <pc:chgData name="Jim McGowan" userId="e2c7446dd3aca506" providerId="LiveId" clId="{81A65927-D7A3-483D-91C9-0781DBAFBA16}" dt="2024-11-23T21:26:44.715" v="64" actId="255"/>
      <pc:docMkLst>
        <pc:docMk/>
      </pc:docMkLst>
      <pc:sldChg chg="addSp delSp modSp mod">
        <pc:chgData name="Jim McGowan" userId="e2c7446dd3aca506" providerId="LiveId" clId="{81A65927-D7A3-483D-91C9-0781DBAFBA16}" dt="2024-11-23T21:24:02.416" v="20" actId="255"/>
        <pc:sldMkLst>
          <pc:docMk/>
          <pc:sldMk cId="1479120533" sldId="946"/>
        </pc:sldMkLst>
        <pc:spChg chg="mod">
          <ac:chgData name="Jim McGowan" userId="e2c7446dd3aca506" providerId="LiveId" clId="{81A65927-D7A3-483D-91C9-0781DBAFBA16}" dt="2024-11-23T21:24:02.416" v="20" actId="255"/>
          <ac:spMkLst>
            <pc:docMk/>
            <pc:sldMk cId="1479120533" sldId="946"/>
            <ac:spMk id="134147" creationId="{00000000-0000-0000-0000-000000000000}"/>
          </ac:spMkLst>
        </pc:spChg>
        <pc:picChg chg="add mod ord">
          <ac:chgData name="Jim McGowan" userId="e2c7446dd3aca506" providerId="LiveId" clId="{81A65927-D7A3-483D-91C9-0781DBAFBA16}" dt="2024-11-23T21:22:50.527" v="3" actId="12788"/>
          <ac:picMkLst>
            <pc:docMk/>
            <pc:sldMk cId="1479120533" sldId="946"/>
            <ac:picMk id="2" creationId="{B9928B9D-4968-04A0-43E8-2A1348BF055B}"/>
          </ac:picMkLst>
        </pc:picChg>
        <pc:picChg chg="mod">
          <ac:chgData name="Jim McGowan" userId="e2c7446dd3aca506" providerId="LiveId" clId="{81A65927-D7A3-483D-91C9-0781DBAFBA16}" dt="2024-11-23T21:23:47.161" v="17" actId="1035"/>
          <ac:picMkLst>
            <pc:docMk/>
            <pc:sldMk cId="1479120533" sldId="946"/>
            <ac:picMk id="4" creationId="{ACAF561E-261F-4EDE-8395-EA91DF0AC51B}"/>
          </ac:picMkLst>
        </pc:picChg>
        <pc:picChg chg="del">
          <ac:chgData name="Jim McGowan" userId="e2c7446dd3aca506" providerId="LiveId" clId="{81A65927-D7A3-483D-91C9-0781DBAFBA16}" dt="2024-11-23T21:22:42.598" v="0" actId="478"/>
          <ac:picMkLst>
            <pc:docMk/>
            <pc:sldMk cId="1479120533" sldId="946"/>
            <ac:picMk id="134146" creationId="{00000000-0000-0000-0000-000000000000}"/>
          </ac:picMkLst>
        </pc:picChg>
      </pc:sldChg>
      <pc:sldChg chg="addSp delSp modSp mod">
        <pc:chgData name="Jim McGowan" userId="e2c7446dd3aca506" providerId="LiveId" clId="{81A65927-D7A3-483D-91C9-0781DBAFBA16}" dt="2024-11-23T21:25:51.883" v="54"/>
        <pc:sldMkLst>
          <pc:docMk/>
          <pc:sldMk cId="2615939935" sldId="947"/>
        </pc:sldMkLst>
        <pc:spChg chg="mod">
          <ac:chgData name="Jim McGowan" userId="e2c7446dd3aca506" providerId="LiveId" clId="{81A65927-D7A3-483D-91C9-0781DBAFBA16}" dt="2024-11-23T21:25:34.024" v="42" actId="404"/>
          <ac:spMkLst>
            <pc:docMk/>
            <pc:sldMk cId="2615939935" sldId="947"/>
            <ac:spMk id="134147" creationId="{00000000-0000-0000-0000-000000000000}"/>
          </ac:spMkLst>
        </pc:spChg>
        <pc:picChg chg="add mod ord">
          <ac:chgData name="Jim McGowan" userId="e2c7446dd3aca506" providerId="LiveId" clId="{81A65927-D7A3-483D-91C9-0781DBAFBA16}" dt="2024-11-23T21:25:11.567" v="37" actId="167"/>
          <ac:picMkLst>
            <pc:docMk/>
            <pc:sldMk cId="2615939935" sldId="947"/>
            <ac:picMk id="2" creationId="{6A41E653-3B26-2BF6-1732-2EC4920D0707}"/>
          </ac:picMkLst>
        </pc:picChg>
        <pc:picChg chg="add mod">
          <ac:chgData name="Jim McGowan" userId="e2c7446dd3aca506" providerId="LiveId" clId="{81A65927-D7A3-483D-91C9-0781DBAFBA16}" dt="2024-11-23T21:25:51.883" v="54"/>
          <ac:picMkLst>
            <pc:docMk/>
            <pc:sldMk cId="2615939935" sldId="947"/>
            <ac:picMk id="3" creationId="{B4E1BDD8-732B-E23A-E79B-5C1F599C3B59}"/>
          </ac:picMkLst>
        </pc:picChg>
        <pc:picChg chg="del mod">
          <ac:chgData name="Jim McGowan" userId="e2c7446dd3aca506" providerId="LiveId" clId="{81A65927-D7A3-483D-91C9-0781DBAFBA16}" dt="2024-11-23T21:25:51.183" v="53" actId="478"/>
          <ac:picMkLst>
            <pc:docMk/>
            <pc:sldMk cId="2615939935" sldId="947"/>
            <ac:picMk id="5" creationId="{AC0E462A-BF76-4452-A414-D69388B0F172}"/>
          </ac:picMkLst>
        </pc:picChg>
        <pc:picChg chg="del">
          <ac:chgData name="Jim McGowan" userId="e2c7446dd3aca506" providerId="LiveId" clId="{81A65927-D7A3-483D-91C9-0781DBAFBA16}" dt="2024-11-23T21:25:07.143" v="35" actId="478"/>
          <ac:picMkLst>
            <pc:docMk/>
            <pc:sldMk cId="2615939935" sldId="947"/>
            <ac:picMk id="134146" creationId="{00000000-0000-0000-0000-000000000000}"/>
          </ac:picMkLst>
        </pc:picChg>
      </pc:sldChg>
      <pc:sldChg chg="addSp delSp modSp mod">
        <pc:chgData name="Jim McGowan" userId="e2c7446dd3aca506" providerId="LiveId" clId="{81A65927-D7A3-483D-91C9-0781DBAFBA16}" dt="2024-11-23T21:26:44.715" v="64" actId="255"/>
        <pc:sldMkLst>
          <pc:docMk/>
          <pc:sldMk cId="37358894" sldId="948"/>
        </pc:sldMkLst>
        <pc:spChg chg="mod">
          <ac:chgData name="Jim McGowan" userId="e2c7446dd3aca506" providerId="LiveId" clId="{81A65927-D7A3-483D-91C9-0781DBAFBA16}" dt="2024-11-23T21:26:44.715" v="64" actId="255"/>
          <ac:spMkLst>
            <pc:docMk/>
            <pc:sldMk cId="37358894" sldId="948"/>
            <ac:spMk id="134147" creationId="{00000000-0000-0000-0000-000000000000}"/>
          </ac:spMkLst>
        </pc:spChg>
        <pc:picChg chg="add mod ord">
          <ac:chgData name="Jim McGowan" userId="e2c7446dd3aca506" providerId="LiveId" clId="{81A65927-D7A3-483D-91C9-0781DBAFBA16}" dt="2024-11-23T21:26:16.437" v="57" actId="167"/>
          <ac:picMkLst>
            <pc:docMk/>
            <pc:sldMk cId="37358894" sldId="948"/>
            <ac:picMk id="2" creationId="{07AFB62F-6E39-1C3A-9E79-2330D9A6EED1}"/>
          </ac:picMkLst>
        </pc:picChg>
        <pc:picChg chg="add mod">
          <ac:chgData name="Jim McGowan" userId="e2c7446dd3aca506" providerId="LiveId" clId="{81A65927-D7A3-483D-91C9-0781DBAFBA16}" dt="2024-11-23T21:26:11.059" v="56"/>
          <ac:picMkLst>
            <pc:docMk/>
            <pc:sldMk cId="37358894" sldId="948"/>
            <ac:picMk id="3" creationId="{0F07A848-A4EA-D6EF-ADFA-D33A66B35246}"/>
          </ac:picMkLst>
        </pc:picChg>
        <pc:picChg chg="del">
          <ac:chgData name="Jim McGowan" userId="e2c7446dd3aca506" providerId="LiveId" clId="{81A65927-D7A3-483D-91C9-0781DBAFBA16}" dt="2024-11-23T21:26:18.321" v="58" actId="478"/>
          <ac:picMkLst>
            <pc:docMk/>
            <pc:sldMk cId="37358894" sldId="948"/>
            <ac:picMk id="5" creationId="{0F56E035-2E09-44C5-BCAA-DC63BE009224}"/>
          </ac:picMkLst>
        </pc:picChg>
        <pc:picChg chg="del">
          <ac:chgData name="Jim McGowan" userId="e2c7446dd3aca506" providerId="LiveId" clId="{81A65927-D7A3-483D-91C9-0781DBAFBA16}" dt="2024-11-23T21:26:00.153" v="55" actId="478"/>
          <ac:picMkLst>
            <pc:docMk/>
            <pc:sldMk cId="37358894" sldId="948"/>
            <ac:picMk id="134146" creationId="{00000000-0000-0000-0000-000000000000}"/>
          </ac:picMkLst>
        </pc:picChg>
      </pc:sldChg>
      <pc:sldChg chg="addSp delSp modSp mod">
        <pc:chgData name="Jim McGowan" userId="e2c7446dd3aca506" providerId="LiveId" clId="{81A65927-D7A3-483D-91C9-0781DBAFBA16}" dt="2024-11-23T21:25:48.480" v="52" actId="1036"/>
        <pc:sldMkLst>
          <pc:docMk/>
          <pc:sldMk cId="3803255452" sldId="949"/>
        </pc:sldMkLst>
        <pc:spChg chg="mod">
          <ac:chgData name="Jim McGowan" userId="e2c7446dd3aca506" providerId="LiveId" clId="{81A65927-D7A3-483D-91C9-0781DBAFBA16}" dt="2024-11-23T21:24:52.376" v="29" actId="20577"/>
          <ac:spMkLst>
            <pc:docMk/>
            <pc:sldMk cId="3803255452" sldId="949"/>
            <ac:spMk id="134147" creationId="{00000000-0000-0000-0000-000000000000}"/>
          </ac:spMkLst>
        </pc:spChg>
        <pc:picChg chg="add mod ord">
          <ac:chgData name="Jim McGowan" userId="e2c7446dd3aca506" providerId="LiveId" clId="{81A65927-D7A3-483D-91C9-0781DBAFBA16}" dt="2024-11-23T21:24:13.730" v="23" actId="167"/>
          <ac:picMkLst>
            <pc:docMk/>
            <pc:sldMk cId="3803255452" sldId="949"/>
            <ac:picMk id="2" creationId="{634A08C6-1DC7-EE70-034C-85E1D83EFF2A}"/>
          </ac:picMkLst>
        </pc:picChg>
        <pc:picChg chg="mod">
          <ac:chgData name="Jim McGowan" userId="e2c7446dd3aca506" providerId="LiveId" clId="{81A65927-D7A3-483D-91C9-0781DBAFBA16}" dt="2024-11-23T21:25:48.480" v="52" actId="1036"/>
          <ac:picMkLst>
            <pc:docMk/>
            <pc:sldMk cId="3803255452" sldId="949"/>
            <ac:picMk id="4" creationId="{425211AF-9084-4D14-A8E4-D1F57E09313A}"/>
          </ac:picMkLst>
        </pc:picChg>
        <pc:picChg chg="del">
          <ac:chgData name="Jim McGowan" userId="e2c7446dd3aca506" providerId="LiveId" clId="{81A65927-D7A3-483D-91C9-0781DBAFBA16}" dt="2024-11-23T21:24:10.888" v="21" actId="478"/>
          <ac:picMkLst>
            <pc:docMk/>
            <pc:sldMk cId="3803255452" sldId="949"/>
            <ac:picMk id="13414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- 009</a:t>
            </a:r>
          </a:p>
          <a:p>
            <a:pPr>
              <a:defRPr/>
            </a:pPr>
            <a:r>
              <a:rPr lang="en-US" sz="1500" dirty="0"/>
              <a:t>11-24-2024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11/23/2024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90635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17</a:t>
            </a:fld>
            <a:endParaRPr lang="en-US"/>
          </a:p>
        </p:txBody>
      </p:sp>
    </p:spTree>
    <p:extLst>
      <p:ext uri="{BB962C8B-B14F-4D97-AF65-F5344CB8AC3E}">
        <p14:creationId xmlns:p14="http://schemas.microsoft.com/office/powerpoint/2010/main" val="34771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11/23/2024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902756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11/23/2024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11/23/2024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37"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4953000"/>
          </a:xfrm>
        </p:spPr>
        <p:txBody>
          <a:bodyPr anchor="t"/>
          <a:lstStyle/>
          <a:p>
            <a:pPr algn="just">
              <a:lnSpc>
                <a:spcPct val="100000"/>
              </a:lnSpc>
            </a:pPr>
            <a:r>
              <a:rPr lang="en-US" sz="2600" dirty="0">
                <a:solidFill>
                  <a:schemeClr val="tx1"/>
                </a:solidFill>
                <a:effectLst>
                  <a:outerShdw blurRad="38100" dist="38100" dir="2700000" algn="tl">
                    <a:srgbClr val="000000">
                      <a:alpha val="43137"/>
                    </a:srgbClr>
                  </a:outerShdw>
                </a:effectLst>
              </a:rPr>
              <a:t>“For as we are dull and entangled in earthly thoughts, our minds can hardly rise up to heaven, though the Lord with a clear voice invites us to himself. </a:t>
            </a:r>
            <a:r>
              <a:rPr lang="en-US" sz="2600" b="1" u="sng" dirty="0">
                <a:solidFill>
                  <a:srgbClr val="FFFFCC"/>
                </a:solidFill>
                <a:effectLst>
                  <a:outerShdw blurRad="38100" dist="38100" dir="2700000" algn="tl">
                    <a:srgbClr val="000000">
                      <a:alpha val="43137"/>
                    </a:srgbClr>
                  </a:outerShdw>
                </a:effectLst>
              </a:rPr>
              <a:t>The Prophet then, in order to aid our weakness, adds a vivid representation</a:t>
            </a:r>
            <a:r>
              <a:rPr lang="en-US" sz="2600" dirty="0">
                <a:solidFill>
                  <a:schemeClr val="tx1"/>
                </a:solidFill>
                <a:effectLst>
                  <a:outerShdw blurRad="38100" dist="38100" dir="2700000" algn="tl">
                    <a:srgbClr val="000000">
                      <a:alpha val="43137"/>
                    </a:srgbClr>
                  </a:outerShdw>
                </a:effectLst>
              </a:rPr>
              <a:t>, as though God stood before their eyes. Stand, he says, shall his feet on the mount of Olives. </a:t>
            </a:r>
            <a:r>
              <a:rPr lang="en-US" sz="2600" b="1" u="sng" dirty="0">
                <a:solidFill>
                  <a:srgbClr val="FFFFCC"/>
                </a:solidFill>
                <a:effectLst>
                  <a:outerShdw blurRad="38100" dist="38100" dir="2700000" algn="tl">
                    <a:srgbClr val="000000">
                      <a:alpha val="43137"/>
                    </a:srgbClr>
                  </a:outerShdw>
                </a:effectLst>
              </a:rPr>
              <a:t>He does not here promise a miracle, such as even the ignorant might conceive to be literal</a:t>
            </a:r>
            <a:r>
              <a:rPr lang="en-US" sz="2600" dirty="0">
                <a:solidFill>
                  <a:schemeClr val="tx1"/>
                </a:solidFill>
                <a:effectLst>
                  <a:outerShdw blurRad="38100" dist="38100" dir="2700000" algn="tl">
                    <a:srgbClr val="000000">
                      <a:alpha val="43137"/>
                    </a:srgbClr>
                  </a:outerShdw>
                </a:effectLst>
              </a:rPr>
              <a:t>;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t>
            </a:r>
            <a:r>
              <a:rPr lang="en-US" sz="2600" b="1" u="sng" dirty="0">
                <a:solidFill>
                  <a:srgbClr val="FFFFCC"/>
                </a:solidFill>
                <a:effectLst>
                  <a:outerShdw blurRad="38100" dist="38100" dir="2700000" algn="tl">
                    <a:srgbClr val="000000">
                      <a:alpha val="43137"/>
                    </a:srgbClr>
                  </a:outerShdw>
                </a:effectLst>
              </a:rPr>
              <a:t>a highly figurative language, he therefore accommodates himself, as I have said, to the capacity of our flesh</a:t>
            </a:r>
            <a:r>
              <a:rPr lang="en-US" sz="2600" b="1" dirty="0">
                <a:solidFill>
                  <a:srgbClr val="FFFFCC"/>
                </a:solidFill>
                <a:effectLst>
                  <a:outerShdw blurRad="38100" dist="38100" dir="2700000" algn="tl">
                    <a:srgbClr val="000000">
                      <a:alpha val="43137"/>
                    </a:srgbClr>
                  </a:outerShdw>
                </a:effectLst>
              </a:rPr>
              <a:t>.”</a:t>
            </a:r>
            <a:endParaRPr lang="en-US" altLang="en-US" sz="2600" b="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843473" y="190500"/>
            <a:ext cx="8505054" cy="15621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Zechariah 14:4</a:t>
            </a:r>
          </a:p>
          <a:p>
            <a:pPr marL="0" indent="0" algn="ctr" eaLnBrk="1" hangingPunct="1">
              <a:buNone/>
              <a:defRPr/>
            </a:pPr>
            <a:r>
              <a:rPr lang="en-US" sz="1800" i="1" dirty="0">
                <a:solidFill>
                  <a:srgbClr val="FFFFFF"/>
                </a:solidFill>
                <a:effectLst>
                  <a:outerShdw blurRad="38100" dist="38100" dir="2700000" algn="tl">
                    <a:srgbClr val="000000">
                      <a:alpha val="43137"/>
                    </a:srgbClr>
                  </a:outerShdw>
                </a:effectLst>
                <a:cs typeface="Calibri" panose="020F0502020204030204" pitchFamily="34" charset="0"/>
              </a:rPr>
              <a:t>Zechariah 14:4—“And his feet shall stand in that day upon the mount of Olives…and the mount of Olives shall cleave in the midst thereof toward the east and toward the west….” </a:t>
            </a:r>
            <a:endParaRPr lang="en-US" sz="18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defRPr/>
            </a:pP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397276C-9452-4954-84A2-B103CDBF9A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20209334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33D0-378E-3BC1-77E5-8620391F57B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D2295C2-77FA-35B1-BE42-9948CEA9C7E8}"/>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DDD52E40-8315-57CD-3F06-6C53213C294B}"/>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A998816C-45A2-1960-F13A-22F55A3037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2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2ED7B-C767-6E8F-2492-C348382AA98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5AF0572-9C12-57F0-6595-1809920327F4}"/>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BF53102E-51D8-8E68-C5A4-66A5EBC3A392}"/>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24C1685A-00CA-271B-3A78-AF787ED4D2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9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800285"/>
            <a:ext cx="10972800" cy="353943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there be then no eternal salvation promised to infants out of our own opinion, without Christ’s baptism…So that infants, unless they pass into the number of believers through the sacrament [baptism] which was divinely instituted for this purpose, will undoubtedly remain in this darkness...unless this benefit [baptism] has been bestowed upon them [infants], they are manifestly in danger of damnation.”</a:t>
            </a:r>
          </a:p>
        </p:txBody>
      </p:sp>
      <p:sp>
        <p:nvSpPr>
          <p:cNvPr id="3" name="Rectangle 2"/>
          <p:cNvSpPr/>
          <p:nvPr/>
        </p:nvSpPr>
        <p:spPr>
          <a:xfrm>
            <a:off x="1943100" y="214462"/>
            <a:ext cx="83058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Treatise on the Merits and Forgiveness of Sins, and on the Baptism of Infants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Aeterna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2014 edition), p. 29, 30, 112.</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3103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828800"/>
            <a:ext cx="10972800" cy="107721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“[U]nbaptized infants not only cannot enter into the kingdom of God, but cannot have everlasting life.”</a:t>
            </a:r>
          </a:p>
        </p:txBody>
      </p:sp>
      <p:sp>
        <p:nvSpPr>
          <p:cNvPr id="3" name="Rectangle 2"/>
          <p:cNvSpPr/>
          <p:nvPr/>
        </p:nvSpPr>
        <p:spPr>
          <a:xfrm>
            <a:off x="1638300" y="214462"/>
            <a:ext cx="89154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Treatise on the Merits and Forgiveness of Sins, and on the Baptism of Infants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(Kindle edition, published by Amazon Digital Services), Chapter 8, Kindle location 3350.</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56B254-4B12-1B25-66A5-06F6B48AFCD0}"/>
              </a:ext>
            </a:extLst>
          </p:cNvPr>
          <p:cNvPicPr>
            <a:picLocks noChangeAspect="1"/>
          </p:cNvPicPr>
          <p:nvPr/>
        </p:nvPicPr>
        <p:blipFill>
          <a:blip r:embed="rId2"/>
          <a:stretch>
            <a:fillRect/>
          </a:stretch>
        </p:blipFill>
        <p:spPr>
          <a:xfrm>
            <a:off x="2614882" y="3123923"/>
            <a:ext cx="6962235" cy="3200677"/>
          </a:xfrm>
          <a:prstGeom prst="rect">
            <a:avLst/>
          </a:prstGeom>
        </p:spPr>
      </p:pic>
    </p:spTree>
    <p:extLst>
      <p:ext uri="{BB962C8B-B14F-4D97-AF65-F5344CB8AC3E}">
        <p14:creationId xmlns:p14="http://schemas.microsoft.com/office/powerpoint/2010/main" val="10245003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F900176-1953-487F-A1DC-B1FAA06DBEC7}"/>
              </a:ext>
            </a:extLst>
          </p:cNvPr>
          <p:cNvSpPr txBox="1">
            <a:spLocks noChangeArrowheads="1"/>
          </p:cNvSpPr>
          <p:nvPr/>
        </p:nvSpPr>
        <p:spPr bwMode="auto">
          <a:xfrm>
            <a:off x="609600" y="1828800"/>
            <a:ext cx="10972800" cy="186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a:lnSpc>
                <a:spcPct val="100000"/>
              </a:lnSpc>
            </a:pPr>
            <a:r>
              <a:rPr lang="en-US" sz="3200" b="0" dirty="0">
                <a:solidFill>
                  <a:schemeClr val="tx1"/>
                </a:solidFill>
                <a:effectLst>
                  <a:outerShdw blurRad="38100" dist="38100" dir="2700000" algn="tl">
                    <a:srgbClr val="000000">
                      <a:alpha val="43137"/>
                    </a:srgbClr>
                  </a:outerShdw>
                </a:effectLst>
                <a:ea typeface="+mn-ea"/>
                <a:cs typeface="+mn-cs"/>
              </a:rPr>
              <a:t>He believed that “such sacraments could generate faith; and hence baptism could generate faith of an infant.”</a:t>
            </a:r>
            <a:endParaRPr lang="en-US" altLang="en-US" sz="3200" b="0" kern="0" dirty="0">
              <a:solidFill>
                <a:schemeClr val="tx1"/>
              </a:solidFill>
              <a:cs typeface="Calibri" panose="020F0502020204030204" pitchFamily="34" charset="0"/>
            </a:endParaRPr>
          </a:p>
        </p:txBody>
      </p:sp>
      <p:pic>
        <p:nvPicPr>
          <p:cNvPr id="12" name="Picture 11">
            <a:extLst>
              <a:ext uri="{FF2B5EF4-FFF2-40B4-BE49-F238E27FC236}">
                <a16:creationId xmlns:a16="http://schemas.microsoft.com/office/drawing/2014/main" id="{CE255FE3-F86B-4C7A-8AD0-DAA526CF8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109728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3">
            <a:extLst>
              <a:ext uri="{FF2B5EF4-FFF2-40B4-BE49-F238E27FC236}">
                <a16:creationId xmlns:a16="http://schemas.microsoft.com/office/drawing/2014/main" id="{555C133D-F468-4273-80D1-E1E510352819}"/>
              </a:ext>
            </a:extLst>
          </p:cNvPr>
          <p:cNvSpPr txBox="1">
            <a:spLocks noChangeArrowheads="1"/>
          </p:cNvSpPr>
          <p:nvPr/>
        </p:nvSpPr>
        <p:spPr bwMode="auto">
          <a:xfrm>
            <a:off x="3581400" y="228600"/>
            <a:ext cx="502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kern="0" dirty="0">
                <a:effectLst>
                  <a:outerShdw blurRad="38100" dist="38100" dir="2700000" algn="tl">
                    <a:srgbClr val="000000">
                      <a:alpha val="43137"/>
                    </a:srgbClr>
                  </a:outerShdw>
                </a:effectLst>
              </a:rPr>
              <a:t>Alister E. McGrath, </a:t>
            </a:r>
            <a:r>
              <a:rPr lang="en-US" sz="1600" i="1" kern="0" dirty="0">
                <a:effectLst>
                  <a:outerShdw blurRad="38100" dist="38100" dir="2700000" algn="tl">
                    <a:srgbClr val="000000">
                      <a:alpha val="43137"/>
                    </a:srgbClr>
                  </a:outerShdw>
                </a:effectLst>
              </a:rPr>
              <a:t>Reformation Thought: An Introduction </a:t>
            </a:r>
            <a:r>
              <a:rPr lang="en-US" sz="1600" kern="0" dirty="0">
                <a:effectLst>
                  <a:outerShdw blurRad="38100" dist="38100" dir="2700000" algn="tl">
                    <a:srgbClr val="000000">
                      <a:alpha val="43137"/>
                    </a:srgbClr>
                  </a:outerShdw>
                </a:effectLst>
              </a:rPr>
              <a:t>(Grand Rapids: Baker, 1995), 179.</a:t>
            </a:r>
          </a:p>
        </p:txBody>
      </p:sp>
      <p:pic>
        <p:nvPicPr>
          <p:cNvPr id="5" name="Picture 4">
            <a:extLst>
              <a:ext uri="{FF2B5EF4-FFF2-40B4-BE49-F238E27FC236}">
                <a16:creationId xmlns:a16="http://schemas.microsoft.com/office/drawing/2014/main" id="{3A779CC0-48C9-0911-BAB1-4D2A6E2DFB12}"/>
              </a:ext>
            </a:extLst>
          </p:cNvPr>
          <p:cNvPicPr>
            <a:picLocks noChangeAspect="1"/>
          </p:cNvPicPr>
          <p:nvPr/>
        </p:nvPicPr>
        <p:blipFill>
          <a:blip r:embed="rId4"/>
          <a:stretch>
            <a:fillRect/>
          </a:stretch>
        </p:blipFill>
        <p:spPr>
          <a:xfrm>
            <a:off x="2614882" y="3123923"/>
            <a:ext cx="6962235" cy="3200677"/>
          </a:xfrm>
          <a:prstGeom prst="rect">
            <a:avLst/>
          </a:prstGeom>
        </p:spPr>
      </p:pic>
    </p:spTree>
    <p:extLst>
      <p:ext uri="{BB962C8B-B14F-4D97-AF65-F5344CB8AC3E}">
        <p14:creationId xmlns:p14="http://schemas.microsoft.com/office/powerpoint/2010/main" val="1664470445"/>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2614B-B6B7-EC97-B0D0-07EB58C344E8}"/>
              </a:ext>
            </a:extLst>
          </p:cNvPr>
          <p:cNvPicPr>
            <a:picLocks noChangeAspect="1"/>
          </p:cNvPicPr>
          <p:nvPr/>
        </p:nvPicPr>
        <p:blipFill>
          <a:blip r:embed="rId2"/>
          <a:stretch>
            <a:fillRect/>
          </a:stretch>
        </p:blipFill>
        <p:spPr>
          <a:xfrm>
            <a:off x="3048291" y="228600"/>
            <a:ext cx="60954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86122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88557"/>
            <a:ext cx="10972800"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Eastern Orthodox, Roman Catholic, Lutheran, Anglican, and Reformed churches all practice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infant baptism</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Today we want to look at four lines of evidence that show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validity of this practice.</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just as baptism is the sign of entrance into the community of the new covenant, so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circumcision was the sign of entrance into the core community of the old covenant (the people of Israel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God-fearing Gentiles did not have to be circumcised).…The absence of controversy anywhere in the early church indicates that the church was comfortable with infant baptism, and was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carrying on the apostolic tradition of the New Testament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931097" y="248097"/>
            <a:ext cx="6329806" cy="971104"/>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a:t>
            </a:r>
          </a:p>
          <a:p>
            <a:pPr algn="ctr">
              <a:spcAft>
                <a:spcPts val="1200"/>
              </a:spcAft>
              <a:defRPr/>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https://www.ligonier.org/learn/devotionals/the-infant-baptism-question/</a:t>
            </a:r>
            <a:endPar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23698"/>
            <a:ext cx="1447800" cy="1095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5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AC71-AC7E-1AAC-A8EF-BAAF99E6A8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789466-ADB7-2FE9-C5FF-691C71872020}"/>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7A21944B-4FA0-A684-D128-CB802D385474}"/>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DC87600E-861F-5138-858C-F6191C6948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7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981200"/>
            <a:ext cx="10972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also said things to suggest he believed Mary was sinless as can be seen in his book On Nature and Grace in chapter 42 titled “The Blessed Virgin Mary May Have Lived Without Sin.”</a:t>
            </a:r>
          </a:p>
        </p:txBody>
      </p:sp>
      <p:sp>
        <p:nvSpPr>
          <p:cNvPr id="3" name="Rectangle 2"/>
          <p:cNvSpPr/>
          <p:nvPr/>
        </p:nvSpPr>
        <p:spPr>
          <a:xfrm>
            <a:off x="1943100" y="214462"/>
            <a:ext cx="8305800" cy="1031051"/>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Nature and Grace</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(Pickerington, OH: Beloved Publishing, 2014), pp. 35-36.</a:t>
            </a:r>
          </a:p>
        </p:txBody>
      </p:sp>
      <p:pic>
        <p:nvPicPr>
          <p:cNvPr id="5" name="Picture 4">
            <a:extLst>
              <a:ext uri="{FF2B5EF4-FFF2-40B4-BE49-F238E27FC236}">
                <a16:creationId xmlns:a16="http://schemas.microsoft.com/office/drawing/2014/main" id="{E5C355ED-D69A-4A5E-9DAB-841ACE965D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1896" y="3810000"/>
            <a:ext cx="2248208" cy="2743200"/>
          </a:xfrm>
          <a:prstGeom prst="rect">
            <a:avLst/>
          </a:prstGeom>
          <a:ln w="38100">
            <a:solidFill>
              <a:srgbClr val="C00000"/>
            </a:solidFill>
          </a:ln>
        </p:spPr>
      </p:pic>
    </p:spTree>
    <p:extLst>
      <p:ext uri="{BB962C8B-B14F-4D97-AF65-F5344CB8AC3E}">
        <p14:creationId xmlns:p14="http://schemas.microsoft.com/office/powerpoint/2010/main" val="21318828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543800" cy="46482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7D634A5-232E-4EA4-96A0-50BAA04C7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8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3:23</a:t>
            </a:r>
          </a:p>
          <a:p>
            <a:pPr marL="0" indent="0">
              <a:spcBef>
                <a:spcPts val="0"/>
              </a:spcBef>
              <a:buNone/>
            </a:pPr>
            <a:r>
              <a:rPr lang="en-US" sz="3600" kern="0" dirty="0">
                <a:solidFill>
                  <a:srgbClr val="FFFFFF"/>
                </a:solidFill>
                <a:effectLst>
                  <a:outerShdw blurRad="38100" dist="38100" dir="2700000" algn="tl">
                    <a:srgbClr val="000000">
                      <a:alpha val="43137"/>
                    </a:srgbClr>
                  </a:outerShdw>
                </a:effectLst>
              </a:rPr>
              <a:t>“</a:t>
            </a:r>
            <a:r>
              <a:rPr lang="en-US" sz="3600" b="1" baseline="30000" dirty="0">
                <a:effectLst/>
              </a:rPr>
              <a:t> </a:t>
            </a:r>
            <a:r>
              <a:rPr lang="en-US" sz="3600" dirty="0">
                <a:effectLst/>
              </a:rPr>
              <a:t>for </a:t>
            </a:r>
            <a:r>
              <a:rPr lang="en-US" sz="3600" b="1" u="sng" dirty="0">
                <a:solidFill>
                  <a:srgbClr val="FFFFCC"/>
                </a:solidFill>
                <a:effectLst/>
              </a:rPr>
              <a:t>all</a:t>
            </a:r>
            <a:r>
              <a:rPr lang="en-US" sz="3600" dirty="0">
                <a:effectLst/>
              </a:rPr>
              <a:t> have sinned and fall short of the glory of God.”</a:t>
            </a:r>
          </a:p>
        </p:txBody>
      </p:sp>
      <p:pic>
        <p:nvPicPr>
          <p:cNvPr id="3" name="Picture 2">
            <a:extLst>
              <a:ext uri="{FF2B5EF4-FFF2-40B4-BE49-F238E27FC236}">
                <a16:creationId xmlns:a16="http://schemas.microsoft.com/office/drawing/2014/main" id="{4E9C2003-1540-5B39-3B73-E1A4E494A3F7}"/>
              </a:ext>
            </a:extLst>
          </p:cNvPr>
          <p:cNvPicPr>
            <a:picLocks noChangeAspect="1"/>
          </p:cNvPicPr>
          <p:nvPr/>
        </p:nvPicPr>
        <p:blipFill>
          <a:blip r:embed="rId3"/>
          <a:srcRect t="12222" b="12222"/>
          <a:stretch/>
        </p:blipFill>
        <p:spPr>
          <a:xfrm>
            <a:off x="3810000" y="2133600"/>
            <a:ext cx="4572000" cy="2590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9750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1:46-47</a:t>
            </a:r>
          </a:p>
          <a:p>
            <a:pPr marL="0" indent="0" algn="just">
              <a:spcBef>
                <a:spcPts val="0"/>
              </a:spcBef>
              <a:buNone/>
            </a:pPr>
            <a:r>
              <a:rPr lang="en-US" sz="3600" dirty="0"/>
              <a:t>“</a:t>
            </a:r>
            <a:r>
              <a:rPr lang="en-US" sz="3600" baseline="30000" dirty="0"/>
              <a:t>46</a:t>
            </a:r>
            <a:r>
              <a:rPr lang="en-US" sz="3600" dirty="0"/>
              <a:t> And Mary said: “My soul exalts the Lord, </a:t>
            </a:r>
            <a:r>
              <a:rPr lang="en-US" sz="3600" baseline="30000" dirty="0"/>
              <a:t>47</a:t>
            </a:r>
            <a:r>
              <a:rPr lang="en-US" sz="3600" dirty="0"/>
              <a:t> And my spirit has rejoiced in God </a:t>
            </a:r>
            <a:r>
              <a:rPr lang="en-US" sz="3600" b="1" u="sng" dirty="0">
                <a:solidFill>
                  <a:srgbClr val="FFFFCC"/>
                </a:solidFill>
              </a:rPr>
              <a:t>my Savior</a:t>
            </a:r>
            <a:r>
              <a:rPr lang="en-US" sz="3600" dirty="0"/>
              <a:t>.”</a:t>
            </a:r>
          </a:p>
        </p:txBody>
      </p:sp>
      <p:pic>
        <p:nvPicPr>
          <p:cNvPr id="4" name="Picture 3">
            <a:extLst>
              <a:ext uri="{FF2B5EF4-FFF2-40B4-BE49-F238E27FC236}">
                <a16:creationId xmlns:a16="http://schemas.microsoft.com/office/drawing/2014/main" id="{34513F2F-9F4E-457F-BE97-5EDDDBC9FC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2667" y="2590800"/>
            <a:ext cx="338666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15281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A4FC-0253-356C-B35F-8618AAFE957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5A541AF-8794-E7E9-A0EF-AE273B01E034}"/>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15C73DA2-B0AA-F936-76EC-D9BD8A16B1B2}"/>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4A080EFD-FE26-26A8-EF5F-7151D0BA74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5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2057400"/>
            <a:ext cx="10210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“From these words it more evidently appears that some shall in the last judgment suffer some kind of purgatorial punishments..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552700" y="218927"/>
            <a:ext cx="7086600" cy="1031051"/>
          </a:xfrm>
          <a:prstGeom prst="rect">
            <a:avLst/>
          </a:prstGeom>
        </p:spPr>
        <p:txBody>
          <a:bodyPr wrap="square">
            <a:spAutoFit/>
          </a:bodyPr>
          <a:lstStyle/>
          <a:p>
            <a:pPr algn="ctr">
              <a:spcAft>
                <a:spcPts val="600"/>
              </a:spcAft>
            </a:pPr>
            <a:r>
              <a:rPr lang="en-US" sz="4000" dirty="0">
                <a:solidFill>
                  <a:srgbClr val="00FFFF"/>
                </a:solidFill>
                <a:latin typeface="Calibri" panose="020F0502020204030204" pitchFamily="34" charset="0"/>
                <a:cs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25</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EFE78BF-8489-FF77-28FA-DB1DFE0CA8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1896" y="3810000"/>
            <a:ext cx="2248208" cy="2743200"/>
          </a:xfrm>
          <a:prstGeom prst="rect">
            <a:avLst/>
          </a:prstGeom>
          <a:ln w="38100">
            <a:solidFill>
              <a:srgbClr val="C00000"/>
            </a:solidFill>
          </a:ln>
        </p:spPr>
      </p:pic>
    </p:spTree>
    <p:extLst>
      <p:ext uri="{BB962C8B-B14F-4D97-AF65-F5344CB8AC3E}">
        <p14:creationId xmlns:p14="http://schemas.microsoft.com/office/powerpoint/2010/main" val="2985837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CB12B-28C1-4FE4-B24A-4171DF6B85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1752600"/>
            <a:ext cx="6096000" cy="4572000"/>
          </a:xfrm>
          <a:prstGeom prst="rect">
            <a:avLst/>
          </a:prstGeom>
        </p:spPr>
      </p:pic>
      <p:sp>
        <p:nvSpPr>
          <p:cNvPr id="2" name="Rectangle 1"/>
          <p:cNvSpPr/>
          <p:nvPr/>
        </p:nvSpPr>
        <p:spPr>
          <a:xfrm>
            <a:off x="2209800" y="152401"/>
            <a:ext cx="7772400"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soon as the gold in the casket rings; the rescued soul to heaven springs.”</a:t>
            </a:r>
          </a:p>
        </p:txBody>
      </p:sp>
    </p:spTree>
    <p:extLst>
      <p:ext uri="{BB962C8B-B14F-4D97-AF65-F5344CB8AC3E}">
        <p14:creationId xmlns:p14="http://schemas.microsoft.com/office/powerpoint/2010/main" val="10786317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4EA6CE-63E8-46C3-AFBA-CE36C7849261}"/>
              </a:ext>
            </a:extLst>
          </p:cNvPr>
          <p:cNvPicPr>
            <a:picLocks noChangeAspect="1"/>
          </p:cNvPicPr>
          <p:nvPr/>
        </p:nvPicPr>
        <p:blipFill>
          <a:blip r:embed="rId2"/>
          <a:stretch>
            <a:fillRect/>
          </a:stretch>
        </p:blipFill>
        <p:spPr>
          <a:xfrm>
            <a:off x="2174999" y="457200"/>
            <a:ext cx="7842005" cy="5943600"/>
          </a:xfrm>
          <a:prstGeom prst="rect">
            <a:avLst/>
          </a:prstGeom>
        </p:spPr>
      </p:pic>
    </p:spTree>
    <p:extLst>
      <p:ext uri="{BB962C8B-B14F-4D97-AF65-F5344CB8AC3E}">
        <p14:creationId xmlns:p14="http://schemas.microsoft.com/office/powerpoint/2010/main" val="875620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1AB2B-F695-44B9-998E-5D41190ACE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466" y="914400"/>
            <a:ext cx="8107071"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B9A0928-2446-41EE-A163-D6123C2AA8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6130" y="3962400"/>
            <a:ext cx="2039471" cy="2743200"/>
          </a:xfrm>
          <a:prstGeom prst="rect">
            <a:avLst/>
          </a:prstGeom>
        </p:spPr>
      </p:pic>
    </p:spTree>
    <p:extLst>
      <p:ext uri="{BB962C8B-B14F-4D97-AF65-F5344CB8AC3E}">
        <p14:creationId xmlns:p14="http://schemas.microsoft.com/office/powerpoint/2010/main" val="32830592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08890-7225-4FA8-A715-DEA785BF49B0}"/>
              </a:ext>
            </a:extLst>
          </p:cNvPr>
          <p:cNvPicPr>
            <a:picLocks noChangeAspect="1"/>
          </p:cNvPicPr>
          <p:nvPr/>
        </p:nvPicPr>
        <p:blipFill>
          <a:blip r:embed="rId2"/>
          <a:stretch>
            <a:fillRect/>
          </a:stretch>
        </p:blipFill>
        <p:spPr>
          <a:xfrm>
            <a:off x="2731010" y="685800"/>
            <a:ext cx="6729983"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DA2199D-6AA8-4678-899A-341B241633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6130" y="3962400"/>
            <a:ext cx="2039471" cy="2743200"/>
          </a:xfrm>
          <a:prstGeom prst="rect">
            <a:avLst/>
          </a:prstGeom>
        </p:spPr>
      </p:pic>
    </p:spTree>
    <p:extLst>
      <p:ext uri="{BB962C8B-B14F-4D97-AF65-F5344CB8AC3E}">
        <p14:creationId xmlns:p14="http://schemas.microsoft.com/office/powerpoint/2010/main" val="8654768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C93A5-068A-4940-B7D9-2218EB907825}"/>
              </a:ext>
            </a:extLst>
          </p:cNvPr>
          <p:cNvPicPr>
            <a:picLocks noChangeAspect="1"/>
          </p:cNvPicPr>
          <p:nvPr/>
        </p:nvPicPr>
        <p:blipFill>
          <a:blip r:embed="rId2"/>
          <a:stretch>
            <a:fillRect/>
          </a:stretch>
        </p:blipFill>
        <p:spPr>
          <a:xfrm>
            <a:off x="2331630" y="914400"/>
            <a:ext cx="7528743"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373B34B-A6CC-425F-AA87-3947A405B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6130" y="3962400"/>
            <a:ext cx="2039471" cy="2743200"/>
          </a:xfrm>
          <a:prstGeom prst="rect">
            <a:avLst/>
          </a:prstGeom>
        </p:spPr>
      </p:pic>
    </p:spTree>
    <p:extLst>
      <p:ext uri="{BB962C8B-B14F-4D97-AF65-F5344CB8AC3E}">
        <p14:creationId xmlns:p14="http://schemas.microsoft.com/office/powerpoint/2010/main" val="9144351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0779E-9384-413B-9FDB-43DB521D0A9C}"/>
              </a:ext>
            </a:extLst>
          </p:cNvPr>
          <p:cNvPicPr>
            <a:picLocks noChangeAspect="1"/>
          </p:cNvPicPr>
          <p:nvPr/>
        </p:nvPicPr>
        <p:blipFill>
          <a:blip r:embed="rId2"/>
          <a:stretch>
            <a:fillRect/>
          </a:stretch>
        </p:blipFill>
        <p:spPr>
          <a:xfrm>
            <a:off x="2444339" y="685800"/>
            <a:ext cx="7303325"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F6C7A41-C497-4162-892E-1A70ABDD1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6130" y="3962400"/>
            <a:ext cx="2039471" cy="2743200"/>
          </a:xfrm>
          <a:prstGeom prst="rect">
            <a:avLst/>
          </a:prstGeom>
        </p:spPr>
      </p:pic>
    </p:spTree>
    <p:extLst>
      <p:ext uri="{BB962C8B-B14F-4D97-AF65-F5344CB8AC3E}">
        <p14:creationId xmlns:p14="http://schemas.microsoft.com/office/powerpoint/2010/main" val="445412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87B1-2B7A-98D0-F6FD-4ECF4161C3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C0A74AE-3C99-5201-99D4-ED25BE45293C}"/>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9BA72F0-9C8A-404A-4CC8-CDD7A7F950BD}"/>
              </a:ext>
            </a:extLst>
          </p:cNvPr>
          <p:cNvSpPr>
            <a:spLocks noGrp="1"/>
          </p:cNvSpPr>
          <p:nvPr>
            <p:ph idx="1"/>
          </p:nvPr>
        </p:nvSpPr>
        <p:spPr>
          <a:xfrm>
            <a:off x="1524000" y="1600200"/>
            <a:ext cx="8991600" cy="3810000"/>
          </a:xfrm>
        </p:spPr>
        <p:txBody>
          <a:bodyPr/>
          <a:lstStyle/>
          <a:p>
            <a:pPr marL="458788" indent="-458788">
              <a:spcBef>
                <a:spcPts val="0"/>
              </a:spcBef>
              <a:spcAft>
                <a:spcPts val="2400"/>
              </a:spcAft>
              <a:buClr>
                <a:srgbClr val="CC66FF"/>
              </a:buClr>
              <a:buSzPct val="100000"/>
              <a:buFont typeface="+mj-lt"/>
              <a:buAutoNum type="alphaUcPeriod"/>
              <a:defRPr/>
            </a:pPr>
            <a:r>
              <a:rPr lang="en-US" b="1" dirty="0">
                <a:solidFill>
                  <a:srgbClr val="FFFFCC"/>
                </a:solidFill>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b="1" u="sng" dirty="0">
                <a:solidFill>
                  <a:srgbClr val="FFFFCC"/>
                </a:solidFill>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247C1435-CC07-9418-F695-DAEB62C26F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639CA-D3D4-4F8D-856F-D6E623407EDC}"/>
              </a:ext>
            </a:extLst>
          </p:cNvPr>
          <p:cNvPicPr>
            <a:picLocks noChangeAspect="1"/>
          </p:cNvPicPr>
          <p:nvPr/>
        </p:nvPicPr>
        <p:blipFill>
          <a:blip r:embed="rId2"/>
          <a:stretch>
            <a:fillRect/>
          </a:stretch>
        </p:blipFill>
        <p:spPr>
          <a:xfrm>
            <a:off x="2095500" y="428625"/>
            <a:ext cx="8001000" cy="600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13D0D8B-2DA4-4719-BC6D-3F643D3EC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6130" y="3962400"/>
            <a:ext cx="2039471" cy="2743200"/>
          </a:xfrm>
          <a:prstGeom prst="rect">
            <a:avLst/>
          </a:prstGeom>
        </p:spPr>
      </p:pic>
    </p:spTree>
    <p:extLst>
      <p:ext uri="{BB962C8B-B14F-4D97-AF65-F5344CB8AC3E}">
        <p14:creationId xmlns:p14="http://schemas.microsoft.com/office/powerpoint/2010/main" val="41468117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928B9D-4968-04A0-43E8-2A1348BF05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90876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17:10-11</a:t>
            </a:r>
          </a:p>
          <a:p>
            <a:pPr algn="just"/>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brethren immediately sent Paul and Silas away by night to Berea, and when they arrived, they went into the synagogue of the Jews.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were more noble-minded than those in Thessalonica, for they received the word with great eagerness, examining the Scriptures daily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whether these things were so. </a:t>
            </a:r>
          </a:p>
        </p:txBody>
      </p:sp>
      <p:pic>
        <p:nvPicPr>
          <p:cNvPr id="4" name="Picture 3">
            <a:extLst>
              <a:ext uri="{FF2B5EF4-FFF2-40B4-BE49-F238E27FC236}">
                <a16:creationId xmlns:a16="http://schemas.microsoft.com/office/drawing/2014/main" id="{ACAF561E-261F-4EDE-8395-EA91DF0AC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6133" y="3581400"/>
            <a:ext cx="1019735" cy="1371600"/>
          </a:xfrm>
          <a:prstGeom prst="rect">
            <a:avLst/>
          </a:prstGeom>
        </p:spPr>
      </p:pic>
    </p:spTree>
    <p:extLst>
      <p:ext uri="{BB962C8B-B14F-4D97-AF65-F5344CB8AC3E}">
        <p14:creationId xmlns:p14="http://schemas.microsoft.com/office/powerpoint/2010/main" val="14791205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A08C6-1DC7-EE70-034C-85E1D83EF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5:20-21</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despise prophetic utterances.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examine everything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carefully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hold fast to that which is good; </a:t>
            </a:r>
          </a:p>
        </p:txBody>
      </p:sp>
      <p:pic>
        <p:nvPicPr>
          <p:cNvPr id="4" name="Picture 3">
            <a:extLst>
              <a:ext uri="{FF2B5EF4-FFF2-40B4-BE49-F238E27FC236}">
                <a16:creationId xmlns:a16="http://schemas.microsoft.com/office/drawing/2014/main" id="{425211AF-9084-4D14-A8E4-D1F57E093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6221" y="2590800"/>
            <a:ext cx="1699558" cy="2286000"/>
          </a:xfrm>
          <a:prstGeom prst="rect">
            <a:avLst/>
          </a:prstGeom>
        </p:spPr>
      </p:pic>
    </p:spTree>
    <p:extLst>
      <p:ext uri="{BB962C8B-B14F-4D97-AF65-F5344CB8AC3E}">
        <p14:creationId xmlns:p14="http://schemas.microsoft.com/office/powerpoint/2010/main" val="38032554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1E653-3B26-2BF6-1732-2EC4920D07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14:29 (NASB)</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rPr>
              <a:t>Let two or three prophets speak,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let the others pass judgment</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32</a:t>
            </a:r>
            <a:r>
              <a:rPr lang="en-US" sz="3600" dirty="0">
                <a:effectLst>
                  <a:outerShdw blurRad="38100" dist="38100" dir="2700000" algn="tl">
                    <a:srgbClr val="000000">
                      <a:alpha val="43137"/>
                    </a:srgbClr>
                  </a:outerShdw>
                </a:effectLst>
                <a:latin typeface="Calibri" panose="020F0502020204030204" pitchFamily="34" charset="0"/>
              </a:rPr>
              <a:t> and the spirits of prophets are subject to prophets. </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4E1BDD8-732B-E23A-E79B-5C1F599C3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6221" y="2590800"/>
            <a:ext cx="1699558" cy="2286000"/>
          </a:xfrm>
          <a:prstGeom prst="rect">
            <a:avLst/>
          </a:prstGeom>
        </p:spPr>
      </p:pic>
    </p:spTree>
    <p:extLst>
      <p:ext uri="{BB962C8B-B14F-4D97-AF65-F5344CB8AC3E}">
        <p14:creationId xmlns:p14="http://schemas.microsoft.com/office/powerpoint/2010/main" val="26159399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FB62F-6E39-1C3A-9E79-2330D9A6E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0848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33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spcBef>
                <a:spcPts val="600"/>
              </a:spcBef>
              <a:spcAft>
                <a:spcPts val="60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you put to the test those who call themselves apostles</a:t>
            </a:r>
            <a:r>
              <a:rPr lang="en-US" sz="3300" dirty="0">
                <a:effectLst>
                  <a:outerShdw blurRad="38100" dist="38100" dir="2700000" algn="tl">
                    <a:srgbClr val="000000">
                      <a:alpha val="43137"/>
                    </a:srgbClr>
                  </a:outerShdw>
                </a:effectLst>
                <a:latin typeface="Calibri" panose="020F0502020204030204" pitchFamily="34" charset="0"/>
              </a:rPr>
              <a:t>, and they are not, and you found them </a:t>
            </a:r>
            <a:r>
              <a:rPr lang="en-US" sz="3300" i="1" dirty="0">
                <a:effectLst>
                  <a:outerShdw blurRad="38100" dist="38100" dir="2700000" algn="tl">
                    <a:srgbClr val="000000">
                      <a:alpha val="43137"/>
                    </a:srgbClr>
                  </a:outerShdw>
                </a:effectLst>
                <a:latin typeface="Calibri" panose="020F0502020204030204" pitchFamily="34" charset="0"/>
              </a:rPr>
              <a:t>to be</a:t>
            </a:r>
            <a:r>
              <a:rPr lang="en-US" sz="3300" dirty="0">
                <a:effectLst>
                  <a:outerShdw blurRad="38100" dist="38100" dir="2700000" algn="tl">
                    <a:srgbClr val="000000">
                      <a:alpha val="43137"/>
                    </a:srgbClr>
                  </a:outerShdw>
                </a:effectLst>
                <a:latin typeface="Calibri" panose="020F0502020204030204" pitchFamily="34" charset="0"/>
              </a:rPr>
              <a:t> false.”</a:t>
            </a:r>
            <a:endParaRPr lang="en-US" altLang="en-US" sz="33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0F07A848-A4EA-D6EF-ADFA-D33A66B352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6221" y="2590800"/>
            <a:ext cx="1699558" cy="2286000"/>
          </a:xfrm>
          <a:prstGeom prst="rect">
            <a:avLst/>
          </a:prstGeom>
        </p:spPr>
      </p:pic>
    </p:spTree>
    <p:extLst>
      <p:ext uri="{BB962C8B-B14F-4D97-AF65-F5344CB8AC3E}">
        <p14:creationId xmlns:p14="http://schemas.microsoft.com/office/powerpoint/2010/main" val="37358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19508294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Hebrews 9:27</a:t>
            </a:r>
          </a:p>
          <a:p>
            <a:pPr marL="0" indent="0" algn="just">
              <a:spcBef>
                <a:spcPts val="0"/>
              </a:spcBef>
              <a:buNone/>
            </a:pPr>
            <a:r>
              <a:rPr lang="en-US" sz="3600" dirty="0"/>
              <a:t>And inasmuch as it is appointed for men to die once and after this comes judgment.”</a:t>
            </a:r>
          </a:p>
        </p:txBody>
      </p:sp>
      <p:pic>
        <p:nvPicPr>
          <p:cNvPr id="2" name="Picture 1">
            <a:extLst>
              <a:ext uri="{FF2B5EF4-FFF2-40B4-BE49-F238E27FC236}">
                <a16:creationId xmlns:a16="http://schemas.microsoft.com/office/drawing/2014/main" id="{C62648A5-72C2-BE52-1DCA-24A93CE4C313}"/>
              </a:ext>
            </a:extLst>
          </p:cNvPr>
          <p:cNvPicPr>
            <a:picLocks noChangeAspect="1"/>
          </p:cNvPicPr>
          <p:nvPr/>
        </p:nvPicPr>
        <p:blipFill>
          <a:blip r:embed="rId3"/>
          <a:srcRect b="50000"/>
          <a:stretch/>
        </p:blipFill>
        <p:spPr>
          <a:xfrm>
            <a:off x="4267200" y="2438400"/>
            <a:ext cx="36576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69515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A49F2-6886-5377-FA65-E6FC9EDBA7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F3C93AB-572C-F264-962A-69DCAC6ED151}"/>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8A7D707D-16E0-93AB-7704-134D90830C81}"/>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b="1" dirty="0">
                <a:solidFill>
                  <a:srgbClr val="FFFFCC"/>
                </a:solidFill>
                <a:ea typeface="+mn-ea"/>
                <a:cs typeface="Calibri" pitchFamily="34" charset="0"/>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b="1" u="sng" dirty="0">
                <a:solidFill>
                  <a:srgbClr val="FFFFCC"/>
                </a:solidFill>
                <a:ea typeface="+mn-ea"/>
                <a:cs typeface="Calibri" pitchFamily="34" charset="0"/>
              </a:rPr>
              <a:t>The Roman Catholic Church as the Only True Church</a:t>
            </a:r>
          </a:p>
        </p:txBody>
      </p:sp>
      <p:pic>
        <p:nvPicPr>
          <p:cNvPr id="5" name="Picture 2">
            <a:extLst>
              <a:ext uri="{FF2B5EF4-FFF2-40B4-BE49-F238E27FC236}">
                <a16:creationId xmlns:a16="http://schemas.microsoft.com/office/drawing/2014/main" id="{269C61C7-637A-2355-982E-F9AED211B9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2286000"/>
            <a:ext cx="10972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said, “I should not believe the gospel unless I were moved to do so by the authority of the [Catholic ] Church.”</a:t>
            </a:r>
          </a:p>
        </p:txBody>
      </p:sp>
      <p:sp>
        <p:nvSpPr>
          <p:cNvPr id="3" name="Rectangle 2"/>
          <p:cNvSpPr/>
          <p:nvPr/>
        </p:nvSpPr>
        <p:spPr>
          <a:xfrm>
            <a:off x="609600" y="214462"/>
            <a:ext cx="10972800" cy="1523494"/>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 Cont. Epist. Fundament c.5. Augustine,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the Fundamental Epistle of Manichaeus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JehuBooks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A.D. 397, Kindle edition), Kindle location 89, Chapter 5. Also in the print edition of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the Epistle of Manichaeus Called Fundamental</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CreateSpace Independent Publishing Platform, June 7, 2015, p. 13. Also cited in Calvin,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Institutes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vii, 3.</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6D06000-438A-D08A-BE03-7C321F9EA4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1896" y="3810000"/>
            <a:ext cx="2248208" cy="2743200"/>
          </a:xfrm>
          <a:prstGeom prst="rect">
            <a:avLst/>
          </a:prstGeom>
          <a:ln w="38100">
            <a:solidFill>
              <a:srgbClr val="C00000"/>
            </a:solidFill>
          </a:ln>
        </p:spPr>
      </p:pic>
    </p:spTree>
    <p:extLst>
      <p:ext uri="{BB962C8B-B14F-4D97-AF65-F5344CB8AC3E}">
        <p14:creationId xmlns:p14="http://schemas.microsoft.com/office/powerpoint/2010/main" val="131421394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2286000"/>
            <a:ext cx="10972800" cy="156966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said, “The Catholic Church alone is the body of Christ. . . . Outside this body, the Holy Spirit giveth life to no one.”</a:t>
            </a:r>
          </a:p>
        </p:txBody>
      </p:sp>
      <p:sp>
        <p:nvSpPr>
          <p:cNvPr id="3" name="Rectangle 2"/>
          <p:cNvSpPr/>
          <p:nvPr/>
        </p:nvSpPr>
        <p:spPr>
          <a:xfrm>
            <a:off x="1847850" y="214462"/>
            <a:ext cx="84963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and Chrysostom, Edited by Philip Schaff,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Nicene and Post-Nicene Fathers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Volume 1-14 (Ephesians Four Group, 2015 edition, Kindle edition), Kindle location, 106761.</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9CE97C-7B8F-6C90-33F4-35687B2D2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1896" y="3810000"/>
            <a:ext cx="2248208" cy="2743200"/>
          </a:xfrm>
          <a:prstGeom prst="rect">
            <a:avLst/>
          </a:prstGeom>
          <a:ln w="38100">
            <a:solidFill>
              <a:srgbClr val="C00000"/>
            </a:solidFill>
          </a:ln>
        </p:spPr>
      </p:pic>
    </p:spTree>
    <p:extLst>
      <p:ext uri="{BB962C8B-B14F-4D97-AF65-F5344CB8AC3E}">
        <p14:creationId xmlns:p14="http://schemas.microsoft.com/office/powerpoint/2010/main" val="10484051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752600"/>
            <a:ext cx="10991850" cy="1676400"/>
          </a:xfrm>
        </p:spPr>
        <p:txBody>
          <a:bodyPr anchor="t"/>
          <a:lstStyle/>
          <a:p>
            <a:pPr algn="just" eaLnBrk="1" hangingPunct="1">
              <a:lnSpc>
                <a:spcPct val="100000"/>
              </a:lnSpc>
            </a:pPr>
            <a:r>
              <a:rPr lang="en-US" sz="3200" i="1" dirty="0">
                <a:solidFill>
                  <a:schemeClr val="tx1"/>
                </a:solidFill>
                <a:effectLst>
                  <a:outerShdw blurRad="38100" dist="38100" dir="2700000" algn="tl">
                    <a:srgbClr val="000000">
                      <a:alpha val="43137"/>
                    </a:srgbClr>
                  </a:outerShdw>
                </a:effectLst>
              </a:rPr>
              <a:t>“Augustine is so wholly with me, that if I wished to write a confession of my faith, I could do so with all fullness and satisfaction to myself out of his writings.”</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2165781" y="228600"/>
            <a:ext cx="7860438" cy="12954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 Treatise on the Eternal Predestination of God,” in </a:t>
            </a:r>
            <a:r>
              <a:rPr lang="en-US" sz="1600" i="1" dirty="0">
                <a:effectLst>
                  <a:outerShdw blurRad="38100" dist="38100" dir="2700000" algn="tl">
                    <a:srgbClr val="000000">
                      <a:alpha val="43137"/>
                    </a:srgbClr>
                  </a:outerShdw>
                </a:effectLst>
              </a:rPr>
              <a:t>John Calvin, Calvin’s Calvinism</a:t>
            </a:r>
            <a:r>
              <a:rPr lang="en-US" sz="1600" dirty="0">
                <a:effectLst>
                  <a:outerShdw blurRad="38100" dist="38100" dir="2700000" algn="tl">
                    <a:srgbClr val="000000">
                      <a:alpha val="43137"/>
                    </a:srgbClr>
                  </a:outerShdw>
                </a:effectLst>
              </a:rPr>
              <a:t>, trans. Henry Cole (Grandville, MI: Reformed Free Publishing Association, 1987), 38 </a:t>
            </a:r>
          </a:p>
        </p:txBody>
      </p:sp>
      <p:pic>
        <p:nvPicPr>
          <p:cNvPr id="6" name="Picture 5">
            <a:extLst>
              <a:ext uri="{FF2B5EF4-FFF2-40B4-BE49-F238E27FC236}">
                <a16:creationId xmlns:a16="http://schemas.microsoft.com/office/drawing/2014/main" id="{700AA60E-C284-4B42-BD65-9B74E5346E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0496BA0-38EB-4096-901C-5F6652BF7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75631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DA16-CD5B-B12E-462A-7B35D424B6C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DB278EE-047F-6468-7E97-E76D4C8F5B1F}"/>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FF59A31-90BA-3053-0002-30AA40FF590D}"/>
              </a:ext>
            </a:extLst>
          </p:cNvPr>
          <p:cNvSpPr>
            <a:spLocks noGrp="1"/>
          </p:cNvSpPr>
          <p:nvPr>
            <p:ph idx="1"/>
          </p:nvPr>
        </p:nvSpPr>
        <p:spPr>
          <a:xfrm>
            <a:off x="1524000" y="1600200"/>
            <a:ext cx="9144000" cy="3810000"/>
          </a:xfrm>
        </p:spPr>
        <p:txBody>
          <a:bodyPr/>
          <a:lstStyle/>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b="1" u="sng" dirty="0">
                <a:solidFill>
                  <a:srgbClr val="FFFFCC"/>
                </a:solidFill>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ED39659E-34AA-C35E-1FBE-25A6D41484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E1554A1C-238D-4FE5-976F-E92EAD6242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5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5AD2-71BD-532C-7349-DE4A20A2499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F7CFAB3-F6B3-DDCA-E6B2-1B9814696F5F}"/>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81644FD8-5D3F-6822-EDC2-242E342F6797}"/>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4D90CB72-BED3-B741-12DF-954024B6D3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3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465AC-95DA-6F5B-FA94-23FA42EC57E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EF1E2E2-1097-621B-380F-BD384640E974}"/>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3358993E-5C9D-DAEA-5FCF-A6E61D00234E}"/>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5BAF12E7-8048-8D83-05AD-879EBA6E21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8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F63C-D968-C3F4-FC9E-9239AEF0E4F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7AFB816-5DA5-973F-D48A-0A7F9A73D0AA}"/>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B4C2F050-69B4-4568-4657-13725803385D}"/>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Written by Calvin</a:t>
            </a:r>
            <a:r>
              <a:rPr lang="en-US" b="1" dirty="0">
                <a:solidFill>
                  <a:srgbClr val="FFFFCC"/>
                </a:solidFill>
                <a:effectLst>
                  <a:outerShdw blurRad="38100" dist="38100" dir="2700000" algn="tl">
                    <a:srgbClr val="000000">
                      <a:alpha val="43137"/>
                    </a:srgbClr>
                  </a:outerShdw>
                </a:effectLst>
                <a:ea typeface="+mn-ea"/>
                <a:cs typeface="Calibri" pitchFamily="34" charset="0"/>
              </a:rPr>
              <a: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35ADC914-1779-3306-523A-DB1110771B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B28D-E269-2446-9DAE-32CC22FE72B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0A81EA8-D42E-2EEF-F648-8EBF941156C6}"/>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BC8E14BE-8999-89F8-7918-76E494AF1139}"/>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89B9F94A-6E46-10CC-956D-76C333AB31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9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986E-461F-935B-8B48-1BE354B60D0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67F08C6-D723-8C41-A23E-F76DC4B9FA1A}"/>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72D31B19-5B50-2C78-C226-CB4015D48B8A}"/>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37FFCAE1-0BF7-F484-2DF9-9766E1200E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8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953000"/>
          </a:xfrm>
        </p:spPr>
        <p:txBody>
          <a:bodyPr/>
          <a:lstStyle/>
          <a:p>
            <a:pPr marL="0" indent="0" algn="just">
              <a:buNone/>
            </a:pPr>
            <a:r>
              <a:rPr lang="en-US" dirty="0">
                <a:effectLst>
                  <a:outerShdw blurRad="38100" dist="38100" dir="2700000" algn="tl">
                    <a:srgbClr val="000000">
                      <a:alpha val="43137"/>
                    </a:srgbClr>
                  </a:outerShdw>
                </a:effectLst>
              </a:rPr>
              <a:t>“Within only two years after Calvin declared himself a Protestant, he published his famous </a:t>
            </a:r>
            <a:r>
              <a:rPr lang="en-US" i="1" dirty="0">
                <a:effectLst>
                  <a:outerShdw blurRad="38100" dist="38100" dir="2700000" algn="tl">
                    <a:srgbClr val="000000">
                      <a:alpha val="43137"/>
                    </a:srgbClr>
                  </a:outerShdw>
                </a:effectLst>
              </a:rPr>
              <a:t>Institutes of the Christian Religion</a:t>
            </a:r>
            <a:r>
              <a:rPr lang="en-US" dirty="0">
                <a:effectLst>
                  <a:outerShdw blurRad="38100" dist="38100" dir="2700000" algn="tl">
                    <a:srgbClr val="000000">
                      <a:alpha val="43137"/>
                    </a:srgbClr>
                  </a:outerShdw>
                </a:effectLst>
              </a:rPr>
              <a:t>. In all of Calvin’s writing, one will not find a clear testimony of his salvation experience. A statement of his ‘conversion’ can only be found in his book </a:t>
            </a:r>
            <a:r>
              <a:rPr lang="en-US" i="1" dirty="0">
                <a:effectLst>
                  <a:outerShdw blurRad="38100" dist="38100" dir="2700000" algn="tl">
                    <a:srgbClr val="000000">
                      <a:alpha val="43137"/>
                    </a:srgbClr>
                  </a:outerShdw>
                </a:effectLst>
              </a:rPr>
              <a:t>Commentary on the Psalms</a:t>
            </a:r>
            <a:r>
              <a:rPr lang="en-US" dirty="0">
                <a:effectLst>
                  <a:outerShdw blurRad="38100" dist="38100" dir="2700000" algn="tl">
                    <a:srgbClr val="000000">
                      <a:alpha val="43137"/>
                    </a:srgbClr>
                  </a:outerShdw>
                </a:effectLst>
              </a:rPr>
              <a:t>…If we assume his vague intellectual testimony of salvation was a genuine salvation experience, he had been a Christian for just about two years when he wrote his Institutes, which is a foundational resource for today’s Calvinism.” </a:t>
            </a:r>
          </a:p>
        </p:txBody>
      </p:sp>
      <p:sp>
        <p:nvSpPr>
          <p:cNvPr id="4" name="TextBox 3">
            <a:extLst>
              <a:ext uri="{FF2B5EF4-FFF2-40B4-BE49-F238E27FC236}">
                <a16:creationId xmlns:a16="http://schemas.microsoft.com/office/drawing/2014/main" id="{7DAA45AA-E297-4E3F-AA25-FDEFDE9A0D88}"/>
              </a:ext>
            </a:extLst>
          </p:cNvPr>
          <p:cNvSpPr txBox="1"/>
          <p:nvPr/>
        </p:nvSpPr>
        <p:spPr>
          <a:xfrm>
            <a:off x="2533650" y="6096000"/>
            <a:ext cx="71247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16.</a:t>
            </a:r>
          </a:p>
        </p:txBody>
      </p:sp>
    </p:spTree>
    <p:extLst>
      <p:ext uri="{BB962C8B-B14F-4D97-AF65-F5344CB8AC3E}">
        <p14:creationId xmlns:p14="http://schemas.microsoft.com/office/powerpoint/2010/main" val="2064700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599" y="0"/>
            <a:ext cx="11001153"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12:2</a:t>
            </a:r>
          </a:p>
          <a:p>
            <a:pPr marL="0" indent="0" algn="just">
              <a:spcBef>
                <a:spcPts val="0"/>
              </a:spcBef>
              <a:buNone/>
            </a:pPr>
            <a:r>
              <a:rPr lang="en-US" sz="3600" kern="0" dirty="0">
                <a:solidFill>
                  <a:srgbClr val="FFFFFF"/>
                </a:solidFill>
                <a:effectLst>
                  <a:outerShdw blurRad="38100" dist="38100" dir="2700000" algn="tl">
                    <a:srgbClr val="000000">
                      <a:alpha val="43137"/>
                    </a:srgbClr>
                  </a:outerShdw>
                </a:effectLst>
              </a:rPr>
              <a:t>“</a:t>
            </a:r>
            <a:r>
              <a:rPr lang="en-US" sz="3600" dirty="0">
                <a:effectLst/>
              </a:rPr>
              <a:t>And do not be conformed to this world, but be transformed by the renewing of your mind, so that you may prove what the will of God is, that which is good and acceptable and perfect.”</a:t>
            </a:r>
          </a:p>
        </p:txBody>
      </p:sp>
      <p:pic>
        <p:nvPicPr>
          <p:cNvPr id="2" name="Picture 1">
            <a:extLst>
              <a:ext uri="{FF2B5EF4-FFF2-40B4-BE49-F238E27FC236}">
                <a16:creationId xmlns:a16="http://schemas.microsoft.com/office/drawing/2014/main" id="{2A11542D-BE65-63E8-4A28-741D9949F185}"/>
              </a:ext>
            </a:extLst>
          </p:cNvPr>
          <p:cNvPicPr>
            <a:picLocks noChangeAspect="1"/>
          </p:cNvPicPr>
          <p:nvPr/>
        </p:nvPicPr>
        <p:blipFill>
          <a:blip r:embed="rId3"/>
          <a:stretch>
            <a:fillRect/>
          </a:stretch>
        </p:blipFill>
        <p:spPr>
          <a:xfrm>
            <a:off x="4809925" y="3048000"/>
            <a:ext cx="2572150" cy="1828800"/>
          </a:xfrm>
          <a:prstGeom prst="rect">
            <a:avLst/>
          </a:prstGeom>
          <a:ln w="38100">
            <a:solidFill>
              <a:schemeClr val="tx1"/>
            </a:solidFill>
          </a:ln>
        </p:spPr>
      </p:pic>
    </p:spTree>
    <p:extLst>
      <p:ext uri="{BB962C8B-B14F-4D97-AF65-F5344CB8AC3E}">
        <p14:creationId xmlns:p14="http://schemas.microsoft.com/office/powerpoint/2010/main" val="247099850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957D-65F9-205C-049C-204F2B1E775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FEF459B-05B2-F7D7-AD2F-FE81E6DE42A0}"/>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C7085AE3-DDB8-E45A-EEA4-B5BD2867D2E4}"/>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b="1" dirty="0">
                <a:solidFill>
                  <a:srgbClr val="FFFFCC"/>
                </a:solidFill>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426C2D44-D0D8-2025-6092-6C92B18AE2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6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eaLnBrk="1" hangingPunct="1">
              <a:spcBef>
                <a:spcPts val="0"/>
              </a:spcBef>
              <a:spcAft>
                <a:spcPts val="900"/>
              </a:spcAft>
              <a:buNone/>
            </a:pPr>
            <a:r>
              <a:rPr lang="en-US" sz="4000" kern="1200" dirty="0">
                <a:solidFill>
                  <a:schemeClr val="tx2"/>
                </a:solidFill>
                <a:latin typeface="Calibri" panose="020F0502020204030204" pitchFamily="34" charset="0"/>
                <a:ea typeface="+mj-ea"/>
                <a:cs typeface="Calibri" panose="020F0502020204030204" pitchFamily="34" charset="0"/>
              </a:rPr>
              <a:t>Matt 7:16-18</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The Root Determines the Fruit</a:t>
            </a:r>
          </a:p>
          <a:p>
            <a:pPr marL="0" indent="0" algn="just" eaLnBrk="1" hangingPunct="1">
              <a:spcBef>
                <a:spcPts val="0"/>
              </a:spcBef>
              <a:buNone/>
              <a:defRPr/>
            </a:pPr>
            <a:r>
              <a:rPr lang="en-US" sz="3600" dirty="0">
                <a:latin typeface="Calibri" pitchFamily="34" charset="0"/>
                <a:cs typeface="Calibri" pitchFamily="34" charset="0"/>
              </a:rPr>
              <a:t>“You will know them by their fruits. Grapes are not gathered from thorn </a:t>
            </a:r>
            <a:r>
              <a:rPr lang="en-US" sz="3600" i="1" dirty="0">
                <a:latin typeface="Calibri" pitchFamily="34" charset="0"/>
                <a:cs typeface="Calibri" pitchFamily="34" charset="0"/>
              </a:rPr>
              <a:t>bushes</a:t>
            </a:r>
            <a:r>
              <a:rPr lang="en-US" sz="3600" dirty="0">
                <a:latin typeface="Calibri" pitchFamily="34" charset="0"/>
                <a:cs typeface="Calibri" pitchFamily="34" charset="0"/>
              </a:rPr>
              <a:t> nor figs from thistles, are they? So every good tree bears good fruit, but the bad tree bears bad fruit. A good tree cannot produce bad fruit, nor can a bad tree produce good fruit.”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37306"/>
            <a:ext cx="10972800" cy="4653894"/>
          </a:xfrm>
          <a:prstGeom prst="rect">
            <a:avLst/>
          </a:prstGeom>
          <a:noFill/>
          <a:ln w="9525">
            <a:noFill/>
            <a:miter lim="800000"/>
            <a:headEnd/>
            <a:tailEnd/>
          </a:ln>
          <a:effectLst/>
        </p:spPr>
        <p:txBody>
          <a:bodyPr/>
          <a:lstStyle/>
          <a:p>
            <a:pPr algn="just" eaLnBrk="0" hangingPunct="0">
              <a:spcBef>
                <a:spcPct val="20000"/>
              </a:spcBef>
              <a:buClr>
                <a:schemeClr val="tx2"/>
              </a:buClr>
              <a:buSzPct val="75000"/>
            </a:pPr>
            <a:r>
              <a:rPr lang="en-US" sz="3400" dirty="0">
                <a:effectLst>
                  <a:outerShdw blurRad="38100" dist="38100" dir="2700000" algn="tl">
                    <a:srgbClr val="000000">
                      <a:alpha val="43137"/>
                    </a:srgbClr>
                  </a:outerShdw>
                </a:effectLst>
                <a:latin typeface="Calibri" panose="020F0502020204030204" pitchFamily="34" charset="0"/>
                <a:cs typeface="+mn-cs"/>
              </a:rPr>
              <a:t>“Most of those today, including evangelical leaders who hold Calvin in great esteem, are not aware that they have been captivated by the writings of a devout Roman Catholic, newly converted to Luther’s Protestantism, who had broken with Rome only a year before. Oddly, Calvin kept himself on the payroll of the Roman Catholic Church for nearly a year after he claimed to have been miraculously delivered from the ‘deep slough’ of ‘obstinate addiction to the superstitions of the papacy.’”</a:t>
            </a:r>
          </a:p>
        </p:txBody>
      </p:sp>
      <p:sp>
        <p:nvSpPr>
          <p:cNvPr id="6" name="Rectangle 2"/>
          <p:cNvSpPr>
            <a:spLocks noChangeArrowheads="1"/>
          </p:cNvSpPr>
          <p:nvPr/>
        </p:nvSpPr>
        <p:spPr bwMode="auto">
          <a:xfrm>
            <a:off x="2625013" y="228601"/>
            <a:ext cx="6941975" cy="908706"/>
          </a:xfrm>
          <a:prstGeom prst="rect">
            <a:avLst/>
          </a:prstGeom>
          <a:noFill/>
          <a:ln w="9525">
            <a:noFill/>
            <a:miter lim="800000"/>
            <a:headEnd/>
            <a:tailEnd/>
          </a:ln>
          <a:effectLst/>
        </p:spPr>
        <p:txBody>
          <a:bodyPr anchor="ctr"/>
          <a:lstStyle/>
          <a:p>
            <a:pPr algn="ctr" eaLnBrk="0" hangingPunct="0">
              <a:spcAft>
                <a:spcPts val="6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Dave Hunt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409700" y="6400800"/>
            <a:ext cx="93726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Dave Hunt, </a:t>
            </a:r>
            <a:r>
              <a:rPr lang="en-US" sz="1600" i="1" dirty="0">
                <a:latin typeface="Calibri" panose="020F0502020204030204" pitchFamily="34" charset="0"/>
                <a:cs typeface="Calibri" panose="020F0502020204030204" pitchFamily="34" charset="0"/>
              </a:rPr>
              <a:t>What Love Is This? Calvinism's Misrepresentation of God</a:t>
            </a:r>
            <a:r>
              <a:rPr lang="en-US" sz="1600" dirty="0">
                <a:latin typeface="Calibri" panose="020F0502020204030204" pitchFamily="34" charset="0"/>
                <a:cs typeface="Calibri" panose="020F0502020204030204" pitchFamily="34" charset="0"/>
              </a:rPr>
              <a:t>, 4th ed. (Bend, OR: Berean Call, 2013), 42.</a:t>
            </a:r>
          </a:p>
        </p:txBody>
      </p:sp>
    </p:spTree>
    <p:extLst>
      <p:ext uri="{BB962C8B-B14F-4D97-AF65-F5344CB8AC3E}">
        <p14:creationId xmlns:p14="http://schemas.microsoft.com/office/powerpoint/2010/main" val="314887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0694-A4D9-58E5-12C5-6F2A0386229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398259C-4D62-6E82-9955-175E47622391}"/>
              </a:ext>
            </a:extLst>
          </p:cNvPr>
          <p:cNvSpPr>
            <a:spLocks noGrp="1"/>
          </p:cNvSpPr>
          <p:nvPr>
            <p:ph type="title"/>
          </p:nvPr>
        </p:nvSpPr>
        <p:spPr>
          <a:xfrm>
            <a:off x="1028700" y="228600"/>
            <a:ext cx="10134600" cy="914400"/>
          </a:xfrm>
        </p:spPr>
        <p:txBody>
          <a:bodyPr/>
          <a:lstStyle/>
          <a:p>
            <a:pPr marL="514350" indent="-514350" algn="ctr">
              <a:spcBef>
                <a:spcPts val="0"/>
              </a:spcBef>
              <a:spcAft>
                <a:spcPts val="2400"/>
              </a:spcAft>
              <a:buClr>
                <a:srgbClr val="CC66FF"/>
              </a:buClr>
              <a:buSzPct val="100000"/>
              <a:buFont typeface="+mj-lt"/>
              <a:buAutoNum type="alphaUcPeriod" startAt="2"/>
              <a:defRPr/>
            </a:pPr>
            <a:r>
              <a:rPr lang="en-US" sz="3600" dirty="0">
                <a:effectLst>
                  <a:outerShdw blurRad="38100" dist="38100" dir="2700000" algn="tl">
                    <a:srgbClr val="000000">
                      <a:alpha val="43137"/>
                    </a:srgbClr>
                  </a:outerShdw>
                </a:effectLst>
              </a:rPr>
              <a:t>Calvin’s “Institutes of the Christian Religion”</a:t>
            </a:r>
          </a:p>
        </p:txBody>
      </p:sp>
      <p:sp>
        <p:nvSpPr>
          <p:cNvPr id="3" name="Content Placeholder 2">
            <a:extLst>
              <a:ext uri="{FF2B5EF4-FFF2-40B4-BE49-F238E27FC236}">
                <a16:creationId xmlns:a16="http://schemas.microsoft.com/office/drawing/2014/main" id="{66CDDF1F-DA1A-1A91-2647-662B74FFB983}"/>
              </a:ext>
            </a:extLst>
          </p:cNvPr>
          <p:cNvSpPr>
            <a:spLocks noGrp="1"/>
          </p:cNvSpPr>
          <p:nvPr>
            <p:ph idx="1"/>
          </p:nvPr>
        </p:nvSpPr>
        <p:spPr>
          <a:xfrm>
            <a:off x="609600" y="1143000"/>
            <a:ext cx="10972800" cy="5181600"/>
          </a:xfrm>
        </p:spPr>
        <p:txBody>
          <a:bodyPr/>
          <a:lstStyle/>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A.D. 1536 (1st edition)</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Foundational</a:t>
            </a:r>
          </a:p>
          <a:p>
            <a:pPr marL="914400" lvl="1" indent="-457200">
              <a:spcBef>
                <a:spcPts val="0"/>
              </a:spcBef>
              <a:spcAft>
                <a:spcPts val="18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Written by Calvin:</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age 25</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years after declaring himself a Protestant</a:t>
            </a:r>
          </a:p>
          <a:p>
            <a:pPr marL="1428750" lvl="5" indent="-514350">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 still on the Roman Catholic Church payroll</a:t>
            </a:r>
          </a:p>
          <a:p>
            <a:pPr marL="914400" lvl="1" indent="-457200">
              <a:spcBef>
                <a:spcPts val="0"/>
              </a:spcBef>
              <a:spcAft>
                <a:spcPts val="1800"/>
              </a:spcAft>
              <a:buClr>
                <a:srgbClr val="00CC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Contain (along with Calvin’s other writings) no clear salvation experience</a:t>
            </a:r>
          </a:p>
        </p:txBody>
      </p:sp>
      <p:pic>
        <p:nvPicPr>
          <p:cNvPr id="1026" name="Picture 2">
            <a:extLst>
              <a:ext uri="{FF2B5EF4-FFF2-40B4-BE49-F238E27FC236}">
                <a16:creationId xmlns:a16="http://schemas.microsoft.com/office/drawing/2014/main" id="{F2CA5C39-1991-2CC3-BD18-E3073D1C65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191085"/>
            <a:ext cx="173482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2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953000"/>
          </a:xfrm>
        </p:spPr>
        <p:txBody>
          <a:bodyPr/>
          <a:lstStyle/>
          <a:p>
            <a:pPr marL="0" indent="0" algn="just">
              <a:buNone/>
            </a:pPr>
            <a:r>
              <a:rPr lang="en-US" sz="3300" dirty="0">
                <a:effectLst>
                  <a:outerShdw blurRad="38100" dist="38100" dir="2700000" algn="tl">
                    <a:srgbClr val="000000">
                      <a:alpha val="43137"/>
                    </a:srgbClr>
                  </a:outerShdw>
                </a:effectLst>
              </a:rPr>
              <a:t>“Within only two years after Calvin declared himself a Protestant, he published his famous </a:t>
            </a:r>
            <a:r>
              <a:rPr lang="en-US" sz="3300" i="1" dirty="0">
                <a:effectLst>
                  <a:outerShdw blurRad="38100" dist="38100" dir="2700000" algn="tl">
                    <a:srgbClr val="000000">
                      <a:alpha val="43137"/>
                    </a:srgbClr>
                  </a:outerShdw>
                </a:effectLst>
              </a:rPr>
              <a:t>Institutes of the Christian Religion</a:t>
            </a:r>
            <a:r>
              <a:rPr lang="en-US" sz="3300" dirty="0">
                <a:effectLst>
                  <a:outerShdw blurRad="38100" dist="38100" dir="2700000" algn="tl">
                    <a:srgbClr val="000000">
                      <a:alpha val="43137"/>
                    </a:srgbClr>
                  </a:outerShdw>
                </a:effectLst>
              </a:rPr>
              <a:t>. In all of Calvin’s writing, one will not find a clear testimony of his salvation experience. A statement of his ‘conversion’ can only be found in his book </a:t>
            </a:r>
            <a:r>
              <a:rPr lang="en-US" sz="3300" i="1" dirty="0">
                <a:effectLst>
                  <a:outerShdw blurRad="38100" dist="38100" dir="2700000" algn="tl">
                    <a:srgbClr val="000000">
                      <a:alpha val="43137"/>
                    </a:srgbClr>
                  </a:outerShdw>
                </a:effectLst>
              </a:rPr>
              <a:t>Commentary on the Psalms</a:t>
            </a:r>
            <a:r>
              <a:rPr lang="en-US" sz="3300" dirty="0">
                <a:effectLst>
                  <a:outerShdw blurRad="38100" dist="38100" dir="2700000" algn="tl">
                    <a:srgbClr val="000000">
                      <a:alpha val="43137"/>
                    </a:srgbClr>
                  </a:outerShdw>
                </a:effectLst>
              </a:rPr>
              <a:t>…If we assume his vague intellectual testimony of salvation was a genuine salvation experience, he had been a Christian for just about two years when he wrote his Institutes, which is a foundational resource for today’s Calvinism.” </a:t>
            </a:r>
          </a:p>
        </p:txBody>
      </p:sp>
      <p:sp>
        <p:nvSpPr>
          <p:cNvPr id="4" name="TextBox 3">
            <a:extLst>
              <a:ext uri="{FF2B5EF4-FFF2-40B4-BE49-F238E27FC236}">
                <a16:creationId xmlns:a16="http://schemas.microsoft.com/office/drawing/2014/main" id="{7DAA45AA-E297-4E3F-AA25-FDEFDE9A0D88}"/>
              </a:ext>
            </a:extLst>
          </p:cNvPr>
          <p:cNvSpPr txBox="1"/>
          <p:nvPr/>
        </p:nvSpPr>
        <p:spPr>
          <a:xfrm>
            <a:off x="2533650" y="6096000"/>
            <a:ext cx="71247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16.</a:t>
            </a:r>
          </a:p>
        </p:txBody>
      </p:sp>
    </p:spTree>
    <p:extLst>
      <p:ext uri="{BB962C8B-B14F-4D97-AF65-F5344CB8AC3E}">
        <p14:creationId xmlns:p14="http://schemas.microsoft.com/office/powerpoint/2010/main" val="40623574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4191000"/>
          </a:xfrm>
        </p:spPr>
        <p:txBody>
          <a:bodyPr/>
          <a:lstStyle/>
          <a:p>
            <a:pPr marL="0" indent="0" algn="just">
              <a:buNone/>
            </a:pPr>
            <a:r>
              <a:rPr lang="en-US" dirty="0">
                <a:effectLst>
                  <a:outerShdw blurRad="38100" dist="38100" dir="2700000" algn="tl">
                    <a:srgbClr val="000000">
                      <a:alpha val="43137"/>
                    </a:srgbClr>
                  </a:outerShdw>
                </a:effectLst>
              </a:rPr>
              <a:t>“God by a sudden conversion [referring to his sudden move away from the Catholic Church at the age of 23] subdued and brought my mind to a teachable frame, which was more hardened in such matters than might have been expected from one at my early period of life. Having thus received some taste and knowledge of true godliness I was immediately inflamed with so intense a desire to make progress therein, that although I did not altogether leave off other studies, I yet pursued them with less ardor.”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Calvin,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Commentary on the Book of Psalms,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p. xl (Amazon Digital Services LLC, 2011 edition, Kindle Edition), Kindle locations 939-943.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01F0663A-AFFF-4FFB-98C3-A2AB9E8C258A}"/>
              </a:ext>
            </a:extLst>
          </p:cNvPr>
          <p:cNvSpPr>
            <a:spLocks noGrp="1"/>
          </p:cNvSpPr>
          <p:nvPr>
            <p:ph type="title"/>
          </p:nvPr>
        </p:nvSpPr>
        <p:spPr>
          <a:xfrm>
            <a:off x="914400" y="228600"/>
            <a:ext cx="10363200" cy="914400"/>
          </a:xfrm>
        </p:spPr>
        <p:txBody>
          <a:bodyPr/>
          <a:lstStyle/>
          <a:p>
            <a:pPr algn="ctr">
              <a:spcAft>
                <a:spcPts val="600"/>
              </a:spcAft>
            </a:pPr>
            <a:r>
              <a:rPr lang="en-US" sz="4000" kern="1200" dirty="0">
                <a:solidFill>
                  <a:srgbClr val="00FFFF"/>
                </a:solidFill>
                <a:effectLst>
                  <a:outerShdw blurRad="38100" dist="38100" dir="2700000" algn="tl">
                    <a:srgbClr val="000000">
                      <a:alpha val="43137"/>
                    </a:srgbClr>
                  </a:outerShdw>
                </a:effectLst>
                <a:ea typeface="+mn-ea"/>
                <a:cs typeface="Calibri" panose="020F0502020204030204" pitchFamily="34" charset="0"/>
              </a:rPr>
              <a:t>Calvin’s Salvation?</a:t>
            </a:r>
          </a:p>
        </p:txBody>
      </p:sp>
    </p:spTree>
    <p:extLst>
      <p:ext uri="{BB962C8B-B14F-4D97-AF65-F5344CB8AC3E}">
        <p14:creationId xmlns:p14="http://schemas.microsoft.com/office/powerpoint/2010/main" val="54039973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2209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140023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30FC5-BE4A-F6FA-5E4D-91B260A3CC4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C211579-A7F1-0863-80B9-035A54873DD8}"/>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8FE9E18C-5687-9E9F-3994-77E860F78055}"/>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A0A64F3-C58D-E959-15D9-0B9FCF8D32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4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16A1-EB29-34AB-1FE7-940E0703914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6791EF6-E48B-4DA5-98C3-4EB485627F37}"/>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24D9C3A-512A-8DFD-4BDA-170B977F7CC0}"/>
              </a:ext>
            </a:extLst>
          </p:cNvPr>
          <p:cNvSpPr>
            <a:spLocks noGrp="1"/>
          </p:cNvSpPr>
          <p:nvPr>
            <p:ph idx="1"/>
          </p:nvPr>
        </p:nvSpPr>
        <p:spPr>
          <a:xfrm>
            <a:off x="1524000" y="1600200"/>
            <a:ext cx="9067800" cy="3810000"/>
          </a:xfrm>
        </p:spPr>
        <p:txBody>
          <a:bodyPr/>
          <a:lstStyle/>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Augustine (A.D. 343‒430)</a:t>
            </a:r>
          </a:p>
          <a:p>
            <a:pPr marL="914400" lvl="1" indent="-457200">
              <a:spcBef>
                <a:spcPts val="60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60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10249A19-52D0-67D6-FF2D-28FCFA51A8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21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35D4-0780-4ADB-2E3F-58F72BE407B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D5D4766-E078-3813-2B6F-6D63876B4141}"/>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A7731BE9-A9D7-09AF-C3B8-C5F0FC3C226B}"/>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6B243A2-29A0-208E-18A1-8098DF387B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04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CAF0-F2DB-3BB3-A657-F1D8C9895D5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36FC319-DD8E-485D-80FD-3EFEA95DE17F}"/>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The Source of Calvin’s Theology</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04C10AF-68FB-6D78-A1D6-F4C0E1406F35}"/>
              </a:ext>
            </a:extLst>
          </p:cNvPr>
          <p:cNvSpPr>
            <a:spLocks noGrp="1"/>
          </p:cNvSpPr>
          <p:nvPr>
            <p:ph idx="1"/>
          </p:nvPr>
        </p:nvSpPr>
        <p:spPr>
          <a:xfrm>
            <a:off x="1524000" y="1600200"/>
            <a:ext cx="9067800" cy="3810000"/>
          </a:xfrm>
        </p:spPr>
        <p:txBody>
          <a:bodyPr/>
          <a:lstStyle/>
          <a:p>
            <a:pPr marL="458788" indent="-458788">
              <a:spcBef>
                <a:spcPts val="0"/>
              </a:spcBef>
              <a:spcAft>
                <a:spcPts val="2400"/>
              </a:spcAft>
              <a:buClr>
                <a:srgbClr val="CC66FF"/>
              </a:buClr>
              <a:buSzPct val="100000"/>
              <a:buFont typeface="+mj-lt"/>
              <a:buAutoNum type="alphaUcPeriod"/>
              <a:defRPr/>
            </a:pPr>
            <a:r>
              <a:rPr lang="en-US" b="1" dirty="0">
                <a:solidFill>
                  <a:srgbClr val="FFFFCC"/>
                </a:solidFill>
                <a:cs typeface="Calibri" pitchFamily="34" charset="0"/>
              </a:rPr>
              <a:t>Augustine (A.D. 343‒430)</a:t>
            </a:r>
          </a:p>
          <a:p>
            <a:pPr marL="914400" lvl="1" indent="-457200">
              <a:spcBef>
                <a:spcPts val="0"/>
              </a:spcBef>
              <a:spcAft>
                <a:spcPts val="2400"/>
              </a:spcAft>
              <a:buClr>
                <a:srgbClr val="00CC00"/>
              </a:buClr>
              <a:buSzPct val="100000"/>
              <a:buFont typeface="+mj-lt"/>
              <a:buAutoNum type="arabicPeriod"/>
              <a:defRPr/>
            </a:pPr>
            <a:r>
              <a:rPr lang="en-US" dirty="0">
                <a:effectLst>
                  <a:outerShdw blurRad="38100" dist="38100" dir="2700000" algn="tl">
                    <a:srgbClr val="000000">
                      <a:alpha val="43137"/>
                    </a:srgbClr>
                  </a:outerShdw>
                </a:effectLst>
                <a:ea typeface="+mn-ea"/>
                <a:cs typeface="Calibri" pitchFamily="34" charset="0"/>
              </a:rPr>
              <a:t>Calvin’s literary dependence upon Augustine</a:t>
            </a:r>
          </a:p>
          <a:p>
            <a:pPr marL="914400" lvl="1" indent="-457200">
              <a:spcBef>
                <a:spcPts val="0"/>
              </a:spcBef>
              <a:spcAft>
                <a:spcPts val="2400"/>
              </a:spcAft>
              <a:buClr>
                <a:srgbClr val="00CC00"/>
              </a:buClr>
              <a:buSzPct val="100000"/>
              <a:buFont typeface="+mj-lt"/>
              <a:buAutoNum type="arabicPeriod"/>
              <a:defRPr/>
            </a:pPr>
            <a:r>
              <a:rPr lang="en-US" b="1" u="sng" dirty="0">
                <a:solidFill>
                  <a:srgbClr val="FFFFCC"/>
                </a:solidFill>
                <a:ea typeface="+mn-ea"/>
                <a:cs typeface="Calibri" pitchFamily="34" charset="0"/>
              </a:rPr>
              <a:t>Who was Augustine?</a:t>
            </a:r>
          </a:p>
          <a:p>
            <a:pPr marL="458788" indent="-458788">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Institutes of the Christian Religion (A.D. 1536)</a:t>
            </a:r>
          </a:p>
        </p:txBody>
      </p:sp>
      <p:pic>
        <p:nvPicPr>
          <p:cNvPr id="3074" name="Picture 2">
            <a:extLst>
              <a:ext uri="{FF2B5EF4-FFF2-40B4-BE49-F238E27FC236}">
                <a16:creationId xmlns:a16="http://schemas.microsoft.com/office/drawing/2014/main" id="{4084762C-E787-8D0C-8EB1-C98DF46502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3200"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5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521D-482E-DD61-F629-370D00F9666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5B8DC6B-69CB-8917-2858-DC7B70C65C65}"/>
              </a:ext>
            </a:extLst>
          </p:cNvPr>
          <p:cNvSpPr>
            <a:spLocks noGrp="1"/>
          </p:cNvSpPr>
          <p:nvPr>
            <p:ph type="title"/>
          </p:nvPr>
        </p:nvSpPr>
        <p:spPr>
          <a:xfrm>
            <a:off x="3248025" y="228600"/>
            <a:ext cx="5695950" cy="914400"/>
          </a:xfrm>
        </p:spPr>
        <p:txBody>
          <a:bodyPr/>
          <a:lstStyle/>
          <a:p>
            <a:pPr marL="971550" lvl="1" indent="-514350">
              <a:spcBef>
                <a:spcPts val="600"/>
              </a:spcBef>
              <a:spcAft>
                <a:spcPts val="2400"/>
              </a:spcAft>
              <a:buClr>
                <a:srgbClr val="00CC00"/>
              </a:buClr>
              <a:buSzPct val="100000"/>
              <a:buFont typeface="+mj-lt"/>
              <a:buAutoNum type="arabicPeriod" startAt="2"/>
              <a:defRPr/>
            </a:pPr>
            <a:r>
              <a:rPr lang="en-US" sz="3600" dirty="0">
                <a:effectLst>
                  <a:outerShdw blurRad="38100" dist="38100" dir="2700000" algn="tl">
                    <a:srgbClr val="000000">
                      <a:alpha val="43137"/>
                    </a:srgbClr>
                  </a:outerShdw>
                </a:effectLst>
                <a:latin typeface="Calibri" panose="020F0502020204030204" pitchFamily="34" charset="0"/>
                <a:ea typeface="+mj-ea"/>
                <a:cs typeface="+mj-cs"/>
              </a:rPr>
              <a:t>Who Was Augustine?</a:t>
            </a:r>
          </a:p>
        </p:txBody>
      </p:sp>
      <p:sp>
        <p:nvSpPr>
          <p:cNvPr id="3" name="Content Placeholder 2">
            <a:extLst>
              <a:ext uri="{FF2B5EF4-FFF2-40B4-BE49-F238E27FC236}">
                <a16:creationId xmlns:a16="http://schemas.microsoft.com/office/drawing/2014/main" id="{FC43F35A-250B-9CFC-6B91-ABFF5C232CAA}"/>
              </a:ext>
            </a:extLst>
          </p:cNvPr>
          <p:cNvSpPr>
            <a:spLocks noGrp="1"/>
          </p:cNvSpPr>
          <p:nvPr>
            <p:ph idx="1"/>
          </p:nvPr>
        </p:nvSpPr>
        <p:spPr>
          <a:xfrm>
            <a:off x="1524000" y="1066800"/>
            <a:ext cx="9144000" cy="5486400"/>
          </a:xfrm>
        </p:spPr>
        <p:txBody>
          <a:bodyPr/>
          <a:lstStyle/>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A.D. 343‒430</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Determinism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Amillennialism</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Father of the Inquisition</a:t>
            </a:r>
          </a:p>
          <a:p>
            <a:pPr marL="514350" lvl="3" indent="-514350" eaLnBrk="1" hangingPunct="1">
              <a:spcBef>
                <a:spcPts val="0"/>
              </a:spcBef>
              <a:spcAft>
                <a:spcPts val="1200"/>
              </a:spcAft>
              <a:buClr>
                <a:srgbClr val="FFC000"/>
              </a:buClr>
              <a:buFont typeface="+mj-lt"/>
              <a:buAutoNum type="alphaLcParenR"/>
              <a:defRPr/>
            </a:pPr>
            <a:r>
              <a:rPr lang="en-US" sz="2800" b="1" u="sng" dirty="0">
                <a:solidFill>
                  <a:srgbClr val="FFFFCC"/>
                </a:solidFill>
                <a:ea typeface="+mn-ea"/>
                <a:cs typeface="Calibri" pitchFamily="34" charset="0"/>
              </a:rPr>
              <a:t>Limited Facility with Scripture’s Original Languages</a:t>
            </a:r>
          </a:p>
          <a:p>
            <a:pPr marL="514350" lvl="3" indent="-514350" eaLnBrk="1" hangingPunct="1">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rPr>
              <a:t>Embraced Roman Catholic Doctrines: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Infant Baptism</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Mary’s Sinlessness</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Purgatory</a:t>
            </a:r>
          </a:p>
          <a:p>
            <a:pPr marL="1257300" lvl="1" indent="-571500">
              <a:spcBef>
                <a:spcPts val="0"/>
              </a:spcBef>
              <a:spcAft>
                <a:spcPts val="600"/>
              </a:spcAft>
              <a:buClr>
                <a:schemeClr val="tx2"/>
              </a:buClr>
              <a:buSzPct val="100000"/>
              <a:buFont typeface="+mj-lt"/>
              <a:buAutoNum type="arabicParenR"/>
              <a:defRPr/>
            </a:pPr>
            <a:r>
              <a:rPr lang="en-US" sz="2800" dirty="0">
                <a:cs typeface="Calibri" pitchFamily="34" charset="0"/>
              </a:rPr>
              <a:t>The Roman Catholic Church as the Only True Church</a:t>
            </a:r>
          </a:p>
        </p:txBody>
      </p:sp>
      <p:pic>
        <p:nvPicPr>
          <p:cNvPr id="5" name="Picture 2">
            <a:extLst>
              <a:ext uri="{FF2B5EF4-FFF2-40B4-BE49-F238E27FC236}">
                <a16:creationId xmlns:a16="http://schemas.microsoft.com/office/drawing/2014/main" id="{9B6FCF73-37AA-707C-C8D0-55CB573C1B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65066" y="228601"/>
            <a:ext cx="121733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9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5181600"/>
          </a:xfrm>
        </p:spPr>
        <p:txBody>
          <a:bodyPr anchor="t"/>
          <a:lstStyle/>
          <a:p>
            <a:pPr algn="just">
              <a:lnSpc>
                <a:spcPct val="100000"/>
              </a:lnSpc>
            </a:pPr>
            <a:r>
              <a:rPr lang="en-US" sz="3000" dirty="0">
                <a:solidFill>
                  <a:schemeClr val="tx1"/>
                </a:solidFill>
                <a:effectLst>
                  <a:outerShdw blurRad="38100" dist="38100" dir="2700000" algn="tl">
                    <a:srgbClr val="000000">
                      <a:alpha val="43137"/>
                    </a:srgbClr>
                  </a:outerShdw>
                </a:effectLst>
              </a:rPr>
              <a:t>“This passage is explained in various ways. </a:t>
            </a:r>
            <a:r>
              <a:rPr lang="en-US" sz="3000" b="1" u="sng" dirty="0">
                <a:solidFill>
                  <a:srgbClr val="FFFFCC"/>
                </a:solidFill>
                <a:effectLst>
                  <a:outerShdw blurRad="38100" dist="38100" dir="2700000" algn="tl">
                    <a:srgbClr val="000000">
                      <a:alpha val="43137"/>
                    </a:srgbClr>
                  </a:outerShdw>
                </a:effectLst>
              </a:rPr>
              <a:t>I pass by the dreams of the Jews, who apply all passages of this kind to the temporal reign of the Messiah, which they have contrived by their own imagination</a:t>
            </a:r>
            <a:r>
              <a:rPr lang="en-US" sz="3000" dirty="0">
                <a:solidFill>
                  <a:schemeClr val="tx1"/>
                </a:solidFill>
                <a:effectLst>
                  <a:outerShdw blurRad="38100" dist="38100" dir="2700000" algn="tl">
                    <a:srgbClr val="000000">
                      <a:alpha val="43137"/>
                    </a:srgbClr>
                  </a:outerShdw>
                </a:effectLst>
              </a:rPr>
              <a:t>.... I willingly view this passage as referring to Judea, and afterwards to </a:t>
            </a:r>
            <a:r>
              <a:rPr lang="en-US" sz="3000" b="1" u="sng" dirty="0">
                <a:solidFill>
                  <a:srgbClr val="FFFFCC"/>
                </a:solidFill>
                <a:effectLst>
                  <a:outerShdw blurRad="38100" dist="38100" dir="2700000" algn="tl">
                    <a:srgbClr val="000000">
                      <a:alpha val="43137"/>
                    </a:srgbClr>
                  </a:outerShdw>
                </a:effectLst>
              </a:rPr>
              <a:t>other parts of the world</a:t>
            </a:r>
            <a:r>
              <a:rPr lang="en-US" sz="3000" dirty="0">
                <a:solidFill>
                  <a:schemeClr val="tx1"/>
                </a:solidFill>
                <a:effectLst>
                  <a:outerShdw blurRad="38100" dist="38100" dir="2700000" algn="tl">
                    <a:srgbClr val="000000">
                      <a:alpha val="43137"/>
                    </a:srgbClr>
                  </a:outerShdw>
                </a:effectLst>
              </a:rPr>
              <a:t>....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a:t>
            </a:r>
            <a:r>
              <a:rPr lang="en-US" sz="3000" b="1" u="sng" dirty="0">
                <a:solidFill>
                  <a:srgbClr val="FFFFCC"/>
                </a:solidFill>
                <a:effectLst>
                  <a:outerShdw blurRad="38100" dist="38100" dir="2700000" algn="tl">
                    <a:srgbClr val="000000">
                      <a:alpha val="43137"/>
                    </a:srgbClr>
                  </a:outerShdw>
                </a:effectLst>
              </a:rPr>
              <a:t>refer to the kingdom of Christ</a:t>
            </a:r>
            <a:r>
              <a:rPr lang="en-US" sz="3000" dirty="0">
                <a:solidFill>
                  <a:schemeClr val="tx1"/>
                </a:solidFill>
                <a:effectLst>
                  <a:outerShdw blurRad="38100" dist="38100" dir="2700000" algn="tl">
                    <a:srgbClr val="000000">
                      <a:alpha val="43137"/>
                    </a:srgbClr>
                  </a:outerShdw>
                </a:effectLst>
              </a:rPr>
              <a:t>; and in no other light could it be viewed, if we compare it with other prophecies.”</a:t>
            </a:r>
            <a:endParaRPr lang="en-US" altLang="en-US" sz="30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2552700" y="228600"/>
            <a:ext cx="7086600" cy="12954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buNone/>
              <a:defRPr/>
            </a:pPr>
            <a:r>
              <a:rPr lang="en-US" sz="1600" dirty="0">
                <a:effectLst>
                  <a:outerShdw blurRad="38100" dist="38100" dir="2700000" algn="tl">
                    <a:srgbClr val="000000">
                      <a:alpha val="43137"/>
                    </a:srgbClr>
                  </a:outerShdw>
                </a:effectLst>
              </a:rPr>
              <a:t>Commentary on Isaiah 35:1</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Isaiah 35:1— “The wilderness and the solitary place shall be glad.”</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2FE1F0A-CB88-4F6B-B4DC-1967A40F9C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7027574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2057400"/>
            <a:ext cx="10972800" cy="4073604"/>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rPr>
              <a:t>metaphorical expressions</a:t>
            </a:r>
            <a:r>
              <a:rPr lang="en-US" sz="2700" dirty="0">
                <a:solidFill>
                  <a:schemeClr val="tx1"/>
                </a:solidFill>
                <a:effectLst>
                  <a:outerShdw blurRad="38100" dist="38100" dir="2700000" algn="tl">
                    <a:srgbClr val="000000">
                      <a:alpha val="43137"/>
                    </a:srgbClr>
                  </a:outerShdw>
                </a:effectLs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rPr>
              <a:t>; it is therefore no wonder if they sometimes </a:t>
            </a:r>
            <a:r>
              <a:rPr lang="en-US" sz="2700" b="1" u="sng" dirty="0">
                <a:solidFill>
                  <a:srgbClr val="FFFFCC"/>
                </a:solidFill>
                <a:effectLst>
                  <a:outerShdw blurRad="38100" dist="38100" dir="2700000" algn="tl">
                    <a:srgbClr val="000000">
                      <a:alpha val="43137"/>
                    </a:srgbClr>
                  </a:outerShdw>
                </a:effectLst>
              </a:rPr>
              <a:t>speak to them as to children</a:t>
            </a:r>
            <a:r>
              <a:rPr lang="en-US" sz="2700" dirty="0">
                <a:solidFill>
                  <a:schemeClr val="tx1"/>
                </a:solidFill>
                <a:effectLst>
                  <a:outerShdw blurRad="38100" dist="38100" dir="2700000" algn="tl">
                    <a:srgbClr val="000000">
                      <a:alpha val="43137"/>
                    </a:srgbClr>
                  </a:outerShdw>
                </a:effectLst>
              </a:rPr>
              <a:t>. At the same time, the Spirit under these </a:t>
            </a:r>
            <a:r>
              <a:rPr lang="en-US" sz="2700" b="1" u="sng" dirty="0">
                <a:solidFill>
                  <a:srgbClr val="FFFFCC"/>
                </a:solidFill>
                <a:effectLst>
                  <a:outerShdw blurRad="38100" dist="38100" dir="2700000" algn="tl">
                    <a:srgbClr val="000000">
                      <a:alpha val="43137"/>
                    </a:srgbClr>
                  </a:outerShdw>
                </a:effectLst>
              </a:rPr>
              <a:t>figurative expressions</a:t>
            </a:r>
            <a:r>
              <a:rPr lang="en-US" sz="2700" b="1" dirty="0">
                <a:solidFill>
                  <a:schemeClr val="tx1"/>
                </a:solidFill>
                <a:effectLst>
                  <a:outerShdw blurRad="38100" dist="38100" dir="2700000" algn="tl">
                    <a:srgbClr val="000000">
                      <a:alpha val="43137"/>
                    </a:srgbClr>
                  </a:outerShdw>
                </a:effectLst>
              </a:rPr>
              <a:t> </a:t>
            </a:r>
            <a:r>
              <a:rPr lang="en-US" sz="2700" dirty="0">
                <a:solidFill>
                  <a:schemeClr val="tx1"/>
                </a:solidFill>
                <a:effectLst>
                  <a:outerShdw blurRad="38100" dist="38100" dir="2700000" algn="tl">
                    <a:srgbClr val="000000">
                      <a:alpha val="43137"/>
                    </a:srgbClr>
                  </a:outerShdw>
                </a:effectLst>
              </a:rPr>
              <a:t>declares, that the </a:t>
            </a:r>
            <a:r>
              <a:rPr lang="en-US" sz="2700" b="1" u="sng" dirty="0">
                <a:solidFill>
                  <a:srgbClr val="FFFFCC"/>
                </a:solidFill>
                <a:effectLst>
                  <a:outerShdw blurRad="38100" dist="38100" dir="2700000" algn="tl">
                    <a:srgbClr val="000000">
                      <a:alpha val="43137"/>
                    </a:srgbClr>
                  </a:outerShdw>
                </a:effectLst>
              </a:rPr>
              <a:t>kingdom of Christ</a:t>
            </a:r>
            <a:r>
              <a:rPr lang="en-US" sz="2700" dirty="0">
                <a:solidFill>
                  <a:schemeClr val="tx1"/>
                </a:solidFill>
                <a:effectLst>
                  <a:outerShdw blurRad="38100" dist="38100" dir="2700000" algn="tl">
                    <a:srgbClr val="000000">
                      <a:alpha val="43137"/>
                    </a:srgbClr>
                  </a:outerShdw>
                </a:effectLst>
              </a:rPr>
              <a:t> shall in every way be happy and blessed, or that the </a:t>
            </a:r>
            <a:r>
              <a:rPr lang="en-US" sz="2700" b="1" u="sng" dirty="0">
                <a:solidFill>
                  <a:srgbClr val="FFFFCC"/>
                </a:solidFill>
                <a:effectLst>
                  <a:outerShdw blurRad="38100" dist="38100" dir="2700000" algn="tl">
                    <a:srgbClr val="000000">
                      <a:alpha val="43137"/>
                    </a:srgbClr>
                  </a:outerShdw>
                </a:effectLst>
              </a:rPr>
              <a:t>Church of God</a:t>
            </a:r>
            <a:r>
              <a:rPr lang="en-US" sz="2700" dirty="0">
                <a:solidFill>
                  <a:schemeClr val="tx1"/>
                </a:solidFill>
                <a:effectLst>
                  <a:outerShdw blurRad="38100" dist="38100" dir="2700000" algn="tl">
                    <a:srgbClr val="000000">
                      <a:alpha val="43137"/>
                    </a:srgbClr>
                  </a:outerShdw>
                </a:effectLst>
              </a:rPr>
              <a:t>, which means </a:t>
            </a:r>
            <a:r>
              <a:rPr lang="en-US" sz="2700" b="1" u="sng" dirty="0">
                <a:solidFill>
                  <a:srgbClr val="FFFFCC"/>
                </a:solidFill>
                <a:effectLst>
                  <a:outerShdw blurRad="38100" dist="38100" dir="2700000" algn="tl">
                    <a:srgbClr val="000000">
                      <a:alpha val="43137"/>
                    </a:srgbClr>
                  </a:outerShdw>
                </a:effectLst>
              </a:rPr>
              <a:t>the same thing</a:t>
            </a:r>
            <a:r>
              <a:rPr lang="en-US" sz="2700" dirty="0">
                <a:solidFill>
                  <a:schemeClr val="tx1"/>
                </a:solidFill>
                <a:effectLst>
                  <a:outerShdw blurRad="38100" dist="38100" dir="2700000" algn="tl">
                    <a:srgbClr val="000000">
                      <a:alpha val="43137"/>
                    </a:srgbClr>
                  </a:outerShdw>
                </a:effectLs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4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14374</TotalTime>
  <Words>3239</Words>
  <Application>Microsoft Office PowerPoint</Application>
  <PresentationFormat>Widescreen</PresentationFormat>
  <Paragraphs>250</Paragraphs>
  <Slides>57</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Times New Roman</vt:lpstr>
      <vt:lpstr>Wingdings</vt:lpstr>
      <vt:lpstr>1_Azure</vt:lpstr>
      <vt:lpstr>2_Azure</vt:lpstr>
      <vt:lpstr>PowerPoint Presentation</vt:lpstr>
      <vt:lpstr>Neo-Calvinism vs. The Bible</vt:lpstr>
      <vt:lpstr>II. The Source of Calvin’s Theology</vt:lpstr>
      <vt:lpstr>“Augustine is so wholly with me, that if I wished to write a confession of my faith, I could do so with all fullness and satisfaction to myself out of his writings.”</vt:lpstr>
      <vt:lpstr>PowerPoint Presentation</vt:lpstr>
      <vt:lpstr>II. The Source of Calvin’s Theology</vt:lpstr>
      <vt:lpstr>Who Was Augustine?</vt:lpstr>
      <vt:lpstr>“This passage is explained in various ways. I pass by the dreams of the Jews, who apply all passages of this kind to the temporal reign of the Messiah, which they have contrived by their own imagination.... I willingly view this passage as referring to Judea, and afterwards to other parts of the world....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refer to the kingdom of Christ; and in no other light could it be viewed, if we compare it with other prophecies.”</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“For as we are dull and entangled in earthly thoughts, our minds can hardly rise up to heaven, though the Lord with a clear voice invites us to himself. The Prophet then, in order to aid our weakness, adds a vivid representation, as though God stood before their eyes. Stand, he says, shall his feet on the mount of Olives. He does not here promise a miracle, such as even the ignorant might conceive to be literal;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 highly figurative language, he therefore accommodates himself, as I have said, to the capacity of our flesh.”</vt:lpstr>
      <vt:lpstr>Who Was Augustine?</vt:lpstr>
      <vt:lpstr>Who Was Augustine?</vt:lpstr>
      <vt:lpstr>PowerPoint Presentation</vt:lpstr>
      <vt:lpstr>PowerPoint Presentation</vt:lpstr>
      <vt:lpstr>PowerPoint Presentation</vt:lpstr>
      <vt:lpstr>PowerPoint Presentation</vt:lpstr>
      <vt:lpstr>PowerPoint Presentation</vt:lpstr>
      <vt:lpstr>Who Was Augustine?</vt:lpstr>
      <vt:lpstr>PowerPoint Presentation</vt:lpstr>
      <vt:lpstr>PowerPoint Presentation</vt:lpstr>
      <vt:lpstr>PowerPoint Presentation</vt:lpstr>
      <vt:lpstr>Who Was Augustine?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Was Augustine?</vt:lpstr>
      <vt:lpstr>PowerPoint Presentation</vt:lpstr>
      <vt:lpstr>PowerPoint Presentation</vt:lpstr>
      <vt:lpstr>II. The Source of Calvin’s Theology</vt:lpstr>
      <vt:lpstr>Calvin’s “Institutes of the Christian Religion”</vt:lpstr>
      <vt:lpstr>Calvin’s “Institutes of the Christian Religion”</vt:lpstr>
      <vt:lpstr>Calvin’s “Institutes of the Christian Religion”</vt:lpstr>
      <vt:lpstr>Calvin’s “Institutes of the Christian Religion”</vt:lpstr>
      <vt:lpstr>Calvin’s “Institutes of the Christian Religion”</vt:lpstr>
      <vt:lpstr>Calvin’s “Institutes of the Christian Religion”</vt:lpstr>
      <vt:lpstr>Calvin’s Salvation?</vt:lpstr>
      <vt:lpstr>PowerPoint Presentation</vt:lpstr>
      <vt:lpstr>Calvin’s “Institutes of the Christian Religion”</vt:lpstr>
      <vt:lpstr>PowerPoint Presentation</vt:lpstr>
      <vt:lpstr>Calvin’s “Institutes of the Christian Religion”</vt:lpstr>
      <vt:lpstr>Calvin’s Salvation?</vt:lpstr>
      <vt:lpstr>Calvin’s Salvation?</vt:lpstr>
      <vt:lpstr>Conclusion</vt:lpstr>
      <vt:lpstr>Neo-Calvinism vs. The Bible</vt:lpstr>
      <vt:lpstr>II. The Source of Calvin’s Theology</vt:lpstr>
      <vt:lpstr>Neo-Calvinism vs. The Bible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- 009</dc:title>
  <dc:subject>Neo Calvinism vs the Bible</dc:subject>
  <dc:creator>A. Woods</dc:creator>
  <dc:description>Modified by Jim McGowan</dc:description>
  <cp:lastModifiedBy>Jim McGowan</cp:lastModifiedBy>
  <cp:revision>1642</cp:revision>
  <cp:lastPrinted>2024-11-15T16:09:55Z</cp:lastPrinted>
  <dcterms:created xsi:type="dcterms:W3CDTF">2009-03-17T12:21:13Z</dcterms:created>
  <dcterms:modified xsi:type="dcterms:W3CDTF">2024-11-23T21:26:52Z</dcterms:modified>
</cp:coreProperties>
</file>