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0"/>
  </p:notesMasterIdLst>
  <p:handoutMasterIdLst>
    <p:handoutMasterId r:id="rId61"/>
  </p:handoutMasterIdLst>
  <p:sldIdLst>
    <p:sldId id="256" r:id="rId2"/>
    <p:sldId id="12189" r:id="rId3"/>
    <p:sldId id="11370" r:id="rId4"/>
    <p:sldId id="12199" r:id="rId5"/>
    <p:sldId id="12200" r:id="rId6"/>
    <p:sldId id="12204" r:id="rId7"/>
    <p:sldId id="12205" r:id="rId8"/>
    <p:sldId id="7916" r:id="rId9"/>
    <p:sldId id="7908" r:id="rId10"/>
    <p:sldId id="12206" r:id="rId11"/>
    <p:sldId id="1830" r:id="rId12"/>
    <p:sldId id="12228" r:id="rId13"/>
    <p:sldId id="12201" r:id="rId14"/>
    <p:sldId id="12207" r:id="rId15"/>
    <p:sldId id="12208" r:id="rId16"/>
    <p:sldId id="5033" r:id="rId17"/>
    <p:sldId id="12209" r:id="rId18"/>
    <p:sldId id="12229" r:id="rId19"/>
    <p:sldId id="12210" r:id="rId20"/>
    <p:sldId id="567" r:id="rId21"/>
    <p:sldId id="569" r:id="rId22"/>
    <p:sldId id="597" r:id="rId23"/>
    <p:sldId id="568" r:id="rId24"/>
    <p:sldId id="12202" r:id="rId25"/>
    <p:sldId id="12211" r:id="rId26"/>
    <p:sldId id="12212" r:id="rId27"/>
    <p:sldId id="12213" r:id="rId28"/>
    <p:sldId id="9572" r:id="rId29"/>
    <p:sldId id="12214" r:id="rId30"/>
    <p:sldId id="12215" r:id="rId31"/>
    <p:sldId id="12203" r:id="rId32"/>
    <p:sldId id="12216" r:id="rId33"/>
    <p:sldId id="12217" r:id="rId34"/>
    <p:sldId id="12218" r:id="rId35"/>
    <p:sldId id="1503" r:id="rId36"/>
    <p:sldId id="5252" r:id="rId37"/>
    <p:sldId id="914" r:id="rId38"/>
    <p:sldId id="915" r:id="rId39"/>
    <p:sldId id="810" r:id="rId40"/>
    <p:sldId id="9557" r:id="rId41"/>
    <p:sldId id="9587" r:id="rId42"/>
    <p:sldId id="11371" r:id="rId43"/>
    <p:sldId id="12219" r:id="rId44"/>
    <p:sldId id="12220" r:id="rId45"/>
    <p:sldId id="12230" r:id="rId46"/>
    <p:sldId id="12221" r:id="rId47"/>
    <p:sldId id="12225" r:id="rId48"/>
    <p:sldId id="12226" r:id="rId49"/>
    <p:sldId id="9555" r:id="rId50"/>
    <p:sldId id="12227" r:id="rId51"/>
    <p:sldId id="12222" r:id="rId52"/>
    <p:sldId id="12231" r:id="rId53"/>
    <p:sldId id="12223" r:id="rId54"/>
    <p:sldId id="12235" r:id="rId55"/>
    <p:sldId id="12224" r:id="rId56"/>
    <p:sldId id="11372" r:id="rId57"/>
    <p:sldId id="8695" r:id="rId58"/>
    <p:sldId id="11373" r:id="rId59"/>
  </p:sldIdLst>
  <p:sldSz cx="12192000" cy="6858000"/>
  <p:notesSz cx="7315200" cy="9601200"/>
  <p:custDataLst>
    <p:tags r:id="rId6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FFFF"/>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varScale="1">
        <p:scale>
          <a:sx n="81" d="100"/>
          <a:sy n="81" d="100"/>
        </p:scale>
        <p:origin x="240"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060 Acts 10v34-48 </a:t>
            </a:r>
          </a:p>
          <a:p>
            <a:pPr>
              <a:defRPr/>
            </a:pPr>
            <a:r>
              <a:rPr lang="en-US" sz="1400" dirty="0"/>
              <a:t>11-20-2024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2024-11-20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85060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5AEB-D884-2BBB-FB7E-14BC44160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338F1-C95A-D752-A239-B97D9A5BFBE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153D2A7-CEBD-0F8A-EE4A-63E62B3B20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BB74E3-5C63-B7E8-2BE8-F8578ED5E68D}"/>
              </a:ext>
            </a:extLst>
          </p:cNvPr>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347940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42</a:t>
            </a:fld>
            <a:endParaRPr lang="en-US"/>
          </a:p>
        </p:txBody>
      </p:sp>
    </p:spTree>
    <p:extLst>
      <p:ext uri="{BB962C8B-B14F-4D97-AF65-F5344CB8AC3E}">
        <p14:creationId xmlns:p14="http://schemas.microsoft.com/office/powerpoint/2010/main" val="21525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56</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124894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FF17-C61D-773F-8C15-F7FDA0AADAB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751A2C-D11D-856A-D178-8BB51C54711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Introduction</a:t>
            </a:r>
          </a:p>
        </p:txBody>
      </p:sp>
      <p:sp>
        <p:nvSpPr>
          <p:cNvPr id="161795" name="Rectangle 3">
            <a:extLst>
              <a:ext uri="{FF2B5EF4-FFF2-40B4-BE49-F238E27FC236}">
                <a16:creationId xmlns:a16="http://schemas.microsoft.com/office/drawing/2014/main" id="{F54B1190-39E6-BD74-6FEF-0605C92DCCE7}"/>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 is no respecter of persons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Righteousness is available in any nation (35)</a:t>
            </a:r>
          </a:p>
        </p:txBody>
      </p:sp>
      <p:pic>
        <p:nvPicPr>
          <p:cNvPr id="3" name="Picture 2">
            <a:extLst>
              <a:ext uri="{FF2B5EF4-FFF2-40B4-BE49-F238E27FC236}">
                <a16:creationId xmlns:a16="http://schemas.microsoft.com/office/drawing/2014/main" id="{42F8E6FA-F19B-746C-9629-AE5F794C80A8}"/>
              </a:ext>
            </a:extLst>
          </p:cNvPr>
          <p:cNvPicPr>
            <a:picLocks noChangeAspect="1"/>
          </p:cNvPicPr>
          <p:nvPr/>
        </p:nvPicPr>
        <p:blipFill>
          <a:blip r:embed="rId2"/>
          <a:stretch>
            <a:fillRect/>
          </a:stretch>
        </p:blipFill>
        <p:spPr>
          <a:xfrm>
            <a:off x="8321040" y="2133600"/>
            <a:ext cx="3261360" cy="2286000"/>
          </a:xfrm>
          <a:prstGeom prst="rect">
            <a:avLst/>
          </a:prstGeom>
        </p:spPr>
      </p:pic>
    </p:spTree>
    <p:extLst>
      <p:ext uri="{BB962C8B-B14F-4D97-AF65-F5344CB8AC3E}">
        <p14:creationId xmlns:p14="http://schemas.microsoft.com/office/powerpoint/2010/main" val="295902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2280-BC33-9FCA-C326-9184BCFB81D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703277-CCA4-6F29-558D-96EFFEF262B9}"/>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“In verse 35, Peter recognized the fact of Gentile acceptance: </a:t>
            </a:r>
            <a:r>
              <a:rPr lang="en-US" sz="3200" i="1" dirty="0">
                <a:effectLst>
                  <a:outerShdw blurRad="38100" dist="38100" dir="2700000" algn="tl">
                    <a:srgbClr val="000000">
                      <a:alpha val="43137"/>
                    </a:srgbClr>
                  </a:outerShdw>
                </a:effectLst>
                <a:latin typeface="Calibri" panose="020F0502020204030204" pitchFamily="34" charset="0"/>
              </a:rPr>
              <a:t>but in every nation he that fears him, and works righteousness is acceptable to him</a:t>
            </a:r>
            <a:r>
              <a:rPr lang="en-US" sz="3200" dirty="0">
                <a:effectLst>
                  <a:outerShdw blurRad="38100" dist="38100" dir="2700000" algn="tl">
                    <a:srgbClr val="000000">
                      <a:alpha val="43137"/>
                    </a:srgbClr>
                  </a:outerShdw>
                </a:effectLst>
                <a:latin typeface="Calibri" panose="020F0502020204030204" pitchFamily="34" charset="0"/>
              </a:rPr>
              <a:t>. The one who fears God obviously has faith. The one who has faith will work righteousness as the evidence of that faith. Such a person is acceptable to God.”</a:t>
            </a:r>
          </a:p>
        </p:txBody>
      </p:sp>
      <p:sp>
        <p:nvSpPr>
          <p:cNvPr id="4" name="Text Box 5">
            <a:extLst>
              <a:ext uri="{FF2B5EF4-FFF2-40B4-BE49-F238E27FC236}">
                <a16:creationId xmlns:a16="http://schemas.microsoft.com/office/drawing/2014/main" id="{BB309BF7-4619-CCF7-A2B8-1E78DEE137F0}"/>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a:t>
            </a:r>
            <a:r>
              <a:rPr lang="en-US" altLang="en-US" sz="1800" i="1" dirty="0">
                <a:effectLst>
                  <a:outerShdw blurRad="38100" dist="38100" dir="2700000" algn="tl">
                    <a:srgbClr val="000000"/>
                  </a:outerShdw>
                </a:effectLst>
                <a:latin typeface="Calibri" panose="020F0502020204030204" pitchFamily="34" charset="0"/>
                <a:cs typeface="+mn-cs"/>
              </a:rPr>
              <a: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241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6E37ED90-A35F-7D2D-8D79-3F38DA29FA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363B024-E8AC-512F-4DF4-BC03D013C5F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2165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67CF8-2EC3-CE13-D7B9-6AE1D4D2C1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47F3ACC-2991-69D8-52BE-9C43EA1E0EB5}"/>
              </a:ext>
            </a:extLst>
          </p:cNvPr>
          <p:cNvSpPr>
            <a:spLocks noGrp="1" noChangeArrowheads="1"/>
          </p:cNvSpPr>
          <p:nvPr>
            <p:ph type="body" idx="1"/>
          </p:nvPr>
        </p:nvSpPr>
        <p:spPr>
          <a:xfrm>
            <a:off x="632847" y="16002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(34-35)</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Yeshua’s work (36-38)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witnesses (39-41)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commission (42-43)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44C0DB0-8CE5-4E26-F0CE-DAD3BA2BBDD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Peter &amp; The Keys of the Kingdom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10:34-43</a:t>
            </a:r>
          </a:p>
        </p:txBody>
      </p:sp>
      <p:pic>
        <p:nvPicPr>
          <p:cNvPr id="4" name="Picture 3">
            <a:extLst>
              <a:ext uri="{FF2B5EF4-FFF2-40B4-BE49-F238E27FC236}">
                <a16:creationId xmlns:a16="http://schemas.microsoft.com/office/drawing/2014/main" id="{D9502354-F631-297C-0381-61EB2554902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45291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7FD31-62D2-7EBD-9CAE-B265158EE1C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5B2B95-52FE-DDE6-6636-24B2AB65054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10:36-38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Yeshua’s Work</a:t>
            </a:r>
          </a:p>
        </p:txBody>
      </p:sp>
      <p:sp>
        <p:nvSpPr>
          <p:cNvPr id="161795" name="Rectangle 3">
            <a:extLst>
              <a:ext uri="{FF2B5EF4-FFF2-40B4-BE49-F238E27FC236}">
                <a16:creationId xmlns:a16="http://schemas.microsoft.com/office/drawing/2014/main" id="{0104B09D-F4F1-62DF-5084-9D1EB0B481C3}"/>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(36)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First coming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Life and work (38)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E0006CC-B49B-44B5-23DE-E7E81DF1659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345099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C513B-BB59-45CC-2BA5-153A31E434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2EFDC9-7AC8-328B-DC2C-FC985A70E0F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10:36-38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Yeshua’s Work</a:t>
            </a:r>
          </a:p>
        </p:txBody>
      </p:sp>
      <p:sp>
        <p:nvSpPr>
          <p:cNvPr id="161795" name="Rectangle 3">
            <a:extLst>
              <a:ext uri="{FF2B5EF4-FFF2-40B4-BE49-F238E27FC236}">
                <a16:creationId xmlns:a16="http://schemas.microsoft.com/office/drawing/2014/main" id="{ED6FD849-CEF6-86F2-1019-42F703F84ADC}"/>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Preparation (36)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First coming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Life and work (38)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6364B805-7468-F128-2244-5AB02D3EEBF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76777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900"/>
              </a:spcAft>
              <a:buClr>
                <a:srgbClr val="00FFFF"/>
              </a:buClr>
              <a:buNone/>
              <a:defRPr/>
            </a:pPr>
            <a:r>
              <a:rPr lang="en-US" sz="4000" kern="0" dirty="0">
                <a:solidFill>
                  <a:srgbClr val="00FFFF"/>
                </a:solidFill>
                <a:ea typeface="+mj-ea"/>
                <a:cs typeface="+mj-cs"/>
              </a:rPr>
              <a:t>Isaiah 9:6-7</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For a child will be born to us, a son will be given to us</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the government will rest on His shoulders; And His name will be called Wonderful Counselor, Mighty God, Eternal Father, Prince of </a:t>
            </a:r>
            <a:r>
              <a:rPr lang="en-US" sz="3400" b="1" u="sng" dirty="0">
                <a:solidFill>
                  <a:srgbClr val="FFFFCC"/>
                </a:solidFill>
                <a:effectLst>
                  <a:outerShdw blurRad="38100" dist="38100" dir="2700000" algn="tl">
                    <a:srgbClr val="000000">
                      <a:alpha val="43137"/>
                    </a:srgbClr>
                  </a:outerShdw>
                </a:effectLst>
              </a:rPr>
              <a:t>Peace</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7</a:t>
            </a:r>
            <a:r>
              <a:rPr lang="en-US" sz="3400" dirty="0">
                <a:effectLst>
                  <a:outerShdw blurRad="38100" dist="38100" dir="2700000" algn="tl">
                    <a:srgbClr val="000000">
                      <a:alpha val="43137"/>
                    </a:srgbClr>
                  </a:outerShdw>
                </a:effectLst>
              </a:rPr>
              <a:t> There will be no end to the increase of His government or of </a:t>
            </a:r>
            <a:r>
              <a:rPr lang="en-US" sz="3400" b="1" u="sng" dirty="0">
                <a:solidFill>
                  <a:srgbClr val="FFFFCC"/>
                </a:solidFill>
                <a:effectLst>
                  <a:outerShdw blurRad="38100" dist="38100" dir="2700000" algn="tl">
                    <a:srgbClr val="000000">
                      <a:alpha val="43137"/>
                    </a:srgbClr>
                  </a:outerShdw>
                </a:effectLst>
              </a:rPr>
              <a:t>peace</a:t>
            </a:r>
            <a:r>
              <a:rPr lang="en-US" sz="3400" dirty="0">
                <a:effectLst>
                  <a:outerShdw blurRad="38100" dist="38100" dir="2700000" algn="tl">
                    <a:srgbClr val="000000">
                      <a:alpha val="43137"/>
                    </a:srgbClr>
                  </a:outerShdw>
                </a:effectLst>
              </a:rPr>
              <a:t>, On the throne of David and over his kingdom, To establish it and to uphold it with justice and righteousness From then on and forevermore. The zeal of the Lord of hosts will accomplish this.</a:t>
            </a:r>
          </a:p>
        </p:txBody>
      </p:sp>
    </p:spTree>
    <p:extLst>
      <p:ext uri="{BB962C8B-B14F-4D97-AF65-F5344CB8AC3E}">
        <p14:creationId xmlns:p14="http://schemas.microsoft.com/office/powerpoint/2010/main" val="27900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0939-2F85-F607-331C-CFFF47B5C35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EB4330-EA14-17D5-8EAA-CC8CC47EE15A}"/>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10:36-38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Yeshua’s Work</a:t>
            </a:r>
          </a:p>
        </p:txBody>
      </p:sp>
      <p:sp>
        <p:nvSpPr>
          <p:cNvPr id="161795" name="Rectangle 3">
            <a:extLst>
              <a:ext uri="{FF2B5EF4-FFF2-40B4-BE49-F238E27FC236}">
                <a16:creationId xmlns:a16="http://schemas.microsoft.com/office/drawing/2014/main" id="{76569B0C-D936-D0CA-DB9C-1634C615918F}"/>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First coming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Life and work (38)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CF7C970-8EAE-204B-DAF2-62FFD9744CC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740443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06B32-D831-2B60-2AC4-93865D02EAA0}"/>
              </a:ext>
            </a:extLst>
          </p:cNvPr>
          <p:cNvPicPr>
            <a:picLocks noChangeAspect="1"/>
          </p:cNvPicPr>
          <p:nvPr/>
        </p:nvPicPr>
        <p:blipFill>
          <a:blip r:embed="rId2"/>
          <a:stretch>
            <a:fillRect/>
          </a:stretch>
        </p:blipFill>
        <p:spPr>
          <a:xfrm>
            <a:off x="2878984" y="228600"/>
            <a:ext cx="64340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990863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2C16-8695-9B9B-726B-346C9B7C48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EB3E381-CC25-A4AF-A50F-A7E44732948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10:36-38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Yeshua’s Work</a:t>
            </a:r>
          </a:p>
        </p:txBody>
      </p:sp>
      <p:sp>
        <p:nvSpPr>
          <p:cNvPr id="161795" name="Rectangle 3">
            <a:extLst>
              <a:ext uri="{FF2B5EF4-FFF2-40B4-BE49-F238E27FC236}">
                <a16:creationId xmlns:a16="http://schemas.microsoft.com/office/drawing/2014/main" id="{33F7D941-18BD-E671-8398-7B8D12574D61}"/>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(36)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First coming (37)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Life and work (38)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9C64856-35BB-5DC2-5805-1A1C759AB0B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0364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A3ED-F9B4-D0CF-BECB-F4DA573B9D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75D4-5C6B-3D6C-7133-149BFBF0EB5C}"/>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3227353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2A2B6-BE77-8D17-E559-C69B256CB7CB}"/>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94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latin typeface="Calibri" panose="020F0502020204030204" pitchFamily="34" charset="0"/>
                <a:ea typeface="+mj-ea"/>
                <a:cs typeface="+mj-cs"/>
              </a:rPr>
              <a:t>Isaiah 61:1-2</a:t>
            </a:r>
          </a:p>
          <a:p>
            <a:pPr algn="just">
              <a:spcAft>
                <a:spcPts val="1000"/>
              </a:spcAft>
            </a:pPr>
            <a:r>
              <a:rPr lang="en-US" sz="3400" baseline="30000" dirty="0">
                <a:effectLst>
                  <a:outerShdw blurRad="38100" dist="38100" dir="2700000" algn="tl">
                    <a:srgbClr val="000000">
                      <a:alpha val="43137"/>
                    </a:srgbClr>
                  </a:outerShdw>
                </a:effectLst>
                <a:latin typeface="+mn-lt"/>
              </a:rPr>
              <a:t>1 </a:t>
            </a:r>
            <a:r>
              <a:rPr lang="en-US" sz="3400" dirty="0">
                <a:effectLst>
                  <a:outerShdw blurRad="38100" dist="38100" dir="2700000" algn="tl">
                    <a:srgbClr val="000000">
                      <a:alpha val="43137"/>
                    </a:srgbClr>
                  </a:outerShdw>
                </a:effectLst>
                <a:latin typeface="+mn-lt"/>
              </a:rPr>
              <a:t>The Spirit of the Lord </a:t>
            </a:r>
            <a:r>
              <a:rPr lang="en-US" sz="3400" cap="small" dirty="0">
                <a:effectLst>
                  <a:outerShdw blurRad="38100" dist="38100" dir="2700000" algn="tl">
                    <a:srgbClr val="000000">
                      <a:alpha val="43137"/>
                    </a:srgbClr>
                  </a:outerShdw>
                </a:effectLst>
                <a:latin typeface="+mn-lt"/>
              </a:rPr>
              <a:t>God</a:t>
            </a:r>
            <a:r>
              <a:rPr lang="en-US" sz="3400" dirty="0">
                <a:effectLst>
                  <a:outerShdw blurRad="38100" dist="38100" dir="2700000" algn="tl">
                    <a:srgbClr val="000000">
                      <a:alpha val="43137"/>
                    </a:srgbClr>
                  </a:outerShdw>
                </a:effectLst>
                <a:latin typeface="+mn-lt"/>
              </a:rPr>
              <a:t> is upon me, Because the </a:t>
            </a:r>
            <a:r>
              <a:rPr lang="en-US" sz="3400" cap="small" dirty="0">
                <a:effectLst>
                  <a:outerShdw blurRad="38100" dist="38100" dir="2700000" algn="tl">
                    <a:srgbClr val="000000">
                      <a:alpha val="43137"/>
                    </a:srgbClr>
                  </a:outerShdw>
                </a:effectLst>
                <a:latin typeface="+mn-lt"/>
              </a:rPr>
              <a:t>Lord</a:t>
            </a:r>
            <a:r>
              <a:rPr lang="en-US" sz="3400" dirty="0">
                <a:effectLst>
                  <a:outerShdw blurRad="38100" dist="38100" dir="2700000" algn="tl">
                    <a:srgbClr val="000000">
                      <a:alpha val="43137"/>
                    </a:srgbClr>
                  </a:outerShdw>
                </a:effectLst>
                <a:latin typeface="+mn-lt"/>
              </a:rPr>
              <a:t> has anointed me To bring good news to the afflicted; He has sent me to bind up the brokenhearted, To proclaim liberty to captives And freedom to prisoners;</a:t>
            </a:r>
            <a:r>
              <a:rPr lang="en-US" sz="3400" baseline="30000" dirty="0">
                <a:effectLst>
                  <a:outerShdw blurRad="38100" dist="38100" dir="2700000" algn="tl">
                    <a:srgbClr val="000000">
                      <a:alpha val="43137"/>
                    </a:srgbClr>
                  </a:outerShdw>
                </a:effectLst>
                <a:latin typeface="+mn-lt"/>
              </a:rPr>
              <a:t>2 </a:t>
            </a:r>
            <a:r>
              <a:rPr lang="en-US" sz="3400" dirty="0">
                <a:effectLst>
                  <a:outerShdw blurRad="38100" dist="38100" dir="2700000" algn="tl">
                    <a:srgbClr val="000000">
                      <a:alpha val="43137"/>
                    </a:srgbClr>
                  </a:outerShdw>
                </a:effectLst>
                <a:latin typeface="+mn-lt"/>
              </a:rPr>
              <a:t>To proclaim the favorable year of the </a:t>
            </a:r>
            <a:r>
              <a:rPr lang="en-US" sz="3400" cap="small" dirty="0">
                <a:effectLst>
                  <a:outerShdw blurRad="38100" dist="38100" dir="2700000" algn="tl">
                    <a:srgbClr val="000000">
                      <a:alpha val="43137"/>
                    </a:srgbClr>
                  </a:outerShdw>
                </a:effectLst>
                <a:latin typeface="+mn-lt"/>
              </a:rPr>
              <a:t>Lord</a:t>
            </a:r>
            <a:r>
              <a:rPr lang="en-US" sz="3400" dirty="0">
                <a:effectLst>
                  <a:outerShdw blurRad="38100" dist="38100" dir="2700000" algn="tl">
                    <a:srgbClr val="000000">
                      <a:alpha val="43137"/>
                    </a:srgbClr>
                  </a:outerShdw>
                </a:effectLst>
                <a:latin typeface="+mn-lt"/>
              </a:rPr>
              <a:t> And the day of vengeance of our God; To comfort all who mourn.</a:t>
            </a:r>
            <a:endParaRPr lang="en-US" sz="3400"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971852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E050B-6CE1-0AA5-75D8-59BFB6A4334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76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latin typeface="Calibri" panose="020F0502020204030204" pitchFamily="34" charset="0"/>
                <a:ea typeface="+mj-ea"/>
                <a:cs typeface="+mj-cs"/>
              </a:rPr>
              <a:t>Luke 4:16-21</a:t>
            </a:r>
          </a:p>
          <a:p>
            <a:pPr algn="just">
              <a:spcAft>
                <a:spcPts val="1000"/>
              </a:spcAft>
            </a:pPr>
            <a:r>
              <a:rPr lang="en-US" sz="3200" baseline="30000" dirty="0">
                <a:effectLst>
                  <a:outerShdw blurRad="38100" dist="38100" dir="2700000" algn="tl">
                    <a:srgbClr val="000000">
                      <a:alpha val="43137"/>
                    </a:srgbClr>
                  </a:outerShdw>
                </a:effectLst>
                <a:latin typeface="+mn-lt"/>
              </a:rPr>
              <a:t>16 </a:t>
            </a:r>
            <a:r>
              <a:rPr lang="en-US" sz="3200" dirty="0">
                <a:effectLst>
                  <a:outerShdw blurRad="38100" dist="38100" dir="2700000" algn="tl">
                    <a:srgbClr val="000000">
                      <a:alpha val="43137"/>
                    </a:srgbClr>
                  </a:outerShdw>
                </a:effectLst>
                <a:latin typeface="+mn-lt"/>
              </a:rPr>
              <a:t>And He came to Nazareth, where He had been brought up; and as was His custom, He entered the synagogue on the Sabbath, and stood up to read. </a:t>
            </a:r>
            <a:r>
              <a:rPr lang="en-US" sz="3200" baseline="30000" dirty="0">
                <a:effectLst>
                  <a:outerShdw blurRad="38100" dist="38100" dir="2700000" algn="tl">
                    <a:srgbClr val="000000">
                      <a:alpha val="43137"/>
                    </a:srgbClr>
                  </a:outerShdw>
                </a:effectLst>
                <a:latin typeface="+mn-lt"/>
              </a:rPr>
              <a:t>17 </a:t>
            </a:r>
            <a:r>
              <a:rPr lang="en-US" sz="3200" dirty="0">
                <a:effectLst>
                  <a:outerShdw blurRad="38100" dist="38100" dir="2700000" algn="tl">
                    <a:srgbClr val="000000">
                      <a:alpha val="43137"/>
                    </a:srgbClr>
                  </a:outerShdw>
                </a:effectLst>
                <a:latin typeface="+mn-lt"/>
              </a:rPr>
              <a:t>And the book of the prophet Isaiah was handed to Him. And He opened the book and found the place where it was written,</a:t>
            </a:r>
            <a:r>
              <a:rPr lang="en-US" sz="3200" baseline="30000" dirty="0">
                <a:effectLst>
                  <a:outerShdw blurRad="38100" dist="38100" dir="2700000" algn="tl">
                    <a:srgbClr val="000000">
                      <a:alpha val="43137"/>
                    </a:srgbClr>
                  </a:outerShdw>
                </a:effectLst>
                <a:latin typeface="+mn-lt"/>
              </a:rPr>
              <a:t>18 </a:t>
            </a:r>
            <a:r>
              <a:rPr lang="en-US" sz="3200" b="1" dirty="0">
                <a:solidFill>
                  <a:srgbClr val="FFFFCC"/>
                </a:solidFill>
                <a:effectLst>
                  <a:outerShdw blurRad="38100" dist="38100" dir="2700000" algn="tl">
                    <a:srgbClr val="000000">
                      <a:alpha val="43137"/>
                    </a:srgbClr>
                  </a:outerShdw>
                </a:effectLst>
                <a:latin typeface="+mn-lt"/>
              </a:rPr>
              <a:t>“</a:t>
            </a:r>
            <a:r>
              <a:rPr lang="en-US" sz="3200" b="1" u="sng" cap="small" dirty="0">
                <a:solidFill>
                  <a:srgbClr val="FFFFCC"/>
                </a:solidFill>
                <a:effectLst>
                  <a:outerShdw blurRad="38100" dist="38100" dir="2700000" algn="tl">
                    <a:srgbClr val="000000">
                      <a:alpha val="43137"/>
                    </a:srgbClr>
                  </a:outerShdw>
                </a:effectLst>
                <a:latin typeface="+mn-lt"/>
              </a:rPr>
              <a:t>The Spirit of the Lord is upon Me</a:t>
            </a:r>
            <a:r>
              <a:rPr lang="en-US" sz="3200" b="1" u="sng" dirty="0">
                <a:solidFill>
                  <a:srgbClr val="FFFFCC"/>
                </a:solidFill>
                <a:effectLst>
                  <a:outerShdw blurRad="38100" dist="38100" dir="2700000" algn="tl">
                    <a:srgbClr val="000000">
                      <a:alpha val="43137"/>
                    </a:srgbClr>
                  </a:outerShdw>
                </a:effectLst>
                <a:latin typeface="+mn-lt"/>
              </a:rPr>
              <a:t>, </a:t>
            </a:r>
            <a:r>
              <a:rPr lang="en-US" sz="3200" b="1" u="sng" cap="small" dirty="0">
                <a:solidFill>
                  <a:srgbClr val="FFFFCC"/>
                </a:solidFill>
                <a:effectLst>
                  <a:outerShdw blurRad="38100" dist="38100" dir="2700000" algn="tl">
                    <a:srgbClr val="000000">
                      <a:alpha val="43137"/>
                    </a:srgbClr>
                  </a:outerShdw>
                </a:effectLst>
                <a:latin typeface="+mn-lt"/>
              </a:rPr>
              <a:t>Because He anointed Me to preach the gospel to the poor</a:t>
            </a:r>
            <a:r>
              <a:rPr lang="en-US" sz="3200" b="1" u="sng" dirty="0">
                <a:solidFill>
                  <a:srgbClr val="FFFFCC"/>
                </a:solidFill>
                <a:effectLst>
                  <a:outerShdw blurRad="38100" dist="38100" dir="2700000" algn="tl">
                    <a:srgbClr val="000000">
                      <a:alpha val="43137"/>
                    </a:srgbClr>
                  </a:outerShdw>
                </a:effectLst>
                <a:latin typeface="+mn-lt"/>
              </a:rPr>
              <a:t>. </a:t>
            </a:r>
            <a:r>
              <a:rPr lang="en-US" sz="3200" b="1" u="sng" cap="small" dirty="0">
                <a:solidFill>
                  <a:srgbClr val="FFFFCC"/>
                </a:solidFill>
                <a:effectLst>
                  <a:outerShdw blurRad="38100" dist="38100" dir="2700000" algn="tl">
                    <a:srgbClr val="000000">
                      <a:alpha val="43137"/>
                    </a:srgbClr>
                  </a:outerShdw>
                </a:effectLst>
                <a:latin typeface="+mn-lt"/>
              </a:rPr>
              <a:t>He has sent Me to proclaim release to the captives</a:t>
            </a:r>
            <a:r>
              <a:rPr lang="en-US" sz="3200" b="1" u="sng" dirty="0">
                <a:solidFill>
                  <a:srgbClr val="FFFFCC"/>
                </a:solidFill>
                <a:effectLst>
                  <a:outerShdw blurRad="38100" dist="38100" dir="2700000" algn="tl">
                    <a:srgbClr val="000000">
                      <a:alpha val="43137"/>
                    </a:srgbClr>
                  </a:outerShdw>
                </a:effectLst>
                <a:latin typeface="+mn-lt"/>
              </a:rPr>
              <a:t>, </a:t>
            </a:r>
            <a:r>
              <a:rPr lang="en-US" sz="3200" b="1" u="sng" cap="small" dirty="0">
                <a:solidFill>
                  <a:srgbClr val="FFFFCC"/>
                </a:solidFill>
                <a:effectLst>
                  <a:outerShdw blurRad="38100" dist="38100" dir="2700000" algn="tl">
                    <a:srgbClr val="000000">
                      <a:alpha val="43137"/>
                    </a:srgbClr>
                  </a:outerShdw>
                </a:effectLst>
                <a:latin typeface="+mn-lt"/>
              </a:rPr>
              <a:t>And recovery of sight to the blind</a:t>
            </a:r>
            <a:r>
              <a:rPr lang="en-US" sz="3200" b="1" u="sng" dirty="0">
                <a:solidFill>
                  <a:srgbClr val="FFFFCC"/>
                </a:solidFill>
                <a:effectLst>
                  <a:outerShdw blurRad="38100" dist="38100" dir="2700000" algn="tl">
                    <a:srgbClr val="000000">
                      <a:alpha val="43137"/>
                    </a:srgbClr>
                  </a:outerShdw>
                </a:effectLst>
                <a:latin typeface="+mn-lt"/>
              </a:rPr>
              <a:t>, </a:t>
            </a:r>
            <a:r>
              <a:rPr lang="en-US" sz="3200" b="1" u="sng" cap="small" dirty="0">
                <a:solidFill>
                  <a:srgbClr val="FFFFCC"/>
                </a:solidFill>
                <a:effectLst>
                  <a:outerShdw blurRad="38100" dist="38100" dir="2700000" algn="tl">
                    <a:srgbClr val="000000">
                      <a:alpha val="43137"/>
                    </a:srgbClr>
                  </a:outerShdw>
                </a:effectLst>
                <a:latin typeface="+mn-lt"/>
              </a:rPr>
              <a:t>To set free those who are oppressed</a:t>
            </a:r>
            <a:r>
              <a:rPr lang="en-US" sz="3200" b="1" u="sng" dirty="0">
                <a:solidFill>
                  <a:srgbClr val="FFFFCC"/>
                </a:solidFill>
                <a:effectLst>
                  <a:outerShdw blurRad="38100" dist="38100" dir="2700000" algn="tl">
                    <a:srgbClr val="000000">
                      <a:alpha val="43137"/>
                    </a:srgbClr>
                  </a:outerShdw>
                </a:effectLst>
                <a:latin typeface="+mn-lt"/>
              </a:rPr>
              <a:t>,</a:t>
            </a:r>
            <a:r>
              <a:rPr lang="en-US" sz="3200" b="1" u="sng" baseline="30000" dirty="0">
                <a:solidFill>
                  <a:srgbClr val="FFFFCC"/>
                </a:solidFill>
                <a:effectLst>
                  <a:outerShdw blurRad="38100" dist="38100" dir="2700000" algn="tl">
                    <a:srgbClr val="000000">
                      <a:alpha val="43137"/>
                    </a:srgbClr>
                  </a:outerShdw>
                </a:effectLst>
                <a:latin typeface="+mn-lt"/>
              </a:rPr>
              <a:t>19 </a:t>
            </a:r>
            <a:r>
              <a:rPr lang="en-US" sz="3200" b="1" u="sng" cap="small" dirty="0">
                <a:solidFill>
                  <a:srgbClr val="FFFFCC"/>
                </a:solidFill>
                <a:effectLst>
                  <a:outerShdw blurRad="38100" dist="38100" dir="2700000" algn="tl">
                    <a:srgbClr val="000000">
                      <a:alpha val="43137"/>
                    </a:srgbClr>
                  </a:outerShdw>
                </a:effectLst>
                <a:latin typeface="+mn-lt"/>
              </a:rPr>
              <a:t>To free </a:t>
            </a:r>
            <a:r>
              <a:rPr lang="en-US" sz="3200" cap="small" dirty="0">
                <a:effectLst>
                  <a:outerShdw blurRad="38100" dist="38100" dir="2700000" algn="tl">
                    <a:srgbClr val="000000">
                      <a:alpha val="43137"/>
                    </a:srgbClr>
                  </a:outerShdw>
                </a:effectLst>
                <a:latin typeface="+mn-lt"/>
              </a:rPr>
              <a:t>. . .</a:t>
            </a:r>
            <a:endParaRPr lang="en-US" sz="3200" dirty="0">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34774154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149D3-451B-3178-9326-FCE7AB088DDB}"/>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8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latin typeface="Calibri" panose="020F0502020204030204" pitchFamily="34" charset="0"/>
                <a:ea typeface="+mj-ea"/>
                <a:cs typeface="+mj-cs"/>
              </a:rPr>
              <a:t>Luke 4:16-21</a:t>
            </a:r>
          </a:p>
          <a:p>
            <a:pPr algn="just">
              <a:spcAft>
                <a:spcPts val="1000"/>
              </a:spcAft>
            </a:pPr>
            <a:r>
              <a:rPr lang="en-US" sz="3200" cap="small" dirty="0">
                <a:effectLst>
                  <a:outerShdw blurRad="38100" dist="38100" dir="2700000" algn="tl">
                    <a:srgbClr val="000000">
                      <a:alpha val="43137"/>
                    </a:srgbClr>
                  </a:outerShdw>
                </a:effectLst>
                <a:latin typeface="+mn-lt"/>
              </a:rPr>
              <a:t>. . . </a:t>
            </a:r>
            <a:r>
              <a:rPr lang="en-US" sz="3200" b="1" u="sng" cap="small" dirty="0">
                <a:solidFill>
                  <a:srgbClr val="FFFFCC"/>
                </a:solidFill>
                <a:effectLst>
                  <a:outerShdw blurRad="38100" dist="38100" dir="2700000" algn="tl">
                    <a:srgbClr val="000000">
                      <a:alpha val="43137"/>
                    </a:srgbClr>
                  </a:outerShdw>
                </a:effectLst>
                <a:latin typeface="+mn-lt"/>
              </a:rPr>
              <a:t>those who are oppressed</a:t>
            </a:r>
            <a:r>
              <a:rPr lang="en-US" sz="3200" b="1" u="sng" dirty="0">
                <a:solidFill>
                  <a:srgbClr val="FFFFCC"/>
                </a:solidFill>
                <a:effectLst>
                  <a:outerShdw blurRad="38100" dist="38100" dir="2700000" algn="tl">
                    <a:srgbClr val="000000">
                      <a:alpha val="43137"/>
                    </a:srgbClr>
                  </a:outerShdw>
                </a:effectLst>
                <a:latin typeface="+mn-lt"/>
              </a:rPr>
              <a:t>,</a:t>
            </a:r>
            <a:r>
              <a:rPr lang="en-US" sz="3200" b="1" u="sng" baseline="30000" dirty="0">
                <a:solidFill>
                  <a:srgbClr val="FFFFCC"/>
                </a:solidFill>
                <a:effectLst>
                  <a:outerShdw blurRad="38100" dist="38100" dir="2700000" algn="tl">
                    <a:srgbClr val="000000">
                      <a:alpha val="43137"/>
                    </a:srgbClr>
                  </a:outerShdw>
                </a:effectLst>
                <a:latin typeface="+mn-lt"/>
              </a:rPr>
              <a:t>19 </a:t>
            </a:r>
            <a:r>
              <a:rPr lang="en-US" sz="3200" b="1" u="sng" cap="small" dirty="0">
                <a:solidFill>
                  <a:srgbClr val="FFFFCC"/>
                </a:solidFill>
                <a:effectLst>
                  <a:outerShdw blurRad="38100" dist="38100" dir="2700000" algn="tl">
                    <a:srgbClr val="000000">
                      <a:alpha val="43137"/>
                    </a:srgbClr>
                  </a:outerShdw>
                </a:effectLst>
                <a:latin typeface="+mn-lt"/>
              </a:rPr>
              <a:t>To proclaim the favorable year of the Lord</a:t>
            </a:r>
            <a:r>
              <a:rPr lang="en-US" sz="3200" b="1" u="sng" dirty="0">
                <a:solidFill>
                  <a:srgbClr val="FFFFCC"/>
                </a:solidFill>
                <a:effectLst>
                  <a:outerShdw blurRad="38100" dist="38100" dir="2700000" algn="tl">
                    <a:srgbClr val="000000">
                      <a:alpha val="43137"/>
                    </a:srgbClr>
                  </a:outerShdw>
                </a:effectLst>
                <a:latin typeface="+mn-lt"/>
              </a:rPr>
              <a:t>.”</a:t>
            </a:r>
            <a:r>
              <a:rPr lang="en-US" sz="3200" dirty="0">
                <a:solidFill>
                  <a:schemeClr val="bg1"/>
                </a:solidFill>
                <a:effectLst>
                  <a:outerShdw blurRad="38100" dist="38100" dir="2700000" algn="tl">
                    <a:srgbClr val="000000">
                      <a:alpha val="43137"/>
                    </a:srgbClr>
                  </a:outerShdw>
                </a:effectLst>
                <a:latin typeface="+mn-lt"/>
              </a:rPr>
              <a:t> </a:t>
            </a:r>
            <a:r>
              <a:rPr lang="en-US" sz="3200" baseline="30000" dirty="0">
                <a:solidFill>
                  <a:schemeClr val="bg1"/>
                </a:solidFill>
                <a:effectLst>
                  <a:outerShdw blurRad="38100" dist="38100" dir="2700000" algn="tl">
                    <a:srgbClr val="000000">
                      <a:alpha val="43137"/>
                    </a:srgbClr>
                  </a:outerShdw>
                </a:effectLst>
                <a:latin typeface="+mn-lt"/>
              </a:rPr>
              <a:t> </a:t>
            </a:r>
            <a:r>
              <a:rPr lang="en-US" sz="3200" baseline="30000" dirty="0">
                <a:effectLst>
                  <a:outerShdw blurRad="38100" dist="38100" dir="2700000" algn="tl">
                    <a:srgbClr val="000000">
                      <a:alpha val="43137"/>
                    </a:srgbClr>
                  </a:outerShdw>
                </a:effectLst>
                <a:latin typeface="+mn-lt"/>
              </a:rPr>
              <a:t>20 </a:t>
            </a:r>
            <a:r>
              <a:rPr lang="en-US" sz="3200" dirty="0">
                <a:effectLst>
                  <a:outerShdw blurRad="38100" dist="38100" dir="2700000" algn="tl">
                    <a:srgbClr val="000000">
                      <a:alpha val="43137"/>
                    </a:srgbClr>
                  </a:outerShdw>
                </a:effectLst>
                <a:latin typeface="+mn-lt"/>
              </a:rPr>
              <a:t>And He closed the book, gave it back to the attendant and sat down; and the eyes of all in the synagogue were fixed on Him. </a:t>
            </a:r>
            <a:r>
              <a:rPr lang="en-US" sz="3200" baseline="30000" dirty="0">
                <a:effectLst>
                  <a:outerShdw blurRad="38100" dist="38100" dir="2700000" algn="tl">
                    <a:srgbClr val="000000">
                      <a:alpha val="43137"/>
                    </a:srgbClr>
                  </a:outerShdw>
                </a:effectLst>
                <a:latin typeface="+mn-lt"/>
              </a:rPr>
              <a:t>21 </a:t>
            </a:r>
            <a:r>
              <a:rPr lang="en-US" sz="3200" dirty="0">
                <a:effectLst>
                  <a:outerShdw blurRad="38100" dist="38100" dir="2700000" algn="tl">
                    <a:srgbClr val="000000">
                      <a:alpha val="43137"/>
                    </a:srgbClr>
                  </a:outerShdw>
                </a:effectLst>
                <a:latin typeface="+mn-lt"/>
              </a:rPr>
              <a:t>And He began to say to them, “Today this Scripture has been fulfilled in your hearing.”</a:t>
            </a:r>
          </a:p>
          <a:p>
            <a:pPr algn="just">
              <a:spcAft>
                <a:spcPts val="1000"/>
              </a:spcAft>
            </a:pPr>
            <a:endParaRPr lang="en-US" sz="3200" dirty="0">
              <a:solidFill>
                <a:schemeClr val="bg1"/>
              </a:solidFill>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33479959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DA085E-8424-A5F1-D5AF-CCAF199F579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7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latin typeface="Calibri" panose="020F0502020204030204" pitchFamily="34" charset="0"/>
                <a:ea typeface="+mj-ea"/>
                <a:cs typeface="+mj-cs"/>
              </a:rPr>
              <a:t>Isaiah 61:1-2</a:t>
            </a:r>
          </a:p>
          <a:p>
            <a:pPr algn="just">
              <a:spcAft>
                <a:spcPts val="1000"/>
              </a:spcAft>
            </a:pPr>
            <a:r>
              <a:rPr lang="en-US" sz="3200" baseline="30000" dirty="0">
                <a:effectLst>
                  <a:outerShdw blurRad="38100" dist="38100" dir="2700000" algn="tl">
                    <a:srgbClr val="000000">
                      <a:alpha val="43137"/>
                    </a:srgbClr>
                  </a:outerShdw>
                </a:effectLst>
                <a:latin typeface="+mn-lt"/>
              </a:rPr>
              <a:t>1 </a:t>
            </a:r>
            <a:r>
              <a:rPr lang="en-US" sz="3200" dirty="0">
                <a:effectLst>
                  <a:outerShdw blurRad="38100" dist="38100" dir="2700000" algn="tl">
                    <a:srgbClr val="000000">
                      <a:alpha val="43137"/>
                    </a:srgbClr>
                  </a:outerShdw>
                </a:effectLst>
                <a:latin typeface="+mn-lt"/>
              </a:rPr>
              <a:t>The Spirit of the Lord </a:t>
            </a:r>
            <a:r>
              <a:rPr lang="en-US" sz="3200" cap="small" dirty="0">
                <a:effectLst>
                  <a:outerShdw blurRad="38100" dist="38100" dir="2700000" algn="tl">
                    <a:srgbClr val="000000">
                      <a:alpha val="43137"/>
                    </a:srgbClr>
                  </a:outerShdw>
                </a:effectLst>
                <a:latin typeface="+mn-lt"/>
              </a:rPr>
              <a:t>God</a:t>
            </a:r>
            <a:r>
              <a:rPr lang="en-US" sz="3200" dirty="0">
                <a:effectLst>
                  <a:outerShdw blurRad="38100" dist="38100" dir="2700000" algn="tl">
                    <a:srgbClr val="000000">
                      <a:alpha val="43137"/>
                    </a:srgbClr>
                  </a:outerShdw>
                </a:effectLst>
                <a:latin typeface="+mn-lt"/>
              </a:rPr>
              <a:t> is upon me, Because the </a:t>
            </a:r>
            <a:r>
              <a:rPr lang="en-US" sz="3200" cap="small" dirty="0">
                <a:effectLst>
                  <a:outerShdw blurRad="38100" dist="38100" dir="2700000" algn="tl">
                    <a:srgbClr val="000000">
                      <a:alpha val="43137"/>
                    </a:srgbClr>
                  </a:outerShdw>
                </a:effectLst>
                <a:latin typeface="+mn-lt"/>
              </a:rPr>
              <a:t>Lord</a:t>
            </a:r>
            <a:r>
              <a:rPr lang="en-US" sz="3200" dirty="0">
                <a:effectLst>
                  <a:outerShdw blurRad="38100" dist="38100" dir="2700000" algn="tl">
                    <a:srgbClr val="000000">
                      <a:alpha val="43137"/>
                    </a:srgbClr>
                  </a:outerShdw>
                </a:effectLst>
                <a:latin typeface="+mn-lt"/>
              </a:rPr>
              <a:t> has anointed me To bring good news to the afflicted; He has sent me to bind up the brokenhearted, To proclaim liberty to captives And freedom to prisoners;</a:t>
            </a:r>
            <a:r>
              <a:rPr lang="en-US" sz="3200" baseline="30000" dirty="0">
                <a:effectLst>
                  <a:outerShdw blurRad="38100" dist="38100" dir="2700000" algn="tl">
                    <a:srgbClr val="000000">
                      <a:alpha val="43137"/>
                    </a:srgbClr>
                  </a:outerShdw>
                </a:effectLst>
                <a:latin typeface="+mn-lt"/>
              </a:rPr>
              <a:t>2 </a:t>
            </a:r>
            <a:r>
              <a:rPr lang="en-US" sz="3200" dirty="0">
                <a:effectLst>
                  <a:outerShdw blurRad="38100" dist="38100" dir="2700000" algn="tl">
                    <a:srgbClr val="000000">
                      <a:alpha val="43137"/>
                    </a:srgbClr>
                  </a:outerShdw>
                </a:effectLst>
                <a:latin typeface="+mn-lt"/>
              </a:rPr>
              <a:t>To proclaim the favorable year of the </a:t>
            </a:r>
            <a:r>
              <a:rPr lang="en-US" sz="3200" cap="small" dirty="0">
                <a:effectLst>
                  <a:outerShdw blurRad="38100" dist="38100" dir="2700000" algn="tl">
                    <a:srgbClr val="000000">
                      <a:alpha val="43137"/>
                    </a:srgbClr>
                  </a:outerShdw>
                </a:effectLst>
                <a:latin typeface="+mn-lt"/>
              </a:rPr>
              <a:t>Lord</a:t>
            </a:r>
            <a:r>
              <a:rPr lang="en-US" sz="3200" dirty="0">
                <a:effectLst>
                  <a:outerShdw blurRad="38100" dist="38100" dir="2700000" algn="tl">
                    <a:srgbClr val="000000">
                      <a:alpha val="43137"/>
                    </a:srgbClr>
                  </a:outerShdw>
                </a:effectLst>
                <a:latin typeface="+mn-lt"/>
              </a:rPr>
              <a:t> </a:t>
            </a:r>
            <a:r>
              <a:rPr lang="en-US" sz="3200" b="1" u="sng" dirty="0">
                <a:solidFill>
                  <a:srgbClr val="FFFFCC"/>
                </a:solidFill>
                <a:effectLst>
                  <a:outerShdw blurRad="38100" dist="38100" dir="2700000" algn="tl">
                    <a:srgbClr val="000000">
                      <a:alpha val="43137"/>
                    </a:srgbClr>
                  </a:outerShdw>
                </a:effectLst>
                <a:latin typeface="+mn-lt"/>
              </a:rPr>
              <a:t>And the day of vengeance of our God; To comfort all who mourn</a:t>
            </a:r>
            <a:r>
              <a:rPr lang="en-US" sz="3200" dirty="0">
                <a:effectLst>
                  <a:outerShdw blurRad="38100" dist="38100" dir="2700000" algn="tl">
                    <a:srgbClr val="000000">
                      <a:alpha val="43137"/>
                    </a:srgbClr>
                  </a:outerShdw>
                </a:effectLst>
                <a:latin typeface="+mn-lt"/>
              </a:rPr>
              <a:t>.</a:t>
            </a:r>
            <a:r>
              <a:rPr lang="en-US" sz="3200" dirty="0">
                <a:solidFill>
                  <a:schemeClr val="bg1"/>
                </a:solidFill>
                <a:effectLst>
                  <a:outerShdw blurRad="38100" dist="38100" dir="2700000" algn="tl">
                    <a:srgbClr val="000000">
                      <a:alpha val="43137"/>
                    </a:srgbClr>
                  </a:outerShdw>
                </a:effectLst>
                <a:latin typeface="+mn-lt"/>
              </a:rPr>
              <a:t>.</a:t>
            </a:r>
            <a:endParaRPr lang="en-US" sz="32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0667587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D57C-0223-8410-BD23-88D301FFC77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2B4D2B7-AFE5-AA7F-012C-34354844E7E7}"/>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(34-35)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Yeshua’s work (36-38)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witnesses (39-41)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commission (42-43)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84E2FFB-3EF0-966C-25DF-FA54E098F82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Peter &amp; The Keys of the Kingdom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10:34-43</a:t>
            </a:r>
          </a:p>
        </p:txBody>
      </p:sp>
      <p:pic>
        <p:nvPicPr>
          <p:cNvPr id="4" name="Picture 3">
            <a:extLst>
              <a:ext uri="{FF2B5EF4-FFF2-40B4-BE49-F238E27FC236}">
                <a16:creationId xmlns:a16="http://schemas.microsoft.com/office/drawing/2014/main" id="{A5DD4E80-39FB-2FB2-030A-2AEE6EED8E1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19586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CB737-5C12-B01C-133C-A6FF8A3B2A5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F7DD09-A172-D225-337A-9CADA004689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10:39-41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Witnesses</a:t>
            </a:r>
          </a:p>
        </p:txBody>
      </p:sp>
      <p:sp>
        <p:nvSpPr>
          <p:cNvPr id="161795" name="Rectangle 3">
            <a:extLst>
              <a:ext uri="{FF2B5EF4-FFF2-40B4-BE49-F238E27FC236}">
                <a16:creationId xmlns:a16="http://schemas.microsoft.com/office/drawing/2014/main" id="{088C058B-907E-EED6-AE78-F84488BBF84E}"/>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Declaration (39a)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(39b)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Post-resurrection (41)</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BFC2D4C-AC06-0A85-428A-2B54B8CB2AD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810989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8C75-9BE4-C253-E0FA-C21BBA91E3C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0F21BFD-98ED-5972-D47F-D839EC95A063}"/>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10:39-41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Witnesses</a:t>
            </a:r>
          </a:p>
        </p:txBody>
      </p:sp>
      <p:sp>
        <p:nvSpPr>
          <p:cNvPr id="161795" name="Rectangle 3">
            <a:extLst>
              <a:ext uri="{FF2B5EF4-FFF2-40B4-BE49-F238E27FC236}">
                <a16:creationId xmlns:a16="http://schemas.microsoft.com/office/drawing/2014/main" id="{C47F5E73-AE16-BF6C-5384-9CE8FBC4D53D}"/>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Declaration (39a)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(39b)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Post-resurrection (41)</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07AEE30C-B971-6FC6-BA3A-A89451CB486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51466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4DFB-993A-E659-8761-6738608EDE9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E084AD-729D-FFB2-B5A3-68865006629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10:39-41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Witnesses</a:t>
            </a:r>
          </a:p>
        </p:txBody>
      </p:sp>
      <p:sp>
        <p:nvSpPr>
          <p:cNvPr id="161795" name="Rectangle 3">
            <a:extLst>
              <a:ext uri="{FF2B5EF4-FFF2-40B4-BE49-F238E27FC236}">
                <a16:creationId xmlns:a16="http://schemas.microsoft.com/office/drawing/2014/main" id="{3C0701D7-9D8E-A4F9-142C-19F6825BBA15}"/>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Declaration (39a)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(39b)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Post-resurrection (41)</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6628A3A0-F8D9-1666-CC4E-9B91441D269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529235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4991B-E9D4-FAF6-D849-B07B4318D00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3120F2-7A12-2D47-F327-ECD1ECF088C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10:39-41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Witnesses</a:t>
            </a:r>
          </a:p>
        </p:txBody>
      </p:sp>
      <p:sp>
        <p:nvSpPr>
          <p:cNvPr id="161795" name="Rectangle 3">
            <a:extLst>
              <a:ext uri="{FF2B5EF4-FFF2-40B4-BE49-F238E27FC236}">
                <a16:creationId xmlns:a16="http://schemas.microsoft.com/office/drawing/2014/main" id="{98694A2D-6EBE-9609-CAC1-DE19F7CEFE96}"/>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Declaration (39a)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(39b)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Post-resurrection (41)</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78D554D9-6898-CA2D-0A18-948E83F8D4F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46279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2413DEAC-D55D-32BA-F99C-291FD0E54FB1}"/>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90264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487D-05F5-3B4D-743C-255247DFA7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69F1C47-9092-0596-0942-CA970A5F482B}"/>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10:39-41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Witnesses</a:t>
            </a:r>
          </a:p>
        </p:txBody>
      </p:sp>
      <p:sp>
        <p:nvSpPr>
          <p:cNvPr id="161795" name="Rectangle 3">
            <a:extLst>
              <a:ext uri="{FF2B5EF4-FFF2-40B4-BE49-F238E27FC236}">
                <a16:creationId xmlns:a16="http://schemas.microsoft.com/office/drawing/2014/main" id="{859F6F40-1276-375D-4A2F-904BACB0A9C3}"/>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Declaration (39a)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(39b)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(40)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Post-resurrection (41)</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F7E59BD-2CFC-698F-42AA-DB1E9478FFB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93343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B04-BA41-30D1-E3BA-31E61CCDA62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E683C1-F5E9-4589-423D-A22757C10B85}"/>
              </a:ext>
            </a:extLst>
          </p:cNvPr>
          <p:cNvSpPr>
            <a:spLocks noGrp="1" noChangeArrowheads="1"/>
          </p:cNvSpPr>
          <p:nvPr>
            <p:ph type="body" idx="1"/>
          </p:nvPr>
        </p:nvSpPr>
        <p:spPr>
          <a:xfrm>
            <a:off x="632847" y="16002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(34-35)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Yeshua’s work (36-38)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witnesses (39-41)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commission (42-43)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2FD1375-9387-D77A-6D13-2B52773E89C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Peter &amp; The Keys of the Kingdom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10:34-43</a:t>
            </a:r>
          </a:p>
        </p:txBody>
      </p:sp>
      <p:pic>
        <p:nvPicPr>
          <p:cNvPr id="4" name="Picture 3">
            <a:extLst>
              <a:ext uri="{FF2B5EF4-FFF2-40B4-BE49-F238E27FC236}">
                <a16:creationId xmlns:a16="http://schemas.microsoft.com/office/drawing/2014/main" id="{F388CDEF-FC2D-25A0-B3C4-232380262D9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668709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10:42-43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Commission</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testimony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Prophets’ testimony (43)</a:t>
            </a:r>
          </a:p>
        </p:txBody>
      </p:sp>
      <p:pic>
        <p:nvPicPr>
          <p:cNvPr id="3" name="Picture 2">
            <a:extLst>
              <a:ext uri="{FF2B5EF4-FFF2-40B4-BE49-F238E27FC236}">
                <a16:creationId xmlns:a16="http://schemas.microsoft.com/office/drawing/2014/main" id="{287EA2D0-F21C-7F7F-6729-251A35476C8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287563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10A6-E50B-098F-6014-EBFEB0AC7B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B3EE0A4-3F91-2B49-7876-D1B76630549A}"/>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10:42-43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Commission</a:t>
            </a:r>
          </a:p>
        </p:txBody>
      </p:sp>
      <p:sp>
        <p:nvSpPr>
          <p:cNvPr id="161795" name="Rectangle 3">
            <a:extLst>
              <a:ext uri="{FF2B5EF4-FFF2-40B4-BE49-F238E27FC236}">
                <a16:creationId xmlns:a16="http://schemas.microsoft.com/office/drawing/2014/main" id="{8E56039B-361B-9F7B-5907-FC2C29316716}"/>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testimony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Prophets’ testimony (43)</a:t>
            </a:r>
          </a:p>
        </p:txBody>
      </p:sp>
      <p:pic>
        <p:nvPicPr>
          <p:cNvPr id="3" name="Picture 2">
            <a:extLst>
              <a:ext uri="{FF2B5EF4-FFF2-40B4-BE49-F238E27FC236}">
                <a16:creationId xmlns:a16="http://schemas.microsoft.com/office/drawing/2014/main" id="{CC4A0B42-4349-A72F-C219-B7D75FF10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601851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A032-E4F9-E14F-A5DA-C0CB7174B32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F50351-D07C-E3F3-CD46-83460909F0D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10:42-43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Commission</a:t>
            </a:r>
          </a:p>
        </p:txBody>
      </p:sp>
      <p:sp>
        <p:nvSpPr>
          <p:cNvPr id="161795" name="Rectangle 3">
            <a:extLst>
              <a:ext uri="{FF2B5EF4-FFF2-40B4-BE49-F238E27FC236}">
                <a16:creationId xmlns:a16="http://schemas.microsoft.com/office/drawing/2014/main" id="{7FC9A6EE-1069-89AB-1CDB-58BB2B52DBCC}"/>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testimony (42)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testimony (43)</a:t>
            </a:r>
          </a:p>
        </p:txBody>
      </p:sp>
      <p:pic>
        <p:nvPicPr>
          <p:cNvPr id="3" name="Picture 2">
            <a:extLst>
              <a:ext uri="{FF2B5EF4-FFF2-40B4-BE49-F238E27FC236}">
                <a16:creationId xmlns:a16="http://schemas.microsoft.com/office/drawing/2014/main" id="{BA3A43EA-F276-D1C1-CA7E-9E0557BE8BF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24690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993401"/>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0936357-C3AA-C5D3-5635-8A2D72CF6E6E}"/>
              </a:ext>
            </a:extLst>
          </p:cNvPr>
          <p:cNvPicPr>
            <a:picLocks noChangeAspect="1"/>
          </p:cNvPicPr>
          <p:nvPr/>
        </p:nvPicPr>
        <p:blipFill>
          <a:blip r:embed="rId3"/>
          <a:stretch>
            <a:fillRect/>
          </a:stretch>
        </p:blipFill>
        <p:spPr>
          <a:xfrm>
            <a:off x="4349087" y="3048000"/>
            <a:ext cx="3493826"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b="1" u="sng" dirty="0">
                <a:solidFill>
                  <a:srgbClr val="FFFFCC"/>
                </a:solidFill>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C4BD2-C1FD-A13C-1FE7-C99AE728562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E39F0A4-A15B-0C37-AF9E-446B0905A0AD}"/>
              </a:ext>
            </a:extLst>
          </p:cNvPr>
          <p:cNvSpPr>
            <a:spLocks noGrp="1" noChangeArrowheads="1"/>
          </p:cNvSpPr>
          <p:nvPr>
            <p:ph type="body" idx="1"/>
          </p:nvPr>
        </p:nvSpPr>
        <p:spPr>
          <a:xfrm>
            <a:off x="632847" y="16002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(34-35)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Yeshua’s work (36-38)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witnesses (39-41)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commission (42-43)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DC41EF1-E69A-5541-76E1-33E5EDDEFD1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Peter &amp; The Keys of the Kingdom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10:34-43</a:t>
            </a:r>
          </a:p>
        </p:txBody>
      </p:sp>
      <p:pic>
        <p:nvPicPr>
          <p:cNvPr id="4" name="Picture 3">
            <a:extLst>
              <a:ext uri="{FF2B5EF4-FFF2-40B4-BE49-F238E27FC236}">
                <a16:creationId xmlns:a16="http://schemas.microsoft.com/office/drawing/2014/main" id="{EED6FBBD-8EE1-5F63-1466-0F5B81BAB10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67798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CE521-36A6-7333-D427-793C7CC514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3631763"/>
          </a:xfrm>
          <a:prstGeom prst="rect">
            <a:avLst/>
          </a:prstGeom>
        </p:spPr>
        <p:txBody>
          <a:bodyPr wrap="square">
            <a:spAutoFit/>
          </a:body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just as </a:t>
            </a:r>
            <a:r>
              <a:rPr lang="en-US" sz="3600" i="1" dirty="0">
                <a:effectLst>
                  <a:outerShdw blurRad="38100" dist="38100" dir="2700000" algn="tl">
                    <a:srgbClr val="000000">
                      <a:alpha val="43137"/>
                    </a:srgbClr>
                  </a:outerShdw>
                </a:effectLst>
                <a:cs typeface="Calibri" panose="020F0502020204030204" pitchFamily="34" charset="0"/>
              </a:rPr>
              <a:t>He did</a:t>
            </a:r>
            <a:r>
              <a:rPr lang="en-US" sz="3600" dirty="0">
                <a:effectLst>
                  <a:outerShdw blurRad="38100" dist="38100" dir="2700000" algn="tl">
                    <a:srgbClr val="000000">
                      <a:alpha val="43137"/>
                    </a:srgbClr>
                  </a:outerShdw>
                </a:effectLst>
                <a:cs typeface="Calibri" panose="020F0502020204030204" pitchFamily="34" charset="0"/>
              </a:rPr>
              <a:t> upon us at the beginning.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B8486D2B-AD68-82AF-031F-AD362AB3B2E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24454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B09C5CED-7C0F-1163-A9BA-FFC640073B02}"/>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76348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91C6-E710-20C8-0091-2413B42DFA0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BA0945-B83B-AC84-D112-6A986BFBC54C}"/>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6042BA7-93C6-8953-3AB8-839A9FE85A1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B8D1D2D4-7403-C004-E9E4-C204C764D20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920161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8B674-D1F8-6842-568E-60C0CEAF14E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0317F8E-D482-4307-B0FB-FBED6743428E}"/>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0FACE9A7-207A-716F-3013-E1279E482F35}"/>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941E5A8D-6DC6-2EA6-6FE4-AB5A145833B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887657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CE521-36A6-7333-D427-793C7CC514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3631763"/>
          </a:xfrm>
          <a:prstGeom prst="rect">
            <a:avLst/>
          </a:prstGeom>
        </p:spPr>
        <p:txBody>
          <a:bodyPr wrap="square">
            <a:spAutoFit/>
          </a:body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just as </a:t>
            </a:r>
            <a:r>
              <a:rPr lang="en-US" sz="3600" i="1" dirty="0">
                <a:effectLst>
                  <a:outerShdw blurRad="38100" dist="38100" dir="2700000" algn="tl">
                    <a:srgbClr val="000000">
                      <a:alpha val="43137"/>
                    </a:srgbClr>
                  </a:outerShdw>
                </a:effectLst>
                <a:cs typeface="Calibri" panose="020F0502020204030204" pitchFamily="34" charset="0"/>
              </a:rPr>
              <a:t>He did</a:t>
            </a:r>
            <a:r>
              <a:rPr lang="en-US" sz="3600" dirty="0">
                <a:effectLst>
                  <a:outerShdw blurRad="38100" dist="38100" dir="2700000" algn="tl">
                    <a:srgbClr val="000000">
                      <a:alpha val="43137"/>
                    </a:srgbClr>
                  </a:outerShdw>
                </a:effectLst>
                <a:cs typeface="Calibri" panose="020F0502020204030204" pitchFamily="34" charset="0"/>
              </a:rPr>
              <a:t> upon us at the beginning.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B8486D2B-AD68-82AF-031F-AD362AB3B2E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24395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9F34E-CCD4-AFAB-27EA-F35CA3D2B8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42E7F25-A881-0D73-9A49-D1AE80CB616C}"/>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38D1CFA-8730-82F2-5A72-A4F5FE6210C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A31835E4-6837-7AD5-9E08-CA9C62076EC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003709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8271-813A-F37F-177C-04861E69152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9AA1EF-A78E-D391-2B12-0BCA936388DB}"/>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10:45-46a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Jewish Believers’ Reaction</a:t>
            </a:r>
          </a:p>
        </p:txBody>
      </p:sp>
      <p:sp>
        <p:nvSpPr>
          <p:cNvPr id="161795" name="Rectangle 3">
            <a:extLst>
              <a:ext uri="{FF2B5EF4-FFF2-40B4-BE49-F238E27FC236}">
                <a16:creationId xmlns:a16="http://schemas.microsoft.com/office/drawing/2014/main" id="{DDF97DA9-09C1-1730-F326-9D416980B5E1}"/>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Amazement (45)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Evidence of tongues (46a)</a:t>
            </a:r>
          </a:p>
        </p:txBody>
      </p:sp>
      <p:pic>
        <p:nvPicPr>
          <p:cNvPr id="3" name="Picture 2">
            <a:extLst>
              <a:ext uri="{FF2B5EF4-FFF2-40B4-BE49-F238E27FC236}">
                <a16:creationId xmlns:a16="http://schemas.microsoft.com/office/drawing/2014/main" id="{E722C951-9505-C681-62F6-311B8453B3A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743986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71D3-D648-B635-F2D9-861F060CC2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EDC47A-4FCB-5951-ABCF-0DAF2F9D2B5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10:45-46a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Jewish Believers’ Reaction</a:t>
            </a:r>
          </a:p>
        </p:txBody>
      </p:sp>
      <p:sp>
        <p:nvSpPr>
          <p:cNvPr id="161795" name="Rectangle 3">
            <a:extLst>
              <a:ext uri="{FF2B5EF4-FFF2-40B4-BE49-F238E27FC236}">
                <a16:creationId xmlns:a16="http://schemas.microsoft.com/office/drawing/2014/main" id="{9A07AA4D-46EE-2BA9-B171-15B50D0F434C}"/>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Amazement (45)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Evidence of tongues (46a)</a:t>
            </a:r>
          </a:p>
        </p:txBody>
      </p:sp>
      <p:pic>
        <p:nvPicPr>
          <p:cNvPr id="3" name="Picture 2">
            <a:extLst>
              <a:ext uri="{FF2B5EF4-FFF2-40B4-BE49-F238E27FC236}">
                <a16:creationId xmlns:a16="http://schemas.microsoft.com/office/drawing/2014/main" id="{9807B971-ACD5-44BD-6790-6BFB62065FB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215643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423740"/>
          </a:xfrm>
          <a:prstGeom prst="rect">
            <a:avLst/>
          </a:prstGeom>
        </p:spPr>
        <p:txBody>
          <a:bodyPr wrap="square">
            <a:spAutoFit/>
          </a:bodyPr>
          <a:lstStyle/>
          <a:p>
            <a:pPr algn="ctr">
              <a:lnSpc>
                <a:spcPct val="90000"/>
              </a:lnSpc>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1 Corinthians 12:13</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2718E-D852-7FD3-0989-E66E5539F32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B51A98-BFDC-7BAB-A034-389BC93D64BC}"/>
              </a:ext>
            </a:extLst>
          </p:cNvPr>
          <p:cNvSpPr>
            <a:spLocks noGrp="1" noChangeArrowheads="1"/>
          </p:cNvSpPr>
          <p:nvPr>
            <p:ph type="body" idx="1"/>
          </p:nvPr>
        </p:nvSpPr>
        <p:spPr>
          <a:xfrm>
            <a:off x="632847" y="16002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(34-35)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Yeshua’s work (36-38)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witnesses (39-41)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commission (42-43)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2F87D6B-6CEC-E57E-EF1F-A204610B0D5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Peter &amp; The Keys of the Kingdom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10:34-43</a:t>
            </a:r>
          </a:p>
        </p:txBody>
      </p:sp>
      <p:pic>
        <p:nvPicPr>
          <p:cNvPr id="4" name="Picture 3">
            <a:extLst>
              <a:ext uri="{FF2B5EF4-FFF2-40B4-BE49-F238E27FC236}">
                <a16:creationId xmlns:a16="http://schemas.microsoft.com/office/drawing/2014/main" id="{A88B257B-7551-C8EB-4953-D0E5704B6D0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130403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29400-7158-ED22-89E7-8881A627FE3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FA1DC66-800A-7EBD-EC4F-5048FD1708BA}"/>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10:45-46a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Jewish Believers’ Reaction</a:t>
            </a:r>
          </a:p>
        </p:txBody>
      </p:sp>
      <p:sp>
        <p:nvSpPr>
          <p:cNvPr id="161795" name="Rectangle 3">
            <a:extLst>
              <a:ext uri="{FF2B5EF4-FFF2-40B4-BE49-F238E27FC236}">
                <a16:creationId xmlns:a16="http://schemas.microsoft.com/office/drawing/2014/main" id="{D262F5F2-9199-DA75-D747-BD06216D13BC}"/>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Amazement (45)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Evidence of tongues (46a)</a:t>
            </a:r>
          </a:p>
        </p:txBody>
      </p:sp>
      <p:pic>
        <p:nvPicPr>
          <p:cNvPr id="3" name="Picture 2">
            <a:extLst>
              <a:ext uri="{FF2B5EF4-FFF2-40B4-BE49-F238E27FC236}">
                <a16:creationId xmlns:a16="http://schemas.microsoft.com/office/drawing/2014/main" id="{2EB1D718-8456-752A-2183-B7E91FC95BC9}"/>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273354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4A71D-9755-D859-06DB-5C4E5B15C20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EE1BA3C-6BC5-4CB8-5684-2537B64DD8F6}"/>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4F1C153-AA0F-BDF5-FB7C-4D016BD298C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D2F0E3B7-58AA-ED5F-2C50-50393A5E6E3E}"/>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752087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a:t>
            </a:r>
            <a:r>
              <a:rPr lang="en-US" sz="3600" b="1" u="sng" dirty="0">
                <a:solidFill>
                  <a:srgbClr val="FFFFCC"/>
                </a:solidFill>
              </a:rPr>
              <a:t>for (</a:t>
            </a:r>
            <a:r>
              <a:rPr lang="en-US" sz="3600" b="1" i="1" u="sng" dirty="0" err="1">
                <a:solidFill>
                  <a:srgbClr val="FFFFCC"/>
                </a:solidFill>
              </a:rPr>
              <a:t>eis</a:t>
            </a:r>
            <a:r>
              <a:rPr lang="en-US" sz="3600" b="1" u="sng" dirty="0">
                <a:solidFill>
                  <a:srgbClr val="FFFFCC"/>
                </a:solidFill>
              </a:rPr>
              <a:t>)</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11585775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E2C9-BAD4-B094-21DA-C7A996A877C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0ECCF7E-33B6-B78F-6DEC-C80613E3764A}"/>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16723FA-E135-C46D-F669-9897FB6705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C4AA07B2-1DF8-5A19-623C-C6FE3B340CE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361249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lnSpc>
                <a:spcPct val="90000"/>
              </a:lnSpc>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t>“</a:t>
            </a:r>
            <a:r>
              <a:rPr lang="en-US" sz="3600" dirty="0"/>
              <a:t>Peter said to them, “</a:t>
            </a:r>
            <a:r>
              <a:rPr lang="en-US" sz="3600" kern="0" dirty="0"/>
              <a:t>Repent [</a:t>
            </a:r>
            <a:r>
              <a:rPr lang="en-US" sz="3600" i="1" kern="0" dirty="0" err="1"/>
              <a:t>metanoeō</a:t>
            </a:r>
            <a:r>
              <a:rPr lang="en-US" sz="3600" kern="0" dirty="0"/>
              <a:t>]</a:t>
            </a:r>
            <a:r>
              <a:rPr lang="en-US" sz="3600" dirty="0"/>
              <a:t>, and each of you be baptized </a:t>
            </a:r>
            <a:r>
              <a:rPr lang="en-US" sz="3600" b="1" u="sng" dirty="0">
                <a:solidFill>
                  <a:srgbClr val="FFFFCC"/>
                </a:solidFill>
              </a:rPr>
              <a:t>in the name of Jesus Christ</a:t>
            </a:r>
            <a:r>
              <a:rPr lang="en-US" sz="3600" dirty="0"/>
              <a:t> for (</a:t>
            </a:r>
            <a:r>
              <a:rPr lang="en-US" sz="3600" i="1"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6958954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2DB0-B9AE-9DD2-AB1F-C25A6AEDDF9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E1397B0-4E6A-2D46-0432-7A1116C05E44}"/>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Pentecost of the Gentiles (44)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Jewish believers’ reaction (45-46a)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water baptism (46b-47)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Water baptism (48a)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discipleship (48b)</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859E65E-4DA6-1969-D1D5-765BF300C1F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Gentiles’ Salvation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10:44-48</a:t>
            </a:r>
          </a:p>
        </p:txBody>
      </p:sp>
      <p:pic>
        <p:nvPicPr>
          <p:cNvPr id="4" name="Picture 3">
            <a:extLst>
              <a:ext uri="{FF2B5EF4-FFF2-40B4-BE49-F238E27FC236}">
                <a16:creationId xmlns:a16="http://schemas.microsoft.com/office/drawing/2014/main" id="{CE8299B2-AC66-7354-BDD6-C27DA143EDC9}"/>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241727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F235D593-1499-AEAB-C49F-7628C1D4416A}"/>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C9BA228-E7A8-266B-104E-7CED296AB725}"/>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7514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3F950-4B4D-558C-F12C-BB6336AE13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D1F8B52-B06A-89C7-B501-01C1011705D5}"/>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Introduction</a:t>
            </a:r>
          </a:p>
        </p:txBody>
      </p:sp>
      <p:sp>
        <p:nvSpPr>
          <p:cNvPr id="161795" name="Rectangle 3">
            <a:extLst>
              <a:ext uri="{FF2B5EF4-FFF2-40B4-BE49-F238E27FC236}">
                <a16:creationId xmlns:a16="http://schemas.microsoft.com/office/drawing/2014/main" id="{7B251A82-2366-40CB-4856-BB791129FE5B}"/>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 is no respecter of persons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Righteousness is available in any nation (35)</a:t>
            </a:r>
          </a:p>
        </p:txBody>
      </p:sp>
      <p:pic>
        <p:nvPicPr>
          <p:cNvPr id="3" name="Picture 2">
            <a:extLst>
              <a:ext uri="{FF2B5EF4-FFF2-40B4-BE49-F238E27FC236}">
                <a16:creationId xmlns:a16="http://schemas.microsoft.com/office/drawing/2014/main" id="{338A0837-FC05-EF10-F913-91C820B7A61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9330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F23F-70BA-DF4F-8FD4-B1781293CD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B2AC7B-5425-679E-F041-F178901F504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Introduction</a:t>
            </a:r>
          </a:p>
        </p:txBody>
      </p:sp>
      <p:sp>
        <p:nvSpPr>
          <p:cNvPr id="161795" name="Rectangle 3">
            <a:extLst>
              <a:ext uri="{FF2B5EF4-FFF2-40B4-BE49-F238E27FC236}">
                <a16:creationId xmlns:a16="http://schemas.microsoft.com/office/drawing/2014/main" id="{1FB2699E-F473-0980-FECE-9240C4598EA8}"/>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 is no respecter of persons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Righteousness is available in any nation (35)</a:t>
            </a:r>
          </a:p>
        </p:txBody>
      </p:sp>
      <p:pic>
        <p:nvPicPr>
          <p:cNvPr id="3" name="Picture 2">
            <a:extLst>
              <a:ext uri="{FF2B5EF4-FFF2-40B4-BE49-F238E27FC236}">
                <a16:creationId xmlns:a16="http://schemas.microsoft.com/office/drawing/2014/main" id="{530EF3D4-7751-C7A0-725B-A1D2C831D6C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6328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37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9268</TotalTime>
  <Words>2199</Words>
  <Application>Microsoft Office PowerPoint</Application>
  <PresentationFormat>Widescreen</PresentationFormat>
  <Paragraphs>226</Paragraphs>
  <Slides>58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Times New Roman</vt:lpstr>
      <vt:lpstr>Wingdings</vt:lpstr>
      <vt:lpstr>Office Theme</vt:lpstr>
      <vt:lpstr>PowerPoint Presentation</vt:lpstr>
      <vt:lpstr>PowerPoint Presentation</vt:lpstr>
      <vt:lpstr>Acts 10:1‒11:18 Cornelius’ Salvation</vt:lpstr>
      <vt:lpstr>PowerPoint Presentation</vt:lpstr>
      <vt:lpstr>PowerPoint Presentation</vt:lpstr>
      <vt:lpstr>Acts 10:34-35 Introduction</vt:lpstr>
      <vt:lpstr>Acts 10:34-35 Introduction</vt:lpstr>
      <vt:lpstr>8 New Promises Genesis 12:1-3</vt:lpstr>
      <vt:lpstr>PowerPoint Presentation</vt:lpstr>
      <vt:lpstr>Acts 10:34-35 Introduction</vt:lpstr>
      <vt:lpstr>PowerPoint Presentation</vt:lpstr>
      <vt:lpstr>PowerPoint Presentation</vt:lpstr>
      <vt:lpstr>PowerPoint Presentation</vt:lpstr>
      <vt:lpstr>Acts 10:36-38 Yeshua’s Work</vt:lpstr>
      <vt:lpstr>Acts 10:36-38 Yeshua’s Work</vt:lpstr>
      <vt:lpstr>PowerPoint Presentation</vt:lpstr>
      <vt:lpstr>Acts 10:36-38 Yeshua’s Work</vt:lpstr>
      <vt:lpstr>PowerPoint Presentation</vt:lpstr>
      <vt:lpstr>Acts 10:36-38 Yeshua’s Work</vt:lpstr>
      <vt:lpstr>PowerPoint Presentation</vt:lpstr>
      <vt:lpstr>PowerPoint Presentation</vt:lpstr>
      <vt:lpstr>PowerPoint Presentation</vt:lpstr>
      <vt:lpstr>PowerPoint Presentation</vt:lpstr>
      <vt:lpstr>PowerPoint Presentation</vt:lpstr>
      <vt:lpstr>Acts 10:39-41 Apostolic Witnesses</vt:lpstr>
      <vt:lpstr>Acts 10:39-41 Apostolic Witnesses</vt:lpstr>
      <vt:lpstr>Acts 10:39-41 Apostolic Witnesses</vt:lpstr>
      <vt:lpstr>PowerPoint Presentation</vt:lpstr>
      <vt:lpstr>Acts 10:39-41 Apostolic Witnesses</vt:lpstr>
      <vt:lpstr>Acts 10:39-41 Apostolic Witnesses</vt:lpstr>
      <vt:lpstr>PowerPoint Presentation</vt:lpstr>
      <vt:lpstr>Acts 10:42-43 Apostolic Commission</vt:lpstr>
      <vt:lpstr>Acts 10:42-43 Apostolic Commission</vt:lpstr>
      <vt:lpstr>Acts 10:42-43 Apostolic Commission</vt:lpstr>
      <vt:lpstr>PowerPoint Presentation</vt:lpstr>
      <vt:lpstr>PowerPoint Presentation</vt:lpstr>
      <vt:lpstr>Passage Conditioning Salvation  on Faith Alone (Sola Fide)</vt:lpstr>
      <vt:lpstr>PowerPoint Presentation</vt:lpstr>
      <vt:lpstr>Lewis Sperry Chafer, vol. 7, Systematic Theology  (Grand Rapids, MI: Kregel Publications, 1993), 265-66.</vt:lpstr>
      <vt:lpstr>PowerPoint Presentation</vt:lpstr>
      <vt:lpstr>PowerPoint Presentation</vt:lpstr>
      <vt:lpstr>Acts 10:1‒11:18 Cornelius’ Salvation</vt:lpstr>
      <vt:lpstr>PowerPoint Presentation</vt:lpstr>
      <vt:lpstr>PowerPoint Presentation</vt:lpstr>
      <vt:lpstr>PowerPoint Presentation</vt:lpstr>
      <vt:lpstr>PowerPoint Presentation</vt:lpstr>
      <vt:lpstr>Acts 10:45-46a Jewish Believers’ Reaction</vt:lpstr>
      <vt:lpstr>Acts 10:45-46a Jewish Believers’ Reaction</vt:lpstr>
      <vt:lpstr>PowerPoint Presentation</vt:lpstr>
      <vt:lpstr>Acts 10:45-46a Jewish Believers’ Reaction</vt:lpstr>
      <vt:lpstr>PowerPoint Presentation</vt:lpstr>
      <vt:lpstr>PowerPoint Presentation</vt:lpstr>
      <vt:lpstr>PowerPoint Presentation</vt:lpstr>
      <vt:lpstr>PowerPoint Presentation</vt:lpstr>
      <vt:lpstr>PowerPoint Presentation</vt:lpstr>
      <vt:lpstr>Acts 10:1‒11:18 Cornelius’ Salvation</vt:lpstr>
      <vt:lpstr>Conclusion</vt:lpstr>
      <vt:lpstr>Acts 10:1‒11:18 Cornelius’ Salvation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060 Acts 10v34-48</dc:title>
  <dc:subject>ACTS</dc:subject>
  <dc:creator>A. Woods</dc:creator>
  <cp:lastModifiedBy>Michael Wrenn</cp:lastModifiedBy>
  <cp:revision>1127</cp:revision>
  <cp:lastPrinted>2024-11-13T16:23:09Z</cp:lastPrinted>
  <dcterms:created xsi:type="dcterms:W3CDTF">2009-01-10T23:45:31Z</dcterms:created>
  <dcterms:modified xsi:type="dcterms:W3CDTF">2024-11-20T15:28:34Z</dcterms:modified>
</cp:coreProperties>
</file>