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72"/>
  </p:notesMasterIdLst>
  <p:handoutMasterIdLst>
    <p:handoutMasterId r:id="rId73"/>
  </p:handoutMasterIdLst>
  <p:sldIdLst>
    <p:sldId id="11071" r:id="rId3"/>
    <p:sldId id="6112" r:id="rId4"/>
    <p:sldId id="6113" r:id="rId5"/>
    <p:sldId id="11076" r:id="rId6"/>
    <p:sldId id="11077" r:id="rId7"/>
    <p:sldId id="6116" r:id="rId8"/>
    <p:sldId id="1047" r:id="rId9"/>
    <p:sldId id="5908" r:id="rId10"/>
    <p:sldId id="5909" r:id="rId11"/>
    <p:sldId id="5910" r:id="rId12"/>
    <p:sldId id="5944" r:id="rId13"/>
    <p:sldId id="258" r:id="rId14"/>
    <p:sldId id="11078" r:id="rId15"/>
    <p:sldId id="5846" r:id="rId16"/>
    <p:sldId id="11079" r:id="rId17"/>
    <p:sldId id="11080" r:id="rId18"/>
    <p:sldId id="5943" r:id="rId19"/>
    <p:sldId id="11082" r:id="rId20"/>
    <p:sldId id="640" r:id="rId21"/>
    <p:sldId id="11069" r:id="rId22"/>
    <p:sldId id="6120" r:id="rId23"/>
    <p:sldId id="6119" r:id="rId24"/>
    <p:sldId id="6121" r:id="rId25"/>
    <p:sldId id="11081" r:id="rId26"/>
    <p:sldId id="1046" r:id="rId27"/>
    <p:sldId id="5912" r:id="rId28"/>
    <p:sldId id="5911" r:id="rId29"/>
    <p:sldId id="11075" r:id="rId30"/>
    <p:sldId id="5712" r:id="rId31"/>
    <p:sldId id="6092" r:id="rId32"/>
    <p:sldId id="6098" r:id="rId33"/>
    <p:sldId id="6093" r:id="rId34"/>
    <p:sldId id="11083" r:id="rId35"/>
    <p:sldId id="11097" r:id="rId36"/>
    <p:sldId id="11084" r:id="rId37"/>
    <p:sldId id="6126" r:id="rId38"/>
    <p:sldId id="6127" r:id="rId39"/>
    <p:sldId id="6128" r:id="rId40"/>
    <p:sldId id="6129" r:id="rId41"/>
    <p:sldId id="6130" r:id="rId42"/>
    <p:sldId id="11085" r:id="rId43"/>
    <p:sldId id="5915" r:id="rId44"/>
    <p:sldId id="5916" r:id="rId45"/>
    <p:sldId id="5917" r:id="rId46"/>
    <p:sldId id="11086" r:id="rId47"/>
    <p:sldId id="5918" r:id="rId48"/>
    <p:sldId id="6134" r:id="rId49"/>
    <p:sldId id="6133" r:id="rId50"/>
    <p:sldId id="11087" r:id="rId51"/>
    <p:sldId id="6136" r:id="rId52"/>
    <p:sldId id="6137" r:id="rId53"/>
    <p:sldId id="11089" r:id="rId54"/>
    <p:sldId id="6139" r:id="rId55"/>
    <p:sldId id="11090" r:id="rId56"/>
    <p:sldId id="11091" r:id="rId57"/>
    <p:sldId id="11092" r:id="rId58"/>
    <p:sldId id="11093" r:id="rId59"/>
    <p:sldId id="11094" r:id="rId60"/>
    <p:sldId id="6145" r:id="rId61"/>
    <p:sldId id="6147" r:id="rId62"/>
    <p:sldId id="11095" r:id="rId63"/>
    <p:sldId id="6148" r:id="rId64"/>
    <p:sldId id="11096" r:id="rId65"/>
    <p:sldId id="6152" r:id="rId66"/>
    <p:sldId id="6151" r:id="rId67"/>
    <p:sldId id="6153" r:id="rId68"/>
    <p:sldId id="11073" r:id="rId69"/>
    <p:sldId id="11088" r:id="rId70"/>
    <p:sldId id="11074" r:id="rId71"/>
  </p:sldIdLst>
  <p:sldSz cx="12192000" cy="6858000"/>
  <p:notesSz cx="7315200" cy="9601200"/>
  <p:custDataLst>
    <p:tags r:id="rId7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30" d="100"/>
          <a:sy n="130" d="100"/>
        </p:scale>
        <p:origin x="924" y="5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2C1C7BE-4024-4E77-9D22-AA20C1F8CC51}"/>
    <pc:docChg chg="custSel modHandout">
      <pc:chgData name="Jim McGowan" userId="e2c7446dd3aca506" providerId="LiveId" clId="{22C1C7BE-4024-4E77-9D22-AA20C1F8CC51}" dt="2024-11-09T14:32:07.280" v="5"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- 008</a:t>
            </a:r>
          </a:p>
          <a:p>
            <a:pPr>
              <a:defRPr/>
            </a:pPr>
            <a:r>
              <a:rPr lang="en-US" sz="1500" dirty="0"/>
              <a:t>11-17-2024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11/16/24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90635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40</a:t>
            </a:fld>
            <a:endParaRPr lang="en-US"/>
          </a:p>
        </p:txBody>
      </p:sp>
    </p:spTree>
    <p:extLst>
      <p:ext uri="{BB962C8B-B14F-4D97-AF65-F5344CB8AC3E}">
        <p14:creationId xmlns:p14="http://schemas.microsoft.com/office/powerpoint/2010/main" val="34771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11/16/24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902756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11/16/24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902036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11/16/24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11/16/24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37" r:id="rId14"/>
    <p:sldLayoutId id="2147488954"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3600" dirty="0"/>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dirty="0">
                <a:effectLst>
                  <a:outerShdw blurRad="38100" dist="38100" dir="2700000" algn="tl">
                    <a:srgbClr val="000000">
                      <a:alpha val="43137"/>
                    </a:srgbClr>
                  </a:outerShdw>
                </a:effectLst>
              </a:rPr>
              <a:t>“Howbeit, to prove conclusively that Calvin was a disciple of Augustine, we need look no further than Calvin himself. One can’t read five pages in Calvin’s Institutes without seeing the name of Augustine. Calvin quotes Augustine over four hundred times in the Institutes alone. He called Augustine by such titles as ‘holy man’ and ‘holy father.’”</a:t>
            </a:r>
            <a:endParaRPr lang="en-US" sz="2800" dirty="0">
              <a:effectLst>
                <a:outerShdw blurRad="38100" dist="38100" dir="2700000" algn="tl">
                  <a:srgbClr val="000000">
                    <a:alpha val="43137"/>
                  </a:srgbClr>
                </a:outerShdw>
              </a:effectLst>
              <a:latin typeface="+mj-lt"/>
            </a:endParaRP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Laurence M. Vance,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Other Side of Calvinism</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(Pensacola, FL: Vance Publications, 1999); citing Calvin, Institutes, 139, 146, 148–49..</a:t>
            </a:r>
          </a:p>
        </p:txBody>
      </p:sp>
    </p:spTree>
    <p:extLst>
      <p:ext uri="{BB962C8B-B14F-4D97-AF65-F5344CB8AC3E}">
        <p14:creationId xmlns:p14="http://schemas.microsoft.com/office/powerpoint/2010/main" val="31019184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63275" cy="4334256"/>
          </a:xfrm>
        </p:spPr>
        <p:txBody>
          <a:bodyPr anchor="t"/>
          <a:lstStyle/>
          <a:p>
            <a:pPr algn="just"/>
            <a:r>
              <a:rPr lang="en-US" sz="3300" dirty="0">
                <a:solidFill>
                  <a:schemeClr val="tx1"/>
                </a:solidFill>
                <a:effectLst>
                  <a:outerShdw blurRad="38100" dist="38100" dir="2700000" algn="tl">
                    <a:srgbClr val="000000">
                      <a:alpha val="43137"/>
                    </a:srgbClr>
                  </a:outerShdw>
                </a:effectLst>
              </a:rPr>
              <a:t>Calvin said: “I say with </a:t>
            </a:r>
            <a:r>
              <a:rPr lang="en-US" sz="3300" b="1" u="sng" dirty="0">
                <a:solidFill>
                  <a:srgbClr val="FFFFCC"/>
                </a:solidFill>
                <a:effectLst>
                  <a:outerShdw blurRad="38100" dist="38100" dir="2700000" algn="tl">
                    <a:srgbClr val="000000">
                      <a:alpha val="43137"/>
                    </a:srgbClr>
                  </a:outerShdw>
                </a:effectLst>
              </a:rPr>
              <a:t>Augustine</a:t>
            </a:r>
            <a:r>
              <a:rPr lang="en-US" sz="3300" dirty="0">
                <a:solidFill>
                  <a:schemeClr val="tx1"/>
                </a:solidFill>
                <a:effectLst>
                  <a:outerShdw blurRad="38100" dist="38100" dir="2700000" algn="tl">
                    <a:srgbClr val="000000">
                      <a:alpha val="43137"/>
                    </a:srgbClr>
                  </a:outerShdw>
                </a:effectLst>
              </a:rPr>
              <a:t>, that the Lord has created those who, as he certainly foreknow, were to go to destruction, and he did so because he so willed. Why he willed it is not ours to ask, as we cannot comprehend, nor can it become us even to raise a controversy as to the justice of the divine will. Whenever we speak of it, we are speaking of the supreme standard of justice.”</a:t>
            </a:r>
            <a:endParaRPr lang="en-US" altLang="en-US" sz="33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09728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23, section 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19560887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eaLnBrk="1" hangingPunct="1">
              <a:spcBef>
                <a:spcPts val="0"/>
              </a:spcBef>
              <a:spcAft>
                <a:spcPts val="900"/>
              </a:spcAft>
              <a:buNone/>
            </a:pPr>
            <a:r>
              <a:rPr lang="en-US" sz="4000" kern="1200" dirty="0">
                <a:solidFill>
                  <a:schemeClr val="tx2"/>
                </a:solidFill>
                <a:latin typeface="Calibri" panose="020F0502020204030204" pitchFamily="34" charset="0"/>
                <a:ea typeface="+mj-ea"/>
                <a:cs typeface="Calibri" panose="020F0502020204030204" pitchFamily="34" charset="0"/>
              </a:rPr>
              <a:t>Matt 7:16-18</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The Root Determines </a:t>
            </a:r>
            <a:r>
              <a:rPr lang="en-US" altLang="en-US" b="1">
                <a:solidFill>
                  <a:srgbClr val="FFFFCC"/>
                </a:solidFill>
                <a:latin typeface="Calibri" panose="020F0502020204030204" pitchFamily="34" charset="0"/>
              </a:rPr>
              <a:t>the Fruit</a:t>
            </a:r>
            <a:endParaRPr lang="en-US" alt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“You will know them by their fruits. Grapes are not gathered from thorn </a:t>
            </a:r>
            <a:r>
              <a:rPr lang="en-US" sz="3600" i="1" dirty="0">
                <a:latin typeface="Calibri" pitchFamily="34" charset="0"/>
                <a:cs typeface="Calibri" pitchFamily="34" charset="0"/>
              </a:rPr>
              <a:t>bushes</a:t>
            </a:r>
            <a:r>
              <a:rPr lang="en-US" sz="3600" dirty="0">
                <a:latin typeface="Calibri" pitchFamily="34" charset="0"/>
                <a:cs typeface="Calibri" pitchFamily="34" charset="0"/>
              </a:rPr>
              <a:t> nor figs from thistles, are they? So every good tree bears good fruit, but the bad tree bears bad fruit. A good tree cannot produce bad fruit, nor can a bad tree produce good fruit.”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CAF0-F2DB-3BB3-A657-F1D8C9895D5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36FC319-DD8E-485D-80FD-3EFEA95DE17F}"/>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04C10AF-68FB-6D78-A1D6-F4C0E1406F35}"/>
              </a:ext>
            </a:extLst>
          </p:cNvPr>
          <p:cNvSpPr>
            <a:spLocks noGrp="1"/>
          </p:cNvSpPr>
          <p:nvPr>
            <p:ph idx="1"/>
          </p:nvPr>
        </p:nvSpPr>
        <p:spPr>
          <a:xfrm>
            <a:off x="1524000" y="1600200"/>
            <a:ext cx="9067800" cy="3810000"/>
          </a:xfrm>
        </p:spPr>
        <p:txBody>
          <a:bodyPr/>
          <a:lstStyle/>
          <a:p>
            <a:pPr marL="458788" indent="-458788">
              <a:spcBef>
                <a:spcPts val="0"/>
              </a:spcBef>
              <a:spcAft>
                <a:spcPts val="2400"/>
              </a:spcAft>
              <a:buClr>
                <a:srgbClr val="CC66FF"/>
              </a:buClr>
              <a:buSzPct val="100000"/>
              <a:buFont typeface="+mj-lt"/>
              <a:buAutoNum type="alphaUcPeriod"/>
              <a:defRPr/>
            </a:pPr>
            <a:r>
              <a:rPr lang="en-US" b="1" dirty="0">
                <a:solidFill>
                  <a:srgbClr val="FFFFCC"/>
                </a:solidFill>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b="1" u="sng" dirty="0">
                <a:solidFill>
                  <a:srgbClr val="FFFFCC"/>
                </a:solidFill>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4084762C-E787-8D0C-8EB1-C98DF46502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5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2BA3CF29-DCBA-4FF9-A598-67C1426F19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96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4B51A-9CC1-8DFB-EEAD-BED1CCE366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5B562DD-D477-3993-435A-B40547F0DCF2}"/>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47332CC1-82F3-4AD4-17C2-2168DB59F40F}"/>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7F525FB5-C95F-2398-1F3F-3ACE641886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558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9A1F-C3DE-5252-033E-7071B86CDD1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A4A2158-A93F-DEB7-53D1-D1801CADB141}"/>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AF13811F-F434-1220-659E-C95E31B6B6D5}"/>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EEF07C45-4479-449D-42DD-0E17C755C7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75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685800"/>
          </a:xfrm>
        </p:spPr>
        <p:txBody>
          <a:bodyPr/>
          <a:lstStyle/>
          <a:p>
            <a:pPr algn="ctr" eaLnBrk="1" hangingPunct="1"/>
            <a:r>
              <a:rPr lang="en-US" altLang="en-US" sz="3600" dirty="0">
                <a:effectLst>
                  <a:outerShdw blurRad="38100" dist="38100" dir="2700000" algn="tl">
                    <a:srgbClr val="000000">
                      <a:alpha val="43137"/>
                    </a:srgbClr>
                  </a:outerShdw>
                </a:effectLst>
              </a:rPr>
              <a:t>The Father of Determinism</a:t>
            </a:r>
          </a:p>
        </p:txBody>
      </p:sp>
      <p:sp>
        <p:nvSpPr>
          <p:cNvPr id="35843" name="Rectangle 3"/>
          <p:cNvSpPr>
            <a:spLocks noGrp="1" noChangeArrowheads="1"/>
          </p:cNvSpPr>
          <p:nvPr>
            <p:ph type="body" idx="1"/>
          </p:nvPr>
        </p:nvSpPr>
        <p:spPr>
          <a:xfrm>
            <a:off x="3352800" y="1143000"/>
            <a:ext cx="8229600" cy="4191000"/>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Predestination does not form an important subject of discussion in history until the time of Augustine</a:t>
            </a:r>
            <a:r>
              <a:rPr lang="en-US" dirty="0">
                <a:effectLst>
                  <a:outerShdw blurRad="38100" dist="38100" dir="2700000" algn="tl">
                    <a:srgbClr val="000000">
                      <a:alpha val="43137"/>
                    </a:srgbClr>
                  </a:outerShdw>
                </a:effectLst>
              </a:rPr>
              <a:t>. Earlier Church Fathers allude to it, but do not as yet seem to have a very clear conception of it. On the whole they regard it as the prescience of God with reference to human deeds, on the basis of which He determines their future destiny.”</a:t>
            </a:r>
          </a:p>
        </p:txBody>
      </p:sp>
      <p:sp>
        <p:nvSpPr>
          <p:cNvPr id="22532" name="Text Box 4"/>
          <p:cNvSpPr txBox="1">
            <a:spLocks noChangeArrowheads="1"/>
          </p:cNvSpPr>
          <p:nvPr/>
        </p:nvSpPr>
        <p:spPr bwMode="auto">
          <a:xfrm>
            <a:off x="2247900" y="6019801"/>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Louis </a:t>
            </a:r>
            <a:r>
              <a:rPr lang="en-US" altLang="en-US" sz="1800" dirty="0" err="1">
                <a:effectLst>
                  <a:outerShdw blurRad="38100" dist="38100" dir="2700000" algn="tl">
                    <a:srgbClr val="000000">
                      <a:alpha val="43137"/>
                    </a:srgbClr>
                  </a:outerShdw>
                </a:effectLst>
                <a:latin typeface="Calibri" panose="020F0502020204030204" pitchFamily="34" charset="0"/>
              </a:rPr>
              <a:t>Berkhof</a:t>
            </a: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1800" i="1" dirty="0">
                <a:effectLst>
                  <a:outerShdw blurRad="38100" dist="38100" dir="2700000" algn="tl">
                    <a:srgbClr val="000000">
                      <a:alpha val="43137"/>
                    </a:srgbClr>
                  </a:outerShdw>
                </a:effectLst>
                <a:latin typeface="Calibri" panose="020F0502020204030204" pitchFamily="34" charset="0"/>
              </a:rPr>
              <a:t>Systematic Theology: With a Complete Textual Index</a:t>
            </a:r>
            <a:r>
              <a:rPr lang="en-US" altLang="en-US" sz="1800" dirty="0">
                <a:effectLst>
                  <a:outerShdw blurRad="38100" dist="38100" dir="2700000" algn="tl">
                    <a:srgbClr val="000000">
                      <a:alpha val="43137"/>
                    </a:srgbClr>
                  </a:outerShdw>
                </a:effectLst>
                <a:latin typeface="Calibri" panose="020F0502020204030204" pitchFamily="34" charset="0"/>
              </a:rPr>
              <a:t>, 4th and rev. ed. (Grand Rapids: </a:t>
            </a:r>
            <a:r>
              <a:rPr lang="en-US" altLang="en-US" sz="1800" dirty="0" err="1">
                <a:effectLst>
                  <a:outerShdw blurRad="38100" dist="38100" dir="2700000" algn="tl">
                    <a:srgbClr val="000000">
                      <a:alpha val="43137"/>
                    </a:srgbClr>
                  </a:outerShdw>
                </a:effectLst>
                <a:latin typeface="Calibri" panose="020F0502020204030204" pitchFamily="34" charset="0"/>
              </a:rPr>
              <a:t>Eerdman's</a:t>
            </a:r>
            <a:r>
              <a:rPr lang="en-US" altLang="en-US" sz="1800" dirty="0">
                <a:effectLst>
                  <a:outerShdw blurRad="38100" dist="38100" dir="2700000" algn="tl">
                    <a:srgbClr val="000000">
                      <a:alpha val="43137"/>
                    </a:srgbClr>
                  </a:outerShdw>
                </a:effectLst>
                <a:latin typeface="Calibri" panose="020F0502020204030204" pitchFamily="34" charset="0"/>
              </a:rPr>
              <a:t>, 1932; reprint, Grand Rapids: Baker, 1996), 109. </a:t>
            </a:r>
          </a:p>
        </p:txBody>
      </p:sp>
      <p:pic>
        <p:nvPicPr>
          <p:cNvPr id="2" name="Picture 1">
            <a:extLst>
              <a:ext uri="{FF2B5EF4-FFF2-40B4-BE49-F238E27FC236}">
                <a16:creationId xmlns:a16="http://schemas.microsoft.com/office/drawing/2014/main" id="{9696EDBC-016B-4361-AD25-6D55B871D1C3}"/>
              </a:ext>
            </a:extLst>
          </p:cNvPr>
          <p:cNvPicPr>
            <a:picLocks noChangeAspect="1"/>
          </p:cNvPicPr>
          <p:nvPr/>
        </p:nvPicPr>
        <p:blipFill>
          <a:blip r:embed="rId2"/>
          <a:stretch>
            <a:fillRect/>
          </a:stretch>
        </p:blipFill>
        <p:spPr>
          <a:xfrm>
            <a:off x="795668" y="1524001"/>
            <a:ext cx="212651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10302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07F1-BF6D-26FF-AB53-CEF232AF25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00724CB-F98B-52A7-E8BA-0D48EA3BE95E}"/>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3D49B6B4-6ECB-7964-DD97-681CA972A954}"/>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9FF077CD-E535-A757-53F2-86085A9157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04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4" y="228600"/>
            <a:ext cx="8675275" cy="6400800"/>
          </a:xfrm>
          <a:prstGeom prst="rect">
            <a:avLst/>
          </a:prstGeom>
          <a:ln w="57150">
            <a:solidFill>
              <a:schemeClr val="tx1"/>
            </a:solidFill>
          </a:ln>
        </p:spPr>
      </p:pic>
      <p:sp>
        <p:nvSpPr>
          <p:cNvPr id="24579" name="Oval 5"/>
          <p:cNvSpPr>
            <a:spLocks noChangeArrowheads="1"/>
          </p:cNvSpPr>
          <p:nvPr/>
        </p:nvSpPr>
        <p:spPr bwMode="auto">
          <a:xfrm>
            <a:off x="1676400" y="0"/>
            <a:ext cx="381000" cy="3810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24580" name="Oval 6"/>
          <p:cNvSpPr>
            <a:spLocks noChangeArrowheads="1"/>
          </p:cNvSpPr>
          <p:nvPr/>
        </p:nvSpPr>
        <p:spPr bwMode="auto">
          <a:xfrm>
            <a:off x="9525000" y="2819400"/>
            <a:ext cx="762000" cy="8382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24581" name="Oval 7"/>
          <p:cNvSpPr>
            <a:spLocks noChangeArrowheads="1"/>
          </p:cNvSpPr>
          <p:nvPr/>
        </p:nvSpPr>
        <p:spPr bwMode="auto">
          <a:xfrm>
            <a:off x="8229600" y="0"/>
            <a:ext cx="914400" cy="9144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24582" name="Oval 7"/>
          <p:cNvSpPr>
            <a:spLocks noChangeArrowheads="1"/>
          </p:cNvSpPr>
          <p:nvPr/>
        </p:nvSpPr>
        <p:spPr bwMode="auto">
          <a:xfrm>
            <a:off x="9220200" y="3886200"/>
            <a:ext cx="8382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
        <p:nvSpPr>
          <p:cNvPr id="24583" name="Oval 7"/>
          <p:cNvSpPr>
            <a:spLocks noChangeArrowheads="1"/>
          </p:cNvSpPr>
          <p:nvPr/>
        </p:nvSpPr>
        <p:spPr bwMode="auto">
          <a:xfrm>
            <a:off x="6781800" y="5410200"/>
            <a:ext cx="9906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extLst>
      <p:ext uri="{BB962C8B-B14F-4D97-AF65-F5344CB8AC3E}">
        <p14:creationId xmlns:p14="http://schemas.microsoft.com/office/powerpoint/2010/main" val="1879130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543800" cy="46482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7D634A5-232E-4EA4-96A0-50BAA04C7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8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74019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8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And this opinion would not be objectionable…for I myself, too, once held this opinion. But, as they assert that those who then rise again shall enjoy the leisure of immoderate carnal banquets, furnished with an amount of meat and drink such as not only to shock the feeling of the temperate, but even to surpass the measure of credulity itself, such assertions can be believed only by the carnal. They who do believe them are called by the spiritual Chiliasts, which we may literally reproduce by the name Millenarians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5D879D4D-FA2F-4F83-BFE4-262B69D47EDC}"/>
              </a:ext>
            </a:extLst>
          </p:cNvPr>
          <p:cNvSpPr/>
          <p:nvPr/>
        </p:nvSpPr>
        <p:spPr>
          <a:xfrm>
            <a:off x="3857625" y="244908"/>
            <a:ext cx="4476750" cy="1202893"/>
          </a:xfrm>
          <a:prstGeom prst="rect">
            <a:avLst/>
          </a:prstGeom>
        </p:spPr>
        <p:txBody>
          <a:bodyPr wrap="square">
            <a:spAutoFit/>
          </a:bodyPr>
          <a:lstStyle/>
          <a:p>
            <a:pPr algn="ctr">
              <a:spcAft>
                <a:spcPts val="45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7, p. 719.</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296657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799" cy="255454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“the saints reign with Christ during the same thousand years, understood in the same way, that is, of the time of His first coming” and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Therefore the Church even now is the kingdom of Christ, and the kingdom of heaven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Accordingly, even now His saints reign with 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133600" y="218926"/>
            <a:ext cx="7924800"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9, p. 725-26.</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5927517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609600" y="1295400"/>
            <a:ext cx="109728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2800" b="0" i="1" kern="0" dirty="0">
                <a:solidFill>
                  <a:schemeClr val="tx1"/>
                </a:solidFill>
                <a:effectLst>
                  <a:outerShdw blurRad="38100" dist="38100" dir="2700000" algn="tl">
                    <a:srgbClr val="000000">
                      <a:alpha val="43137"/>
                    </a:srgbClr>
                  </a:outerShdw>
                </a:effectLst>
              </a:rPr>
              <a:t>“But </a:t>
            </a:r>
            <a:r>
              <a:rPr lang="en-US" sz="2800" i="1" u="sng" kern="0" dirty="0">
                <a:solidFill>
                  <a:srgbClr val="FFFFCC"/>
                </a:solidFill>
                <a:effectLst>
                  <a:outerShdw blurRad="38100" dist="38100" dir="2700000" algn="tl">
                    <a:srgbClr val="000000">
                      <a:alpha val="43137"/>
                    </a:srgbClr>
                  </a:outerShdw>
                </a:effectLst>
              </a:rPr>
              <a:t>Satan</a:t>
            </a:r>
            <a:r>
              <a:rPr lang="en-US" sz="28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2800" i="1" u="sng" kern="0" dirty="0">
                <a:solidFill>
                  <a:srgbClr val="FFFFCC"/>
                </a:solidFill>
                <a:effectLst>
                  <a:outerShdw blurRad="38100" dist="38100" dir="2700000" algn="tl">
                    <a:srgbClr val="000000">
                      <a:alpha val="43137"/>
                    </a:srgbClr>
                  </a:outerShdw>
                </a:effectLst>
              </a:rPr>
              <a:t>corrupt</a:t>
            </a:r>
            <a:r>
              <a:rPr lang="en-US" sz="2800" b="0" i="1" kern="0" dirty="0">
                <a:solidFill>
                  <a:schemeClr val="tx1"/>
                </a:solidFill>
                <a:effectLst>
                  <a:outerShdw blurRad="38100" dist="38100" dir="2700000" algn="tl">
                    <a:srgbClr val="000000">
                      <a:alpha val="43137"/>
                    </a:srgbClr>
                  </a:outerShdw>
                </a:effectLst>
              </a:rPr>
              <a:t> this part of the doctrine with various </a:t>
            </a:r>
            <a:r>
              <a:rPr lang="en-US" sz="2800" i="1" u="sng" kern="0" dirty="0">
                <a:solidFill>
                  <a:srgbClr val="FFFFCC"/>
                </a:solidFill>
                <a:effectLst>
                  <a:outerShdw blurRad="38100" dist="38100" dir="2700000" algn="tl">
                    <a:srgbClr val="000000">
                      <a:alpha val="43137"/>
                    </a:srgbClr>
                  </a:outerShdw>
                </a:effectLst>
              </a:rPr>
              <a:t>falsifications</a:t>
            </a:r>
            <a:r>
              <a:rPr lang="en-US" sz="2800" b="0" i="1" kern="0" dirty="0">
                <a:solidFill>
                  <a:schemeClr val="tx1"/>
                </a:solidFill>
                <a:effectLst>
                  <a:outerShdw blurRad="38100" dist="38100" dir="2700000" algn="tl">
                    <a:srgbClr val="000000">
                      <a:alpha val="43137"/>
                    </a:srgbClr>
                  </a:outerShdw>
                </a:effectLst>
              </a:rPr>
              <a:t>…Now their </a:t>
            </a:r>
            <a:r>
              <a:rPr lang="en-US" sz="2800" i="1" u="sng" kern="0" dirty="0">
                <a:solidFill>
                  <a:srgbClr val="FFFFCC"/>
                </a:solidFill>
                <a:effectLst>
                  <a:outerShdw blurRad="38100" dist="38100" dir="2700000" algn="tl">
                    <a:srgbClr val="000000">
                      <a:alpha val="43137"/>
                    </a:srgbClr>
                  </a:outerShdw>
                </a:effectLst>
              </a:rPr>
              <a:t>fiction</a:t>
            </a:r>
            <a:r>
              <a:rPr lang="en-US" sz="2800" b="0" i="1" kern="0" dirty="0">
                <a:solidFill>
                  <a:schemeClr val="tx1"/>
                </a:solidFill>
                <a:effectLst>
                  <a:outerShdw blurRad="38100" dist="38100" dir="2700000" algn="tl">
                    <a:srgbClr val="000000">
                      <a:alpha val="43137"/>
                    </a:srgbClr>
                  </a:outerShdw>
                </a:effectLst>
              </a:rPr>
              <a:t> is </a:t>
            </a:r>
            <a:r>
              <a:rPr lang="en-US" sz="2800" i="1" u="sng" kern="0" dirty="0">
                <a:solidFill>
                  <a:srgbClr val="FFFFCC"/>
                </a:solidFill>
                <a:effectLst>
                  <a:outerShdw blurRad="38100" dist="38100" dir="2700000" algn="tl">
                    <a:srgbClr val="000000">
                      <a:alpha val="43137"/>
                    </a:srgbClr>
                  </a:outerShdw>
                </a:effectLst>
              </a:rPr>
              <a:t>too childish</a:t>
            </a:r>
            <a:r>
              <a:rPr lang="en-US" sz="28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2800" i="1" u="sng" kern="0" dirty="0">
                <a:solidFill>
                  <a:srgbClr val="FFFFCC"/>
                </a:solidFill>
                <a:effectLst>
                  <a:outerShdw blurRad="38100" dist="38100" dir="2700000" algn="tl">
                    <a:srgbClr val="000000">
                      <a:alpha val="43137"/>
                    </a:srgbClr>
                  </a:outerShdw>
                </a:effectLst>
              </a:rPr>
              <a:t>error</a:t>
            </a:r>
            <a:r>
              <a:rPr lang="en-US" sz="28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28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28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2800" i="1" u="sng" kern="0" dirty="0">
                <a:solidFill>
                  <a:srgbClr val="FFFFCC"/>
                </a:solidFill>
                <a:effectLst>
                  <a:outerShdw blurRad="38100" dist="38100" dir="2700000" algn="tl">
                    <a:srgbClr val="000000">
                      <a:alpha val="43137"/>
                    </a:srgbClr>
                  </a:outerShdw>
                </a:effectLst>
              </a:rPr>
              <a:t>reproach</a:t>
            </a:r>
            <a:r>
              <a:rPr lang="en-US" sz="28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28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3124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7" name="Picture 6">
            <a:extLst>
              <a:ext uri="{FF2B5EF4-FFF2-40B4-BE49-F238E27FC236}">
                <a16:creationId xmlns:a16="http://schemas.microsoft.com/office/drawing/2014/main" id="{8495427A-0A09-4CDC-A264-E6C3DBFB8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638946" cy="914400"/>
          </a:xfrm>
          <a:prstGeom prst="rect">
            <a:avLst/>
          </a:prstGeom>
          <a:ln>
            <a:solidFill>
              <a:schemeClr val="tx1"/>
            </a:solidFill>
          </a:ln>
        </p:spPr>
      </p:pic>
    </p:spTree>
    <p:extLst>
      <p:ext uri="{BB962C8B-B14F-4D97-AF65-F5344CB8AC3E}">
        <p14:creationId xmlns:p14="http://schemas.microsoft.com/office/powerpoint/2010/main" val="40671380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B993-9E2D-6BD1-D3FF-06F80D4C56D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1CBCB06-B466-57B4-114D-C508CE4E7FD0}"/>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EFC580FD-F935-407E-74B7-143A2DE44712}"/>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31DA8EAB-4F84-D3C0-66FF-27EFE5FD40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93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rPr>
              <a:t>In matters of church discipline Calvin imitated Augustine’s totalitarian style of government. Augustine, it will be remembered, advised Marcellinus, an African governor, to punish the Donatists (a Christian sect who objected to certain Church practices),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not by stretching them on the rack, nor by furrowing their flesh with iron claws, nor by scorching them with flames, but by beating them with rods</a:t>
            </a:r>
            <a:r>
              <a:rPr lang="en-US" sz="3000" dirty="0">
                <a:effectLst>
                  <a:outerShdw blurRad="38100" dist="38100" dir="2700000" algn="tl">
                    <a:srgbClr val="000000">
                      <a:alpha val="43137"/>
                    </a:srgbClr>
                  </a:outerShdw>
                </a:effectLst>
                <a:latin typeface="Calibri" panose="020F0502020204030204" pitchFamily="34" charset="0"/>
              </a:rPr>
              <a:t>.”</a:t>
            </a:r>
          </a:p>
        </p:txBody>
      </p:sp>
      <p:sp>
        <p:nvSpPr>
          <p:cNvPr id="3" name="Rectangle 2"/>
          <p:cNvSpPr/>
          <p:nvPr/>
        </p:nvSpPr>
        <p:spPr>
          <a:xfrm>
            <a:off x="1943100" y="214462"/>
            <a:ext cx="83058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dirty="0">
                <a:solidFill>
                  <a:srgbClr val="FFFFFF"/>
                </a:solidFill>
                <a:latin typeface="Calibri" panose="020F0502020204030204" pitchFamily="34" charset="0"/>
              </a:rPr>
              <a:t> </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Augustine, “Advice to Marcellinus on the Punishment of Donatists,” AD 412; Tr. J. G. Cunningham, Letters of Augustine, II, 169ff. In Stevenson, Creeds, Councils, and Controversies, 213. </a:t>
            </a:r>
          </a:p>
        </p:txBody>
      </p:sp>
      <p:pic>
        <p:nvPicPr>
          <p:cNvPr id="6" name="Picture 5">
            <a:extLst>
              <a:ext uri="{FF2B5EF4-FFF2-40B4-BE49-F238E27FC236}">
                <a16:creationId xmlns:a16="http://schemas.microsoft.com/office/drawing/2014/main" id="{B2ADD771-90BC-4198-8806-EC6E7F1F3E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29519422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38300" y="2057400"/>
            <a:ext cx="89154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“Why...should not the Church use force in compelling her lost sons to return, if the lost sons compelled others to their destruction?”</a:t>
            </a:r>
          </a:p>
        </p:txBody>
      </p:sp>
      <p:sp>
        <p:nvSpPr>
          <p:cNvPr id="3" name="Rectangle 2"/>
          <p:cNvSpPr/>
          <p:nvPr/>
        </p:nvSpPr>
        <p:spPr>
          <a:xfrm>
            <a:off x="1943100" y="214462"/>
            <a:ext cx="8305800" cy="1461939"/>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Augustine,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Writings Against the Manichaeans and Against the Donatists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Part II—The Donatists (Devoted Publishing edition, 2017), p. 333; also available at Christian Classics Ethereal Library (https:// www.ccel.org/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ccel</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schaff</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npnf104. v.vi.viii.html).</a:t>
            </a:r>
          </a:p>
        </p:txBody>
      </p:sp>
      <p:pic>
        <p:nvPicPr>
          <p:cNvPr id="5" name="Picture 4">
            <a:extLst>
              <a:ext uri="{FF2B5EF4-FFF2-40B4-BE49-F238E27FC236}">
                <a16:creationId xmlns:a16="http://schemas.microsoft.com/office/drawing/2014/main" id="{83E666FD-D52D-4E80-BF9D-E24227932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14992233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2057400"/>
            <a:ext cx="10972800" cy="3581400"/>
          </a:xfrm>
        </p:spPr>
        <p:txBody>
          <a:bodyPr/>
          <a:lstStyle/>
          <a:p>
            <a:pPr marL="0" indent="0" algn="just">
              <a:buNone/>
            </a:pPr>
            <a:r>
              <a:rPr lang="en-US" dirty="0">
                <a:effectLst>
                  <a:outerShdw blurRad="38100" dist="38100" dir="2700000" algn="tl">
                    <a:srgbClr val="000000">
                      <a:alpha val="43137"/>
                    </a:srgbClr>
                  </a:outerShdw>
                </a:effectLst>
              </a:rPr>
              <a:t>“The emperor, he [Augustine] argued, had the duty of suppressing schism and heresy, and indeed of putting pressure on heretics to oblige them to convert. ‘Compel them to come in’ (Luke 14: 23) was given a new and unsuspected meaning. Augustine had become the father of the Inquisition.”</a:t>
            </a:r>
          </a:p>
        </p:txBody>
      </p:sp>
      <p:sp>
        <p:nvSpPr>
          <p:cNvPr id="5" name="Rectangle 4">
            <a:extLst>
              <a:ext uri="{FF2B5EF4-FFF2-40B4-BE49-F238E27FC236}">
                <a16:creationId xmlns:a16="http://schemas.microsoft.com/office/drawing/2014/main" id="{0C552C67-513D-4608-87B5-123B602FC6E0}"/>
              </a:ext>
            </a:extLst>
          </p:cNvPr>
          <p:cNvSpPr/>
          <p:nvPr/>
        </p:nvSpPr>
        <p:spPr>
          <a:xfrm>
            <a:off x="1943100" y="214462"/>
            <a:ext cx="83058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 Calvin, and Luke 14:23</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Stewart Sutherland, Leslie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Houlden</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Peter Clarke, and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Friedhelm</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Hardy,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World’s Religions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(England, Routledge Companion Encyclopedias, 1988), p. 162.</a:t>
            </a:r>
          </a:p>
        </p:txBody>
      </p:sp>
    </p:spTree>
    <p:extLst>
      <p:ext uri="{BB962C8B-B14F-4D97-AF65-F5344CB8AC3E}">
        <p14:creationId xmlns:p14="http://schemas.microsoft.com/office/powerpoint/2010/main" val="15990066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14:23</a:t>
            </a:r>
          </a:p>
          <a:p>
            <a:pPr marL="0" indent="0" algn="just">
              <a:spcBef>
                <a:spcPts val="0"/>
              </a:spcBef>
              <a:buNone/>
            </a:pPr>
            <a:r>
              <a:rPr lang="en-US" sz="3600" dirty="0"/>
              <a:t>“</a:t>
            </a:r>
            <a:r>
              <a:rPr lang="en-US" sz="3600" b="0" i="0" u="none" strike="noStrike" dirty="0">
                <a:effectLst/>
              </a:rPr>
              <a:t>And the master said to the slave, ‘Go out into the highways and along the hedges, and </a:t>
            </a:r>
            <a:r>
              <a:rPr lang="en-US" sz="3600" b="1" i="0" u="sng" strike="noStrike" dirty="0">
                <a:solidFill>
                  <a:srgbClr val="FFFFCC"/>
                </a:solidFill>
                <a:effectLst/>
              </a:rPr>
              <a:t>compel</a:t>
            </a:r>
            <a:r>
              <a:rPr lang="en-US" sz="3600" b="0" i="0" u="none" strike="noStrike" dirty="0">
                <a:effectLst/>
              </a:rPr>
              <a:t> </a:t>
            </a:r>
            <a:r>
              <a:rPr lang="en-US" sz="3600" b="0" i="1" u="none" strike="noStrike" dirty="0">
                <a:effectLst/>
              </a:rPr>
              <a:t>them</a:t>
            </a:r>
            <a:r>
              <a:rPr lang="en-US" sz="3600" b="0" i="0" u="none" strike="noStrike" dirty="0">
                <a:effectLst/>
              </a:rPr>
              <a:t> to come in, so that my house may be filled</a:t>
            </a:r>
            <a:r>
              <a:rPr lang="en-US" sz="3600" dirty="0"/>
              <a:t>.”</a:t>
            </a:r>
          </a:p>
        </p:txBody>
      </p:sp>
      <p:pic>
        <p:nvPicPr>
          <p:cNvPr id="4" name="Picture 3">
            <a:extLst>
              <a:ext uri="{FF2B5EF4-FFF2-40B4-BE49-F238E27FC236}">
                <a16:creationId xmlns:a16="http://schemas.microsoft.com/office/drawing/2014/main" id="{34513F2F-9F4E-457F-BE97-5EDDDBC9FC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2667" y="2590800"/>
            <a:ext cx="338666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27768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2057400"/>
            <a:ext cx="10972800" cy="4267200"/>
          </a:xfrm>
        </p:spPr>
        <p:txBody>
          <a:bodyPr/>
          <a:lstStyle/>
          <a:p>
            <a:pPr marL="0" indent="0" algn="just">
              <a:buNone/>
            </a:pPr>
            <a:r>
              <a:rPr lang="en-US" sz="2900" dirty="0">
                <a:effectLst>
                  <a:outerShdw blurRad="38100" dist="38100" dir="2700000" algn="tl">
                    <a:srgbClr val="000000">
                      <a:alpha val="43137"/>
                    </a:srgbClr>
                  </a:outerShdw>
                </a:effectLst>
              </a:rPr>
              <a:t>“John Calvin followed Augustine’s biblical justification for burning heretics. Augustine excused extreme measures through his interpretation of Jesus’ Great Banquet parable in Luke 14:16-24. When the master could not fill up his banquet in the parable, he commanded his servants in Luke 14:23 ‘to compel people to come so that my house will be filled.’ Augustine and Calvin believed burning heretics would ‘compel’ more people to enter their house of God. Interpreting ‘compulsion’ as a license to kill without consideration for Jesus’ other teaching to ‘love your enemies’ is a major hermeneutical error. Any part of Jesus’ teaching should be interpreted in light of the whole.”</a:t>
            </a:r>
          </a:p>
        </p:txBody>
      </p:sp>
      <p:sp>
        <p:nvSpPr>
          <p:cNvPr id="6" name="Rectangle 5">
            <a:extLst>
              <a:ext uri="{FF2B5EF4-FFF2-40B4-BE49-F238E27FC236}">
                <a16:creationId xmlns:a16="http://schemas.microsoft.com/office/drawing/2014/main" id="{D9385E1F-2965-452B-B4F0-5A3BCE56B895}"/>
              </a:ext>
            </a:extLst>
          </p:cNvPr>
          <p:cNvSpPr/>
          <p:nvPr/>
        </p:nvSpPr>
        <p:spPr>
          <a:xfrm>
            <a:off x="1943100" y="214462"/>
            <a:ext cx="8305800" cy="1461939"/>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 Calvin, and Luke 14:23</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Paul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Penley</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“John Calvin Killed Rival Theologians: Bad Bible Interpretation Justified It,” online: http://www.reenactingtheway.com/blog/john-calvin-had-people-killed-and-bad-bible-interpretation-justified-it, 05 March 2015, accessed 13 November 2019.</a:t>
            </a:r>
          </a:p>
        </p:txBody>
      </p:sp>
    </p:spTree>
    <p:extLst>
      <p:ext uri="{BB962C8B-B14F-4D97-AF65-F5344CB8AC3E}">
        <p14:creationId xmlns:p14="http://schemas.microsoft.com/office/powerpoint/2010/main" val="22944825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9067800" cy="3810000"/>
          </a:xfrm>
        </p:spPr>
        <p:txBody>
          <a:bodyPr/>
          <a:lstStyle/>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89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rPr>
              <a:t>“The Reformers inherited the doctrine of persecution from their mother Church, and practiced it as far as they had the power. They fought intolerance with intolerance. They differed favorably from their opponents in the degree and extent, but not in the principle, of intolerance. They broke down the tyranny of popery, and thus opened the way for the development of religious freedom; but they denied to others the liberty which they exercised themselves. The Protestant governments in Germany and </a:t>
            </a:r>
            <a:r>
              <a:rPr lang="en-US" sz="2800" b="1" u="sng" dirty="0">
                <a:solidFill>
                  <a:srgbClr val="FFFFCC"/>
                </a:solidFill>
                <a:effectLst>
                  <a:outerShdw blurRad="38100" dist="38100" dir="2700000" algn="tl">
                    <a:srgbClr val="000000">
                      <a:alpha val="43137"/>
                    </a:srgbClr>
                  </a:outerShdw>
                </a:effectLst>
              </a:rPr>
              <a:t>Switzerland</a:t>
            </a:r>
            <a:r>
              <a:rPr lang="en-US" sz="2800" dirty="0">
                <a:effectLst>
                  <a:outerShdw blurRad="38100" dist="38100" dir="2700000" algn="tl">
                    <a:srgbClr val="000000">
                      <a:alpha val="43137"/>
                    </a:srgbClr>
                  </a:outerShdw>
                </a:effectLst>
              </a:rPr>
              <a:t> excluded, within the limits of their jurisdiction, the Roman Catholics from all religious and civil rights, and took exclusive possession of their churches, convents, and other property. They banished, </a:t>
            </a:r>
            <a:r>
              <a:rPr lang="en-US" sz="2800" b="1" u="sng" dirty="0">
                <a:solidFill>
                  <a:srgbClr val="FFFFCC"/>
                </a:solidFill>
                <a:effectLst>
                  <a:outerShdw blurRad="38100" dist="38100" dir="2700000" algn="tl">
                    <a:srgbClr val="000000">
                      <a:alpha val="43137"/>
                    </a:srgbClr>
                  </a:outerShdw>
                </a:effectLst>
              </a:rPr>
              <a:t>imprisoned, drowned, beheaded, hanged, and burned</a:t>
            </a:r>
            <a:r>
              <a:rPr lang="en-US" sz="2800" dirty="0">
                <a:effectLst>
                  <a:outerShdw blurRad="38100" dist="38100" dir="2700000" algn="tl">
                    <a:srgbClr val="000000">
                      <a:alpha val="43137"/>
                    </a:srgbClr>
                  </a:outerShdw>
                </a:effectLst>
              </a:rPr>
              <a:t> Anabaptists, Antitrinitarians, Schwenkfeldians, and other </a:t>
            </a:r>
            <a:r>
              <a:rPr lang="en-US" sz="2800" b="1" u="sng" dirty="0">
                <a:solidFill>
                  <a:srgbClr val="FFFFCC"/>
                </a:solidFill>
                <a:effectLst>
                  <a:outerShdw blurRad="38100" dist="38100" dir="2700000" algn="tl">
                    <a:srgbClr val="000000">
                      <a:alpha val="43137"/>
                    </a:srgbClr>
                  </a:outerShdw>
                </a:effectLst>
              </a:rPr>
              <a:t>dissenters</a:t>
            </a:r>
            <a:r>
              <a:rPr lang="en-US" sz="28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3267075" y="228600"/>
            <a:ext cx="565785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8 , p. 700</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926" y="100816"/>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93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 y="1164134"/>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came out of Roman Catholicism which was known for its intolerance and persecution of anyone who differed from Catholic dogma, as anyone who has studied the Spanish Inquisition fully knows.  The tragedy is that John Calvin and some of the other Reformers, became shamefully intolerant of those who differed from their doctrinal position, even to the point of executing the offender!”</a:t>
            </a:r>
            <a:r>
              <a:rPr lang="en-US" sz="3000" dirty="0">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were ambitious of succeeding the tyrants whom they had dethroned. They imposed with equal rigor their creeds and confessions; they asserted the right of the magistrate to punish heretics with death. The nature of the tiger was the same...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3724277" y="228600"/>
            <a:ext cx="4743449" cy="938719"/>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Edward Gibbon</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Decline and Fall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a:t>
            </a:r>
            <a:r>
              <a:rPr lang="en-US" sz="1800" dirty="0">
                <a:latin typeface="Calibri" panose="020F0502020204030204" pitchFamily="34" charset="0"/>
                <a:cs typeface="Calibri" panose="020F0502020204030204" pitchFamily="34" charset="0"/>
              </a:rPr>
              <a:t> LIV</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2" name="TextBox 1">
            <a:extLst>
              <a:ext uri="{FF2B5EF4-FFF2-40B4-BE49-F238E27FC236}">
                <a16:creationId xmlns:a16="http://schemas.microsoft.com/office/drawing/2014/main" id="{896C3ABB-E974-43C0-8A18-7F424C6BEF31}"/>
              </a:ext>
            </a:extLst>
          </p:cNvPr>
          <p:cNvSpPr txBox="1"/>
          <p:nvPr/>
        </p:nvSpPr>
        <p:spPr>
          <a:xfrm>
            <a:off x="1524000" y="6096000"/>
            <a:ext cx="9906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Initial quote by George Zeller, “Should We Go Back to the Reformation?” online: www.middletownbiblechurch.org/reformed/backto.htm, accessed 22 November 2019</a:t>
            </a:r>
          </a:p>
        </p:txBody>
      </p:sp>
    </p:spTree>
    <p:extLst>
      <p:ext uri="{BB962C8B-B14F-4D97-AF65-F5344CB8AC3E}">
        <p14:creationId xmlns:p14="http://schemas.microsoft.com/office/powerpoint/2010/main" val="3309931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94343"/>
            <a:ext cx="10972800" cy="4373057"/>
          </a:xfrm>
          <a:prstGeom prst="rect">
            <a:avLst/>
          </a:prstGeom>
          <a:noFill/>
          <a:ln w="9525">
            <a:noFill/>
            <a:miter lim="800000"/>
            <a:headEnd/>
            <a:tailEnd/>
          </a:ln>
          <a:effectLst/>
        </p:spPr>
        <p:txBody>
          <a:bodyPr/>
          <a:lstStyle/>
          <a:p>
            <a:pPr algn="just"/>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February of 1555, Calvin’s supporters gained the absolute majority on the council [in Geneva]. On May 16, there was an attempted uprising because Calvin had excluded certain libertarian civic officials from the Lord’s Supper. Leaders of the rebellion who fled to Bern were sentenced to death in </a:t>
            </a:r>
            <a:r>
              <a:rPr lang="en-US" sz="29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abstentia</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Four who failed to escape were beheaded, quartered, and their body parts hung in strategic locations as a warning. Evoking the phrase ‘henchmen of Satan,’ which he had used years earlier against the Anabaptists, Calvin justified this barbarity by saying, ‘Those who do not correct evil when they can do so and their office requires it are guilty of it.’ From 1554 until his death in 1564, ‘no one any longer dared oppose the Reformer [Calvin] openly.’”</a:t>
            </a:r>
          </a:p>
        </p:txBody>
      </p:sp>
      <p:sp>
        <p:nvSpPr>
          <p:cNvPr id="6" name="Rectangle 2"/>
          <p:cNvSpPr>
            <a:spLocks noChangeArrowheads="1"/>
          </p:cNvSpPr>
          <p:nvPr/>
        </p:nvSpPr>
        <p:spPr bwMode="auto">
          <a:xfrm>
            <a:off x="2514600" y="228600"/>
            <a:ext cx="7162800" cy="933449"/>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Hunt</a:t>
            </a:r>
          </a:p>
          <a:p>
            <a:pPr lvl="0" algn="ctr"/>
            <a:r>
              <a:rPr lang="en-US" sz="1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Denied,” in </a:t>
            </a:r>
            <a:r>
              <a:rPr lang="en-US" sz="18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Debating Calvinism: Five Points, Two Views</a:t>
            </a:r>
            <a:r>
              <a:rPr lang="en-US" sz="1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Dave Hunt and James White (Sisters, OR: Multnomah, 2004), pp. 23-24.</a:t>
            </a:r>
          </a:p>
        </p:txBody>
      </p:sp>
    </p:spTree>
    <p:extLst>
      <p:ext uri="{BB962C8B-B14F-4D97-AF65-F5344CB8AC3E}">
        <p14:creationId xmlns:p14="http://schemas.microsoft.com/office/powerpoint/2010/main" val="3594816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521D-482E-DD61-F629-370D00F9666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5B8DC6B-69CB-8917-2858-DC7B70C65C65}"/>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FC43F35A-250B-9CFC-6B91-ABFF5C232CAA}"/>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9B6FCF73-37AA-707C-C8D0-55CB573C1B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9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33D0-378E-3BC1-77E5-8620391F57B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D2295C2-77FA-35B1-BE42-9948CEA9C7E8}"/>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DDD52E40-8315-57CD-3F06-6C53213C294B}"/>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A998816C-45A2-1960-F13A-22F55A3037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2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2ED7B-C767-6E8F-2492-C348382AA98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5AF0572-9C12-57F0-6595-1809920327F4}"/>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BF53102E-51D8-8E68-C5A4-66A5EBC3A392}"/>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24C1685A-00CA-271B-3A78-AF787ED4D2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9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800285"/>
            <a:ext cx="10972800" cy="353943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there be then no eternal salvation promised to infants out of our own opinion, without Christ’s baptism…So that infants, unless they pass into the number of believers through the sacrament [baptism] which was divinely instituted for this purpose, will undoubtedly remain in this darkness...unless this benefit [baptism] has been bestowed upon them [infants], they are manifestly in danger of damnation.”</a:t>
            </a:r>
          </a:p>
        </p:txBody>
      </p:sp>
      <p:sp>
        <p:nvSpPr>
          <p:cNvPr id="3" name="Rectangle 2"/>
          <p:cNvSpPr/>
          <p:nvPr/>
        </p:nvSpPr>
        <p:spPr>
          <a:xfrm>
            <a:off x="1943100" y="214462"/>
            <a:ext cx="83058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Treatise on the Merits and Forgiveness of Sins, and on the Baptism of Infants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Aeterna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2014 edition), p. 29, 30, 112.</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3103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828800"/>
            <a:ext cx="10972800" cy="107721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“[U]nbaptized infants not only cannot enter into the kingdom of God, but cannot have everlasting life.”</a:t>
            </a:r>
          </a:p>
        </p:txBody>
      </p:sp>
      <p:sp>
        <p:nvSpPr>
          <p:cNvPr id="3" name="Rectangle 2"/>
          <p:cNvSpPr/>
          <p:nvPr/>
        </p:nvSpPr>
        <p:spPr>
          <a:xfrm>
            <a:off x="1638300" y="214462"/>
            <a:ext cx="89154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Treatise on the Merits and Forgiveness of Sins, and on the Baptism of Infants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(Kindle edition, published by Amazon Digital Services), Chapter 8, Kindle location 3350.</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56B254-4B12-1B25-66A5-06F6B48AFCD0}"/>
              </a:ext>
            </a:extLst>
          </p:cNvPr>
          <p:cNvPicPr>
            <a:picLocks noChangeAspect="1"/>
          </p:cNvPicPr>
          <p:nvPr/>
        </p:nvPicPr>
        <p:blipFill>
          <a:blip r:embed="rId2"/>
          <a:stretch>
            <a:fillRect/>
          </a:stretch>
        </p:blipFill>
        <p:spPr>
          <a:xfrm>
            <a:off x="2614882" y="3123923"/>
            <a:ext cx="6962235" cy="3200677"/>
          </a:xfrm>
          <a:prstGeom prst="rect">
            <a:avLst/>
          </a:prstGeom>
        </p:spPr>
      </p:pic>
    </p:spTree>
    <p:extLst>
      <p:ext uri="{BB962C8B-B14F-4D97-AF65-F5344CB8AC3E}">
        <p14:creationId xmlns:p14="http://schemas.microsoft.com/office/powerpoint/2010/main" val="102450039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F900176-1953-487F-A1DC-B1FAA06DBEC7}"/>
              </a:ext>
            </a:extLst>
          </p:cNvPr>
          <p:cNvSpPr txBox="1">
            <a:spLocks noChangeArrowheads="1"/>
          </p:cNvSpPr>
          <p:nvPr/>
        </p:nvSpPr>
        <p:spPr bwMode="auto">
          <a:xfrm>
            <a:off x="609600" y="1828800"/>
            <a:ext cx="10972800" cy="186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a:lnSpc>
                <a:spcPct val="100000"/>
              </a:lnSpc>
            </a:pPr>
            <a:r>
              <a:rPr lang="en-US" sz="3200" b="0" dirty="0">
                <a:solidFill>
                  <a:schemeClr val="tx1"/>
                </a:solidFill>
                <a:effectLst>
                  <a:outerShdw blurRad="38100" dist="38100" dir="2700000" algn="tl">
                    <a:srgbClr val="000000">
                      <a:alpha val="43137"/>
                    </a:srgbClr>
                  </a:outerShdw>
                </a:effectLst>
                <a:ea typeface="+mn-ea"/>
                <a:cs typeface="+mn-cs"/>
              </a:rPr>
              <a:t>He believed that “such sacraments could generate faith; and hence baptism could generate faith of an infant.”</a:t>
            </a:r>
            <a:endParaRPr lang="en-US" altLang="en-US" sz="3200" b="0" kern="0" dirty="0">
              <a:solidFill>
                <a:schemeClr val="tx1"/>
              </a:solidFill>
              <a:cs typeface="Calibri" panose="020F0502020204030204" pitchFamily="34" charset="0"/>
            </a:endParaRPr>
          </a:p>
        </p:txBody>
      </p:sp>
      <p:pic>
        <p:nvPicPr>
          <p:cNvPr id="12" name="Picture 11">
            <a:extLst>
              <a:ext uri="{FF2B5EF4-FFF2-40B4-BE49-F238E27FC236}">
                <a16:creationId xmlns:a16="http://schemas.microsoft.com/office/drawing/2014/main" id="{CE255FE3-F86B-4C7A-8AD0-DAA526CF8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109728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3">
            <a:extLst>
              <a:ext uri="{FF2B5EF4-FFF2-40B4-BE49-F238E27FC236}">
                <a16:creationId xmlns:a16="http://schemas.microsoft.com/office/drawing/2014/main" id="{555C133D-F468-4273-80D1-E1E510352819}"/>
              </a:ext>
            </a:extLst>
          </p:cNvPr>
          <p:cNvSpPr txBox="1">
            <a:spLocks noChangeArrowheads="1"/>
          </p:cNvSpPr>
          <p:nvPr/>
        </p:nvSpPr>
        <p:spPr bwMode="auto">
          <a:xfrm>
            <a:off x="3581400" y="228600"/>
            <a:ext cx="502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kern="0" dirty="0">
                <a:effectLst>
                  <a:outerShdw blurRad="38100" dist="38100" dir="2700000" algn="tl">
                    <a:srgbClr val="000000">
                      <a:alpha val="43137"/>
                    </a:srgbClr>
                  </a:outerShdw>
                </a:effectLst>
              </a:rPr>
              <a:t>Alister E. McGrath, </a:t>
            </a:r>
            <a:r>
              <a:rPr lang="en-US" sz="1600" i="1" kern="0" dirty="0">
                <a:effectLst>
                  <a:outerShdw blurRad="38100" dist="38100" dir="2700000" algn="tl">
                    <a:srgbClr val="000000">
                      <a:alpha val="43137"/>
                    </a:srgbClr>
                  </a:outerShdw>
                </a:effectLst>
              </a:rPr>
              <a:t>Reformation Thought: An Introduction </a:t>
            </a:r>
            <a:r>
              <a:rPr lang="en-US" sz="1600" kern="0" dirty="0">
                <a:effectLst>
                  <a:outerShdw blurRad="38100" dist="38100" dir="2700000" algn="tl">
                    <a:srgbClr val="000000">
                      <a:alpha val="43137"/>
                    </a:srgbClr>
                  </a:outerShdw>
                </a:effectLst>
              </a:rPr>
              <a:t>(Grand Rapids: Baker, 1995), 179.</a:t>
            </a:r>
          </a:p>
        </p:txBody>
      </p:sp>
      <p:pic>
        <p:nvPicPr>
          <p:cNvPr id="5" name="Picture 4">
            <a:extLst>
              <a:ext uri="{FF2B5EF4-FFF2-40B4-BE49-F238E27FC236}">
                <a16:creationId xmlns:a16="http://schemas.microsoft.com/office/drawing/2014/main" id="{3A779CC0-48C9-0911-BAB1-4D2A6E2DFB12}"/>
              </a:ext>
            </a:extLst>
          </p:cNvPr>
          <p:cNvPicPr>
            <a:picLocks noChangeAspect="1"/>
          </p:cNvPicPr>
          <p:nvPr/>
        </p:nvPicPr>
        <p:blipFill>
          <a:blip r:embed="rId4"/>
          <a:stretch>
            <a:fillRect/>
          </a:stretch>
        </p:blipFill>
        <p:spPr>
          <a:xfrm>
            <a:off x="2614882" y="3123923"/>
            <a:ext cx="6962235" cy="3200677"/>
          </a:xfrm>
          <a:prstGeom prst="rect">
            <a:avLst/>
          </a:prstGeom>
        </p:spPr>
      </p:pic>
    </p:spTree>
    <p:extLst>
      <p:ext uri="{BB962C8B-B14F-4D97-AF65-F5344CB8AC3E}">
        <p14:creationId xmlns:p14="http://schemas.microsoft.com/office/powerpoint/2010/main" val="1664470445"/>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2614B-B6B7-EC97-B0D0-07EB58C344E8}"/>
              </a:ext>
            </a:extLst>
          </p:cNvPr>
          <p:cNvPicPr>
            <a:picLocks noChangeAspect="1"/>
          </p:cNvPicPr>
          <p:nvPr/>
        </p:nvPicPr>
        <p:blipFill>
          <a:blip r:embed="rId2"/>
          <a:stretch>
            <a:fillRect/>
          </a:stretch>
        </p:blipFill>
        <p:spPr>
          <a:xfrm>
            <a:off x="3048291" y="228600"/>
            <a:ext cx="60954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86122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A44C-C6ED-A9DA-E2CD-5D1532D60B4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5199F95-F7A0-A5E7-2574-A2583EE30080}"/>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A2CE321-871D-F312-9F0B-0705E1B9EA09}"/>
              </a:ext>
            </a:extLst>
          </p:cNvPr>
          <p:cNvSpPr>
            <a:spLocks noGrp="1"/>
          </p:cNvSpPr>
          <p:nvPr>
            <p:ph idx="1"/>
          </p:nvPr>
        </p:nvSpPr>
        <p:spPr>
          <a:xfrm>
            <a:off x="1524000" y="1600200"/>
            <a:ext cx="9105900" cy="3810000"/>
          </a:xfrm>
        </p:spPr>
        <p:txBody>
          <a:bodyPr/>
          <a:lstStyle/>
          <a:p>
            <a:pPr marL="458788" indent="-458788">
              <a:spcBef>
                <a:spcPts val="0"/>
              </a:spcBef>
              <a:spcAft>
                <a:spcPts val="2400"/>
              </a:spcAft>
              <a:buClr>
                <a:srgbClr val="CC66FF"/>
              </a:buClr>
              <a:buSzPct val="100000"/>
              <a:buFont typeface="+mj-lt"/>
              <a:buAutoNum type="alphaUcPeriod"/>
              <a:defRPr/>
            </a:pPr>
            <a:r>
              <a:rPr lang="en-US" b="1" u="sng" dirty="0">
                <a:solidFill>
                  <a:srgbClr val="FFFFCC"/>
                </a:solidFill>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E9C4F108-507A-FE90-FC2A-145B8553DA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5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88557"/>
            <a:ext cx="10972800"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Eastern Orthodox, Roman Catholic, Lutheran, Anglican, and Reformed churches all practice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infant baptism</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Today we want to look at four lines of evidence that show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validity of this practice.</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just as baptism is the sign of entrance into the community of the new covenant, so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circumcision was the sign of entrance into the core community of the old covenant (the people of Israel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God-fearing Gentiles did not have to be circumcised).…The absence of controversy anywhere in the early church indicates that the church was comfortable with infant baptism, and was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carrying on the apostolic tradition of the New Testament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931097" y="248097"/>
            <a:ext cx="6329806" cy="971104"/>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a:t>
            </a:r>
          </a:p>
          <a:p>
            <a:pPr algn="ctr">
              <a:spcAft>
                <a:spcPts val="1200"/>
              </a:spcAft>
              <a:defRPr/>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https://www.ligonier.org/learn/devotionals/the-infant-baptism-question/</a:t>
            </a:r>
            <a:endPar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23698"/>
            <a:ext cx="1447800" cy="1095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5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AC71-AC7E-1AAC-A8EF-BAAF99E6A8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789466-ADB7-2FE9-C5FF-691C71872020}"/>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7A21944B-4FA0-A684-D128-CB802D385474}"/>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DC87600E-861F-5138-858C-F6191C6948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7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981200"/>
            <a:ext cx="10972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also said things to suggest he believed Mary was sinless as can be seen in his book On Nature and Grace in chapter 42 titled “The Blessed Virgin Mary May Have Lived Without Sin.”</a:t>
            </a:r>
          </a:p>
        </p:txBody>
      </p:sp>
      <p:sp>
        <p:nvSpPr>
          <p:cNvPr id="3" name="Rectangle 2"/>
          <p:cNvSpPr/>
          <p:nvPr/>
        </p:nvSpPr>
        <p:spPr>
          <a:xfrm>
            <a:off x="1943100" y="214462"/>
            <a:ext cx="8305800" cy="1031051"/>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Nature and Grace</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(Pickerington, OH: Beloved Publishing, 2014), pp. 35-36.</a:t>
            </a:r>
          </a:p>
        </p:txBody>
      </p:sp>
      <p:pic>
        <p:nvPicPr>
          <p:cNvPr id="5" name="Picture 4">
            <a:extLst>
              <a:ext uri="{FF2B5EF4-FFF2-40B4-BE49-F238E27FC236}">
                <a16:creationId xmlns:a16="http://schemas.microsoft.com/office/drawing/2014/main" id="{E5C355ED-D69A-4A5E-9DAB-841ACE965D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213188287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3:23</a:t>
            </a:r>
          </a:p>
          <a:p>
            <a:pPr marL="0" indent="0">
              <a:spcBef>
                <a:spcPts val="0"/>
              </a:spcBef>
              <a:buNone/>
            </a:pPr>
            <a:r>
              <a:rPr lang="en-US" sz="3600" kern="0" dirty="0">
                <a:solidFill>
                  <a:srgbClr val="FFFFFF"/>
                </a:solidFill>
                <a:effectLst>
                  <a:outerShdw blurRad="38100" dist="38100" dir="2700000" algn="tl">
                    <a:srgbClr val="000000">
                      <a:alpha val="43137"/>
                    </a:srgbClr>
                  </a:outerShdw>
                </a:effectLst>
              </a:rPr>
              <a:t>“</a:t>
            </a:r>
            <a:r>
              <a:rPr lang="en-US" sz="3600" b="1" baseline="30000" dirty="0">
                <a:effectLst/>
              </a:rPr>
              <a:t> </a:t>
            </a:r>
            <a:r>
              <a:rPr lang="en-US" sz="3600" dirty="0">
                <a:effectLst/>
              </a:rPr>
              <a:t>for </a:t>
            </a:r>
            <a:r>
              <a:rPr lang="en-US" sz="3600" b="1" u="sng" dirty="0">
                <a:solidFill>
                  <a:srgbClr val="FFFFCC"/>
                </a:solidFill>
                <a:effectLst/>
              </a:rPr>
              <a:t>all</a:t>
            </a:r>
            <a:r>
              <a:rPr lang="en-US" sz="3600" dirty="0">
                <a:effectLst/>
              </a:rPr>
              <a:t> have sinned and fall short of the glory of God.”</a:t>
            </a:r>
          </a:p>
        </p:txBody>
      </p:sp>
      <p:pic>
        <p:nvPicPr>
          <p:cNvPr id="3" name="Picture 2">
            <a:extLst>
              <a:ext uri="{FF2B5EF4-FFF2-40B4-BE49-F238E27FC236}">
                <a16:creationId xmlns:a16="http://schemas.microsoft.com/office/drawing/2014/main" id="{4E9C2003-1540-5B39-3B73-E1A4E494A3F7}"/>
              </a:ext>
            </a:extLst>
          </p:cNvPr>
          <p:cNvPicPr>
            <a:picLocks noChangeAspect="1"/>
          </p:cNvPicPr>
          <p:nvPr/>
        </p:nvPicPr>
        <p:blipFill>
          <a:blip r:embed="rId3"/>
          <a:srcRect t="12222" b="12222"/>
          <a:stretch/>
        </p:blipFill>
        <p:spPr>
          <a:xfrm>
            <a:off x="3810000" y="2133600"/>
            <a:ext cx="4572000" cy="2590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9750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1:46-47</a:t>
            </a:r>
          </a:p>
          <a:p>
            <a:pPr marL="0" indent="0" algn="just">
              <a:spcBef>
                <a:spcPts val="0"/>
              </a:spcBef>
              <a:buNone/>
            </a:pPr>
            <a:r>
              <a:rPr lang="en-US" sz="3600" dirty="0"/>
              <a:t>“</a:t>
            </a:r>
            <a:r>
              <a:rPr lang="en-US" sz="3600" baseline="30000" dirty="0"/>
              <a:t>46</a:t>
            </a:r>
            <a:r>
              <a:rPr lang="en-US" sz="3600" dirty="0"/>
              <a:t> And Mary said: “My soul exalts the Lord, </a:t>
            </a:r>
            <a:r>
              <a:rPr lang="en-US" sz="3600" baseline="30000" dirty="0"/>
              <a:t>47</a:t>
            </a:r>
            <a:r>
              <a:rPr lang="en-US" sz="3600" dirty="0"/>
              <a:t> And my spirit has rejoiced in God </a:t>
            </a:r>
            <a:r>
              <a:rPr lang="en-US" sz="3600" b="1" u="sng" dirty="0">
                <a:solidFill>
                  <a:srgbClr val="FFFFCC"/>
                </a:solidFill>
              </a:rPr>
              <a:t>my Savior</a:t>
            </a:r>
            <a:r>
              <a:rPr lang="en-US" sz="3600" dirty="0"/>
              <a:t>.”</a:t>
            </a:r>
          </a:p>
        </p:txBody>
      </p:sp>
      <p:pic>
        <p:nvPicPr>
          <p:cNvPr id="4" name="Picture 3">
            <a:extLst>
              <a:ext uri="{FF2B5EF4-FFF2-40B4-BE49-F238E27FC236}">
                <a16:creationId xmlns:a16="http://schemas.microsoft.com/office/drawing/2014/main" id="{34513F2F-9F4E-457F-BE97-5EDDDBC9FC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2667" y="2590800"/>
            <a:ext cx="338666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152818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A4FC-0253-356C-B35F-8618AAFE957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A541AF-8794-E7E9-A0EF-AE273B01E034}"/>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15C73DA2-B0AA-F936-76EC-D9BD8A16B1B2}"/>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4A080EFD-FE26-26A8-EF5F-7151D0BA74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5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2057400"/>
            <a:ext cx="10210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“From these words it more evidently appears that some shall in the last judgment suffer some kind of purgatorial punishments..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552700" y="218927"/>
            <a:ext cx="7086600" cy="1031051"/>
          </a:xfrm>
          <a:prstGeom prst="rect">
            <a:avLst/>
          </a:prstGeom>
        </p:spPr>
        <p:txBody>
          <a:bodyPr wrap="square">
            <a:spAutoFit/>
          </a:bodyPr>
          <a:lstStyle/>
          <a:p>
            <a:pPr algn="ctr">
              <a:spcAft>
                <a:spcPts val="600"/>
              </a:spcAft>
            </a:pPr>
            <a:r>
              <a:rPr lang="en-US" sz="4000" dirty="0">
                <a:solidFill>
                  <a:srgbClr val="00FFFF"/>
                </a:solidFill>
                <a:latin typeface="Calibri" panose="020F0502020204030204" pitchFamily="34" charset="0"/>
                <a:cs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25</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E7068FCA-1982-46F1-8042-9C36CBA93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2985837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195082944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Hebrews 9:27</a:t>
            </a:r>
          </a:p>
          <a:p>
            <a:pPr marL="0" indent="0" algn="just">
              <a:spcBef>
                <a:spcPts val="0"/>
              </a:spcBef>
              <a:buNone/>
            </a:pPr>
            <a:r>
              <a:rPr lang="en-US" sz="3600" dirty="0"/>
              <a:t>And inasmuch as it is appointed for men to die once and after this comes judgment.”</a:t>
            </a:r>
          </a:p>
        </p:txBody>
      </p:sp>
      <p:pic>
        <p:nvPicPr>
          <p:cNvPr id="2" name="Picture 1">
            <a:extLst>
              <a:ext uri="{FF2B5EF4-FFF2-40B4-BE49-F238E27FC236}">
                <a16:creationId xmlns:a16="http://schemas.microsoft.com/office/drawing/2014/main" id="{C62648A5-72C2-BE52-1DCA-24A93CE4C313}"/>
              </a:ext>
            </a:extLst>
          </p:cNvPr>
          <p:cNvPicPr>
            <a:picLocks noChangeAspect="1"/>
          </p:cNvPicPr>
          <p:nvPr/>
        </p:nvPicPr>
        <p:blipFill>
          <a:blip r:embed="rId3"/>
          <a:srcRect b="50000"/>
          <a:stretch/>
        </p:blipFill>
        <p:spPr>
          <a:xfrm>
            <a:off x="4267200" y="2438400"/>
            <a:ext cx="36576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69515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A49F2-6886-5377-FA65-E6FC9EDBA7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F3C93AB-572C-F264-962A-69DCAC6ED151}"/>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8A7D707D-16E0-93AB-7704-134D90830C81}"/>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The Roman Catholic Church as the Only True Church</a:t>
            </a:r>
          </a:p>
        </p:txBody>
      </p:sp>
      <p:pic>
        <p:nvPicPr>
          <p:cNvPr id="5" name="Picture 2">
            <a:extLst>
              <a:ext uri="{FF2B5EF4-FFF2-40B4-BE49-F238E27FC236}">
                <a16:creationId xmlns:a16="http://schemas.microsoft.com/office/drawing/2014/main" id="{269C61C7-637A-2355-982E-F9AED211B9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87B1-2B7A-98D0-F6FD-4ECF4161C3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C0A74AE-3C99-5201-99D4-ED25BE45293C}"/>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9BA72F0-9C8A-404A-4CC8-CDD7A7F950BD}"/>
              </a:ext>
            </a:extLst>
          </p:cNvPr>
          <p:cNvSpPr>
            <a:spLocks noGrp="1"/>
          </p:cNvSpPr>
          <p:nvPr>
            <p:ph idx="1"/>
          </p:nvPr>
        </p:nvSpPr>
        <p:spPr>
          <a:xfrm>
            <a:off x="1524000" y="1600200"/>
            <a:ext cx="8991600" cy="3810000"/>
          </a:xfrm>
        </p:spPr>
        <p:txBody>
          <a:bodyPr/>
          <a:lstStyle/>
          <a:p>
            <a:pPr marL="458788" indent="-458788">
              <a:spcBef>
                <a:spcPts val="0"/>
              </a:spcBef>
              <a:spcAft>
                <a:spcPts val="2400"/>
              </a:spcAft>
              <a:buClr>
                <a:srgbClr val="CC66FF"/>
              </a:buClr>
              <a:buSzPct val="100000"/>
              <a:buFont typeface="+mj-lt"/>
              <a:buAutoNum type="alphaUcPeriod"/>
              <a:defRPr/>
            </a:pPr>
            <a:r>
              <a:rPr lang="en-US" b="1" dirty="0">
                <a:solidFill>
                  <a:srgbClr val="FFFFCC"/>
                </a:solidFill>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b="1" u="sng" dirty="0">
                <a:solidFill>
                  <a:srgbClr val="FFFFCC"/>
                </a:solidFill>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247C1435-CC07-9418-F695-DAEB62C26F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38300" y="2286000"/>
            <a:ext cx="89154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said, “I should not believe the gospel unless I were moved to do so by the authority of the [Catholic ] Church.”</a:t>
            </a:r>
          </a:p>
        </p:txBody>
      </p:sp>
      <p:sp>
        <p:nvSpPr>
          <p:cNvPr id="3" name="Rectangle 2"/>
          <p:cNvSpPr/>
          <p:nvPr/>
        </p:nvSpPr>
        <p:spPr>
          <a:xfrm>
            <a:off x="609600" y="214462"/>
            <a:ext cx="10972800" cy="1523494"/>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 Cont. Epist. Fundament c.5. Augustine,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the Fundamental Epistle of Manichaeus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JehuBooks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A.D. 397, Kindle edition), Kindle location 89, Chapter 5. Also in the print edition of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the Epistle of Manichaeus Called Fundamental</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CreateSpace Independent Publishing Platform, June 7, 2015, p. 13. Also cited in Calvin,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Institutes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vii, 3.</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5A85E1-D922-4982-A766-B02D89C026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13142139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38300" y="2286000"/>
            <a:ext cx="89154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said, “The Catholic Church alone is the body of Christ. . . . Outside this body, the Holy Spirit giveth life to no one.”</a:t>
            </a:r>
          </a:p>
        </p:txBody>
      </p:sp>
      <p:sp>
        <p:nvSpPr>
          <p:cNvPr id="3" name="Rectangle 2"/>
          <p:cNvSpPr/>
          <p:nvPr/>
        </p:nvSpPr>
        <p:spPr>
          <a:xfrm>
            <a:off x="1847850" y="214462"/>
            <a:ext cx="84963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and Chrysostom,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Nicene and Post-Nicene Fathers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Volume 1-14 (Ephesians Four Group, 2015 edition, Kindle edition), Kindle location, 106761.</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0C5C0F1-846E-49A9-B2F9-F542FD7177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1657" y="4648200"/>
            <a:ext cx="1648686" cy="2011680"/>
          </a:xfrm>
          <a:prstGeom prst="rect">
            <a:avLst/>
          </a:prstGeom>
          <a:ln w="38100">
            <a:solidFill>
              <a:srgbClr val="C00000"/>
            </a:solidFill>
          </a:ln>
        </p:spPr>
      </p:pic>
    </p:spTree>
    <p:extLst>
      <p:ext uri="{BB962C8B-B14F-4D97-AF65-F5344CB8AC3E}">
        <p14:creationId xmlns:p14="http://schemas.microsoft.com/office/powerpoint/2010/main" val="104840519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DA16-CD5B-B12E-462A-7B35D424B6C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DB278EE-047F-6468-7E97-E76D4C8F5B1F}"/>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FF59A31-90BA-3053-0002-30AA40FF590D}"/>
              </a:ext>
            </a:extLst>
          </p:cNvPr>
          <p:cNvSpPr>
            <a:spLocks noGrp="1"/>
          </p:cNvSpPr>
          <p:nvPr>
            <p:ph idx="1"/>
          </p:nvPr>
        </p:nvSpPr>
        <p:spPr>
          <a:xfrm>
            <a:off x="1524000" y="1600200"/>
            <a:ext cx="9144000" cy="3810000"/>
          </a:xfrm>
        </p:spPr>
        <p:txBody>
          <a:bodyPr/>
          <a:lstStyle/>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b="1" u="sng" dirty="0">
                <a:solidFill>
                  <a:srgbClr val="FFFFCC"/>
                </a:solidFill>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ED39659E-34AA-C35E-1FBE-25A6D41484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E1554A1C-238D-4FE5-976F-E92EAD6242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5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5AD2-71BD-532C-7349-DE4A20A2499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F7CFAB3-F6B3-DDCA-E6B2-1B9814696F5F}"/>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81644FD8-5D3F-6822-EDC2-242E342F6797}"/>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4D90CB72-BED3-B741-12DF-954024B6D3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3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465AC-95DA-6F5B-FA94-23FA42EC57E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EF1E2E2-1097-621B-380F-BD384640E974}"/>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3358993E-5C9D-DAEA-5FCF-A6E61D00234E}"/>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5BAF12E7-8048-8D83-05AD-879EBA6E21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8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F63C-D968-C3F4-FC9E-9239AEF0E4F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7AFB816-5DA5-973F-D48A-0A7F9A73D0AA}"/>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B4C2F050-69B4-4568-4657-13725803385D}"/>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Written by Calvin</a:t>
            </a:r>
            <a:r>
              <a:rPr lang="en-US" b="1" dirty="0">
                <a:solidFill>
                  <a:srgbClr val="FFFFCC"/>
                </a:solidFill>
                <a:effectLst>
                  <a:outerShdw blurRad="38100" dist="38100" dir="2700000" algn="tl">
                    <a:srgbClr val="000000">
                      <a:alpha val="43137"/>
                    </a:srgbClr>
                  </a:outerShdw>
                </a:effectLst>
                <a:ea typeface="+mn-ea"/>
                <a:cs typeface="Calibri" pitchFamily="34" charset="0"/>
              </a:rPr>
              <a: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35ADC914-1779-3306-523A-DB1110771B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B28D-E269-2446-9DAE-32CC22FE72B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0A81EA8-D42E-2EEF-F648-8EBF941156C6}"/>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BC8E14BE-8999-89F8-7918-76E494AF1139}"/>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89B9F94A-6E46-10CC-956D-76C333AB31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9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986E-461F-935B-8B48-1BE354B60D0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67F08C6-D723-8C41-A23E-F76DC4B9FA1A}"/>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72D31B19-5B50-2C78-C226-CB4015D48B8A}"/>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37FFCAE1-0BF7-F484-2DF9-9766E1200E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8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953000"/>
          </a:xfrm>
        </p:spPr>
        <p:txBody>
          <a:bodyPr/>
          <a:lstStyle/>
          <a:p>
            <a:pPr marL="0" indent="0" algn="just">
              <a:buNone/>
            </a:pPr>
            <a:r>
              <a:rPr lang="en-US" dirty="0">
                <a:effectLst>
                  <a:outerShdw blurRad="38100" dist="38100" dir="2700000" algn="tl">
                    <a:srgbClr val="000000">
                      <a:alpha val="43137"/>
                    </a:srgbClr>
                  </a:outerShdw>
                </a:effectLst>
              </a:rPr>
              <a:t>“Within only two years after Calvin declared himself a Protestant, he published his famous </a:t>
            </a:r>
            <a:r>
              <a:rPr lang="en-US" i="1" dirty="0">
                <a:effectLst>
                  <a:outerShdw blurRad="38100" dist="38100" dir="2700000" algn="tl">
                    <a:srgbClr val="000000">
                      <a:alpha val="43137"/>
                    </a:srgbClr>
                  </a:outerShdw>
                </a:effectLst>
              </a:rPr>
              <a:t>Institutes of the Christian Religion</a:t>
            </a:r>
            <a:r>
              <a:rPr lang="en-US" dirty="0">
                <a:effectLst>
                  <a:outerShdw blurRad="38100" dist="38100" dir="2700000" algn="tl">
                    <a:srgbClr val="000000">
                      <a:alpha val="43137"/>
                    </a:srgbClr>
                  </a:outerShdw>
                </a:effectLst>
              </a:rPr>
              <a:t>. In all of Calvin’s writing, one will not find a clear testimony of his salvation experience. A statement of his ‘conversion’ can only be found in his book </a:t>
            </a:r>
            <a:r>
              <a:rPr lang="en-US" i="1" dirty="0">
                <a:effectLst>
                  <a:outerShdw blurRad="38100" dist="38100" dir="2700000" algn="tl">
                    <a:srgbClr val="000000">
                      <a:alpha val="43137"/>
                    </a:srgbClr>
                  </a:outerShdw>
                </a:effectLst>
              </a:rPr>
              <a:t>Commentary on the Psalms</a:t>
            </a:r>
            <a:r>
              <a:rPr lang="en-US" dirty="0">
                <a:effectLst>
                  <a:outerShdw blurRad="38100" dist="38100" dir="2700000" algn="tl">
                    <a:srgbClr val="000000">
                      <a:alpha val="43137"/>
                    </a:srgbClr>
                  </a:outerShdw>
                </a:effectLst>
              </a:rPr>
              <a:t>…If we assume his vague intellectual testimony of salvation was a genuine salvation experience, he had been a Christian for just about two years when he wrote his Institutes, which is a foundational resource for today’s Calvinism.” </a:t>
            </a:r>
          </a:p>
        </p:txBody>
      </p:sp>
      <p:sp>
        <p:nvSpPr>
          <p:cNvPr id="4" name="TextBox 3">
            <a:extLst>
              <a:ext uri="{FF2B5EF4-FFF2-40B4-BE49-F238E27FC236}">
                <a16:creationId xmlns:a16="http://schemas.microsoft.com/office/drawing/2014/main" id="{7DAA45AA-E297-4E3F-AA25-FDEFDE9A0D88}"/>
              </a:ext>
            </a:extLst>
          </p:cNvPr>
          <p:cNvSpPr txBox="1"/>
          <p:nvPr/>
        </p:nvSpPr>
        <p:spPr>
          <a:xfrm>
            <a:off x="2533650" y="6096000"/>
            <a:ext cx="71247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16.</a:t>
            </a:r>
          </a:p>
        </p:txBody>
      </p:sp>
    </p:spTree>
    <p:extLst>
      <p:ext uri="{BB962C8B-B14F-4D97-AF65-F5344CB8AC3E}">
        <p14:creationId xmlns:p14="http://schemas.microsoft.com/office/powerpoint/2010/main" val="2064700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ns face&#10;&#10;Description automatically generated">
            <a:extLst>
              <a:ext uri="{FF2B5EF4-FFF2-40B4-BE49-F238E27FC236}">
                <a16:creationId xmlns:a16="http://schemas.microsoft.com/office/drawing/2014/main" id="{222EB9DC-7C89-4D18-B177-D19909E71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4750" y="254000"/>
            <a:ext cx="4762500" cy="63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91496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599" y="0"/>
            <a:ext cx="11001153"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12:2</a:t>
            </a:r>
          </a:p>
          <a:p>
            <a:pPr marL="0" indent="0" algn="just">
              <a:spcBef>
                <a:spcPts val="0"/>
              </a:spcBef>
              <a:buNone/>
            </a:pPr>
            <a:r>
              <a:rPr lang="en-US" sz="3600" kern="0" dirty="0">
                <a:solidFill>
                  <a:srgbClr val="FFFFFF"/>
                </a:solidFill>
                <a:effectLst>
                  <a:outerShdw blurRad="38100" dist="38100" dir="2700000" algn="tl">
                    <a:srgbClr val="000000">
                      <a:alpha val="43137"/>
                    </a:srgbClr>
                  </a:outerShdw>
                </a:effectLst>
              </a:rPr>
              <a:t>“</a:t>
            </a:r>
            <a:r>
              <a:rPr lang="en-US" sz="3600" dirty="0">
                <a:effectLst/>
              </a:rPr>
              <a:t>And do not be conformed to this world, but be transformed by the renewing of your mind, so that you may prove what the will of God is, that which is good and acceptable and perfect.”</a:t>
            </a:r>
          </a:p>
        </p:txBody>
      </p:sp>
      <p:pic>
        <p:nvPicPr>
          <p:cNvPr id="2" name="Picture 1">
            <a:extLst>
              <a:ext uri="{FF2B5EF4-FFF2-40B4-BE49-F238E27FC236}">
                <a16:creationId xmlns:a16="http://schemas.microsoft.com/office/drawing/2014/main" id="{2A11542D-BE65-63E8-4A28-741D9949F185}"/>
              </a:ext>
            </a:extLst>
          </p:cNvPr>
          <p:cNvPicPr>
            <a:picLocks noChangeAspect="1"/>
          </p:cNvPicPr>
          <p:nvPr/>
        </p:nvPicPr>
        <p:blipFill>
          <a:blip r:embed="rId3"/>
          <a:stretch>
            <a:fillRect/>
          </a:stretch>
        </p:blipFill>
        <p:spPr>
          <a:xfrm>
            <a:off x="4809925" y="3048000"/>
            <a:ext cx="2572150" cy="1828800"/>
          </a:xfrm>
          <a:prstGeom prst="rect">
            <a:avLst/>
          </a:prstGeom>
          <a:ln w="38100">
            <a:solidFill>
              <a:schemeClr val="tx1"/>
            </a:solidFill>
          </a:ln>
        </p:spPr>
      </p:pic>
    </p:spTree>
    <p:extLst>
      <p:ext uri="{BB962C8B-B14F-4D97-AF65-F5344CB8AC3E}">
        <p14:creationId xmlns:p14="http://schemas.microsoft.com/office/powerpoint/2010/main" val="247099850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957D-65F9-205C-049C-204F2B1E775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FEF459B-05B2-F7D7-AD2F-FE81E6DE42A0}"/>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C7085AE3-DDB8-E45A-EEA4-B5BD2867D2E4}"/>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426C2D44-D0D8-2025-6092-6C92B18AE2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6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37306"/>
            <a:ext cx="10972800" cy="4653894"/>
          </a:xfrm>
          <a:prstGeom prst="rect">
            <a:avLst/>
          </a:prstGeom>
          <a:noFill/>
          <a:ln w="9525">
            <a:noFill/>
            <a:miter lim="800000"/>
            <a:headEnd/>
            <a:tailEnd/>
          </a:ln>
          <a:effectLst/>
        </p:spPr>
        <p:txBody>
          <a:bodyPr/>
          <a:lstStyle/>
          <a:p>
            <a:pPr algn="just" eaLnBrk="0" hangingPunct="0">
              <a:spcBef>
                <a:spcPct val="20000"/>
              </a:spcBef>
              <a:buClr>
                <a:schemeClr val="tx2"/>
              </a:buClr>
              <a:buSzPct val="75000"/>
            </a:pPr>
            <a:r>
              <a:rPr lang="en-US" sz="3400" dirty="0">
                <a:effectLst>
                  <a:outerShdw blurRad="38100" dist="38100" dir="2700000" algn="tl">
                    <a:srgbClr val="000000">
                      <a:alpha val="43137"/>
                    </a:srgbClr>
                  </a:outerShdw>
                </a:effectLst>
                <a:latin typeface="Calibri" panose="020F0502020204030204" pitchFamily="34" charset="0"/>
                <a:cs typeface="+mn-cs"/>
              </a:rPr>
              <a:t>“Most of those today, including evangelical leaders who hold Calvin in great esteem, are not aware that they have been captivated by the writings of a devout Roman Catholic, newly converted to Luther’s Protestantism, who had broken with Rome only a year before. Oddly, Calvin kept himself on the payroll of the Roman Catholic Church for nearly a year after he claimed to have been miraculously delivered from the ‘deep slough’ of ‘obstinate addiction to the superstitions of the papacy.’”</a:t>
            </a:r>
          </a:p>
        </p:txBody>
      </p:sp>
      <p:sp>
        <p:nvSpPr>
          <p:cNvPr id="6" name="Rectangle 2"/>
          <p:cNvSpPr>
            <a:spLocks noChangeArrowheads="1"/>
          </p:cNvSpPr>
          <p:nvPr/>
        </p:nvSpPr>
        <p:spPr bwMode="auto">
          <a:xfrm>
            <a:off x="2625013" y="228601"/>
            <a:ext cx="6941975" cy="908706"/>
          </a:xfrm>
          <a:prstGeom prst="rect">
            <a:avLst/>
          </a:prstGeom>
          <a:noFill/>
          <a:ln w="9525">
            <a:noFill/>
            <a:miter lim="800000"/>
            <a:headEnd/>
            <a:tailEnd/>
          </a:ln>
          <a:effectLst/>
        </p:spPr>
        <p:txBody>
          <a:bodyPr anchor="ctr"/>
          <a:lstStyle/>
          <a:p>
            <a:pPr algn="ctr" eaLnBrk="0" hangingPunct="0">
              <a:spcAft>
                <a:spcPts val="6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Dave Hunt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409700" y="6400800"/>
            <a:ext cx="93726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Dave Hunt, </a:t>
            </a:r>
            <a:r>
              <a:rPr lang="en-US" sz="1600" i="1" dirty="0">
                <a:latin typeface="Calibri" panose="020F0502020204030204" pitchFamily="34" charset="0"/>
                <a:cs typeface="Calibri" panose="020F0502020204030204" pitchFamily="34" charset="0"/>
              </a:rPr>
              <a:t>What Love Is This? Calvinism's Misrepresentation of God</a:t>
            </a:r>
            <a:r>
              <a:rPr lang="en-US" sz="1600" dirty="0">
                <a:latin typeface="Calibri" panose="020F0502020204030204" pitchFamily="34" charset="0"/>
                <a:cs typeface="Calibri" panose="020F0502020204030204" pitchFamily="34" charset="0"/>
              </a:rPr>
              <a:t>, 4th ed. (Bend, OR: Berean Call, 2013), 42.</a:t>
            </a:r>
          </a:p>
        </p:txBody>
      </p:sp>
    </p:spTree>
    <p:extLst>
      <p:ext uri="{BB962C8B-B14F-4D97-AF65-F5344CB8AC3E}">
        <p14:creationId xmlns:p14="http://schemas.microsoft.com/office/powerpoint/2010/main" val="314887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0694-A4D9-58E5-12C5-6F2A0386229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398259C-4D62-6E82-9955-175E47622391}"/>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66CDDF1F-DA1A-1A91-2647-662B74FFB983}"/>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F2CA5C39-1991-2CC3-BD18-E3073D1C65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2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953000"/>
          </a:xfrm>
        </p:spPr>
        <p:txBody>
          <a:bodyPr/>
          <a:lstStyle/>
          <a:p>
            <a:pPr marL="0" indent="0" algn="just">
              <a:buNone/>
            </a:pPr>
            <a:r>
              <a:rPr lang="en-US" sz="3300" dirty="0">
                <a:effectLst>
                  <a:outerShdw blurRad="38100" dist="38100" dir="2700000" algn="tl">
                    <a:srgbClr val="000000">
                      <a:alpha val="43137"/>
                    </a:srgbClr>
                  </a:outerShdw>
                </a:effectLst>
              </a:rPr>
              <a:t>“Within only two years after Calvin declared himself a Protestant, he published his famous </a:t>
            </a:r>
            <a:r>
              <a:rPr lang="en-US" sz="3300" i="1" dirty="0">
                <a:effectLst>
                  <a:outerShdw blurRad="38100" dist="38100" dir="2700000" algn="tl">
                    <a:srgbClr val="000000">
                      <a:alpha val="43137"/>
                    </a:srgbClr>
                  </a:outerShdw>
                </a:effectLst>
              </a:rPr>
              <a:t>Institutes of the Christian Religion</a:t>
            </a:r>
            <a:r>
              <a:rPr lang="en-US" sz="3300" dirty="0">
                <a:effectLst>
                  <a:outerShdw blurRad="38100" dist="38100" dir="2700000" algn="tl">
                    <a:srgbClr val="000000">
                      <a:alpha val="43137"/>
                    </a:srgbClr>
                  </a:outerShdw>
                </a:effectLst>
              </a:rPr>
              <a:t>. In all of Calvin’s writing, one will not find a clear testimony of his salvation experience. A statement of his ‘conversion’ can only be found in his book </a:t>
            </a:r>
            <a:r>
              <a:rPr lang="en-US" sz="3300" i="1" dirty="0">
                <a:effectLst>
                  <a:outerShdw blurRad="38100" dist="38100" dir="2700000" algn="tl">
                    <a:srgbClr val="000000">
                      <a:alpha val="43137"/>
                    </a:srgbClr>
                  </a:outerShdw>
                </a:effectLst>
              </a:rPr>
              <a:t>Commentary on the Psalms</a:t>
            </a:r>
            <a:r>
              <a:rPr lang="en-US" sz="3300" dirty="0">
                <a:effectLst>
                  <a:outerShdw blurRad="38100" dist="38100" dir="2700000" algn="tl">
                    <a:srgbClr val="000000">
                      <a:alpha val="43137"/>
                    </a:srgbClr>
                  </a:outerShdw>
                </a:effectLst>
              </a:rPr>
              <a:t>…If we assume his vague intellectual testimony of salvation was a genuine salvation experience, he had been a Christian for just about two years when he wrote his Institutes, which is a foundational resource for today’s Calvinism.” </a:t>
            </a:r>
          </a:p>
        </p:txBody>
      </p:sp>
      <p:sp>
        <p:nvSpPr>
          <p:cNvPr id="4" name="TextBox 3">
            <a:extLst>
              <a:ext uri="{FF2B5EF4-FFF2-40B4-BE49-F238E27FC236}">
                <a16:creationId xmlns:a16="http://schemas.microsoft.com/office/drawing/2014/main" id="{7DAA45AA-E297-4E3F-AA25-FDEFDE9A0D88}"/>
              </a:ext>
            </a:extLst>
          </p:cNvPr>
          <p:cNvSpPr txBox="1"/>
          <p:nvPr/>
        </p:nvSpPr>
        <p:spPr>
          <a:xfrm>
            <a:off x="2533650" y="6096000"/>
            <a:ext cx="71247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16.</a:t>
            </a:r>
          </a:p>
        </p:txBody>
      </p:sp>
    </p:spTree>
    <p:extLst>
      <p:ext uri="{BB962C8B-B14F-4D97-AF65-F5344CB8AC3E}">
        <p14:creationId xmlns:p14="http://schemas.microsoft.com/office/powerpoint/2010/main" val="40623574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191000"/>
          </a:xfrm>
        </p:spPr>
        <p:txBody>
          <a:bodyPr/>
          <a:lstStyle/>
          <a:p>
            <a:pPr marL="0" indent="0" algn="just">
              <a:buNone/>
            </a:pPr>
            <a:r>
              <a:rPr lang="en-US" dirty="0">
                <a:effectLst>
                  <a:outerShdw blurRad="38100" dist="38100" dir="2700000" algn="tl">
                    <a:srgbClr val="000000">
                      <a:alpha val="43137"/>
                    </a:srgbClr>
                  </a:outerShdw>
                </a:effectLst>
              </a:rPr>
              <a:t>“God by a sudden conversion [referring to his sudden move away from the Catholic Church at the age of 23] subdued and brought my mind to a teachable frame, which was more hardened in such matters than might have been expected from one at my early period of life. Having thus received some taste and knowledge of true godliness I was immediately inflamed with so intense a desire to make progress therein, that although I did not altogether leave off other studies, I yet pursued them with less ardor.”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Calvin,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Commentary on the Book of Psalms,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p. xl (Amazon Digital Services LLC, 2011 edition, Kindle Edition), Kindle locations 939-943.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01F0663A-AFFF-4FFB-98C3-A2AB9E8C258A}"/>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Tree>
    <p:extLst>
      <p:ext uri="{BB962C8B-B14F-4D97-AF65-F5344CB8AC3E}">
        <p14:creationId xmlns:p14="http://schemas.microsoft.com/office/powerpoint/2010/main" val="54039973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2209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140023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30FC5-BE4A-F6FA-5E4D-91B260A3CC4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C211579-A7F1-0863-80B9-035A54873DD8}"/>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8FE9E18C-5687-9E9F-3994-77E860F78055}"/>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A0A64F3-C58D-E959-15D9-0B9FCF8D32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4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16A1-EB29-34AB-1FE7-940E0703914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6791EF6-E48B-4DA5-98C3-4EB485627F37}"/>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24D9C3A-512A-8DFD-4BDA-170B977F7CC0}"/>
              </a:ext>
            </a:extLst>
          </p:cNvPr>
          <p:cNvSpPr>
            <a:spLocks noGrp="1"/>
          </p:cNvSpPr>
          <p:nvPr>
            <p:ph idx="1"/>
          </p:nvPr>
        </p:nvSpPr>
        <p:spPr>
          <a:xfrm>
            <a:off x="1524000" y="1600200"/>
            <a:ext cx="9067800" cy="3810000"/>
          </a:xfrm>
        </p:spPr>
        <p:txBody>
          <a:bodyPr/>
          <a:lstStyle/>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Augustine (A.D. 343‒430)</a:t>
            </a:r>
          </a:p>
          <a:p>
            <a:pPr marL="914400" lvl="1" indent="-457200">
              <a:spcBef>
                <a:spcPts val="60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60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10249A19-52D0-67D6-FF2D-28FCFA51A8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21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35D4-0780-4ADB-2E3F-58F72BE407B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D5D4766-E078-3813-2B6F-6D63876B4141}"/>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A7731BE9-A9D7-09AF-C3B8-C5F0FC3C226B}"/>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6B243A2-29A0-208E-18A1-8098DF387B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04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752600"/>
            <a:ext cx="10991850" cy="1676400"/>
          </a:xfrm>
        </p:spPr>
        <p:txBody>
          <a:bodyPr anchor="t"/>
          <a:lstStyle/>
          <a:p>
            <a:pPr algn="just" eaLnBrk="1" hangingPunct="1">
              <a:lnSpc>
                <a:spcPct val="100000"/>
              </a:lnSpc>
            </a:pPr>
            <a:r>
              <a:rPr lang="en-US" sz="3200" i="1" dirty="0">
                <a:solidFill>
                  <a:schemeClr val="tx1"/>
                </a:solidFill>
                <a:effectLst>
                  <a:outerShdw blurRad="38100" dist="38100" dir="2700000" algn="tl">
                    <a:srgbClr val="000000">
                      <a:alpha val="43137"/>
                    </a:srgbClr>
                  </a:outerShdw>
                </a:effectLst>
              </a:rPr>
              <a:t>“Augustine is so wholly with me, that if I wished to write a confession of my faith, I could do so with all fullness and satisfaction to myself out of his writings.”</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2165781" y="228600"/>
            <a:ext cx="7860438" cy="12954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 Treatise on the Eternal Predestination of God,” in </a:t>
            </a:r>
            <a:r>
              <a:rPr lang="en-US" sz="1600" i="1" dirty="0">
                <a:effectLst>
                  <a:outerShdw blurRad="38100" dist="38100" dir="2700000" algn="tl">
                    <a:srgbClr val="000000">
                      <a:alpha val="43137"/>
                    </a:srgbClr>
                  </a:outerShdw>
                </a:effectLst>
              </a:rPr>
              <a:t>John Calvin, Calvin’s Calvinism</a:t>
            </a:r>
            <a:r>
              <a:rPr lang="en-US" sz="1600" dirty="0">
                <a:effectLst>
                  <a:outerShdw blurRad="38100" dist="38100" dir="2700000" algn="tl">
                    <a:srgbClr val="000000">
                      <a:alpha val="43137"/>
                    </a:srgbClr>
                  </a:outerShdw>
                </a:effectLst>
              </a:rPr>
              <a:t>, trans. Henry Cole (Grandville, MI: Reformed Free Publishing Association, 1987), 38 </a:t>
            </a:r>
          </a:p>
        </p:txBody>
      </p:sp>
      <p:pic>
        <p:nvPicPr>
          <p:cNvPr id="6" name="Picture 5">
            <a:extLst>
              <a:ext uri="{FF2B5EF4-FFF2-40B4-BE49-F238E27FC236}">
                <a16:creationId xmlns:a16="http://schemas.microsoft.com/office/drawing/2014/main" id="{700AA60E-C284-4B42-BD65-9B74E5346E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0496BA0-38EB-4096-901C-5F6652BF7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75631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64A5E-BE2F-4D93-88DB-136C2405F9DE}"/>
              </a:ext>
            </a:extLst>
          </p:cNvPr>
          <p:cNvSpPr/>
          <p:nvPr/>
        </p:nvSpPr>
        <p:spPr>
          <a:xfrm>
            <a:off x="609600" y="457200"/>
            <a:ext cx="10972800" cy="5970865"/>
          </a:xfrm>
          <a:prstGeom prst="rect">
            <a:avLst/>
          </a:prstGeom>
        </p:spPr>
        <p:txBody>
          <a:bodyPr wrap="square">
            <a:spAutoFit/>
          </a:bodyPr>
          <a:lstStyle/>
          <a:p>
            <a:pPr marL="0" marR="0" algn="just">
              <a:spcBef>
                <a:spcPts val="0"/>
              </a:spcBef>
              <a:spcAft>
                <a:spcPts val="120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come into the way of faith,’ says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‘Let us constantly adhere to it…’” </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truth of God is too powerful, both here and everywhere, to dread the slanders of the ungodly, as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powerfully maintains. …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disguises not that … he was often charged with preaching the doctrine of predestination too freely, but … he abundantly refutes the charge. … For it has been shrewdly observed by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(De </a:t>
            </a:r>
            <a:r>
              <a:rPr lang="en-US" sz="2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Genesi</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ad </a:t>
            </a:r>
            <a:r>
              <a:rPr lang="en-US" sz="2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litteram</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Lib V) that we can safely follow Scripture. …”</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rightly expounding this passage, says…”</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 say with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that the Lord has created those who, as he certainly foreknew, were to go to destruction, and he did so because he so willed.”</a:t>
            </a:r>
          </a:p>
          <a:p>
            <a:pPr marL="0" marR="0" algn="just">
              <a:spcBef>
                <a:spcPts val="0"/>
              </a:spcBef>
              <a:spcAft>
                <a:spcPts val="1200"/>
              </a:spcAft>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your mind is troubled, decline not to embrace the counsel of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E20D8F6-BE59-41C8-8C64-9F1C8356057D}"/>
              </a:ext>
            </a:extLst>
          </p:cNvPr>
          <p:cNvSpPr txBox="1"/>
          <p:nvPr/>
        </p:nvSpPr>
        <p:spPr>
          <a:xfrm>
            <a:off x="3048000" y="6400800"/>
            <a:ext cx="6096000" cy="338554"/>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Institutes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III: xxi, 2, 4; xxiii, 1, 5, 8; IV: xiii, 9; III: xxiii, 11, 13, 14.</a:t>
            </a:r>
          </a:p>
        </p:txBody>
      </p:sp>
    </p:spTree>
    <p:extLst>
      <p:ext uri="{BB962C8B-B14F-4D97-AF65-F5344CB8AC3E}">
        <p14:creationId xmlns:p14="http://schemas.microsoft.com/office/powerpoint/2010/main" val="6852473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64A5E-BE2F-4D93-88DB-136C2405F9DE}"/>
              </a:ext>
            </a:extLst>
          </p:cNvPr>
          <p:cNvSpPr/>
          <p:nvPr/>
        </p:nvSpPr>
        <p:spPr>
          <a:xfrm>
            <a:off x="573024" y="457200"/>
            <a:ext cx="11045952" cy="5109091"/>
          </a:xfrm>
          <a:prstGeom prst="rect">
            <a:avLst/>
          </a:prstGeom>
        </p:spPr>
        <p:txBody>
          <a:bodyPr wrap="square">
            <a:spAutoFit/>
          </a:bodyPr>
          <a:lstStyle/>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will not hesitate, therefore, simply to confess with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that … those things will certainly happen which he [God] has foreseen [and] that the destruction [of the non-elect] consequent upon predestination is also most just.” </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two passages in particular, gives a portraiture of the form of ancient monasticism.” </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“Here the words of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most admirably apply.”</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“This is a faithful saying from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because his words will perhaps have more authority than mine, let us adduce the following passage from his treatise.”</a:t>
            </a:r>
          </a:p>
          <a:p>
            <a:pPr marL="0" marR="0" algn="just">
              <a:spcBef>
                <a:spcPts val="0"/>
              </a:spcBef>
              <a:spcAft>
                <a:spcPts val="1200"/>
              </a:spcAft>
            </a:pP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“Wherefore,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Augustine</a:t>
            </a:r>
            <a:r>
              <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not undeservedly orders such, as senseless teachers or sinister and ill-omened prophets, to retire from the Church.”</a:t>
            </a:r>
            <a:endParaRPr lang="en-US" sz="26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A9A36D6-94F3-41D0-9930-7E7238430B67}"/>
              </a:ext>
            </a:extLst>
          </p:cNvPr>
          <p:cNvSpPr txBox="1"/>
          <p:nvPr/>
        </p:nvSpPr>
        <p:spPr>
          <a:xfrm>
            <a:off x="3048000" y="6400800"/>
            <a:ext cx="6096000" cy="338554"/>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Institutes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III: xxi, 2, 4; xxiii, 1, 5, 8; IV: xiii, 9; III: xxiii, 11, 13, 14.</a:t>
            </a:r>
          </a:p>
        </p:txBody>
      </p:sp>
    </p:spTree>
    <p:extLst>
      <p:ext uri="{BB962C8B-B14F-4D97-AF65-F5344CB8AC3E}">
        <p14:creationId xmlns:p14="http://schemas.microsoft.com/office/powerpoint/2010/main" val="29105700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4"/>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14286</TotalTime>
  <Words>4779</Words>
  <Application>Microsoft Office PowerPoint</Application>
  <PresentationFormat>Widescreen</PresentationFormat>
  <Paragraphs>345</Paragraphs>
  <Slides>69</Slides>
  <Notes>2</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1_Azure</vt:lpstr>
      <vt:lpstr>2_Azure</vt:lpstr>
      <vt:lpstr>PowerPoint Presentation</vt:lpstr>
      <vt:lpstr>Neo-Calvinism vs. The Bible</vt:lpstr>
      <vt:lpstr>II. The Source of Calvin’s Theology</vt:lpstr>
      <vt:lpstr>II. The Source of Calvin’s Theology</vt:lpstr>
      <vt:lpstr>II. The Source of Calvin’s Theology</vt:lpstr>
      <vt:lpstr>PowerPoint Presentation</vt:lpstr>
      <vt:lpstr>“Augustine is so wholly with me, that if I wished to write a confession of my faith, I could do so with all fullness and satisfaction to myself out of his writings.”</vt:lpstr>
      <vt:lpstr>PowerPoint Presentation</vt:lpstr>
      <vt:lpstr>PowerPoint Presentation</vt:lpstr>
      <vt:lpstr>Laurence M. Vance</vt:lpstr>
      <vt:lpstr>Calvin said: “I say with Augustine, that the Lord has created those who, as he certainly foreknow, were to go to destruction, and he did so because he so willed. Why he willed it is not ours to ask, as we cannot comprehend, nor can it become us even to raise a controversy as to the justice of the divine will. Whenever we speak of it, we are speaking of the supreme standard of justice.”</vt:lpstr>
      <vt:lpstr>PowerPoint Presentation</vt:lpstr>
      <vt:lpstr>II. The Source of Calvin’s Theology</vt:lpstr>
      <vt:lpstr>Who Was Augustine?</vt:lpstr>
      <vt:lpstr>Who Was Augustine?</vt:lpstr>
      <vt:lpstr>Who Was Augustine?</vt:lpstr>
      <vt:lpstr>The Father of Determinism</vt:lpstr>
      <vt:lpstr>Who Was Augustine?</vt:lpstr>
      <vt:lpstr>PowerPoint Presentation</vt:lpstr>
      <vt:lpstr>PowerPoint Presentation</vt:lpstr>
      <vt:lpstr>PowerPoint Presentation</vt:lpstr>
      <vt:lpstr>PowerPoint Presentation</vt:lpstr>
      <vt:lpstr>PowerPoint Presentation</vt:lpstr>
      <vt:lpstr>Who Was Augustine?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Was Augustine?</vt:lpstr>
      <vt:lpstr>Who Was Augustine?</vt:lpstr>
      <vt:lpstr>Who Was Augustine?</vt:lpstr>
      <vt:lpstr>PowerPoint Presentation</vt:lpstr>
      <vt:lpstr>PowerPoint Presentation</vt:lpstr>
      <vt:lpstr>PowerPoint Presentation</vt:lpstr>
      <vt:lpstr>PowerPoint Presentation</vt:lpstr>
      <vt:lpstr>PowerPoint Presentation</vt:lpstr>
      <vt:lpstr>Who Was Augustine?</vt:lpstr>
      <vt:lpstr>PowerPoint Presentation</vt:lpstr>
      <vt:lpstr>PowerPoint Presentation</vt:lpstr>
      <vt:lpstr>PowerPoint Presentation</vt:lpstr>
      <vt:lpstr>Who Was Augustine?</vt:lpstr>
      <vt:lpstr>PowerPoint Presentation</vt:lpstr>
      <vt:lpstr>PowerPoint Presentation</vt:lpstr>
      <vt:lpstr>PowerPoint Presentation</vt:lpstr>
      <vt:lpstr>Who Was Augustine?</vt:lpstr>
      <vt:lpstr>PowerPoint Presentation</vt:lpstr>
      <vt:lpstr>PowerPoint Presentation</vt:lpstr>
      <vt:lpstr>II. The Source of Calvin’s Theology</vt:lpstr>
      <vt:lpstr>Calvin’s “Institutes of the Christian Religion”</vt:lpstr>
      <vt:lpstr>Calvin’s “Institutes of the Christian Religion”</vt:lpstr>
      <vt:lpstr>Calvin’s “Institutes of the Christian Religion”</vt:lpstr>
      <vt:lpstr>Calvin’s “Institutes of the Christian Religion”</vt:lpstr>
      <vt:lpstr>Calvin’s “Institutes of the Christian Religion”</vt:lpstr>
      <vt:lpstr>Calvin’s “Institutes of the Christian Religion”</vt:lpstr>
      <vt:lpstr>Calvin’s Salvation?</vt:lpstr>
      <vt:lpstr>PowerPoint Presentation</vt:lpstr>
      <vt:lpstr>Calvin’s “Institutes of the Christian Religion”</vt:lpstr>
      <vt:lpstr>PowerPoint Presentation</vt:lpstr>
      <vt:lpstr>Calvin’s “Institutes of the Christian Religion”</vt:lpstr>
      <vt:lpstr>Calvin’s Salvation?</vt:lpstr>
      <vt:lpstr>Calvin’s Salvation?</vt:lpstr>
      <vt:lpstr>Conclusion</vt:lpstr>
      <vt:lpstr>Neo-Calvinism vs. The Bible</vt:lpstr>
      <vt:lpstr>II. The Source of Calvin’s Theology</vt:lpstr>
      <vt:lpstr>Neo-Calvinism vs. The Bible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- 008</dc:title>
  <dc:subject>Neo Calvinism vs the Bible</dc:subject>
  <dc:creator>A. Woods</dc:creator>
  <dc:description>Modified by Jim McGowan</dc:description>
  <cp:lastModifiedBy>anne woods</cp:lastModifiedBy>
  <cp:revision>1622</cp:revision>
  <cp:lastPrinted>2024-11-15T16:09:55Z</cp:lastPrinted>
  <dcterms:created xsi:type="dcterms:W3CDTF">2009-03-17T12:21:13Z</dcterms:created>
  <dcterms:modified xsi:type="dcterms:W3CDTF">2024-11-16T17:58:49Z</dcterms:modified>
</cp:coreProperties>
</file>