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Lst>
  <p:notesMasterIdLst>
    <p:notesMasterId r:id="rId34"/>
  </p:notesMasterIdLst>
  <p:handoutMasterIdLst>
    <p:handoutMasterId r:id="rId35"/>
  </p:handoutMasterIdLst>
  <p:sldIdLst>
    <p:sldId id="11071" r:id="rId3"/>
    <p:sldId id="6021" r:id="rId4"/>
    <p:sldId id="10523" r:id="rId5"/>
    <p:sldId id="10527" r:id="rId6"/>
    <p:sldId id="6085" r:id="rId7"/>
    <p:sldId id="11069" r:id="rId8"/>
    <p:sldId id="6087" r:id="rId9"/>
    <p:sldId id="6100" r:id="rId10"/>
    <p:sldId id="6101" r:id="rId11"/>
    <p:sldId id="6104" r:id="rId12"/>
    <p:sldId id="6102" r:id="rId13"/>
    <p:sldId id="6103" r:id="rId14"/>
    <p:sldId id="6105" r:id="rId15"/>
    <p:sldId id="6106" r:id="rId16"/>
    <p:sldId id="6107" r:id="rId17"/>
    <p:sldId id="10528" r:id="rId18"/>
    <p:sldId id="8845" r:id="rId19"/>
    <p:sldId id="10530" r:id="rId20"/>
    <p:sldId id="6135" r:id="rId21"/>
    <p:sldId id="10531" r:id="rId22"/>
    <p:sldId id="10539" r:id="rId23"/>
    <p:sldId id="10532" r:id="rId24"/>
    <p:sldId id="1330" r:id="rId25"/>
    <p:sldId id="10533" r:id="rId26"/>
    <p:sldId id="10538" r:id="rId27"/>
    <p:sldId id="10522" r:id="rId28"/>
    <p:sldId id="6110" r:id="rId29"/>
    <p:sldId id="10534" r:id="rId30"/>
    <p:sldId id="10535" r:id="rId31"/>
    <p:sldId id="10529" r:id="rId32"/>
    <p:sldId id="11070" r:id="rId33"/>
  </p:sldIdLst>
  <p:sldSz cx="12192000" cy="6858000"/>
  <p:notesSz cx="7315200" cy="9601200"/>
  <p:custDataLst>
    <p:tags r:id="rId36"/>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000066"/>
    <a:srgbClr val="006600"/>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varScale="1">
        <p:scale>
          <a:sx n="112" d="100"/>
          <a:sy n="112" d="100"/>
        </p:scale>
        <p:origin x="749"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406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2C1C7BE-4024-4E77-9D22-AA20C1F8CC51}"/>
    <pc:docChg chg="custSel modHandout">
      <pc:chgData name="Jim McGowan" userId="e2c7446dd3aca506" providerId="LiveId" clId="{22C1C7BE-4024-4E77-9D22-AA20C1F8CC51}" dt="2024-11-09T14:32:07.280" v="5" actId="6549"/>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- 007</a:t>
            </a:r>
          </a:p>
          <a:p>
            <a:pPr>
              <a:defRPr/>
            </a:pPr>
            <a:r>
              <a:rPr lang="en-US" sz="1500" dirty="0"/>
              <a:t>11-10-2024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11/9/2024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10</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06119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13</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70679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14</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44079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15</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83570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11/9/2024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6761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11/9/2024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90275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11/9/2024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11/9/2024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3" r:id="rId12"/>
    <p:sldLayoutId id="2147488934" r:id="rId13"/>
    <p:sldLayoutId id="2147488935" r:id="rId14"/>
    <p:sldLayoutId id="214748893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5159" y="1151363"/>
            <a:ext cx="10981681" cy="4555093"/>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“There is a tendency, however, for dispensationalists to get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carried away</a:t>
            </a:r>
            <a:r>
              <a:rPr lang="en-US" altLang="zh-CN" sz="2900"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with compartmentalizing truth to the point that they make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unbiblical differentiations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An almost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obsessive desire</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to categorize and contrast related truths has carried various dispensationalist interpreters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Chafer, Ryrie, Hodges, etc.</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far beyond the legitimate distinctions between Israel and the Church. Many would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also</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draw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hard lines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between salvation and discipleship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justification and sanctification</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church and the kingdom</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Christ's preaching and the apostolic message, faith and repentance, and the age of law and the age of grace." (bold &amp; emphasis mine)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page 31 </a:t>
            </a:r>
          </a:p>
        </p:txBody>
      </p:sp>
      <p:pic>
        <p:nvPicPr>
          <p:cNvPr id="5" name="Picture 4">
            <a:extLst>
              <a:ext uri="{FF2B5EF4-FFF2-40B4-BE49-F238E27FC236}">
                <a16:creationId xmlns:a16="http://schemas.microsoft.com/office/drawing/2014/main" id="{031721A3-F816-4080-956B-E5DE7F106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6" name="Rectangle 2">
            <a:extLst>
              <a:ext uri="{FF2B5EF4-FFF2-40B4-BE49-F238E27FC236}">
                <a16:creationId xmlns:a16="http://schemas.microsoft.com/office/drawing/2014/main" id="{4714CD47-5E8E-4418-910F-A8207AD93C35}"/>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97537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51363"/>
            <a:ext cx="10972800" cy="510412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raised in a dispensational environment; there’s no question… But, as I got into seminary, I began to test some of those things.  I have been perhaps aptly designated as a </a:t>
            </a:r>
            <a:r>
              <a:rPr lang="en-US" altLang="zh-CN" sz="3000" b="1" i="1"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leaky dispensationalist</a:t>
            </a: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Here’s my dispensationalism – I’ll give it to you in one sentence: there’s a difference between the church and Israel – period!... </a:t>
            </a:r>
          </a:p>
          <a:p>
            <a:pPr>
              <a:spcBef>
                <a:spcPct val="30000"/>
              </a:spcBef>
              <a:spcAft>
                <a:spcPct val="30000"/>
              </a:spcAft>
              <a:buClr>
                <a:schemeClr val="hlink"/>
              </a:buClr>
              <a:defRPr/>
            </a:pP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same time in seminary, I began to be exposed to reading among more Reformed theologians… And over the years of exegeting the scripture, it has again yielded to me a Reformed theology….”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7" name="Rectangle 2">
            <a:extLst>
              <a:ext uri="{FF2B5EF4-FFF2-40B4-BE49-F238E27FC236}">
                <a16:creationId xmlns:a16="http://schemas.microsoft.com/office/drawing/2014/main" id="{5308EB86-4765-48EA-80C3-9114B04F5506}"/>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314897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5" name="Rectangle 5"/>
          <p:cNvSpPr>
            <a:spLocks noChangeArrowheads="1"/>
          </p:cNvSpPr>
          <p:nvPr/>
        </p:nvSpPr>
        <p:spPr bwMode="auto">
          <a:xfrm>
            <a:off x="609600" y="1151363"/>
            <a:ext cx="10972800" cy="3785652"/>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when I started and I’m more convinced of it now as I’ve gone through the text. </a:t>
            </a:r>
            <a:r>
              <a:rPr lang="en-US" altLang="zh-CN" sz="30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when I started because I read so many noble men who have held that view</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It was more at that point hero worship, and now it’s become my own.” (bold mine)  </a:t>
            </a:r>
          </a:p>
          <a:p>
            <a:pPr marL="4348163" algn="just">
              <a:spcBef>
                <a:spcPts val="600"/>
              </a:spcBef>
              <a:spcAft>
                <a:spcPts val="600"/>
              </a:spcAft>
              <a:defRPr/>
            </a:pPr>
            <a:r>
              <a:rPr lang="en-US" altLang="zh-CN" sz="2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Transcribed from tape, #GC 70-15, entitled "Bible Questions and Answers."  A copy of the tape can be obtained by writing, Word of Grace, P.O. Box 4000, Panorama City, CA 91412.  Copyright 1994 by John MacArthur Jr., All Rights Reserved.</a:t>
            </a:r>
          </a:p>
        </p:txBody>
      </p:sp>
      <p:sp>
        <p:nvSpPr>
          <p:cNvPr id="2" name="Rectangle 1"/>
          <p:cNvSpPr/>
          <p:nvPr/>
        </p:nvSpPr>
        <p:spPr>
          <a:xfrm>
            <a:off x="715048" y="5828782"/>
            <a:ext cx="10867352" cy="892552"/>
          </a:xfrm>
          <a:prstGeom prst="rect">
            <a:avLst/>
          </a:prstGeom>
        </p:spPr>
        <p:txBody>
          <a:bodyPr wrap="square">
            <a:spAutoFit/>
          </a:bodyPr>
          <a:lstStyle/>
          <a:p>
            <a:pPr algn="just">
              <a:spcBef>
                <a:spcPts val="600"/>
              </a:spcBef>
              <a:spcAft>
                <a:spcPts val="600"/>
              </a:spcAft>
              <a:defRPr/>
            </a:pP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point here is only to demonstrate how John MacArthur, who claims to be a dispensationalist, has arrived at his position on Lordship salvation.</a:t>
            </a: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4A1FCB41-282F-479E-957D-CE09763AD5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8" name="Rectangle 2">
            <a:extLst>
              <a:ext uri="{FF2B5EF4-FFF2-40B4-BE49-F238E27FC236}">
                <a16:creationId xmlns:a16="http://schemas.microsoft.com/office/drawing/2014/main" id="{2B5E09F5-1395-4D8E-850D-741E24C6CAAA}"/>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2285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56063"/>
            <a:ext cx="10947602" cy="4031873"/>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When I wrote [GAJ] I didn’t know anybody outside of my circles really, and I didn’t know how this book would be received. But Jim </a:t>
            </a:r>
            <a:r>
              <a:rPr lang="en-US" sz="3200" kern="0" dirty="0" err="1">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Boice</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agreed to write the foreword, and John Piper wrote an endorsement that was absolutely stunning to me, because I was really not moving in Reformed circles at that time. I was a </a:t>
            </a:r>
            <a:r>
              <a:rPr 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leaky dispensationalist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That was my world, and I realized that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much more one of you than I was one of them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Interview with John Piper and Justin Taylor, </a:t>
            </a:r>
            <a:r>
              <a:rPr lang="en-US"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Stand</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 129.</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a:extLst>
              <a:ext uri="{FF2B5EF4-FFF2-40B4-BE49-F238E27FC236}">
                <a16:creationId xmlns:a16="http://schemas.microsoft.com/office/drawing/2014/main" id="{CFA38481-4B83-4BAA-B906-BD0D62A23377}"/>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2DB6A225-F032-407E-9110-A13F033FD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145687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43000"/>
            <a:ext cx="10947602" cy="4524315"/>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lordship debate has had a devastating effect on dispensationalism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Because no-lordship theology [a pejorative term for Free Grace] is so closely associated with dispensationalism, many have imagined a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cause-and-effect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relationship between the two...Frankly, some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mongrel species</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of dispensationalism [which he has defined as the Dispensationalism of Ryrie, Chafer, and others] ought to die, and I will be happy to join the cortege.” </a:t>
            </a:r>
            <a:r>
              <a:rPr lang="en-US" altLang="zh-CN"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221 </a:t>
            </a:r>
          </a:p>
        </p:txBody>
      </p:sp>
      <p:sp>
        <p:nvSpPr>
          <p:cNvPr id="6" name="Rectangle 2">
            <a:extLst>
              <a:ext uri="{FF2B5EF4-FFF2-40B4-BE49-F238E27FC236}">
                <a16:creationId xmlns:a16="http://schemas.microsoft.com/office/drawing/2014/main" id="{88DCE179-43EA-4996-BE10-A86A82A802BD}"/>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9E61B2CC-52C2-46C5-8596-664241523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423557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9600" y="1143001"/>
            <a:ext cx="10972800" cy="5170646"/>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Who are the defenders of no-lordship dispensationalism? Nearly all of them stand in a tradition that has its roots in the teaching of Lewis Sperry Chafer</a:t>
            </a:r>
            <a:r>
              <a:rPr lang="en-US"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 will show…that Dr. Chafer is the father of modern no-lordship teaching. Every prominent figure on the no-lordship side descends from Dr. Chafer’s spiritual lineage. Though Dr. Chafer did not invent or originate any of the key elements of no-lordship teaching, he codified the system of dispensationalism on which all contemporary no-lordship doctrine is founded. That system is the common link between those who attempt to defend no-lordship doctrine on theological grounds.”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35 </a:t>
            </a:r>
          </a:p>
        </p:txBody>
      </p:sp>
      <p:sp>
        <p:nvSpPr>
          <p:cNvPr id="6" name="Rectangle 2">
            <a:extLst>
              <a:ext uri="{FF2B5EF4-FFF2-40B4-BE49-F238E27FC236}">
                <a16:creationId xmlns:a16="http://schemas.microsoft.com/office/drawing/2014/main" id="{DA7B0688-184A-4148-B7A8-710C28A7439A}"/>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BCF00725-A2CD-4451-91F8-2209478192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29326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D552A644-6E9B-4939-C752-4F448A7E74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2CC60CA1-0938-B390-4B1E-9A0CEFF0BD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3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D930AADB-F5EE-69BD-7519-8BD80DA241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09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sz="4000" dirty="0">
                <a:solidFill>
                  <a:schemeClr val="tx2"/>
                </a:solidFill>
                <a:ea typeface="+mj-ea"/>
                <a:cs typeface="Calibri" panose="020F0502020204030204" pitchFamily="34" charset="0"/>
              </a:rPr>
              <a:t>1 Timothy 4:1</a:t>
            </a:r>
          </a:p>
          <a:p>
            <a:pPr marL="0" indent="0" algn="just">
              <a:spcBef>
                <a:spcPts val="0"/>
              </a:spcBef>
              <a:buNone/>
            </a:pPr>
            <a:r>
              <a:rPr lang="en-US" sz="3600" dirty="0"/>
              <a:t>“But the Spirit explicitly says that in later times some will fall away from the faith, paying attention to deceitful spirits and </a:t>
            </a:r>
            <a:r>
              <a:rPr lang="en-US" sz="3600" b="1" u="sng" dirty="0">
                <a:solidFill>
                  <a:srgbClr val="FFFFCC"/>
                </a:solidFill>
              </a:rPr>
              <a:t>doctrines of demons</a:t>
            </a:r>
            <a:r>
              <a:rPr lang="en-US" sz="3600" dirty="0"/>
              <a:t>.”</a:t>
            </a:r>
          </a:p>
        </p:txBody>
      </p:sp>
      <p:pic>
        <p:nvPicPr>
          <p:cNvPr id="3" name="Picture 2">
            <a:extLst>
              <a:ext uri="{FF2B5EF4-FFF2-40B4-BE49-F238E27FC236}">
                <a16:creationId xmlns:a16="http://schemas.microsoft.com/office/drawing/2014/main" id="{A15E9AA0-297D-7840-5AA4-485282A1B6D7}"/>
              </a:ext>
            </a:extLst>
          </p:cNvPr>
          <p:cNvPicPr>
            <a:picLocks noChangeAspect="1"/>
          </p:cNvPicPr>
          <p:nvPr/>
        </p:nvPicPr>
        <p:blipFill>
          <a:blip r:embed="rId3"/>
          <a:stretch>
            <a:fillRect/>
          </a:stretch>
        </p:blipFill>
        <p:spPr>
          <a:xfrm>
            <a:off x="4672012" y="3200400"/>
            <a:ext cx="2847975" cy="1600200"/>
          </a:xfrm>
          <a:prstGeom prst="rect">
            <a:avLst/>
          </a:prstGeom>
        </p:spPr>
      </p:pic>
    </p:spTree>
    <p:extLst>
      <p:ext uri="{BB962C8B-B14F-4D97-AF65-F5344CB8AC3E}">
        <p14:creationId xmlns:p14="http://schemas.microsoft.com/office/powerpoint/2010/main" val="333763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772400" cy="31242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2050" name="Picture 2" descr="Related image">
            <a:extLst>
              <a:ext uri="{FF2B5EF4-FFF2-40B4-BE49-F238E27FC236}">
                <a16:creationId xmlns:a16="http://schemas.microsoft.com/office/drawing/2014/main" id="{BD07C3A6-5BEC-46BE-B97F-165D46750D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1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FF0BC545-46BB-75E1-1820-CB9E03C7B0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4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86FE-706B-4994-9AC8-6E88FF2E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13" name="Rectangle 3"/>
          <p:cNvSpPr txBox="1">
            <a:spLocks/>
          </p:cNvSpPr>
          <p:nvPr/>
        </p:nvSpPr>
        <p:spPr bwMode="auto">
          <a:xfrm>
            <a:off x="609600" y="0"/>
            <a:ext cx="10972800" cy="192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altLang="en-US" sz="4000" dirty="0">
                <a:solidFill>
                  <a:schemeClr val="tx2"/>
                </a:solidFill>
                <a:ea typeface="+mj-ea"/>
                <a:cs typeface="Calibri" panose="020F0502020204030204" pitchFamily="34" charset="0"/>
              </a:rPr>
              <a:t>2 Timothy 3:5</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holding to a form of godliness, although they have denied its power; Avoid such men as these.</a:t>
            </a:r>
            <a:r>
              <a:rPr lang="en-US" altLang="en-US" sz="3600"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77369CE9-1D7E-6587-23D8-5378AB8153FC}"/>
              </a:ext>
            </a:extLst>
          </p:cNvPr>
          <p:cNvPicPr>
            <a:picLocks noChangeAspect="1"/>
          </p:cNvPicPr>
          <p:nvPr/>
        </p:nvPicPr>
        <p:blipFill>
          <a:blip r:embed="rId3"/>
          <a:srcRect t="20612" b="18980"/>
          <a:stretch/>
        </p:blipFill>
        <p:spPr>
          <a:xfrm>
            <a:off x="3006812" y="2514600"/>
            <a:ext cx="6178376" cy="2286000"/>
          </a:xfrm>
          <a:prstGeom prst="rect">
            <a:avLst/>
          </a:prstGeom>
        </p:spPr>
      </p:pic>
    </p:spTree>
    <p:extLst>
      <p:ext uri="{BB962C8B-B14F-4D97-AF65-F5344CB8AC3E}">
        <p14:creationId xmlns:p14="http://schemas.microsoft.com/office/powerpoint/2010/main" val="202844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694616E0-4F7C-0596-C597-BE46FB395E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6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86FE-706B-4994-9AC8-6E88FF2E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altLang="en-US" sz="4000" dirty="0">
                <a:solidFill>
                  <a:schemeClr val="tx2"/>
                </a:solidFill>
                <a:ea typeface="+mj-ea"/>
                <a:cs typeface="Calibri" panose="020F0502020204030204" pitchFamily="34" charset="0"/>
              </a:rPr>
              <a:t>2 Timothy 4:3-4</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altLang="en-US" sz="3600" baseline="30000" dirty="0">
                <a:effectLst>
                  <a:outerShdw blurRad="38100" dist="38100" dir="2700000" algn="tl">
                    <a:srgbClr val="000000">
                      <a:alpha val="43137"/>
                    </a:srgbClr>
                  </a:outerShdw>
                </a:effectLst>
              </a:rPr>
              <a:t>3 </a:t>
            </a:r>
            <a:r>
              <a:rPr lang="en-US" sz="3600" dirty="0">
                <a:effectLst>
                  <a:outerShdw blurRad="38100" dist="38100" dir="2700000" algn="tl">
                    <a:srgbClr val="000000">
                      <a:alpha val="43137"/>
                    </a:srgbClr>
                  </a:outerShdw>
                </a:effectLst>
              </a:rPr>
              <a:t>For the time will come when they will not endure sound doctrine; but </a:t>
            </a:r>
            <a:r>
              <a:rPr lang="en-US" sz="3600" i="1" dirty="0">
                <a:effectLst>
                  <a:outerShdw blurRad="38100" dist="38100" dir="2700000" algn="tl">
                    <a:srgbClr val="000000">
                      <a:alpha val="43137"/>
                    </a:srgbClr>
                  </a:outerShdw>
                </a:effectLst>
              </a:rPr>
              <a:t>wanting</a:t>
            </a:r>
            <a:r>
              <a:rPr lang="en-US" sz="3600" dirty="0">
                <a:effectLst>
                  <a:outerShdw blurRad="38100" dist="38100" dir="2700000" algn="tl">
                    <a:srgbClr val="000000">
                      <a:alpha val="43137"/>
                    </a:srgbClr>
                  </a:outerShdw>
                </a:effectLst>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and will turn away their ears from the truth and will turn aside to myths.</a:t>
            </a:r>
            <a:r>
              <a:rPr lang="en-US" alt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1754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Divides churches and families (Matt. 10:36)</a:t>
            </a:r>
          </a:p>
        </p:txBody>
      </p:sp>
      <p:pic>
        <p:nvPicPr>
          <p:cNvPr id="2" name="Picture 2">
            <a:extLst>
              <a:ext uri="{FF2B5EF4-FFF2-40B4-BE49-F238E27FC236}">
                <a16:creationId xmlns:a16="http://schemas.microsoft.com/office/drawing/2014/main" id="{FD94A291-F651-7C31-0711-42F9552553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1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203A2-E94E-4809-A69A-2F014AC0B2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249881"/>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10:34-36</a:t>
            </a:r>
          </a:p>
          <a:p>
            <a:pPr algn="just">
              <a:spcBef>
                <a:spcPts val="450"/>
              </a:spcBef>
              <a:spcAft>
                <a:spcPts val="45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mn-cs"/>
              </a:rPr>
              <a:t>34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not think that I came to bring peace on the earth; I did not come to bring peace, but a sword. </a:t>
            </a:r>
            <a:r>
              <a:rPr lang="en-US" sz="3600" baseline="30000" dirty="0">
                <a:effectLst>
                  <a:outerShdw blurRad="38100" dist="38100" dir="2700000" algn="tl">
                    <a:srgbClr val="000000">
                      <a:alpha val="43137"/>
                    </a:srgbClr>
                  </a:outerShdw>
                </a:effectLst>
                <a:latin typeface="Calibri" panose="020F0502020204030204" pitchFamily="34" charset="0"/>
                <a:cs typeface="+mn-cs"/>
              </a:rPr>
              <a:t>35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came to set a man against his father, and a daughter against her mother, and a daughter-in-law against her mother-in-law; </a:t>
            </a:r>
            <a:r>
              <a:rPr lang="en-US" sz="3600" baseline="30000" dirty="0">
                <a:effectLst>
                  <a:outerShdw blurRad="38100" dist="38100" dir="2700000" algn="tl">
                    <a:srgbClr val="000000">
                      <a:alpha val="43137"/>
                    </a:srgbClr>
                  </a:outerShdw>
                </a:effectLst>
                <a:latin typeface="Calibri" panose="020F0502020204030204" pitchFamily="34" charset="0"/>
                <a:cs typeface="+mn-cs"/>
              </a:rPr>
              <a:t>36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 man’s enemies will be the members of his household.”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41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5562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4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prophetic implications of Calvinism</a:t>
            </a:r>
          </a:p>
        </p:txBody>
      </p:sp>
      <p:pic>
        <p:nvPicPr>
          <p:cNvPr id="2" name="Picture 2">
            <a:extLst>
              <a:ext uri="{FF2B5EF4-FFF2-40B4-BE49-F238E27FC236}">
                <a16:creationId xmlns:a16="http://schemas.microsoft.com/office/drawing/2014/main" id="{A8E9F55A-4C92-2C90-8572-1BF3070AB2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6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2" name="Picture 2">
            <a:extLst>
              <a:ext uri="{FF2B5EF4-FFF2-40B4-BE49-F238E27FC236}">
                <a16:creationId xmlns:a16="http://schemas.microsoft.com/office/drawing/2014/main" id="{3B42E277-5629-C85E-793F-192B118925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9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2" name="Picture 2">
            <a:extLst>
              <a:ext uri="{FF2B5EF4-FFF2-40B4-BE49-F238E27FC236}">
                <a16:creationId xmlns:a16="http://schemas.microsoft.com/office/drawing/2014/main" id="{FD64615F-43C6-8586-53DF-71DB52F427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6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AA3EB56A-DB6D-C4F3-1243-DF6EA2CC76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5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5562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The Source of Calvin’s Theology</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9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5" name="Picture 2">
            <a:extLst>
              <a:ext uri="{FF2B5EF4-FFF2-40B4-BE49-F238E27FC236}">
                <a16:creationId xmlns:a16="http://schemas.microsoft.com/office/drawing/2014/main" id="{DCC3A26C-AD85-4394-A191-1EDB34D78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9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563880" y="1636712"/>
            <a:ext cx="1106424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330163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374019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609600" y="1295400"/>
            <a:ext cx="109728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950" b="0" i="1" kern="0" dirty="0">
                <a:solidFill>
                  <a:schemeClr val="tx1"/>
                </a:solidFill>
                <a:effectLst>
                  <a:outerShdw blurRad="38100" dist="38100" dir="2700000" algn="tl">
                    <a:srgbClr val="000000">
                      <a:alpha val="43137"/>
                    </a:srgbClr>
                  </a:outerShdw>
                </a:effectLst>
              </a:rPr>
              <a:t>“But </a:t>
            </a:r>
            <a:r>
              <a:rPr lang="en-US" sz="2950" i="1" u="sng" kern="0" dirty="0">
                <a:solidFill>
                  <a:srgbClr val="FFFFCC"/>
                </a:solidFill>
                <a:effectLst>
                  <a:outerShdw blurRad="38100" dist="38100" dir="2700000" algn="tl">
                    <a:srgbClr val="000000">
                      <a:alpha val="43137"/>
                    </a:srgbClr>
                  </a:outerShdw>
                </a:effectLst>
              </a:rPr>
              <a:t>Satan</a:t>
            </a:r>
            <a:r>
              <a:rPr lang="en-US" sz="2950" b="0" i="1" kern="0" dirty="0">
                <a:solidFill>
                  <a:schemeClr val="tx1"/>
                </a:solidFill>
                <a:effectLst>
                  <a:outerShdw blurRad="38100" dist="38100" dir="2700000" algn="tl">
                    <a:srgbClr val="000000">
                      <a:alpha val="43137"/>
                    </a:srgbClr>
                  </a:outerShdw>
                </a:effectLst>
              </a:rPr>
              <a:t> has not only befuddled men’s senses to make them bury with the corpses the memory of resurrection; he has also attempted to </a:t>
            </a:r>
            <a:r>
              <a:rPr lang="en-US" sz="2950" i="1" u="sng" kern="0" dirty="0">
                <a:solidFill>
                  <a:srgbClr val="FFFFCC"/>
                </a:solidFill>
                <a:effectLst>
                  <a:outerShdw blurRad="38100" dist="38100" dir="2700000" algn="tl">
                    <a:srgbClr val="000000">
                      <a:alpha val="43137"/>
                    </a:srgbClr>
                  </a:outerShdw>
                </a:effectLst>
              </a:rPr>
              <a:t>corrupt</a:t>
            </a:r>
            <a:r>
              <a:rPr lang="en-US" sz="2950" b="0" i="1" kern="0" dirty="0">
                <a:solidFill>
                  <a:schemeClr val="tx1"/>
                </a:solidFill>
                <a:effectLst>
                  <a:outerShdw blurRad="38100" dist="38100" dir="2700000" algn="tl">
                    <a:srgbClr val="000000">
                      <a:alpha val="43137"/>
                    </a:srgbClr>
                  </a:outerShdw>
                </a:effectLst>
              </a:rPr>
              <a:t> this part of the doctrine with various </a:t>
            </a:r>
            <a:r>
              <a:rPr lang="en-US" sz="2950" i="1" u="sng" kern="0" dirty="0">
                <a:solidFill>
                  <a:srgbClr val="FFFFCC"/>
                </a:solidFill>
                <a:effectLst>
                  <a:outerShdw blurRad="38100" dist="38100" dir="2700000" algn="tl">
                    <a:srgbClr val="000000">
                      <a:alpha val="43137"/>
                    </a:srgbClr>
                  </a:outerShdw>
                </a:effectLst>
              </a:rPr>
              <a:t>falsifications</a:t>
            </a:r>
            <a:r>
              <a:rPr lang="en-US" sz="2950" b="0" i="1" kern="0" dirty="0">
                <a:solidFill>
                  <a:schemeClr val="tx1"/>
                </a:solidFill>
                <a:effectLst>
                  <a:outerShdw blurRad="38100" dist="38100" dir="2700000" algn="tl">
                    <a:srgbClr val="000000">
                      <a:alpha val="43137"/>
                    </a:srgbClr>
                  </a:outerShdw>
                </a:effectLst>
              </a:rPr>
              <a:t>…Now their </a:t>
            </a:r>
            <a:r>
              <a:rPr lang="en-US" sz="2950" i="1" u="sng" kern="0" dirty="0">
                <a:solidFill>
                  <a:srgbClr val="FFFFCC"/>
                </a:solidFill>
                <a:effectLst>
                  <a:outerShdw blurRad="38100" dist="38100" dir="2700000" algn="tl">
                    <a:srgbClr val="000000">
                      <a:alpha val="43137"/>
                    </a:srgbClr>
                  </a:outerShdw>
                </a:effectLst>
              </a:rPr>
              <a:t>fiction</a:t>
            </a:r>
            <a:r>
              <a:rPr lang="en-US" sz="2950" b="0" i="1" kern="0" dirty="0">
                <a:solidFill>
                  <a:schemeClr val="tx1"/>
                </a:solidFill>
                <a:effectLst>
                  <a:outerShdw blurRad="38100" dist="38100" dir="2700000" algn="tl">
                    <a:srgbClr val="000000">
                      <a:alpha val="43137"/>
                    </a:srgbClr>
                  </a:outerShdw>
                </a:effectLst>
              </a:rPr>
              <a:t> is </a:t>
            </a:r>
            <a:r>
              <a:rPr lang="en-US" sz="2950" i="1" u="sng" kern="0" dirty="0">
                <a:solidFill>
                  <a:srgbClr val="FFFFCC"/>
                </a:solidFill>
                <a:effectLst>
                  <a:outerShdw blurRad="38100" dist="38100" dir="2700000" algn="tl">
                    <a:srgbClr val="000000">
                      <a:alpha val="43137"/>
                    </a:srgbClr>
                  </a:outerShdw>
                </a:effectLst>
              </a:rPr>
              <a:t>too childish</a:t>
            </a:r>
            <a:r>
              <a:rPr lang="en-US" sz="295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a:t>
            </a:r>
            <a:r>
              <a:rPr lang="en-US" sz="2950" i="1" u="sng" kern="0" dirty="0">
                <a:solidFill>
                  <a:srgbClr val="FFFFCC"/>
                </a:solidFill>
                <a:effectLst>
                  <a:outerShdw blurRad="38100" dist="38100" dir="2700000" algn="tl">
                    <a:srgbClr val="000000">
                      <a:alpha val="43137"/>
                    </a:srgbClr>
                  </a:outerShdw>
                </a:effectLst>
              </a:rPr>
              <a:t>error</a:t>
            </a:r>
            <a:r>
              <a:rPr lang="en-US" sz="2950" b="0" i="1" kern="0" dirty="0">
                <a:solidFill>
                  <a:schemeClr val="tx1"/>
                </a:solidFill>
                <a:effectLst>
                  <a:outerShdw blurRad="38100" dist="38100" dir="2700000" algn="tl">
                    <a:srgbClr val="000000">
                      <a:alpha val="43137"/>
                    </a:srgbClr>
                  </a:outerShdw>
                </a:effectLst>
              </a:rPr>
              <a:t>, does not support them. For the number ‘one thousand’ [Rev. 20:4] does not apply to the eternal blessedness of the church but </a:t>
            </a:r>
            <a:r>
              <a:rPr lang="en-US" sz="295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95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950" i="1" u="sng" kern="0" dirty="0">
                <a:solidFill>
                  <a:srgbClr val="FFFFCC"/>
                </a:solidFill>
                <a:effectLst>
                  <a:outerShdw blurRad="38100" dist="38100" dir="2700000" algn="tl">
                    <a:srgbClr val="000000">
                      <a:alpha val="43137"/>
                    </a:srgbClr>
                  </a:outerShdw>
                </a:effectLst>
              </a:rPr>
              <a:t>reproach</a:t>
            </a:r>
            <a:r>
              <a:rPr lang="en-US" sz="295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295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3124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638946" cy="914400"/>
          </a:xfrm>
          <a:prstGeom prst="rect">
            <a:avLst/>
          </a:prstGeom>
          <a:ln>
            <a:solidFill>
              <a:schemeClr val="tx1"/>
            </a:solidFill>
          </a:ln>
        </p:spPr>
      </p:pic>
    </p:spTree>
    <p:extLst>
      <p:ext uri="{BB962C8B-B14F-4D97-AF65-F5344CB8AC3E}">
        <p14:creationId xmlns:p14="http://schemas.microsoft.com/office/powerpoint/2010/main" val="315896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“To understand this, we must account for </a:t>
            </a:r>
            <a:r>
              <a:rPr lang="en-US" sz="3200" b="1" u="sng" dirty="0">
                <a:solidFill>
                  <a:srgbClr val="FFFFCC"/>
                </a:solidFill>
                <a:effectLst>
                  <a:outerShdw blurRad="38100" dist="38100" dir="2700000" algn="tl">
                    <a:srgbClr val="000000">
                      <a:alpha val="43137"/>
                    </a:srgbClr>
                  </a:outerShdw>
                </a:effectLst>
              </a:rPr>
              <a:t>the pre-millennial view</a:t>
            </a:r>
            <a:r>
              <a:rPr lang="en-US" sz="3200" dirty="0">
                <a:effectLst>
                  <a:outerShdw blurRad="38100" dist="38100" dir="2700000" algn="tl">
                    <a:srgbClr val="000000">
                      <a:alpha val="43137"/>
                    </a:srgbClr>
                  </a:outerShdw>
                </a:effectLst>
              </a:rPr>
              <a:t> that had come to dominate the American evangelical worldview and played a role in limiting evangelical social action on the race issues. According to this view, the present world is evil and will inevitably suffer moral decline until Christ comes again. Thus, to devote oneself to social reform is futile. The implications of this view were clearly expressed by Billy Graham. In response to King’s famous ‘I have a dream’ speech that his children might one day play together with white children, …</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3200400" y="228600"/>
            <a:ext cx="5791200" cy="914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74546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…Graham, who had been invited but did not attend the 1963 march on Washington, said: ‘</a:t>
            </a:r>
            <a:r>
              <a:rPr lang="en-US" sz="3200" b="1" u="sng" dirty="0">
                <a:solidFill>
                  <a:srgbClr val="FFFFCC"/>
                </a:solidFill>
                <a:effectLst>
                  <a:outerShdw blurRad="38100" dist="38100" dir="2700000" algn="tl">
                    <a:srgbClr val="000000">
                      <a:alpha val="43137"/>
                    </a:srgbClr>
                  </a:outerShdw>
                </a:effectLst>
              </a:rPr>
              <a:t>only when Christ comes again will little white children of Alabama walk hand-in-hand with little black children</a:t>
            </a:r>
            <a:r>
              <a:rPr lang="en-US" sz="3200" dirty="0">
                <a:effectLst>
                  <a:outerShdw blurRad="38100" dist="38100" dir="2700000" algn="tl">
                    <a:srgbClr val="000000">
                      <a:alpha val="43137"/>
                    </a:srgbClr>
                  </a:outerShdw>
                </a:effectLst>
              </a:rPr>
              <a:t>.’ This was not meant to be harsh, but rather what he and most white evangelicals perceived to be realistic.” </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2247900" y="228600"/>
            <a:ext cx="7696200" cy="914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 (cont’d)</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3542191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71"/>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14153</TotalTime>
  <Words>1942</Words>
  <Application>Microsoft Office PowerPoint</Application>
  <PresentationFormat>Widescreen</PresentationFormat>
  <Paragraphs>130</Paragraphs>
  <Slides>31</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Calibri</vt:lpstr>
      <vt:lpstr>Times New Roman</vt:lpstr>
      <vt:lpstr>Wingdings</vt:lpstr>
      <vt:lpstr>1_Azure</vt:lpstr>
      <vt:lpstr>2_Azure</vt:lpstr>
      <vt:lpstr>PowerPoint Presentation</vt:lpstr>
      <vt:lpstr>Neo-Calvinism vs. The Bible</vt:lpstr>
      <vt:lpstr>II. Why Critique Calvinism?</vt:lpstr>
      <vt:lpstr>The Prophetic Implications of Calvinism</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Prophetic Implications of Calvinism</vt:lpstr>
      <vt:lpstr>Calvinism as a Prophetic Fulfillment</vt:lpstr>
      <vt:lpstr>Calvinism as a Prophetic Fulfillment</vt:lpstr>
      <vt:lpstr>PowerPoint Presentation</vt:lpstr>
      <vt:lpstr>Calvinism as a Prophetic Fulfillment</vt:lpstr>
      <vt:lpstr>PowerPoint Presentation</vt:lpstr>
      <vt:lpstr>Calvinism as a Prophetic Fulfillment</vt:lpstr>
      <vt:lpstr>PowerPoint Presentation</vt:lpstr>
      <vt:lpstr>Calvinism as a Prophetic Fulfillment</vt:lpstr>
      <vt:lpstr>PowerPoint Presentation</vt:lpstr>
      <vt:lpstr>Conclusion</vt:lpstr>
      <vt:lpstr>Neo-Calvinism vs. The Bible</vt:lpstr>
      <vt:lpstr>II. Why Critique Calvinism?</vt:lpstr>
      <vt:lpstr>II. Why Critique Calvinism?</vt:lpstr>
      <vt:lpstr>The Prophetic Implications of Calvinism</vt:lpstr>
      <vt:lpstr>Neo-Calvinism vs.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- 007</dc:title>
  <dc:subject>Neo Calvinism vs the Bible</dc:subject>
  <dc:creator>A. Woods</dc:creator>
  <dc:description>Modified by Jim McGowan</dc:description>
  <cp:lastModifiedBy>Jim McGowan</cp:lastModifiedBy>
  <cp:revision>1604</cp:revision>
  <cp:lastPrinted>2024-10-19T19:09:26Z</cp:lastPrinted>
  <dcterms:created xsi:type="dcterms:W3CDTF">2009-03-17T12:21:13Z</dcterms:created>
  <dcterms:modified xsi:type="dcterms:W3CDTF">2024-11-09T14:32:13Z</dcterms:modified>
</cp:coreProperties>
</file>