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094" r:id="rId2"/>
    <p:sldId id="9505" r:id="rId3"/>
    <p:sldId id="11096" r:id="rId4"/>
    <p:sldId id="12093" r:id="rId5"/>
    <p:sldId id="12058" r:id="rId6"/>
    <p:sldId id="12101" r:id="rId7"/>
    <p:sldId id="11537" r:id="rId8"/>
    <p:sldId id="12102" r:id="rId9"/>
    <p:sldId id="12062" r:id="rId10"/>
    <p:sldId id="12103" r:id="rId11"/>
    <p:sldId id="3378" r:id="rId12"/>
    <p:sldId id="12104" r:id="rId13"/>
    <p:sldId id="12105" r:id="rId14"/>
    <p:sldId id="12106" r:id="rId15"/>
    <p:sldId id="2055" r:id="rId16"/>
    <p:sldId id="8224" r:id="rId17"/>
    <p:sldId id="10865" r:id="rId18"/>
    <p:sldId id="12137" r:id="rId19"/>
    <p:sldId id="12107" r:id="rId20"/>
    <p:sldId id="12075" r:id="rId21"/>
    <p:sldId id="12108" r:id="rId22"/>
    <p:sldId id="12109" r:id="rId23"/>
    <p:sldId id="12138" r:id="rId24"/>
    <p:sldId id="11924" r:id="rId25"/>
    <p:sldId id="12147" r:id="rId26"/>
    <p:sldId id="1349" r:id="rId27"/>
    <p:sldId id="12061" r:id="rId28"/>
    <p:sldId id="12068" r:id="rId29"/>
    <p:sldId id="12069" r:id="rId30"/>
    <p:sldId id="12070" r:id="rId31"/>
    <p:sldId id="12071" r:id="rId32"/>
    <p:sldId id="12072" r:id="rId33"/>
    <p:sldId id="12073" r:id="rId34"/>
    <p:sldId id="12074" r:id="rId35"/>
    <p:sldId id="12139" r:id="rId36"/>
    <p:sldId id="12152" r:id="rId37"/>
    <p:sldId id="12153" r:id="rId38"/>
    <p:sldId id="12094" r:id="rId39"/>
    <p:sldId id="12140" r:id="rId40"/>
  </p:sldIdLst>
  <p:sldSz cx="12192000" cy="6858000"/>
  <p:notesSz cx="7315200" cy="9601200"/>
  <p:custDataLst>
    <p:tags r:id="rId4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0" autoAdjust="0"/>
    <p:restoredTop sz="96191" autoAdjust="0"/>
  </p:normalViewPr>
  <p:slideViewPr>
    <p:cSldViewPr>
      <p:cViewPr>
        <p:scale>
          <a:sx n="130" d="100"/>
          <a:sy n="130" d="100"/>
        </p:scale>
        <p:origin x="732" y="5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4416"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90" tIns="53897" rIns="107790" bIns="53897" numCol="1" anchor="b" anchorCtr="0" compatLnSpc="1">
            <a:prstTxWarp prst="textNoShape">
              <a:avLst/>
            </a:prstTxWarp>
          </a:bodyPr>
          <a:lstStyle>
            <a:lvl1pPr defTabSz="1019295"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4" y="120406"/>
            <a:ext cx="4089536" cy="793995"/>
          </a:xfrm>
          <a:prstGeom prst="rect">
            <a:avLst/>
          </a:prstGeom>
        </p:spPr>
        <p:txBody>
          <a:bodyPr vert="horz" lIns="118230" tIns="59114" rIns="118230" bIns="59114"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180 - 47v1-12</a:t>
            </a:r>
          </a:p>
          <a:p>
            <a:pPr>
              <a:defRPr/>
            </a:pPr>
            <a:r>
              <a:rPr lang="en-US" sz="1400" dirty="0"/>
              <a:t>11-10-2024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11/9/24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23</a:t>
            </a:fld>
            <a:endParaRPr lang="en-US" altLang="en-US" dirty="0"/>
          </a:p>
        </p:txBody>
      </p:sp>
    </p:spTree>
    <p:extLst>
      <p:ext uri="{BB962C8B-B14F-4D97-AF65-F5344CB8AC3E}">
        <p14:creationId xmlns:p14="http://schemas.microsoft.com/office/powerpoint/2010/main" val="372575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95342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E779-3B7D-803F-758C-86CD18D1A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50BA0-7104-1DDA-7709-EBBE53B43771}"/>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30DE69A4-9834-464E-EEF7-3E988FEE8A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78E1E6-E2DB-6FB4-0473-473CB873DA5A}"/>
              </a:ext>
            </a:extLst>
          </p:cNvPr>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240235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39</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11/9/24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966166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665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 id="2147488924" r:id="rId16"/>
    <p:sldLayoutId id="2147488925" r:id="rId17"/>
    <p:sldLayoutId id="2147488926" r:id="rId18"/>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AB0C4-4A30-9B08-9991-A03A3A79DEF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EF8D72B-9C4E-4810-024D-C85FAA24B11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47:2-6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Before Pharaoh</a:t>
            </a:r>
          </a:p>
        </p:txBody>
      </p:sp>
      <p:sp>
        <p:nvSpPr>
          <p:cNvPr id="161795" name="Rectangle 3">
            <a:extLst>
              <a:ext uri="{FF2B5EF4-FFF2-40B4-BE49-F238E27FC236}">
                <a16:creationId xmlns:a16="http://schemas.microsoft.com/office/drawing/2014/main" id="{9A1309D7-934F-10A0-EFB2-C06445295232}"/>
              </a:ext>
            </a:extLst>
          </p:cNvPr>
          <p:cNvSpPr>
            <a:spLocks noGrp="1" noChangeArrowheads="1"/>
          </p:cNvSpPr>
          <p:nvPr>
            <p:ph type="body" idx="1"/>
          </p:nvPr>
        </p:nvSpPr>
        <p:spPr>
          <a:xfrm>
            <a:off x="1057275" y="1480088"/>
            <a:ext cx="7248525" cy="3853912"/>
          </a:xfrm>
        </p:spPr>
        <p:txBody>
          <a:bodyPr/>
          <a:lstStyle/>
          <a:p>
            <a:pPr marL="457200" lvl="3" indent="-457200" eaLnBrk="1" hangingPunct="1">
              <a:spcBef>
                <a:spcPts val="0"/>
              </a:spcBef>
              <a:spcAft>
                <a:spcPts val="24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Selection (2)</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(3a)</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(3b)</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request (4)</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response (5-6)</a:t>
            </a:r>
          </a:p>
        </p:txBody>
      </p:sp>
      <p:pic>
        <p:nvPicPr>
          <p:cNvPr id="2" name="Picture 1">
            <a:extLst>
              <a:ext uri="{FF2B5EF4-FFF2-40B4-BE49-F238E27FC236}">
                <a16:creationId xmlns:a16="http://schemas.microsoft.com/office/drawing/2014/main" id="{6134F269-203C-2739-A3B9-22C7F564EC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7412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5440" y="73963"/>
            <a:ext cx="8961120" cy="6710077"/>
          </a:xfrm>
          <a:prstGeom prst="rect">
            <a:avLst/>
          </a:prstGeom>
        </p:spPr>
      </p:pic>
    </p:spTree>
    <p:extLst>
      <p:ext uri="{BB962C8B-B14F-4D97-AF65-F5344CB8AC3E}">
        <p14:creationId xmlns:p14="http://schemas.microsoft.com/office/powerpoint/2010/main" val="24153170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74CD7-DF7C-390D-C9E3-7B58200260B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D218726-F8F0-9E0B-1027-F87AF97AF50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47:2-6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Before Pharaoh</a:t>
            </a:r>
          </a:p>
        </p:txBody>
      </p:sp>
      <p:sp>
        <p:nvSpPr>
          <p:cNvPr id="161795" name="Rectangle 3">
            <a:extLst>
              <a:ext uri="{FF2B5EF4-FFF2-40B4-BE49-F238E27FC236}">
                <a16:creationId xmlns:a16="http://schemas.microsoft.com/office/drawing/2014/main" id="{4A5B2097-67A5-1CA1-931D-C8E141016D82}"/>
              </a:ext>
            </a:extLst>
          </p:cNvPr>
          <p:cNvSpPr>
            <a:spLocks noGrp="1" noChangeArrowheads="1"/>
          </p:cNvSpPr>
          <p:nvPr>
            <p:ph type="body" idx="1"/>
          </p:nvPr>
        </p:nvSpPr>
        <p:spPr>
          <a:xfrm>
            <a:off x="1057275" y="1480088"/>
            <a:ext cx="7248525" cy="3853912"/>
          </a:xfrm>
        </p:spPr>
        <p:txBody>
          <a:bodyPr/>
          <a:lstStyle/>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Selection (2)</a:t>
            </a:r>
          </a:p>
          <a:p>
            <a:pPr marL="457200" lvl="3" indent="-457200" eaLnBrk="1" hangingPunct="1">
              <a:spcBef>
                <a:spcPts val="0"/>
              </a:spcBef>
              <a:spcAft>
                <a:spcPts val="24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Pharaoh’s inquiry (3a)</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(3b)</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request (4)</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response (5-6)</a:t>
            </a:r>
          </a:p>
        </p:txBody>
      </p:sp>
      <p:pic>
        <p:nvPicPr>
          <p:cNvPr id="2" name="Picture 1">
            <a:extLst>
              <a:ext uri="{FF2B5EF4-FFF2-40B4-BE49-F238E27FC236}">
                <a16:creationId xmlns:a16="http://schemas.microsoft.com/office/drawing/2014/main" id="{9679D369-E1CC-D906-04FF-56280D98C0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14422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87EA8-22CD-1068-D729-07147D874F9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E6381AF-604C-EBD7-C98E-5BF3D9C831D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47:2-6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Before Pharaoh</a:t>
            </a:r>
          </a:p>
        </p:txBody>
      </p:sp>
      <p:sp>
        <p:nvSpPr>
          <p:cNvPr id="161795" name="Rectangle 3">
            <a:extLst>
              <a:ext uri="{FF2B5EF4-FFF2-40B4-BE49-F238E27FC236}">
                <a16:creationId xmlns:a16="http://schemas.microsoft.com/office/drawing/2014/main" id="{495ACC72-1A66-3D7C-C6FD-5B671ED2CAFF}"/>
              </a:ext>
            </a:extLst>
          </p:cNvPr>
          <p:cNvSpPr>
            <a:spLocks noGrp="1" noChangeArrowheads="1"/>
          </p:cNvSpPr>
          <p:nvPr>
            <p:ph type="body" idx="1"/>
          </p:nvPr>
        </p:nvSpPr>
        <p:spPr>
          <a:xfrm>
            <a:off x="1057275" y="1480088"/>
            <a:ext cx="7248525" cy="3853912"/>
          </a:xfrm>
        </p:spPr>
        <p:txBody>
          <a:bodyPr/>
          <a:lstStyle/>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Selection (2)</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(3a)</a:t>
            </a:r>
          </a:p>
          <a:p>
            <a:pPr marL="457200" lvl="3" indent="-457200" eaLnBrk="1" hangingPunct="1">
              <a:spcBef>
                <a:spcPts val="0"/>
              </a:spcBef>
              <a:spcAft>
                <a:spcPts val="24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Brothers’ response (3b)</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request (4)</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response (5-6)</a:t>
            </a:r>
          </a:p>
        </p:txBody>
      </p:sp>
      <p:pic>
        <p:nvPicPr>
          <p:cNvPr id="2" name="Picture 1">
            <a:extLst>
              <a:ext uri="{FF2B5EF4-FFF2-40B4-BE49-F238E27FC236}">
                <a16:creationId xmlns:a16="http://schemas.microsoft.com/office/drawing/2014/main" id="{D3957C36-5B9B-8849-F9C2-698B866CDF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6927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C099-E52D-80BE-7606-3CE5964410F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F7526DD-40D2-BAC1-C159-774B5F469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47:2-6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Before Pharaoh</a:t>
            </a:r>
          </a:p>
        </p:txBody>
      </p:sp>
      <p:sp>
        <p:nvSpPr>
          <p:cNvPr id="161795" name="Rectangle 3">
            <a:extLst>
              <a:ext uri="{FF2B5EF4-FFF2-40B4-BE49-F238E27FC236}">
                <a16:creationId xmlns:a16="http://schemas.microsoft.com/office/drawing/2014/main" id="{90B906D8-CE93-2F18-5FB3-3F5E749BC4AA}"/>
              </a:ext>
            </a:extLst>
          </p:cNvPr>
          <p:cNvSpPr>
            <a:spLocks noGrp="1" noChangeArrowheads="1"/>
          </p:cNvSpPr>
          <p:nvPr>
            <p:ph type="body" idx="1"/>
          </p:nvPr>
        </p:nvSpPr>
        <p:spPr>
          <a:xfrm>
            <a:off x="1057275" y="1480088"/>
            <a:ext cx="7248525" cy="3853912"/>
          </a:xfrm>
        </p:spPr>
        <p:txBody>
          <a:bodyPr/>
          <a:lstStyle/>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Selection (2)</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(3a)</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(3b)</a:t>
            </a:r>
          </a:p>
          <a:p>
            <a:pPr marL="457200" lvl="3" indent="-457200" eaLnBrk="1" hangingPunct="1">
              <a:spcBef>
                <a:spcPts val="0"/>
              </a:spcBef>
              <a:spcAft>
                <a:spcPts val="24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Brothers’ request (4)</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response (5-6)</a:t>
            </a:r>
          </a:p>
        </p:txBody>
      </p:sp>
      <p:pic>
        <p:nvPicPr>
          <p:cNvPr id="2" name="Picture 1">
            <a:extLst>
              <a:ext uri="{FF2B5EF4-FFF2-40B4-BE49-F238E27FC236}">
                <a16:creationId xmlns:a16="http://schemas.microsoft.com/office/drawing/2014/main" id="{374D2F34-63DD-96AB-B5B5-FAB7839C9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359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66847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762000" y="1600200"/>
            <a:ext cx="106680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85670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8A143-C62F-2A3B-6EAF-E64FBA5C2543}"/>
              </a:ext>
            </a:extLst>
          </p:cNvPr>
          <p:cNvPicPr>
            <a:picLocks noChangeAspect="1"/>
          </p:cNvPicPr>
          <p:nvPr/>
        </p:nvPicPr>
        <p:blipFill>
          <a:blip r:embed="rId2"/>
          <a:stretch>
            <a:fillRect/>
          </a:stretch>
        </p:blipFill>
        <p:spPr>
          <a:xfrm>
            <a:off x="2489458" y="228600"/>
            <a:ext cx="72130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14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5A5E-C9F1-26AD-067A-254EA1E9C4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FF2178-E86D-654B-BA5F-0F1FAC3FADB5}"/>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a:extLst>
              <a:ext uri="{FF2B5EF4-FFF2-40B4-BE49-F238E27FC236}">
                <a16:creationId xmlns:a16="http://schemas.microsoft.com/office/drawing/2014/main" id="{CFC2267D-F685-5435-525D-9627EF9AF86A}"/>
              </a:ext>
            </a:extLst>
          </p:cNvPr>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15:16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in the fourth generation they will return here,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wrongdoing of the Amorite is not yet complete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3F5B18A-00D0-B46B-A81F-C51833DF43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3000"/>
                    </a14:imgEffect>
                  </a14:imgLayer>
                </a14:imgProps>
              </a:ext>
            </a:extLst>
          </a:blip>
          <a:stretch>
            <a:fillRect/>
          </a:stretch>
        </p:blipFill>
        <p:spPr>
          <a:xfrm>
            <a:off x="3475630" y="2133600"/>
            <a:ext cx="5240740" cy="2743200"/>
          </a:xfrm>
          <a:prstGeom prst="rect">
            <a:avLst/>
          </a:prstGeom>
          <a:solidFill>
            <a:srgbClr val="FFFFFF">
              <a:shade val="85000"/>
            </a:srgbClr>
          </a:solidFill>
          <a:ln w="28575"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35682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BDD45-AE99-A018-E1A6-98E194FD072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8DAA436-D1AC-847E-AD79-3EB8909B89F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47:2-6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Before Pharaoh</a:t>
            </a:r>
          </a:p>
        </p:txBody>
      </p:sp>
      <p:sp>
        <p:nvSpPr>
          <p:cNvPr id="161795" name="Rectangle 3">
            <a:extLst>
              <a:ext uri="{FF2B5EF4-FFF2-40B4-BE49-F238E27FC236}">
                <a16:creationId xmlns:a16="http://schemas.microsoft.com/office/drawing/2014/main" id="{E3EA72AC-ED53-15C1-3AAB-783DD0C62C6C}"/>
              </a:ext>
            </a:extLst>
          </p:cNvPr>
          <p:cNvSpPr>
            <a:spLocks noGrp="1" noChangeArrowheads="1"/>
          </p:cNvSpPr>
          <p:nvPr>
            <p:ph type="body" idx="1"/>
          </p:nvPr>
        </p:nvSpPr>
        <p:spPr>
          <a:xfrm>
            <a:off x="1057275" y="1480088"/>
            <a:ext cx="7248525" cy="3853912"/>
          </a:xfrm>
        </p:spPr>
        <p:txBody>
          <a:bodyPr/>
          <a:lstStyle/>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Selection (2)</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(3a)</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(3b)</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request (4)</a:t>
            </a:r>
          </a:p>
          <a:p>
            <a:pPr marL="457200" lvl="3" indent="-457200" eaLnBrk="1" hangingPunct="1">
              <a:spcBef>
                <a:spcPts val="0"/>
              </a:spcBef>
              <a:spcAft>
                <a:spcPts val="24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Pharaoh’s response (5-6)</a:t>
            </a:r>
          </a:p>
        </p:txBody>
      </p:sp>
      <p:pic>
        <p:nvPicPr>
          <p:cNvPr id="2" name="Picture 1">
            <a:extLst>
              <a:ext uri="{FF2B5EF4-FFF2-40B4-BE49-F238E27FC236}">
                <a16:creationId xmlns:a16="http://schemas.microsoft.com/office/drawing/2014/main" id="{E0398097-1E80-AC54-891E-ACD66DAC42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3467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D4BA1-1551-C3BE-AB93-9A01183178A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0D7F030-96AB-F4F2-B6CB-500498210BB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47:5-6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Pharaoh’s response</a:t>
            </a:r>
          </a:p>
        </p:txBody>
      </p:sp>
      <p:sp>
        <p:nvSpPr>
          <p:cNvPr id="161795" name="Rectangle 3">
            <a:extLst>
              <a:ext uri="{FF2B5EF4-FFF2-40B4-BE49-F238E27FC236}">
                <a16:creationId xmlns:a16="http://schemas.microsoft.com/office/drawing/2014/main" id="{2290A39A-2A1A-BF74-B7AD-9C730056429D}"/>
              </a:ext>
            </a:extLst>
          </p:cNvPr>
          <p:cNvSpPr>
            <a:spLocks noGrp="1" noChangeArrowheads="1"/>
          </p:cNvSpPr>
          <p:nvPr>
            <p:ph type="body" idx="1"/>
          </p:nvPr>
        </p:nvSpPr>
        <p:spPr>
          <a:xfrm>
            <a:off x="627513" y="2057400"/>
            <a:ext cx="7712191"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Pharaoh notes family’s arrival to Joseph (5)</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Pharaoh’s offer (6)</a:t>
            </a:r>
          </a:p>
        </p:txBody>
      </p:sp>
      <p:pic>
        <p:nvPicPr>
          <p:cNvPr id="3" name="Picture 2">
            <a:extLst>
              <a:ext uri="{FF2B5EF4-FFF2-40B4-BE49-F238E27FC236}">
                <a16:creationId xmlns:a16="http://schemas.microsoft.com/office/drawing/2014/main" id="{29005F80-29E3-F77B-513B-0EED70B48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00012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FA32-CFC7-BB3F-4095-5CCEC86A444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D62DEDB-EDDF-337A-5672-8DFFC760C42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47:5-6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Pharaoh’s response</a:t>
            </a:r>
          </a:p>
        </p:txBody>
      </p:sp>
      <p:sp>
        <p:nvSpPr>
          <p:cNvPr id="161795" name="Rectangle 3">
            <a:extLst>
              <a:ext uri="{FF2B5EF4-FFF2-40B4-BE49-F238E27FC236}">
                <a16:creationId xmlns:a16="http://schemas.microsoft.com/office/drawing/2014/main" id="{3F177C0D-9479-46DE-FC8D-46DEB4E6E8D8}"/>
              </a:ext>
            </a:extLst>
          </p:cNvPr>
          <p:cNvSpPr>
            <a:spLocks noGrp="1" noChangeArrowheads="1"/>
          </p:cNvSpPr>
          <p:nvPr>
            <p:ph type="body" idx="1"/>
          </p:nvPr>
        </p:nvSpPr>
        <p:spPr>
          <a:xfrm>
            <a:off x="627512" y="2057400"/>
            <a:ext cx="77724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Pharaoh notes family’s arrival to Joseph (5)</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Pharaoh’s offer (6)</a:t>
            </a:r>
          </a:p>
        </p:txBody>
      </p:sp>
      <p:pic>
        <p:nvPicPr>
          <p:cNvPr id="3" name="Picture 2">
            <a:extLst>
              <a:ext uri="{FF2B5EF4-FFF2-40B4-BE49-F238E27FC236}">
                <a16:creationId xmlns:a16="http://schemas.microsoft.com/office/drawing/2014/main" id="{46C56717-6CEB-ADAF-15C1-8E9CFCA1D4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43949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98731-8616-E48B-AE5A-89333C520F1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1CF05C0-5C00-B589-FDEF-7BD96A7DD90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5"/>
            </a:pPr>
            <a:r>
              <a:rPr lang="en-US" sz="3600" dirty="0">
                <a:effectLst>
                  <a:outerShdw blurRad="38100" dist="38100" dir="2700000" algn="tl">
                    <a:srgbClr val="000000">
                      <a:alpha val="43137"/>
                    </a:srgbClr>
                  </a:outerShdw>
                </a:effectLst>
              </a:rPr>
              <a:t>Genesis 47:5-6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Pharaoh’s response</a:t>
            </a:r>
          </a:p>
        </p:txBody>
      </p:sp>
      <p:sp>
        <p:nvSpPr>
          <p:cNvPr id="161795" name="Rectangle 3">
            <a:extLst>
              <a:ext uri="{FF2B5EF4-FFF2-40B4-BE49-F238E27FC236}">
                <a16:creationId xmlns:a16="http://schemas.microsoft.com/office/drawing/2014/main" id="{4507E52C-F456-9B1A-2C85-AA11CE5B5CDA}"/>
              </a:ext>
            </a:extLst>
          </p:cNvPr>
          <p:cNvSpPr>
            <a:spLocks noGrp="1" noChangeArrowheads="1"/>
          </p:cNvSpPr>
          <p:nvPr>
            <p:ph type="body" idx="1"/>
          </p:nvPr>
        </p:nvSpPr>
        <p:spPr>
          <a:xfrm>
            <a:off x="627512" y="2057400"/>
            <a:ext cx="77724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Pharaoh notes family’s arrival to Joseph (5)</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Pharaoh’s offer (6)</a:t>
            </a:r>
          </a:p>
        </p:txBody>
      </p:sp>
      <p:pic>
        <p:nvPicPr>
          <p:cNvPr id="3" name="Picture 2">
            <a:extLst>
              <a:ext uri="{FF2B5EF4-FFF2-40B4-BE49-F238E27FC236}">
                <a16:creationId xmlns:a16="http://schemas.microsoft.com/office/drawing/2014/main" id="{4B66F4BF-0720-11AB-F135-D04DA1B5C5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0782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“Therefore, a total separation of twenty years existed from the time he had last seen members of his family until they were reunited in Egypt. </a:t>
            </a:r>
            <a:r>
              <a:rPr lang="en-US" b="1" u="sng" dirty="0">
                <a:solidFill>
                  <a:srgbClr val="FFFFCC"/>
                </a:solidFill>
                <a:effectLst>
                  <a:outerShdw blurRad="38100" dist="38100" dir="2700000" algn="tl">
                    <a:srgbClr val="000000">
                      <a:alpha val="43137"/>
                    </a:srgbClr>
                  </a:outerShdw>
                </a:effectLst>
              </a:rPr>
              <a:t>The Hyksos Period, during which Joseph’s story unfolds, was the two-hundred-year period from 1750 until 1550 B.C. The Hyksos were Semitic rulers that conquered Egypt and ruled during the sixteenth and seventeenth dynasties. Thus, the Pharaoh at the time of Joseph was Semitic. This explains how a Semite such as Joseph could rise to the second highest position in Egypt, which had a Hamitic population</a:t>
            </a:r>
            <a:r>
              <a:rPr lang="en-US" b="1" dirty="0">
                <a:solidFill>
                  <a:srgbClr val="FFFFCC"/>
                </a:solidFill>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570</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8864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cs typeface="Calibri" panose="020F0502020204030204" pitchFamily="34" charset="0"/>
              </a:rPr>
              <a:t>“Now this is all coming out of the initiation of Pharaoh, and all Pharaoh knew at this point was that this was Joseph’s family. He knew nothing about them </a:t>
            </a:r>
            <a:r>
              <a:rPr lang="en-US" i="1" dirty="0">
                <a:effectLst>
                  <a:outerShdw blurRad="38100" dist="38100" dir="2700000" algn="tl">
                    <a:srgbClr val="000000">
                      <a:alpha val="43137"/>
                    </a:srgbClr>
                  </a:outerShdw>
                </a:effectLst>
                <a:cs typeface="Calibri" panose="020F0502020204030204" pitchFamily="34" charset="0"/>
              </a:rPr>
              <a:t>per se</a:t>
            </a:r>
            <a:r>
              <a:rPr lang="en-US" dirty="0">
                <a:effectLst>
                  <a:outerShdw blurRad="38100" dist="38100" dir="2700000" algn="tl">
                    <a:srgbClr val="000000">
                      <a:alpha val="43137"/>
                    </a:srgbClr>
                  </a:outerShdw>
                </a:effectLst>
                <a:cs typeface="Calibri" panose="020F0502020204030204" pitchFamily="34" charset="0"/>
              </a:rPr>
              <a:t>. This shows the high regard and respect Pharaoh had for Joseph, that he was willing to issue this invitation.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Such an invitation coming from an Egyptian Pharaoh for Semites was only possible during the Hyksos’s rule. Later Egyptian Pharaohs would never have allowed this to take place. However, the Hyksos being the Semitic conquerors of Egypt and ruling at this point in time made it possible for another Semitic family to be invited down</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601</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678218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DCAC3-667B-18FB-A82F-4B81F9824885}"/>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1F782CF0-B5F1-6932-A041-8590B01FD2CA}"/>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cs typeface="Calibri" panose="020F0502020204030204" pitchFamily="34" charset="0"/>
              </a:rPr>
              <a:t>“</a:t>
            </a:r>
            <a:r>
              <a:rPr lang="en-US" b="0" i="0" dirty="0">
                <a:effectLst/>
                <a:cs typeface="Calibri" panose="020F0502020204030204" pitchFamily="34" charset="0"/>
              </a:rPr>
              <a:t>Then came the request, which was also an offer of employment: </a:t>
            </a:r>
            <a:r>
              <a:rPr lang="en-US" b="0" i="1" dirty="0">
                <a:effectLst/>
                <a:cs typeface="Calibri" panose="020F0502020204030204" pitchFamily="34" charset="0"/>
              </a:rPr>
              <a:t>and if you know any able men among them, then make them rulers over my cattle.</a:t>
            </a:r>
            <a:r>
              <a:rPr lang="en-US" b="0" i="0" dirty="0">
                <a:effectLst/>
                <a:cs typeface="Calibri" panose="020F0502020204030204" pitchFamily="34" charset="0"/>
              </a:rPr>
              <a:t> This again shows that Pharaoh was a Semitic Hyksos ruler and not an Egyptian, because this would not have been the case if he were a native Egyptian.”</a:t>
            </a:r>
          </a:p>
          <a:p>
            <a:pPr marL="0" indent="0" algn="just">
              <a:spcBef>
                <a:spcPts val="0"/>
              </a:spcBef>
              <a:spcAft>
                <a:spcPts val="0"/>
              </a:spcAft>
              <a:buNone/>
            </a:pPr>
            <a:endParaRPr 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A2524C7-0E8F-0489-E256-D13A93B81B11}"/>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615</a:t>
            </a:r>
          </a:p>
        </p:txBody>
      </p:sp>
      <p:pic>
        <p:nvPicPr>
          <p:cNvPr id="5" name="Picture 4">
            <a:extLst>
              <a:ext uri="{FF2B5EF4-FFF2-40B4-BE49-F238E27FC236}">
                <a16:creationId xmlns:a16="http://schemas.microsoft.com/office/drawing/2014/main" id="{5C9A1DA6-A23C-244D-6662-44F502B9B5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87F875F6-7FD6-3F4F-96FA-4601580B605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30155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5D8A56-A04E-4FAD-9610-A02ABC516A94}"/>
              </a:ext>
            </a:extLst>
          </p:cNvPr>
          <p:cNvPicPr>
            <a:picLocks noChangeAspect="1"/>
          </p:cNvPicPr>
          <p:nvPr/>
        </p:nvPicPr>
        <p:blipFill>
          <a:blip r:embed="rId2"/>
          <a:stretch>
            <a:fillRect/>
          </a:stretch>
        </p:blipFill>
        <p:spPr>
          <a:xfrm>
            <a:off x="1669921" y="158213"/>
            <a:ext cx="8852159" cy="6541575"/>
          </a:xfrm>
          <a:prstGeom prst="rect">
            <a:avLst/>
          </a:prstGeom>
        </p:spPr>
      </p:pic>
    </p:spTree>
    <p:extLst>
      <p:ext uri="{BB962C8B-B14F-4D97-AF65-F5344CB8AC3E}">
        <p14:creationId xmlns:p14="http://schemas.microsoft.com/office/powerpoint/2010/main" val="132952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326A8-F219-AE12-F8AB-8BAAB3A5D78F}"/>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73F585D9-0805-744D-E169-8989A3C8D80E}"/>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report to pharaoh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before Pharaoh (2-6)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before Pharaoh (7-10)</a:t>
            </a:r>
          </a:p>
        </p:txBody>
      </p:sp>
      <p:sp>
        <p:nvSpPr>
          <p:cNvPr id="4" name="Rectangle 2">
            <a:extLst>
              <a:ext uri="{FF2B5EF4-FFF2-40B4-BE49-F238E27FC236}">
                <a16:creationId xmlns:a16="http://schemas.microsoft.com/office/drawing/2014/main" id="{B225F98A-71BB-9A3B-36F1-22D0617248B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47:1-10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Family Before Pharaoh</a:t>
            </a:r>
          </a:p>
        </p:txBody>
      </p:sp>
      <p:pic>
        <p:nvPicPr>
          <p:cNvPr id="2" name="Picture 1">
            <a:extLst>
              <a:ext uri="{FF2B5EF4-FFF2-40B4-BE49-F238E27FC236}">
                <a16:creationId xmlns:a16="http://schemas.microsoft.com/office/drawing/2014/main" id="{71482C29-D93C-0834-31B5-9CB7D51A1E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68907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E123-6FD8-5EB1-908E-9826B3D313A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9F93DBA-FB7C-68BB-2996-DAF04B56E2C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D41E4501-2904-D8E0-8C88-C4BD6C27551F}"/>
              </a:ext>
            </a:extLst>
          </p:cNvPr>
          <p:cNvSpPr>
            <a:spLocks noGrp="1" noChangeArrowheads="1"/>
          </p:cNvSpPr>
          <p:nvPr>
            <p:ph type="body" idx="1"/>
          </p:nvPr>
        </p:nvSpPr>
        <p:spPr>
          <a:xfrm>
            <a:off x="1057275" y="1600200"/>
            <a:ext cx="7705725" cy="41910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761044B6-C100-703C-0540-B444C1736C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3403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8BA1-686C-0203-86D3-35B4675AC07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57E95CC-FCC7-8AE0-693B-7F899CDE7D4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BD096CD8-40E8-F979-7DB7-F5734FBBEB5A}"/>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508042DA-8665-7D80-6B61-0DAF9FDFB2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76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427095" y="1143000"/>
            <a:ext cx="9525000"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first reunion with his brothers (42)</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Sojourn to Egypt (46:1‒47:12)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955BD-9E09-F62F-4E9E-32D894BD475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505CAD2-5EAA-CE7F-8A07-E66E9A42547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B1529674-DBF9-A0E4-7679-EFF2B20984FE}"/>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BB3F8DD3-7106-DC91-569B-6FFE545E83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7991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1022B-F42D-BCB8-BB84-F71C1ACB063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0228763-7677-E063-46F7-5FD9344D9E6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94B9580A-1464-06F6-A4EA-C920C9684A2E}"/>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8BCE55CF-E86F-B1E4-A6F8-47FE79136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2274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294A-3F01-C546-A1E7-2187F1E3628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3F4DDD1B-D2B7-92ED-5AA8-93BBD71226D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B1A15D7D-BC7B-0415-81E5-1ECE393EF492}"/>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B8ECBA0A-D41F-2EBF-84F2-DB2926DF7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8436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63053-23B9-CF8D-8CAE-0B4A4D23FB2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EBD9906-428A-7FB2-2A89-1FC9C835326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16C9665C-EE41-0705-A576-9FDB864867D4}"/>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FCB22A06-C6E1-2E01-3C94-0E6CE0423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643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0845C-A2F4-DEBB-B831-623E000DABB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79C06DC-D0F3-2E52-5BB6-FFF6E58B769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464AB4A6-5CD6-C38E-6894-C0DC7DF90F81}"/>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exit (10b)</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5791CB48-2398-F223-9042-684822A50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8527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61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62990-7CEE-347D-EBF7-58E4480D39D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55832D9-BF90-BBCC-C1DB-16AA60B34574}"/>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46:1‒47:12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Sojourn to Egypt</a:t>
            </a:r>
          </a:p>
        </p:txBody>
      </p:sp>
      <p:sp>
        <p:nvSpPr>
          <p:cNvPr id="161795" name="Rectangle 3">
            <a:extLst>
              <a:ext uri="{FF2B5EF4-FFF2-40B4-BE49-F238E27FC236}">
                <a16:creationId xmlns:a16="http://schemas.microsoft.com/office/drawing/2014/main" id="{3FFCBA55-6D2D-52F8-7559-766A6575E074}"/>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Divine Sanction (46:1-7)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House of Jacob (46:8-27)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Arrives in Egypt (46:28-34)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Family Before Pharaoh (47:1-10)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Settlement in Goshen (47:11-12)</a:t>
            </a:r>
          </a:p>
        </p:txBody>
      </p:sp>
      <p:pic>
        <p:nvPicPr>
          <p:cNvPr id="3" name="Picture 2">
            <a:extLst>
              <a:ext uri="{FF2B5EF4-FFF2-40B4-BE49-F238E27FC236}">
                <a16:creationId xmlns:a16="http://schemas.microsoft.com/office/drawing/2014/main" id="{02374EBC-66B2-850F-84AA-FF798FB12A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78376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9074-2D09-7452-31CC-0B1C359FA25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CFF08D3-C67F-B1BE-08F7-6E5D4F5AE6E1}"/>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report to pharaoh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before Pharaoh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before Pharaoh (7-10)</a:t>
            </a:r>
          </a:p>
        </p:txBody>
      </p:sp>
      <p:sp>
        <p:nvSpPr>
          <p:cNvPr id="4" name="Rectangle 2">
            <a:extLst>
              <a:ext uri="{FF2B5EF4-FFF2-40B4-BE49-F238E27FC236}">
                <a16:creationId xmlns:a16="http://schemas.microsoft.com/office/drawing/2014/main" id="{5722727F-485D-3818-1A31-B24B52A357A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47:1-10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Family Before Pharaoh</a:t>
            </a:r>
          </a:p>
        </p:txBody>
      </p:sp>
      <p:pic>
        <p:nvPicPr>
          <p:cNvPr id="2" name="Picture 1">
            <a:extLst>
              <a:ext uri="{FF2B5EF4-FFF2-40B4-BE49-F238E27FC236}">
                <a16:creationId xmlns:a16="http://schemas.microsoft.com/office/drawing/2014/main" id="{E36C1261-5942-8A59-D7CE-28D13CD13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8434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B96D-B0C3-B0B9-D72E-5A78A44E263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96B9B0C-73E8-B00B-CFFB-D779DAA2FAE0}"/>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46:1‒47:12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Sojourn to Egypt</a:t>
            </a:r>
          </a:p>
        </p:txBody>
      </p:sp>
      <p:sp>
        <p:nvSpPr>
          <p:cNvPr id="161795" name="Rectangle 3">
            <a:extLst>
              <a:ext uri="{FF2B5EF4-FFF2-40B4-BE49-F238E27FC236}">
                <a16:creationId xmlns:a16="http://schemas.microsoft.com/office/drawing/2014/main" id="{501721CB-2E99-1FE2-22E2-AE9D6DF0BC62}"/>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Divine Sanction (46:1-7)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House of Jacob (46:8-27)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Arrives in Egypt (46:28-34)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Family Before Pharaoh (47:1-10)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Settlement in Goshen (47:11-12)</a:t>
            </a:r>
          </a:p>
        </p:txBody>
      </p:sp>
      <p:pic>
        <p:nvPicPr>
          <p:cNvPr id="3" name="Picture 2">
            <a:extLst>
              <a:ext uri="{FF2B5EF4-FFF2-40B4-BE49-F238E27FC236}">
                <a16:creationId xmlns:a16="http://schemas.microsoft.com/office/drawing/2014/main" id="{FAEFAF5F-4110-5BF3-32A0-57B1D344A7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3638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5459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44D6-6E0E-7D76-8A20-E26D641F640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F53AFA0-37F0-6286-4E18-EA304566E4A7}"/>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46:1‒47:12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Sojourn to Egypt</a:t>
            </a:r>
          </a:p>
        </p:txBody>
      </p:sp>
      <p:sp>
        <p:nvSpPr>
          <p:cNvPr id="161795" name="Rectangle 3">
            <a:extLst>
              <a:ext uri="{FF2B5EF4-FFF2-40B4-BE49-F238E27FC236}">
                <a16:creationId xmlns:a16="http://schemas.microsoft.com/office/drawing/2014/main" id="{E7285871-A1F9-6FEC-00FE-ED3AB1D3ED10}"/>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Divine Sanction (46:1-7)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House of Jacob (46:8-27)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Arrives in Egypt (46:28-34)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Family Before Pharaoh (47:1-10)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Settlement in Goshen (47:11-12)</a:t>
            </a:r>
          </a:p>
        </p:txBody>
      </p:sp>
      <p:pic>
        <p:nvPicPr>
          <p:cNvPr id="3" name="Picture 2">
            <a:extLst>
              <a:ext uri="{FF2B5EF4-FFF2-40B4-BE49-F238E27FC236}">
                <a16:creationId xmlns:a16="http://schemas.microsoft.com/office/drawing/2014/main" id="{7EDF0102-BDD2-9571-35CA-D22F99C517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1354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9074-2D09-7452-31CC-0B1C359FA25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CFF08D3-C67F-B1BE-08F7-6E5D4F5AE6E1}"/>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report to pharaoh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before Pharaoh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before Pharaoh (7-10)</a:t>
            </a:r>
          </a:p>
        </p:txBody>
      </p:sp>
      <p:sp>
        <p:nvSpPr>
          <p:cNvPr id="4" name="Rectangle 2">
            <a:extLst>
              <a:ext uri="{FF2B5EF4-FFF2-40B4-BE49-F238E27FC236}">
                <a16:creationId xmlns:a16="http://schemas.microsoft.com/office/drawing/2014/main" id="{5722727F-485D-3818-1A31-B24B52A357A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47:1-10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Family Before Pharaoh</a:t>
            </a:r>
          </a:p>
        </p:txBody>
      </p:sp>
      <p:pic>
        <p:nvPicPr>
          <p:cNvPr id="2" name="Picture 1">
            <a:extLst>
              <a:ext uri="{FF2B5EF4-FFF2-40B4-BE49-F238E27FC236}">
                <a16:creationId xmlns:a16="http://schemas.microsoft.com/office/drawing/2014/main" id="{E36C1261-5942-8A59-D7CE-28D13CD13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4732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FF205-03B9-D514-981F-0EA8B9EFBEC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68DE071-52AB-B708-1510-7DC5514DE67B}"/>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report to pharaoh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before Pharaoh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before Pharaoh (7-10)</a:t>
            </a:r>
          </a:p>
        </p:txBody>
      </p:sp>
      <p:sp>
        <p:nvSpPr>
          <p:cNvPr id="4" name="Rectangle 2">
            <a:extLst>
              <a:ext uri="{FF2B5EF4-FFF2-40B4-BE49-F238E27FC236}">
                <a16:creationId xmlns:a16="http://schemas.microsoft.com/office/drawing/2014/main" id="{AC38BEE0-082A-1DB3-AB2A-C9FB41516449}"/>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47:1-10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Family Before Pharaoh</a:t>
            </a:r>
          </a:p>
        </p:txBody>
      </p:sp>
      <p:pic>
        <p:nvPicPr>
          <p:cNvPr id="2" name="Picture 1">
            <a:extLst>
              <a:ext uri="{FF2B5EF4-FFF2-40B4-BE49-F238E27FC236}">
                <a16:creationId xmlns:a16="http://schemas.microsoft.com/office/drawing/2014/main" id="{30F89B2C-A43A-98D0-4AF7-434474519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9486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0974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64DA7-7978-794F-BC41-28B72503A2C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B13C6F4-F0EE-F8E3-1493-9EECA3BFCFF9}"/>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report to pharaoh (1)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before Pharaoh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before Pharaoh (7-10)</a:t>
            </a:r>
          </a:p>
        </p:txBody>
      </p:sp>
      <p:sp>
        <p:nvSpPr>
          <p:cNvPr id="4" name="Rectangle 2">
            <a:extLst>
              <a:ext uri="{FF2B5EF4-FFF2-40B4-BE49-F238E27FC236}">
                <a16:creationId xmlns:a16="http://schemas.microsoft.com/office/drawing/2014/main" id="{7A758DB3-FD5C-8C93-44B9-F232122EF35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47:1-10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Family Before Pharaoh</a:t>
            </a:r>
          </a:p>
        </p:txBody>
      </p:sp>
      <p:pic>
        <p:nvPicPr>
          <p:cNvPr id="2" name="Picture 1">
            <a:extLst>
              <a:ext uri="{FF2B5EF4-FFF2-40B4-BE49-F238E27FC236}">
                <a16:creationId xmlns:a16="http://schemas.microsoft.com/office/drawing/2014/main" id="{E19ECCFA-4519-323E-33D4-20C343B7C9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1122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5641E-A118-213A-7A15-0B6589D281E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B87CE63-6D9B-0AA7-85C7-0BA3CC6C8E3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47:2-6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Before Pharaoh</a:t>
            </a:r>
          </a:p>
        </p:txBody>
      </p:sp>
      <p:sp>
        <p:nvSpPr>
          <p:cNvPr id="161795" name="Rectangle 3">
            <a:extLst>
              <a:ext uri="{FF2B5EF4-FFF2-40B4-BE49-F238E27FC236}">
                <a16:creationId xmlns:a16="http://schemas.microsoft.com/office/drawing/2014/main" id="{B093ACF1-C5C4-9A5F-B092-AA21E603E09F}"/>
              </a:ext>
            </a:extLst>
          </p:cNvPr>
          <p:cNvSpPr>
            <a:spLocks noGrp="1" noChangeArrowheads="1"/>
          </p:cNvSpPr>
          <p:nvPr>
            <p:ph type="body" idx="1"/>
          </p:nvPr>
        </p:nvSpPr>
        <p:spPr>
          <a:xfrm>
            <a:off x="1057275" y="1480088"/>
            <a:ext cx="7248525" cy="3853912"/>
          </a:xfrm>
        </p:spPr>
        <p:txBody>
          <a:bodyPr/>
          <a:lstStyle/>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Selection (2)</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(3a)</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response (3b)</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Brothers’ request (4)</a:t>
            </a:r>
          </a:p>
          <a:p>
            <a:pPr marL="457200" lvl="3" indent="-457200" eaLnBrk="1" hangingPunct="1">
              <a:spcBef>
                <a:spcPts val="0"/>
              </a:spcBef>
              <a:spcAft>
                <a:spcPts val="2400"/>
              </a:spcAft>
              <a:buClr>
                <a:srgbClr val="00FF00"/>
              </a:buClr>
              <a:buFont typeface="+mj-lt"/>
              <a:buAutoNum type="arabicPeriod"/>
              <a:defRPr/>
            </a:pPr>
            <a:r>
              <a:rPr lang="en-US" dirty="0">
                <a:effectLst>
                  <a:outerShdw blurRad="38100" dist="38100" dir="2700000" algn="tl">
                    <a:srgbClr val="000000">
                      <a:alpha val="43137"/>
                    </a:srgbClr>
                  </a:outerShdw>
                </a:effectLst>
              </a:rPr>
              <a:t>Pharaoh’s response (5-6)</a:t>
            </a:r>
          </a:p>
        </p:txBody>
      </p:sp>
      <p:pic>
        <p:nvPicPr>
          <p:cNvPr id="2" name="Picture 1">
            <a:extLst>
              <a:ext uri="{FF2B5EF4-FFF2-40B4-BE49-F238E27FC236}">
                <a16:creationId xmlns:a16="http://schemas.microsoft.com/office/drawing/2014/main" id="{97C5870B-6425-426A-344C-21A8C99E73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6583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2140"/>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42072</TotalTime>
  <Words>1684</Words>
  <Application>Microsoft Office PowerPoint</Application>
  <PresentationFormat>Widescreen</PresentationFormat>
  <Paragraphs>211</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Azure</vt:lpstr>
      <vt:lpstr>PowerPoint Presentation</vt:lpstr>
      <vt:lpstr>GENESIS STRUCTURE</vt:lpstr>
      <vt:lpstr>Genesis 37‒50 Joseph</vt:lpstr>
      <vt:lpstr>Genesis 46:1‒47:12 Sojourn to Egypt</vt:lpstr>
      <vt:lpstr>IV. Genesis 47:1-10 Jacob’s Family Before Pharaoh</vt:lpstr>
      <vt:lpstr>IV. Genesis 47:1-10 Jacob’s Family Before Pharaoh</vt:lpstr>
      <vt:lpstr>PowerPoint Presentation</vt:lpstr>
      <vt:lpstr>IV. Genesis 47:1-10 Jacob’s Family Before Pharaoh</vt:lpstr>
      <vt:lpstr>Genesis 47:2-6 Brothers Before Pharaoh</vt:lpstr>
      <vt:lpstr>Genesis 47:2-6 Brothers Before Pharaoh</vt:lpstr>
      <vt:lpstr>PowerPoint Presentation</vt:lpstr>
      <vt:lpstr>Genesis 47:2-6 Brothers Before Pharaoh</vt:lpstr>
      <vt:lpstr>Genesis 47:2-6 Brothers Before Pharaoh</vt:lpstr>
      <vt:lpstr>Genesis 47:2-6 Brothers Before Pharaoh</vt:lpstr>
      <vt:lpstr>PowerPoint Presentation</vt:lpstr>
      <vt:lpstr>Evidence of Abrahamic Covenant’s Unconditional Nature</vt:lpstr>
      <vt:lpstr>PowerPoint Presentation</vt:lpstr>
      <vt:lpstr>PowerPoint Presentation</vt:lpstr>
      <vt:lpstr>Genesis 47:2-6 Brothers Before Pharaoh</vt:lpstr>
      <vt:lpstr>Genesis 47:5-6 Pharaoh’s response</vt:lpstr>
      <vt:lpstr>Genesis 47:5-6 Pharaoh’s response</vt:lpstr>
      <vt:lpstr>Genesis 47:5-6 Pharaoh’s response</vt:lpstr>
      <vt:lpstr>PowerPoint Presentation</vt:lpstr>
      <vt:lpstr>PowerPoint Presentation</vt:lpstr>
      <vt:lpstr>PowerPoint Presentation</vt:lpstr>
      <vt:lpstr>PowerPoint Presentation</vt:lpstr>
      <vt:lpstr>IV. Genesis 47:1-10 Jacob’s Family Before Pharaoh</vt:lpstr>
      <vt:lpstr>Genesis 47:7-10 Jacob Before Pharaoh</vt:lpstr>
      <vt:lpstr>Genesis 47:7-10 Jacob Before Pharaoh</vt:lpstr>
      <vt:lpstr>Genesis 47:7-10 Jacob Before Pharaoh</vt:lpstr>
      <vt:lpstr>Genesis 47:7-10 Jacob Before Pharaoh</vt:lpstr>
      <vt:lpstr>Genesis 47:7-10 Jacob Before Pharaoh</vt:lpstr>
      <vt:lpstr>Genesis 47:7-10 Jacob Before Pharaoh</vt:lpstr>
      <vt:lpstr>Genesis 47:7-10 Jacob Before Pharaoh</vt:lpstr>
      <vt:lpstr>Conclusion</vt:lpstr>
      <vt:lpstr>Genesis 46:1‒47:12 Sojourn to Egypt</vt:lpstr>
      <vt:lpstr>IV. Genesis 47:1-10 Jacob’s Family Before Pharaoh</vt:lpstr>
      <vt:lpstr>Genesis 46:1‒47:12 Sojourn to Egypt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180 - 47v1-12</dc:title>
  <dc:subject>Genesis 47</dc:subject>
  <dc:creator>A. Woods</dc:creator>
  <dc:description>Modified by Jim McGowan</dc:description>
  <cp:lastModifiedBy>anne woods</cp:lastModifiedBy>
  <cp:revision>4415</cp:revision>
  <cp:lastPrinted>2024-10-05T22:28:12Z</cp:lastPrinted>
  <dcterms:created xsi:type="dcterms:W3CDTF">2009-03-17T12:21:13Z</dcterms:created>
  <dcterms:modified xsi:type="dcterms:W3CDTF">2024-11-09T19:25:47Z</dcterms:modified>
</cp:coreProperties>
</file>