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512" r:id="rId3"/>
    <p:sldId id="525" r:id="rId4"/>
    <p:sldId id="497" r:id="rId5"/>
    <p:sldId id="517" r:id="rId6"/>
    <p:sldId id="489" r:id="rId7"/>
    <p:sldId id="515" r:id="rId8"/>
    <p:sldId id="530" r:id="rId9"/>
    <p:sldId id="535" r:id="rId10"/>
    <p:sldId id="531" r:id="rId11"/>
    <p:sldId id="538" r:id="rId12"/>
    <p:sldId id="539" r:id="rId13"/>
    <p:sldId id="540" r:id="rId14"/>
    <p:sldId id="541" r:id="rId15"/>
    <p:sldId id="542" r:id="rId16"/>
    <p:sldId id="343" r:id="rId17"/>
    <p:sldId id="544" r:id="rId18"/>
    <p:sldId id="543" r:id="rId19"/>
    <p:sldId id="312" r:id="rId20"/>
    <p:sldId id="313" r:id="rId21"/>
    <p:sldId id="308" r:id="rId22"/>
    <p:sldId id="536" r:id="rId23"/>
    <p:sldId id="545" r:id="rId24"/>
    <p:sldId id="546" r:id="rId25"/>
    <p:sldId id="388" r:id="rId26"/>
    <p:sldId id="433" r:id="rId27"/>
    <p:sldId id="434" r:id="rId28"/>
    <p:sldId id="547" r:id="rId29"/>
    <p:sldId id="548" r:id="rId30"/>
    <p:sldId id="549" r:id="rId31"/>
    <p:sldId id="537" r:id="rId32"/>
    <p:sldId id="5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103"/>
    <a:srgbClr val="4D5973"/>
    <a:srgbClr val="2C3041"/>
    <a:srgbClr val="323747"/>
    <a:srgbClr val="AED793"/>
    <a:srgbClr val="F9AF95"/>
    <a:srgbClr val="A3D6F4"/>
    <a:srgbClr val="3D4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DB1EC-C5AB-4087-8AD9-CA78681D2E4B}" v="21" dt="2024-11-03T02:30:47.2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65" d="100"/>
          <a:sy n="65" d="100"/>
        </p:scale>
        <p:origin x="84"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376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Saturday/11/2/2024</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87800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Saturday/11/2/2024</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88698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Saturday/11/2/2024</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17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Saturday/11/2/2024</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26983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Saturday/11/2/2024</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8910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Saturday/11/2/2024</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7949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Saturday/11/2/2024</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4912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Saturday/11/2/2024</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08720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Saturday/11/2/2024</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255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Saturday/11/2/2024</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4556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Saturday/11/2/2024</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831357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Jonah 1:17?</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Practical Perspective</a:t>
            </a:r>
          </a:p>
          <a:p>
            <a:pPr marL="857250" indent="-857250">
              <a:buFont typeface="+mj-lt"/>
              <a:buAutoNum type="romanUcPeriod"/>
            </a:pPr>
            <a:r>
              <a:rPr lang="en-US" sz="3600" dirty="0"/>
              <a:t>Theological Perspective</a:t>
            </a:r>
          </a:p>
          <a:p>
            <a:pPr marL="857250" indent="-857250">
              <a:buFont typeface="+mj-lt"/>
              <a:buAutoNum type="romanUcPeriod"/>
            </a:pPr>
            <a:r>
              <a:rPr lang="en-US" sz="3600" dirty="0"/>
              <a:t>Historical Perspective</a:t>
            </a:r>
          </a:p>
          <a:p>
            <a:pPr marL="857250" indent="-857250">
              <a:buFont typeface="+mj-lt"/>
              <a:buAutoNum type="romanUcPeriod"/>
            </a:pPr>
            <a:r>
              <a:rPr lang="en-US" sz="3600" dirty="0"/>
              <a:t>Typological Perspective</a:t>
            </a:r>
          </a:p>
          <a:p>
            <a:pPr marL="857250" indent="-857250">
              <a:buFont typeface="+mj-lt"/>
              <a:buAutoNum type="romanUcPeriod"/>
            </a:pPr>
            <a:r>
              <a:rPr lang="en-US" sz="3600" dirty="0"/>
              <a:t>Exegetical Perspective</a:t>
            </a:r>
          </a:p>
          <a:p>
            <a:pPr marL="857250" indent="-857250">
              <a:buFont typeface="+mj-lt"/>
              <a:buAutoNum type="romanUcPeriod"/>
            </a:pPr>
            <a:endParaRPr lang="en-US" sz="3600" dirty="0"/>
          </a:p>
          <a:p>
            <a:endParaRPr lang="en-US" sz="36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2981605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87ED6-F41A-FECF-1C49-8259A6D245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7902B-2D7A-490C-56DD-F357230709AB}"/>
              </a:ext>
            </a:extLst>
          </p:cNvPr>
          <p:cNvSpPr>
            <a:spLocks noGrp="1"/>
          </p:cNvSpPr>
          <p:nvPr>
            <p:ph type="title"/>
          </p:nvPr>
        </p:nvSpPr>
        <p:spPr>
          <a:xfrm>
            <a:off x="838200" y="257552"/>
            <a:ext cx="10515600" cy="1325563"/>
          </a:xfrm>
        </p:spPr>
        <p:txBody>
          <a:bodyPr>
            <a:normAutofit/>
          </a:bodyPr>
          <a:lstStyle/>
          <a:p>
            <a:r>
              <a:rPr lang="en-US" sz="6600" dirty="0"/>
              <a:t>Jonah 1:17?</a:t>
            </a:r>
            <a:endParaRPr lang="en-US" sz="6600" dirty="0">
              <a:solidFill>
                <a:srgbClr val="FFC000"/>
              </a:solidFill>
            </a:endParaRPr>
          </a:p>
        </p:txBody>
      </p:sp>
      <p:sp>
        <p:nvSpPr>
          <p:cNvPr id="7" name="Content Placeholder 2">
            <a:extLst>
              <a:ext uri="{FF2B5EF4-FFF2-40B4-BE49-F238E27FC236}">
                <a16:creationId xmlns:a16="http://schemas.microsoft.com/office/drawing/2014/main" id="{02180214-F8E1-A09A-EA52-7059D2B3CA66}"/>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b="1" dirty="0">
                <a:solidFill>
                  <a:srgbClr val="F38103"/>
                </a:solidFill>
              </a:rPr>
              <a:t>Practical Perspective</a:t>
            </a:r>
          </a:p>
          <a:p>
            <a:pPr marL="857250" indent="-857250">
              <a:buFont typeface="+mj-lt"/>
              <a:buAutoNum type="romanUcPeriod"/>
            </a:pPr>
            <a:r>
              <a:rPr lang="en-US" sz="3600" dirty="0"/>
              <a:t>Theological Perspective</a:t>
            </a:r>
          </a:p>
          <a:p>
            <a:pPr marL="857250" indent="-857250">
              <a:buFont typeface="+mj-lt"/>
              <a:buAutoNum type="romanUcPeriod"/>
            </a:pPr>
            <a:r>
              <a:rPr lang="en-US" sz="3600" dirty="0"/>
              <a:t>Historical Perspective</a:t>
            </a:r>
          </a:p>
          <a:p>
            <a:pPr marL="857250" indent="-857250">
              <a:buFont typeface="+mj-lt"/>
              <a:buAutoNum type="romanUcPeriod"/>
            </a:pPr>
            <a:r>
              <a:rPr lang="en-US" sz="3600" dirty="0"/>
              <a:t>Typological Perspective</a:t>
            </a:r>
          </a:p>
          <a:p>
            <a:pPr marL="857250" indent="-857250">
              <a:buFont typeface="+mj-lt"/>
              <a:buAutoNum type="romanUcPeriod"/>
            </a:pPr>
            <a:r>
              <a:rPr lang="en-US" sz="3600" dirty="0"/>
              <a:t>Exegetical Perspective</a:t>
            </a:r>
          </a:p>
          <a:p>
            <a:pPr marL="857250" indent="-857250">
              <a:buFont typeface="+mj-lt"/>
              <a:buAutoNum type="romanUcPeriod"/>
            </a:pPr>
            <a:endParaRPr lang="en-US" sz="3600" dirty="0"/>
          </a:p>
          <a:p>
            <a:endParaRPr lang="en-US" sz="3600" dirty="0"/>
          </a:p>
        </p:txBody>
      </p:sp>
      <p:sp>
        <p:nvSpPr>
          <p:cNvPr id="3" name="Footer Placeholder 1">
            <a:extLst>
              <a:ext uri="{FF2B5EF4-FFF2-40B4-BE49-F238E27FC236}">
                <a16:creationId xmlns:a16="http://schemas.microsoft.com/office/drawing/2014/main" id="{C0BF9390-7379-C8F7-42BC-8B95786DDF4B}"/>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1112940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AC707-DD7F-6622-2016-6D96697723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16ECD-9541-4C4F-1CC9-DD278FAC25CD}"/>
              </a:ext>
            </a:extLst>
          </p:cNvPr>
          <p:cNvSpPr>
            <a:spLocks noGrp="1"/>
          </p:cNvSpPr>
          <p:nvPr>
            <p:ph type="title"/>
          </p:nvPr>
        </p:nvSpPr>
        <p:spPr>
          <a:xfrm>
            <a:off x="838200" y="257552"/>
            <a:ext cx="10515600" cy="1325563"/>
          </a:xfrm>
        </p:spPr>
        <p:txBody>
          <a:bodyPr>
            <a:normAutofit/>
          </a:bodyPr>
          <a:lstStyle/>
          <a:p>
            <a:r>
              <a:rPr lang="en-US" sz="6600" dirty="0"/>
              <a:t>Jonah 1:17?</a:t>
            </a:r>
            <a:endParaRPr lang="en-US" sz="6600" dirty="0">
              <a:solidFill>
                <a:srgbClr val="FFC000"/>
              </a:solidFill>
            </a:endParaRPr>
          </a:p>
        </p:txBody>
      </p:sp>
      <p:sp>
        <p:nvSpPr>
          <p:cNvPr id="7" name="Content Placeholder 2">
            <a:extLst>
              <a:ext uri="{FF2B5EF4-FFF2-40B4-BE49-F238E27FC236}">
                <a16:creationId xmlns:a16="http://schemas.microsoft.com/office/drawing/2014/main" id="{199A4F8C-17DB-8A1C-107C-5BD8D41D40C1}"/>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Practical Perspective</a:t>
            </a:r>
          </a:p>
          <a:p>
            <a:pPr marL="857250" indent="-857250">
              <a:buFont typeface="+mj-lt"/>
              <a:buAutoNum type="romanUcPeriod"/>
            </a:pPr>
            <a:r>
              <a:rPr lang="en-US" sz="3600" b="1" dirty="0">
                <a:solidFill>
                  <a:srgbClr val="F38103"/>
                </a:solidFill>
              </a:rPr>
              <a:t>Theological Perspective</a:t>
            </a:r>
          </a:p>
          <a:p>
            <a:pPr marL="857250" indent="-857250">
              <a:buFont typeface="+mj-lt"/>
              <a:buAutoNum type="romanUcPeriod"/>
            </a:pPr>
            <a:r>
              <a:rPr lang="en-US" sz="3600" dirty="0"/>
              <a:t>Historical Perspective</a:t>
            </a:r>
          </a:p>
          <a:p>
            <a:pPr marL="857250" indent="-857250">
              <a:buFont typeface="+mj-lt"/>
              <a:buAutoNum type="romanUcPeriod"/>
            </a:pPr>
            <a:r>
              <a:rPr lang="en-US" sz="3600" dirty="0"/>
              <a:t>Typological Perspective</a:t>
            </a:r>
          </a:p>
          <a:p>
            <a:pPr marL="857250" indent="-857250">
              <a:buFont typeface="+mj-lt"/>
              <a:buAutoNum type="romanUcPeriod"/>
            </a:pPr>
            <a:r>
              <a:rPr lang="en-US" sz="3600" dirty="0"/>
              <a:t>Exegetical Perspective</a:t>
            </a:r>
          </a:p>
          <a:p>
            <a:pPr marL="857250" indent="-857250">
              <a:buFont typeface="+mj-lt"/>
              <a:buAutoNum type="romanUcPeriod"/>
            </a:pPr>
            <a:endParaRPr lang="en-US" sz="3600" dirty="0"/>
          </a:p>
          <a:p>
            <a:endParaRPr lang="en-US" sz="3600" dirty="0"/>
          </a:p>
        </p:txBody>
      </p:sp>
      <p:sp>
        <p:nvSpPr>
          <p:cNvPr id="3" name="Footer Placeholder 1">
            <a:extLst>
              <a:ext uri="{FF2B5EF4-FFF2-40B4-BE49-F238E27FC236}">
                <a16:creationId xmlns:a16="http://schemas.microsoft.com/office/drawing/2014/main" id="{DBDF8019-8DA8-8D6B-BD49-57E3D31DF4EE}"/>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669138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4D1D-FB91-A751-2940-35C4BA1BC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5B65CB-39BF-6271-2BDC-7AB86EA51C55}"/>
              </a:ext>
            </a:extLst>
          </p:cNvPr>
          <p:cNvSpPr>
            <a:spLocks noGrp="1"/>
          </p:cNvSpPr>
          <p:nvPr>
            <p:ph type="title"/>
          </p:nvPr>
        </p:nvSpPr>
        <p:spPr>
          <a:xfrm>
            <a:off x="838200" y="257552"/>
            <a:ext cx="10515600" cy="1325563"/>
          </a:xfrm>
        </p:spPr>
        <p:txBody>
          <a:bodyPr>
            <a:normAutofit/>
          </a:bodyPr>
          <a:lstStyle/>
          <a:p>
            <a:r>
              <a:rPr lang="en-US" sz="6600" dirty="0"/>
              <a:t>Jonah 1:17?</a:t>
            </a:r>
            <a:endParaRPr lang="en-US" sz="6600" dirty="0">
              <a:solidFill>
                <a:srgbClr val="FFC000"/>
              </a:solidFill>
            </a:endParaRPr>
          </a:p>
        </p:txBody>
      </p:sp>
      <p:sp>
        <p:nvSpPr>
          <p:cNvPr id="7" name="Content Placeholder 2">
            <a:extLst>
              <a:ext uri="{FF2B5EF4-FFF2-40B4-BE49-F238E27FC236}">
                <a16:creationId xmlns:a16="http://schemas.microsoft.com/office/drawing/2014/main" id="{FB2333A7-09DA-E250-D942-F160361ABE9F}"/>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Practical Perspective</a:t>
            </a:r>
          </a:p>
          <a:p>
            <a:pPr marL="857250" indent="-857250">
              <a:buFont typeface="+mj-lt"/>
              <a:buAutoNum type="romanUcPeriod"/>
            </a:pPr>
            <a:r>
              <a:rPr lang="en-US" sz="3600" b="1" dirty="0">
                <a:solidFill>
                  <a:srgbClr val="F38103"/>
                </a:solidFill>
              </a:rPr>
              <a:t>Theological Perspective</a:t>
            </a:r>
          </a:p>
          <a:p>
            <a:pPr marL="1314450" lvl="1" indent="-857250">
              <a:buFont typeface="+mj-lt"/>
              <a:buAutoNum type="alphaLcParenR"/>
            </a:pPr>
            <a:r>
              <a:rPr lang="en-US" sz="3200" b="1" dirty="0">
                <a:solidFill>
                  <a:srgbClr val="F38103"/>
                </a:solidFill>
              </a:rPr>
              <a:t>His Sovereignty</a:t>
            </a:r>
          </a:p>
          <a:p>
            <a:pPr marL="857250" indent="-857250">
              <a:buFont typeface="+mj-lt"/>
              <a:buAutoNum type="romanUcPeriod"/>
            </a:pPr>
            <a:r>
              <a:rPr lang="en-US" sz="3600" dirty="0"/>
              <a:t>Historical Perspective</a:t>
            </a:r>
          </a:p>
          <a:p>
            <a:pPr marL="857250" indent="-857250">
              <a:buFont typeface="+mj-lt"/>
              <a:buAutoNum type="romanUcPeriod"/>
            </a:pPr>
            <a:r>
              <a:rPr lang="en-US" sz="3600" dirty="0"/>
              <a:t>Typological Perspective</a:t>
            </a:r>
          </a:p>
          <a:p>
            <a:pPr marL="857250" indent="-857250">
              <a:buFont typeface="+mj-lt"/>
              <a:buAutoNum type="romanUcPeriod"/>
            </a:pPr>
            <a:r>
              <a:rPr lang="en-US" sz="3600" dirty="0"/>
              <a:t>Exegetical Perspective</a:t>
            </a:r>
          </a:p>
          <a:p>
            <a:pPr marL="857250" indent="-857250">
              <a:buFont typeface="+mj-lt"/>
              <a:buAutoNum type="romanUcPeriod"/>
            </a:pPr>
            <a:endParaRPr lang="en-US" sz="3600" dirty="0"/>
          </a:p>
          <a:p>
            <a:endParaRPr lang="en-US" sz="3600" dirty="0"/>
          </a:p>
        </p:txBody>
      </p:sp>
      <p:sp>
        <p:nvSpPr>
          <p:cNvPr id="3" name="Footer Placeholder 1">
            <a:extLst>
              <a:ext uri="{FF2B5EF4-FFF2-40B4-BE49-F238E27FC236}">
                <a16:creationId xmlns:a16="http://schemas.microsoft.com/office/drawing/2014/main" id="{192F69F7-0FD3-7066-E56E-73955528D31B}"/>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57892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8D96C-02E4-6444-9562-D1A1DE9BE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F46A4-003A-34B7-6588-EBADB5579C43}"/>
              </a:ext>
            </a:extLst>
          </p:cNvPr>
          <p:cNvSpPr>
            <a:spLocks noGrp="1"/>
          </p:cNvSpPr>
          <p:nvPr>
            <p:ph type="title"/>
          </p:nvPr>
        </p:nvSpPr>
        <p:spPr>
          <a:xfrm>
            <a:off x="838200" y="257552"/>
            <a:ext cx="10515600" cy="1325563"/>
          </a:xfrm>
        </p:spPr>
        <p:txBody>
          <a:bodyPr>
            <a:normAutofit/>
          </a:bodyPr>
          <a:lstStyle/>
          <a:p>
            <a:r>
              <a:rPr lang="en-US" sz="6600" dirty="0"/>
              <a:t>Jonah 1:17?</a:t>
            </a:r>
            <a:endParaRPr lang="en-US" sz="6600" dirty="0">
              <a:solidFill>
                <a:srgbClr val="FFC000"/>
              </a:solidFill>
            </a:endParaRPr>
          </a:p>
        </p:txBody>
      </p:sp>
      <p:sp>
        <p:nvSpPr>
          <p:cNvPr id="7" name="Content Placeholder 2">
            <a:extLst>
              <a:ext uri="{FF2B5EF4-FFF2-40B4-BE49-F238E27FC236}">
                <a16:creationId xmlns:a16="http://schemas.microsoft.com/office/drawing/2014/main" id="{2D1E83AD-ED54-73D3-E74C-B00EA82D8004}"/>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Practical Perspective</a:t>
            </a:r>
          </a:p>
          <a:p>
            <a:pPr marL="857250" indent="-857250">
              <a:buFont typeface="+mj-lt"/>
              <a:buAutoNum type="romanUcPeriod"/>
            </a:pPr>
            <a:r>
              <a:rPr lang="en-US" sz="3600" b="1" dirty="0">
                <a:solidFill>
                  <a:srgbClr val="F38103"/>
                </a:solidFill>
              </a:rPr>
              <a:t>Theological Perspective</a:t>
            </a:r>
          </a:p>
          <a:p>
            <a:pPr marL="1314450" lvl="1" indent="-857250">
              <a:buFont typeface="+mj-lt"/>
              <a:buAutoNum type="alphaLcParenR"/>
            </a:pPr>
            <a:r>
              <a:rPr lang="en-US" sz="3200" b="1" dirty="0">
                <a:solidFill>
                  <a:srgbClr val="F38103"/>
                </a:solidFill>
              </a:rPr>
              <a:t>His Sovereignty</a:t>
            </a:r>
          </a:p>
          <a:p>
            <a:pPr marL="1314450" lvl="1" indent="-857250">
              <a:buFont typeface="+mj-lt"/>
              <a:buAutoNum type="alphaLcParenR"/>
            </a:pPr>
            <a:r>
              <a:rPr lang="en-US" sz="3200" b="1" dirty="0">
                <a:solidFill>
                  <a:srgbClr val="F38103"/>
                </a:solidFill>
              </a:rPr>
              <a:t>Election</a:t>
            </a:r>
          </a:p>
          <a:p>
            <a:pPr marL="857250" indent="-857250">
              <a:buFont typeface="+mj-lt"/>
              <a:buAutoNum type="romanUcPeriod"/>
            </a:pPr>
            <a:r>
              <a:rPr lang="en-US" sz="3600" dirty="0"/>
              <a:t>Historical Perspective</a:t>
            </a:r>
          </a:p>
          <a:p>
            <a:pPr marL="857250" indent="-857250">
              <a:buFont typeface="+mj-lt"/>
              <a:buAutoNum type="romanUcPeriod"/>
            </a:pPr>
            <a:r>
              <a:rPr lang="en-US" sz="3600" dirty="0"/>
              <a:t>Typological Perspective</a:t>
            </a:r>
          </a:p>
          <a:p>
            <a:pPr marL="857250" indent="-857250">
              <a:buFont typeface="+mj-lt"/>
              <a:buAutoNum type="romanUcPeriod"/>
            </a:pPr>
            <a:r>
              <a:rPr lang="en-US" sz="3600" dirty="0"/>
              <a:t>Exegetical Perspective</a:t>
            </a:r>
          </a:p>
          <a:p>
            <a:pPr marL="857250" indent="-857250">
              <a:buFont typeface="+mj-lt"/>
              <a:buAutoNum type="romanUcPeriod"/>
            </a:pPr>
            <a:endParaRPr lang="en-US" sz="3600" dirty="0"/>
          </a:p>
          <a:p>
            <a:endParaRPr lang="en-US" sz="3600" dirty="0"/>
          </a:p>
        </p:txBody>
      </p:sp>
      <p:sp>
        <p:nvSpPr>
          <p:cNvPr id="3" name="Footer Placeholder 1">
            <a:extLst>
              <a:ext uri="{FF2B5EF4-FFF2-40B4-BE49-F238E27FC236}">
                <a16:creationId xmlns:a16="http://schemas.microsoft.com/office/drawing/2014/main" id="{FAEAF72E-5537-3E92-56B3-8FE9DE9AA1B2}"/>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4277532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B4F19-5C1B-5907-633B-46F648573C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7BB03E-0E44-C517-14FF-5F53476F39F1}"/>
              </a:ext>
            </a:extLst>
          </p:cNvPr>
          <p:cNvSpPr>
            <a:spLocks noGrp="1"/>
          </p:cNvSpPr>
          <p:nvPr>
            <p:ph type="title"/>
          </p:nvPr>
        </p:nvSpPr>
        <p:spPr>
          <a:xfrm>
            <a:off x="838200" y="257552"/>
            <a:ext cx="10515600" cy="1325563"/>
          </a:xfrm>
        </p:spPr>
        <p:txBody>
          <a:bodyPr>
            <a:normAutofit/>
          </a:bodyPr>
          <a:lstStyle/>
          <a:p>
            <a:r>
              <a:rPr lang="en-US" sz="6600" dirty="0"/>
              <a:t>Jonah 1:17?</a:t>
            </a:r>
            <a:endParaRPr lang="en-US" sz="6600" dirty="0">
              <a:solidFill>
                <a:srgbClr val="FFC000"/>
              </a:solidFill>
            </a:endParaRPr>
          </a:p>
        </p:txBody>
      </p:sp>
      <p:sp>
        <p:nvSpPr>
          <p:cNvPr id="7" name="Content Placeholder 2">
            <a:extLst>
              <a:ext uri="{FF2B5EF4-FFF2-40B4-BE49-F238E27FC236}">
                <a16:creationId xmlns:a16="http://schemas.microsoft.com/office/drawing/2014/main" id="{31C996C1-337F-7170-D6BC-6B5E3C7FBFB3}"/>
              </a:ext>
            </a:extLst>
          </p:cNvPr>
          <p:cNvSpPr>
            <a:spLocks noGrp="1"/>
          </p:cNvSpPr>
          <p:nvPr>
            <p:ph idx="1"/>
          </p:nvPr>
        </p:nvSpPr>
        <p:spPr>
          <a:xfrm>
            <a:off x="618470" y="2066547"/>
            <a:ext cx="11275449" cy="4351338"/>
          </a:xfrm>
        </p:spPr>
        <p:txBody>
          <a:bodyPr>
            <a:normAutofit lnSpcReduction="10000"/>
          </a:bodyPr>
          <a:lstStyle/>
          <a:p>
            <a:pPr marL="857250" indent="-857250">
              <a:buFont typeface="+mj-lt"/>
              <a:buAutoNum type="romanUcPeriod"/>
            </a:pPr>
            <a:r>
              <a:rPr lang="en-US" sz="3600" dirty="0"/>
              <a:t>Practical Perspective</a:t>
            </a:r>
          </a:p>
          <a:p>
            <a:pPr marL="857250" indent="-857250">
              <a:buFont typeface="+mj-lt"/>
              <a:buAutoNum type="romanUcPeriod"/>
            </a:pPr>
            <a:r>
              <a:rPr lang="en-US" sz="3600" b="1" dirty="0">
                <a:solidFill>
                  <a:srgbClr val="F38103"/>
                </a:solidFill>
              </a:rPr>
              <a:t>Theological Perspective</a:t>
            </a:r>
          </a:p>
          <a:p>
            <a:pPr marL="1314450" lvl="1" indent="-857250">
              <a:buFont typeface="+mj-lt"/>
              <a:buAutoNum type="alphaLcParenR"/>
            </a:pPr>
            <a:r>
              <a:rPr lang="en-US" sz="3200" b="1" dirty="0">
                <a:solidFill>
                  <a:srgbClr val="F38103"/>
                </a:solidFill>
              </a:rPr>
              <a:t>His Sovereignty</a:t>
            </a:r>
          </a:p>
          <a:p>
            <a:pPr marL="1314450" lvl="1" indent="-857250">
              <a:buFont typeface="+mj-lt"/>
              <a:buAutoNum type="alphaLcParenR"/>
            </a:pPr>
            <a:r>
              <a:rPr lang="en-US" sz="3200" b="1" dirty="0">
                <a:solidFill>
                  <a:srgbClr val="F38103"/>
                </a:solidFill>
              </a:rPr>
              <a:t>Election</a:t>
            </a:r>
          </a:p>
          <a:p>
            <a:pPr marL="1314450" lvl="1" indent="-857250">
              <a:buFont typeface="+mj-lt"/>
              <a:buAutoNum type="alphaLcParenR"/>
            </a:pPr>
            <a:r>
              <a:rPr lang="en-US" sz="3200" b="1" dirty="0">
                <a:solidFill>
                  <a:srgbClr val="F38103"/>
                </a:solidFill>
              </a:rPr>
              <a:t>Love</a:t>
            </a:r>
          </a:p>
          <a:p>
            <a:pPr marL="857250" indent="-857250">
              <a:buFont typeface="+mj-lt"/>
              <a:buAutoNum type="romanUcPeriod"/>
            </a:pPr>
            <a:r>
              <a:rPr lang="en-US" sz="3600" dirty="0"/>
              <a:t>Historical Perspective</a:t>
            </a:r>
          </a:p>
          <a:p>
            <a:pPr marL="857250" indent="-857250">
              <a:buFont typeface="+mj-lt"/>
              <a:buAutoNum type="romanUcPeriod"/>
            </a:pPr>
            <a:r>
              <a:rPr lang="en-US" sz="3600" dirty="0"/>
              <a:t>Typological Perspective</a:t>
            </a:r>
          </a:p>
          <a:p>
            <a:pPr marL="857250" indent="-857250">
              <a:buFont typeface="+mj-lt"/>
              <a:buAutoNum type="romanUcPeriod"/>
            </a:pPr>
            <a:r>
              <a:rPr lang="en-US" sz="3600" dirty="0"/>
              <a:t>Exegetical Perspective</a:t>
            </a:r>
          </a:p>
          <a:p>
            <a:pPr marL="857250" indent="-857250">
              <a:buFont typeface="+mj-lt"/>
              <a:buAutoNum type="romanUcPeriod"/>
            </a:pPr>
            <a:endParaRPr lang="en-US" sz="3600" dirty="0"/>
          </a:p>
          <a:p>
            <a:endParaRPr lang="en-US" sz="3600" dirty="0"/>
          </a:p>
        </p:txBody>
      </p:sp>
      <p:sp>
        <p:nvSpPr>
          <p:cNvPr id="3" name="Footer Placeholder 1">
            <a:extLst>
              <a:ext uri="{FF2B5EF4-FFF2-40B4-BE49-F238E27FC236}">
                <a16:creationId xmlns:a16="http://schemas.microsoft.com/office/drawing/2014/main" id="{49E94842-4991-EE26-B9EC-F379CEB8B23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2044758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under a canopy&#10;&#10;Description automatically generated">
            <a:extLst>
              <a:ext uri="{FF2B5EF4-FFF2-40B4-BE49-F238E27FC236}">
                <a16:creationId xmlns:a16="http://schemas.microsoft.com/office/drawing/2014/main" id="{37E89391-A577-D592-03A2-64DD76CA072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 y="10"/>
            <a:ext cx="12192001" cy="6857990"/>
          </a:xfrm>
          <a:prstGeom prst="rect">
            <a:avLst/>
          </a:prstGeom>
        </p:spPr>
      </p:pic>
      <p:sp>
        <p:nvSpPr>
          <p:cNvPr id="17" name="Footer Placeholder 4">
            <a:extLst>
              <a:ext uri="{FF2B5EF4-FFF2-40B4-BE49-F238E27FC236}">
                <a16:creationId xmlns:a16="http://schemas.microsoft.com/office/drawing/2014/main" id="{BC4227A9-341A-A9CD-A631-F7B74E305C6A}"/>
              </a:ext>
            </a:extLst>
          </p:cNvPr>
          <p:cNvSpPr>
            <a:spLocks noGrp="1"/>
          </p:cNvSpPr>
          <p:nvPr>
            <p:ph type="ftr" sz="quarter" idx="11"/>
          </p:nvPr>
        </p:nvSpPr>
        <p:spPr>
          <a:xfrm>
            <a:off x="252583" y="6492865"/>
            <a:ext cx="9086850" cy="365125"/>
          </a:xfrm>
        </p:spPr>
        <p:txBody>
          <a:bodyPr vert="horz" lIns="91440" tIns="45720" rIns="91440" bIns="45720" rtlCol="0" anchor="ctr">
            <a:normAutofit/>
          </a:bodyPr>
          <a:lstStyle/>
          <a:p>
            <a:pPr>
              <a:defRPr/>
            </a:pPr>
            <a:r>
              <a:rPr lang="en-US" dirty="0">
                <a:solidFill>
                  <a:schemeClr val="tx1">
                    <a:lumMod val="75000"/>
                    <a:lumOff val="25000"/>
                  </a:schemeClr>
                </a:solidFill>
              </a:rPr>
              <a:t>Image source: www.behance.net/mattchinworth</a:t>
            </a:r>
          </a:p>
        </p:txBody>
      </p:sp>
      <p:sp>
        <p:nvSpPr>
          <p:cNvPr id="2" name="Rectangle 1">
            <a:extLst>
              <a:ext uri="{FF2B5EF4-FFF2-40B4-BE49-F238E27FC236}">
                <a16:creationId xmlns:a16="http://schemas.microsoft.com/office/drawing/2014/main" id="{394C3755-2B26-E62C-A609-0A74AFCAF507}"/>
              </a:ext>
            </a:extLst>
          </p:cNvPr>
          <p:cNvSpPr/>
          <p:nvPr/>
        </p:nvSpPr>
        <p:spPr>
          <a:xfrm>
            <a:off x="0" y="0"/>
            <a:ext cx="12192000" cy="6858000"/>
          </a:xfrm>
          <a:prstGeom prst="rect">
            <a:avLst/>
          </a:prstGeom>
          <a:solidFill>
            <a:schemeClr val="accent4">
              <a:lumMod val="75000"/>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D5D275E-C287-1C03-0BF8-947D7969A553}"/>
              </a:ext>
            </a:extLst>
          </p:cNvPr>
          <p:cNvSpPr txBox="1"/>
          <p:nvPr/>
        </p:nvSpPr>
        <p:spPr>
          <a:xfrm>
            <a:off x="1199761" y="1741055"/>
            <a:ext cx="9792471" cy="4648884"/>
          </a:xfrm>
          <a:prstGeom prst="rect">
            <a:avLst/>
          </a:prstGeom>
        </p:spPr>
        <p:txBody>
          <a:bodyPr vert="horz" lIns="91440" tIns="45720" rIns="91440" bIns="45720" rtlCol="0">
            <a:normAutofit lnSpcReduction="10000"/>
          </a:bodyPr>
          <a:lstStyle/>
          <a:p>
            <a:pPr>
              <a:lnSpc>
                <a:spcPct val="90000"/>
              </a:lnSpc>
              <a:spcAft>
                <a:spcPts val="600"/>
              </a:spcAft>
            </a:pPr>
            <a:r>
              <a:rPr lang="en-US" sz="3600" dirty="0">
                <a:solidFill>
                  <a:srgbClr val="FFFFFF"/>
                </a:solidFill>
              </a:rPr>
              <a:t>Beloved, let us love one another, for love is from God; and everyone who loves is born of God and knows God. The one who does not love does not know God, for God is love. By this the love of God was manifested in us, that God has sent His only begotten Son into the world so that we might live through Him. In this is love, not that we loved God, but that He loved us and sent His Son to be the propitiation for our sins. Beloved, if God so loved us, we also ought to love one another.</a:t>
            </a:r>
          </a:p>
        </p:txBody>
      </p:sp>
      <p:sp>
        <p:nvSpPr>
          <p:cNvPr id="8" name="Text Placeholder 4">
            <a:extLst>
              <a:ext uri="{FF2B5EF4-FFF2-40B4-BE49-F238E27FC236}">
                <a16:creationId xmlns:a16="http://schemas.microsoft.com/office/drawing/2014/main" id="{41DADDBC-B2F1-6E11-E95E-0227896E74F6}"/>
              </a:ext>
            </a:extLst>
          </p:cNvPr>
          <p:cNvSpPr txBox="1">
            <a:spLocks/>
          </p:cNvSpPr>
          <p:nvPr/>
        </p:nvSpPr>
        <p:spPr>
          <a:xfrm>
            <a:off x="1199761" y="814217"/>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1 John 4:7-11</a:t>
            </a:r>
          </a:p>
        </p:txBody>
      </p:sp>
    </p:spTree>
    <p:extLst>
      <p:ext uri="{BB962C8B-B14F-4D97-AF65-F5344CB8AC3E}">
        <p14:creationId xmlns:p14="http://schemas.microsoft.com/office/powerpoint/2010/main" val="2835215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AF012-C1A4-CC3D-84C0-9AF340DC166B}"/>
            </a:ext>
          </a:extLst>
        </p:cNvPr>
        <p:cNvGrpSpPr/>
        <p:nvPr/>
      </p:nvGrpSpPr>
      <p:grpSpPr>
        <a:xfrm>
          <a:off x="0" y="0"/>
          <a:ext cx="0" cy="0"/>
          <a:chOff x="0" y="0"/>
          <a:chExt cx="0" cy="0"/>
        </a:xfrm>
      </p:grpSpPr>
      <p:pic>
        <p:nvPicPr>
          <p:cNvPr id="4" name="Picture 3" descr="A person sitting under a canopy&#10;&#10;Description automatically generated">
            <a:extLst>
              <a:ext uri="{FF2B5EF4-FFF2-40B4-BE49-F238E27FC236}">
                <a16:creationId xmlns:a16="http://schemas.microsoft.com/office/drawing/2014/main" id="{C65F9577-57B0-8E8F-C999-DD2D414F4241}"/>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 y="10"/>
            <a:ext cx="12192001" cy="6857990"/>
          </a:xfrm>
          <a:prstGeom prst="rect">
            <a:avLst/>
          </a:prstGeom>
        </p:spPr>
      </p:pic>
      <p:sp>
        <p:nvSpPr>
          <p:cNvPr id="17" name="Footer Placeholder 4">
            <a:extLst>
              <a:ext uri="{FF2B5EF4-FFF2-40B4-BE49-F238E27FC236}">
                <a16:creationId xmlns:a16="http://schemas.microsoft.com/office/drawing/2014/main" id="{37F1C712-0F88-5A88-0F6F-6DB68AA0B8DB}"/>
              </a:ext>
            </a:extLst>
          </p:cNvPr>
          <p:cNvSpPr>
            <a:spLocks noGrp="1"/>
          </p:cNvSpPr>
          <p:nvPr>
            <p:ph type="ftr" sz="quarter" idx="11"/>
          </p:nvPr>
        </p:nvSpPr>
        <p:spPr>
          <a:xfrm>
            <a:off x="252583" y="6492865"/>
            <a:ext cx="9086850" cy="365125"/>
          </a:xfrm>
        </p:spPr>
        <p:txBody>
          <a:bodyPr vert="horz" lIns="91440" tIns="45720" rIns="91440" bIns="45720" rtlCol="0" anchor="ctr">
            <a:normAutofit/>
          </a:bodyPr>
          <a:lstStyle/>
          <a:p>
            <a:pPr>
              <a:defRPr/>
            </a:pPr>
            <a:r>
              <a:rPr lang="en-US" dirty="0">
                <a:solidFill>
                  <a:schemeClr val="tx1">
                    <a:lumMod val="75000"/>
                    <a:lumOff val="25000"/>
                  </a:schemeClr>
                </a:solidFill>
              </a:rPr>
              <a:t>Image source: www.behance.net/mattchinworth</a:t>
            </a:r>
          </a:p>
        </p:txBody>
      </p:sp>
      <p:sp>
        <p:nvSpPr>
          <p:cNvPr id="2" name="Rectangle 1">
            <a:extLst>
              <a:ext uri="{FF2B5EF4-FFF2-40B4-BE49-F238E27FC236}">
                <a16:creationId xmlns:a16="http://schemas.microsoft.com/office/drawing/2014/main" id="{986B173E-C36A-4CD7-40FB-71239FE6BABB}"/>
              </a:ext>
            </a:extLst>
          </p:cNvPr>
          <p:cNvSpPr/>
          <p:nvPr/>
        </p:nvSpPr>
        <p:spPr>
          <a:xfrm>
            <a:off x="0" y="0"/>
            <a:ext cx="12192000" cy="6858000"/>
          </a:xfrm>
          <a:prstGeom prst="rect">
            <a:avLst/>
          </a:prstGeom>
          <a:solidFill>
            <a:schemeClr val="accent4">
              <a:lumMod val="75000"/>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F0B721-4E78-F146-DB52-E625E8630846}"/>
              </a:ext>
            </a:extLst>
          </p:cNvPr>
          <p:cNvSpPr txBox="1"/>
          <p:nvPr/>
        </p:nvSpPr>
        <p:spPr>
          <a:xfrm>
            <a:off x="1199761" y="1741055"/>
            <a:ext cx="9792471" cy="4648884"/>
          </a:xfrm>
          <a:prstGeom prst="rect">
            <a:avLst/>
          </a:prstGeom>
        </p:spPr>
        <p:txBody>
          <a:bodyPr vert="horz" lIns="91440" tIns="45720" rIns="91440" bIns="45720" rtlCol="0">
            <a:normAutofit/>
          </a:bodyPr>
          <a:lstStyle/>
          <a:p>
            <a:pPr>
              <a:lnSpc>
                <a:spcPct val="90000"/>
              </a:lnSpc>
              <a:spcAft>
                <a:spcPts val="600"/>
              </a:spcAft>
            </a:pPr>
            <a:r>
              <a:rPr lang="en-US" sz="4400" dirty="0">
                <a:solidFill>
                  <a:srgbClr val="FFFFFF"/>
                </a:solidFill>
              </a:rPr>
              <a:t>“But love your enemies, and do good, and lend, expecting nothing in return; and your reward will be great, and you will be sons of the Most High; for He Himself is kind to ungrateful and evil men.”</a:t>
            </a:r>
          </a:p>
        </p:txBody>
      </p:sp>
      <p:sp>
        <p:nvSpPr>
          <p:cNvPr id="8" name="Text Placeholder 4">
            <a:extLst>
              <a:ext uri="{FF2B5EF4-FFF2-40B4-BE49-F238E27FC236}">
                <a16:creationId xmlns:a16="http://schemas.microsoft.com/office/drawing/2014/main" id="{20126A8A-4A94-7D9D-8361-E46889047A7F}"/>
              </a:ext>
            </a:extLst>
          </p:cNvPr>
          <p:cNvSpPr txBox="1">
            <a:spLocks/>
          </p:cNvSpPr>
          <p:nvPr/>
        </p:nvSpPr>
        <p:spPr>
          <a:xfrm>
            <a:off x="1199761" y="814217"/>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t>Luke 6:35</a:t>
            </a:r>
          </a:p>
        </p:txBody>
      </p:sp>
    </p:spTree>
    <p:extLst>
      <p:ext uri="{BB962C8B-B14F-4D97-AF65-F5344CB8AC3E}">
        <p14:creationId xmlns:p14="http://schemas.microsoft.com/office/powerpoint/2010/main" val="1850089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B6AF5-BA07-7BCA-745E-28E767FBAD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5F947-B6D4-4BE0-57E4-6AAF0ABB8757}"/>
              </a:ext>
            </a:extLst>
          </p:cNvPr>
          <p:cNvSpPr>
            <a:spLocks noGrp="1"/>
          </p:cNvSpPr>
          <p:nvPr>
            <p:ph type="title"/>
          </p:nvPr>
        </p:nvSpPr>
        <p:spPr>
          <a:xfrm>
            <a:off x="838200" y="257552"/>
            <a:ext cx="10515600" cy="1325563"/>
          </a:xfrm>
        </p:spPr>
        <p:txBody>
          <a:bodyPr>
            <a:normAutofit/>
          </a:bodyPr>
          <a:lstStyle/>
          <a:p>
            <a:r>
              <a:rPr lang="en-US" sz="6600" dirty="0"/>
              <a:t>Jonah 1:17?</a:t>
            </a:r>
            <a:endParaRPr lang="en-US" sz="6600" dirty="0">
              <a:solidFill>
                <a:srgbClr val="FFC000"/>
              </a:solidFill>
            </a:endParaRPr>
          </a:p>
        </p:txBody>
      </p:sp>
      <p:sp>
        <p:nvSpPr>
          <p:cNvPr id="7" name="Content Placeholder 2">
            <a:extLst>
              <a:ext uri="{FF2B5EF4-FFF2-40B4-BE49-F238E27FC236}">
                <a16:creationId xmlns:a16="http://schemas.microsoft.com/office/drawing/2014/main" id="{138B4192-4DBB-A72A-23B7-BC3AEC806B21}"/>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Practical Perspective</a:t>
            </a:r>
          </a:p>
          <a:p>
            <a:pPr marL="857250" indent="-857250">
              <a:buFont typeface="+mj-lt"/>
              <a:buAutoNum type="romanUcPeriod"/>
            </a:pPr>
            <a:r>
              <a:rPr lang="en-US" sz="3600" dirty="0"/>
              <a:t>Theological Perspective</a:t>
            </a:r>
          </a:p>
          <a:p>
            <a:pPr marL="857250" indent="-857250">
              <a:buFont typeface="+mj-lt"/>
              <a:buAutoNum type="romanUcPeriod"/>
            </a:pPr>
            <a:r>
              <a:rPr lang="en-US" sz="3600" b="1" dirty="0">
                <a:solidFill>
                  <a:srgbClr val="F38103"/>
                </a:solidFill>
              </a:rPr>
              <a:t>Historical Perspective</a:t>
            </a:r>
          </a:p>
          <a:p>
            <a:pPr marL="857250" indent="-857250">
              <a:buFont typeface="+mj-lt"/>
              <a:buAutoNum type="romanUcPeriod"/>
            </a:pPr>
            <a:r>
              <a:rPr lang="en-US" sz="3600" dirty="0"/>
              <a:t>Typological Perspective</a:t>
            </a:r>
          </a:p>
          <a:p>
            <a:pPr marL="857250" indent="-857250">
              <a:buFont typeface="+mj-lt"/>
              <a:buAutoNum type="romanUcPeriod"/>
            </a:pPr>
            <a:r>
              <a:rPr lang="en-US" sz="3600" dirty="0"/>
              <a:t>Exegetical Perspective</a:t>
            </a:r>
          </a:p>
          <a:p>
            <a:pPr marL="857250" indent="-857250">
              <a:buFont typeface="+mj-lt"/>
              <a:buAutoNum type="romanUcPeriod"/>
            </a:pPr>
            <a:endParaRPr lang="en-US" sz="3600" dirty="0"/>
          </a:p>
          <a:p>
            <a:endParaRPr lang="en-US" sz="3600" dirty="0"/>
          </a:p>
        </p:txBody>
      </p:sp>
      <p:sp>
        <p:nvSpPr>
          <p:cNvPr id="3" name="Footer Placeholder 1">
            <a:extLst>
              <a:ext uri="{FF2B5EF4-FFF2-40B4-BE49-F238E27FC236}">
                <a16:creationId xmlns:a16="http://schemas.microsoft.com/office/drawing/2014/main" id="{6CE48D1A-5D1B-3DF4-3F0A-21223D6A3AF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2164209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ale swimming in the ocean&#10;&#10;Description automatically generated with low confidence">
            <a:extLst>
              <a:ext uri="{FF2B5EF4-FFF2-40B4-BE49-F238E27FC236}">
                <a16:creationId xmlns:a16="http://schemas.microsoft.com/office/drawing/2014/main" id="{CD0C830A-A77A-581B-945F-D06A15C487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52233DD1-032E-1FA4-9DC3-3B0259BCF52F}"/>
              </a:ext>
            </a:extLst>
          </p:cNvPr>
          <p:cNvSpPr>
            <a:spLocks noGrp="1"/>
          </p:cNvSpPr>
          <p:nvPr>
            <p:ph type="ftr" sz="quarter" idx="11"/>
          </p:nvPr>
        </p:nvSpPr>
        <p:spPr>
          <a:xfrm>
            <a:off x="106387" y="6219873"/>
            <a:ext cx="9086739" cy="365125"/>
          </a:xfrm>
        </p:spPr>
        <p:txBody>
          <a:bodyPr/>
          <a:lstStyle/>
          <a:p>
            <a:r>
              <a:rPr lang="en-US" dirty="0"/>
              <a:t>Image source, https://bit.ly/3Go9O0Y</a:t>
            </a:r>
          </a:p>
        </p:txBody>
      </p:sp>
    </p:spTree>
    <p:extLst>
      <p:ext uri="{BB962C8B-B14F-4D97-AF65-F5344CB8AC3E}">
        <p14:creationId xmlns:p14="http://schemas.microsoft.com/office/powerpoint/2010/main" val="3841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Outline of Jonah</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Defiance (1-2)</a:t>
            </a:r>
          </a:p>
          <a:p>
            <a:pPr marL="1314450" lvl="1" indent="-857250">
              <a:buFont typeface="+mj-lt"/>
              <a:buAutoNum type="alphaUcPeriod"/>
            </a:pPr>
            <a:r>
              <a:rPr lang="en-US" sz="3200" b="1" dirty="0">
                <a:solidFill>
                  <a:srgbClr val="FFC000"/>
                </a:solidFill>
              </a:rPr>
              <a:t>The running prophet (1)</a:t>
            </a:r>
          </a:p>
          <a:p>
            <a:pPr marL="1314450" lvl="1" indent="-857250">
              <a:buFont typeface="+mj-lt"/>
              <a:buAutoNum type="alphaUcPeriod"/>
            </a:pPr>
            <a:r>
              <a:rPr lang="en-US" sz="3200" dirty="0"/>
              <a:t>The praying prophet (2)</a:t>
            </a:r>
          </a:p>
          <a:p>
            <a:pPr marL="857250" indent="-857250">
              <a:buFont typeface="+mj-lt"/>
              <a:buAutoNum type="romanUcPeriod"/>
            </a:pPr>
            <a:r>
              <a:rPr lang="en-US" sz="3600" dirty="0"/>
              <a:t>Compliance (3-4)</a:t>
            </a:r>
          </a:p>
          <a:p>
            <a:pPr marL="1314450" lvl="1" indent="-857250">
              <a:buFont typeface="+mj-lt"/>
              <a:buAutoNum type="alphaUcPeriod"/>
            </a:pPr>
            <a:r>
              <a:rPr lang="en-US" sz="3200" dirty="0"/>
              <a:t>The preaching prophet (3)</a:t>
            </a:r>
          </a:p>
          <a:p>
            <a:pPr marL="1314450" lvl="1" indent="-857250">
              <a:buFont typeface="+mj-lt"/>
              <a:buAutoNum type="alphaUcPeriod"/>
            </a:pPr>
            <a:r>
              <a:rPr lang="en-US" sz="3200" dirty="0"/>
              <a:t>The pouting prophet (4)</a:t>
            </a:r>
          </a:p>
          <a:p>
            <a:endParaRPr lang="en-US" sz="3600" dirty="0"/>
          </a:p>
          <a:p>
            <a:endParaRPr lang="en-US" sz="36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565228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233DD1-032E-1FA4-9DC3-3B0259BCF52F}"/>
              </a:ext>
            </a:extLst>
          </p:cNvPr>
          <p:cNvSpPr>
            <a:spLocks noGrp="1"/>
          </p:cNvSpPr>
          <p:nvPr>
            <p:ph type="ftr" sz="quarter" idx="11"/>
          </p:nvPr>
        </p:nvSpPr>
        <p:spPr>
          <a:xfrm>
            <a:off x="106387" y="6219873"/>
            <a:ext cx="9086739" cy="365125"/>
          </a:xfrm>
        </p:spPr>
        <p:txBody>
          <a:bodyPr/>
          <a:lstStyle/>
          <a:p>
            <a:r>
              <a:rPr lang="en-US" dirty="0"/>
              <a:t>Image source, https://bit.ly/3Go9O0Y</a:t>
            </a:r>
          </a:p>
        </p:txBody>
      </p:sp>
      <p:pic>
        <p:nvPicPr>
          <p:cNvPr id="4" name="Picture 3" descr="A picture containing fish, ocean floor&#10;&#10;Description automatically generated">
            <a:extLst>
              <a:ext uri="{FF2B5EF4-FFF2-40B4-BE49-F238E27FC236}">
                <a16:creationId xmlns:a16="http://schemas.microsoft.com/office/drawing/2014/main" id="{E9570B41-F2FA-AD17-0AAE-6D97A4E17F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62622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39016D-6464-8FD7-ECD4-F0120B00A7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532"/>
          <a:stretch/>
        </p:blipFill>
        <p:spPr>
          <a:xfrm>
            <a:off x="-5893" y="0"/>
            <a:ext cx="12203784" cy="6858000"/>
          </a:xfrm>
          <a:prstGeom prst="rect">
            <a:avLst/>
          </a:prstGeom>
        </p:spPr>
      </p:pic>
      <p:sp>
        <p:nvSpPr>
          <p:cNvPr id="2" name="Footer Placeholder 1">
            <a:extLst>
              <a:ext uri="{FF2B5EF4-FFF2-40B4-BE49-F238E27FC236}">
                <a16:creationId xmlns:a16="http://schemas.microsoft.com/office/drawing/2014/main" id="{8EEBE421-C469-DA15-B134-1A21394C38A1}"/>
              </a:ext>
            </a:extLst>
          </p:cNvPr>
          <p:cNvSpPr>
            <a:spLocks noGrp="1"/>
          </p:cNvSpPr>
          <p:nvPr>
            <p:ph type="ftr" sz="quarter" idx="11"/>
          </p:nvPr>
        </p:nvSpPr>
        <p:spPr>
          <a:xfrm>
            <a:off x="0" y="6492875"/>
            <a:ext cx="6849979" cy="365125"/>
          </a:xfrm>
        </p:spPr>
        <p:txBody>
          <a:bodyPr>
            <a:normAutofit/>
          </a:bodyPr>
          <a:lstStyle/>
          <a:p>
            <a:r>
              <a:rPr lang="en-US" sz="1000" dirty="0"/>
              <a:t>Image source: Popovski, https://bit.ly/3WQk2ya</a:t>
            </a:r>
          </a:p>
        </p:txBody>
      </p:sp>
    </p:spTree>
    <p:extLst>
      <p:ext uri="{BB962C8B-B14F-4D97-AF65-F5344CB8AC3E}">
        <p14:creationId xmlns:p14="http://schemas.microsoft.com/office/powerpoint/2010/main" val="1702948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3A1D9A-4538-AED3-B28D-484354AA12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5762" y="246182"/>
            <a:ext cx="4040401" cy="6365631"/>
          </a:xfrm>
          <a:prstGeom prst="rect">
            <a:avLst/>
          </a:prstGeom>
        </p:spPr>
      </p:pic>
      <p:sp>
        <p:nvSpPr>
          <p:cNvPr id="8" name="Rectangle 7">
            <a:extLst>
              <a:ext uri="{FF2B5EF4-FFF2-40B4-BE49-F238E27FC236}">
                <a16:creationId xmlns:a16="http://schemas.microsoft.com/office/drawing/2014/main" id="{00DF530D-9E0B-D60C-E546-E9DEC76B5260}"/>
              </a:ext>
            </a:extLst>
          </p:cNvPr>
          <p:cNvSpPr/>
          <p:nvPr/>
        </p:nvSpPr>
        <p:spPr>
          <a:xfrm>
            <a:off x="7875639" y="4055806"/>
            <a:ext cx="3554361" cy="6046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10F30B-EEED-D6A0-CE81-4BE68D48B4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837" y="707921"/>
            <a:ext cx="6702886" cy="5442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34563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AE3198C-2D01-185E-758C-CD8EB9361B0B}"/>
              </a:ext>
            </a:extLst>
          </p:cNvPr>
          <p:cNvGrpSpPr/>
          <p:nvPr/>
        </p:nvGrpSpPr>
        <p:grpSpPr>
          <a:xfrm>
            <a:off x="954446" y="0"/>
            <a:ext cx="10283108" cy="6858000"/>
            <a:chOff x="954446" y="0"/>
            <a:chExt cx="10283108" cy="6858000"/>
          </a:xfrm>
        </p:grpSpPr>
        <p:pic>
          <p:nvPicPr>
            <p:cNvPr id="4" name="Picture 3">
              <a:extLst>
                <a:ext uri="{FF2B5EF4-FFF2-40B4-BE49-F238E27FC236}">
                  <a16:creationId xmlns:a16="http://schemas.microsoft.com/office/drawing/2014/main" id="{4B3A4976-21A9-32A0-CC65-B799C0F9AF7C}"/>
                </a:ext>
              </a:extLst>
            </p:cNvPr>
            <p:cNvPicPr>
              <a:picLocks noChangeAspect="1"/>
            </p:cNvPicPr>
            <p:nvPr/>
          </p:nvPicPr>
          <p:blipFill>
            <a:blip r:embed="rId2"/>
            <a:stretch>
              <a:fillRect/>
            </a:stretch>
          </p:blipFill>
          <p:spPr>
            <a:xfrm>
              <a:off x="954446" y="0"/>
              <a:ext cx="10283108" cy="6858000"/>
            </a:xfrm>
            <a:prstGeom prst="rect">
              <a:avLst/>
            </a:prstGeom>
          </p:spPr>
        </p:pic>
        <p:pic>
          <p:nvPicPr>
            <p:cNvPr id="8" name="Picture 7">
              <a:extLst>
                <a:ext uri="{FF2B5EF4-FFF2-40B4-BE49-F238E27FC236}">
                  <a16:creationId xmlns:a16="http://schemas.microsoft.com/office/drawing/2014/main" id="{E63584E6-60E3-8C8A-FE4E-5DABF9F13258}"/>
                </a:ext>
              </a:extLst>
            </p:cNvPr>
            <p:cNvPicPr>
              <a:picLocks noChangeAspect="1"/>
            </p:cNvPicPr>
            <p:nvPr/>
          </p:nvPicPr>
          <p:blipFill>
            <a:blip r:embed="rId3"/>
            <a:stretch>
              <a:fillRect/>
            </a:stretch>
          </p:blipFill>
          <p:spPr>
            <a:xfrm>
              <a:off x="2241699" y="3298826"/>
              <a:ext cx="5206236" cy="2917781"/>
            </a:xfrm>
            <a:prstGeom prst="rect">
              <a:avLst/>
            </a:prstGeom>
          </p:spPr>
        </p:pic>
      </p:grpSp>
    </p:spTree>
    <p:extLst>
      <p:ext uri="{BB962C8B-B14F-4D97-AF65-F5344CB8AC3E}">
        <p14:creationId xmlns:p14="http://schemas.microsoft.com/office/powerpoint/2010/main" val="4225699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50F1A-199D-D9EA-FB0B-8D11AF8F7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21C70-F672-3D4A-5CDB-AAB37A7CBE63}"/>
              </a:ext>
            </a:extLst>
          </p:cNvPr>
          <p:cNvSpPr>
            <a:spLocks noGrp="1"/>
          </p:cNvSpPr>
          <p:nvPr>
            <p:ph type="title"/>
          </p:nvPr>
        </p:nvSpPr>
        <p:spPr>
          <a:xfrm>
            <a:off x="838200" y="257552"/>
            <a:ext cx="10515600" cy="1325563"/>
          </a:xfrm>
        </p:spPr>
        <p:txBody>
          <a:bodyPr>
            <a:normAutofit/>
          </a:bodyPr>
          <a:lstStyle/>
          <a:p>
            <a:r>
              <a:rPr lang="en-US" sz="6600" dirty="0"/>
              <a:t>Jonah 1:17?</a:t>
            </a:r>
            <a:endParaRPr lang="en-US" sz="6600" dirty="0">
              <a:solidFill>
                <a:srgbClr val="FFC000"/>
              </a:solidFill>
            </a:endParaRPr>
          </a:p>
        </p:txBody>
      </p:sp>
      <p:sp>
        <p:nvSpPr>
          <p:cNvPr id="7" name="Content Placeholder 2">
            <a:extLst>
              <a:ext uri="{FF2B5EF4-FFF2-40B4-BE49-F238E27FC236}">
                <a16:creationId xmlns:a16="http://schemas.microsoft.com/office/drawing/2014/main" id="{7D4C4D58-40C6-9890-01B0-E42F22E11DEA}"/>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Practical Perspective</a:t>
            </a:r>
          </a:p>
          <a:p>
            <a:pPr marL="857250" indent="-857250">
              <a:buFont typeface="+mj-lt"/>
              <a:buAutoNum type="romanUcPeriod"/>
            </a:pPr>
            <a:r>
              <a:rPr lang="en-US" sz="3600" dirty="0"/>
              <a:t>Theological Perspective</a:t>
            </a:r>
          </a:p>
          <a:p>
            <a:pPr marL="857250" indent="-857250">
              <a:buFont typeface="+mj-lt"/>
              <a:buAutoNum type="romanUcPeriod"/>
            </a:pPr>
            <a:r>
              <a:rPr lang="en-US" sz="3600" dirty="0"/>
              <a:t>Historical Perspective</a:t>
            </a:r>
          </a:p>
          <a:p>
            <a:pPr marL="857250" indent="-857250">
              <a:buFont typeface="+mj-lt"/>
              <a:buAutoNum type="romanUcPeriod"/>
            </a:pPr>
            <a:r>
              <a:rPr lang="en-US" sz="3600" b="1" dirty="0">
                <a:solidFill>
                  <a:srgbClr val="F38103"/>
                </a:solidFill>
              </a:rPr>
              <a:t>Typological Perspective</a:t>
            </a:r>
          </a:p>
          <a:p>
            <a:pPr marL="857250" indent="-857250">
              <a:buFont typeface="+mj-lt"/>
              <a:buAutoNum type="romanUcPeriod"/>
            </a:pPr>
            <a:r>
              <a:rPr lang="en-US" sz="3600" dirty="0"/>
              <a:t>Exegetical Perspective</a:t>
            </a:r>
          </a:p>
          <a:p>
            <a:pPr marL="857250" indent="-857250">
              <a:buFont typeface="+mj-lt"/>
              <a:buAutoNum type="romanUcPeriod"/>
            </a:pPr>
            <a:endParaRPr lang="en-US" sz="3600" dirty="0"/>
          </a:p>
          <a:p>
            <a:endParaRPr lang="en-US" sz="3600" dirty="0"/>
          </a:p>
        </p:txBody>
      </p:sp>
      <p:sp>
        <p:nvSpPr>
          <p:cNvPr id="3" name="Footer Placeholder 1">
            <a:extLst>
              <a:ext uri="{FF2B5EF4-FFF2-40B4-BE49-F238E27FC236}">
                <a16:creationId xmlns:a16="http://schemas.microsoft.com/office/drawing/2014/main" id="{B0960E97-7E67-D420-3077-8D8398CA6025}"/>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564679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2210-83AE-97B3-3502-456498D5228E}"/>
              </a:ext>
            </a:extLst>
          </p:cNvPr>
          <p:cNvPicPr>
            <a:picLocks noChangeAspect="1"/>
          </p:cNvPicPr>
          <p:nvPr/>
        </p:nvPicPr>
        <p:blipFill>
          <a:blip r:embed="rId2"/>
          <a:stretch>
            <a:fillRect/>
          </a:stretch>
        </p:blipFill>
        <p:spPr>
          <a:xfrm>
            <a:off x="3611" y="0"/>
            <a:ext cx="12188389" cy="6858000"/>
          </a:xfrm>
          <a:prstGeom prst="rect">
            <a:avLst/>
          </a:prstGeom>
          <a:effectLst>
            <a:outerShdw blurRad="50800" dist="50800" dir="5400000" algn="ctr" rotWithShape="0">
              <a:schemeClr val="accent6">
                <a:lumMod val="50000"/>
              </a:schemeClr>
            </a:outerShdw>
          </a:effectLst>
        </p:spPr>
      </p:pic>
      <p:sp>
        <p:nvSpPr>
          <p:cNvPr id="4" name="Rectangle 3">
            <a:extLst>
              <a:ext uri="{FF2B5EF4-FFF2-40B4-BE49-F238E27FC236}">
                <a16:creationId xmlns:a16="http://schemas.microsoft.com/office/drawing/2014/main" id="{4D34F4C4-11F5-0312-0FD2-EB7F5B964079}"/>
              </a:ext>
            </a:extLst>
          </p:cNvPr>
          <p:cNvSpPr/>
          <p:nvPr/>
        </p:nvSpPr>
        <p:spPr>
          <a:xfrm>
            <a:off x="0" y="0"/>
            <a:ext cx="12192000" cy="6858000"/>
          </a:xfrm>
          <a:prstGeom prst="rect">
            <a:avLst/>
          </a:prstGeom>
          <a:solidFill>
            <a:schemeClr val="bg1">
              <a:lumMod val="75000"/>
              <a:alpha val="7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itle 1">
            <a:extLst>
              <a:ext uri="{FF2B5EF4-FFF2-40B4-BE49-F238E27FC236}">
                <a16:creationId xmlns:a16="http://schemas.microsoft.com/office/drawing/2014/main" id="{8437E865-9880-4FFE-FEDF-D95425C60B4B}"/>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chemeClr val="tx1"/>
                </a:solidFill>
              </a:rPr>
              <a:t>Matthew 12:39-41</a:t>
            </a:r>
          </a:p>
        </p:txBody>
      </p:sp>
      <p:sp>
        <p:nvSpPr>
          <p:cNvPr id="6" name="Content Placeholder 2">
            <a:extLst>
              <a:ext uri="{FF2B5EF4-FFF2-40B4-BE49-F238E27FC236}">
                <a16:creationId xmlns:a16="http://schemas.microsoft.com/office/drawing/2014/main" id="{C0FED85F-2C7A-F160-0AF3-1DFBE76C373B}"/>
              </a:ext>
            </a:extLst>
          </p:cNvPr>
          <p:cNvSpPr txBox="1">
            <a:spLocks/>
          </p:cNvSpPr>
          <p:nvPr/>
        </p:nvSpPr>
        <p:spPr>
          <a:xfrm>
            <a:off x="838200" y="1243742"/>
            <a:ext cx="10515600" cy="517031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3600" dirty="0">
                <a:solidFill>
                  <a:schemeClr val="tx1"/>
                </a:solidFill>
                <a:latin typeface="Calibri" panose="020F0502020204030204" pitchFamily="34" charset="0"/>
                <a:ea typeface="Calibri" panose="020F0502020204030204" pitchFamily="34" charset="0"/>
                <a:cs typeface="Times New Roman" panose="02020603050405020304" pitchFamily="18" charset="0"/>
              </a:rPr>
              <a:t>39 “But He answered and said to them, ‘An evil and adulterous generation craves for a sign; and yet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no sign will be given to it but the sign of Jonah the prophet; 40 for just as </a:t>
            </a:r>
            <a:r>
              <a:rPr lang="en-US" sz="3600" b="1" cap="small" dirty="0">
                <a:solidFill>
                  <a:srgbClr val="C00000"/>
                </a:solidFill>
                <a:latin typeface="Calibri" panose="020F0502020204030204" pitchFamily="34" charset="0"/>
                <a:ea typeface="Calibri" panose="020F0502020204030204" pitchFamily="34" charset="0"/>
                <a:cs typeface="Times New Roman" panose="02020603050405020304" pitchFamily="18" charset="0"/>
              </a:rPr>
              <a:t>JONAH WAS THREE DAYS AND THREE NIGHTS IN THE BELLY OF THE SEA MONSTER</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so will the Son of Man be three days and three nights in the heart of the earth. 41 </a:t>
            </a:r>
            <a:r>
              <a:rPr lang="en-US" sz="36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men of Nineveh will stand up with this generation at the judgment and will condemn it because they repented at the preaching of Jonah; and behold,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something greater than Jonah is here</a:t>
            </a:r>
            <a:r>
              <a:rPr lang="en-US" sz="3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Bef>
                <a:spcPts val="0"/>
              </a:spcBef>
              <a:buFont typeface="Symbol" panose="05050102010706020507" pitchFamily="18" charset="2"/>
              <a:buChar char=""/>
            </a:pPr>
            <a:endParaRPr lang="en-US" sz="3600" dirty="0">
              <a:solidFill>
                <a:schemeClr val="tx1"/>
              </a:solidFill>
            </a:endParaRPr>
          </a:p>
          <a:p>
            <a:pPr marL="742950" indent="-742950">
              <a:buFont typeface="+mj-lt"/>
              <a:buAutoNum type="arabicPeriod"/>
            </a:pPr>
            <a:endParaRPr lang="en-US" sz="3600" dirty="0">
              <a:solidFill>
                <a:schemeClr val="tx1"/>
              </a:solidFill>
            </a:endParaRPr>
          </a:p>
        </p:txBody>
      </p:sp>
    </p:spTree>
    <p:extLst>
      <p:ext uri="{BB962C8B-B14F-4D97-AF65-F5344CB8AC3E}">
        <p14:creationId xmlns:p14="http://schemas.microsoft.com/office/powerpoint/2010/main" val="4154729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AF06D-FE12-3169-6826-8A95816F1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9317A4-5D20-9364-9066-5A0265D049DB}"/>
              </a:ext>
            </a:extLst>
          </p:cNvPr>
          <p:cNvSpPr>
            <a:spLocks noGrp="1"/>
          </p:cNvSpPr>
          <p:nvPr>
            <p:ph type="title"/>
          </p:nvPr>
        </p:nvSpPr>
        <p:spPr>
          <a:xfrm>
            <a:off x="648929" y="549001"/>
            <a:ext cx="7412516" cy="868017"/>
          </a:xfrm>
        </p:spPr>
        <p:txBody>
          <a:bodyPr>
            <a:normAutofit/>
          </a:bodyPr>
          <a:lstStyle/>
          <a:p>
            <a:r>
              <a:rPr lang="en-US" sz="5400" dirty="0"/>
              <a:t>Basic Bible Interpretation</a:t>
            </a:r>
          </a:p>
        </p:txBody>
      </p:sp>
      <p:sp>
        <p:nvSpPr>
          <p:cNvPr id="3" name="Content Placeholder 2">
            <a:extLst>
              <a:ext uri="{FF2B5EF4-FFF2-40B4-BE49-F238E27FC236}">
                <a16:creationId xmlns:a16="http://schemas.microsoft.com/office/drawing/2014/main" id="{A8FF8EAB-D770-E2CE-8DF0-CA4BE7BAEA5E}"/>
              </a:ext>
            </a:extLst>
          </p:cNvPr>
          <p:cNvSpPr>
            <a:spLocks noGrp="1"/>
          </p:cNvSpPr>
          <p:nvPr>
            <p:ph idx="1"/>
          </p:nvPr>
        </p:nvSpPr>
        <p:spPr>
          <a:xfrm>
            <a:off x="648929" y="2348018"/>
            <a:ext cx="7610168" cy="1879425"/>
          </a:xfrm>
        </p:spPr>
        <p:txBody>
          <a:bodyPr>
            <a:normAutofit fontScale="92500" lnSpcReduction="20000"/>
          </a:bodyPr>
          <a:lstStyle/>
          <a:p>
            <a:pPr marL="0" marR="0" indent="0">
              <a:lnSpc>
                <a:spcPct val="107000"/>
              </a:lnSpc>
              <a:spcBef>
                <a:spcPts val="0"/>
              </a:spcBef>
              <a:spcAft>
                <a:spcPts val="800"/>
              </a:spcAft>
              <a:buNone/>
            </a:pPr>
            <a:r>
              <a:rPr lang="en-US" sz="4400" i="1" dirty="0">
                <a:effectLst/>
                <a:latin typeface="Calibri" panose="020F0502020204030204" pitchFamily="34" charset="0"/>
                <a:ea typeface="Calibri" panose="020F0502020204030204" pitchFamily="34" charset="0"/>
                <a:cs typeface="Times New Roman" panose="02020603050405020304" pitchFamily="18" charset="0"/>
              </a:rPr>
              <a:t>“</a:t>
            </a:r>
            <a:r>
              <a:rPr lang="en-US" sz="4400" b="1" i="1" dirty="0">
                <a:effectLst/>
                <a:latin typeface="Calibri" panose="020F0502020204030204" pitchFamily="34" charset="0"/>
                <a:ea typeface="Calibri" panose="020F0502020204030204" pitchFamily="34" charset="0"/>
                <a:cs typeface="Times New Roman" panose="02020603050405020304" pitchFamily="18" charset="0"/>
              </a:rPr>
              <a:t>The basis for uniting the Old and New Testaments was typology </a:t>
            </a:r>
            <a:r>
              <a:rPr lang="en-US" sz="4400" i="1" dirty="0">
                <a:effectLst/>
                <a:latin typeface="Calibri" panose="020F0502020204030204" pitchFamily="34" charset="0"/>
                <a:ea typeface="Calibri" panose="020F0502020204030204" pitchFamily="34" charset="0"/>
                <a:cs typeface="Times New Roman" panose="02020603050405020304" pitchFamily="18" charset="0"/>
              </a:rPr>
              <a:t>and predictive prophecy…”</a:t>
            </a:r>
          </a:p>
        </p:txBody>
      </p:sp>
      <p:sp>
        <p:nvSpPr>
          <p:cNvPr id="4" name="Footer Placeholder 3">
            <a:extLst>
              <a:ext uri="{FF2B5EF4-FFF2-40B4-BE49-F238E27FC236}">
                <a16:creationId xmlns:a16="http://schemas.microsoft.com/office/drawing/2014/main" id="{4D39BCDC-2127-9FFA-6371-2E636CCEA643}"/>
              </a:ext>
            </a:extLst>
          </p:cNvPr>
          <p:cNvSpPr>
            <a:spLocks noGrp="1"/>
          </p:cNvSpPr>
          <p:nvPr>
            <p:ph type="ftr" sz="quarter" idx="11"/>
          </p:nvPr>
        </p:nvSpPr>
        <p:spPr>
          <a:xfrm>
            <a:off x="648929" y="6356350"/>
            <a:ext cx="10903408" cy="365125"/>
          </a:xfrm>
        </p:spPr>
        <p:txBody>
          <a:bodyP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a:ea typeface="+mn-ea"/>
                <a:cs typeface="+mn-cs"/>
              </a:rPr>
              <a:t>Zuck, Roy B. Basic Bible Interpretation: A Practical Guide to Discovering Biblical Truth. Edited by Craig Bubeck Sr. Colorado Springs, CO: David C. Cook, 1991.</a:t>
            </a:r>
          </a:p>
        </p:txBody>
      </p:sp>
      <p:pic>
        <p:nvPicPr>
          <p:cNvPr id="5" name="Picture 4" descr="A book cover with purple text&#10;&#10;Description automatically generated">
            <a:extLst>
              <a:ext uri="{FF2B5EF4-FFF2-40B4-BE49-F238E27FC236}">
                <a16:creationId xmlns:a16="http://schemas.microsoft.com/office/drawing/2014/main" id="{412A529F-C78E-0931-9737-024029DBC9EF}"/>
              </a:ext>
            </a:extLst>
          </p:cNvPr>
          <p:cNvPicPr>
            <a:picLocks noChangeAspect="1"/>
          </p:cNvPicPr>
          <p:nvPr/>
        </p:nvPicPr>
        <p:blipFill>
          <a:blip r:embed="rId2"/>
          <a:stretch>
            <a:fillRect/>
          </a:stretch>
        </p:blipFill>
        <p:spPr>
          <a:xfrm>
            <a:off x="8741560" y="1656102"/>
            <a:ext cx="2801511" cy="4263169"/>
          </a:xfrm>
          <a:prstGeom prst="rect">
            <a:avLst/>
          </a:prstGeom>
        </p:spPr>
      </p:pic>
    </p:spTree>
    <p:extLst>
      <p:ext uri="{BB962C8B-B14F-4D97-AF65-F5344CB8AC3E}">
        <p14:creationId xmlns:p14="http://schemas.microsoft.com/office/powerpoint/2010/main" val="3619310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05202-482E-6F84-848B-07FCD5BCCFB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49587D-BFDB-6349-6C37-B32955B8BE4A}"/>
              </a:ext>
            </a:extLst>
          </p:cNvPr>
          <p:cNvSpPr>
            <a:spLocks noGrp="1"/>
          </p:cNvSpPr>
          <p:nvPr>
            <p:ph type="ftr" sz="quarter" idx="11"/>
          </p:nvPr>
        </p:nvSpPr>
        <p:spPr/>
        <p:txBody>
          <a:bodyPr/>
          <a:lstStyle/>
          <a:p>
            <a:endParaRPr lang="en-US" dirty="0"/>
          </a:p>
        </p:txBody>
      </p:sp>
      <p:graphicFrame>
        <p:nvGraphicFramePr>
          <p:cNvPr id="3" name="Table 3">
            <a:extLst>
              <a:ext uri="{FF2B5EF4-FFF2-40B4-BE49-F238E27FC236}">
                <a16:creationId xmlns:a16="http://schemas.microsoft.com/office/drawing/2014/main" id="{CFED6C83-4B07-82A4-DD2D-D27DDBD8888A}"/>
              </a:ext>
            </a:extLst>
          </p:cNvPr>
          <p:cNvGraphicFramePr>
            <a:graphicFrameLocks noGrp="1"/>
          </p:cNvGraphicFramePr>
          <p:nvPr/>
        </p:nvGraphicFramePr>
        <p:xfrm>
          <a:off x="0" y="2"/>
          <a:ext cx="12192000" cy="6857997"/>
        </p:xfrm>
        <a:graphic>
          <a:graphicData uri="http://schemas.openxmlformats.org/drawingml/2006/table">
            <a:tbl>
              <a:tblPr firstRow="1" bandRow="1">
                <a:tableStyleId>{5C22544A-7EE6-4342-B048-85BDC9FD1C3A}</a:tableStyleId>
              </a:tblPr>
              <a:tblGrid>
                <a:gridCol w="5870713">
                  <a:extLst>
                    <a:ext uri="{9D8B030D-6E8A-4147-A177-3AD203B41FA5}">
                      <a16:colId xmlns:a16="http://schemas.microsoft.com/office/drawing/2014/main" val="3622723658"/>
                    </a:ext>
                  </a:extLst>
                </a:gridCol>
                <a:gridCol w="6321287">
                  <a:extLst>
                    <a:ext uri="{9D8B030D-6E8A-4147-A177-3AD203B41FA5}">
                      <a16:colId xmlns:a16="http://schemas.microsoft.com/office/drawing/2014/main" val="3061734320"/>
                    </a:ext>
                  </a:extLst>
                </a:gridCol>
              </a:tblGrid>
              <a:tr h="721833">
                <a:tc>
                  <a:txBody>
                    <a:bodyPr/>
                    <a:lstStyle/>
                    <a:p>
                      <a:pPr algn="l">
                        <a:lnSpc>
                          <a:spcPct val="100000"/>
                        </a:lnSpc>
                      </a:pPr>
                      <a:r>
                        <a:rPr lang="en-US" sz="3600" dirty="0"/>
                        <a:t>Joseph in Genesis</a:t>
                      </a:r>
                    </a:p>
                  </a:txBody>
                  <a:tcPr/>
                </a:tc>
                <a:tc>
                  <a:txBody>
                    <a:bodyPr/>
                    <a:lstStyle/>
                    <a:p>
                      <a:pPr algn="l">
                        <a:lnSpc>
                          <a:spcPct val="100000"/>
                        </a:lnSpc>
                      </a:pPr>
                      <a:r>
                        <a:rPr lang="en-US" sz="3600" dirty="0">
                          <a:solidFill>
                            <a:srgbClr val="C00000"/>
                          </a:solidFill>
                        </a:rPr>
                        <a:t>Jesus of Nazareth </a:t>
                      </a:r>
                    </a:p>
                  </a:txBody>
                  <a:tcPr/>
                </a:tc>
                <a:extLst>
                  <a:ext uri="{0D108BD9-81ED-4DB2-BD59-A6C34878D82A}">
                    <a16:rowId xmlns:a16="http://schemas.microsoft.com/office/drawing/2014/main" val="1720495307"/>
                  </a:ext>
                </a:extLst>
              </a:tr>
              <a:tr h="412476">
                <a:tc>
                  <a:txBody>
                    <a:bodyPr/>
                    <a:lstStyle/>
                    <a:p>
                      <a:pPr algn="l"/>
                      <a:r>
                        <a:rPr lang="en-US" b="1" dirty="0"/>
                        <a:t>A Shepherd (37:2)</a:t>
                      </a:r>
                    </a:p>
                  </a:txBody>
                  <a:tcPr/>
                </a:tc>
                <a:tc>
                  <a:txBody>
                    <a:bodyPr/>
                    <a:lstStyle/>
                    <a:p>
                      <a:pPr algn="l"/>
                      <a:r>
                        <a:rPr lang="en-US" b="1" dirty="0">
                          <a:solidFill>
                            <a:srgbClr val="C00000"/>
                          </a:solidFill>
                        </a:rPr>
                        <a:t>The Good Shepherd (John 10:11)</a:t>
                      </a:r>
                    </a:p>
                  </a:txBody>
                  <a:tcPr/>
                </a:tc>
                <a:extLst>
                  <a:ext uri="{0D108BD9-81ED-4DB2-BD59-A6C34878D82A}">
                    <a16:rowId xmlns:a16="http://schemas.microsoft.com/office/drawing/2014/main" val="2908475433"/>
                  </a:ext>
                </a:extLst>
              </a:tr>
              <a:tr h="412476">
                <a:tc>
                  <a:txBody>
                    <a:bodyPr/>
                    <a:lstStyle/>
                    <a:p>
                      <a:pPr algn="l"/>
                      <a:r>
                        <a:rPr lang="en-US" b="1" dirty="0"/>
                        <a:t>Beloved of his father (37:3)</a:t>
                      </a:r>
                    </a:p>
                  </a:txBody>
                  <a:tcPr/>
                </a:tc>
                <a:tc>
                  <a:txBody>
                    <a:bodyPr/>
                    <a:lstStyle/>
                    <a:p>
                      <a:pPr algn="l"/>
                      <a:r>
                        <a:rPr lang="en-US" b="1" dirty="0">
                          <a:solidFill>
                            <a:srgbClr val="C00000"/>
                          </a:solidFill>
                        </a:rPr>
                        <a:t>Beloved of His Father (Matt 3:17)</a:t>
                      </a:r>
                    </a:p>
                  </a:txBody>
                  <a:tcPr/>
                </a:tc>
                <a:extLst>
                  <a:ext uri="{0D108BD9-81ED-4DB2-BD59-A6C34878D82A}">
                    <a16:rowId xmlns:a16="http://schemas.microsoft.com/office/drawing/2014/main" val="2683366453"/>
                  </a:ext>
                </a:extLst>
              </a:tr>
              <a:tr h="779594">
                <a:tc>
                  <a:txBody>
                    <a:bodyPr/>
                    <a:lstStyle/>
                    <a:p>
                      <a:pPr algn="l"/>
                      <a:r>
                        <a:rPr lang="en-US" b="1" dirty="0"/>
                        <a:t>Hated by his brothers (37:4, 5, 8)</a:t>
                      </a:r>
                    </a:p>
                  </a:txBody>
                  <a:tcPr/>
                </a:tc>
                <a:tc>
                  <a:txBody>
                    <a:bodyPr/>
                    <a:lstStyle/>
                    <a:p>
                      <a:pPr algn="l"/>
                      <a:r>
                        <a:rPr lang="en-US" b="1" dirty="0">
                          <a:solidFill>
                            <a:srgbClr val="C00000"/>
                          </a:solidFill>
                        </a:rPr>
                        <a:t>Jesus was hated by His brothers (John 15:25; Luke 19:14; John 5:18; 7:7; 8:40)</a:t>
                      </a:r>
                    </a:p>
                  </a:txBody>
                  <a:tcPr/>
                </a:tc>
                <a:extLst>
                  <a:ext uri="{0D108BD9-81ED-4DB2-BD59-A6C34878D82A}">
                    <a16:rowId xmlns:a16="http://schemas.microsoft.com/office/drawing/2014/main" val="3989861027"/>
                  </a:ext>
                </a:extLst>
              </a:tr>
              <a:tr h="412476">
                <a:tc>
                  <a:txBody>
                    <a:bodyPr/>
                    <a:lstStyle/>
                    <a:p>
                      <a:pPr algn="l"/>
                      <a:r>
                        <a:rPr lang="en-US" b="1" dirty="0"/>
                        <a:t>Foretold his future sovereignty (37:7-12)	</a:t>
                      </a:r>
                    </a:p>
                  </a:txBody>
                  <a:tcPr/>
                </a:tc>
                <a:tc>
                  <a:txBody>
                    <a:bodyPr/>
                    <a:lstStyle/>
                    <a:p>
                      <a:pPr algn="l"/>
                      <a:r>
                        <a:rPr lang="en-US" b="1" dirty="0">
                          <a:solidFill>
                            <a:srgbClr val="C00000"/>
                          </a:solidFill>
                        </a:rPr>
                        <a:t>Foretold His future sovereignty (Matt 26:64; John 18:37)</a:t>
                      </a:r>
                    </a:p>
                  </a:txBody>
                  <a:tcPr/>
                </a:tc>
                <a:extLst>
                  <a:ext uri="{0D108BD9-81ED-4DB2-BD59-A6C34878D82A}">
                    <a16:rowId xmlns:a16="http://schemas.microsoft.com/office/drawing/2014/main" val="515813735"/>
                  </a:ext>
                </a:extLst>
              </a:tr>
              <a:tr h="721833">
                <a:tc>
                  <a:txBody>
                    <a:bodyPr/>
                    <a:lstStyle/>
                    <a:p>
                      <a:pPr algn="l"/>
                      <a:r>
                        <a:rPr lang="en-US" b="1" dirty="0"/>
                        <a:t>Sent by his father to his brothers for their welfare (37:13-14)</a:t>
                      </a:r>
                    </a:p>
                  </a:txBody>
                  <a:tcPr/>
                </a:tc>
                <a:tc>
                  <a:txBody>
                    <a:bodyPr/>
                    <a:lstStyle/>
                    <a:p>
                      <a:pPr algn="l"/>
                      <a:r>
                        <a:rPr lang="en-US" b="1" dirty="0">
                          <a:solidFill>
                            <a:srgbClr val="C00000"/>
                          </a:solidFill>
                        </a:rPr>
                        <a:t>Jesus was sent to the ‘lost sheep of Israel,’ by His Father (John 4:34; 5:30; 6:38-40; 12:48-50; 17:21) and the world (3:16-17)</a:t>
                      </a:r>
                    </a:p>
                  </a:txBody>
                  <a:tcPr/>
                </a:tc>
                <a:extLst>
                  <a:ext uri="{0D108BD9-81ED-4DB2-BD59-A6C34878D82A}">
                    <a16:rowId xmlns:a16="http://schemas.microsoft.com/office/drawing/2014/main" val="1089442288"/>
                  </a:ext>
                </a:extLst>
              </a:tr>
              <a:tr h="412476">
                <a:tc>
                  <a:txBody>
                    <a:bodyPr/>
                    <a:lstStyle/>
                    <a:p>
                      <a:pPr algn="l"/>
                      <a:r>
                        <a:rPr lang="en-US" b="1" dirty="0"/>
                        <a:t>Joseph’s brothers plotted to kill Joseph (37:18-20)</a:t>
                      </a:r>
                    </a:p>
                  </a:txBody>
                  <a:tcPr/>
                </a:tc>
                <a:tc>
                  <a:txBody>
                    <a:bodyPr/>
                    <a:lstStyle/>
                    <a:p>
                      <a:pPr algn="l"/>
                      <a:r>
                        <a:rPr lang="en-US" b="1" dirty="0">
                          <a:solidFill>
                            <a:srgbClr val="C00000"/>
                          </a:solidFill>
                        </a:rPr>
                        <a:t>The Jews also plotted to kill Christ. (Matt 12:14; 26:4)</a:t>
                      </a:r>
                    </a:p>
                  </a:txBody>
                  <a:tcPr/>
                </a:tc>
                <a:extLst>
                  <a:ext uri="{0D108BD9-81ED-4DB2-BD59-A6C34878D82A}">
                    <a16:rowId xmlns:a16="http://schemas.microsoft.com/office/drawing/2014/main" val="1217480511"/>
                  </a:ext>
                </a:extLst>
              </a:tr>
              <a:tr h="512160">
                <a:tc>
                  <a:txBody>
                    <a:bodyPr/>
                    <a:lstStyle/>
                    <a:p>
                      <a:pPr algn="l"/>
                      <a:r>
                        <a:rPr lang="en-US" b="1" dirty="0"/>
                        <a:t>A slave, sold for the price of redemption (37:28)</a:t>
                      </a:r>
                    </a:p>
                  </a:txBody>
                  <a:tcPr/>
                </a:tc>
                <a:tc>
                  <a:txBody>
                    <a:bodyPr/>
                    <a:lstStyle/>
                    <a:p>
                      <a:pPr algn="l"/>
                      <a:r>
                        <a:rPr lang="en-US" b="1" dirty="0">
                          <a:solidFill>
                            <a:srgbClr val="C00000"/>
                          </a:solidFill>
                        </a:rPr>
                        <a:t>Sold for thirty pieces of silver (the price of a slave - Matt 26:15)</a:t>
                      </a:r>
                    </a:p>
                  </a:txBody>
                  <a:tcPr/>
                </a:tc>
                <a:extLst>
                  <a:ext uri="{0D108BD9-81ED-4DB2-BD59-A6C34878D82A}">
                    <a16:rowId xmlns:a16="http://schemas.microsoft.com/office/drawing/2014/main" val="1389662266"/>
                  </a:ext>
                </a:extLst>
              </a:tr>
              <a:tr h="613690">
                <a:tc>
                  <a:txBody>
                    <a:bodyPr/>
                    <a:lstStyle/>
                    <a:p>
                      <a:pPr algn="l" fontAlgn="t"/>
                      <a:r>
                        <a:rPr lang="en-US" b="1" dirty="0">
                          <a:solidFill>
                            <a:srgbClr val="444444"/>
                          </a:solidFill>
                          <a:effectLst/>
                        </a:rPr>
                        <a:t>Became a servant (39:1)</a:t>
                      </a:r>
                    </a:p>
                  </a:txBody>
                  <a:tcPr marL="142875" marR="142875" marT="142875" marB="142875"/>
                </a:tc>
                <a:tc>
                  <a:txBody>
                    <a:bodyPr/>
                    <a:lstStyle/>
                    <a:p>
                      <a:pPr algn="l" fontAlgn="t"/>
                      <a:r>
                        <a:rPr lang="en-US" b="1" dirty="0">
                          <a:solidFill>
                            <a:srgbClr val="C00000"/>
                          </a:solidFill>
                          <a:effectLst/>
                        </a:rPr>
                        <a:t>Became a servant (Phil 2:6, 7; Luke 22:27; John 13:1-17)</a:t>
                      </a:r>
                    </a:p>
                  </a:txBody>
                  <a:tcPr marL="142875" marR="142875" marT="142875" marB="142875"/>
                </a:tc>
                <a:extLst>
                  <a:ext uri="{0D108BD9-81ED-4DB2-BD59-A6C34878D82A}">
                    <a16:rowId xmlns:a16="http://schemas.microsoft.com/office/drawing/2014/main" val="1940690533"/>
                  </a:ext>
                </a:extLst>
              </a:tr>
              <a:tr h="613690">
                <a:tc>
                  <a:txBody>
                    <a:bodyPr/>
                    <a:lstStyle/>
                    <a:p>
                      <a:pPr algn="l" fontAlgn="t"/>
                      <a:r>
                        <a:rPr lang="en-US" b="1" dirty="0">
                          <a:solidFill>
                            <a:srgbClr val="444444"/>
                          </a:solidFill>
                          <a:effectLst/>
                        </a:rPr>
                        <a:t>Tempted by Potiphar’s wife and did not sin (39:7-12)</a:t>
                      </a:r>
                    </a:p>
                  </a:txBody>
                  <a:tcPr marL="142875" marR="142875" marT="142875" marB="142875"/>
                </a:tc>
                <a:tc>
                  <a:txBody>
                    <a:bodyPr/>
                    <a:lstStyle/>
                    <a:p>
                      <a:pPr algn="l" fontAlgn="t"/>
                      <a:r>
                        <a:rPr lang="en-US" b="1" dirty="0">
                          <a:solidFill>
                            <a:srgbClr val="C00000"/>
                          </a:solidFill>
                          <a:effectLst/>
                        </a:rPr>
                        <a:t>Tempted by Satan and did not sin (Matt 4:1-11; Heb. 2:18; 4:15)</a:t>
                      </a:r>
                    </a:p>
                  </a:txBody>
                  <a:tcPr marL="142875" marR="142875" marT="142875" marB="142875"/>
                </a:tc>
                <a:extLst>
                  <a:ext uri="{0D108BD9-81ED-4DB2-BD59-A6C34878D82A}">
                    <a16:rowId xmlns:a16="http://schemas.microsoft.com/office/drawing/2014/main" val="3684413233"/>
                  </a:ext>
                </a:extLst>
              </a:tr>
              <a:tr h="613690">
                <a:tc>
                  <a:txBody>
                    <a:bodyPr/>
                    <a:lstStyle/>
                    <a:p>
                      <a:pPr algn="l" fontAlgn="t"/>
                      <a:r>
                        <a:rPr lang="en-US" b="1" dirty="0">
                          <a:solidFill>
                            <a:srgbClr val="444444"/>
                          </a:solidFill>
                          <a:effectLst/>
                        </a:rPr>
                        <a:t>Falsely accused (39:16-18)</a:t>
                      </a:r>
                    </a:p>
                  </a:txBody>
                  <a:tcPr marL="142875" marR="142875" marT="142875" marB="142875"/>
                </a:tc>
                <a:tc>
                  <a:txBody>
                    <a:bodyPr/>
                    <a:lstStyle/>
                    <a:p>
                      <a:pPr algn="l" fontAlgn="t"/>
                      <a:r>
                        <a:rPr lang="en-US" b="1" dirty="0">
                          <a:solidFill>
                            <a:srgbClr val="C00000"/>
                          </a:solidFill>
                          <a:effectLst/>
                        </a:rPr>
                        <a:t>Falsely accused (Matthew 26:59-61)</a:t>
                      </a:r>
                    </a:p>
                  </a:txBody>
                  <a:tcPr marL="142875" marR="142875" marT="142875" marB="142875"/>
                </a:tc>
                <a:extLst>
                  <a:ext uri="{0D108BD9-81ED-4DB2-BD59-A6C34878D82A}">
                    <a16:rowId xmlns:a16="http://schemas.microsoft.com/office/drawing/2014/main" val="1532944878"/>
                  </a:ext>
                </a:extLst>
              </a:tr>
              <a:tr h="631603">
                <a:tc>
                  <a:txBody>
                    <a:bodyPr/>
                    <a:lstStyle/>
                    <a:p>
                      <a:pPr algn="l" fontAlgn="t"/>
                      <a:r>
                        <a:rPr lang="en-US" b="1" dirty="0">
                          <a:solidFill>
                            <a:srgbClr val="444444"/>
                          </a:solidFill>
                          <a:effectLst/>
                        </a:rPr>
                        <a:t>Attempted no defense (39:19)</a:t>
                      </a:r>
                    </a:p>
                  </a:txBody>
                  <a:tcPr marL="142875" marR="142875" marT="142875" marB="142875"/>
                </a:tc>
                <a:tc>
                  <a:txBody>
                    <a:bodyPr/>
                    <a:lstStyle/>
                    <a:p>
                      <a:pPr algn="l" fontAlgn="t"/>
                      <a:r>
                        <a:rPr lang="en-US" b="1" dirty="0">
                          <a:solidFill>
                            <a:srgbClr val="C00000"/>
                          </a:solidFill>
                          <a:effectLst/>
                        </a:rPr>
                        <a:t>Attempted no defense at His trials (Isaiah 53:7)</a:t>
                      </a:r>
                    </a:p>
                  </a:txBody>
                  <a:tcPr marL="142875" marR="142875" marT="142875" marB="142875"/>
                </a:tc>
                <a:extLst>
                  <a:ext uri="{0D108BD9-81ED-4DB2-BD59-A6C34878D82A}">
                    <a16:rowId xmlns:a16="http://schemas.microsoft.com/office/drawing/2014/main" val="1344412003"/>
                  </a:ext>
                </a:extLst>
              </a:tr>
            </a:tbl>
          </a:graphicData>
        </a:graphic>
      </p:graphicFrame>
      <p:pic>
        <p:nvPicPr>
          <p:cNvPr id="5" name="Picture 4" descr="A person holding a person's shoulder">
            <a:extLst>
              <a:ext uri="{FF2B5EF4-FFF2-40B4-BE49-F238E27FC236}">
                <a16:creationId xmlns:a16="http://schemas.microsoft.com/office/drawing/2014/main" id="{B64BF166-D1B8-FFA4-3E0E-3711DCCA8B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0998" y="70264"/>
            <a:ext cx="1517373" cy="1407418"/>
          </a:xfrm>
          <a:prstGeom prst="rect">
            <a:avLst/>
          </a:prstGeom>
        </p:spPr>
      </p:pic>
      <p:pic>
        <p:nvPicPr>
          <p:cNvPr id="7" name="Picture 6" descr="A person with long hair looking up&#10;&#10;Description automatically generated">
            <a:extLst>
              <a:ext uri="{FF2B5EF4-FFF2-40B4-BE49-F238E27FC236}">
                <a16:creationId xmlns:a16="http://schemas.microsoft.com/office/drawing/2014/main" id="{BDAED1D8-D578-C65B-21C1-3636AC8270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58317" y="70264"/>
            <a:ext cx="1680743" cy="1407418"/>
          </a:xfrm>
          <a:prstGeom prst="rect">
            <a:avLst/>
          </a:prstGeom>
        </p:spPr>
      </p:pic>
    </p:spTree>
    <p:extLst>
      <p:ext uri="{BB962C8B-B14F-4D97-AF65-F5344CB8AC3E}">
        <p14:creationId xmlns:p14="http://schemas.microsoft.com/office/powerpoint/2010/main" val="74149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79A33-B9E4-9FFA-E765-C92E2CAE53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A85909-E5F7-E756-70DB-4EE05E17114F}"/>
              </a:ext>
            </a:extLst>
          </p:cNvPr>
          <p:cNvPicPr>
            <a:picLocks noChangeAspect="1"/>
          </p:cNvPicPr>
          <p:nvPr/>
        </p:nvPicPr>
        <p:blipFill>
          <a:blip r:embed="rId2"/>
          <a:stretch>
            <a:fillRect/>
          </a:stretch>
        </p:blipFill>
        <p:spPr>
          <a:xfrm>
            <a:off x="3611" y="0"/>
            <a:ext cx="12188389" cy="6858000"/>
          </a:xfrm>
          <a:prstGeom prst="rect">
            <a:avLst/>
          </a:prstGeom>
          <a:effectLst>
            <a:outerShdw blurRad="50800" dist="50800" dir="5400000" algn="ctr" rotWithShape="0">
              <a:schemeClr val="accent6">
                <a:lumMod val="50000"/>
              </a:schemeClr>
            </a:outerShdw>
          </a:effectLst>
        </p:spPr>
      </p:pic>
      <p:sp>
        <p:nvSpPr>
          <p:cNvPr id="4" name="Rectangle 3">
            <a:extLst>
              <a:ext uri="{FF2B5EF4-FFF2-40B4-BE49-F238E27FC236}">
                <a16:creationId xmlns:a16="http://schemas.microsoft.com/office/drawing/2014/main" id="{B65312E1-4052-9C22-25A4-D8219E21C6C7}"/>
              </a:ext>
            </a:extLst>
          </p:cNvPr>
          <p:cNvSpPr/>
          <p:nvPr/>
        </p:nvSpPr>
        <p:spPr>
          <a:xfrm>
            <a:off x="0" y="0"/>
            <a:ext cx="12192000" cy="6858000"/>
          </a:xfrm>
          <a:prstGeom prst="rect">
            <a:avLst/>
          </a:prstGeom>
          <a:solidFill>
            <a:schemeClr val="bg1">
              <a:lumMod val="75000"/>
              <a:alpha val="7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itle 1">
            <a:extLst>
              <a:ext uri="{FF2B5EF4-FFF2-40B4-BE49-F238E27FC236}">
                <a16:creationId xmlns:a16="http://schemas.microsoft.com/office/drawing/2014/main" id="{5B998D20-6DD7-69FD-12AD-BFD18D2CB100}"/>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chemeClr val="tx1"/>
                </a:solidFill>
              </a:rPr>
              <a:t>Matthew 12:39-41</a:t>
            </a:r>
          </a:p>
        </p:txBody>
      </p:sp>
      <p:sp>
        <p:nvSpPr>
          <p:cNvPr id="6" name="Content Placeholder 2">
            <a:extLst>
              <a:ext uri="{FF2B5EF4-FFF2-40B4-BE49-F238E27FC236}">
                <a16:creationId xmlns:a16="http://schemas.microsoft.com/office/drawing/2014/main" id="{0D6AC998-5768-0CFE-F483-D9CC7968813D}"/>
              </a:ext>
            </a:extLst>
          </p:cNvPr>
          <p:cNvSpPr txBox="1">
            <a:spLocks/>
          </p:cNvSpPr>
          <p:nvPr/>
        </p:nvSpPr>
        <p:spPr>
          <a:xfrm>
            <a:off x="838200" y="1243742"/>
            <a:ext cx="10515600" cy="517031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3600" dirty="0">
                <a:solidFill>
                  <a:schemeClr val="tx1"/>
                </a:solidFill>
                <a:latin typeface="Calibri" panose="020F0502020204030204" pitchFamily="34" charset="0"/>
                <a:ea typeface="Calibri" panose="020F0502020204030204" pitchFamily="34" charset="0"/>
                <a:cs typeface="Times New Roman" panose="02020603050405020304" pitchFamily="18" charset="0"/>
              </a:rPr>
              <a:t>39 “But He answered and said to them, ‘An evil and adulterous generation craves for a sign; and yet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no sign will be given to it but the sign of Jonah the prophet; 40 for just as </a:t>
            </a:r>
            <a:r>
              <a:rPr lang="en-US" sz="3600" b="1" cap="small" dirty="0">
                <a:solidFill>
                  <a:srgbClr val="C00000"/>
                </a:solidFill>
                <a:latin typeface="Calibri" panose="020F0502020204030204" pitchFamily="34" charset="0"/>
                <a:ea typeface="Calibri" panose="020F0502020204030204" pitchFamily="34" charset="0"/>
                <a:cs typeface="Times New Roman" panose="02020603050405020304" pitchFamily="18" charset="0"/>
              </a:rPr>
              <a:t>JONAH WAS THREE DAYS AND THREE NIGHTS IN THE BELLY OF THE SEA MONSTER</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so will the Son of Man be three days and three nights in the heart of the earth. 41 </a:t>
            </a:r>
            <a:r>
              <a:rPr lang="en-US" sz="36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men of Nineveh will stand up with this generation at the judgment and will condemn it because they repented at the preaching of Jonah; and behold, </a:t>
            </a:r>
            <a:r>
              <a:rPr lang="en-US" sz="36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something greater than Jonah is here</a:t>
            </a:r>
            <a:r>
              <a:rPr lang="en-US" sz="3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spcBef>
                <a:spcPts val="0"/>
              </a:spcBef>
              <a:buFont typeface="Symbol" panose="05050102010706020507" pitchFamily="18" charset="2"/>
              <a:buChar char=""/>
            </a:pPr>
            <a:endParaRPr lang="en-US" sz="3600" dirty="0">
              <a:solidFill>
                <a:schemeClr val="tx1"/>
              </a:solidFill>
            </a:endParaRPr>
          </a:p>
          <a:p>
            <a:pPr marL="742950" indent="-742950">
              <a:buFont typeface="+mj-lt"/>
              <a:buAutoNum type="arabicPeriod"/>
            </a:pPr>
            <a:endParaRPr lang="en-US" sz="3600" dirty="0">
              <a:solidFill>
                <a:schemeClr val="tx1"/>
              </a:solidFill>
            </a:endParaRPr>
          </a:p>
        </p:txBody>
      </p:sp>
    </p:spTree>
    <p:extLst>
      <p:ext uri="{BB962C8B-B14F-4D97-AF65-F5344CB8AC3E}">
        <p14:creationId xmlns:p14="http://schemas.microsoft.com/office/powerpoint/2010/main" val="764842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0C2D4-C97D-6206-2AB9-EE3D4F84E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66342-1985-3DCF-76DD-57667BB82A8C}"/>
              </a:ext>
            </a:extLst>
          </p:cNvPr>
          <p:cNvSpPr>
            <a:spLocks noGrp="1"/>
          </p:cNvSpPr>
          <p:nvPr>
            <p:ph type="title"/>
          </p:nvPr>
        </p:nvSpPr>
        <p:spPr>
          <a:xfrm>
            <a:off x="838200" y="257552"/>
            <a:ext cx="10515600" cy="1325563"/>
          </a:xfrm>
        </p:spPr>
        <p:txBody>
          <a:bodyPr>
            <a:normAutofit/>
          </a:bodyPr>
          <a:lstStyle/>
          <a:p>
            <a:r>
              <a:rPr lang="en-US" sz="6600" dirty="0"/>
              <a:t>Jonah 1:17?</a:t>
            </a:r>
            <a:endParaRPr lang="en-US" sz="6600" dirty="0">
              <a:solidFill>
                <a:srgbClr val="FFC000"/>
              </a:solidFill>
            </a:endParaRPr>
          </a:p>
        </p:txBody>
      </p:sp>
      <p:sp>
        <p:nvSpPr>
          <p:cNvPr id="7" name="Content Placeholder 2">
            <a:extLst>
              <a:ext uri="{FF2B5EF4-FFF2-40B4-BE49-F238E27FC236}">
                <a16:creationId xmlns:a16="http://schemas.microsoft.com/office/drawing/2014/main" id="{0FF2E54B-5112-8EBC-EE8C-6A55AC95B7B1}"/>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Practical Perspective</a:t>
            </a:r>
          </a:p>
          <a:p>
            <a:pPr marL="857250" indent="-857250">
              <a:buFont typeface="+mj-lt"/>
              <a:buAutoNum type="romanUcPeriod"/>
            </a:pPr>
            <a:r>
              <a:rPr lang="en-US" sz="3600" dirty="0"/>
              <a:t>Theological Perspective</a:t>
            </a:r>
          </a:p>
          <a:p>
            <a:pPr marL="857250" indent="-857250">
              <a:buFont typeface="+mj-lt"/>
              <a:buAutoNum type="romanUcPeriod"/>
            </a:pPr>
            <a:r>
              <a:rPr lang="en-US" sz="3600" dirty="0"/>
              <a:t>Historical Perspective</a:t>
            </a:r>
          </a:p>
          <a:p>
            <a:pPr marL="857250" indent="-857250">
              <a:buFont typeface="+mj-lt"/>
              <a:buAutoNum type="romanUcPeriod"/>
            </a:pPr>
            <a:r>
              <a:rPr lang="en-US" sz="3600" dirty="0"/>
              <a:t>Typological Perspective</a:t>
            </a:r>
          </a:p>
          <a:p>
            <a:pPr marL="857250" indent="-857250">
              <a:buFont typeface="+mj-lt"/>
              <a:buAutoNum type="romanUcPeriod"/>
            </a:pPr>
            <a:r>
              <a:rPr lang="en-US" sz="3600" b="1" dirty="0">
                <a:solidFill>
                  <a:srgbClr val="F38103"/>
                </a:solidFill>
              </a:rPr>
              <a:t>Exegetical Perspective</a:t>
            </a:r>
          </a:p>
          <a:p>
            <a:pPr marL="857250" indent="-857250">
              <a:buFont typeface="+mj-lt"/>
              <a:buAutoNum type="romanUcPeriod"/>
            </a:pPr>
            <a:endParaRPr lang="en-US" sz="3600" dirty="0"/>
          </a:p>
          <a:p>
            <a:endParaRPr lang="en-US" sz="3600" dirty="0"/>
          </a:p>
        </p:txBody>
      </p:sp>
      <p:sp>
        <p:nvSpPr>
          <p:cNvPr id="3" name="Footer Placeholder 1">
            <a:extLst>
              <a:ext uri="{FF2B5EF4-FFF2-40B4-BE49-F238E27FC236}">
                <a16:creationId xmlns:a16="http://schemas.microsoft.com/office/drawing/2014/main" id="{7EAC5FBF-0046-2EFA-923D-8666E1B39463}"/>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1090730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I. Defiance (1-2)</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5"/>
            <a:ext cx="11275449" cy="4351338"/>
          </a:xfrm>
        </p:spPr>
        <p:txBody>
          <a:bodyPr>
            <a:normAutofit lnSpcReduction="10000"/>
          </a:bodyPr>
          <a:lstStyle/>
          <a:p>
            <a:pPr marL="1200150" lvl="1" indent="-742950">
              <a:buFont typeface="+mj-lt"/>
              <a:buAutoNum type="alphaUcPeriod"/>
            </a:pPr>
            <a:r>
              <a:rPr lang="en-US" sz="4000" b="1" dirty="0"/>
              <a:t>The running prophet (1:1-16)</a:t>
            </a:r>
          </a:p>
          <a:p>
            <a:pPr marL="1771650" lvl="2" indent="-857250">
              <a:buFont typeface="+mj-lt"/>
              <a:buAutoNum type="romanLcPeriod"/>
            </a:pPr>
            <a:r>
              <a:rPr lang="en-US" sz="3600" dirty="0"/>
              <a:t>Jonah's commission (1:1-2)</a:t>
            </a:r>
          </a:p>
          <a:p>
            <a:pPr marL="1771650" lvl="2" indent="-857250">
              <a:buFont typeface="+mj-lt"/>
              <a:buAutoNum type="romanLcPeriod"/>
            </a:pPr>
            <a:r>
              <a:rPr lang="en-US" sz="3600" dirty="0"/>
              <a:t>Jonah flees from the Lord to Tarshish (1:3)</a:t>
            </a:r>
          </a:p>
          <a:p>
            <a:pPr marL="1771650" lvl="2" indent="-857250">
              <a:buFont typeface="+mj-lt"/>
              <a:buAutoNum type="romanLcPeriod"/>
            </a:pPr>
            <a:r>
              <a:rPr lang="en-US" sz="3600" dirty="0"/>
              <a:t>Jonah and his shipmates are caught in a storm (1:4-6)</a:t>
            </a:r>
          </a:p>
          <a:p>
            <a:pPr marL="1771650" lvl="2" indent="-857250">
              <a:buFont typeface="+mj-lt"/>
              <a:buAutoNum type="romanLcPeriod"/>
            </a:pPr>
            <a:r>
              <a:rPr lang="en-US" sz="3600" dirty="0">
                <a:solidFill>
                  <a:srgbClr val="FFC000"/>
                </a:solidFill>
              </a:rPr>
              <a:t>Jonah exposed as the culprit (1:7-9)</a:t>
            </a:r>
          </a:p>
          <a:p>
            <a:pPr marL="1771650" lvl="2" indent="-857250">
              <a:buFont typeface="+mj-lt"/>
              <a:buAutoNum type="romanLcPeriod"/>
            </a:pPr>
            <a:r>
              <a:rPr lang="en-US" sz="3600" dirty="0">
                <a:solidFill>
                  <a:srgbClr val="FFC000"/>
                </a:solidFill>
              </a:rPr>
              <a:t>Jonah is thrown overboard (1:10-16)</a:t>
            </a:r>
          </a:p>
          <a:p>
            <a:pPr marL="1771650" lvl="2" indent="-857250">
              <a:buFont typeface="+mj-lt"/>
              <a:buAutoNum type="romanLcPeriod"/>
            </a:pPr>
            <a:r>
              <a:rPr lang="en-US" sz="3600" dirty="0">
                <a:solidFill>
                  <a:srgbClr val="FFC000"/>
                </a:solidFill>
              </a:rPr>
              <a:t>Jonah is swallowed by a giant fish (1:17)</a:t>
            </a:r>
          </a:p>
          <a:p>
            <a:pPr marL="1771650" lvl="2" indent="-857250">
              <a:buFont typeface="+mj-lt"/>
              <a:buAutoNum type="romanLcPeriod"/>
            </a:pPr>
            <a:endParaRPr lang="en-US" sz="3600" b="1" dirty="0"/>
          </a:p>
          <a:p>
            <a:pPr marL="1657350" lvl="2" indent="-742950">
              <a:buFont typeface="+mj-lt"/>
              <a:buAutoNum type="romanLcPeriod"/>
            </a:pPr>
            <a:endParaRPr lang="en-US" sz="4000" dirty="0"/>
          </a:p>
          <a:p>
            <a:endParaRPr lang="en-US" sz="4400" dirty="0"/>
          </a:p>
        </p:txBody>
      </p:sp>
      <p:sp>
        <p:nvSpPr>
          <p:cNvPr id="3" name="Footer Placeholder 1">
            <a:extLst>
              <a:ext uri="{FF2B5EF4-FFF2-40B4-BE49-F238E27FC236}">
                <a16:creationId xmlns:a16="http://schemas.microsoft.com/office/drawing/2014/main" id="{7AEBAABA-F0D7-0ECE-69A1-3D4B2A45D524}"/>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218919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608BA3-817C-C6DC-07B4-CAE2E375E9E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6EF92AD-E240-04EE-3A34-754EA54E2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whale swimming in the water">
            <a:extLst>
              <a:ext uri="{FF2B5EF4-FFF2-40B4-BE49-F238E27FC236}">
                <a16:creationId xmlns:a16="http://schemas.microsoft.com/office/drawing/2014/main" id="{1097B042-6637-37FB-D41B-BCEC874BCF7D}"/>
              </a:ext>
            </a:extLst>
          </p:cNvPr>
          <p:cNvPicPr>
            <a:picLocks noChangeAspect="1"/>
          </p:cNvPicPr>
          <p:nvPr/>
        </p:nvPicPr>
        <p:blipFill>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F779B13-7EFA-49B7-8D8D-B59CF71929D7}"/>
              </a:ext>
            </a:extLst>
          </p:cNvPr>
          <p:cNvSpPr txBox="1"/>
          <p:nvPr/>
        </p:nvSpPr>
        <p:spPr>
          <a:xfrm>
            <a:off x="265471" y="5679946"/>
            <a:ext cx="12074013" cy="830997"/>
          </a:xfrm>
          <a:prstGeom prst="rect">
            <a:avLst/>
          </a:prstGeom>
          <a:noFill/>
        </p:spPr>
        <p:txBody>
          <a:bodyPr wrap="square" rtlCol="0">
            <a:spAutoFit/>
          </a:bodyPr>
          <a:lstStyle/>
          <a:p>
            <a:r>
              <a:rPr lang="en-US" sz="2400" dirty="0">
                <a:solidFill>
                  <a:schemeClr val="accent3">
                    <a:lumMod val="40000"/>
                    <a:lumOff val="60000"/>
                  </a:schemeClr>
                </a:solidFill>
              </a:rPr>
              <a:t>“And the LORD appointed a great fish to swallow Jonah, and Jonah was in the stomach of the fish three days and three nights.”  </a:t>
            </a:r>
            <a:r>
              <a:rPr lang="en-US" sz="2400" b="1" dirty="0">
                <a:solidFill>
                  <a:schemeClr val="accent3">
                    <a:lumMod val="40000"/>
                    <a:lumOff val="60000"/>
                  </a:schemeClr>
                </a:solidFill>
              </a:rPr>
              <a:t>Jonah 1:17</a:t>
            </a:r>
          </a:p>
        </p:txBody>
      </p:sp>
    </p:spTree>
    <p:extLst>
      <p:ext uri="{BB962C8B-B14F-4D97-AF65-F5344CB8AC3E}">
        <p14:creationId xmlns:p14="http://schemas.microsoft.com/office/powerpoint/2010/main" val="1472251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4AE9B-27A7-17BA-E409-2206EDDEE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21836-C0B6-612A-D018-9D6BA90EF593}"/>
              </a:ext>
            </a:extLst>
          </p:cNvPr>
          <p:cNvSpPr>
            <a:spLocks noGrp="1"/>
          </p:cNvSpPr>
          <p:nvPr>
            <p:ph type="title"/>
          </p:nvPr>
        </p:nvSpPr>
        <p:spPr>
          <a:xfrm>
            <a:off x="838200" y="257552"/>
            <a:ext cx="10515600" cy="1325563"/>
          </a:xfrm>
        </p:spPr>
        <p:txBody>
          <a:bodyPr>
            <a:normAutofit/>
          </a:bodyPr>
          <a:lstStyle/>
          <a:p>
            <a:r>
              <a:rPr lang="en-US" sz="6600" dirty="0"/>
              <a:t>Outline of Jonah</a:t>
            </a:r>
            <a:endParaRPr lang="en-US" sz="6600" dirty="0">
              <a:solidFill>
                <a:srgbClr val="FFC000"/>
              </a:solidFill>
            </a:endParaRPr>
          </a:p>
        </p:txBody>
      </p:sp>
      <p:sp>
        <p:nvSpPr>
          <p:cNvPr id="7" name="Content Placeholder 2">
            <a:extLst>
              <a:ext uri="{FF2B5EF4-FFF2-40B4-BE49-F238E27FC236}">
                <a16:creationId xmlns:a16="http://schemas.microsoft.com/office/drawing/2014/main" id="{6EF6BF62-F369-0B60-152D-34ED07B1F3B7}"/>
              </a:ext>
            </a:extLst>
          </p:cNvPr>
          <p:cNvSpPr>
            <a:spLocks noGrp="1"/>
          </p:cNvSpPr>
          <p:nvPr>
            <p:ph idx="1"/>
          </p:nvPr>
        </p:nvSpPr>
        <p:spPr>
          <a:xfrm>
            <a:off x="618470" y="2066547"/>
            <a:ext cx="11275449" cy="4351338"/>
          </a:xfrm>
        </p:spPr>
        <p:txBody>
          <a:bodyPr>
            <a:normAutofit/>
          </a:bodyPr>
          <a:lstStyle/>
          <a:p>
            <a:pPr marL="857250" indent="-857250">
              <a:buFont typeface="+mj-lt"/>
              <a:buAutoNum type="romanUcPeriod"/>
            </a:pPr>
            <a:r>
              <a:rPr lang="en-US" sz="3600" dirty="0"/>
              <a:t>Defiance (1-2)</a:t>
            </a:r>
          </a:p>
          <a:p>
            <a:pPr marL="1314450" lvl="1" indent="-857250">
              <a:buFont typeface="+mj-lt"/>
              <a:buAutoNum type="alphaUcPeriod"/>
            </a:pPr>
            <a:r>
              <a:rPr lang="en-US" sz="3200" dirty="0"/>
              <a:t>The running prophet (1)</a:t>
            </a:r>
          </a:p>
          <a:p>
            <a:pPr marL="1314450" lvl="1" indent="-857250">
              <a:buFont typeface="+mj-lt"/>
              <a:buAutoNum type="alphaUcPeriod"/>
            </a:pPr>
            <a:r>
              <a:rPr lang="en-US" sz="3200" b="1" dirty="0">
                <a:solidFill>
                  <a:srgbClr val="FFC000"/>
                </a:solidFill>
              </a:rPr>
              <a:t>The praying prophet (2)</a:t>
            </a:r>
          </a:p>
          <a:p>
            <a:pPr marL="857250" indent="-857250">
              <a:buFont typeface="+mj-lt"/>
              <a:buAutoNum type="romanUcPeriod"/>
            </a:pPr>
            <a:r>
              <a:rPr lang="en-US" sz="3600" dirty="0"/>
              <a:t>Compliance (3-4)</a:t>
            </a:r>
          </a:p>
          <a:p>
            <a:pPr marL="1314450" lvl="1" indent="-857250">
              <a:buFont typeface="+mj-lt"/>
              <a:buAutoNum type="alphaUcPeriod"/>
            </a:pPr>
            <a:r>
              <a:rPr lang="en-US" sz="3200" dirty="0"/>
              <a:t>The preaching prophet (3)</a:t>
            </a:r>
          </a:p>
          <a:p>
            <a:pPr marL="1314450" lvl="1" indent="-857250">
              <a:buFont typeface="+mj-lt"/>
              <a:buAutoNum type="alphaUcPeriod"/>
            </a:pPr>
            <a:r>
              <a:rPr lang="en-US" sz="3200" dirty="0"/>
              <a:t>The pouting prophet (4)</a:t>
            </a:r>
          </a:p>
          <a:p>
            <a:endParaRPr lang="en-US" sz="3600" dirty="0"/>
          </a:p>
          <a:p>
            <a:endParaRPr lang="en-US" sz="3600" dirty="0"/>
          </a:p>
        </p:txBody>
      </p:sp>
      <p:sp>
        <p:nvSpPr>
          <p:cNvPr id="3" name="Footer Placeholder 1">
            <a:extLst>
              <a:ext uri="{FF2B5EF4-FFF2-40B4-BE49-F238E27FC236}">
                <a16:creationId xmlns:a16="http://schemas.microsoft.com/office/drawing/2014/main" id="{6DBC1BC0-180A-762E-CB01-5E6005E3B14A}"/>
              </a:ext>
            </a:extLst>
          </p:cNvPr>
          <p:cNvSpPr>
            <a:spLocks noGrp="1"/>
          </p:cNvSpPr>
          <p:nvPr>
            <p:ph type="ftr" sz="quarter" idx="11"/>
          </p:nvPr>
        </p:nvSpPr>
        <p:spPr>
          <a:xfrm>
            <a:off x="838200" y="6235323"/>
            <a:ext cx="9086739" cy="365125"/>
          </a:xfrm>
        </p:spPr>
        <p:txBody>
          <a:bodyPr/>
          <a:lstStyle/>
          <a:p>
            <a:r>
              <a:rPr lang="en-US" dirty="0">
                <a:solidFill>
                  <a:schemeClr val="tx1">
                    <a:lumMod val="75000"/>
                    <a:lumOff val="25000"/>
                  </a:schemeClr>
                </a:solidFill>
                <a:effectLst/>
              </a:rPr>
              <a:t>Outline adapted from </a:t>
            </a:r>
            <a:r>
              <a:rPr lang="en-US" i="1" dirty="0">
                <a:solidFill>
                  <a:schemeClr val="tx1">
                    <a:lumMod val="75000"/>
                    <a:lumOff val="25000"/>
                  </a:schemeClr>
                </a:solidFill>
                <a:effectLst/>
              </a:rPr>
              <a:t>Jonah Argument</a:t>
            </a:r>
            <a:r>
              <a:rPr lang="en-US" dirty="0">
                <a:solidFill>
                  <a:schemeClr val="tx1">
                    <a:lumMod val="75000"/>
                    <a:lumOff val="25000"/>
                  </a:schemeClr>
                </a:solidFill>
                <a:effectLst/>
              </a:rPr>
              <a:t>, by Andrew Marshall Woods, 2007, 13.</a:t>
            </a:r>
          </a:p>
        </p:txBody>
      </p:sp>
    </p:spTree>
    <p:extLst>
      <p:ext uri="{BB962C8B-B14F-4D97-AF65-F5344CB8AC3E}">
        <p14:creationId xmlns:p14="http://schemas.microsoft.com/office/powerpoint/2010/main" val="1981445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896457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8B577B-7A01-2C3C-E439-E5CE4B4353B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883" y="0"/>
            <a:ext cx="12221765" cy="6858000"/>
          </a:xfrm>
          <a:prstGeom prst="rect">
            <a:avLst/>
          </a:prstGeom>
        </p:spPr>
      </p:pic>
      <p:sp>
        <p:nvSpPr>
          <p:cNvPr id="13" name="Title 1">
            <a:extLst>
              <a:ext uri="{FF2B5EF4-FFF2-40B4-BE49-F238E27FC236}">
                <a16:creationId xmlns:a16="http://schemas.microsoft.com/office/drawing/2014/main" id="{A0D5795A-4B93-5A39-1449-26E78C632D4A}"/>
              </a:ext>
            </a:extLst>
          </p:cNvPr>
          <p:cNvSpPr txBox="1">
            <a:spLocks/>
          </p:cNvSpPr>
          <p:nvPr/>
        </p:nvSpPr>
        <p:spPr>
          <a:xfrm>
            <a:off x="528008" y="1904663"/>
            <a:ext cx="4979908" cy="900395"/>
          </a:xfrm>
          <a:prstGeom prst="rect">
            <a:avLst/>
          </a:prstGeom>
          <a:noFill/>
        </p:spPr>
        <p:txBody>
          <a:bodyPr anchor="ctr">
            <a:normAutofit fontScale="975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3600" dirty="0">
                <a:solidFill>
                  <a:schemeClr val="tx1">
                    <a:lumMod val="85000"/>
                    <a:lumOff val="15000"/>
                  </a:schemeClr>
                </a:solidFill>
                <a:latin typeface="Bebas Neue Regular" panose="00000500000000000000" pitchFamily="50" charset="0"/>
              </a:rPr>
              <a:t>Mediterranean Sea</a:t>
            </a:r>
          </a:p>
        </p:txBody>
      </p:sp>
      <p:sp>
        <p:nvSpPr>
          <p:cNvPr id="2" name="Title 1">
            <a:extLst>
              <a:ext uri="{FF2B5EF4-FFF2-40B4-BE49-F238E27FC236}">
                <a16:creationId xmlns:a16="http://schemas.microsoft.com/office/drawing/2014/main" id="{C8851EE5-2B24-167D-2564-B938FE13E006}"/>
              </a:ext>
            </a:extLst>
          </p:cNvPr>
          <p:cNvSpPr txBox="1">
            <a:spLocks/>
          </p:cNvSpPr>
          <p:nvPr/>
        </p:nvSpPr>
        <p:spPr>
          <a:xfrm>
            <a:off x="7898788" y="5957605"/>
            <a:ext cx="4289626" cy="900395"/>
          </a:xfrm>
          <a:prstGeom prst="rect">
            <a:avLst/>
          </a:prstGeom>
          <a:noFill/>
        </p:spPr>
        <p:txBody>
          <a:bodyPr anchor="ctr">
            <a:normAutofit fontScale="97500" lnSpcReduction="10000"/>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dirty="0">
                <a:solidFill>
                  <a:schemeClr val="tx1">
                    <a:lumMod val="85000"/>
                    <a:lumOff val="15000"/>
                  </a:schemeClr>
                </a:solidFill>
                <a:latin typeface="Bebas Neue Regular" panose="00000500000000000000" pitchFamily="50" charset="0"/>
              </a:rPr>
              <a:t>Jonah’s Travels</a:t>
            </a:r>
          </a:p>
        </p:txBody>
      </p:sp>
    </p:spTree>
    <p:extLst>
      <p:ext uri="{BB962C8B-B14F-4D97-AF65-F5344CB8AC3E}">
        <p14:creationId xmlns:p14="http://schemas.microsoft.com/office/powerpoint/2010/main" val="212764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wave in the ocean&#10;&#10;Description automatically generated">
            <a:extLst>
              <a:ext uri="{FF2B5EF4-FFF2-40B4-BE49-F238E27FC236}">
                <a16:creationId xmlns:a16="http://schemas.microsoft.com/office/drawing/2014/main" id="{57EDFFC4-B5C5-3C15-F264-1E121FB0319C}"/>
              </a:ext>
            </a:extLst>
          </p:cNvPr>
          <p:cNvPicPr>
            <a:picLocks noChangeAspect="1"/>
          </p:cNvPicPr>
          <p:nvPr/>
        </p:nvPicPr>
        <p:blipFill rotWithShape="1">
          <a:blip r:embed="rId2">
            <a:extLst>
              <a:ext uri="{28A0092B-C50C-407E-A947-70E740481C1C}">
                <a14:useLocalDpi xmlns:a14="http://schemas.microsoft.com/office/drawing/2010/main" val="0"/>
              </a:ext>
            </a:extLst>
          </a:blip>
          <a:srcRect t="1001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A89745B-C6C6-1B82-A27E-4750ABE62380}"/>
              </a:ext>
            </a:extLst>
          </p:cNvPr>
          <p:cNvSpPr txBox="1"/>
          <p:nvPr/>
        </p:nvSpPr>
        <p:spPr>
          <a:xfrm>
            <a:off x="8315283" y="3893616"/>
            <a:ext cx="3721819" cy="2862322"/>
          </a:xfrm>
          <a:prstGeom prst="rect">
            <a:avLst/>
          </a:prstGeom>
          <a:solidFill>
            <a:srgbClr val="4D5973">
              <a:alpha val="44000"/>
            </a:srgbClr>
          </a:solidFill>
        </p:spPr>
        <p:txBody>
          <a:bodyPr wrap="square" rtlCol="0">
            <a:spAutoFit/>
          </a:bodyPr>
          <a:lstStyle/>
          <a:p>
            <a:pPr algn="just"/>
            <a:r>
              <a:rPr lang="en-US"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LORD hurled a great wind on the sea and there was a great storm on the sea so that the ship was about to break up. Then the sailors became afraid and every man cried to his god, and they threw the cargo which was in the ship into the sea to lighten it for them. But Jonah had gone below into the hold of the ship, lain down and fallen sound asleep.” </a:t>
            </a:r>
            <a:r>
              <a:rPr lang="en-US"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Jonah 1:4-5</a:t>
            </a:r>
            <a:endParaRPr lang="en-US" dirty="0">
              <a:solidFill>
                <a:schemeClr val="bg1"/>
              </a:solidFill>
            </a:endParaRPr>
          </a:p>
        </p:txBody>
      </p:sp>
    </p:spTree>
    <p:extLst>
      <p:ext uri="{BB962C8B-B14F-4D97-AF65-F5344CB8AC3E}">
        <p14:creationId xmlns:p14="http://schemas.microsoft.com/office/powerpoint/2010/main" val="3106637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3CC1FB-17BD-9A32-0819-E34994CF06FC}"/>
              </a:ext>
            </a:extLst>
          </p:cNvPr>
          <p:cNvSpPr>
            <a:spLocks noGrp="1"/>
          </p:cNvSpPr>
          <p:nvPr>
            <p:ph type="ftr" sz="quarter" idx="11"/>
          </p:nvPr>
        </p:nvSpPr>
        <p:spPr>
          <a:xfrm>
            <a:off x="138404" y="6319028"/>
            <a:ext cx="4114800" cy="365125"/>
          </a:xfrm>
        </p:spPr>
        <p:txBody>
          <a:bodyPr>
            <a:normAutofit/>
          </a:bodyPr>
          <a:lstStyle/>
          <a:p>
            <a:endParaRPr lang="en-US" dirty="0">
              <a:solidFill>
                <a:srgbClr val="FFFFFF"/>
              </a:solidFill>
            </a:endParaRPr>
          </a:p>
        </p:txBody>
      </p:sp>
      <p:pic>
        <p:nvPicPr>
          <p:cNvPr id="6" name="Picture 5" descr="A ship in the storm&#10;&#10;Description automatically generated with medium confidence">
            <a:extLst>
              <a:ext uri="{FF2B5EF4-FFF2-40B4-BE49-F238E27FC236}">
                <a16:creationId xmlns:a16="http://schemas.microsoft.com/office/drawing/2014/main" id="{8BB7C6F5-0E89-4CF2-520F-3A71ED0FE2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 y="-182880"/>
            <a:ext cx="12192000" cy="7040880"/>
          </a:xfrm>
          <a:prstGeom prst="rect">
            <a:avLst/>
          </a:prstGeom>
        </p:spPr>
      </p:pic>
    </p:spTree>
    <p:extLst>
      <p:ext uri="{BB962C8B-B14F-4D97-AF65-F5344CB8AC3E}">
        <p14:creationId xmlns:p14="http://schemas.microsoft.com/office/powerpoint/2010/main" val="51113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4" name="Rectangle 13">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pic>
        <p:nvPicPr>
          <p:cNvPr id="22" name="Picture 21" descr="A group of people sitting on the ground&#10;&#10;Description automatically generated">
            <a:extLst>
              <a:ext uri="{FF2B5EF4-FFF2-40B4-BE49-F238E27FC236}">
                <a16:creationId xmlns:a16="http://schemas.microsoft.com/office/drawing/2014/main" id="{EE823040-B096-046D-DC66-591FAE7069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049" y="-39365"/>
            <a:ext cx="12210650" cy="6938716"/>
          </a:xfrm>
          <a:prstGeom prst="rect">
            <a:avLst/>
          </a:prstGeom>
        </p:spPr>
      </p:pic>
      <p:sp>
        <p:nvSpPr>
          <p:cNvPr id="20" name="Rectangle 19">
            <a:extLst>
              <a:ext uri="{FF2B5EF4-FFF2-40B4-BE49-F238E27FC236}">
                <a16:creationId xmlns:a16="http://schemas.microsoft.com/office/drawing/2014/main" id="{2DC1356A-14F6-2A43-DE32-83E8569609D7}"/>
              </a:ext>
            </a:extLst>
          </p:cNvPr>
          <p:cNvSpPr/>
          <p:nvPr/>
        </p:nvSpPr>
        <p:spPr>
          <a:xfrm>
            <a:off x="19049" y="-48408"/>
            <a:ext cx="12192000" cy="6947757"/>
          </a:xfrm>
          <a:prstGeom prst="rect">
            <a:avLst/>
          </a:prstGeom>
          <a:solidFill>
            <a:schemeClr val="accent2">
              <a:lumMod val="50000"/>
              <a:alpha val="7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4" name="Straight Connector 3">
            <a:extLst>
              <a:ext uri="{FF2B5EF4-FFF2-40B4-BE49-F238E27FC236}">
                <a16:creationId xmlns:a16="http://schemas.microsoft.com/office/drawing/2014/main" id="{12499439-940E-EC16-3D72-E2A58B823A11}"/>
              </a:ext>
            </a:extLst>
          </p:cNvPr>
          <p:cNvCxnSpPr/>
          <p:nvPr/>
        </p:nvCxnSpPr>
        <p:spPr>
          <a:xfrm>
            <a:off x="941696" y="1918225"/>
            <a:ext cx="100993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63DC80-ED4A-2C98-2469-2881A967005A}"/>
              </a:ext>
            </a:extLst>
          </p:cNvPr>
          <p:cNvCxnSpPr>
            <a:cxnSpLocks/>
          </p:cNvCxnSpPr>
          <p:nvPr/>
        </p:nvCxnSpPr>
        <p:spPr>
          <a:xfrm>
            <a:off x="5663821" y="1351132"/>
            <a:ext cx="0" cy="36712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E08810A5-94E6-64E3-41D6-A6FCCE70E03A}"/>
              </a:ext>
            </a:extLst>
          </p:cNvPr>
          <p:cNvSpPr txBox="1">
            <a:spLocks/>
          </p:cNvSpPr>
          <p:nvPr/>
        </p:nvSpPr>
        <p:spPr>
          <a:xfrm>
            <a:off x="833580" y="1244438"/>
            <a:ext cx="5157787"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Old Testament</a:t>
            </a:r>
          </a:p>
        </p:txBody>
      </p:sp>
      <p:sp>
        <p:nvSpPr>
          <p:cNvPr id="7" name="Text Placeholder 4">
            <a:extLst>
              <a:ext uri="{FF2B5EF4-FFF2-40B4-BE49-F238E27FC236}">
                <a16:creationId xmlns:a16="http://schemas.microsoft.com/office/drawing/2014/main" id="{65B8FADD-C484-DAFA-6E24-AB98AFF59C81}"/>
              </a:ext>
            </a:extLst>
          </p:cNvPr>
          <p:cNvSpPr txBox="1">
            <a:spLocks/>
          </p:cNvSpPr>
          <p:nvPr/>
        </p:nvSpPr>
        <p:spPr>
          <a:xfrm>
            <a:off x="6198055" y="1244438"/>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New Testament</a:t>
            </a:r>
          </a:p>
        </p:txBody>
      </p:sp>
      <p:sp>
        <p:nvSpPr>
          <p:cNvPr id="19" name="Text Placeholder 4">
            <a:extLst>
              <a:ext uri="{FF2B5EF4-FFF2-40B4-BE49-F238E27FC236}">
                <a16:creationId xmlns:a16="http://schemas.microsoft.com/office/drawing/2014/main" id="{72BE0663-6FE4-7B02-822B-874C1CE5AE14}"/>
              </a:ext>
            </a:extLst>
          </p:cNvPr>
          <p:cNvSpPr txBox="1">
            <a:spLocks/>
          </p:cNvSpPr>
          <p:nvPr/>
        </p:nvSpPr>
        <p:spPr>
          <a:xfrm>
            <a:off x="3072227" y="213793"/>
            <a:ext cx="5183188" cy="82391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rgbClr val="FFC000"/>
                </a:solidFill>
              </a:rPr>
              <a:t>Casting Lots</a:t>
            </a:r>
          </a:p>
        </p:txBody>
      </p:sp>
      <p:sp>
        <p:nvSpPr>
          <p:cNvPr id="24" name="TextBox 23">
            <a:extLst>
              <a:ext uri="{FF2B5EF4-FFF2-40B4-BE49-F238E27FC236}">
                <a16:creationId xmlns:a16="http://schemas.microsoft.com/office/drawing/2014/main" id="{29CA1B1C-3F93-116E-65C1-85AB73F603F2}"/>
              </a:ext>
            </a:extLst>
          </p:cNvPr>
          <p:cNvSpPr txBox="1"/>
          <p:nvPr/>
        </p:nvSpPr>
        <p:spPr>
          <a:xfrm>
            <a:off x="629366" y="5610508"/>
            <a:ext cx="11175279" cy="1015663"/>
          </a:xfrm>
          <a:prstGeom prst="rect">
            <a:avLst/>
          </a:prstGeom>
          <a:solidFill>
            <a:srgbClr val="FFC000"/>
          </a:solidFill>
        </p:spPr>
        <p:txBody>
          <a:bodyPr wrap="square" rtlCol="0">
            <a:spAutoFit/>
          </a:bodyPr>
          <a:lstStyle/>
          <a:p>
            <a:r>
              <a:rPr lang="en-US" sz="3000" b="1" dirty="0"/>
              <a:t>“The lot is cast into the lap, But its every decision is from the LORD.”</a:t>
            </a:r>
          </a:p>
          <a:p>
            <a:pPr algn="ctr"/>
            <a:r>
              <a:rPr lang="en-US" sz="3000" b="1" dirty="0"/>
              <a:t>-Prov.16:33</a:t>
            </a:r>
          </a:p>
        </p:txBody>
      </p:sp>
      <p:sp>
        <p:nvSpPr>
          <p:cNvPr id="2" name="Content Placeholder 3">
            <a:extLst>
              <a:ext uri="{FF2B5EF4-FFF2-40B4-BE49-F238E27FC236}">
                <a16:creationId xmlns:a16="http://schemas.microsoft.com/office/drawing/2014/main" id="{44453557-8A0B-C9E6-F563-C2061C9D9E52}"/>
              </a:ext>
            </a:extLst>
          </p:cNvPr>
          <p:cNvSpPr txBox="1">
            <a:spLocks/>
          </p:cNvSpPr>
          <p:nvPr/>
        </p:nvSpPr>
        <p:spPr>
          <a:xfrm>
            <a:off x="575442" y="2289680"/>
            <a:ext cx="4824033" cy="2992004"/>
          </a:xfrm>
          <a:prstGeom prst="rect">
            <a:avLst/>
          </a:prstGeom>
        </p:spPr>
        <p:txBody>
          <a:bodyPr numCol="2">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000" dirty="0">
                <a:solidFill>
                  <a:prstClr val="white"/>
                </a:solidFill>
                <a:latin typeface="Calibri"/>
              </a:rPr>
              <a:t>Lev 16:8</a:t>
            </a:r>
          </a:p>
          <a:p>
            <a:pPr>
              <a:defRPr/>
            </a:pPr>
            <a:r>
              <a:rPr lang="en-US" sz="3000" dirty="0">
                <a:solidFill>
                  <a:prstClr val="white"/>
                </a:solidFill>
                <a:latin typeface="Calibri"/>
              </a:rPr>
              <a:t>Num 26:55</a:t>
            </a:r>
          </a:p>
          <a:p>
            <a:pPr>
              <a:defRPr/>
            </a:pPr>
            <a:r>
              <a:rPr lang="en-US" sz="3000" dirty="0">
                <a:solidFill>
                  <a:prstClr val="white"/>
                </a:solidFill>
                <a:latin typeface="Calibri"/>
              </a:rPr>
              <a:t>Josh 7:14, 15; 18:6</a:t>
            </a:r>
          </a:p>
          <a:p>
            <a:pPr>
              <a:defRPr/>
            </a:pPr>
            <a:r>
              <a:rPr lang="en-US" sz="3000" dirty="0">
                <a:solidFill>
                  <a:prstClr val="white"/>
                </a:solidFill>
                <a:latin typeface="Calibri"/>
              </a:rPr>
              <a:t>1 Sam 14:42</a:t>
            </a:r>
          </a:p>
          <a:p>
            <a:pPr>
              <a:defRPr/>
            </a:pPr>
            <a:r>
              <a:rPr lang="en-US" sz="3000" dirty="0">
                <a:solidFill>
                  <a:prstClr val="white"/>
                </a:solidFill>
                <a:latin typeface="Calibri"/>
              </a:rPr>
              <a:t>1 Chron 24:5</a:t>
            </a:r>
          </a:p>
          <a:p>
            <a:pPr>
              <a:defRPr/>
            </a:pPr>
            <a:r>
              <a:rPr lang="en-US" sz="3000" dirty="0">
                <a:solidFill>
                  <a:srgbClr val="FFC000"/>
                </a:solidFill>
                <a:latin typeface="Calibri"/>
              </a:rPr>
              <a:t>Jonah 1:7</a:t>
            </a:r>
          </a:p>
          <a:p>
            <a:pPr>
              <a:defRPr/>
            </a:pPr>
            <a:r>
              <a:rPr lang="en-US" sz="3000" dirty="0">
                <a:solidFill>
                  <a:prstClr val="white"/>
                </a:solidFill>
                <a:latin typeface="Calibri"/>
              </a:rPr>
              <a:t>Neh 10:34</a:t>
            </a:r>
          </a:p>
          <a:p>
            <a:pPr>
              <a:defRPr/>
            </a:pPr>
            <a:r>
              <a:rPr lang="en-US" sz="3000" dirty="0">
                <a:solidFill>
                  <a:prstClr val="white"/>
                </a:solidFill>
                <a:latin typeface="Calibri"/>
              </a:rPr>
              <a:t>Esther 3:7</a:t>
            </a:r>
          </a:p>
          <a:p>
            <a:pPr>
              <a:defRPr/>
            </a:pPr>
            <a:r>
              <a:rPr lang="en-US" sz="3000" dirty="0">
                <a:solidFill>
                  <a:prstClr val="white"/>
                </a:solidFill>
                <a:latin typeface="Calibri"/>
              </a:rPr>
              <a:t>Psalm 16:5</a:t>
            </a:r>
          </a:p>
          <a:p>
            <a:pPr>
              <a:defRPr/>
            </a:pPr>
            <a:r>
              <a:rPr lang="en-US" sz="3000" dirty="0">
                <a:solidFill>
                  <a:prstClr val="white"/>
                </a:solidFill>
                <a:latin typeface="Calibri"/>
              </a:rPr>
              <a:t>Prov 16:33 </a:t>
            </a:r>
            <a:endParaRPr lang="en-US" sz="3000" dirty="0">
              <a:solidFill>
                <a:srgbClr val="FFC000"/>
              </a:solidFill>
              <a:latin typeface="Calibri"/>
            </a:endParaRPr>
          </a:p>
        </p:txBody>
      </p:sp>
      <p:sp>
        <p:nvSpPr>
          <p:cNvPr id="3" name="Content Placeholder 3">
            <a:extLst>
              <a:ext uri="{FF2B5EF4-FFF2-40B4-BE49-F238E27FC236}">
                <a16:creationId xmlns:a16="http://schemas.microsoft.com/office/drawing/2014/main" id="{8318FA1C-9B67-16DD-D659-19CD90DC4416}"/>
              </a:ext>
            </a:extLst>
          </p:cNvPr>
          <p:cNvSpPr txBox="1">
            <a:spLocks/>
          </p:cNvSpPr>
          <p:nvPr/>
        </p:nvSpPr>
        <p:spPr>
          <a:xfrm>
            <a:off x="6217006" y="2272037"/>
            <a:ext cx="4824033" cy="48144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000" dirty="0">
                <a:solidFill>
                  <a:prstClr val="white"/>
                </a:solidFill>
                <a:latin typeface="Calibri"/>
              </a:rPr>
              <a:t>Luke 1:5-9</a:t>
            </a:r>
          </a:p>
          <a:p>
            <a:pPr>
              <a:defRPr/>
            </a:pPr>
            <a:r>
              <a:rPr lang="en-US" sz="3000" dirty="0">
                <a:solidFill>
                  <a:prstClr val="white"/>
                </a:solidFill>
                <a:latin typeface="Calibri"/>
              </a:rPr>
              <a:t>Acts 1:26</a:t>
            </a:r>
          </a:p>
          <a:p>
            <a:pPr>
              <a:defRPr/>
            </a:pPr>
            <a:endParaRPr lang="en-US" sz="3000" dirty="0">
              <a:solidFill>
                <a:srgbClr val="FFC000"/>
              </a:solidFill>
              <a:latin typeface="Calibri"/>
            </a:endParaRPr>
          </a:p>
        </p:txBody>
      </p:sp>
    </p:spTree>
    <p:extLst>
      <p:ext uri="{BB962C8B-B14F-4D97-AF65-F5344CB8AC3E}">
        <p14:creationId xmlns:p14="http://schemas.microsoft.com/office/powerpoint/2010/main" val="1251521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boat in the water&#10;&#10;Description automatically generated">
            <a:extLst>
              <a:ext uri="{FF2B5EF4-FFF2-40B4-BE49-F238E27FC236}">
                <a16:creationId xmlns:a16="http://schemas.microsoft.com/office/drawing/2014/main" id="{627596C0-6633-0AA2-CA02-169AF0AA3B53}"/>
              </a:ext>
            </a:extLst>
          </p:cNvPr>
          <p:cNvPicPr>
            <a:picLocks noChangeAspect="1"/>
          </p:cNvPicPr>
          <p:nvPr/>
        </p:nvPicPr>
        <p:blipFill rotWithShape="1">
          <a:blip r:embed="rId2"/>
          <a:srcRect l="13" t="7227" r="-13" b="2247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C2BAE1B-D518-DDEF-7A89-2E4D00C37044}"/>
              </a:ext>
            </a:extLst>
          </p:cNvPr>
          <p:cNvSpPr txBox="1"/>
          <p:nvPr/>
        </p:nvSpPr>
        <p:spPr>
          <a:xfrm>
            <a:off x="168811" y="267287"/>
            <a:ext cx="5458265" cy="1200329"/>
          </a:xfrm>
          <a:prstGeom prst="rect">
            <a:avLst/>
          </a:prstGeom>
          <a:noFill/>
        </p:spPr>
        <p:txBody>
          <a:bodyPr wrap="square" rtlCol="0">
            <a:spAutoFit/>
          </a:bodyPr>
          <a:lstStyle/>
          <a:p>
            <a:r>
              <a:rPr lang="en-US" sz="2400" b="1" dirty="0">
                <a:solidFill>
                  <a:schemeClr val="bg1"/>
                </a:solidFill>
              </a:rPr>
              <a:t>Jonah 1:15</a:t>
            </a:r>
          </a:p>
          <a:p>
            <a:r>
              <a:rPr lang="en-US" sz="2400" dirty="0">
                <a:solidFill>
                  <a:schemeClr val="bg1"/>
                </a:solidFill>
              </a:rPr>
              <a:t>“So, they picked up Jonah, threw him into the sea, and the sea stopped its raging.” </a:t>
            </a:r>
          </a:p>
        </p:txBody>
      </p:sp>
    </p:spTree>
    <p:extLst>
      <p:ext uri="{BB962C8B-B14F-4D97-AF65-F5344CB8AC3E}">
        <p14:creationId xmlns:p14="http://schemas.microsoft.com/office/powerpoint/2010/main" val="724540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EAB3AA-6A15-8C9B-36F5-AE16FF93F7E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734502F-6D2B-9565-A5D3-E29473EA5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3" descr="A whale swimming in the water">
            <a:extLst>
              <a:ext uri="{FF2B5EF4-FFF2-40B4-BE49-F238E27FC236}">
                <a16:creationId xmlns:a16="http://schemas.microsoft.com/office/drawing/2014/main" id="{C7026BB9-4523-5540-7560-E6E0F3BC1593}"/>
              </a:ext>
            </a:extLst>
          </p:cNvPr>
          <p:cNvPicPr>
            <a:picLocks noChangeAspect="1"/>
          </p:cNvPicPr>
          <p:nvPr/>
        </p:nvPicPr>
        <p:blipFill>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5B5FDB0-9FDE-8F6C-16F6-71BFE7948144}"/>
              </a:ext>
            </a:extLst>
          </p:cNvPr>
          <p:cNvSpPr txBox="1"/>
          <p:nvPr/>
        </p:nvSpPr>
        <p:spPr>
          <a:xfrm>
            <a:off x="265471" y="5679946"/>
            <a:ext cx="12074013" cy="830997"/>
          </a:xfrm>
          <a:prstGeom prst="rect">
            <a:avLst/>
          </a:prstGeom>
          <a:noFill/>
        </p:spPr>
        <p:txBody>
          <a:bodyPr wrap="square" rtlCol="0">
            <a:spAutoFit/>
          </a:bodyPr>
          <a:lstStyle/>
          <a:p>
            <a:r>
              <a:rPr lang="en-US" sz="2400" dirty="0">
                <a:solidFill>
                  <a:schemeClr val="accent3">
                    <a:lumMod val="40000"/>
                    <a:lumOff val="60000"/>
                  </a:schemeClr>
                </a:solidFill>
              </a:rPr>
              <a:t>“And the LORD appointed a great fish to swallow Jonah, and Jonah was in the stomach of the fish three days and three nights.”  </a:t>
            </a:r>
            <a:r>
              <a:rPr lang="en-US" sz="2400" b="1" dirty="0">
                <a:solidFill>
                  <a:schemeClr val="accent3">
                    <a:lumMod val="40000"/>
                    <a:lumOff val="60000"/>
                  </a:schemeClr>
                </a:solidFill>
              </a:rPr>
              <a:t>Jonah 1:17</a:t>
            </a:r>
          </a:p>
        </p:txBody>
      </p:sp>
    </p:spTree>
    <p:extLst>
      <p:ext uri="{BB962C8B-B14F-4D97-AF65-F5344CB8AC3E}">
        <p14:creationId xmlns:p14="http://schemas.microsoft.com/office/powerpoint/2010/main" val="3070293602"/>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31180</TotalTime>
  <Words>1424</Words>
  <Application>Microsoft Office PowerPoint</Application>
  <PresentationFormat>Widescreen</PresentationFormat>
  <Paragraphs>159</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Bebas Neue Regular</vt:lpstr>
      <vt:lpstr>Calibri</vt:lpstr>
      <vt:lpstr>Perpetua</vt:lpstr>
      <vt:lpstr>Symbol</vt:lpstr>
      <vt:lpstr>1_Office Theme</vt:lpstr>
      <vt:lpstr>PowerPoint Presentation</vt:lpstr>
      <vt:lpstr>Outline of Jonah</vt:lpstr>
      <vt:lpstr>I. Defiance (1-2)</vt:lpstr>
      <vt:lpstr>PowerPoint Presentation</vt:lpstr>
      <vt:lpstr>PowerPoint Presentation</vt:lpstr>
      <vt:lpstr>PowerPoint Presentation</vt:lpstr>
      <vt:lpstr>PowerPoint Presentation</vt:lpstr>
      <vt:lpstr>PowerPoint Presentation</vt:lpstr>
      <vt:lpstr>PowerPoint Presentation</vt:lpstr>
      <vt:lpstr>Jonah 1:17?</vt:lpstr>
      <vt:lpstr>Jonah 1:17?</vt:lpstr>
      <vt:lpstr>Jonah 1:17?</vt:lpstr>
      <vt:lpstr>Jonah 1:17?</vt:lpstr>
      <vt:lpstr>Jonah 1:17?</vt:lpstr>
      <vt:lpstr>Jonah 1:17?</vt:lpstr>
      <vt:lpstr>PowerPoint Presentation</vt:lpstr>
      <vt:lpstr>PowerPoint Presentation</vt:lpstr>
      <vt:lpstr>Jonah 1:17?</vt:lpstr>
      <vt:lpstr>PowerPoint Presentation</vt:lpstr>
      <vt:lpstr>PowerPoint Presentation</vt:lpstr>
      <vt:lpstr>PowerPoint Presentation</vt:lpstr>
      <vt:lpstr>PowerPoint Presentation</vt:lpstr>
      <vt:lpstr>PowerPoint Presentation</vt:lpstr>
      <vt:lpstr>Jonah 1:17?</vt:lpstr>
      <vt:lpstr>PowerPoint Presentation</vt:lpstr>
      <vt:lpstr>Basic Bible Interpretation</vt:lpstr>
      <vt:lpstr>PowerPoint Presentation</vt:lpstr>
      <vt:lpstr>PowerPoint Presentation</vt:lpstr>
      <vt:lpstr>Jonah 1:17?</vt:lpstr>
      <vt:lpstr>PowerPoint Presentation</vt:lpstr>
      <vt:lpstr>Outline of Jonah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Gabriel Morris</cp:lastModifiedBy>
  <cp:revision>6</cp:revision>
  <dcterms:created xsi:type="dcterms:W3CDTF">2023-10-01T06:05:59Z</dcterms:created>
  <dcterms:modified xsi:type="dcterms:W3CDTF">2024-11-03T03:18:44Z</dcterms:modified>
</cp:coreProperties>
</file>