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80"/>
  </p:notesMasterIdLst>
  <p:handoutMasterIdLst>
    <p:handoutMasterId r:id="rId81"/>
  </p:handoutMasterIdLst>
  <p:sldIdLst>
    <p:sldId id="2094" r:id="rId2"/>
    <p:sldId id="12157" r:id="rId3"/>
    <p:sldId id="9505" r:id="rId4"/>
    <p:sldId id="11096" r:id="rId5"/>
    <p:sldId id="12091" r:id="rId6"/>
    <p:sldId id="11998" r:id="rId7"/>
    <p:sldId id="11999" r:id="rId8"/>
    <p:sldId id="12121" r:id="rId9"/>
    <p:sldId id="12000" r:id="rId10"/>
    <p:sldId id="12122" r:id="rId11"/>
    <p:sldId id="12123" r:id="rId12"/>
    <p:sldId id="12005" r:id="rId13"/>
    <p:sldId id="12006" r:id="rId14"/>
    <p:sldId id="12014" r:id="rId15"/>
    <p:sldId id="12015" r:id="rId16"/>
    <p:sldId id="12016" r:id="rId17"/>
    <p:sldId id="12007" r:id="rId18"/>
    <p:sldId id="12152" r:id="rId19"/>
    <p:sldId id="12008" r:id="rId20"/>
    <p:sldId id="4840" r:id="rId21"/>
    <p:sldId id="12009" r:id="rId22"/>
    <p:sldId id="12153" r:id="rId23"/>
    <p:sldId id="12154" r:id="rId24"/>
    <p:sldId id="12155" r:id="rId25"/>
    <p:sldId id="12017" r:id="rId26"/>
    <p:sldId id="12018" r:id="rId27"/>
    <p:sldId id="12019" r:id="rId28"/>
    <p:sldId id="12124" r:id="rId29"/>
    <p:sldId id="12020" r:id="rId30"/>
    <p:sldId id="12013" r:id="rId31"/>
    <p:sldId id="12011" r:id="rId32"/>
    <p:sldId id="12012" r:id="rId33"/>
    <p:sldId id="7889" r:id="rId34"/>
    <p:sldId id="12141" r:id="rId35"/>
    <p:sldId id="12001" r:id="rId36"/>
    <p:sldId id="12125" r:id="rId37"/>
    <p:sldId id="12126" r:id="rId38"/>
    <p:sldId id="12021" r:id="rId39"/>
    <p:sldId id="12022" r:id="rId40"/>
    <p:sldId id="12023" r:id="rId41"/>
    <p:sldId id="12025" r:id="rId42"/>
    <p:sldId id="12026" r:id="rId43"/>
    <p:sldId id="12027" r:id="rId44"/>
    <p:sldId id="12028" r:id="rId45"/>
    <p:sldId id="12024" r:id="rId46"/>
    <p:sldId id="12127" r:id="rId47"/>
    <p:sldId id="12128" r:id="rId48"/>
    <p:sldId id="12142" r:id="rId49"/>
    <p:sldId id="12002" r:id="rId50"/>
    <p:sldId id="12029" r:id="rId51"/>
    <p:sldId id="12030" r:id="rId52"/>
    <p:sldId id="12129" r:id="rId53"/>
    <p:sldId id="12130" r:id="rId54"/>
    <p:sldId id="12031" r:id="rId55"/>
    <p:sldId id="12032" r:id="rId56"/>
    <p:sldId id="12033" r:id="rId57"/>
    <p:sldId id="12034" r:id="rId58"/>
    <p:sldId id="12143" r:id="rId59"/>
    <p:sldId id="12003" r:id="rId60"/>
    <p:sldId id="12131" r:id="rId61"/>
    <p:sldId id="12132" r:id="rId62"/>
    <p:sldId id="12035" r:id="rId63"/>
    <p:sldId id="12036" r:id="rId64"/>
    <p:sldId id="12037" r:id="rId65"/>
    <p:sldId id="12038" r:id="rId66"/>
    <p:sldId id="12133" r:id="rId67"/>
    <p:sldId id="12134" r:id="rId68"/>
    <p:sldId id="12148" r:id="rId69"/>
    <p:sldId id="12004" r:id="rId70"/>
    <p:sldId id="12039" r:id="rId71"/>
    <p:sldId id="12040" r:id="rId72"/>
    <p:sldId id="12145" r:id="rId73"/>
    <p:sldId id="12041" r:id="rId74"/>
    <p:sldId id="12146" r:id="rId75"/>
    <p:sldId id="12158" r:id="rId76"/>
    <p:sldId id="12139" r:id="rId77"/>
    <p:sldId id="12156" r:id="rId78"/>
    <p:sldId id="12140" r:id="rId79"/>
  </p:sldIdLst>
  <p:sldSz cx="12192000" cy="6858000"/>
  <p:notesSz cx="7315200" cy="9601200"/>
  <p:custDataLst>
    <p:tags r:id="rId82"/>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0066"/>
    <a:srgbClr val="008000"/>
    <a:srgbClr val="CC66FF"/>
    <a:srgbClr val="00FF00"/>
    <a:srgbClr val="99FFCC"/>
    <a:srgbClr val="FF99FF"/>
    <a:srgbClr val="FF00FF"/>
    <a:srgbClr val="00CCFF"/>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60" autoAdjust="0"/>
    <p:restoredTop sz="96191" autoAdjust="0"/>
  </p:normalViewPr>
  <p:slideViewPr>
    <p:cSldViewPr>
      <p:cViewPr>
        <p:scale>
          <a:sx n="100" d="100"/>
          <a:sy n="100" d="100"/>
        </p:scale>
        <p:origin x="629" y="36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5" d="100"/>
          <a:sy n="85" d="100"/>
        </p:scale>
        <p:origin x="3533"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handoutMaster" Target="handoutMasters/handoutMaster1.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8" y="9122452"/>
            <a:ext cx="3170764" cy="478748"/>
          </a:xfrm>
          <a:prstGeom prst="rect">
            <a:avLst/>
          </a:prstGeom>
          <a:noFill/>
          <a:ln w="9525">
            <a:noFill/>
            <a:miter lim="800000"/>
            <a:headEnd/>
            <a:tailEnd/>
          </a:ln>
        </p:spPr>
        <p:txBody>
          <a:bodyPr vert="horz" wrap="square" lIns="97381" tIns="48692" rIns="97381" bIns="48692" numCol="1" anchor="b" anchorCtr="0" compatLnSpc="1">
            <a:prstTxWarp prst="textNoShape">
              <a:avLst/>
            </a:prstTxWarp>
          </a:bodyPr>
          <a:lstStyle>
            <a:lvl1pPr algn="r" defTabSz="919473">
              <a:defRPr sz="14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790" tIns="53897" rIns="107790" bIns="53897" numCol="1" anchor="b" anchorCtr="0" compatLnSpc="1">
            <a:prstTxWarp prst="textNoShape">
              <a:avLst/>
            </a:prstTxWarp>
          </a:bodyPr>
          <a:lstStyle>
            <a:lvl1pPr defTabSz="1019295" eaLnBrk="1" hangingPunct="1">
              <a:defRPr sz="1600">
                <a:latin typeface="Times New Roman" pitchFamily="18" charset="0"/>
                <a:cs typeface="Arial" charset="0"/>
              </a:defRPr>
            </a:lvl1pPr>
          </a:lstStyle>
          <a:p>
            <a:pPr>
              <a:defRPr/>
            </a:pPr>
            <a:r>
              <a:rPr lang="en-US" sz="1400"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4" y="120406"/>
            <a:ext cx="4089536" cy="793995"/>
          </a:xfrm>
          <a:prstGeom prst="rect">
            <a:avLst/>
          </a:prstGeom>
        </p:spPr>
        <p:txBody>
          <a:bodyPr vert="horz" lIns="118230" tIns="59114" rIns="118230" bIns="59114" rtlCol="0"/>
          <a:lstStyle>
            <a:lvl1pPr algn="ctr">
              <a:defRPr sz="1700" dirty="0">
                <a:latin typeface="Calibri" panose="020F0502020204030204" pitchFamily="34" charset="0"/>
                <a:cs typeface="Calibri" panose="020F0502020204030204" pitchFamily="34" charset="0"/>
              </a:defRPr>
            </a:lvl1pPr>
          </a:lstStyle>
          <a:p>
            <a:pPr>
              <a:defRPr/>
            </a:pPr>
            <a:r>
              <a:rPr lang="en-US" sz="1400" dirty="0"/>
              <a:t>Dr. Andy Woods</a:t>
            </a:r>
          </a:p>
          <a:p>
            <a:pPr>
              <a:defRPr/>
            </a:pPr>
            <a:r>
              <a:rPr lang="en-US" sz="1400" dirty="0"/>
              <a:t>Genesis 178 - 46v8-27</a:t>
            </a:r>
          </a:p>
          <a:p>
            <a:pPr>
              <a:defRPr/>
            </a:pPr>
            <a:r>
              <a:rPr lang="en-US" sz="1400" dirty="0"/>
              <a:t>10-20-2024</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0"/>
            <a:ext cx="3170764" cy="478748"/>
          </a:xfrm>
          <a:prstGeom prst="rect">
            <a:avLst/>
          </a:prstGeom>
          <a:noFill/>
          <a:ln w="9525">
            <a:noFill/>
            <a:miter lim="800000"/>
            <a:headEnd/>
            <a:tailEnd/>
          </a:ln>
        </p:spPr>
        <p:txBody>
          <a:bodyPr vert="horz" wrap="square" lIns="97381" tIns="48692" rIns="97381" bIns="48692" numCol="1" anchor="t" anchorCtr="0" compatLnSpc="1">
            <a:prstTxWarp prst="textNoShape">
              <a:avLst/>
            </a:prstTxWarp>
          </a:bodyPr>
          <a:lstStyle>
            <a:lvl1pPr defTabSz="920864"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81" tIns="48692" rIns="97381" bIns="48692" numCol="1" anchor="t" anchorCtr="0" compatLnSpc="1">
            <a:prstTxWarp prst="textNoShape">
              <a:avLst/>
            </a:prstTxWarp>
          </a:bodyPr>
          <a:lstStyle>
            <a:lvl1pPr algn="r" defTabSz="920864" eaLnBrk="1" hangingPunct="1">
              <a:defRPr sz="1400">
                <a:latin typeface="Calibri" panose="020F0502020204030204" pitchFamily="34" charset="0"/>
                <a:cs typeface="Arial" charset="0"/>
              </a:defRPr>
            </a:lvl1pPr>
          </a:lstStyle>
          <a:p>
            <a:pPr>
              <a:defRPr/>
            </a:pPr>
            <a:fld id="{5800389A-3474-4B41-9CB2-F1B2DAE08F62}" type="datetimeFigureOut">
              <a:rPr lang="en-US" smtClean="0"/>
              <a:pPr>
                <a:defRPr/>
              </a:pPr>
              <a:t>10/19/2024</a:t>
            </a:fld>
            <a:endParaRPr lang="en-US" dirty="0"/>
          </a:p>
        </p:txBody>
      </p:sp>
      <p:sp>
        <p:nvSpPr>
          <p:cNvPr id="4" name="Slide Image Placeholder 3"/>
          <p:cNvSpPr>
            <a:spLocks noGrp="1" noRot="1" noChangeAspect="1"/>
          </p:cNvSpPr>
          <p:nvPr>
            <p:ph type="sldImg" idx="2"/>
          </p:nvPr>
        </p:nvSpPr>
        <p:spPr>
          <a:xfrm>
            <a:off x="458788" y="720725"/>
            <a:ext cx="6397625" cy="3598863"/>
          </a:xfrm>
          <a:prstGeom prst="rect">
            <a:avLst/>
          </a:prstGeom>
          <a:noFill/>
          <a:ln w="12700">
            <a:solidFill>
              <a:prstClr val="black"/>
            </a:solidFill>
          </a:ln>
        </p:spPr>
        <p:txBody>
          <a:bodyPr vert="horz" lIns="101027" tIns="50513" rIns="101027" bIns="50513" rtlCol="0" anchor="ctr"/>
          <a:lstStyle/>
          <a:p>
            <a:pPr lvl="0"/>
            <a:endParaRPr lang="en-US" noProof="0" dirty="0"/>
          </a:p>
        </p:txBody>
      </p:sp>
      <p:sp>
        <p:nvSpPr>
          <p:cNvPr id="5" name="Notes Placeholder 4"/>
          <p:cNvSpPr>
            <a:spLocks noGrp="1"/>
          </p:cNvSpPr>
          <p:nvPr>
            <p:ph type="body" sz="quarter" idx="3"/>
          </p:nvPr>
        </p:nvSpPr>
        <p:spPr bwMode="auto">
          <a:xfrm>
            <a:off x="732364" y="4561227"/>
            <a:ext cx="5850473" cy="4318573"/>
          </a:xfrm>
          <a:prstGeom prst="rect">
            <a:avLst/>
          </a:prstGeom>
          <a:noFill/>
          <a:ln w="9525">
            <a:noFill/>
            <a:miter lim="800000"/>
            <a:headEnd/>
            <a:tailEnd/>
          </a:ln>
        </p:spPr>
        <p:txBody>
          <a:bodyPr vert="horz" wrap="square" lIns="97381" tIns="48692" rIns="97381" bIns="4869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2" y="9120814"/>
            <a:ext cx="3170764" cy="478748"/>
          </a:xfrm>
          <a:prstGeom prst="rect">
            <a:avLst/>
          </a:prstGeom>
          <a:noFill/>
          <a:ln w="9525">
            <a:noFill/>
            <a:miter lim="800000"/>
            <a:headEnd/>
            <a:tailEnd/>
          </a:ln>
        </p:spPr>
        <p:txBody>
          <a:bodyPr vert="horz" wrap="square" lIns="97381" tIns="48692" rIns="97381" bIns="48692" numCol="1" anchor="b" anchorCtr="0" compatLnSpc="1">
            <a:prstTxWarp prst="textNoShape">
              <a:avLst/>
            </a:prstTxWarp>
          </a:bodyPr>
          <a:lstStyle>
            <a:lvl1pPr defTabSz="920864"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4"/>
            <a:ext cx="3170763" cy="478748"/>
          </a:xfrm>
          <a:prstGeom prst="rect">
            <a:avLst/>
          </a:prstGeom>
          <a:noFill/>
          <a:ln w="9525">
            <a:noFill/>
            <a:miter lim="800000"/>
            <a:headEnd/>
            <a:tailEnd/>
          </a:ln>
        </p:spPr>
        <p:txBody>
          <a:bodyPr vert="horz" wrap="square" lIns="97381" tIns="48692" rIns="97381" bIns="48692" numCol="1" anchor="b" anchorCtr="0" compatLnSpc="1">
            <a:prstTxWarp prst="textNoShape">
              <a:avLst/>
            </a:prstTxWarp>
          </a:bodyPr>
          <a:lstStyle>
            <a:lvl1pPr algn="r" defTabSz="919473">
              <a:defRPr sz="14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26E44-A9F1-757A-DD27-69B94CE3D8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A42617-B2BE-EF7C-C7F7-8D0D2C3C32E1}"/>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A1515A60-44B8-C3B6-7D53-46477BA995C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9A31A90-409E-AB95-0CC3-42A1C5C44E8A}"/>
              </a:ext>
            </a:extLst>
          </p:cNvPr>
          <p:cNvSpPr>
            <a:spLocks noGrp="1"/>
          </p:cNvSpPr>
          <p:nvPr>
            <p:ph type="sldNum" sz="quarter" idx="5"/>
          </p:nvPr>
        </p:nvSpPr>
        <p:spPr/>
        <p:txBody>
          <a:bodyPr/>
          <a:lstStyle/>
          <a:p>
            <a:fld id="{3D084339-C7C3-4022-975D-A91B6BCBB8E5}" type="slidenum">
              <a:rPr lang="en-US" altLang="en-US" smtClean="0"/>
              <a:pPr/>
              <a:t>34</a:t>
            </a:fld>
            <a:endParaRPr lang="en-US" altLang="en-US" dirty="0"/>
          </a:p>
        </p:txBody>
      </p:sp>
    </p:spTree>
    <p:extLst>
      <p:ext uri="{BB962C8B-B14F-4D97-AF65-F5344CB8AC3E}">
        <p14:creationId xmlns:p14="http://schemas.microsoft.com/office/powerpoint/2010/main" val="2921608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F4E19F-D718-212C-4E9C-A0D925C687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5D4996-2823-342B-F0F3-B7113AC7EDFC}"/>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4E54E404-496D-D65C-60CC-D7DC902F99D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859F867-69FE-5B4C-9CD3-8F351C2BA134}"/>
              </a:ext>
            </a:extLst>
          </p:cNvPr>
          <p:cNvSpPr>
            <a:spLocks noGrp="1"/>
          </p:cNvSpPr>
          <p:nvPr>
            <p:ph type="sldNum" sz="quarter" idx="5"/>
          </p:nvPr>
        </p:nvSpPr>
        <p:spPr/>
        <p:txBody>
          <a:bodyPr/>
          <a:lstStyle/>
          <a:p>
            <a:fld id="{3D084339-C7C3-4022-975D-A91B6BCBB8E5}" type="slidenum">
              <a:rPr lang="en-US" altLang="en-US" smtClean="0"/>
              <a:pPr/>
              <a:t>48</a:t>
            </a:fld>
            <a:endParaRPr lang="en-US" altLang="en-US" dirty="0"/>
          </a:p>
        </p:txBody>
      </p:sp>
    </p:spTree>
    <p:extLst>
      <p:ext uri="{BB962C8B-B14F-4D97-AF65-F5344CB8AC3E}">
        <p14:creationId xmlns:p14="http://schemas.microsoft.com/office/powerpoint/2010/main" val="36894016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9FD6F-8715-48D8-E7AF-3F0A3A36B9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9B8412-6940-A773-F809-810CD94E386C}"/>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85B40C4D-9A0C-4573-01AB-E0B6828F64D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A2C0994-BD92-A474-B9C0-2280113552F0}"/>
              </a:ext>
            </a:extLst>
          </p:cNvPr>
          <p:cNvSpPr>
            <a:spLocks noGrp="1"/>
          </p:cNvSpPr>
          <p:nvPr>
            <p:ph type="sldNum" sz="quarter" idx="5"/>
          </p:nvPr>
        </p:nvSpPr>
        <p:spPr/>
        <p:txBody>
          <a:bodyPr/>
          <a:lstStyle/>
          <a:p>
            <a:fld id="{3D084339-C7C3-4022-975D-A91B6BCBB8E5}" type="slidenum">
              <a:rPr lang="en-US" altLang="en-US" smtClean="0"/>
              <a:pPr/>
              <a:t>58</a:t>
            </a:fld>
            <a:endParaRPr lang="en-US" altLang="en-US" dirty="0"/>
          </a:p>
        </p:txBody>
      </p:sp>
    </p:spTree>
    <p:extLst>
      <p:ext uri="{BB962C8B-B14F-4D97-AF65-F5344CB8AC3E}">
        <p14:creationId xmlns:p14="http://schemas.microsoft.com/office/powerpoint/2010/main" val="3648683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743B17-AB68-1B3D-CC7A-52D2DF64E0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FC92A1-CE6F-42E8-96B5-1E7BFA141678}"/>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3CCE551B-526D-1590-3855-0FBB612C44E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E050EDF-377E-9D6B-3C92-90EB4B3A0812}"/>
              </a:ext>
            </a:extLst>
          </p:cNvPr>
          <p:cNvSpPr>
            <a:spLocks noGrp="1"/>
          </p:cNvSpPr>
          <p:nvPr>
            <p:ph type="sldNum" sz="quarter" idx="5"/>
          </p:nvPr>
        </p:nvSpPr>
        <p:spPr/>
        <p:txBody>
          <a:bodyPr/>
          <a:lstStyle/>
          <a:p>
            <a:fld id="{3D084339-C7C3-4022-975D-A91B6BCBB8E5}" type="slidenum">
              <a:rPr lang="en-US" altLang="en-US" smtClean="0"/>
              <a:pPr/>
              <a:t>68</a:t>
            </a:fld>
            <a:endParaRPr lang="en-US" altLang="en-US" dirty="0"/>
          </a:p>
        </p:txBody>
      </p:sp>
    </p:spTree>
    <p:extLst>
      <p:ext uri="{BB962C8B-B14F-4D97-AF65-F5344CB8AC3E}">
        <p14:creationId xmlns:p14="http://schemas.microsoft.com/office/powerpoint/2010/main" val="26158774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6ED23-AC72-C699-8038-3B7854E867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8073FF-B252-DCF3-D214-97D32E44FC9B}"/>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2AF1E7CE-1CA3-244B-CA3E-54E5B943397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1D731F9-FE9C-658D-D294-7982389DA050}"/>
              </a:ext>
            </a:extLst>
          </p:cNvPr>
          <p:cNvSpPr>
            <a:spLocks noGrp="1"/>
          </p:cNvSpPr>
          <p:nvPr>
            <p:ph type="sldNum" sz="quarter" idx="5"/>
          </p:nvPr>
        </p:nvSpPr>
        <p:spPr/>
        <p:txBody>
          <a:bodyPr/>
          <a:lstStyle/>
          <a:p>
            <a:fld id="{3D084339-C7C3-4022-975D-A91B6BCBB8E5}" type="slidenum">
              <a:rPr lang="en-US" altLang="en-US" smtClean="0"/>
              <a:pPr/>
              <a:t>72</a:t>
            </a:fld>
            <a:endParaRPr lang="en-US" altLang="en-US" dirty="0"/>
          </a:p>
        </p:txBody>
      </p:sp>
    </p:spTree>
    <p:extLst>
      <p:ext uri="{BB962C8B-B14F-4D97-AF65-F5344CB8AC3E}">
        <p14:creationId xmlns:p14="http://schemas.microsoft.com/office/powerpoint/2010/main" val="27854359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1B6871-0827-D07B-C491-F1234E25C7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9AFEB2-F917-A133-33C1-3DB01C671490}"/>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AABBD7AA-B443-DF92-CD84-55C8E6EF266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26D7951-DD8C-9D40-B00A-F3C0D3489FB2}"/>
              </a:ext>
            </a:extLst>
          </p:cNvPr>
          <p:cNvSpPr>
            <a:spLocks noGrp="1"/>
          </p:cNvSpPr>
          <p:nvPr>
            <p:ph type="sldNum" sz="quarter" idx="5"/>
          </p:nvPr>
        </p:nvSpPr>
        <p:spPr/>
        <p:txBody>
          <a:bodyPr/>
          <a:lstStyle/>
          <a:p>
            <a:fld id="{3D084339-C7C3-4022-975D-A91B6BCBB8E5}" type="slidenum">
              <a:rPr lang="en-US" altLang="en-US" smtClean="0"/>
              <a:pPr/>
              <a:t>74</a:t>
            </a:fld>
            <a:endParaRPr lang="en-US" altLang="en-US" dirty="0"/>
          </a:p>
        </p:txBody>
      </p:sp>
    </p:spTree>
    <p:extLst>
      <p:ext uri="{BB962C8B-B14F-4D97-AF65-F5344CB8AC3E}">
        <p14:creationId xmlns:p14="http://schemas.microsoft.com/office/powerpoint/2010/main" val="25026092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1B6871-0827-D07B-C491-F1234E25C7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9AFEB2-F917-A133-33C1-3DB01C671490}"/>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AABBD7AA-B443-DF92-CD84-55C8E6EF266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26D7951-DD8C-9D40-B00A-F3C0D3489FB2}"/>
              </a:ext>
            </a:extLst>
          </p:cNvPr>
          <p:cNvSpPr>
            <a:spLocks noGrp="1"/>
          </p:cNvSpPr>
          <p:nvPr>
            <p:ph type="sldNum" sz="quarter" idx="5"/>
          </p:nvPr>
        </p:nvSpPr>
        <p:spPr/>
        <p:txBody>
          <a:bodyPr/>
          <a:lstStyle/>
          <a:p>
            <a:fld id="{3D084339-C7C3-4022-975D-A91B6BCBB8E5}" type="slidenum">
              <a:rPr lang="en-US" altLang="en-US" smtClean="0"/>
              <a:pPr/>
              <a:t>75</a:t>
            </a:fld>
            <a:endParaRPr lang="en-US" altLang="en-US" dirty="0"/>
          </a:p>
        </p:txBody>
      </p:sp>
    </p:spTree>
    <p:extLst>
      <p:ext uri="{BB962C8B-B14F-4D97-AF65-F5344CB8AC3E}">
        <p14:creationId xmlns:p14="http://schemas.microsoft.com/office/powerpoint/2010/main" val="3493083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9/11/2016</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78</a:t>
            </a:fld>
            <a:endParaRPr lang="en-US" altLang="en-US" dirty="0"/>
          </a:p>
        </p:txBody>
      </p:sp>
    </p:spTree>
    <p:extLst>
      <p:ext uri="{BB962C8B-B14F-4D97-AF65-F5344CB8AC3E}">
        <p14:creationId xmlns:p14="http://schemas.microsoft.com/office/powerpoint/2010/main" val="41785451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971FCA6-7645-460B-AB48-CA8D34B804C4}"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45315681"/>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59"/>
          <p:cNvSpPr>
            <a:spLocks noGrp="1" noChangeArrowheads="1"/>
          </p:cNvSpPr>
          <p:nvPr>
            <p:ph type="dt" sz="half" idx="10"/>
          </p:nvPr>
        </p:nvSpPr>
        <p:spPr/>
        <p:txBody>
          <a:bodyPr/>
          <a:lstStyle>
            <a:lvl1pPr>
              <a:defRPr/>
            </a:lvl1pPr>
          </a:lstStyle>
          <a:p>
            <a:pPr>
              <a:defRPr/>
            </a:pPr>
            <a:endParaRPr lang="en-US"/>
          </a:p>
        </p:txBody>
      </p:sp>
      <p:sp>
        <p:nvSpPr>
          <p:cNvPr id="4" name="Rectangle 1060"/>
          <p:cNvSpPr>
            <a:spLocks noGrp="1" noChangeArrowheads="1"/>
          </p:cNvSpPr>
          <p:nvPr>
            <p:ph type="ftr" sz="quarter" idx="11"/>
          </p:nvPr>
        </p:nvSpPr>
        <p:spPr/>
        <p:txBody>
          <a:bodyPr/>
          <a:lstStyle>
            <a:lvl1pPr>
              <a:defRPr/>
            </a:lvl1pPr>
          </a:lstStyle>
          <a:p>
            <a:pPr>
              <a:defRPr/>
            </a:pPr>
            <a:endParaRPr lang="en-US"/>
          </a:p>
        </p:txBody>
      </p:sp>
      <p:sp>
        <p:nvSpPr>
          <p:cNvPr id="5" name="Rectangle 1061"/>
          <p:cNvSpPr>
            <a:spLocks noGrp="1" noChangeArrowheads="1"/>
          </p:cNvSpPr>
          <p:nvPr>
            <p:ph type="sldNum" sz="quarter" idx="12"/>
          </p:nvPr>
        </p:nvSpPr>
        <p:spPr/>
        <p:txBody>
          <a:bodyPr/>
          <a:lstStyle>
            <a:lvl1pPr>
              <a:defRPr smtClean="0"/>
            </a:lvl1pPr>
          </a:lstStyle>
          <a:p>
            <a:pPr>
              <a:defRPr/>
            </a:pPr>
            <a:fld id="{228044A3-C64B-439C-B7F2-9F7A50A2C066}" type="slidenum">
              <a:rPr lang="en-US" altLang="en-US"/>
              <a:pPr>
                <a:defRPr/>
              </a:pPr>
              <a:t>‹#›</a:t>
            </a:fld>
            <a:endParaRPr lang="en-US" altLang="en-US"/>
          </a:p>
        </p:txBody>
      </p:sp>
    </p:spTree>
    <p:extLst>
      <p:ext uri="{BB962C8B-B14F-4D97-AF65-F5344CB8AC3E}">
        <p14:creationId xmlns:p14="http://schemas.microsoft.com/office/powerpoint/2010/main" val="17391359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fld id="{4C1770DC-A357-497B-8062-DBFC6B489430}" type="datetime1">
              <a:rPr lang="en-US"/>
              <a:pPr>
                <a:defRPr/>
              </a:pPr>
              <a:t>10/19/2024</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DANIEL</a:t>
            </a:r>
          </a:p>
        </p:txBody>
      </p:sp>
      <p:sp>
        <p:nvSpPr>
          <p:cNvPr id="6" name="Slide Number Placeholder 5"/>
          <p:cNvSpPr>
            <a:spLocks noGrp="1"/>
          </p:cNvSpPr>
          <p:nvPr>
            <p:ph type="sldNum" sz="quarter" idx="12"/>
          </p:nvPr>
        </p:nvSpPr>
        <p:spPr/>
        <p:txBody>
          <a:bodyPr/>
          <a:lstStyle>
            <a:lvl1pPr>
              <a:defRPr/>
            </a:lvl1pPr>
          </a:lstStyle>
          <a:p>
            <a:fld id="{A3EF16CB-0333-4C7A-82A6-C2756022D2B7}" type="slidenum">
              <a:rPr lang="en-US" altLang="en-US"/>
              <a:pPr/>
              <a:t>‹#›</a:t>
            </a:fld>
            <a:endParaRPr lang="en-US" altLang="en-US"/>
          </a:p>
        </p:txBody>
      </p:sp>
    </p:spTree>
    <p:extLst>
      <p:ext uri="{BB962C8B-B14F-4D97-AF65-F5344CB8AC3E}">
        <p14:creationId xmlns:p14="http://schemas.microsoft.com/office/powerpoint/2010/main" val="29985142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240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072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6">
            <a:extLst>
              <a:ext uri="{FF2B5EF4-FFF2-40B4-BE49-F238E27FC236}">
                <a16:creationId xmlns:a16="http://schemas.microsoft.com/office/drawing/2014/main" id="{DBDCB8BE-5B3F-440A-9569-8D8DF6F96513}"/>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CF113993-BF59-45AE-991F-820066FBB64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8">
            <a:extLst>
              <a:ext uri="{FF2B5EF4-FFF2-40B4-BE49-F238E27FC236}">
                <a16:creationId xmlns:a16="http://schemas.microsoft.com/office/drawing/2014/main" id="{8F78E552-B260-4929-9ED6-A3DA2E2A56BE}"/>
              </a:ext>
            </a:extLst>
          </p:cNvPr>
          <p:cNvSpPr>
            <a:spLocks noGrp="1" noChangeArrowheads="1"/>
          </p:cNvSpPr>
          <p:nvPr>
            <p:ph type="sldNum" sz="quarter" idx="12"/>
          </p:nvPr>
        </p:nvSpPr>
        <p:spPr/>
        <p:txBody>
          <a:bodyPr/>
          <a:lstStyle>
            <a:lvl1pPr>
              <a:defRPr/>
            </a:lvl1pPr>
          </a:lstStyle>
          <a:p>
            <a:fld id="{43199A41-4403-4A21-A81D-34D8EA14E4E5}" type="slidenum">
              <a:rPr lang="en-US" altLang="en-US"/>
              <a:pPr/>
              <a:t>‹#›</a:t>
            </a:fld>
            <a:endParaRPr lang="en-US" altLang="en-US"/>
          </a:p>
        </p:txBody>
      </p:sp>
    </p:spTree>
    <p:extLst>
      <p:ext uri="{BB962C8B-B14F-4D97-AF65-F5344CB8AC3E}">
        <p14:creationId xmlns:p14="http://schemas.microsoft.com/office/powerpoint/2010/main" val="33265907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0B256E90-1540-4BDD-BE46-BC5C8B961EE5}" type="slidenum">
              <a:rPr lang="en-US"/>
              <a:pPr>
                <a:defRPr/>
              </a:pPr>
              <a:t>‹#›</a:t>
            </a:fld>
            <a:endParaRPr lang="en-US"/>
          </a:p>
        </p:txBody>
      </p:sp>
    </p:spTree>
    <p:extLst>
      <p:ext uri="{BB962C8B-B14F-4D97-AF65-F5344CB8AC3E}">
        <p14:creationId xmlns:p14="http://schemas.microsoft.com/office/powerpoint/2010/main" val="3324809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240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07200" y="1981200"/>
            <a:ext cx="5080000" cy="4114800"/>
          </a:xfrm>
        </p:spPr>
        <p:txBody>
          <a:bodyPr/>
          <a:lstStyle/>
          <a:p>
            <a:pPr lvl="0"/>
            <a:endParaRPr lang="en-US" noProof="0"/>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pPr>
              <a:defRPr/>
            </a:pPr>
            <a:fld id="{21126E6A-BCE4-464E-8D4D-9BA37D430784}" type="slidenum">
              <a:rPr lang="en-US"/>
              <a:pPr>
                <a:defRPr/>
              </a:pPr>
              <a:t>‹#›</a:t>
            </a:fld>
            <a:endParaRPr lang="en-US"/>
          </a:p>
        </p:txBody>
      </p:sp>
    </p:spTree>
    <p:extLst>
      <p:ext uri="{BB962C8B-B14F-4D97-AF65-F5344CB8AC3E}">
        <p14:creationId xmlns:p14="http://schemas.microsoft.com/office/powerpoint/2010/main" val="29661667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20" r:id="rId12"/>
    <p:sldLayoutId id="2147488921" r:id="rId13"/>
    <p:sldLayoutId id="2147488922" r:id="rId14"/>
    <p:sldLayoutId id="2147488923" r:id="rId15"/>
    <p:sldLayoutId id="2147488924" r:id="rId16"/>
    <p:sldLayoutId id="2147488925" r:id="rId17"/>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9.png"/></Relationships>
</file>

<file path=ppt/slides/_rels/slide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9.png"/></Relationships>
</file>

<file path=ppt/slides/_rels/slide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19.png"/></Relationships>
</file>

<file path=ppt/slides/_rels/slide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19.png"/></Relationships>
</file>

<file path=ppt/slides/_rels/slide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9.png"/></Relationships>
</file>

<file path=ppt/slides/_rels/slide7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9.png"/></Relationships>
</file>

<file path=ppt/slides/_rels/slide7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19.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5" name="Picture 4" descr="A close up of a sign&#10;&#10;Description automatically generated">
            <a:extLst>
              <a:ext uri="{FF2B5EF4-FFF2-40B4-BE49-F238E27FC236}">
                <a16:creationId xmlns:a16="http://schemas.microsoft.com/office/drawing/2014/main" id="{365E98A2-B1BD-4000-A879-674CC59720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44800" y="1676400"/>
            <a:ext cx="6502400" cy="3657600"/>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3124200" y="228600"/>
            <a:ext cx="5943600" cy="12192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effectLst>
                  <a:outerShdw blurRad="38100" dist="38100" dir="2700000" algn="tl">
                    <a:srgbClr val="000000">
                      <a:alpha val="43137"/>
                    </a:srgbClr>
                  </a:outerShdw>
                </a:effectLst>
              </a:rPr>
              <a:t>Genesis 12</a:t>
            </a:r>
            <a:r>
              <a:rPr lang="en-US" sz="3600" kern="0" dirty="0">
                <a:effectLst>
                  <a:outerShdw blurRad="38100" dist="38100" dir="2700000" algn="tl">
                    <a:srgbClr val="000000">
                      <a:alpha val="43137"/>
                    </a:srgbClr>
                  </a:outerShdw>
                </a:effectLst>
                <a:cs typeface="Calibri" panose="020F0502020204030204" pitchFamily="34" charset="0"/>
              </a:rPr>
              <a:t>‒50</a:t>
            </a:r>
            <a:endParaRPr lang="en-US" sz="3600" kern="0" dirty="0">
              <a:effectLst>
                <a:outerShdw blurRad="38100" dist="38100" dir="2700000" algn="tl">
                  <a:srgbClr val="000000">
                    <a:alpha val="43137"/>
                  </a:srgbClr>
                </a:outerShdw>
              </a:effectLst>
              <a:sym typeface="Symbol" pitchFamily="18" charset="2"/>
            </a:endParaRPr>
          </a:p>
          <a:p>
            <a:pPr algn="ctr" eaLnBrk="1" hangingPunct="1"/>
            <a:r>
              <a:rPr lang="en-US" sz="3200" kern="0" dirty="0">
                <a:effectLst>
                  <a:outerShdw blurRad="38100" dist="38100" dir="2700000" algn="tl">
                    <a:srgbClr val="000000">
                      <a:alpha val="43137"/>
                    </a:srgbClr>
                  </a:outerShdw>
                </a:effectLst>
                <a:sym typeface="Symbol" pitchFamily="18" charset="2"/>
              </a:rPr>
              <a:t>Israel’s Birth &amp; Preservation</a:t>
            </a:r>
          </a:p>
        </p:txBody>
      </p:sp>
    </p:spTree>
    <p:extLst>
      <p:ext uri="{BB962C8B-B14F-4D97-AF65-F5344CB8AC3E}">
        <p14:creationId xmlns:p14="http://schemas.microsoft.com/office/powerpoint/2010/main" val="39120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60E5B2-428F-4547-94CC-D2352E16FDC2}"/>
              </a:ext>
            </a:extLst>
          </p:cNvPr>
          <p:cNvPicPr>
            <a:picLocks noChangeAspect="1"/>
          </p:cNvPicPr>
          <p:nvPr/>
        </p:nvPicPr>
        <p:blipFill>
          <a:blip r:embed="rId2"/>
          <a:stretch>
            <a:fillRect/>
          </a:stretch>
        </p:blipFill>
        <p:spPr>
          <a:xfrm>
            <a:off x="2090058" y="228600"/>
            <a:ext cx="801188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411781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718173-9219-F663-D796-7C4B67D8C3C7}"/>
              </a:ext>
            </a:extLst>
          </p:cNvPr>
          <p:cNvPicPr>
            <a:picLocks noChangeAspect="1"/>
          </p:cNvPicPr>
          <p:nvPr/>
        </p:nvPicPr>
        <p:blipFill>
          <a:blip r:embed="rId2"/>
          <a:stretch>
            <a:fillRect/>
          </a:stretch>
        </p:blipFill>
        <p:spPr>
          <a:xfrm>
            <a:off x="609600" y="955447"/>
            <a:ext cx="10972800" cy="4947107"/>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52412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EF45C-6DA2-E995-3C4C-83625B2770F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75C6085-08C0-D6C3-B4A9-B1550AF8364A}"/>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46:8b-15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Leah’s Sons</a:t>
            </a:r>
          </a:p>
        </p:txBody>
      </p:sp>
      <p:sp>
        <p:nvSpPr>
          <p:cNvPr id="161795" name="Rectangle 3">
            <a:extLst>
              <a:ext uri="{FF2B5EF4-FFF2-40B4-BE49-F238E27FC236}">
                <a16:creationId xmlns:a16="http://schemas.microsoft.com/office/drawing/2014/main" id="{3D064E1A-44E7-919F-4BFC-C92344513F73}"/>
              </a:ext>
            </a:extLst>
          </p:cNvPr>
          <p:cNvSpPr>
            <a:spLocks noGrp="1" noChangeArrowheads="1"/>
          </p:cNvSpPr>
          <p:nvPr>
            <p:ph type="body" idx="1"/>
          </p:nvPr>
        </p:nvSpPr>
        <p:spPr>
          <a:xfrm>
            <a:off x="1057275" y="1327688"/>
            <a:ext cx="7400925" cy="27432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Reuben (8b-9)</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Simeon’s 6 sons (10)</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Levi’s 3 sons (11)</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Judah (12)</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Issachar’s 4 sons (13)</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Zebulun’s 3 sons (14)</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Summary statement (15)</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7CFF8689-8AB5-DB4B-8045-44BBB857FE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6875256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BBDEDF-CDFF-4E15-6B9A-33FEA8F05F79}"/>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D1128BB0-7C94-A711-94A8-D2557E9D03F6}"/>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46:8b-15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Leah’s Sons</a:t>
            </a:r>
          </a:p>
        </p:txBody>
      </p:sp>
      <p:sp>
        <p:nvSpPr>
          <p:cNvPr id="161795" name="Rectangle 3">
            <a:extLst>
              <a:ext uri="{FF2B5EF4-FFF2-40B4-BE49-F238E27FC236}">
                <a16:creationId xmlns:a16="http://schemas.microsoft.com/office/drawing/2014/main" id="{82BAECA7-EEC0-2D3E-567B-CB7B539896E4}"/>
              </a:ext>
            </a:extLst>
          </p:cNvPr>
          <p:cNvSpPr>
            <a:spLocks noGrp="1" noChangeArrowheads="1"/>
          </p:cNvSpPr>
          <p:nvPr>
            <p:ph type="body" idx="1"/>
          </p:nvPr>
        </p:nvSpPr>
        <p:spPr>
          <a:xfrm>
            <a:off x="1057275" y="1327688"/>
            <a:ext cx="7400925" cy="2743200"/>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Reuben (8b-9)</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Simeon’s 6 sons (10)</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Levi’s 3 sons (11)</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Judah (12)</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Issachar’s 4 sons (13)</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Zebulun’s 3 sons (14)</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Summary statement (15)</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2F25345D-2DD7-E18D-BFE5-6FC7F0C9A75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0189368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06205E-9780-9D64-EFA7-C77C135FA42F}"/>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82CCFE0-2A21-8615-EB97-902CBE09D977}"/>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rPr>
              <a:t>Genesis 46:8b-9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Reuben</a:t>
            </a:r>
          </a:p>
        </p:txBody>
      </p:sp>
      <p:sp>
        <p:nvSpPr>
          <p:cNvPr id="161795" name="Rectangle 3">
            <a:extLst>
              <a:ext uri="{FF2B5EF4-FFF2-40B4-BE49-F238E27FC236}">
                <a16:creationId xmlns:a16="http://schemas.microsoft.com/office/drawing/2014/main" id="{5292D75D-2C6C-3FFA-D28E-0016D55CC77C}"/>
              </a:ext>
            </a:extLst>
          </p:cNvPr>
          <p:cNvSpPr>
            <a:spLocks noGrp="1" noChangeArrowheads="1"/>
          </p:cNvSpPr>
          <p:nvPr>
            <p:ph type="body" idx="1"/>
          </p:nvPr>
        </p:nvSpPr>
        <p:spPr>
          <a:xfrm>
            <a:off x="1143000" y="2057400"/>
            <a:ext cx="6781800"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1</a:t>
            </a:r>
            <a:r>
              <a:rPr lang="en-US" baseline="30000" dirty="0">
                <a:effectLst>
                  <a:outerShdw blurRad="38100" dist="38100" dir="2700000" algn="tl">
                    <a:srgbClr val="000000">
                      <a:alpha val="43137"/>
                    </a:srgbClr>
                  </a:outerShdw>
                </a:effectLst>
              </a:rPr>
              <a:t>st</a:t>
            </a:r>
            <a:r>
              <a:rPr lang="en-US" dirty="0">
                <a:effectLst>
                  <a:outerShdw blurRad="38100" dist="38100" dir="2700000" algn="tl">
                    <a:srgbClr val="000000">
                      <a:alpha val="43137"/>
                    </a:srgbClr>
                  </a:outerShdw>
                </a:effectLst>
              </a:rPr>
              <a:t> born (8b)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4 sons (9)</a:t>
            </a:r>
          </a:p>
        </p:txBody>
      </p:sp>
      <p:pic>
        <p:nvPicPr>
          <p:cNvPr id="3" name="Picture 2">
            <a:extLst>
              <a:ext uri="{FF2B5EF4-FFF2-40B4-BE49-F238E27FC236}">
                <a16:creationId xmlns:a16="http://schemas.microsoft.com/office/drawing/2014/main" id="{981A0F63-A2A1-F7C8-8187-F2F242B852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9767685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9619AB-A008-FE25-A860-E56ADA6930F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7B1ECE1-4F6C-8B27-2B1E-3EACDBDD7E8C}"/>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rPr>
              <a:t>Genesis 46:8b-9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Reuben</a:t>
            </a:r>
          </a:p>
        </p:txBody>
      </p:sp>
      <p:sp>
        <p:nvSpPr>
          <p:cNvPr id="161795" name="Rectangle 3">
            <a:extLst>
              <a:ext uri="{FF2B5EF4-FFF2-40B4-BE49-F238E27FC236}">
                <a16:creationId xmlns:a16="http://schemas.microsoft.com/office/drawing/2014/main" id="{7A148F9A-601E-6B4F-ED85-EB0F462760E9}"/>
              </a:ext>
            </a:extLst>
          </p:cNvPr>
          <p:cNvSpPr>
            <a:spLocks noGrp="1" noChangeArrowheads="1"/>
          </p:cNvSpPr>
          <p:nvPr>
            <p:ph type="body" idx="1"/>
          </p:nvPr>
        </p:nvSpPr>
        <p:spPr>
          <a:xfrm>
            <a:off x="1143000" y="2057400"/>
            <a:ext cx="6781800" cy="2133600"/>
          </a:xfrm>
        </p:spPr>
        <p:txBody>
          <a:bodyPr/>
          <a:lstStyle/>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1</a:t>
            </a:r>
            <a:r>
              <a:rPr lang="en-US" b="1" u="sng" baseline="30000" dirty="0">
                <a:solidFill>
                  <a:srgbClr val="FFFFCC"/>
                </a:solidFill>
                <a:effectLst>
                  <a:outerShdw blurRad="38100" dist="38100" dir="2700000" algn="tl">
                    <a:srgbClr val="000000">
                      <a:alpha val="43137"/>
                    </a:srgbClr>
                  </a:outerShdw>
                </a:effectLst>
              </a:rPr>
              <a:t>st</a:t>
            </a:r>
            <a:r>
              <a:rPr lang="en-US" b="1" u="sng" dirty="0">
                <a:solidFill>
                  <a:srgbClr val="FFFFCC"/>
                </a:solidFill>
                <a:effectLst>
                  <a:outerShdw blurRad="38100" dist="38100" dir="2700000" algn="tl">
                    <a:srgbClr val="000000">
                      <a:alpha val="43137"/>
                    </a:srgbClr>
                  </a:outerShdw>
                </a:effectLst>
              </a:rPr>
              <a:t> born (8b)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4 sons (9)</a:t>
            </a:r>
          </a:p>
        </p:txBody>
      </p:sp>
      <p:pic>
        <p:nvPicPr>
          <p:cNvPr id="3" name="Picture 2">
            <a:extLst>
              <a:ext uri="{FF2B5EF4-FFF2-40B4-BE49-F238E27FC236}">
                <a16:creationId xmlns:a16="http://schemas.microsoft.com/office/drawing/2014/main" id="{EBA31A7D-6ADA-88D7-7618-23D3DA17D29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7523231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CFE241-D777-8D2B-26B8-B997706E3D4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0414039-4533-50CB-92E6-DAD3F32E21AF}"/>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rPr>
              <a:t>Genesis 46:8b-9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Reuben</a:t>
            </a:r>
          </a:p>
        </p:txBody>
      </p:sp>
      <p:sp>
        <p:nvSpPr>
          <p:cNvPr id="161795" name="Rectangle 3">
            <a:extLst>
              <a:ext uri="{FF2B5EF4-FFF2-40B4-BE49-F238E27FC236}">
                <a16:creationId xmlns:a16="http://schemas.microsoft.com/office/drawing/2014/main" id="{E1DD7CF0-C6C0-C028-0511-757E774220EB}"/>
              </a:ext>
            </a:extLst>
          </p:cNvPr>
          <p:cNvSpPr>
            <a:spLocks noGrp="1" noChangeArrowheads="1"/>
          </p:cNvSpPr>
          <p:nvPr>
            <p:ph type="body" idx="1"/>
          </p:nvPr>
        </p:nvSpPr>
        <p:spPr>
          <a:xfrm>
            <a:off x="1143000" y="2057400"/>
            <a:ext cx="6781800" cy="2133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1</a:t>
            </a:r>
            <a:r>
              <a:rPr lang="en-US" baseline="30000" dirty="0">
                <a:effectLst>
                  <a:outerShdw blurRad="38100" dist="38100" dir="2700000" algn="tl">
                    <a:srgbClr val="000000">
                      <a:alpha val="43137"/>
                    </a:srgbClr>
                  </a:outerShdw>
                </a:effectLst>
              </a:rPr>
              <a:t>st</a:t>
            </a:r>
            <a:r>
              <a:rPr lang="en-US" dirty="0">
                <a:effectLst>
                  <a:outerShdw blurRad="38100" dist="38100" dir="2700000" algn="tl">
                    <a:srgbClr val="000000">
                      <a:alpha val="43137"/>
                    </a:srgbClr>
                  </a:outerShdw>
                </a:effectLst>
              </a:rPr>
              <a:t> born (8b)</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4 </a:t>
            </a:r>
            <a:r>
              <a:rPr lang="en-US" b="1" u="sng">
                <a:solidFill>
                  <a:srgbClr val="FFFFCC"/>
                </a:solidFill>
                <a:effectLst>
                  <a:outerShdw blurRad="38100" dist="38100" dir="2700000" algn="tl">
                    <a:srgbClr val="000000">
                      <a:alpha val="43137"/>
                    </a:srgbClr>
                  </a:outerShdw>
                </a:effectLst>
              </a:rPr>
              <a:t>sons (9)</a:t>
            </a:r>
            <a:endParaRPr lang="en-US" b="1" u="sng" dirty="0">
              <a:solidFill>
                <a:srgbClr val="FFFFCC"/>
              </a:solidFill>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AD2D6073-7579-5BF9-5959-7746ECF6BE2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821421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8D61D-0438-17C8-5BC4-9D9E11D6DC3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35D89E2-EB9E-7064-9879-1D6CAA867516}"/>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46:8b-15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Leah’s Sons</a:t>
            </a:r>
          </a:p>
        </p:txBody>
      </p:sp>
      <p:sp>
        <p:nvSpPr>
          <p:cNvPr id="161795" name="Rectangle 3">
            <a:extLst>
              <a:ext uri="{FF2B5EF4-FFF2-40B4-BE49-F238E27FC236}">
                <a16:creationId xmlns:a16="http://schemas.microsoft.com/office/drawing/2014/main" id="{82C1AD98-6AF2-6D44-2359-E3ACF45BC114}"/>
              </a:ext>
            </a:extLst>
          </p:cNvPr>
          <p:cNvSpPr>
            <a:spLocks noGrp="1" noChangeArrowheads="1"/>
          </p:cNvSpPr>
          <p:nvPr>
            <p:ph type="body" idx="1"/>
          </p:nvPr>
        </p:nvSpPr>
        <p:spPr>
          <a:xfrm>
            <a:off x="1057275" y="1327688"/>
            <a:ext cx="7400925" cy="27432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Reuben (8b-9)</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Simeon’s 6 sons (10)</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Levi’s 3 sons (11)</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Judah (12)</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Issachar’s 4 sons (13)</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Zebulun’s 3 sons (14)</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Summary statement (15)</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E945FF61-9082-3534-4CD2-781E2630270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5819764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37‒50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a:t>
            </a:r>
          </a:p>
        </p:txBody>
      </p:sp>
      <p:sp>
        <p:nvSpPr>
          <p:cNvPr id="161795" name="Rectangle 3"/>
          <p:cNvSpPr>
            <a:spLocks noGrp="1" noChangeArrowheads="1"/>
          </p:cNvSpPr>
          <p:nvPr>
            <p:ph type="body" idx="1"/>
          </p:nvPr>
        </p:nvSpPr>
        <p:spPr>
          <a:xfrm>
            <a:off x="609600" y="1371600"/>
            <a:ext cx="9525000" cy="4953000"/>
          </a:xfrm>
        </p:spPr>
        <p:txBody>
          <a:bodyPr/>
          <a:lstStyle/>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 sold unto Egypt (37)</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Canaan’s corruption (38)</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 falsely accused (39)</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short-term predictions (40)</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elevation (41)</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first reunion with his brothers (42)</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second reunion with his brothers (43</a:t>
            </a:r>
            <a:r>
              <a:rPr lang="en-US" dirty="0">
                <a:effectLst>
                  <a:outerShdw blurRad="38100" dist="38100" dir="2700000" algn="tl">
                    <a:srgbClr val="000000">
                      <a:alpha val="43137"/>
                    </a:srgbClr>
                  </a:outerShdw>
                </a:effectLst>
                <a:cs typeface="Calibri" panose="020F0502020204030204" pitchFamily="34" charset="0"/>
              </a:rPr>
              <a:t>‒45)</a:t>
            </a: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5559036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0F6473-EFFB-4814-D532-375EF08D631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1D08EDC-84FD-2825-56F5-75DBCAC70518}"/>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46:8b-15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Leah’s Sons</a:t>
            </a:r>
          </a:p>
        </p:txBody>
      </p:sp>
      <p:sp>
        <p:nvSpPr>
          <p:cNvPr id="161795" name="Rectangle 3">
            <a:extLst>
              <a:ext uri="{FF2B5EF4-FFF2-40B4-BE49-F238E27FC236}">
                <a16:creationId xmlns:a16="http://schemas.microsoft.com/office/drawing/2014/main" id="{8516B409-FA50-D56B-121A-E4363B909F06}"/>
              </a:ext>
            </a:extLst>
          </p:cNvPr>
          <p:cNvSpPr>
            <a:spLocks noGrp="1" noChangeArrowheads="1"/>
          </p:cNvSpPr>
          <p:nvPr>
            <p:ph type="body" idx="1"/>
          </p:nvPr>
        </p:nvSpPr>
        <p:spPr>
          <a:xfrm>
            <a:off x="1057275" y="1327688"/>
            <a:ext cx="7400925" cy="27432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Reuben (8b-9)</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Simeon’s 6 sons (10)</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Levi’s 3 sons (11)</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Judah (12)</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Issachar’s 4 sons (13)</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Zebulun’s 3 sons (14)</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Summary statement (15)</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6A166930-57E9-6C6B-BD49-B8F47160971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2289064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DDD486-B3C0-8981-4DFD-6CCB3BC06408}"/>
              </a:ext>
            </a:extLst>
          </p:cNvPr>
          <p:cNvPicPr>
            <a:picLocks noChangeAspect="1"/>
          </p:cNvPicPr>
          <p:nvPr/>
        </p:nvPicPr>
        <p:blipFill>
          <a:blip r:embed="rId2"/>
          <a:stretch>
            <a:fillRect/>
          </a:stretch>
        </p:blipFill>
        <p:spPr>
          <a:xfrm>
            <a:off x="2377440" y="137160"/>
            <a:ext cx="7437121"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9077254"/>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96C6F-DFD1-4B4B-A4B8-F18E5994ADA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476249" y="0"/>
            <a:ext cx="11345333" cy="3185487"/>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5:9-10</a:t>
            </a:r>
          </a:p>
          <a:p>
            <a:pPr algn="just"/>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they sang a new song, saying, ‘Worthy are You to take the book and to break its seals; for You were slain, and purchased for God with Your blood men from every tribe and tongue and people and nation.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have made them to be a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kingdom and priests</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our God; and they will reign upon the earth.’”</a:t>
            </a:r>
          </a:p>
        </p:txBody>
      </p:sp>
      <p:pic>
        <p:nvPicPr>
          <p:cNvPr id="6" name="Picture 5">
            <a:extLst>
              <a:ext uri="{FF2B5EF4-FFF2-40B4-BE49-F238E27FC236}">
                <a16:creationId xmlns:a16="http://schemas.microsoft.com/office/drawing/2014/main" id="{A5B6ED17-BE4D-4E23-9248-2A968EA974E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88464" y="3230880"/>
            <a:ext cx="2215073" cy="1645920"/>
          </a:xfrm>
          <a:prstGeom prst="rect">
            <a:avLst/>
          </a:prstGeom>
        </p:spPr>
      </p:pic>
    </p:spTree>
    <p:extLst>
      <p:ext uri="{BB962C8B-B14F-4D97-AF65-F5344CB8AC3E}">
        <p14:creationId xmlns:p14="http://schemas.microsoft.com/office/powerpoint/2010/main" val="36078894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3A7103-3AF5-50FF-C7CF-D0123A5593C2}"/>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096EA8A-7737-66C2-9A76-87A9455755E1}"/>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46:8b-15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Leah’s Sons</a:t>
            </a:r>
          </a:p>
        </p:txBody>
      </p:sp>
      <p:sp>
        <p:nvSpPr>
          <p:cNvPr id="161795" name="Rectangle 3">
            <a:extLst>
              <a:ext uri="{FF2B5EF4-FFF2-40B4-BE49-F238E27FC236}">
                <a16:creationId xmlns:a16="http://schemas.microsoft.com/office/drawing/2014/main" id="{812669D7-491D-6844-4F06-03438B5F86B9}"/>
              </a:ext>
            </a:extLst>
          </p:cNvPr>
          <p:cNvSpPr>
            <a:spLocks noGrp="1" noChangeArrowheads="1"/>
          </p:cNvSpPr>
          <p:nvPr>
            <p:ph type="body" idx="1"/>
          </p:nvPr>
        </p:nvSpPr>
        <p:spPr>
          <a:xfrm>
            <a:off x="1057275" y="1327688"/>
            <a:ext cx="7400925" cy="27432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Reuben (8b-9)</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Simeon’s 6 sons (10)</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Levi’s 3 sons (11)</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Judah (12)</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Issachar’s 4 sons (13)</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Zebulun’s 3 sons (14)</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Summary statement (15)</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4342A0E7-6EBA-95DF-0BC1-1986CE92536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582769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50E3C37A-2740-4C10-B07F-1E6492723F85}"/>
              </a:ext>
            </a:extLst>
          </p:cNvPr>
          <p:cNvSpPr>
            <a:spLocks noGrp="1" noChangeArrowheads="1"/>
          </p:cNvSpPr>
          <p:nvPr>
            <p:ph type="title"/>
          </p:nvPr>
        </p:nvSpPr>
        <p:spPr>
          <a:xfrm>
            <a:off x="1524000" y="241698"/>
            <a:ext cx="9144000" cy="1097280"/>
          </a:xfrm>
        </p:spPr>
        <p:txBody>
          <a:bodyPr/>
          <a:lstStyle/>
          <a:p>
            <a:pPr algn="ctr" eaLnBrk="1" hangingPunct="1">
              <a:defRPr/>
            </a:pPr>
            <a:r>
              <a:rPr lang="en-US" sz="4000" dirty="0">
                <a:effectLst>
                  <a:outerShdw blurRad="38100" dist="38100" dir="2700000" algn="tl">
                    <a:srgbClr val="000000">
                      <a:alpha val="43137"/>
                    </a:srgbClr>
                  </a:outerShdw>
                </a:effectLst>
              </a:rPr>
              <a:t>Messiah must be from the tribe of Judah</a:t>
            </a:r>
          </a:p>
        </p:txBody>
      </p:sp>
      <p:sp>
        <p:nvSpPr>
          <p:cNvPr id="59395" name="Rectangle 3">
            <a:extLst>
              <a:ext uri="{FF2B5EF4-FFF2-40B4-BE49-F238E27FC236}">
                <a16:creationId xmlns:a16="http://schemas.microsoft.com/office/drawing/2014/main" id="{1F64AE84-06C1-4A5B-9FC4-CD842750385D}"/>
              </a:ext>
            </a:extLst>
          </p:cNvPr>
          <p:cNvSpPr>
            <a:spLocks noGrp="1" noChangeArrowheads="1"/>
          </p:cNvSpPr>
          <p:nvPr>
            <p:ph type="body" idx="1"/>
          </p:nvPr>
        </p:nvSpPr>
        <p:spPr>
          <a:xfrm>
            <a:off x="1524000" y="2743200"/>
            <a:ext cx="3733800" cy="1529952"/>
          </a:xfrm>
        </p:spPr>
        <p:txBody>
          <a:bodyPr/>
          <a:lstStyle/>
          <a:p>
            <a:pPr marL="457200" indent="-457200" eaLnBrk="1" hangingPunct="1">
              <a:spcBef>
                <a:spcPts val="0"/>
              </a:spcBef>
              <a:spcAft>
                <a:spcPts val="2400"/>
              </a:spcAft>
              <a:defRPr/>
            </a:pPr>
            <a:r>
              <a:rPr lang="en-US" sz="3600" dirty="0">
                <a:effectLst>
                  <a:outerShdw blurRad="38100" dist="38100" dir="2700000" algn="tl">
                    <a:srgbClr val="000000">
                      <a:alpha val="43137"/>
                    </a:srgbClr>
                  </a:outerShdw>
                </a:effectLst>
              </a:rPr>
              <a:t>Genesis 49:10</a:t>
            </a:r>
          </a:p>
          <a:p>
            <a:pPr marL="457200" indent="-457200" eaLnBrk="1" hangingPunct="1">
              <a:spcBef>
                <a:spcPts val="0"/>
              </a:spcBef>
              <a:spcAft>
                <a:spcPts val="2400"/>
              </a:spcAft>
              <a:defRPr/>
            </a:pPr>
            <a:r>
              <a:rPr lang="en-US" sz="3600" dirty="0">
                <a:effectLst>
                  <a:outerShdw blurRad="38100" dist="38100" dir="2700000" algn="tl">
                    <a:srgbClr val="000000">
                      <a:alpha val="43137"/>
                    </a:srgbClr>
                  </a:outerShdw>
                </a:effectLst>
              </a:rPr>
              <a:t>Revelation 5:5</a:t>
            </a:r>
          </a:p>
        </p:txBody>
      </p:sp>
      <p:pic>
        <p:nvPicPr>
          <p:cNvPr id="25604" name="Picture 5" descr="C:\Program Files\Common Files\Microsoft Shared\Clipart\cagcat50\AN01124_.wmf">
            <a:extLst>
              <a:ext uri="{FF2B5EF4-FFF2-40B4-BE49-F238E27FC236}">
                <a16:creationId xmlns:a16="http://schemas.microsoft.com/office/drawing/2014/main" id="{199A1E3A-20F7-4D8D-A1C1-DCF3E49AA32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53150" y="1699909"/>
            <a:ext cx="3981450" cy="4846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86687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74E2B5-C2FF-4067-A4B0-22DB5A53121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1"/>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fontAlgn="auto">
              <a:spcBef>
                <a:spcPts val="0"/>
              </a:spcBef>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Genesis 49:10</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scepter</a:t>
            </a:r>
            <a:r>
              <a:rPr lang="en-US" sz="3600" dirty="0">
                <a:effectLst>
                  <a:outerShdw blurRad="38100" dist="38100" dir="2700000" algn="tl">
                    <a:srgbClr val="000000">
                      <a:alpha val="43137"/>
                    </a:srgbClr>
                  </a:outerShdw>
                </a:effectLst>
                <a:latin typeface="Calibri" panose="020F0502020204030204" pitchFamily="34" charset="0"/>
              </a:rPr>
              <a:t> shall not depart from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Judah</a:t>
            </a:r>
            <a:r>
              <a:rPr lang="en-US" sz="3600" dirty="0">
                <a:effectLst>
                  <a:outerShdw blurRad="38100" dist="38100" dir="2700000" algn="tl">
                    <a:srgbClr val="000000">
                      <a:alpha val="43137"/>
                    </a:srgbClr>
                  </a:outerShdw>
                </a:effectLst>
                <a:latin typeface="Calibri" panose="020F0502020204030204" pitchFamily="34" charset="0"/>
              </a:rPr>
              <a:t>, Nor the ruler’s staff from between his feet, Until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Shiloh</a:t>
            </a:r>
            <a:r>
              <a:rPr lang="en-US" sz="3600" dirty="0">
                <a:effectLst>
                  <a:outerShdw blurRad="38100" dist="38100" dir="2700000" algn="tl">
                    <a:srgbClr val="000000">
                      <a:alpha val="43137"/>
                    </a:srgbClr>
                  </a:outerShdw>
                </a:effectLst>
                <a:latin typeface="Calibri" panose="020F0502020204030204" pitchFamily="34" charset="0"/>
              </a:rPr>
              <a:t> comes, And to him shall be the obedience of the peoples.”</a:t>
            </a:r>
          </a:p>
        </p:txBody>
      </p:sp>
      <p:pic>
        <p:nvPicPr>
          <p:cNvPr id="3" name="Picture 2">
            <a:extLst>
              <a:ext uri="{FF2B5EF4-FFF2-40B4-BE49-F238E27FC236}">
                <a16:creationId xmlns:a16="http://schemas.microsoft.com/office/drawing/2014/main" id="{8C2434A7-BDE9-4A4A-A2DA-52296839FF9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0036" y="2590800"/>
            <a:ext cx="3051928" cy="2286000"/>
          </a:xfrm>
          <a:prstGeom prst="rect">
            <a:avLst/>
          </a:prstGeom>
          <a:ln>
            <a:solidFill>
              <a:schemeClr val="tx1"/>
            </a:solidFill>
          </a:ln>
        </p:spPr>
      </p:pic>
    </p:spTree>
    <p:extLst>
      <p:ext uri="{BB962C8B-B14F-4D97-AF65-F5344CB8AC3E}">
        <p14:creationId xmlns:p14="http://schemas.microsoft.com/office/powerpoint/2010/main" val="3362989684"/>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179AA0-2DE3-45E0-BD01-AAE1F827A6E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500685"/>
          </a:xfrm>
          <a:prstGeom prst="rect">
            <a:avLst/>
          </a:prstGeom>
          <a:noFill/>
          <a:ln w="28575">
            <a:noFill/>
            <a:miter lim="800000"/>
            <a:headEnd/>
            <a:tailEnd/>
          </a:ln>
        </p:spPr>
        <p:txBody>
          <a:bodyPr wrap="square">
            <a:spAutoFit/>
          </a:bodyPr>
          <a:lstStyle/>
          <a:p>
            <a:pPr algn="ctr" fontAlgn="auto">
              <a:spcBef>
                <a:spcPts val="0"/>
              </a:spcBef>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Revelation 5:5</a:t>
            </a:r>
          </a:p>
          <a:p>
            <a:pPr algn="just"/>
            <a:r>
              <a:rPr lang="en-US" sz="35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one of the elders said to me, “Stop weeping; behold, the Lion that is </a:t>
            </a:r>
            <a:r>
              <a:rPr lang="en-US" sz="355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the tribe of Judah</a:t>
            </a:r>
            <a:r>
              <a:rPr lang="en-US" sz="35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Root of David, has overcome so as to open the book and its seven seals.”</a:t>
            </a:r>
          </a:p>
        </p:txBody>
      </p:sp>
      <p:pic>
        <p:nvPicPr>
          <p:cNvPr id="5" name="Picture 4">
            <a:extLst>
              <a:ext uri="{FF2B5EF4-FFF2-40B4-BE49-F238E27FC236}">
                <a16:creationId xmlns:a16="http://schemas.microsoft.com/office/drawing/2014/main" id="{E83606D1-9CA0-4E6A-EA9F-519ABF49FC76}"/>
              </a:ext>
            </a:extLst>
          </p:cNvPr>
          <p:cNvPicPr>
            <a:picLocks noChangeAspect="1"/>
          </p:cNvPicPr>
          <p:nvPr/>
        </p:nvPicPr>
        <p:blipFill>
          <a:blip r:embed="rId3"/>
          <a:stretch>
            <a:fillRect/>
          </a:stretch>
        </p:blipFill>
        <p:spPr>
          <a:xfrm>
            <a:off x="4585855" y="2590800"/>
            <a:ext cx="3020291"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803542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91EAB5-F735-AE27-3D8D-53BC79C3E87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178C7D2-A9F7-4FAA-9A26-16316556EF6F}"/>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4"/>
            </a:pPr>
            <a:r>
              <a:rPr lang="en-US" sz="3600" dirty="0">
                <a:effectLst>
                  <a:outerShdw blurRad="38100" dist="38100" dir="2700000" algn="tl">
                    <a:srgbClr val="000000">
                      <a:alpha val="43137"/>
                    </a:srgbClr>
                  </a:outerShdw>
                </a:effectLst>
              </a:rPr>
              <a:t>Genesis 46:12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Judah</a:t>
            </a:r>
          </a:p>
        </p:txBody>
      </p:sp>
      <p:sp>
        <p:nvSpPr>
          <p:cNvPr id="161795" name="Rectangle 3">
            <a:extLst>
              <a:ext uri="{FF2B5EF4-FFF2-40B4-BE49-F238E27FC236}">
                <a16:creationId xmlns:a16="http://schemas.microsoft.com/office/drawing/2014/main" id="{72C5B0E6-5BB8-D1A6-D5A1-9E2E7C4CDE65}"/>
              </a:ext>
            </a:extLst>
          </p:cNvPr>
          <p:cNvSpPr>
            <a:spLocks noGrp="1" noChangeArrowheads="1"/>
          </p:cNvSpPr>
          <p:nvPr>
            <p:ph type="body" idx="1"/>
          </p:nvPr>
        </p:nvSpPr>
        <p:spPr>
          <a:xfrm>
            <a:off x="1143000" y="2057400"/>
            <a:ext cx="6781800"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3 sons through wife (12a)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2 sons through Tamar (12b)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2 grandsons through Perez (12c)</a:t>
            </a:r>
          </a:p>
        </p:txBody>
      </p:sp>
      <p:pic>
        <p:nvPicPr>
          <p:cNvPr id="2" name="Picture 1">
            <a:extLst>
              <a:ext uri="{FF2B5EF4-FFF2-40B4-BE49-F238E27FC236}">
                <a16:creationId xmlns:a16="http://schemas.microsoft.com/office/drawing/2014/main" id="{3DBC7C29-173A-82F6-6298-46068C1D9B0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9093554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008B00-0763-5C2E-76DA-A3ECA23A32CF}"/>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8246D302-5E5C-0FAF-CEA0-297F45ECDD62}"/>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4"/>
            </a:pPr>
            <a:r>
              <a:rPr lang="en-US" sz="3600" dirty="0">
                <a:effectLst>
                  <a:outerShdw blurRad="38100" dist="38100" dir="2700000" algn="tl">
                    <a:srgbClr val="000000">
                      <a:alpha val="43137"/>
                    </a:srgbClr>
                  </a:outerShdw>
                </a:effectLst>
              </a:rPr>
              <a:t>Genesis 46:12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Judah</a:t>
            </a:r>
          </a:p>
        </p:txBody>
      </p:sp>
      <p:sp>
        <p:nvSpPr>
          <p:cNvPr id="161795" name="Rectangle 3">
            <a:extLst>
              <a:ext uri="{FF2B5EF4-FFF2-40B4-BE49-F238E27FC236}">
                <a16:creationId xmlns:a16="http://schemas.microsoft.com/office/drawing/2014/main" id="{3C83E9C3-3706-2EE2-077A-4F5E14F2AD68}"/>
              </a:ext>
            </a:extLst>
          </p:cNvPr>
          <p:cNvSpPr>
            <a:spLocks noGrp="1" noChangeArrowheads="1"/>
          </p:cNvSpPr>
          <p:nvPr>
            <p:ph type="body" idx="1"/>
          </p:nvPr>
        </p:nvSpPr>
        <p:spPr>
          <a:xfrm>
            <a:off x="1143000" y="2057400"/>
            <a:ext cx="6781800" cy="2133600"/>
          </a:xfrm>
        </p:spPr>
        <p:txBody>
          <a:bodyPr/>
          <a:lstStyle/>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3 sons through wife (12a)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2 sons through Tamar (12b)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2 grandsons through Perez (12c)</a:t>
            </a:r>
          </a:p>
        </p:txBody>
      </p:sp>
      <p:pic>
        <p:nvPicPr>
          <p:cNvPr id="3" name="Picture 2">
            <a:extLst>
              <a:ext uri="{FF2B5EF4-FFF2-40B4-BE49-F238E27FC236}">
                <a16:creationId xmlns:a16="http://schemas.microsoft.com/office/drawing/2014/main" id="{C704F834-8E33-DA73-F16B-9C165D84CD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0345340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15933-D84B-B682-AC88-5C884F845A42}"/>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6387CCF0-121C-F965-B38A-7C11881B2783}"/>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4"/>
            </a:pPr>
            <a:r>
              <a:rPr lang="en-US" sz="3600" dirty="0">
                <a:effectLst>
                  <a:outerShdw blurRad="38100" dist="38100" dir="2700000" algn="tl">
                    <a:srgbClr val="000000">
                      <a:alpha val="43137"/>
                    </a:srgbClr>
                  </a:outerShdw>
                </a:effectLst>
              </a:rPr>
              <a:t>Genesis 46:12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Judah</a:t>
            </a:r>
          </a:p>
        </p:txBody>
      </p:sp>
      <p:sp>
        <p:nvSpPr>
          <p:cNvPr id="161795" name="Rectangle 3">
            <a:extLst>
              <a:ext uri="{FF2B5EF4-FFF2-40B4-BE49-F238E27FC236}">
                <a16:creationId xmlns:a16="http://schemas.microsoft.com/office/drawing/2014/main" id="{339BE782-6143-788C-22B7-3415671DE94E}"/>
              </a:ext>
            </a:extLst>
          </p:cNvPr>
          <p:cNvSpPr>
            <a:spLocks noGrp="1" noChangeArrowheads="1"/>
          </p:cNvSpPr>
          <p:nvPr>
            <p:ph type="body" idx="1"/>
          </p:nvPr>
        </p:nvSpPr>
        <p:spPr>
          <a:xfrm>
            <a:off x="1143000" y="2057400"/>
            <a:ext cx="6781800" cy="2133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3 sons through wife (12a)</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2 sons through Tamar (12b)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2 grandsons through Perez (12c)</a:t>
            </a:r>
          </a:p>
        </p:txBody>
      </p:sp>
      <p:pic>
        <p:nvPicPr>
          <p:cNvPr id="3" name="Picture 2">
            <a:extLst>
              <a:ext uri="{FF2B5EF4-FFF2-40B4-BE49-F238E27FC236}">
                <a16:creationId xmlns:a16="http://schemas.microsoft.com/office/drawing/2014/main" id="{3106EDC6-6DF4-2DA1-687A-CE905F3CFC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3656336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9C3859-386C-75CF-4E82-D8669EE49E4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8246D05-9352-97E0-8FBB-73DA2093508E}"/>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37‒50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a:t>
            </a:r>
          </a:p>
        </p:txBody>
      </p:sp>
      <p:sp>
        <p:nvSpPr>
          <p:cNvPr id="161795" name="Rectangle 3">
            <a:extLst>
              <a:ext uri="{FF2B5EF4-FFF2-40B4-BE49-F238E27FC236}">
                <a16:creationId xmlns:a16="http://schemas.microsoft.com/office/drawing/2014/main" id="{E623FBD2-4B1E-BA76-FEA3-51997E88A1CC}"/>
              </a:ext>
            </a:extLst>
          </p:cNvPr>
          <p:cNvSpPr>
            <a:spLocks noGrp="1" noChangeArrowheads="1"/>
          </p:cNvSpPr>
          <p:nvPr>
            <p:ph type="body" idx="1"/>
          </p:nvPr>
        </p:nvSpPr>
        <p:spPr>
          <a:xfrm>
            <a:off x="427095" y="1143000"/>
            <a:ext cx="9525000" cy="4953000"/>
          </a:xfrm>
        </p:spPr>
        <p:txBody>
          <a:bodyPr/>
          <a:lstStyle/>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 sold unto Egypt (37)</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Canaan’s corruption (38)</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 falsely accused (39)</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short-term predictions (40)</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elevation (41)</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first reunion with his brothers (42)</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second reunion with his brothers (43‒45)</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Sojourn to Egypt (46:1‒47:12)</a:t>
            </a:r>
          </a:p>
        </p:txBody>
      </p:sp>
      <p:pic>
        <p:nvPicPr>
          <p:cNvPr id="2" name="Picture 1">
            <a:extLst>
              <a:ext uri="{FF2B5EF4-FFF2-40B4-BE49-F238E27FC236}">
                <a16:creationId xmlns:a16="http://schemas.microsoft.com/office/drawing/2014/main" id="{16E3E7ED-03E2-9830-CC11-A2F31524B10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872435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4AF15-3F3D-CB5C-ED68-1282FDE0C6B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19396D7-11FB-CD2A-9A43-7E7453516B06}"/>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4"/>
            </a:pPr>
            <a:r>
              <a:rPr lang="en-US" sz="3600" dirty="0">
                <a:effectLst>
                  <a:outerShdw blurRad="38100" dist="38100" dir="2700000" algn="tl">
                    <a:srgbClr val="000000">
                      <a:alpha val="43137"/>
                    </a:srgbClr>
                  </a:outerShdw>
                </a:effectLst>
              </a:rPr>
              <a:t>Genesis 46:12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Judah</a:t>
            </a:r>
          </a:p>
        </p:txBody>
      </p:sp>
      <p:sp>
        <p:nvSpPr>
          <p:cNvPr id="161795" name="Rectangle 3">
            <a:extLst>
              <a:ext uri="{FF2B5EF4-FFF2-40B4-BE49-F238E27FC236}">
                <a16:creationId xmlns:a16="http://schemas.microsoft.com/office/drawing/2014/main" id="{D6F33591-D9A0-DCA1-53B0-09963842E647}"/>
              </a:ext>
            </a:extLst>
          </p:cNvPr>
          <p:cNvSpPr>
            <a:spLocks noGrp="1" noChangeArrowheads="1"/>
          </p:cNvSpPr>
          <p:nvPr>
            <p:ph type="body" idx="1"/>
          </p:nvPr>
        </p:nvSpPr>
        <p:spPr>
          <a:xfrm>
            <a:off x="1143000" y="2057400"/>
            <a:ext cx="6781800" cy="2133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3 sons through wife (12a)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2 sons through Tamar (12b)</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2 grandsons through Perez (12c)</a:t>
            </a:r>
          </a:p>
        </p:txBody>
      </p:sp>
      <p:pic>
        <p:nvPicPr>
          <p:cNvPr id="3" name="Picture 2">
            <a:extLst>
              <a:ext uri="{FF2B5EF4-FFF2-40B4-BE49-F238E27FC236}">
                <a16:creationId xmlns:a16="http://schemas.microsoft.com/office/drawing/2014/main" id="{D3BE220C-0F8F-D1AE-FA92-2422BB30381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28865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1066800" y="1371600"/>
            <a:ext cx="6477000" cy="4419600"/>
          </a:xfrm>
        </p:spPr>
        <p:txBody>
          <a:bodyPr/>
          <a:lstStyle/>
          <a:p>
            <a:pPr marL="457200" lvl="1" indent="-457200" eaLnBrk="1" hangingPunct="1">
              <a:spcBef>
                <a:spcPts val="0"/>
              </a:spcBef>
              <a:spcAft>
                <a:spcPts val="3000"/>
              </a:spcAft>
              <a:buClr>
                <a:schemeClr val="tx2"/>
              </a:buClr>
              <a:buSzPct val="100000"/>
              <a:buFont typeface="+mj-lt"/>
              <a:buAutoNum type="romanUcPeriod" startAt="2"/>
              <a:defRPr/>
            </a:pPr>
            <a:r>
              <a:rPr lang="en-US" b="1" dirty="0">
                <a:solidFill>
                  <a:srgbClr val="FFFFCC"/>
                </a:solidFill>
                <a:effectLst>
                  <a:outerShdw blurRad="38100" dist="38100" dir="2700000" algn="tl">
                    <a:srgbClr val="000000">
                      <a:alpha val="43137"/>
                    </a:srgbClr>
                  </a:outerShdw>
                </a:effectLst>
              </a:rPr>
              <a:t>Genesis 12-50 (four people)</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 (12:1–25:11)</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 (25:12–26:35)</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 (27–36)</a:t>
            </a:r>
          </a:p>
          <a:p>
            <a:pPr marL="9144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Joseph (37–50) </a:t>
            </a:r>
          </a:p>
        </p:txBody>
      </p:sp>
      <p:sp>
        <p:nvSpPr>
          <p:cNvPr id="7" name="Rectangle 2050">
            <a:extLst>
              <a:ext uri="{FF2B5EF4-FFF2-40B4-BE49-F238E27FC236}">
                <a16:creationId xmlns:a16="http://schemas.microsoft.com/office/drawing/2014/main" id="{82F6E191-4850-492E-80EC-DCA9B0ADC8BB}"/>
              </a:ext>
            </a:extLst>
          </p:cNvPr>
          <p:cNvSpPr>
            <a:spLocks noGrp="1" noChangeArrowheads="1"/>
          </p:cNvSpPr>
          <p:nvPr>
            <p:ph type="title"/>
          </p:nvPr>
        </p:nvSpPr>
        <p:spPr>
          <a:xfrm>
            <a:off x="3924300" y="228600"/>
            <a:ext cx="4343400" cy="914400"/>
          </a:xfrm>
        </p:spPr>
        <p:txBody>
          <a:bodyPr/>
          <a:lstStyle/>
          <a:p>
            <a:pPr algn="ctr" eaLnBrk="1" hangingPunct="1"/>
            <a:r>
              <a:rPr lang="en-US" sz="3600" dirty="0"/>
              <a:t>GENESIS STRUCTURE</a:t>
            </a:r>
          </a:p>
        </p:txBody>
      </p:sp>
      <p:pic>
        <p:nvPicPr>
          <p:cNvPr id="8" name="Picture 4" descr="5 Bible Lessons to Learn From the Book of Genesis | Jack Wellman">
            <a:extLst>
              <a:ext uri="{FF2B5EF4-FFF2-40B4-BE49-F238E27FC236}">
                <a16:creationId xmlns:a16="http://schemas.microsoft.com/office/drawing/2014/main" id="{39237039-C3D8-40A9-89D9-6312DC926C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08955"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8F7F49B-01B0-4DFB-8914-3EF5260CE8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14617528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55F455-28B6-F216-13CF-C7925645E842}"/>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F9B1FE1-8363-DCC0-DD66-8A9B444855BA}"/>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46:8b-15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Leah’s Sons</a:t>
            </a:r>
          </a:p>
        </p:txBody>
      </p:sp>
      <p:sp>
        <p:nvSpPr>
          <p:cNvPr id="161795" name="Rectangle 3">
            <a:extLst>
              <a:ext uri="{FF2B5EF4-FFF2-40B4-BE49-F238E27FC236}">
                <a16:creationId xmlns:a16="http://schemas.microsoft.com/office/drawing/2014/main" id="{F6B4680F-3DF7-F269-8234-F7F9CC2EC29A}"/>
              </a:ext>
            </a:extLst>
          </p:cNvPr>
          <p:cNvSpPr>
            <a:spLocks noGrp="1" noChangeArrowheads="1"/>
          </p:cNvSpPr>
          <p:nvPr>
            <p:ph type="body" idx="1"/>
          </p:nvPr>
        </p:nvSpPr>
        <p:spPr>
          <a:xfrm>
            <a:off x="1057275" y="1327688"/>
            <a:ext cx="7400925" cy="27432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Reuben (8b-9)</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Simeon’s 6 sons (10)</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Levi’s 3 sons (11)</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Judah (12)</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Issachar’s 4 sons (13)</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Zebulun’s 3 sons (14)</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Summary statement (15)</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D5A2E239-ADDC-0646-89FA-020C9E9A4C5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9959680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AD0D6A-14AC-B6B8-4139-D4FD74C7473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EB1B4F4-3296-08F9-F8B3-7C6847BB4E7A}"/>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46:8b-15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Leah’s Sons</a:t>
            </a:r>
          </a:p>
        </p:txBody>
      </p:sp>
      <p:sp>
        <p:nvSpPr>
          <p:cNvPr id="161795" name="Rectangle 3">
            <a:extLst>
              <a:ext uri="{FF2B5EF4-FFF2-40B4-BE49-F238E27FC236}">
                <a16:creationId xmlns:a16="http://schemas.microsoft.com/office/drawing/2014/main" id="{9B382CB3-D9EB-9C41-B5AD-66CFF4B090A8}"/>
              </a:ext>
            </a:extLst>
          </p:cNvPr>
          <p:cNvSpPr>
            <a:spLocks noGrp="1" noChangeArrowheads="1"/>
          </p:cNvSpPr>
          <p:nvPr>
            <p:ph type="body" idx="1"/>
          </p:nvPr>
        </p:nvSpPr>
        <p:spPr>
          <a:xfrm>
            <a:off x="1057275" y="1327688"/>
            <a:ext cx="7400925" cy="27432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Reuben (8b-9)</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Simeon’s 6 sons (10)</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Levi’s 3 sons (11)</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Judah (12)</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Issachar’s 4 sons (13)</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Zebulun’s 3 sons (14)</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Summary statement (15)</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F10EAB6-31C4-A6DC-01FA-FAA5134307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4952185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A5CDD2-231C-7A5C-C8B5-44BA5DC219F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A8EC46D-7697-D25E-4806-053C94AB30E7}"/>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46:8b-15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Leah’s Sons</a:t>
            </a:r>
          </a:p>
        </p:txBody>
      </p:sp>
      <p:sp>
        <p:nvSpPr>
          <p:cNvPr id="161795" name="Rectangle 3">
            <a:extLst>
              <a:ext uri="{FF2B5EF4-FFF2-40B4-BE49-F238E27FC236}">
                <a16:creationId xmlns:a16="http://schemas.microsoft.com/office/drawing/2014/main" id="{94FDF7E3-F5D6-A167-6E15-4489465240B5}"/>
              </a:ext>
            </a:extLst>
          </p:cNvPr>
          <p:cNvSpPr>
            <a:spLocks noGrp="1" noChangeArrowheads="1"/>
          </p:cNvSpPr>
          <p:nvPr>
            <p:ph type="body" idx="1"/>
          </p:nvPr>
        </p:nvSpPr>
        <p:spPr>
          <a:xfrm>
            <a:off x="1057275" y="1327688"/>
            <a:ext cx="7400925" cy="27432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Reuben (8b-9)</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Simeon’s 6 sons (10)</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Levi’s 3 sons (11)</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Judah (12)</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Issachar’s 4 sons (13)</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Zebulun’s 3 sons (14)</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Summary statement (15)</a:t>
            </a:r>
          </a:p>
          <a:p>
            <a:pPr marL="457200" lvl="3" indent="-457200" eaLnBrk="1" hangingPunct="1">
              <a:spcBef>
                <a:spcPts val="0"/>
              </a:spcBef>
              <a:spcAft>
                <a:spcPts val="1800"/>
              </a:spcAft>
              <a:buClr>
                <a:srgbClr val="00FF00"/>
              </a:buClr>
              <a:buFont typeface="+mj-lt"/>
              <a:buAutoNum type="arabicPeriod"/>
              <a:defRPr/>
            </a:pPr>
            <a:endParaRPr lang="en-US" b="1" u="sng" dirty="0">
              <a:solidFill>
                <a:srgbClr val="FFFFCC"/>
              </a:solidFill>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B8937586-8556-6371-85C9-968C67535B3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2589164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6742" y="137160"/>
            <a:ext cx="8938517" cy="6583680"/>
          </a:xfrm>
          <a:prstGeom prst="rect">
            <a:avLst/>
          </a:prstGeom>
        </p:spPr>
      </p:pic>
      <p:sp>
        <p:nvSpPr>
          <p:cNvPr id="6" name="Oval 7">
            <a:extLst>
              <a:ext uri="{FF2B5EF4-FFF2-40B4-BE49-F238E27FC236}">
                <a16:creationId xmlns:a16="http://schemas.microsoft.com/office/drawing/2014/main" id="{F882EAB0-01C5-4E90-9A67-7AA912D992E2}"/>
              </a:ext>
            </a:extLst>
          </p:cNvPr>
          <p:cNvSpPr>
            <a:spLocks noChangeArrowheads="1"/>
          </p:cNvSpPr>
          <p:nvPr/>
        </p:nvSpPr>
        <p:spPr bwMode="auto">
          <a:xfrm>
            <a:off x="5067300" y="609600"/>
            <a:ext cx="17526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605516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9D3F37-BAEF-DA4C-516F-406902A6B270}"/>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5FF285A4-8F13-E1A2-47CD-95FB8EEC0A19}"/>
              </a:ext>
            </a:extLst>
          </p:cNvPr>
          <p:cNvSpPr>
            <a:spLocks noGrp="1" noChangeArrowheads="1"/>
          </p:cNvSpPr>
          <p:nvPr>
            <p:ph type="body" idx="1"/>
          </p:nvPr>
        </p:nvSpPr>
        <p:spPr>
          <a:xfrm>
            <a:off x="609600" y="1371600"/>
            <a:ext cx="10972800" cy="4617228"/>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“All these names add up to thirty-two, but the figure thirty-three also counts Jacob. So the figure thirty-three includes: Jacob, six of his sons, 24 grandsons (not including the two who died), and two great grandsons.”</a:t>
            </a:r>
          </a:p>
        </p:txBody>
      </p:sp>
      <p:sp>
        <p:nvSpPr>
          <p:cNvPr id="4" name="Text Box 5">
            <a:extLst>
              <a:ext uri="{FF2B5EF4-FFF2-40B4-BE49-F238E27FC236}">
                <a16:creationId xmlns:a16="http://schemas.microsoft.com/office/drawing/2014/main" id="{B9B6C20E-DE69-9AFA-51DC-06BF47812BF9}"/>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608</a:t>
            </a:r>
          </a:p>
        </p:txBody>
      </p:sp>
      <p:pic>
        <p:nvPicPr>
          <p:cNvPr id="5" name="Picture 4">
            <a:extLst>
              <a:ext uri="{FF2B5EF4-FFF2-40B4-BE49-F238E27FC236}">
                <a16:creationId xmlns:a16="http://schemas.microsoft.com/office/drawing/2014/main" id="{D2B2A245-F8F8-DB6C-AFB9-46DC4BFBFC3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E714477D-5F2C-5CE1-0D13-2BA2DF4F4AEA}"/>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2150935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8BAE78-61F7-8465-197F-B49EC355EA90}"/>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BECC1696-80E4-CE56-15B1-B08340039B31}"/>
              </a:ext>
            </a:extLst>
          </p:cNvPr>
          <p:cNvSpPr>
            <a:spLocks noGrp="1" noChangeArrowheads="1"/>
          </p:cNvSpPr>
          <p:nvPr>
            <p:ph type="body" idx="1"/>
          </p:nvPr>
        </p:nvSpPr>
        <p:spPr>
          <a:xfrm>
            <a:off x="914400" y="1295400"/>
            <a:ext cx="7757546" cy="4648200"/>
          </a:xfrm>
        </p:spPr>
        <p:txBody>
          <a:bodyPr/>
          <a:lstStyle/>
          <a:p>
            <a:pPr marL="457200" lvl="2" indent="-457200" eaLnBrk="1" hangingPunct="1">
              <a:lnSpc>
                <a:spcPct val="150000"/>
              </a:lnSpc>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Introduction (8a)</a:t>
            </a:r>
          </a:p>
          <a:p>
            <a:pPr marL="457200" lvl="2" indent="-457200" eaLnBrk="1" hangingPunct="1">
              <a:lnSpc>
                <a:spcPct val="150000"/>
              </a:lnSpc>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Leah’s sons (8b-15)</a:t>
            </a:r>
          </a:p>
          <a:p>
            <a:pPr marL="457200" lvl="2" indent="-457200" eaLnBrk="1" hangingPunct="1">
              <a:lnSpc>
                <a:spcPct val="150000"/>
              </a:lnSpc>
              <a:spcBef>
                <a:spcPts val="0"/>
              </a:spcBef>
              <a:spcAft>
                <a:spcPts val="12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Sons through Zilpah (16-18)</a:t>
            </a:r>
          </a:p>
          <a:p>
            <a:pPr marL="457200" lvl="2" indent="-457200" eaLnBrk="1" hangingPunct="1">
              <a:lnSpc>
                <a:spcPct val="150000"/>
              </a:lnSpc>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Rachel’s sons (19-22)</a:t>
            </a:r>
          </a:p>
          <a:p>
            <a:pPr marL="457200" lvl="2" indent="-457200" eaLnBrk="1" hangingPunct="1">
              <a:lnSpc>
                <a:spcPct val="150000"/>
              </a:lnSpc>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Sons through Bilhah (23-25)</a:t>
            </a:r>
          </a:p>
          <a:p>
            <a:pPr marL="457200" lvl="2" indent="-457200" eaLnBrk="1" hangingPunct="1">
              <a:lnSpc>
                <a:spcPct val="150000"/>
              </a:lnSpc>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Grand total (26-27)</a:t>
            </a:r>
          </a:p>
        </p:txBody>
      </p:sp>
      <p:sp>
        <p:nvSpPr>
          <p:cNvPr id="4" name="Rectangle 2">
            <a:extLst>
              <a:ext uri="{FF2B5EF4-FFF2-40B4-BE49-F238E27FC236}">
                <a16:creationId xmlns:a16="http://schemas.microsoft.com/office/drawing/2014/main" id="{FDA5B49A-1AF4-6C69-C584-4F1C04910CDA}"/>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 Genesis 46:8-27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House of Jacob</a:t>
            </a:r>
          </a:p>
        </p:txBody>
      </p:sp>
      <p:pic>
        <p:nvPicPr>
          <p:cNvPr id="2" name="Picture 1">
            <a:extLst>
              <a:ext uri="{FF2B5EF4-FFF2-40B4-BE49-F238E27FC236}">
                <a16:creationId xmlns:a16="http://schemas.microsoft.com/office/drawing/2014/main" id="{BD65FF88-298B-189C-246F-03E3E2C1B7A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6361982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E0A01A-9F57-8927-1DAC-4D3E15A8FD4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37916AA-2592-E9EC-5E5C-23B2D9DB4350}"/>
              </a:ext>
            </a:extLst>
          </p:cNvPr>
          <p:cNvPicPr>
            <a:picLocks noChangeAspect="1"/>
          </p:cNvPicPr>
          <p:nvPr/>
        </p:nvPicPr>
        <p:blipFill>
          <a:blip r:embed="rId2"/>
          <a:stretch>
            <a:fillRect/>
          </a:stretch>
        </p:blipFill>
        <p:spPr>
          <a:xfrm>
            <a:off x="2090058" y="228600"/>
            <a:ext cx="801188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864577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07C6F8-3D90-E4CC-ACC9-28D6767A732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81B6443-4BBD-11E6-C9F9-DF2F98D139FA}"/>
              </a:ext>
            </a:extLst>
          </p:cNvPr>
          <p:cNvPicPr>
            <a:picLocks noChangeAspect="1"/>
          </p:cNvPicPr>
          <p:nvPr/>
        </p:nvPicPr>
        <p:blipFill>
          <a:blip r:embed="rId2"/>
          <a:stretch>
            <a:fillRect/>
          </a:stretch>
        </p:blipFill>
        <p:spPr>
          <a:xfrm>
            <a:off x="609600" y="955447"/>
            <a:ext cx="10972800" cy="4947107"/>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04289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D9F2D5-083E-8632-4BAB-67A3701C64F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8556EE7-C742-214D-4BB9-30CF5FB09251}"/>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46:16-18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Sons Through Zilpah</a:t>
            </a:r>
          </a:p>
        </p:txBody>
      </p:sp>
      <p:sp>
        <p:nvSpPr>
          <p:cNvPr id="161795" name="Rectangle 3">
            <a:extLst>
              <a:ext uri="{FF2B5EF4-FFF2-40B4-BE49-F238E27FC236}">
                <a16:creationId xmlns:a16="http://schemas.microsoft.com/office/drawing/2014/main" id="{C0036F45-22AF-5C13-39AE-9EF5A4218876}"/>
              </a:ext>
            </a:extLst>
          </p:cNvPr>
          <p:cNvSpPr>
            <a:spLocks noGrp="1" noChangeArrowheads="1"/>
          </p:cNvSpPr>
          <p:nvPr>
            <p:ph type="body" idx="1"/>
          </p:nvPr>
        </p:nvSpPr>
        <p:spPr>
          <a:xfrm>
            <a:off x="1057275" y="2057400"/>
            <a:ext cx="74009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Gad’s 7 sons (16)</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Asher (17)</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Summary statement (18)</a:t>
            </a:r>
          </a:p>
        </p:txBody>
      </p:sp>
      <p:pic>
        <p:nvPicPr>
          <p:cNvPr id="2" name="Picture 1">
            <a:extLst>
              <a:ext uri="{FF2B5EF4-FFF2-40B4-BE49-F238E27FC236}">
                <a16:creationId xmlns:a16="http://schemas.microsoft.com/office/drawing/2014/main" id="{65C37A8A-EF1F-DB0E-B297-645710CAE5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9574179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B19E7-4363-1860-C153-23A933F6C334}"/>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EAC6846-ABA5-16D9-F7E9-5183544EF2DF}"/>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46:16-18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Sons Through Zilpah</a:t>
            </a:r>
          </a:p>
        </p:txBody>
      </p:sp>
      <p:sp>
        <p:nvSpPr>
          <p:cNvPr id="161795" name="Rectangle 3">
            <a:extLst>
              <a:ext uri="{FF2B5EF4-FFF2-40B4-BE49-F238E27FC236}">
                <a16:creationId xmlns:a16="http://schemas.microsoft.com/office/drawing/2014/main" id="{D356E1CB-FD5C-791F-ADF9-7C58A0CEDF8B}"/>
              </a:ext>
            </a:extLst>
          </p:cNvPr>
          <p:cNvSpPr>
            <a:spLocks noGrp="1" noChangeArrowheads="1"/>
          </p:cNvSpPr>
          <p:nvPr>
            <p:ph type="body" idx="1"/>
          </p:nvPr>
        </p:nvSpPr>
        <p:spPr>
          <a:xfrm>
            <a:off x="1057275" y="2057400"/>
            <a:ext cx="74009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Gad’s 7 sons (16)</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Asher (17)</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Summary statement (18)</a:t>
            </a:r>
          </a:p>
        </p:txBody>
      </p:sp>
      <p:pic>
        <p:nvPicPr>
          <p:cNvPr id="2" name="Picture 1">
            <a:extLst>
              <a:ext uri="{FF2B5EF4-FFF2-40B4-BE49-F238E27FC236}">
                <a16:creationId xmlns:a16="http://schemas.microsoft.com/office/drawing/2014/main" id="{309073E9-CF2C-984A-A6FB-B798F051D39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8646857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37‒50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a:t>
            </a:r>
          </a:p>
        </p:txBody>
      </p:sp>
      <p:sp>
        <p:nvSpPr>
          <p:cNvPr id="161795" name="Rectangle 3"/>
          <p:cNvSpPr>
            <a:spLocks noGrp="1" noChangeArrowheads="1"/>
          </p:cNvSpPr>
          <p:nvPr>
            <p:ph type="body" idx="1"/>
          </p:nvPr>
        </p:nvSpPr>
        <p:spPr>
          <a:xfrm>
            <a:off x="427095" y="1143000"/>
            <a:ext cx="9525000" cy="4953000"/>
          </a:xfrm>
        </p:spPr>
        <p:txBody>
          <a:bodyPr/>
          <a:lstStyle/>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 sold unto Egypt (37)</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Canaan’s corruption (38)</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 falsely accused (39)</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short-term predictions (40)</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elevation (41)</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first reunion with his brothers (42)</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second reunion with his brothers (43‒45)</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Sojourn to Egypt (46:1‒47:12)</a:t>
            </a: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4485431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9A3E80-3115-8934-809B-4D5D3F4EA84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95EA0A7-815B-14B0-A988-EE662C93EBAD}"/>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46:16-18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Sons Through Zilpah</a:t>
            </a:r>
          </a:p>
        </p:txBody>
      </p:sp>
      <p:sp>
        <p:nvSpPr>
          <p:cNvPr id="161795" name="Rectangle 3">
            <a:extLst>
              <a:ext uri="{FF2B5EF4-FFF2-40B4-BE49-F238E27FC236}">
                <a16:creationId xmlns:a16="http://schemas.microsoft.com/office/drawing/2014/main" id="{0A25D559-033F-A3E2-138B-2CDD170DB262}"/>
              </a:ext>
            </a:extLst>
          </p:cNvPr>
          <p:cNvSpPr>
            <a:spLocks noGrp="1" noChangeArrowheads="1"/>
          </p:cNvSpPr>
          <p:nvPr>
            <p:ph type="body" idx="1"/>
          </p:nvPr>
        </p:nvSpPr>
        <p:spPr>
          <a:xfrm>
            <a:off x="1057275" y="2057400"/>
            <a:ext cx="7400925" cy="27432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Gad’s 7 sons (16)</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Asher (17)</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Summary statement (18)</a:t>
            </a:r>
          </a:p>
        </p:txBody>
      </p:sp>
      <p:pic>
        <p:nvPicPr>
          <p:cNvPr id="2" name="Picture 1">
            <a:extLst>
              <a:ext uri="{FF2B5EF4-FFF2-40B4-BE49-F238E27FC236}">
                <a16:creationId xmlns:a16="http://schemas.microsoft.com/office/drawing/2014/main" id="{ADF8969E-9747-6817-575B-3083AABD097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6152603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4EA33-2F76-18CB-9E68-AA4AFF497B3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D2051A7B-0196-4045-958D-367F2822B13A}"/>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46:17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Asher</a:t>
            </a:r>
          </a:p>
        </p:txBody>
      </p:sp>
      <p:sp>
        <p:nvSpPr>
          <p:cNvPr id="161795" name="Rectangle 3">
            <a:extLst>
              <a:ext uri="{FF2B5EF4-FFF2-40B4-BE49-F238E27FC236}">
                <a16:creationId xmlns:a16="http://schemas.microsoft.com/office/drawing/2014/main" id="{90B0FCBB-CF36-5B9F-32DA-A4AFF0BF7EB9}"/>
              </a:ext>
            </a:extLst>
          </p:cNvPr>
          <p:cNvSpPr>
            <a:spLocks noGrp="1" noChangeArrowheads="1"/>
          </p:cNvSpPr>
          <p:nvPr>
            <p:ph type="body" idx="1"/>
          </p:nvPr>
        </p:nvSpPr>
        <p:spPr>
          <a:xfrm>
            <a:off x="1143000" y="2057400"/>
            <a:ext cx="6781800"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Asher’s 4 sons (17a)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Daughter (17b)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2 grandsons (17c)</a:t>
            </a:r>
          </a:p>
        </p:txBody>
      </p:sp>
      <p:pic>
        <p:nvPicPr>
          <p:cNvPr id="3" name="Picture 2">
            <a:extLst>
              <a:ext uri="{FF2B5EF4-FFF2-40B4-BE49-F238E27FC236}">
                <a16:creationId xmlns:a16="http://schemas.microsoft.com/office/drawing/2014/main" id="{8F4CF5C3-DE6A-EAAD-8C4C-B039B5A3189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2368391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C17DE-19A4-A880-6F2C-05737B3FCAEF}"/>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A0A29EA-B930-6031-29F9-5B38CF1EEC1D}"/>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46:17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Asher</a:t>
            </a:r>
          </a:p>
        </p:txBody>
      </p:sp>
      <p:sp>
        <p:nvSpPr>
          <p:cNvPr id="161795" name="Rectangle 3">
            <a:extLst>
              <a:ext uri="{FF2B5EF4-FFF2-40B4-BE49-F238E27FC236}">
                <a16:creationId xmlns:a16="http://schemas.microsoft.com/office/drawing/2014/main" id="{2DD7AC39-D38F-9A55-8789-1267442B3FA9}"/>
              </a:ext>
            </a:extLst>
          </p:cNvPr>
          <p:cNvSpPr>
            <a:spLocks noGrp="1" noChangeArrowheads="1"/>
          </p:cNvSpPr>
          <p:nvPr>
            <p:ph type="body" idx="1"/>
          </p:nvPr>
        </p:nvSpPr>
        <p:spPr>
          <a:xfrm>
            <a:off x="1143000" y="2057400"/>
            <a:ext cx="6781800" cy="2133600"/>
          </a:xfrm>
        </p:spPr>
        <p:txBody>
          <a:bodyPr/>
          <a:lstStyle/>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Asher’s 4 sons (17a)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Daughter (17b)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2 grandsons (17c)</a:t>
            </a:r>
          </a:p>
        </p:txBody>
      </p:sp>
      <p:pic>
        <p:nvPicPr>
          <p:cNvPr id="3" name="Picture 2">
            <a:extLst>
              <a:ext uri="{FF2B5EF4-FFF2-40B4-BE49-F238E27FC236}">
                <a16:creationId xmlns:a16="http://schemas.microsoft.com/office/drawing/2014/main" id="{21F86A1B-DF25-6358-45ED-41E45D9330C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9092833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EAFF93-B71C-2C9F-2E86-EADF52FEAD0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92D290F-18C2-E6D5-00A8-AB73A825D0FD}"/>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46:17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Asher</a:t>
            </a:r>
          </a:p>
        </p:txBody>
      </p:sp>
      <p:sp>
        <p:nvSpPr>
          <p:cNvPr id="161795" name="Rectangle 3">
            <a:extLst>
              <a:ext uri="{FF2B5EF4-FFF2-40B4-BE49-F238E27FC236}">
                <a16:creationId xmlns:a16="http://schemas.microsoft.com/office/drawing/2014/main" id="{5ECF6C07-C54B-FFFC-35B8-B3AEEABC22A8}"/>
              </a:ext>
            </a:extLst>
          </p:cNvPr>
          <p:cNvSpPr>
            <a:spLocks noGrp="1" noChangeArrowheads="1"/>
          </p:cNvSpPr>
          <p:nvPr>
            <p:ph type="body" idx="1"/>
          </p:nvPr>
        </p:nvSpPr>
        <p:spPr>
          <a:xfrm>
            <a:off x="1143000" y="2057400"/>
            <a:ext cx="6781800" cy="2133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Asher’s 4 sons (17a)</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Daughter (17b)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2 grandsons (17c)</a:t>
            </a:r>
          </a:p>
        </p:txBody>
      </p:sp>
      <p:pic>
        <p:nvPicPr>
          <p:cNvPr id="3" name="Picture 2">
            <a:extLst>
              <a:ext uri="{FF2B5EF4-FFF2-40B4-BE49-F238E27FC236}">
                <a16:creationId xmlns:a16="http://schemas.microsoft.com/office/drawing/2014/main" id="{A8ECDD21-4B6F-AE5E-A69E-5FB6ACC024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1029800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B0661-57F2-3632-50E1-D9D8CFC2B54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DCA8FDA9-5406-2458-60E9-1F15EB8FF859}"/>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46:17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Asher</a:t>
            </a:r>
          </a:p>
        </p:txBody>
      </p:sp>
      <p:sp>
        <p:nvSpPr>
          <p:cNvPr id="161795" name="Rectangle 3">
            <a:extLst>
              <a:ext uri="{FF2B5EF4-FFF2-40B4-BE49-F238E27FC236}">
                <a16:creationId xmlns:a16="http://schemas.microsoft.com/office/drawing/2014/main" id="{C8FA33B7-9DAB-5106-CAD6-E9AEA04A5694}"/>
              </a:ext>
            </a:extLst>
          </p:cNvPr>
          <p:cNvSpPr>
            <a:spLocks noGrp="1" noChangeArrowheads="1"/>
          </p:cNvSpPr>
          <p:nvPr>
            <p:ph type="body" idx="1"/>
          </p:nvPr>
        </p:nvSpPr>
        <p:spPr>
          <a:xfrm>
            <a:off x="1143000" y="2057400"/>
            <a:ext cx="6781800" cy="2133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Asher’s 4 sons (17a)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Daughter (17b)</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2 grandsons (17c)</a:t>
            </a:r>
          </a:p>
        </p:txBody>
      </p:sp>
      <p:pic>
        <p:nvPicPr>
          <p:cNvPr id="3" name="Picture 2">
            <a:extLst>
              <a:ext uri="{FF2B5EF4-FFF2-40B4-BE49-F238E27FC236}">
                <a16:creationId xmlns:a16="http://schemas.microsoft.com/office/drawing/2014/main" id="{4A277F39-6C5A-E3C8-21D2-C3BAFD70C12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299052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A5814-517A-FB65-43E1-F77F539E8219}"/>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9217588-C8B8-8C91-F5B2-335E8DBAE65F}"/>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46:16-18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Sons Through Zilpah</a:t>
            </a:r>
          </a:p>
        </p:txBody>
      </p:sp>
      <p:sp>
        <p:nvSpPr>
          <p:cNvPr id="161795" name="Rectangle 3">
            <a:extLst>
              <a:ext uri="{FF2B5EF4-FFF2-40B4-BE49-F238E27FC236}">
                <a16:creationId xmlns:a16="http://schemas.microsoft.com/office/drawing/2014/main" id="{BBEB09B1-127F-A16C-5024-E3DE0DF31AD3}"/>
              </a:ext>
            </a:extLst>
          </p:cNvPr>
          <p:cNvSpPr>
            <a:spLocks noGrp="1" noChangeArrowheads="1"/>
          </p:cNvSpPr>
          <p:nvPr>
            <p:ph type="body" idx="1"/>
          </p:nvPr>
        </p:nvSpPr>
        <p:spPr>
          <a:xfrm>
            <a:off x="1057275" y="2057400"/>
            <a:ext cx="74009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Gad’s 7 sons (16)</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Asher (17)</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Summary statement (18)</a:t>
            </a: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987756AF-0953-967A-EF64-2C1AD53236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3867541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E0A01A-9F57-8927-1DAC-4D3E15A8FD4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37916AA-2592-E9EC-5E5C-23B2D9DB4350}"/>
              </a:ext>
            </a:extLst>
          </p:cNvPr>
          <p:cNvPicPr>
            <a:picLocks noChangeAspect="1"/>
          </p:cNvPicPr>
          <p:nvPr/>
        </p:nvPicPr>
        <p:blipFill>
          <a:blip r:embed="rId2"/>
          <a:stretch>
            <a:fillRect/>
          </a:stretch>
        </p:blipFill>
        <p:spPr>
          <a:xfrm>
            <a:off x="2090058" y="228600"/>
            <a:ext cx="801188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703400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07C6F8-3D90-E4CC-ACC9-28D6767A732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81B6443-4BBD-11E6-C9F9-DF2F98D139FA}"/>
              </a:ext>
            </a:extLst>
          </p:cNvPr>
          <p:cNvPicPr>
            <a:picLocks noChangeAspect="1"/>
          </p:cNvPicPr>
          <p:nvPr/>
        </p:nvPicPr>
        <p:blipFill>
          <a:blip r:embed="rId2"/>
          <a:stretch>
            <a:fillRect/>
          </a:stretch>
        </p:blipFill>
        <p:spPr>
          <a:xfrm>
            <a:off x="609600" y="955447"/>
            <a:ext cx="10972800" cy="4947107"/>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40419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A70E9-77C5-498B-FE3B-BE9C4A159794}"/>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EDD0AB76-B913-13AD-0356-E7E2FCBEA3CB}"/>
              </a:ext>
            </a:extLst>
          </p:cNvPr>
          <p:cNvSpPr>
            <a:spLocks noGrp="1" noChangeArrowheads="1"/>
          </p:cNvSpPr>
          <p:nvPr>
            <p:ph type="body" idx="1"/>
          </p:nvPr>
        </p:nvSpPr>
        <p:spPr>
          <a:xfrm>
            <a:off x="609600" y="1371600"/>
            <a:ext cx="10972800" cy="4617228"/>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“Verse 18 presents the summary: </a:t>
            </a:r>
            <a:r>
              <a:rPr lang="en-US" i="1" dirty="0">
                <a:effectLst>
                  <a:outerShdw blurRad="38100" dist="38100" dir="2700000" algn="tl">
                    <a:srgbClr val="000000">
                      <a:alpha val="43137"/>
                    </a:srgbClr>
                  </a:outerShdw>
                </a:effectLst>
              </a:rPr>
              <a:t>These are the sons of </a:t>
            </a:r>
            <a:r>
              <a:rPr lang="en-US" i="1" dirty="0" err="1">
                <a:effectLst>
                  <a:outerShdw blurRad="38100" dist="38100" dir="2700000" algn="tl">
                    <a:srgbClr val="000000">
                      <a:alpha val="43137"/>
                    </a:srgbClr>
                  </a:outerShdw>
                </a:effectLst>
              </a:rPr>
              <a:t>Zilpah</a:t>
            </a:r>
            <a:r>
              <a:rPr lang="en-US" i="1" dirty="0">
                <a:effectLst>
                  <a:outerShdw blurRad="38100" dist="38100" dir="2700000" algn="tl">
                    <a:srgbClr val="000000">
                      <a:alpha val="43137"/>
                    </a:srgbClr>
                  </a:outerShdw>
                </a:effectLst>
              </a:rPr>
              <a:t>, whom Laban gave to Leah his daughter; these she bore unto Jacob, even sixteen souls</a:t>
            </a:r>
            <a:r>
              <a:rPr lang="en-US" dirty="0">
                <a:effectLst>
                  <a:outerShdw blurRad="38100" dist="38100" dir="2700000" algn="tl">
                    <a:srgbClr val="000000">
                      <a:alpha val="43137"/>
                    </a:srgbClr>
                  </a:outerShdw>
                </a:effectLst>
              </a:rPr>
              <a:t>. The figure sixteen counts two sons, their eleven grandsons, one granddaughter, and two great grandsons.”</a:t>
            </a:r>
          </a:p>
        </p:txBody>
      </p:sp>
      <p:sp>
        <p:nvSpPr>
          <p:cNvPr id="4" name="Text Box 5">
            <a:extLst>
              <a:ext uri="{FF2B5EF4-FFF2-40B4-BE49-F238E27FC236}">
                <a16:creationId xmlns:a16="http://schemas.microsoft.com/office/drawing/2014/main" id="{1AF44727-7935-BF98-DD77-21F29C0BA29B}"/>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609</a:t>
            </a:r>
          </a:p>
        </p:txBody>
      </p:sp>
      <p:pic>
        <p:nvPicPr>
          <p:cNvPr id="5" name="Picture 4">
            <a:extLst>
              <a:ext uri="{FF2B5EF4-FFF2-40B4-BE49-F238E27FC236}">
                <a16:creationId xmlns:a16="http://schemas.microsoft.com/office/drawing/2014/main" id="{AA82DEBE-FD57-DECE-E52D-06B3F86C54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53F5E394-228A-0F6A-6103-C14C613DE32A}"/>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40207464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0EF4E-B5F2-026E-C556-7056FDAE3306}"/>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43850925-F3B6-FEA0-B204-9AD3BB682DA2}"/>
              </a:ext>
            </a:extLst>
          </p:cNvPr>
          <p:cNvSpPr>
            <a:spLocks noGrp="1" noChangeArrowheads="1"/>
          </p:cNvSpPr>
          <p:nvPr>
            <p:ph type="body" idx="1"/>
          </p:nvPr>
        </p:nvSpPr>
        <p:spPr>
          <a:xfrm>
            <a:off x="914400" y="1295400"/>
            <a:ext cx="7757546" cy="4648200"/>
          </a:xfrm>
        </p:spPr>
        <p:txBody>
          <a:bodyPr/>
          <a:lstStyle/>
          <a:p>
            <a:pPr marL="457200" lvl="2" indent="-457200" eaLnBrk="1" hangingPunct="1">
              <a:lnSpc>
                <a:spcPct val="150000"/>
              </a:lnSpc>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Introduction (8a)</a:t>
            </a:r>
          </a:p>
          <a:p>
            <a:pPr marL="457200" lvl="2" indent="-457200" eaLnBrk="1" hangingPunct="1">
              <a:lnSpc>
                <a:spcPct val="150000"/>
              </a:lnSpc>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Leah’s sons (8b-15)</a:t>
            </a:r>
          </a:p>
          <a:p>
            <a:pPr marL="457200" lvl="2" indent="-457200" eaLnBrk="1" hangingPunct="1">
              <a:lnSpc>
                <a:spcPct val="150000"/>
              </a:lnSpc>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Sons through Zilpah (16-18)</a:t>
            </a:r>
          </a:p>
          <a:p>
            <a:pPr marL="457200" lvl="2" indent="-457200" eaLnBrk="1" hangingPunct="1">
              <a:lnSpc>
                <a:spcPct val="150000"/>
              </a:lnSpc>
              <a:spcBef>
                <a:spcPts val="0"/>
              </a:spcBef>
              <a:spcAft>
                <a:spcPts val="12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Rachel’s sons (19-22)</a:t>
            </a:r>
          </a:p>
          <a:p>
            <a:pPr marL="457200" lvl="2" indent="-457200" eaLnBrk="1" hangingPunct="1">
              <a:lnSpc>
                <a:spcPct val="150000"/>
              </a:lnSpc>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Sons through Bilhah (23-25)</a:t>
            </a:r>
          </a:p>
          <a:p>
            <a:pPr marL="457200" lvl="2" indent="-457200" eaLnBrk="1" hangingPunct="1">
              <a:lnSpc>
                <a:spcPct val="150000"/>
              </a:lnSpc>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Grand total (26-27)</a:t>
            </a:r>
          </a:p>
        </p:txBody>
      </p:sp>
      <p:sp>
        <p:nvSpPr>
          <p:cNvPr id="4" name="Rectangle 2">
            <a:extLst>
              <a:ext uri="{FF2B5EF4-FFF2-40B4-BE49-F238E27FC236}">
                <a16:creationId xmlns:a16="http://schemas.microsoft.com/office/drawing/2014/main" id="{3A7AE0F6-6094-C778-720F-E2848B9A985C}"/>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 Genesis 46:8-27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House of Jacob</a:t>
            </a:r>
          </a:p>
        </p:txBody>
      </p:sp>
      <p:pic>
        <p:nvPicPr>
          <p:cNvPr id="2" name="Picture 1">
            <a:extLst>
              <a:ext uri="{FF2B5EF4-FFF2-40B4-BE49-F238E27FC236}">
                <a16:creationId xmlns:a16="http://schemas.microsoft.com/office/drawing/2014/main" id="{D8D27403-8574-8ACF-524C-6F7EAE1D059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0480936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9C308A-C25F-68E8-345D-459DD2EA308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F217064-49FA-3239-2DDF-0F35A9EB7CEF}"/>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46:1‒47:12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Sojourn to Egypt</a:t>
            </a:r>
          </a:p>
        </p:txBody>
      </p:sp>
      <p:sp>
        <p:nvSpPr>
          <p:cNvPr id="161795" name="Rectangle 3">
            <a:extLst>
              <a:ext uri="{FF2B5EF4-FFF2-40B4-BE49-F238E27FC236}">
                <a16:creationId xmlns:a16="http://schemas.microsoft.com/office/drawing/2014/main" id="{3499F355-F688-2A33-3A74-34BCD1F2A467}"/>
              </a:ext>
            </a:extLst>
          </p:cNvPr>
          <p:cNvSpPr>
            <a:spLocks noGrp="1" noChangeArrowheads="1"/>
          </p:cNvSpPr>
          <p:nvPr>
            <p:ph type="body" idx="1"/>
          </p:nvPr>
        </p:nvSpPr>
        <p:spPr>
          <a:xfrm>
            <a:off x="609600" y="1600200"/>
            <a:ext cx="8229600" cy="39624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Divine Sanction (46:1-7)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House of Jacob (46:8-27)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 Arrives in Egypt (46:28-34)</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Jacob’s Family Before Pharaoh (47:1-10)</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Settlement in Goshen (47:11-12)</a:t>
            </a:r>
          </a:p>
        </p:txBody>
      </p:sp>
      <p:pic>
        <p:nvPicPr>
          <p:cNvPr id="3" name="Picture 2">
            <a:extLst>
              <a:ext uri="{FF2B5EF4-FFF2-40B4-BE49-F238E27FC236}">
                <a16:creationId xmlns:a16="http://schemas.microsoft.com/office/drawing/2014/main" id="{E63F7FAA-5CF8-54D1-E3EB-4290F80A7C3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580364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C894B6-E04B-1359-4308-BE468A6AE232}"/>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F2C6C14-DE7B-2869-1867-B33BAF5E7B7C}"/>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46:19-22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Rachel’s Sons</a:t>
            </a:r>
          </a:p>
        </p:txBody>
      </p:sp>
      <p:sp>
        <p:nvSpPr>
          <p:cNvPr id="161795" name="Rectangle 3">
            <a:extLst>
              <a:ext uri="{FF2B5EF4-FFF2-40B4-BE49-F238E27FC236}">
                <a16:creationId xmlns:a16="http://schemas.microsoft.com/office/drawing/2014/main" id="{4FB1ECD2-B2B8-A69A-4422-C0CA9569D0C4}"/>
              </a:ext>
            </a:extLst>
          </p:cNvPr>
          <p:cNvSpPr>
            <a:spLocks noGrp="1" noChangeArrowheads="1"/>
          </p:cNvSpPr>
          <p:nvPr>
            <p:ph type="body" idx="1"/>
          </p:nvPr>
        </p:nvSpPr>
        <p:spPr>
          <a:xfrm>
            <a:off x="1057275" y="1828800"/>
            <a:ext cx="7400925" cy="35814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Introductory statement (19a)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Rachel’s 2 sons (19b)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Joseph’s 2 sons (20)</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Benjamin’s 10 sons (21)</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Summary statement (22)</a:t>
            </a:r>
          </a:p>
        </p:txBody>
      </p:sp>
      <p:pic>
        <p:nvPicPr>
          <p:cNvPr id="2" name="Picture 1">
            <a:extLst>
              <a:ext uri="{FF2B5EF4-FFF2-40B4-BE49-F238E27FC236}">
                <a16:creationId xmlns:a16="http://schemas.microsoft.com/office/drawing/2014/main" id="{51ED047B-DA69-FE0E-A1B4-47CC3C19EA7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6763268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B72549-72D7-C05C-C5F8-99DB29CE5E4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D966B8D-EABE-8CDE-B8E6-AC4ABF593818}"/>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46:19-22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Rachel’s Sons</a:t>
            </a:r>
          </a:p>
        </p:txBody>
      </p:sp>
      <p:sp>
        <p:nvSpPr>
          <p:cNvPr id="161795" name="Rectangle 3">
            <a:extLst>
              <a:ext uri="{FF2B5EF4-FFF2-40B4-BE49-F238E27FC236}">
                <a16:creationId xmlns:a16="http://schemas.microsoft.com/office/drawing/2014/main" id="{4ED834D3-4B5C-864A-AA62-2C1A53CE9CA3}"/>
              </a:ext>
            </a:extLst>
          </p:cNvPr>
          <p:cNvSpPr>
            <a:spLocks noGrp="1" noChangeArrowheads="1"/>
          </p:cNvSpPr>
          <p:nvPr>
            <p:ph type="body" idx="1"/>
          </p:nvPr>
        </p:nvSpPr>
        <p:spPr>
          <a:xfrm>
            <a:off x="1057275" y="1828800"/>
            <a:ext cx="7400925" cy="2242088"/>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Introductory statement (19a)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Rachel’s 2 sons (19b)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Joseph’s 2 sons (20)</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Benjamin’s 10 sons (21)</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Summary statement (22)</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EC03572E-A504-5FA9-909B-6DE54DC2556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8897525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E0A01A-9F57-8927-1DAC-4D3E15A8FD4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37916AA-2592-E9EC-5E5C-23B2D9DB4350}"/>
              </a:ext>
            </a:extLst>
          </p:cNvPr>
          <p:cNvPicPr>
            <a:picLocks noChangeAspect="1"/>
          </p:cNvPicPr>
          <p:nvPr/>
        </p:nvPicPr>
        <p:blipFill>
          <a:blip r:embed="rId2"/>
          <a:stretch>
            <a:fillRect/>
          </a:stretch>
        </p:blipFill>
        <p:spPr>
          <a:xfrm>
            <a:off x="2090058" y="228600"/>
            <a:ext cx="801188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725956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07C6F8-3D90-E4CC-ACC9-28D6767A732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81B6443-4BBD-11E6-C9F9-DF2F98D139FA}"/>
              </a:ext>
            </a:extLst>
          </p:cNvPr>
          <p:cNvPicPr>
            <a:picLocks noChangeAspect="1"/>
          </p:cNvPicPr>
          <p:nvPr/>
        </p:nvPicPr>
        <p:blipFill>
          <a:blip r:embed="rId2"/>
          <a:stretch>
            <a:fillRect/>
          </a:stretch>
        </p:blipFill>
        <p:spPr>
          <a:xfrm>
            <a:off x="609600" y="955447"/>
            <a:ext cx="10972800" cy="4947107"/>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199051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3A72AB-3D53-2C67-1AA8-F04D9AACCB39}"/>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59375F0-72FF-7A95-6ECD-A616664E3818}"/>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46:19-22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Rachel’s Sons</a:t>
            </a:r>
          </a:p>
        </p:txBody>
      </p:sp>
      <p:sp>
        <p:nvSpPr>
          <p:cNvPr id="161795" name="Rectangle 3">
            <a:extLst>
              <a:ext uri="{FF2B5EF4-FFF2-40B4-BE49-F238E27FC236}">
                <a16:creationId xmlns:a16="http://schemas.microsoft.com/office/drawing/2014/main" id="{2A9DE365-9EBC-DB66-E46A-816BC9355BB2}"/>
              </a:ext>
            </a:extLst>
          </p:cNvPr>
          <p:cNvSpPr>
            <a:spLocks noGrp="1" noChangeArrowheads="1"/>
          </p:cNvSpPr>
          <p:nvPr>
            <p:ph type="body" idx="1"/>
          </p:nvPr>
        </p:nvSpPr>
        <p:spPr>
          <a:xfrm>
            <a:off x="1057275" y="1828800"/>
            <a:ext cx="7400925" cy="22420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Introductory statement (19a)</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Rachel’s 2 sons (19b)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Joseph’s 2 sons (20)</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Benjamin’s 10 sons (21)</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Summary statement (22)</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EEF32C4B-DB46-6D75-B0E0-748F76C1033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2740787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230FFD-2163-3928-F4DE-ECC9F8C6299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ED49008-0665-2541-F94F-633C26AD9C96}"/>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46:19-22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Rachel’s Sons</a:t>
            </a:r>
          </a:p>
        </p:txBody>
      </p:sp>
      <p:sp>
        <p:nvSpPr>
          <p:cNvPr id="161795" name="Rectangle 3">
            <a:extLst>
              <a:ext uri="{FF2B5EF4-FFF2-40B4-BE49-F238E27FC236}">
                <a16:creationId xmlns:a16="http://schemas.microsoft.com/office/drawing/2014/main" id="{C07E77A2-4F77-224C-EA5E-F61FDA2F763B}"/>
              </a:ext>
            </a:extLst>
          </p:cNvPr>
          <p:cNvSpPr>
            <a:spLocks noGrp="1" noChangeArrowheads="1"/>
          </p:cNvSpPr>
          <p:nvPr>
            <p:ph type="body" idx="1"/>
          </p:nvPr>
        </p:nvSpPr>
        <p:spPr>
          <a:xfrm>
            <a:off x="1057275" y="1828800"/>
            <a:ext cx="7400925" cy="22420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Introductory statement (19a)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Rachel’s 2 sons (19b)</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Joseph’s 2 sons (20)</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Benjamin’s 10 sons (21)</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Summary statement (22)</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F7AD488E-0A61-D4D9-4271-B7AF4B9E2F8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8251141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3A5C1-ABBA-3A38-F0E1-958FD282047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ED203D3-D3AE-E7A7-3DCE-FE016B8D49C6}"/>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46:19-22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Rachel’s Sons</a:t>
            </a:r>
          </a:p>
        </p:txBody>
      </p:sp>
      <p:sp>
        <p:nvSpPr>
          <p:cNvPr id="161795" name="Rectangle 3">
            <a:extLst>
              <a:ext uri="{FF2B5EF4-FFF2-40B4-BE49-F238E27FC236}">
                <a16:creationId xmlns:a16="http://schemas.microsoft.com/office/drawing/2014/main" id="{7358AD44-C33F-FB80-08D2-4F323E83C40D}"/>
              </a:ext>
            </a:extLst>
          </p:cNvPr>
          <p:cNvSpPr>
            <a:spLocks noGrp="1" noChangeArrowheads="1"/>
          </p:cNvSpPr>
          <p:nvPr>
            <p:ph type="body" idx="1"/>
          </p:nvPr>
        </p:nvSpPr>
        <p:spPr>
          <a:xfrm>
            <a:off x="1057275" y="1828800"/>
            <a:ext cx="7400925" cy="22420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Introductory statement (19a)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Rachel’s 2 sons (19b)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Joseph’s 2 sons (20)</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Benjamin’s 10 sons (21)</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Summary statement (22)</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DE8D73C3-DB85-106A-13C8-98F86AF0DC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8920557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3AC1CE-BCBA-3BFD-493F-A7DAEC4CE05E}"/>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DF562D3-1D9F-8186-41AD-E0ED94A2B67D}"/>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46:19-22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Rachel’s Sons</a:t>
            </a:r>
          </a:p>
        </p:txBody>
      </p:sp>
      <p:sp>
        <p:nvSpPr>
          <p:cNvPr id="161795" name="Rectangle 3">
            <a:extLst>
              <a:ext uri="{FF2B5EF4-FFF2-40B4-BE49-F238E27FC236}">
                <a16:creationId xmlns:a16="http://schemas.microsoft.com/office/drawing/2014/main" id="{91DF61C4-3DD4-F4AB-F267-B137E9924FD7}"/>
              </a:ext>
            </a:extLst>
          </p:cNvPr>
          <p:cNvSpPr>
            <a:spLocks noGrp="1" noChangeArrowheads="1"/>
          </p:cNvSpPr>
          <p:nvPr>
            <p:ph type="body" idx="1"/>
          </p:nvPr>
        </p:nvSpPr>
        <p:spPr>
          <a:xfrm>
            <a:off x="1057275" y="1828800"/>
            <a:ext cx="7400925" cy="22420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Introductory statement (19a)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Rachel’s 2 sons (19b)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Joseph’s 2 sons (20)</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Benjamin’s 10 sons (21)</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Summary statement (22)</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9D96E47F-B5A0-3921-CD43-AADCFCDB762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7740873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8075CB-9845-C988-2679-D3B32066C373}"/>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00385627-5EA1-6382-BA28-7666429AB45A}"/>
              </a:ext>
            </a:extLst>
          </p:cNvPr>
          <p:cNvSpPr>
            <a:spLocks noGrp="1" noChangeArrowheads="1"/>
          </p:cNvSpPr>
          <p:nvPr>
            <p:ph type="body" idx="1"/>
          </p:nvPr>
        </p:nvSpPr>
        <p:spPr>
          <a:xfrm>
            <a:off x="609600" y="1371600"/>
            <a:ext cx="10972800" cy="4617228"/>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“Verse 22 makes the summary statement: </a:t>
            </a:r>
            <a:r>
              <a:rPr lang="en-US" i="1" dirty="0">
                <a:effectLst>
                  <a:outerShdw blurRad="38100" dist="38100" dir="2700000" algn="tl">
                    <a:srgbClr val="000000">
                      <a:alpha val="43137"/>
                    </a:srgbClr>
                  </a:outerShdw>
                </a:effectLst>
              </a:rPr>
              <a:t>These are the sons of Rachel, who were born to Jacob: all the souls were fourteen</a:t>
            </a:r>
            <a:r>
              <a:rPr lang="en-US" dirty="0">
                <a:effectLst>
                  <a:outerShdw blurRad="38100" dist="38100" dir="2700000" algn="tl">
                    <a:srgbClr val="000000">
                      <a:alpha val="43137"/>
                    </a:srgbClr>
                  </a:outerShdw>
                </a:effectLst>
              </a:rPr>
              <a:t>. The fourteen includes two sons and twelve grandsons.”</a:t>
            </a:r>
          </a:p>
        </p:txBody>
      </p:sp>
      <p:sp>
        <p:nvSpPr>
          <p:cNvPr id="4" name="Text Box 5">
            <a:extLst>
              <a:ext uri="{FF2B5EF4-FFF2-40B4-BE49-F238E27FC236}">
                <a16:creationId xmlns:a16="http://schemas.microsoft.com/office/drawing/2014/main" id="{1DAE00F7-C756-0FCA-BA8E-6E9D3AAABCB5}"/>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609</a:t>
            </a:r>
          </a:p>
        </p:txBody>
      </p:sp>
      <p:pic>
        <p:nvPicPr>
          <p:cNvPr id="5" name="Picture 4">
            <a:extLst>
              <a:ext uri="{FF2B5EF4-FFF2-40B4-BE49-F238E27FC236}">
                <a16:creationId xmlns:a16="http://schemas.microsoft.com/office/drawing/2014/main" id="{F527BB68-44B9-955E-D5C3-23F05AF2B23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081243F3-ED63-DABA-757D-A26C0F10A84E}"/>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pic>
        <p:nvPicPr>
          <p:cNvPr id="3" name="Picture 2">
            <a:extLst>
              <a:ext uri="{FF2B5EF4-FFF2-40B4-BE49-F238E27FC236}">
                <a16:creationId xmlns:a16="http://schemas.microsoft.com/office/drawing/2014/main" id="{19BF4859-8075-2C31-B197-0E4BC93AF9A4}"/>
              </a:ext>
            </a:extLst>
          </p:cNvPr>
          <p:cNvPicPr>
            <a:picLocks noChangeAspect="1"/>
          </p:cNvPicPr>
          <p:nvPr/>
        </p:nvPicPr>
        <p:blipFill>
          <a:blip r:embed="rId6"/>
          <a:srcRect t="12222" r="45972" b="6666"/>
          <a:stretch/>
        </p:blipFill>
        <p:spPr>
          <a:xfrm>
            <a:off x="4625812" y="3276600"/>
            <a:ext cx="2940377" cy="32004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116215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D18A9C-F234-C86A-9309-8DDF6F303478}"/>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38D5AA93-7493-AF88-E1ED-DD5BE76E8588}"/>
              </a:ext>
            </a:extLst>
          </p:cNvPr>
          <p:cNvSpPr>
            <a:spLocks noGrp="1" noChangeArrowheads="1"/>
          </p:cNvSpPr>
          <p:nvPr>
            <p:ph type="body" idx="1"/>
          </p:nvPr>
        </p:nvSpPr>
        <p:spPr>
          <a:xfrm>
            <a:off x="914400" y="1295400"/>
            <a:ext cx="7757546" cy="4648200"/>
          </a:xfrm>
        </p:spPr>
        <p:txBody>
          <a:bodyPr/>
          <a:lstStyle/>
          <a:p>
            <a:pPr marL="457200" lvl="2" indent="-457200" eaLnBrk="1" hangingPunct="1">
              <a:lnSpc>
                <a:spcPct val="150000"/>
              </a:lnSpc>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Introduction (8a)</a:t>
            </a:r>
          </a:p>
          <a:p>
            <a:pPr marL="457200" lvl="2" indent="-457200" eaLnBrk="1" hangingPunct="1">
              <a:lnSpc>
                <a:spcPct val="150000"/>
              </a:lnSpc>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Leah’s sons (8b-15)</a:t>
            </a:r>
          </a:p>
          <a:p>
            <a:pPr marL="457200" lvl="2" indent="-457200" eaLnBrk="1" hangingPunct="1">
              <a:lnSpc>
                <a:spcPct val="150000"/>
              </a:lnSpc>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Sons through Zilpah (16-18)</a:t>
            </a:r>
          </a:p>
          <a:p>
            <a:pPr marL="457200" lvl="2" indent="-457200" eaLnBrk="1" hangingPunct="1">
              <a:lnSpc>
                <a:spcPct val="150000"/>
              </a:lnSpc>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Rachel’s sons (19-22)</a:t>
            </a:r>
          </a:p>
          <a:p>
            <a:pPr marL="457200" lvl="2" indent="-457200" eaLnBrk="1" hangingPunct="1">
              <a:lnSpc>
                <a:spcPct val="150000"/>
              </a:lnSpc>
              <a:spcBef>
                <a:spcPts val="0"/>
              </a:spcBef>
              <a:spcAft>
                <a:spcPts val="12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Sons through Bilhah (23-25)</a:t>
            </a:r>
          </a:p>
          <a:p>
            <a:pPr marL="457200" lvl="2" indent="-457200" eaLnBrk="1" hangingPunct="1">
              <a:lnSpc>
                <a:spcPct val="150000"/>
              </a:lnSpc>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Grand total (26-27)</a:t>
            </a:r>
          </a:p>
        </p:txBody>
      </p:sp>
      <p:sp>
        <p:nvSpPr>
          <p:cNvPr id="4" name="Rectangle 2">
            <a:extLst>
              <a:ext uri="{FF2B5EF4-FFF2-40B4-BE49-F238E27FC236}">
                <a16:creationId xmlns:a16="http://schemas.microsoft.com/office/drawing/2014/main" id="{1E3CAA56-9758-E9EB-A76D-EB3823D70358}"/>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 Genesis 46:8-27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House of Jacob</a:t>
            </a:r>
          </a:p>
        </p:txBody>
      </p:sp>
      <p:pic>
        <p:nvPicPr>
          <p:cNvPr id="2" name="Picture 1">
            <a:extLst>
              <a:ext uri="{FF2B5EF4-FFF2-40B4-BE49-F238E27FC236}">
                <a16:creationId xmlns:a16="http://schemas.microsoft.com/office/drawing/2014/main" id="{D2BF8F80-8638-FFBE-F978-08521BA7994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879663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2C18A-A600-EAB7-F889-245A434125FE}"/>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249E7BC-BE0E-F19E-E218-87751A225408}"/>
              </a:ext>
            </a:extLst>
          </p:cNvPr>
          <p:cNvSpPr>
            <a:spLocks noGrp="1" noChangeArrowheads="1"/>
          </p:cNvSpPr>
          <p:nvPr>
            <p:ph type="body" idx="1"/>
          </p:nvPr>
        </p:nvSpPr>
        <p:spPr>
          <a:xfrm>
            <a:off x="914400" y="1295400"/>
            <a:ext cx="7757546"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Introduction (8a)</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Leah’s sons (8b-15)</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Sons through Zilpah (16-18)</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Rachel’s sons (19-22)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Sons through Bilhah (23-25)</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Grand total (26-27)</a:t>
            </a:r>
          </a:p>
        </p:txBody>
      </p:sp>
      <p:sp>
        <p:nvSpPr>
          <p:cNvPr id="4" name="Rectangle 2">
            <a:extLst>
              <a:ext uri="{FF2B5EF4-FFF2-40B4-BE49-F238E27FC236}">
                <a16:creationId xmlns:a16="http://schemas.microsoft.com/office/drawing/2014/main" id="{518DE4CB-3E0B-1B14-C161-B8DFA54B689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 Genesis 46:8-27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House of Jacob</a:t>
            </a:r>
          </a:p>
        </p:txBody>
      </p:sp>
      <p:pic>
        <p:nvPicPr>
          <p:cNvPr id="2" name="Picture 1">
            <a:extLst>
              <a:ext uri="{FF2B5EF4-FFF2-40B4-BE49-F238E27FC236}">
                <a16:creationId xmlns:a16="http://schemas.microsoft.com/office/drawing/2014/main" id="{3BBEB12A-587C-ACB4-F063-37EB52E9C6C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8913368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E0A01A-9F57-8927-1DAC-4D3E15A8FD4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37916AA-2592-E9EC-5E5C-23B2D9DB4350}"/>
              </a:ext>
            </a:extLst>
          </p:cNvPr>
          <p:cNvPicPr>
            <a:picLocks noChangeAspect="1"/>
          </p:cNvPicPr>
          <p:nvPr/>
        </p:nvPicPr>
        <p:blipFill>
          <a:blip r:embed="rId2"/>
          <a:stretch>
            <a:fillRect/>
          </a:stretch>
        </p:blipFill>
        <p:spPr>
          <a:xfrm>
            <a:off x="2090058" y="228600"/>
            <a:ext cx="801188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07492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07C6F8-3D90-E4CC-ACC9-28D6767A732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81B6443-4BBD-11E6-C9F9-DF2F98D139FA}"/>
              </a:ext>
            </a:extLst>
          </p:cNvPr>
          <p:cNvPicPr>
            <a:picLocks noChangeAspect="1"/>
          </p:cNvPicPr>
          <p:nvPr/>
        </p:nvPicPr>
        <p:blipFill>
          <a:blip r:embed="rId2"/>
          <a:stretch>
            <a:fillRect/>
          </a:stretch>
        </p:blipFill>
        <p:spPr>
          <a:xfrm>
            <a:off x="609600" y="955447"/>
            <a:ext cx="10972800" cy="4947107"/>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261168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44B0E-D4EA-A495-D729-5E372C97FA7E}"/>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9D6384A-481B-34E4-C02C-1449D1714225}"/>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5"/>
            </a:pPr>
            <a:r>
              <a:rPr lang="en-US" sz="3600" dirty="0">
                <a:effectLst>
                  <a:outerShdw blurRad="38100" dist="38100" dir="2700000" algn="tl">
                    <a:srgbClr val="000000">
                      <a:alpha val="43137"/>
                    </a:srgbClr>
                  </a:outerShdw>
                </a:effectLst>
              </a:rPr>
              <a:t>Genesis 46:23-25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Sons Through Bilhah</a:t>
            </a:r>
          </a:p>
        </p:txBody>
      </p:sp>
      <p:sp>
        <p:nvSpPr>
          <p:cNvPr id="161795" name="Rectangle 3">
            <a:extLst>
              <a:ext uri="{FF2B5EF4-FFF2-40B4-BE49-F238E27FC236}">
                <a16:creationId xmlns:a16="http://schemas.microsoft.com/office/drawing/2014/main" id="{8D28C0BF-EC3D-5942-3B6C-2E78E5BA1D6D}"/>
              </a:ext>
            </a:extLst>
          </p:cNvPr>
          <p:cNvSpPr>
            <a:spLocks noGrp="1" noChangeArrowheads="1"/>
          </p:cNvSpPr>
          <p:nvPr>
            <p:ph type="body" idx="1"/>
          </p:nvPr>
        </p:nvSpPr>
        <p:spPr>
          <a:xfrm>
            <a:off x="1057275" y="2057400"/>
            <a:ext cx="7400925" cy="2013488"/>
          </a:xfrm>
        </p:spPr>
        <p:txBody>
          <a:bodyPr/>
          <a:lstStyle/>
          <a:p>
            <a:pPr marL="457200" lvl="3" indent="-457200" eaLnBrk="1" hangingPunct="1">
              <a:spcBef>
                <a:spcPts val="0"/>
              </a:spcBef>
              <a:spcAft>
                <a:spcPts val="2400"/>
              </a:spcAft>
              <a:buClr>
                <a:srgbClr val="00FF00"/>
              </a:buClr>
              <a:buFont typeface="+mj-lt"/>
              <a:buAutoNum type="arabicPeriod"/>
              <a:defRPr/>
            </a:pPr>
            <a:r>
              <a:rPr lang="en-US" dirty="0">
                <a:effectLst>
                  <a:outerShdw blurRad="38100" dist="38100" dir="2700000" algn="tl">
                    <a:srgbClr val="000000">
                      <a:alpha val="43137"/>
                    </a:srgbClr>
                  </a:outerShdw>
                </a:effectLst>
              </a:rPr>
              <a:t>Dan’s 1 son (23)</a:t>
            </a:r>
          </a:p>
          <a:p>
            <a:pPr marL="457200" lvl="3" indent="-457200" eaLnBrk="1" hangingPunct="1">
              <a:spcBef>
                <a:spcPts val="0"/>
              </a:spcBef>
              <a:spcAft>
                <a:spcPts val="2400"/>
              </a:spcAft>
              <a:buClr>
                <a:srgbClr val="00FF00"/>
              </a:buClr>
              <a:buFont typeface="+mj-lt"/>
              <a:buAutoNum type="arabicPeriod"/>
              <a:defRPr/>
            </a:pPr>
            <a:r>
              <a:rPr lang="en-US" dirty="0">
                <a:effectLst>
                  <a:outerShdw blurRad="38100" dist="38100" dir="2700000" algn="tl">
                    <a:srgbClr val="000000">
                      <a:alpha val="43137"/>
                    </a:srgbClr>
                  </a:outerShdw>
                </a:effectLst>
              </a:rPr>
              <a:t>Naphtali’s 4 sons (24)</a:t>
            </a:r>
          </a:p>
          <a:p>
            <a:pPr marL="457200" lvl="3" indent="-457200" eaLnBrk="1" hangingPunct="1">
              <a:spcBef>
                <a:spcPts val="0"/>
              </a:spcBef>
              <a:spcAft>
                <a:spcPts val="2400"/>
              </a:spcAft>
              <a:buClr>
                <a:srgbClr val="00FF00"/>
              </a:buClr>
              <a:buFont typeface="+mj-lt"/>
              <a:buAutoNum type="arabicPeriod"/>
              <a:defRPr/>
            </a:pPr>
            <a:r>
              <a:rPr lang="en-US" dirty="0">
                <a:effectLst>
                  <a:outerShdw blurRad="38100" dist="38100" dir="2700000" algn="tl">
                    <a:srgbClr val="000000">
                      <a:alpha val="43137"/>
                    </a:srgbClr>
                  </a:outerShdw>
                </a:effectLst>
              </a:rPr>
              <a:t>Summary statement (25)</a:t>
            </a:r>
          </a:p>
        </p:txBody>
      </p:sp>
      <p:pic>
        <p:nvPicPr>
          <p:cNvPr id="2" name="Picture 1">
            <a:extLst>
              <a:ext uri="{FF2B5EF4-FFF2-40B4-BE49-F238E27FC236}">
                <a16:creationId xmlns:a16="http://schemas.microsoft.com/office/drawing/2014/main" id="{78D46BF4-E252-F737-A890-F7156D8C37A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7708168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80E159-9D6E-1407-72A6-ECDCADA9E73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8E58FE28-CF7D-B557-CD65-3685D2FCB254}"/>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5"/>
            </a:pPr>
            <a:r>
              <a:rPr lang="en-US" sz="3600" dirty="0">
                <a:effectLst>
                  <a:outerShdw blurRad="38100" dist="38100" dir="2700000" algn="tl">
                    <a:srgbClr val="000000">
                      <a:alpha val="43137"/>
                    </a:srgbClr>
                  </a:outerShdw>
                </a:effectLst>
              </a:rPr>
              <a:t>Genesis 46:23-25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Sons Through Bilhah</a:t>
            </a:r>
          </a:p>
        </p:txBody>
      </p:sp>
      <p:sp>
        <p:nvSpPr>
          <p:cNvPr id="161795" name="Rectangle 3">
            <a:extLst>
              <a:ext uri="{FF2B5EF4-FFF2-40B4-BE49-F238E27FC236}">
                <a16:creationId xmlns:a16="http://schemas.microsoft.com/office/drawing/2014/main" id="{99378B11-4CA5-D1B0-4B31-F7787A809D17}"/>
              </a:ext>
            </a:extLst>
          </p:cNvPr>
          <p:cNvSpPr>
            <a:spLocks noGrp="1" noChangeArrowheads="1"/>
          </p:cNvSpPr>
          <p:nvPr>
            <p:ph type="body" idx="1"/>
          </p:nvPr>
        </p:nvSpPr>
        <p:spPr>
          <a:xfrm>
            <a:off x="1057275" y="2057400"/>
            <a:ext cx="7400925" cy="2013488"/>
          </a:xfrm>
        </p:spPr>
        <p:txBody>
          <a:bodyPr/>
          <a:lstStyle/>
          <a:p>
            <a:pPr marL="457200" lvl="3" indent="-457200" eaLnBrk="1" hangingPunct="1">
              <a:spcBef>
                <a:spcPts val="0"/>
              </a:spcBef>
              <a:spcAft>
                <a:spcPts val="24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Dan’s 1 son (23)</a:t>
            </a:r>
          </a:p>
          <a:p>
            <a:pPr marL="457200" lvl="3" indent="-457200" eaLnBrk="1" hangingPunct="1">
              <a:spcBef>
                <a:spcPts val="0"/>
              </a:spcBef>
              <a:spcAft>
                <a:spcPts val="2400"/>
              </a:spcAft>
              <a:buClr>
                <a:srgbClr val="00FF00"/>
              </a:buClr>
              <a:buFont typeface="+mj-lt"/>
              <a:buAutoNum type="arabicPeriod"/>
              <a:defRPr/>
            </a:pPr>
            <a:r>
              <a:rPr lang="en-US" dirty="0">
                <a:effectLst>
                  <a:outerShdw blurRad="38100" dist="38100" dir="2700000" algn="tl">
                    <a:srgbClr val="000000">
                      <a:alpha val="43137"/>
                    </a:srgbClr>
                  </a:outerShdw>
                </a:effectLst>
              </a:rPr>
              <a:t>Naphtali’s 4 sons (24)</a:t>
            </a:r>
          </a:p>
          <a:p>
            <a:pPr marL="457200" lvl="3" indent="-457200" eaLnBrk="1" hangingPunct="1">
              <a:spcBef>
                <a:spcPts val="0"/>
              </a:spcBef>
              <a:spcAft>
                <a:spcPts val="2400"/>
              </a:spcAft>
              <a:buClr>
                <a:srgbClr val="00FF00"/>
              </a:buClr>
              <a:buFont typeface="+mj-lt"/>
              <a:buAutoNum type="arabicPeriod"/>
              <a:defRPr/>
            </a:pPr>
            <a:r>
              <a:rPr lang="en-US" dirty="0">
                <a:effectLst>
                  <a:outerShdw blurRad="38100" dist="38100" dir="2700000" algn="tl">
                    <a:srgbClr val="000000">
                      <a:alpha val="43137"/>
                    </a:srgbClr>
                  </a:outerShdw>
                </a:effectLst>
              </a:rPr>
              <a:t>Summary statement (25)</a:t>
            </a:r>
          </a:p>
        </p:txBody>
      </p:sp>
      <p:pic>
        <p:nvPicPr>
          <p:cNvPr id="2" name="Picture 1">
            <a:extLst>
              <a:ext uri="{FF2B5EF4-FFF2-40B4-BE49-F238E27FC236}">
                <a16:creationId xmlns:a16="http://schemas.microsoft.com/office/drawing/2014/main" id="{D0AB07E2-1767-8C93-19A8-B0F042A00C9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6122801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EEA5A-1AF9-C794-E623-A588707FCAF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862B7A6-F85C-0839-0785-C158710E03D4}"/>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5"/>
            </a:pPr>
            <a:r>
              <a:rPr lang="en-US" sz="3600" dirty="0">
                <a:effectLst>
                  <a:outerShdw blurRad="38100" dist="38100" dir="2700000" algn="tl">
                    <a:srgbClr val="000000">
                      <a:alpha val="43137"/>
                    </a:srgbClr>
                  </a:outerShdw>
                </a:effectLst>
              </a:rPr>
              <a:t>Genesis 46:23-25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Sons Through Bilhah</a:t>
            </a:r>
          </a:p>
        </p:txBody>
      </p:sp>
      <p:sp>
        <p:nvSpPr>
          <p:cNvPr id="161795" name="Rectangle 3">
            <a:extLst>
              <a:ext uri="{FF2B5EF4-FFF2-40B4-BE49-F238E27FC236}">
                <a16:creationId xmlns:a16="http://schemas.microsoft.com/office/drawing/2014/main" id="{7C3FD5CF-58E1-7211-8B93-041023458124}"/>
              </a:ext>
            </a:extLst>
          </p:cNvPr>
          <p:cNvSpPr>
            <a:spLocks noGrp="1" noChangeArrowheads="1"/>
          </p:cNvSpPr>
          <p:nvPr>
            <p:ph type="body" idx="1"/>
          </p:nvPr>
        </p:nvSpPr>
        <p:spPr>
          <a:xfrm>
            <a:off x="1057275" y="2057400"/>
            <a:ext cx="7400925" cy="2013488"/>
          </a:xfrm>
        </p:spPr>
        <p:txBody>
          <a:bodyPr/>
          <a:lstStyle/>
          <a:p>
            <a:pPr marL="457200" lvl="3" indent="-457200" eaLnBrk="1" hangingPunct="1">
              <a:spcBef>
                <a:spcPts val="0"/>
              </a:spcBef>
              <a:spcAft>
                <a:spcPts val="2400"/>
              </a:spcAft>
              <a:buClr>
                <a:srgbClr val="00FF00"/>
              </a:buClr>
              <a:buFont typeface="+mj-lt"/>
              <a:buAutoNum type="arabicPeriod"/>
              <a:defRPr/>
            </a:pPr>
            <a:r>
              <a:rPr lang="en-US" dirty="0">
                <a:effectLst>
                  <a:outerShdw blurRad="38100" dist="38100" dir="2700000" algn="tl">
                    <a:srgbClr val="000000">
                      <a:alpha val="43137"/>
                    </a:srgbClr>
                  </a:outerShdw>
                </a:effectLst>
              </a:rPr>
              <a:t>Dan’s 1 son (23)</a:t>
            </a:r>
          </a:p>
          <a:p>
            <a:pPr marL="457200" lvl="3" indent="-457200" eaLnBrk="1" hangingPunct="1">
              <a:spcBef>
                <a:spcPts val="0"/>
              </a:spcBef>
              <a:spcAft>
                <a:spcPts val="24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Naphtali’s 4 sons (24)</a:t>
            </a:r>
          </a:p>
          <a:p>
            <a:pPr marL="457200" lvl="3" indent="-457200" eaLnBrk="1" hangingPunct="1">
              <a:spcBef>
                <a:spcPts val="0"/>
              </a:spcBef>
              <a:spcAft>
                <a:spcPts val="2400"/>
              </a:spcAft>
              <a:buClr>
                <a:srgbClr val="00FF00"/>
              </a:buClr>
              <a:buFont typeface="+mj-lt"/>
              <a:buAutoNum type="arabicPeriod"/>
              <a:defRPr/>
            </a:pPr>
            <a:r>
              <a:rPr lang="en-US" dirty="0">
                <a:effectLst>
                  <a:outerShdw blurRad="38100" dist="38100" dir="2700000" algn="tl">
                    <a:srgbClr val="000000">
                      <a:alpha val="43137"/>
                    </a:srgbClr>
                  </a:outerShdw>
                </a:effectLst>
              </a:rPr>
              <a:t>Summary statement (25)</a:t>
            </a:r>
          </a:p>
        </p:txBody>
      </p:sp>
      <p:pic>
        <p:nvPicPr>
          <p:cNvPr id="2" name="Picture 1">
            <a:extLst>
              <a:ext uri="{FF2B5EF4-FFF2-40B4-BE49-F238E27FC236}">
                <a16:creationId xmlns:a16="http://schemas.microsoft.com/office/drawing/2014/main" id="{5CDB3687-D0F8-588D-8254-132AFAD21C8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1017218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9D523-322C-1E90-F08A-CB7F9B37A0B2}"/>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0AD95EF-5686-FE52-8B78-F798BF263F37}"/>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5"/>
            </a:pPr>
            <a:r>
              <a:rPr lang="en-US" sz="3600" dirty="0">
                <a:effectLst>
                  <a:outerShdw blurRad="38100" dist="38100" dir="2700000" algn="tl">
                    <a:srgbClr val="000000">
                      <a:alpha val="43137"/>
                    </a:srgbClr>
                  </a:outerShdw>
                </a:effectLst>
              </a:rPr>
              <a:t>Genesis 46:23-25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Sons Through Bilhah</a:t>
            </a:r>
          </a:p>
        </p:txBody>
      </p:sp>
      <p:sp>
        <p:nvSpPr>
          <p:cNvPr id="161795" name="Rectangle 3">
            <a:extLst>
              <a:ext uri="{FF2B5EF4-FFF2-40B4-BE49-F238E27FC236}">
                <a16:creationId xmlns:a16="http://schemas.microsoft.com/office/drawing/2014/main" id="{C22D59F4-F913-A9E8-574F-1F4E25D93171}"/>
              </a:ext>
            </a:extLst>
          </p:cNvPr>
          <p:cNvSpPr>
            <a:spLocks noGrp="1" noChangeArrowheads="1"/>
          </p:cNvSpPr>
          <p:nvPr>
            <p:ph type="body" idx="1"/>
          </p:nvPr>
        </p:nvSpPr>
        <p:spPr>
          <a:xfrm>
            <a:off x="1057275" y="2057400"/>
            <a:ext cx="7400925" cy="2013488"/>
          </a:xfrm>
        </p:spPr>
        <p:txBody>
          <a:bodyPr/>
          <a:lstStyle/>
          <a:p>
            <a:pPr marL="457200" lvl="3" indent="-457200" eaLnBrk="1" hangingPunct="1">
              <a:spcBef>
                <a:spcPts val="0"/>
              </a:spcBef>
              <a:spcAft>
                <a:spcPts val="2400"/>
              </a:spcAft>
              <a:buClr>
                <a:srgbClr val="00FF00"/>
              </a:buClr>
              <a:buFont typeface="+mj-lt"/>
              <a:buAutoNum type="arabicPeriod"/>
              <a:defRPr/>
            </a:pPr>
            <a:r>
              <a:rPr lang="en-US" dirty="0">
                <a:effectLst>
                  <a:outerShdw blurRad="38100" dist="38100" dir="2700000" algn="tl">
                    <a:srgbClr val="000000">
                      <a:alpha val="43137"/>
                    </a:srgbClr>
                  </a:outerShdw>
                </a:effectLst>
              </a:rPr>
              <a:t>Dan’s 1 son (23)</a:t>
            </a:r>
          </a:p>
          <a:p>
            <a:pPr marL="457200" lvl="3" indent="-457200" eaLnBrk="1" hangingPunct="1">
              <a:spcBef>
                <a:spcPts val="0"/>
              </a:spcBef>
              <a:spcAft>
                <a:spcPts val="2400"/>
              </a:spcAft>
              <a:buClr>
                <a:srgbClr val="00FF00"/>
              </a:buClr>
              <a:buFont typeface="+mj-lt"/>
              <a:buAutoNum type="arabicPeriod"/>
              <a:defRPr/>
            </a:pPr>
            <a:r>
              <a:rPr lang="en-US" dirty="0">
                <a:effectLst>
                  <a:outerShdw blurRad="38100" dist="38100" dir="2700000" algn="tl">
                    <a:srgbClr val="000000">
                      <a:alpha val="43137"/>
                    </a:srgbClr>
                  </a:outerShdw>
                </a:effectLst>
              </a:rPr>
              <a:t>Naphtali’s 4 sons (24)</a:t>
            </a:r>
          </a:p>
          <a:p>
            <a:pPr marL="457200" lvl="3" indent="-457200" eaLnBrk="1" hangingPunct="1">
              <a:spcBef>
                <a:spcPts val="0"/>
              </a:spcBef>
              <a:spcAft>
                <a:spcPts val="24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Summary statement (25)</a:t>
            </a: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F32529E5-9039-EBF2-76CC-949EF8EDDB2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8570429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E0A01A-9F57-8927-1DAC-4D3E15A8FD4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37916AA-2592-E9EC-5E5C-23B2D9DB4350}"/>
              </a:ext>
            </a:extLst>
          </p:cNvPr>
          <p:cNvPicPr>
            <a:picLocks noChangeAspect="1"/>
          </p:cNvPicPr>
          <p:nvPr/>
        </p:nvPicPr>
        <p:blipFill>
          <a:blip r:embed="rId2"/>
          <a:stretch>
            <a:fillRect/>
          </a:stretch>
        </p:blipFill>
        <p:spPr>
          <a:xfrm>
            <a:off x="2090058" y="228600"/>
            <a:ext cx="801188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679964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07C6F8-3D90-E4CC-ACC9-28D6767A732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81B6443-4BBD-11E6-C9F9-DF2F98D139FA}"/>
              </a:ext>
            </a:extLst>
          </p:cNvPr>
          <p:cNvPicPr>
            <a:picLocks noChangeAspect="1"/>
          </p:cNvPicPr>
          <p:nvPr/>
        </p:nvPicPr>
        <p:blipFill>
          <a:blip r:embed="rId2"/>
          <a:stretch>
            <a:fillRect/>
          </a:stretch>
        </p:blipFill>
        <p:spPr>
          <a:xfrm>
            <a:off x="609600" y="955447"/>
            <a:ext cx="10972800" cy="4947107"/>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775082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CA11A-1F52-04C9-CBF5-4BA69F49648D}"/>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7E26A8A0-29CA-4BB0-DF24-73EE1122BD63}"/>
              </a:ext>
            </a:extLst>
          </p:cNvPr>
          <p:cNvSpPr>
            <a:spLocks noGrp="1" noChangeArrowheads="1"/>
          </p:cNvSpPr>
          <p:nvPr>
            <p:ph type="body" idx="1"/>
          </p:nvPr>
        </p:nvSpPr>
        <p:spPr>
          <a:xfrm>
            <a:off x="609600" y="1371600"/>
            <a:ext cx="10972800" cy="4617228"/>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cs typeface="Calibri" panose="020F0502020204030204" pitchFamily="34" charset="0"/>
              </a:rPr>
              <a:t>“</a:t>
            </a:r>
            <a:r>
              <a:rPr lang="en-US" b="0" i="0" dirty="0">
                <a:effectLst/>
                <a:cs typeface="Calibri" panose="020F0502020204030204" pitchFamily="34" charset="0"/>
              </a:rPr>
              <a:t>Then in verse 25 is the summary statement: </a:t>
            </a:r>
            <a:r>
              <a:rPr lang="en-US" b="0" i="1" dirty="0">
                <a:effectLst/>
                <a:cs typeface="Calibri" panose="020F0502020204030204" pitchFamily="34" charset="0"/>
              </a:rPr>
              <a:t>These are the sons of Bilhah, whom Laban gave unto Rachel his daughter, and these she bore unto Jacob: all the souls were seven</a:t>
            </a:r>
            <a:r>
              <a:rPr lang="en-US" b="0" i="0" dirty="0">
                <a:effectLst/>
                <a:cs typeface="Calibri" panose="020F0502020204030204" pitchFamily="34" charset="0"/>
              </a:rPr>
              <a:t>, counting two sons and five grandsons</a:t>
            </a:r>
            <a:r>
              <a:rPr lang="en-US" dirty="0">
                <a:effectLst>
                  <a:outerShdw blurRad="38100" dist="38100" dir="2700000" algn="tl">
                    <a:srgbClr val="000000">
                      <a:alpha val="43137"/>
                    </a:srgbClr>
                  </a:outerShdw>
                </a:effectLst>
              </a:rPr>
              <a:t>.”</a:t>
            </a:r>
          </a:p>
        </p:txBody>
      </p:sp>
      <p:sp>
        <p:nvSpPr>
          <p:cNvPr id="4" name="Text Box 5">
            <a:extLst>
              <a:ext uri="{FF2B5EF4-FFF2-40B4-BE49-F238E27FC236}">
                <a16:creationId xmlns:a16="http://schemas.microsoft.com/office/drawing/2014/main" id="{9C837949-9A6D-BAFB-DE71-B663A2460A98}"/>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610</a:t>
            </a:r>
          </a:p>
        </p:txBody>
      </p:sp>
      <p:pic>
        <p:nvPicPr>
          <p:cNvPr id="5" name="Picture 4">
            <a:extLst>
              <a:ext uri="{FF2B5EF4-FFF2-40B4-BE49-F238E27FC236}">
                <a16:creationId xmlns:a16="http://schemas.microsoft.com/office/drawing/2014/main" id="{B3693099-1600-6315-6185-B9C2235472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22B9B5A8-C241-1A28-C2CF-A6C5438687C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pic>
        <p:nvPicPr>
          <p:cNvPr id="2" name="Picture 1">
            <a:extLst>
              <a:ext uri="{FF2B5EF4-FFF2-40B4-BE49-F238E27FC236}">
                <a16:creationId xmlns:a16="http://schemas.microsoft.com/office/drawing/2014/main" id="{7E5B6EF6-012F-A865-E5AC-70B03C912486}"/>
              </a:ext>
            </a:extLst>
          </p:cNvPr>
          <p:cNvPicPr>
            <a:picLocks noChangeAspect="1"/>
          </p:cNvPicPr>
          <p:nvPr/>
        </p:nvPicPr>
        <p:blipFill>
          <a:blip r:embed="rId6"/>
          <a:srcRect t="12222" r="45972" b="6666"/>
          <a:stretch/>
        </p:blipFill>
        <p:spPr>
          <a:xfrm>
            <a:off x="4625812" y="3276600"/>
            <a:ext cx="2940377" cy="32004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630468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E09B5D-B1F0-3207-979C-29D6C4EEE346}"/>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94D513FD-1003-719F-909A-244F259927E5}"/>
              </a:ext>
            </a:extLst>
          </p:cNvPr>
          <p:cNvSpPr>
            <a:spLocks noGrp="1" noChangeArrowheads="1"/>
          </p:cNvSpPr>
          <p:nvPr>
            <p:ph type="body" idx="1"/>
          </p:nvPr>
        </p:nvSpPr>
        <p:spPr>
          <a:xfrm>
            <a:off x="914400" y="1295400"/>
            <a:ext cx="7757546" cy="4648200"/>
          </a:xfrm>
        </p:spPr>
        <p:txBody>
          <a:bodyPr/>
          <a:lstStyle/>
          <a:p>
            <a:pPr marL="457200" lvl="2" indent="-457200" eaLnBrk="1" hangingPunct="1">
              <a:lnSpc>
                <a:spcPct val="150000"/>
              </a:lnSpc>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Introduction (8a)</a:t>
            </a:r>
          </a:p>
          <a:p>
            <a:pPr marL="457200" lvl="2" indent="-457200" eaLnBrk="1" hangingPunct="1">
              <a:lnSpc>
                <a:spcPct val="150000"/>
              </a:lnSpc>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Leah’s sons (8b-15)</a:t>
            </a:r>
          </a:p>
          <a:p>
            <a:pPr marL="457200" lvl="2" indent="-457200" eaLnBrk="1" hangingPunct="1">
              <a:lnSpc>
                <a:spcPct val="150000"/>
              </a:lnSpc>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Sons through Zilpah (16-18)</a:t>
            </a:r>
          </a:p>
          <a:p>
            <a:pPr marL="457200" lvl="2" indent="-457200" eaLnBrk="1" hangingPunct="1">
              <a:lnSpc>
                <a:spcPct val="150000"/>
              </a:lnSpc>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Rachel’s sons (19-22)</a:t>
            </a:r>
          </a:p>
          <a:p>
            <a:pPr marL="457200" lvl="2" indent="-457200" eaLnBrk="1" hangingPunct="1">
              <a:lnSpc>
                <a:spcPct val="150000"/>
              </a:lnSpc>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Sons through Bilhah (23-25)</a:t>
            </a:r>
          </a:p>
          <a:p>
            <a:pPr marL="457200" lvl="2" indent="-457200" eaLnBrk="1" hangingPunct="1">
              <a:lnSpc>
                <a:spcPct val="150000"/>
              </a:lnSpc>
              <a:spcBef>
                <a:spcPts val="0"/>
              </a:spcBef>
              <a:spcAft>
                <a:spcPts val="12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Grand total (26-27)</a:t>
            </a:r>
          </a:p>
        </p:txBody>
      </p:sp>
      <p:sp>
        <p:nvSpPr>
          <p:cNvPr id="4" name="Rectangle 2">
            <a:extLst>
              <a:ext uri="{FF2B5EF4-FFF2-40B4-BE49-F238E27FC236}">
                <a16:creationId xmlns:a16="http://schemas.microsoft.com/office/drawing/2014/main" id="{3F6B7F18-A83E-001A-2DEC-E954A5EAEAA9}"/>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 Genesis 46:8-27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House of Jacob</a:t>
            </a:r>
          </a:p>
        </p:txBody>
      </p:sp>
      <p:pic>
        <p:nvPicPr>
          <p:cNvPr id="2" name="Picture 1">
            <a:extLst>
              <a:ext uri="{FF2B5EF4-FFF2-40B4-BE49-F238E27FC236}">
                <a16:creationId xmlns:a16="http://schemas.microsoft.com/office/drawing/2014/main" id="{710BFF8A-508D-C32B-9170-54B619B1C88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3505551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22958-78A0-4CC5-AC32-415179A3B055}"/>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D04D0192-9D6A-6237-B871-7A52C59B6585}"/>
              </a:ext>
            </a:extLst>
          </p:cNvPr>
          <p:cNvSpPr>
            <a:spLocks noGrp="1" noChangeArrowheads="1"/>
          </p:cNvSpPr>
          <p:nvPr>
            <p:ph type="body" idx="1"/>
          </p:nvPr>
        </p:nvSpPr>
        <p:spPr>
          <a:xfrm>
            <a:off x="914400" y="1295400"/>
            <a:ext cx="7757546"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Introduction (8a)</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Leah’s sons (8b-15)</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Sons through Zilpah (16-18)</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Rachel’s sons (19-22)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Sons through Bilhah (23-25)</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Grand total (26-27)</a:t>
            </a:r>
          </a:p>
        </p:txBody>
      </p:sp>
      <p:sp>
        <p:nvSpPr>
          <p:cNvPr id="4" name="Rectangle 2">
            <a:extLst>
              <a:ext uri="{FF2B5EF4-FFF2-40B4-BE49-F238E27FC236}">
                <a16:creationId xmlns:a16="http://schemas.microsoft.com/office/drawing/2014/main" id="{C2567B5D-C3A6-665B-ECED-AF96BD13F06C}"/>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 Genesis 46:8-27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House of Jacob</a:t>
            </a:r>
          </a:p>
        </p:txBody>
      </p:sp>
      <p:pic>
        <p:nvPicPr>
          <p:cNvPr id="2" name="Picture 1">
            <a:extLst>
              <a:ext uri="{FF2B5EF4-FFF2-40B4-BE49-F238E27FC236}">
                <a16:creationId xmlns:a16="http://schemas.microsoft.com/office/drawing/2014/main" id="{6FD4D9C1-66BD-67CD-57D0-F6B9CD850BA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1387460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0485E6-EFCA-1FE4-EFA4-9005E6B777D2}"/>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5702153-3BBE-4A73-26FA-44710A37190D}"/>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6"/>
            </a:pPr>
            <a:r>
              <a:rPr lang="en-US" sz="3600" dirty="0">
                <a:effectLst>
                  <a:outerShdw blurRad="38100" dist="38100" dir="2700000" algn="tl">
                    <a:srgbClr val="000000">
                      <a:alpha val="43137"/>
                    </a:srgbClr>
                  </a:outerShdw>
                </a:effectLst>
              </a:rPr>
              <a:t>Genesis 46:26-27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Grand Total of Jacob’s Family</a:t>
            </a:r>
          </a:p>
        </p:txBody>
      </p:sp>
      <p:sp>
        <p:nvSpPr>
          <p:cNvPr id="161795" name="Rectangle 3">
            <a:extLst>
              <a:ext uri="{FF2B5EF4-FFF2-40B4-BE49-F238E27FC236}">
                <a16:creationId xmlns:a16="http://schemas.microsoft.com/office/drawing/2014/main" id="{2ED6F54E-914D-A0F5-D34A-3DBDC0B8BE07}"/>
              </a:ext>
            </a:extLst>
          </p:cNvPr>
          <p:cNvSpPr>
            <a:spLocks noGrp="1" noChangeArrowheads="1"/>
          </p:cNvSpPr>
          <p:nvPr>
            <p:ph type="body" idx="1"/>
          </p:nvPr>
        </p:nvSpPr>
        <p:spPr>
          <a:xfrm>
            <a:off x="1057275" y="2057400"/>
            <a:ext cx="7400925" cy="2013488"/>
          </a:xfrm>
        </p:spPr>
        <p:txBody>
          <a:bodyPr/>
          <a:lstStyle/>
          <a:p>
            <a:pPr marL="457200" lvl="3" indent="-457200" eaLnBrk="1" hangingPunct="1">
              <a:spcBef>
                <a:spcPts val="0"/>
              </a:spcBef>
              <a:spcAft>
                <a:spcPts val="2400"/>
              </a:spcAft>
              <a:buClr>
                <a:srgbClr val="00FF00"/>
              </a:buClr>
              <a:buFont typeface="+mj-lt"/>
              <a:buAutoNum type="arabicPeriod"/>
              <a:defRPr/>
            </a:pPr>
            <a:r>
              <a:rPr lang="en-US" dirty="0">
                <a:effectLst>
                  <a:outerShdw blurRad="38100" dist="38100" dir="2700000" algn="tl">
                    <a:srgbClr val="000000">
                      <a:alpha val="43137"/>
                    </a:srgbClr>
                  </a:outerShdw>
                </a:effectLst>
              </a:rPr>
              <a:t>Total: 66 (26)</a:t>
            </a:r>
          </a:p>
          <a:p>
            <a:pPr marL="457200" lvl="3" indent="-457200" eaLnBrk="1" hangingPunct="1">
              <a:spcBef>
                <a:spcPts val="0"/>
              </a:spcBef>
              <a:spcAft>
                <a:spcPts val="2400"/>
              </a:spcAft>
              <a:buClr>
                <a:srgbClr val="00FF00"/>
              </a:buClr>
              <a:buFont typeface="+mj-lt"/>
              <a:buAutoNum type="arabicPeriod"/>
              <a:defRPr/>
            </a:pPr>
            <a:r>
              <a:rPr lang="en-US" dirty="0">
                <a:effectLst>
                  <a:outerShdw blurRad="38100" dist="38100" dir="2700000" algn="tl">
                    <a:srgbClr val="000000">
                      <a:alpha val="43137"/>
                    </a:srgbClr>
                  </a:outerShdw>
                </a:effectLst>
              </a:rPr>
              <a:t>Total: 70 (27)</a:t>
            </a:r>
          </a:p>
        </p:txBody>
      </p:sp>
      <p:pic>
        <p:nvPicPr>
          <p:cNvPr id="2" name="Picture 1">
            <a:extLst>
              <a:ext uri="{FF2B5EF4-FFF2-40B4-BE49-F238E27FC236}">
                <a16:creationId xmlns:a16="http://schemas.microsoft.com/office/drawing/2014/main" id="{143B4A7F-CCAF-482D-3474-56E27D0E7A0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1020352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7B0413-5BBB-3274-9889-2A8C31B4D0C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81B336D-F02A-07B4-2B61-888178B94555}"/>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6"/>
            </a:pPr>
            <a:r>
              <a:rPr lang="en-US" sz="3600" dirty="0">
                <a:effectLst>
                  <a:outerShdw blurRad="38100" dist="38100" dir="2700000" algn="tl">
                    <a:srgbClr val="000000">
                      <a:alpha val="43137"/>
                    </a:srgbClr>
                  </a:outerShdw>
                </a:effectLst>
              </a:rPr>
              <a:t>Genesis 46:26-27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Grand Total of Jacob’s Family</a:t>
            </a:r>
          </a:p>
        </p:txBody>
      </p:sp>
      <p:sp>
        <p:nvSpPr>
          <p:cNvPr id="161795" name="Rectangle 3">
            <a:extLst>
              <a:ext uri="{FF2B5EF4-FFF2-40B4-BE49-F238E27FC236}">
                <a16:creationId xmlns:a16="http://schemas.microsoft.com/office/drawing/2014/main" id="{50B50BA8-805E-76CF-8C5B-729C4700B08A}"/>
              </a:ext>
            </a:extLst>
          </p:cNvPr>
          <p:cNvSpPr>
            <a:spLocks noGrp="1" noChangeArrowheads="1"/>
          </p:cNvSpPr>
          <p:nvPr>
            <p:ph type="body" idx="1"/>
          </p:nvPr>
        </p:nvSpPr>
        <p:spPr>
          <a:xfrm>
            <a:off x="1057275" y="2057400"/>
            <a:ext cx="7400925" cy="2013488"/>
          </a:xfrm>
        </p:spPr>
        <p:txBody>
          <a:bodyPr/>
          <a:lstStyle/>
          <a:p>
            <a:pPr marL="457200" lvl="3" indent="-457200" eaLnBrk="1" hangingPunct="1">
              <a:spcBef>
                <a:spcPts val="0"/>
              </a:spcBef>
              <a:spcAft>
                <a:spcPts val="24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Total: 66 (26)</a:t>
            </a:r>
          </a:p>
          <a:p>
            <a:pPr marL="457200" lvl="3" indent="-457200" eaLnBrk="1" hangingPunct="1">
              <a:spcBef>
                <a:spcPts val="0"/>
              </a:spcBef>
              <a:spcAft>
                <a:spcPts val="2400"/>
              </a:spcAft>
              <a:buClr>
                <a:srgbClr val="00FF00"/>
              </a:buClr>
              <a:buFont typeface="+mj-lt"/>
              <a:buAutoNum type="arabicPeriod"/>
              <a:defRPr/>
            </a:pPr>
            <a:r>
              <a:rPr lang="en-US" dirty="0">
                <a:effectLst>
                  <a:outerShdw blurRad="38100" dist="38100" dir="2700000" algn="tl">
                    <a:srgbClr val="000000">
                      <a:alpha val="43137"/>
                    </a:srgbClr>
                  </a:outerShdw>
                </a:effectLst>
              </a:rPr>
              <a:t>Total: 70 (27)</a:t>
            </a:r>
          </a:p>
        </p:txBody>
      </p:sp>
      <p:pic>
        <p:nvPicPr>
          <p:cNvPr id="2" name="Picture 1">
            <a:extLst>
              <a:ext uri="{FF2B5EF4-FFF2-40B4-BE49-F238E27FC236}">
                <a16:creationId xmlns:a16="http://schemas.microsoft.com/office/drawing/2014/main" id="{455F89F5-C4B0-7969-ACD6-CA7FF622AB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9709831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215A0C-F7F8-3DF9-2439-4C3F1113F56C}"/>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92E50DDC-986E-B075-0C78-32E6B0D89155}"/>
              </a:ext>
            </a:extLst>
          </p:cNvPr>
          <p:cNvSpPr>
            <a:spLocks noGrp="1" noChangeArrowheads="1"/>
          </p:cNvSpPr>
          <p:nvPr>
            <p:ph type="body" idx="1"/>
          </p:nvPr>
        </p:nvSpPr>
        <p:spPr>
          <a:xfrm>
            <a:off x="609600" y="1371600"/>
            <a:ext cx="10972800" cy="4617228"/>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cs typeface="Calibri" panose="020F0502020204030204" pitchFamily="34" charset="0"/>
              </a:rPr>
              <a:t>“</a:t>
            </a:r>
            <a:r>
              <a:rPr lang="en-US" b="0" i="0" dirty="0">
                <a:effectLst/>
                <a:cs typeface="Calibri" panose="020F0502020204030204" pitchFamily="34" charset="0"/>
              </a:rPr>
              <a:t>Verse 26 gives the figure sixty-six (66): </a:t>
            </a:r>
            <a:r>
              <a:rPr lang="en-US" b="0" i="1" dirty="0">
                <a:effectLst/>
                <a:cs typeface="Calibri" panose="020F0502020204030204" pitchFamily="34" charset="0"/>
              </a:rPr>
              <a:t>All the souls that came with Jacob into Egypt, that came out of his loins</a:t>
            </a:r>
            <a:r>
              <a:rPr lang="en-US" b="0" i="0" dirty="0">
                <a:effectLst/>
                <a:cs typeface="Calibri" panose="020F0502020204030204" pitchFamily="34" charset="0"/>
              </a:rPr>
              <a:t>, meaning counting only those who were direct descendants of Jacob, with the exception </a:t>
            </a:r>
            <a:r>
              <a:rPr lang="en-US" b="0" i="1" dirty="0">
                <a:effectLst/>
                <a:cs typeface="Calibri" panose="020F0502020204030204" pitchFamily="34" charset="0"/>
              </a:rPr>
              <a:t>besides Jacob’s sons’ wives</a:t>
            </a:r>
            <a:r>
              <a:rPr lang="en-US" b="0" i="0" dirty="0">
                <a:effectLst/>
                <a:cs typeface="Calibri" panose="020F0502020204030204" pitchFamily="34" charset="0"/>
              </a:rPr>
              <a:t>, in other words, not counting the wives of his sons: </a:t>
            </a:r>
            <a:r>
              <a:rPr lang="en-US" b="0" i="1" dirty="0">
                <a:effectLst/>
                <a:cs typeface="Calibri" panose="020F0502020204030204" pitchFamily="34" charset="0"/>
              </a:rPr>
              <a:t>all the souls were three score and six</a:t>
            </a:r>
            <a:r>
              <a:rPr lang="en-US" b="0" i="0" dirty="0">
                <a:effectLst/>
                <a:cs typeface="Calibri" panose="020F0502020204030204" pitchFamily="34" charset="0"/>
              </a:rPr>
              <a:t> [66]. This figure counts only the children outside Egypt and excludes Jacob, Joseph, and the two sons of Joseph</a:t>
            </a:r>
            <a:r>
              <a:rPr lang="en-US" dirty="0">
                <a:effectLst>
                  <a:outerShdw blurRad="38100" dist="38100" dir="2700000" algn="tl">
                    <a:srgbClr val="000000">
                      <a:alpha val="43137"/>
                    </a:srgbClr>
                  </a:outerShdw>
                </a:effectLst>
                <a:cs typeface="Calibri" panose="020F0502020204030204" pitchFamily="34" charset="0"/>
              </a:rPr>
              <a:t>.”</a:t>
            </a:r>
          </a:p>
          <a:p>
            <a:pPr marL="0" indent="0" algn="just">
              <a:spcBef>
                <a:spcPts val="0"/>
              </a:spcBef>
              <a:spcAft>
                <a:spcPts val="0"/>
              </a:spcAft>
              <a:buNone/>
            </a:pPr>
            <a:r>
              <a:rPr lang="en-US" dirty="0">
                <a:effectLst>
                  <a:outerShdw blurRad="38100" dist="38100" dir="2700000" algn="tl">
                    <a:srgbClr val="000000">
                      <a:alpha val="43137"/>
                    </a:srgbClr>
                  </a:outerShdw>
                </a:effectLst>
              </a:rPr>
              <a:t> </a:t>
            </a:r>
          </a:p>
        </p:txBody>
      </p:sp>
      <p:sp>
        <p:nvSpPr>
          <p:cNvPr id="4" name="Text Box 5">
            <a:extLst>
              <a:ext uri="{FF2B5EF4-FFF2-40B4-BE49-F238E27FC236}">
                <a16:creationId xmlns:a16="http://schemas.microsoft.com/office/drawing/2014/main" id="{BE4192C8-296F-DBB4-1BE7-962C76E31EC4}"/>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610</a:t>
            </a:r>
          </a:p>
        </p:txBody>
      </p:sp>
      <p:pic>
        <p:nvPicPr>
          <p:cNvPr id="5" name="Picture 4">
            <a:extLst>
              <a:ext uri="{FF2B5EF4-FFF2-40B4-BE49-F238E27FC236}">
                <a16:creationId xmlns:a16="http://schemas.microsoft.com/office/drawing/2014/main" id="{9FDDA13C-E553-25C6-78BD-EB3D78DD402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E1E41D3C-0519-F359-2BD8-52847759B81D}"/>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2539033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07613C-BF89-6EB8-4628-1312A195F639}"/>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4488AB8-704E-54B1-3AE4-E87CBD81CC3C}"/>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6"/>
            </a:pPr>
            <a:r>
              <a:rPr lang="en-US" sz="3600" dirty="0">
                <a:effectLst>
                  <a:outerShdw blurRad="38100" dist="38100" dir="2700000" algn="tl">
                    <a:srgbClr val="000000">
                      <a:alpha val="43137"/>
                    </a:srgbClr>
                  </a:outerShdw>
                </a:effectLst>
              </a:rPr>
              <a:t>Genesis 46:26-27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Grand Total of Jacob’s Family</a:t>
            </a:r>
          </a:p>
        </p:txBody>
      </p:sp>
      <p:sp>
        <p:nvSpPr>
          <p:cNvPr id="161795" name="Rectangle 3">
            <a:extLst>
              <a:ext uri="{FF2B5EF4-FFF2-40B4-BE49-F238E27FC236}">
                <a16:creationId xmlns:a16="http://schemas.microsoft.com/office/drawing/2014/main" id="{644C7644-CF66-8735-8EE5-ECD96D4B8C82}"/>
              </a:ext>
            </a:extLst>
          </p:cNvPr>
          <p:cNvSpPr>
            <a:spLocks noGrp="1" noChangeArrowheads="1"/>
          </p:cNvSpPr>
          <p:nvPr>
            <p:ph type="body" idx="1"/>
          </p:nvPr>
        </p:nvSpPr>
        <p:spPr>
          <a:xfrm>
            <a:off x="1057275" y="2057400"/>
            <a:ext cx="7400925" cy="2013488"/>
          </a:xfrm>
        </p:spPr>
        <p:txBody>
          <a:bodyPr/>
          <a:lstStyle/>
          <a:p>
            <a:pPr marL="457200" lvl="3" indent="-457200" eaLnBrk="1" hangingPunct="1">
              <a:spcBef>
                <a:spcPts val="0"/>
              </a:spcBef>
              <a:spcAft>
                <a:spcPts val="2400"/>
              </a:spcAft>
              <a:buClr>
                <a:srgbClr val="00FF00"/>
              </a:buClr>
              <a:buFont typeface="+mj-lt"/>
              <a:buAutoNum type="arabicPeriod"/>
              <a:defRPr/>
            </a:pPr>
            <a:r>
              <a:rPr lang="en-US" dirty="0">
                <a:effectLst>
                  <a:outerShdw blurRad="38100" dist="38100" dir="2700000" algn="tl">
                    <a:srgbClr val="000000">
                      <a:alpha val="43137"/>
                    </a:srgbClr>
                  </a:outerShdw>
                </a:effectLst>
              </a:rPr>
              <a:t>Total: 66 (26)</a:t>
            </a:r>
          </a:p>
          <a:p>
            <a:pPr marL="457200" lvl="3" indent="-457200" eaLnBrk="1" hangingPunct="1">
              <a:spcBef>
                <a:spcPts val="0"/>
              </a:spcBef>
              <a:spcAft>
                <a:spcPts val="24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Total: 70 (27)</a:t>
            </a: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102C25CE-87BC-42EB-D185-8467D08A533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8313943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290360-35A6-CE2A-BE97-23FD778F68C9}"/>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3E37FB97-88F4-1AE6-9353-8BC55986A59B}"/>
              </a:ext>
            </a:extLst>
          </p:cNvPr>
          <p:cNvSpPr>
            <a:spLocks noGrp="1" noChangeArrowheads="1"/>
          </p:cNvSpPr>
          <p:nvPr>
            <p:ph type="body" idx="1"/>
          </p:nvPr>
        </p:nvSpPr>
        <p:spPr>
          <a:xfrm>
            <a:off x="609600" y="1371600"/>
            <a:ext cx="10972800" cy="4617228"/>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cs typeface="Calibri" panose="020F0502020204030204" pitchFamily="34" charset="0"/>
              </a:rPr>
              <a:t>“</a:t>
            </a:r>
            <a:r>
              <a:rPr lang="en-US" b="0" i="0" dirty="0">
                <a:effectLst/>
                <a:cs typeface="Calibri" panose="020F0502020204030204" pitchFamily="34" charset="0"/>
              </a:rPr>
              <a:t>Therefore, the figure </a:t>
            </a:r>
            <a:r>
              <a:rPr lang="en-US" b="0" i="1" dirty="0">
                <a:effectLst/>
                <a:cs typeface="Calibri" panose="020F0502020204030204" pitchFamily="34" charset="0"/>
              </a:rPr>
              <a:t>seventy</a:t>
            </a:r>
            <a:r>
              <a:rPr lang="en-US" b="0" i="0" dirty="0">
                <a:effectLst/>
                <a:cs typeface="Calibri" panose="020F0502020204030204" pitchFamily="34" charset="0"/>
              </a:rPr>
              <a:t> includes only Jacob and his immediate descendants: Jacob, twelve sons, fifty-one grandsons, two great grandsons, one daughter, one granddaughter, one unnamed daughter of Leah, and one unnamed granddaughter. If one begins to add the servants and wives plus the women and children absorbed from Shechem (34:29), probably the entire figure would be about three hundred or more. In Acts 7:14, Stephen gave a total figure of seventy-five (75), a figure taken from the </a:t>
            </a:r>
            <a:r>
              <a:rPr lang="en-US" b="0" i="1" dirty="0">
                <a:effectLst/>
                <a:cs typeface="Calibri" panose="020F0502020204030204" pitchFamily="34" charset="0"/>
              </a:rPr>
              <a:t>Septuagint</a:t>
            </a:r>
            <a:r>
              <a:rPr lang="en-US" b="0" i="0" dirty="0">
                <a:effectLst/>
                <a:cs typeface="Calibri" panose="020F0502020204030204" pitchFamily="34" charset="0"/>
              </a:rPr>
              <a:t> section of Genesis 46:27 and Exodus 1:5, a…</a:t>
            </a:r>
            <a:endParaRPr lang="en-US" dirty="0">
              <a:effectLst>
                <a:outerShdw blurRad="38100" dist="38100" dir="2700000" algn="tl">
                  <a:srgbClr val="000000">
                    <a:alpha val="43137"/>
                  </a:srgbClr>
                </a:outerShdw>
              </a:effectLst>
            </a:endParaRPr>
          </a:p>
        </p:txBody>
      </p:sp>
      <p:sp>
        <p:nvSpPr>
          <p:cNvPr id="4" name="Text Box 5">
            <a:extLst>
              <a:ext uri="{FF2B5EF4-FFF2-40B4-BE49-F238E27FC236}">
                <a16:creationId xmlns:a16="http://schemas.microsoft.com/office/drawing/2014/main" id="{494501D2-7FFE-AC38-A672-874B19B2CE1B}"/>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610-611</a:t>
            </a:r>
          </a:p>
        </p:txBody>
      </p:sp>
      <p:pic>
        <p:nvPicPr>
          <p:cNvPr id="5" name="Picture 4">
            <a:extLst>
              <a:ext uri="{FF2B5EF4-FFF2-40B4-BE49-F238E27FC236}">
                <a16:creationId xmlns:a16="http://schemas.microsoft.com/office/drawing/2014/main" id="{8F6FB295-E849-0092-9422-BBE18085C14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A7F90CBB-AB63-773B-9065-A864EDCF5843}"/>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40048619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290360-35A6-CE2A-BE97-23FD778F68C9}"/>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3E37FB97-88F4-1AE6-9353-8BC55986A59B}"/>
              </a:ext>
            </a:extLst>
          </p:cNvPr>
          <p:cNvSpPr>
            <a:spLocks noGrp="1" noChangeArrowheads="1"/>
          </p:cNvSpPr>
          <p:nvPr>
            <p:ph type="body" idx="1"/>
          </p:nvPr>
        </p:nvSpPr>
        <p:spPr>
          <a:xfrm>
            <a:off x="609600" y="1371600"/>
            <a:ext cx="10972800" cy="21336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cs typeface="Calibri" panose="020F0502020204030204" pitchFamily="34" charset="0"/>
              </a:rPr>
              <a:t>. . .</a:t>
            </a:r>
            <a:r>
              <a:rPr lang="en-US" b="0" i="0" dirty="0">
                <a:effectLst/>
                <a:cs typeface="Calibri" panose="020F0502020204030204" pitchFamily="34" charset="0"/>
              </a:rPr>
              <a:t>figure also supported by the Dead Sea Scrolls. These add to the figure of seventy the five grandsons of Joseph: the son and grandson of Manasseh and the two sons of Ephraim (Num. 26:28–37, I Chron. 7:14–27).”</a:t>
            </a:r>
          </a:p>
          <a:p>
            <a:pPr marL="0" indent="0" algn="just">
              <a:spcBef>
                <a:spcPts val="0"/>
              </a:spcBef>
              <a:spcAft>
                <a:spcPts val="0"/>
              </a:spcAft>
              <a:buNone/>
            </a:pPr>
            <a:r>
              <a:rPr lang="en-US" dirty="0">
                <a:effectLst>
                  <a:outerShdw blurRad="38100" dist="38100" dir="2700000" algn="tl">
                    <a:srgbClr val="000000">
                      <a:alpha val="43137"/>
                    </a:srgbClr>
                  </a:outerShdw>
                </a:effectLst>
              </a:rPr>
              <a:t> </a:t>
            </a:r>
          </a:p>
        </p:txBody>
      </p:sp>
      <p:sp>
        <p:nvSpPr>
          <p:cNvPr id="4" name="Text Box 5">
            <a:extLst>
              <a:ext uri="{FF2B5EF4-FFF2-40B4-BE49-F238E27FC236}">
                <a16:creationId xmlns:a16="http://schemas.microsoft.com/office/drawing/2014/main" id="{494501D2-7FFE-AC38-A672-874B19B2CE1B}"/>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610-611</a:t>
            </a:r>
          </a:p>
        </p:txBody>
      </p:sp>
      <p:pic>
        <p:nvPicPr>
          <p:cNvPr id="5" name="Picture 4">
            <a:extLst>
              <a:ext uri="{FF2B5EF4-FFF2-40B4-BE49-F238E27FC236}">
                <a16:creationId xmlns:a16="http://schemas.microsoft.com/office/drawing/2014/main" id="{8F6FB295-E849-0092-9422-BBE18085C14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A7F90CBB-AB63-773B-9065-A864EDCF5843}"/>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pic>
        <p:nvPicPr>
          <p:cNvPr id="2" name="Picture 1">
            <a:extLst>
              <a:ext uri="{FF2B5EF4-FFF2-40B4-BE49-F238E27FC236}">
                <a16:creationId xmlns:a16="http://schemas.microsoft.com/office/drawing/2014/main" id="{EE200FC1-EBF5-7F39-098C-9D8BDFCDF4B3}"/>
              </a:ext>
            </a:extLst>
          </p:cNvPr>
          <p:cNvPicPr>
            <a:picLocks noChangeAspect="1"/>
          </p:cNvPicPr>
          <p:nvPr/>
        </p:nvPicPr>
        <p:blipFill>
          <a:blip r:embed="rId6"/>
          <a:stretch>
            <a:fillRect/>
          </a:stretch>
        </p:blipFill>
        <p:spPr>
          <a:xfrm>
            <a:off x="3982506" y="3657600"/>
            <a:ext cx="4226989" cy="27432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213066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2366199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2C18A-A600-EAB7-F889-245A434125FE}"/>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249E7BC-BE0E-F19E-E218-87751A225408}"/>
              </a:ext>
            </a:extLst>
          </p:cNvPr>
          <p:cNvSpPr>
            <a:spLocks noGrp="1" noChangeArrowheads="1"/>
          </p:cNvSpPr>
          <p:nvPr>
            <p:ph type="body" idx="1"/>
          </p:nvPr>
        </p:nvSpPr>
        <p:spPr>
          <a:xfrm>
            <a:off x="914400" y="1295400"/>
            <a:ext cx="7757546"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Introduction (8a)</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Leah’s sons (8b-15)</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Sons through Zilpah (16-18)</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Rachel’s sons (19-22)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Sons through Bilhah (23-25)</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Grand total (26-27)</a:t>
            </a:r>
          </a:p>
        </p:txBody>
      </p:sp>
      <p:sp>
        <p:nvSpPr>
          <p:cNvPr id="4" name="Rectangle 2">
            <a:extLst>
              <a:ext uri="{FF2B5EF4-FFF2-40B4-BE49-F238E27FC236}">
                <a16:creationId xmlns:a16="http://schemas.microsoft.com/office/drawing/2014/main" id="{518DE4CB-3E0B-1B14-C161-B8DFA54B689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 Genesis 46:8-27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House of Jacob</a:t>
            </a:r>
          </a:p>
        </p:txBody>
      </p:sp>
      <p:pic>
        <p:nvPicPr>
          <p:cNvPr id="2" name="Picture 1">
            <a:extLst>
              <a:ext uri="{FF2B5EF4-FFF2-40B4-BE49-F238E27FC236}">
                <a16:creationId xmlns:a16="http://schemas.microsoft.com/office/drawing/2014/main" id="{3BBEB12A-587C-ACB4-F063-37EB52E9C6C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7550015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600" y="4087346"/>
            <a:ext cx="10972800" cy="2313454"/>
          </a:xfrm>
          <a:prstGeom prst="rect">
            <a:avLst/>
          </a:prstGeom>
        </p:spPr>
        <p:txBody>
          <a:bodyPr wrap="square">
            <a:spAutoFit/>
          </a:bodyPr>
          <a:lstStyle/>
          <a:p>
            <a:pPr algn="just">
              <a:spcBef>
                <a:spcPts val="0"/>
              </a:spcBef>
              <a:spcAft>
                <a:spcPts val="1000"/>
              </a:spcAft>
            </a:pPr>
            <a:r>
              <a:rPr lang="en-US" sz="3600" u="none" strike="noStrike" baseline="30000" dirty="0">
                <a:effectLst/>
                <a:latin typeface="Calibri" panose="020F0502020204030204" pitchFamily="34" charset="0"/>
              </a:rPr>
              <a:t>24</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bless you, and keep you; </a:t>
            </a:r>
            <a:r>
              <a:rPr lang="en-US" sz="3600" u="none" strike="noStrike" baseline="30000" dirty="0">
                <a:effectLst/>
                <a:latin typeface="Calibri" panose="020F0502020204030204" pitchFamily="34" charset="0"/>
              </a:rPr>
              <a:t>25</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make His face shine on you, And be gracious to you; </a:t>
            </a:r>
            <a:r>
              <a:rPr lang="en-US" sz="3600" u="none" strike="noStrike" baseline="30000" dirty="0">
                <a:effectLst/>
                <a:latin typeface="Calibri" panose="020F0502020204030204" pitchFamily="34" charset="0"/>
              </a:rPr>
              <a:t>26</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lift up His countenance on you, And give you peace</a:t>
            </a:r>
            <a:r>
              <a:rPr lang="en-US" sz="3600" dirty="0">
                <a:latin typeface="Calibri" panose="020F0502020204030204" pitchFamily="34" charset="0"/>
              </a:rPr>
              <a:t>.</a:t>
            </a:r>
          </a:p>
          <a:p>
            <a:pPr algn="r">
              <a:spcBef>
                <a:spcPts val="0"/>
              </a:spcBef>
              <a:spcAft>
                <a:spcPts val="1000"/>
              </a:spcAft>
            </a:pPr>
            <a:r>
              <a:rPr lang="en-US" sz="2800" dirty="0">
                <a:latin typeface="Calibri" panose="020F0502020204030204" pitchFamily="34" charset="0"/>
              </a:rPr>
              <a:t>Numbers 6:24–26 (NASB95)</a:t>
            </a:r>
            <a:endParaRPr lang="en-US" sz="2800" dirty="0">
              <a:effectLst/>
              <a:latin typeface="Calibri" panose="020F0502020204030204" pitchFamily="34" charset="0"/>
            </a:endParaRPr>
          </a:p>
        </p:txBody>
      </p:sp>
      <p:pic>
        <p:nvPicPr>
          <p:cNvPr id="2" name="Picture 1">
            <a:extLst>
              <a:ext uri="{FF2B5EF4-FFF2-40B4-BE49-F238E27FC236}">
                <a16:creationId xmlns:a16="http://schemas.microsoft.com/office/drawing/2014/main" id="{3580A0FF-365B-4E3B-8121-89E750C511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38254" y="533400"/>
            <a:ext cx="5915492" cy="3200400"/>
          </a:xfrm>
          <a:prstGeom prst="rect">
            <a:avLst/>
          </a:prstGeom>
        </p:spPr>
      </p:pic>
    </p:spTree>
    <p:extLst>
      <p:ext uri="{BB962C8B-B14F-4D97-AF65-F5344CB8AC3E}">
        <p14:creationId xmlns:p14="http://schemas.microsoft.com/office/powerpoint/2010/main" val="3545932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DCE5D6-86D4-9CF9-923A-29BEFFAF929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8D778E2-A00D-ABCA-11AA-4DC49434AF7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24579" name="Rectangle 3">
            <a:extLst>
              <a:ext uri="{FF2B5EF4-FFF2-40B4-BE49-F238E27FC236}">
                <a16:creationId xmlns:a16="http://schemas.microsoft.com/office/drawing/2014/main" id="{F5896E16-A65D-69D9-0AA3-E1E40B643F7B}"/>
              </a:ext>
            </a:extLst>
          </p:cNvPr>
          <p:cNvSpPr>
            <a:spLocks noGrp="1"/>
          </p:cNvSpPr>
          <p:nvPr>
            <p:ph type="body" idx="4294967295"/>
          </p:nvPr>
        </p:nvSpPr>
        <p:spPr>
          <a:xfrm>
            <a:off x="609600" y="0"/>
            <a:ext cx="10972800" cy="2590800"/>
          </a:xfrm>
        </p:spPr>
        <p:txBody>
          <a:bodyPr/>
          <a:lstStyle/>
          <a:p>
            <a:pPr algn="ctr" defTabSz="685800">
              <a:spcBef>
                <a:spcPts val="0"/>
              </a:spcBef>
              <a:spcAft>
                <a:spcPts val="900"/>
              </a:spcAft>
              <a:buNone/>
              <a:defRPr/>
            </a:pPr>
            <a:r>
              <a:rPr lang="en-US" altLang="en-US" sz="4000" kern="1200" dirty="0">
                <a:solidFill>
                  <a:schemeClr val="tx2"/>
                </a:solidFill>
                <a:ea typeface="+mj-ea"/>
                <a:cs typeface="Calibri" panose="020F0502020204030204" pitchFamily="34" charset="0"/>
              </a:rPr>
              <a:t>Jeremiah 30:7</a:t>
            </a:r>
            <a:endParaRPr lang="en-US" sz="4000" kern="1200" dirty="0">
              <a:solidFill>
                <a:schemeClr val="tx2"/>
              </a:solidFill>
              <a:ea typeface="+mj-ea"/>
              <a:cs typeface="Calibri" panose="020F0502020204030204" pitchFamily="34" charset="0"/>
            </a:endParaRPr>
          </a:p>
          <a:p>
            <a:pPr marL="0" indent="0" algn="just">
              <a:spcBef>
                <a:spcPts val="0"/>
              </a:spcBef>
              <a:buNone/>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“Alas! for that day is great, There is none like it; And it is the time of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Jacob’s distress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(Gen. 32:8; 35:10), But he will be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saved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from</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p>
        </p:txBody>
      </p:sp>
      <p:pic>
        <p:nvPicPr>
          <p:cNvPr id="74756" name="Picture 2" descr="http://www.iconograms.org/images/igimages/I0219000501S0037AA_jeremiah_prophet.jpg">
            <a:extLst>
              <a:ext uri="{FF2B5EF4-FFF2-40B4-BE49-F238E27FC236}">
                <a16:creationId xmlns:a16="http://schemas.microsoft.com/office/drawing/2014/main" id="{22328C4C-E64D-4531-211F-15D398DFD36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05425" y="2667000"/>
            <a:ext cx="15811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95560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54A31-3CD9-4D00-A903-224D821412B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983FBDD6-67F5-D9B3-AD5C-EB85014B926F}"/>
              </a:ext>
            </a:extLst>
          </p:cNvPr>
          <p:cNvSpPr>
            <a:spLocks noGrp="1" noChangeArrowheads="1"/>
          </p:cNvSpPr>
          <p:nvPr>
            <p:ph type="body" idx="1"/>
          </p:nvPr>
        </p:nvSpPr>
        <p:spPr>
          <a:xfrm>
            <a:off x="914400" y="1295400"/>
            <a:ext cx="7757546"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Introduction (8a)</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Leah’s sons (8b-15)</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Sons through Zilpah (16-18)</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Rachel’s sons (19-22)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Sons through Bilhah (23-25)</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Grand total (26-27)</a:t>
            </a:r>
          </a:p>
        </p:txBody>
      </p:sp>
      <p:sp>
        <p:nvSpPr>
          <p:cNvPr id="4" name="Rectangle 2">
            <a:extLst>
              <a:ext uri="{FF2B5EF4-FFF2-40B4-BE49-F238E27FC236}">
                <a16:creationId xmlns:a16="http://schemas.microsoft.com/office/drawing/2014/main" id="{0ED45C44-784C-289A-0EF2-59E6D8A76AA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 Genesis 46:8-27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House of Jacob</a:t>
            </a:r>
          </a:p>
        </p:txBody>
      </p:sp>
      <p:pic>
        <p:nvPicPr>
          <p:cNvPr id="2" name="Picture 1">
            <a:extLst>
              <a:ext uri="{FF2B5EF4-FFF2-40B4-BE49-F238E27FC236}">
                <a16:creationId xmlns:a16="http://schemas.microsoft.com/office/drawing/2014/main" id="{D920A8CD-371B-7D26-1347-507D7BB0064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5850066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2094"/>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42045</TotalTime>
  <Words>2308</Words>
  <Application>Microsoft Office PowerPoint</Application>
  <PresentationFormat>Widescreen</PresentationFormat>
  <Paragraphs>326</Paragraphs>
  <Slides>78</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78</vt:i4>
      </vt:variant>
    </vt:vector>
  </HeadingPairs>
  <TitlesOfParts>
    <vt:vector size="83" baseType="lpstr">
      <vt:lpstr>Calibri</vt:lpstr>
      <vt:lpstr>Symbol</vt:lpstr>
      <vt:lpstr>Times New Roman</vt:lpstr>
      <vt:lpstr>Wingdings</vt:lpstr>
      <vt:lpstr>Azure</vt:lpstr>
      <vt:lpstr>PowerPoint Presentation</vt:lpstr>
      <vt:lpstr>PowerPoint Presentation</vt:lpstr>
      <vt:lpstr>GENESIS STRUCTURE</vt:lpstr>
      <vt:lpstr>Genesis 37‒50 Joseph</vt:lpstr>
      <vt:lpstr>Genesis 46:1‒47:12 Sojourn to Egypt</vt:lpstr>
      <vt:lpstr>II. Genesis 46:8-27 House of Jacob</vt:lpstr>
      <vt:lpstr>II. Genesis 46:8-27 House of Jacob</vt:lpstr>
      <vt:lpstr>PowerPoint Presentation</vt:lpstr>
      <vt:lpstr>II. Genesis 46:8-27 House of Jacob</vt:lpstr>
      <vt:lpstr>PowerPoint Presentation</vt:lpstr>
      <vt:lpstr>PowerPoint Presentation</vt:lpstr>
      <vt:lpstr>Genesis 46:8b-15 Leah’s Sons</vt:lpstr>
      <vt:lpstr>Genesis 46:8b-15 Leah’s Sons</vt:lpstr>
      <vt:lpstr>Genesis 46:8b-9 Reuben</vt:lpstr>
      <vt:lpstr>Genesis 46:8b-9 Reuben</vt:lpstr>
      <vt:lpstr>Genesis 46:8b-9 Reuben</vt:lpstr>
      <vt:lpstr>Genesis 46:8b-15 Leah’s Sons</vt:lpstr>
      <vt:lpstr>Genesis 37‒50 Joseph</vt:lpstr>
      <vt:lpstr>Genesis 46:8b-15 Leah’s Sons</vt:lpstr>
      <vt:lpstr>PowerPoint Presentation</vt:lpstr>
      <vt:lpstr>Genesis 46:8b-15 Leah’s Sons</vt:lpstr>
      <vt:lpstr>Messiah must be from the tribe of Judah</vt:lpstr>
      <vt:lpstr>PowerPoint Presentation</vt:lpstr>
      <vt:lpstr>PowerPoint Presentation</vt:lpstr>
      <vt:lpstr>Genesis 46:12 Judah</vt:lpstr>
      <vt:lpstr>Genesis 46:12 Judah</vt:lpstr>
      <vt:lpstr>Genesis 46:12 Judah</vt:lpstr>
      <vt:lpstr>Genesis 37‒50 Joseph</vt:lpstr>
      <vt:lpstr>Genesis 46:12 Judah</vt:lpstr>
      <vt:lpstr>Genesis 46:8b-15 Leah’s Sons</vt:lpstr>
      <vt:lpstr>Genesis 46:8b-15 Leah’s Sons</vt:lpstr>
      <vt:lpstr>Genesis 46:8b-15 Leah’s Sons</vt:lpstr>
      <vt:lpstr>PowerPoint Presentation</vt:lpstr>
      <vt:lpstr>PowerPoint Presentation</vt:lpstr>
      <vt:lpstr>II. Genesis 46:8-27 House of Jacob</vt:lpstr>
      <vt:lpstr>PowerPoint Presentation</vt:lpstr>
      <vt:lpstr>PowerPoint Presentation</vt:lpstr>
      <vt:lpstr>Genesis 46:16-18 Sons Through Zilpah</vt:lpstr>
      <vt:lpstr>Genesis 46:16-18 Sons Through Zilpah</vt:lpstr>
      <vt:lpstr>Genesis 46:16-18 Sons Through Zilpah</vt:lpstr>
      <vt:lpstr>Genesis 46:17 Asher</vt:lpstr>
      <vt:lpstr>Genesis 46:17 Asher</vt:lpstr>
      <vt:lpstr>Genesis 46:17 Asher</vt:lpstr>
      <vt:lpstr>Genesis 46:17 Asher</vt:lpstr>
      <vt:lpstr>Genesis 46:16-18 Sons Through Zilpah</vt:lpstr>
      <vt:lpstr>PowerPoint Presentation</vt:lpstr>
      <vt:lpstr>PowerPoint Presentation</vt:lpstr>
      <vt:lpstr>PowerPoint Presentation</vt:lpstr>
      <vt:lpstr>II. Genesis 46:8-27 House of Jacob</vt:lpstr>
      <vt:lpstr>Genesis 46:19-22 Rachel’s Sons</vt:lpstr>
      <vt:lpstr>Genesis 46:19-22 Rachel’s Sons</vt:lpstr>
      <vt:lpstr>PowerPoint Presentation</vt:lpstr>
      <vt:lpstr>PowerPoint Presentation</vt:lpstr>
      <vt:lpstr>Genesis 46:19-22 Rachel’s Sons</vt:lpstr>
      <vt:lpstr>Genesis 46:19-22 Rachel’s Sons</vt:lpstr>
      <vt:lpstr>Genesis 46:19-22 Rachel’s Sons</vt:lpstr>
      <vt:lpstr>Genesis 46:19-22 Rachel’s Sons</vt:lpstr>
      <vt:lpstr>PowerPoint Presentation</vt:lpstr>
      <vt:lpstr>II. Genesis 46:8-27 House of Jacob</vt:lpstr>
      <vt:lpstr>PowerPoint Presentation</vt:lpstr>
      <vt:lpstr>PowerPoint Presentation</vt:lpstr>
      <vt:lpstr>Genesis 46:23-25 Sons Through Bilhah</vt:lpstr>
      <vt:lpstr>Genesis 46:23-25 Sons Through Bilhah</vt:lpstr>
      <vt:lpstr>Genesis 46:23-25 Sons Through Bilhah</vt:lpstr>
      <vt:lpstr>Genesis 46:23-25 Sons Through Bilhah</vt:lpstr>
      <vt:lpstr>PowerPoint Presentation</vt:lpstr>
      <vt:lpstr>PowerPoint Presentation</vt:lpstr>
      <vt:lpstr>PowerPoint Presentation</vt:lpstr>
      <vt:lpstr>II. Genesis 46:8-27 House of Jacob</vt:lpstr>
      <vt:lpstr>Genesis 46:26-27 Grand Total of Jacob’s Family</vt:lpstr>
      <vt:lpstr>Genesis 46:26-27 Grand Total of Jacob’s Family</vt:lpstr>
      <vt:lpstr>PowerPoint Presentation</vt:lpstr>
      <vt:lpstr>Genesis 46:26-27 Grand Total of Jacob’s Family</vt:lpstr>
      <vt:lpstr>PowerPoint Presentation</vt:lpstr>
      <vt:lpstr>PowerPoint Presentation</vt:lpstr>
      <vt:lpstr>Conclusion</vt:lpstr>
      <vt:lpstr>II. Genesis 46:8-27 House of Jacob</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Genesis 178 - 46v8-27</dc:title>
  <dc:subject>Genesis 46</dc:subject>
  <dc:creator>A. Woods</dc:creator>
  <dc:description>Modified by Jim McGowan</dc:description>
  <cp:lastModifiedBy>Jim McGowan</cp:lastModifiedBy>
  <cp:revision>4405</cp:revision>
  <cp:lastPrinted>2024-10-05T22:28:12Z</cp:lastPrinted>
  <dcterms:created xsi:type="dcterms:W3CDTF">2009-03-17T12:21:13Z</dcterms:created>
  <dcterms:modified xsi:type="dcterms:W3CDTF">2024-10-19T19:36:27Z</dcterms:modified>
</cp:coreProperties>
</file>