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Lst>
  <p:notesMasterIdLst>
    <p:notesMasterId r:id="rId46"/>
  </p:notesMasterIdLst>
  <p:handoutMasterIdLst>
    <p:handoutMasterId r:id="rId47"/>
  </p:handoutMasterIdLst>
  <p:sldIdLst>
    <p:sldId id="11071" r:id="rId3"/>
    <p:sldId id="6021" r:id="rId4"/>
    <p:sldId id="10523" r:id="rId5"/>
    <p:sldId id="10527" r:id="rId6"/>
    <p:sldId id="6085" r:id="rId7"/>
    <p:sldId id="11069" r:id="rId8"/>
    <p:sldId id="6086" r:id="rId9"/>
    <p:sldId id="6096" r:id="rId10"/>
    <p:sldId id="6087" r:id="rId11"/>
    <p:sldId id="6088" r:id="rId12"/>
    <p:sldId id="6089" r:id="rId13"/>
    <p:sldId id="6097" r:id="rId14"/>
    <p:sldId id="6090" r:id="rId15"/>
    <p:sldId id="6091" r:id="rId16"/>
    <p:sldId id="6092" r:id="rId17"/>
    <p:sldId id="6098" r:id="rId18"/>
    <p:sldId id="6093" r:id="rId19"/>
    <p:sldId id="6095" r:id="rId20"/>
    <p:sldId id="6099" r:id="rId21"/>
    <p:sldId id="6100" r:id="rId22"/>
    <p:sldId id="6101" r:id="rId23"/>
    <p:sldId id="6104" r:id="rId24"/>
    <p:sldId id="6102" r:id="rId25"/>
    <p:sldId id="6103" r:id="rId26"/>
    <p:sldId id="6105" r:id="rId27"/>
    <p:sldId id="6106" r:id="rId28"/>
    <p:sldId id="6107" r:id="rId29"/>
    <p:sldId id="10528" r:id="rId30"/>
    <p:sldId id="8845" r:id="rId31"/>
    <p:sldId id="10530" r:id="rId32"/>
    <p:sldId id="6135" r:id="rId33"/>
    <p:sldId id="10531" r:id="rId34"/>
    <p:sldId id="10539" r:id="rId35"/>
    <p:sldId id="10532" r:id="rId36"/>
    <p:sldId id="1330" r:id="rId37"/>
    <p:sldId id="10533" r:id="rId38"/>
    <p:sldId id="10538" r:id="rId39"/>
    <p:sldId id="10522" r:id="rId40"/>
    <p:sldId id="6110" r:id="rId41"/>
    <p:sldId id="10534" r:id="rId42"/>
    <p:sldId id="10535" r:id="rId43"/>
    <p:sldId id="10529" r:id="rId44"/>
    <p:sldId id="11070" r:id="rId45"/>
  </p:sldIdLst>
  <p:sldSz cx="12192000" cy="6858000"/>
  <p:notesSz cx="7315200" cy="9601200"/>
  <p:custDataLst>
    <p:tags r:id="rId4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CC"/>
    <a:srgbClr val="000066"/>
    <a:srgbClr val="006600"/>
    <a:srgbClr val="00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5" autoAdjust="0"/>
    <p:restoredTop sz="95370" autoAdjust="0"/>
  </p:normalViewPr>
  <p:slideViewPr>
    <p:cSldViewPr>
      <p:cViewPr>
        <p:scale>
          <a:sx n="100" d="100"/>
          <a:sy n="100" d="100"/>
        </p:scale>
        <p:origin x="754" y="3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53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2" y="124353"/>
            <a:ext cx="4347077" cy="820028"/>
          </a:xfrm>
          <a:prstGeom prst="rect">
            <a:avLst/>
          </a:prstGeom>
        </p:spPr>
        <p:txBody>
          <a:bodyPr vert="horz" lIns="123635" tIns="61817" rIns="123635" bIns="61817"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- 006</a:t>
            </a:r>
          </a:p>
          <a:p>
            <a:pPr>
              <a:defRPr/>
            </a:pPr>
            <a:r>
              <a:rPr lang="en-US" sz="1500" dirty="0"/>
              <a:t>10-20-2024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10/19/2024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76829" indent="-298780">
              <a:spcBef>
                <a:spcPct val="30000"/>
              </a:spcBef>
              <a:defRPr kumimoji="1" sz="1300">
                <a:solidFill>
                  <a:schemeClr val="tx1"/>
                </a:solidFill>
                <a:latin typeface="Arial" panose="020B0604020202020204" pitchFamily="34" charset="0"/>
              </a:defRPr>
            </a:lvl2pPr>
            <a:lvl3pPr marL="1195121" indent="-239024">
              <a:spcBef>
                <a:spcPct val="30000"/>
              </a:spcBef>
              <a:defRPr kumimoji="1" sz="1300">
                <a:solidFill>
                  <a:schemeClr val="tx1"/>
                </a:solidFill>
                <a:latin typeface="Arial" panose="020B0604020202020204" pitchFamily="34" charset="0"/>
              </a:defRPr>
            </a:lvl3pPr>
            <a:lvl4pPr marL="1673169" indent="-239024">
              <a:spcBef>
                <a:spcPct val="30000"/>
              </a:spcBef>
              <a:defRPr kumimoji="1" sz="1300">
                <a:solidFill>
                  <a:schemeClr val="tx1"/>
                </a:solidFill>
                <a:latin typeface="Arial" panose="020B0604020202020204" pitchFamily="34" charset="0"/>
              </a:defRPr>
            </a:lvl4pPr>
            <a:lvl5pPr marL="2151217" indent="-239024">
              <a:spcBef>
                <a:spcPct val="30000"/>
              </a:spcBef>
              <a:defRPr kumimoji="1" sz="1300">
                <a:solidFill>
                  <a:schemeClr val="tx1"/>
                </a:solidFill>
                <a:latin typeface="Arial" panose="020B0604020202020204" pitchFamily="34" charset="0"/>
              </a:defRPr>
            </a:lvl5pPr>
            <a:lvl6pPr marL="2629266" indent="-239024" eaLnBrk="0" fontAlgn="base" hangingPunct="0">
              <a:spcBef>
                <a:spcPct val="30000"/>
              </a:spcBef>
              <a:spcAft>
                <a:spcPct val="0"/>
              </a:spcAft>
              <a:defRPr kumimoji="1" sz="1300">
                <a:solidFill>
                  <a:schemeClr val="tx1"/>
                </a:solidFill>
                <a:latin typeface="Arial" panose="020B0604020202020204" pitchFamily="34" charset="0"/>
              </a:defRPr>
            </a:lvl6pPr>
            <a:lvl7pPr marL="3107314" indent="-239024" eaLnBrk="0" fontAlgn="base" hangingPunct="0">
              <a:spcBef>
                <a:spcPct val="30000"/>
              </a:spcBef>
              <a:spcAft>
                <a:spcPct val="0"/>
              </a:spcAft>
              <a:defRPr kumimoji="1" sz="1300">
                <a:solidFill>
                  <a:schemeClr val="tx1"/>
                </a:solidFill>
                <a:latin typeface="Arial" panose="020B0604020202020204" pitchFamily="34" charset="0"/>
              </a:defRPr>
            </a:lvl7pPr>
            <a:lvl8pPr marL="3585362" indent="-239024" eaLnBrk="0" fontAlgn="base" hangingPunct="0">
              <a:spcBef>
                <a:spcPct val="30000"/>
              </a:spcBef>
              <a:spcAft>
                <a:spcPct val="0"/>
              </a:spcAft>
              <a:defRPr kumimoji="1" sz="1300">
                <a:solidFill>
                  <a:schemeClr val="tx1"/>
                </a:solidFill>
                <a:latin typeface="Arial" panose="020B0604020202020204" pitchFamily="34" charset="0"/>
              </a:defRPr>
            </a:lvl8pPr>
            <a:lvl9pPr marL="4063411" indent="-23902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95100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1239838"/>
            <a:ext cx="5949950" cy="3346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12</a:t>
            </a:fld>
            <a:endParaRPr lang="en-US"/>
          </a:p>
        </p:txBody>
      </p:sp>
    </p:spTree>
    <p:extLst>
      <p:ext uri="{BB962C8B-B14F-4D97-AF65-F5344CB8AC3E}">
        <p14:creationId xmlns:p14="http://schemas.microsoft.com/office/powerpoint/2010/main" val="401418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22</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206119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25</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70679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26</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244079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1010603">
              <a:defRPr/>
            </a:pPr>
            <a:fld id="{D675C7F5-DDAF-4FE0-9D6F-D01C3049ABE8}" type="slidenum">
              <a:rPr lang="en-US" sz="2000" kern="0">
                <a:solidFill>
                  <a:sysClr val="windowText" lastClr="000000"/>
                </a:solidFill>
              </a:rPr>
              <a:pPr defTabSz="1010603">
                <a:defRPr/>
              </a:pPr>
              <a:t>27</a:t>
            </a:fld>
            <a:endParaRPr lang="en-US" sz="2000" kern="0">
              <a:solidFill>
                <a:sysClr val="windowText" lastClr="000000"/>
              </a:solidFill>
            </a:endParaRPr>
          </a:p>
        </p:txBody>
      </p:sp>
      <p:sp>
        <p:nvSpPr>
          <p:cNvPr id="69635" name="Rectangle 2"/>
          <p:cNvSpPr>
            <a:spLocks noGrp="1" noRot="1" noChangeAspect="1" noChangeArrowheads="1" noTextEdit="1"/>
          </p:cNvSpPr>
          <p:nvPr>
            <p:ph type="sldImg"/>
          </p:nvPr>
        </p:nvSpPr>
        <p:spPr>
          <a:xfrm>
            <a:off x="912813" y="1239838"/>
            <a:ext cx="5949950" cy="3346450"/>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1010603">
              <a:defRPr/>
            </a:pPr>
            <a:r>
              <a:rPr lang="en-US" sz="20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1010603">
              <a:defRPr/>
            </a:pPr>
            <a:r>
              <a:rPr lang="en-US" sz="2000" kern="0">
                <a:solidFill>
                  <a:sysClr val="windowText" lastClr="000000"/>
                </a:solidFill>
              </a:rPr>
              <a:t>Dr. Andy Woods - Soteriology</a:t>
            </a:r>
          </a:p>
        </p:txBody>
      </p:sp>
    </p:spTree>
    <p:extLst>
      <p:ext uri="{BB962C8B-B14F-4D97-AF65-F5344CB8AC3E}">
        <p14:creationId xmlns:p14="http://schemas.microsoft.com/office/powerpoint/2010/main" val="283570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10/19/2024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6761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10/19/2024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90275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10/19/2024</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10/19/2024</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3" r:id="rId12"/>
    <p:sldLayoutId id="2147488934" r:id="rId13"/>
    <p:sldLayoutId id="2147488935" r:id="rId14"/>
    <p:sldLayoutId id="214748893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4.emf"/><Relationship Id="rId7" Type="http://schemas.openxmlformats.org/officeDocument/2006/relationships/image" Target="../media/image46.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45.emf"/><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4.emf"/><Relationship Id="rId7" Type="http://schemas.openxmlformats.org/officeDocument/2006/relationships/image" Target="../media/image46.emf"/><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45.emf"/><Relationship Id="rId4" Type="http://schemas.openxmlformats.org/officeDocument/2006/relationships/customXml" Target="../ink/ink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F900176-1953-487F-A1DC-B1FAA06DBEC7}"/>
              </a:ext>
            </a:extLst>
          </p:cNvPr>
          <p:cNvSpPr txBox="1">
            <a:spLocks noChangeArrowheads="1"/>
          </p:cNvSpPr>
          <p:nvPr/>
        </p:nvSpPr>
        <p:spPr bwMode="auto">
          <a:xfrm>
            <a:off x="609600" y="2498757"/>
            <a:ext cx="1097280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3400" b="0" dirty="0">
                <a:solidFill>
                  <a:schemeClr val="tx1"/>
                </a:solidFill>
                <a:effectLst>
                  <a:outerShdw blurRad="38100" dist="38100" dir="2700000" algn="tl">
                    <a:srgbClr val="000000">
                      <a:alpha val="43137"/>
                    </a:srgbClr>
                  </a:outerShdw>
                </a:effectLst>
                <a:ea typeface="+mn-ea"/>
                <a:cs typeface="+mn-cs"/>
              </a:rPr>
              <a:t>He believed that “such sacraments could generate faith; and hence baptism could generate faith of an infant.”</a:t>
            </a:r>
            <a:endParaRPr lang="en-US" altLang="en-US" sz="3400" b="0" kern="0" dirty="0">
              <a:solidFill>
                <a:schemeClr val="tx1"/>
              </a:solidFill>
              <a:cs typeface="Calibri" panose="020F0502020204030204" pitchFamily="34" charset="0"/>
            </a:endParaRPr>
          </a:p>
        </p:txBody>
      </p:sp>
      <p:sp>
        <p:nvSpPr>
          <p:cNvPr id="13" name="Rectangle 3">
            <a:extLst>
              <a:ext uri="{FF2B5EF4-FFF2-40B4-BE49-F238E27FC236}">
                <a16:creationId xmlns:a16="http://schemas.microsoft.com/office/drawing/2014/main" id="{555C133D-F468-4273-80D1-E1E510352819}"/>
              </a:ext>
            </a:extLst>
          </p:cNvPr>
          <p:cNvSpPr txBox="1">
            <a:spLocks noChangeArrowheads="1"/>
          </p:cNvSpPr>
          <p:nvPr/>
        </p:nvSpPr>
        <p:spPr bwMode="auto">
          <a:xfrm>
            <a:off x="3581400" y="228600"/>
            <a:ext cx="502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kern="0" dirty="0"/>
              <a:t>Alister E. McGrath, </a:t>
            </a:r>
            <a:r>
              <a:rPr lang="en-US" sz="1600" i="1" kern="0" dirty="0"/>
              <a:t>Reformation Thought: An Introduction </a:t>
            </a:r>
            <a:r>
              <a:rPr lang="en-US" sz="1600" kern="0" dirty="0"/>
              <a:t>(Grand Rapids: Baker, 1995), 179.</a:t>
            </a:r>
          </a:p>
        </p:txBody>
      </p:sp>
      <p:pic>
        <p:nvPicPr>
          <p:cNvPr id="2" name="Picture 1">
            <a:extLst>
              <a:ext uri="{FF2B5EF4-FFF2-40B4-BE49-F238E27FC236}">
                <a16:creationId xmlns:a16="http://schemas.microsoft.com/office/drawing/2014/main" id="{756CD066-F48F-EB9C-E598-AA0AD242D0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52400"/>
            <a:ext cx="914400"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806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0A685D-F40B-4D7F-BBF3-EB4A44A5A5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3551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488557"/>
            <a:ext cx="10972800" cy="4706825"/>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The Eastern Orthodox, Roman Catholic, Lutheran, Anglican, and Reformed churches all practice </a:t>
            </a:r>
            <a:r>
              <a:rPr lang="en-US" sz="3000" b="1" u="sng" dirty="0">
                <a:solidFill>
                  <a:srgbClr val="FFFFCC"/>
                </a:solidFill>
                <a:latin typeface="Calibri" panose="020F0502020204030204" pitchFamily="34" charset="0"/>
                <a:cs typeface="Calibri" panose="020F0502020204030204" pitchFamily="34" charset="0"/>
              </a:rPr>
              <a:t>infant baptism</a:t>
            </a:r>
            <a:r>
              <a:rPr lang="en-US" sz="3000" dirty="0">
                <a:latin typeface="Calibri" panose="020F0502020204030204" pitchFamily="34" charset="0"/>
                <a:cs typeface="Calibri" panose="020F0502020204030204" pitchFamily="34" charset="0"/>
              </a:rPr>
              <a:t>. Today we want to look at…lines of evidence that show the </a:t>
            </a:r>
            <a:r>
              <a:rPr lang="en-US" sz="3000" b="1" u="sng" dirty="0">
                <a:solidFill>
                  <a:srgbClr val="FFFFCC"/>
                </a:solidFill>
                <a:latin typeface="Calibri" panose="020F0502020204030204" pitchFamily="34" charset="0"/>
                <a:cs typeface="Calibri" panose="020F0502020204030204" pitchFamily="34" charset="0"/>
              </a:rPr>
              <a:t>validity of this practice.</a:t>
            </a:r>
            <a:r>
              <a:rPr lang="en-US" sz="3000" b="1" dirty="0">
                <a:solidFill>
                  <a:srgbClr val="FFFFCC"/>
                </a:solidFill>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just as baptism is the sign of entrance into the community of the new covenant, so </a:t>
            </a:r>
            <a:r>
              <a:rPr lang="en-US" sz="3000" b="1" u="sng" dirty="0">
                <a:solidFill>
                  <a:srgbClr val="FFFFCC"/>
                </a:solidFill>
                <a:latin typeface="Calibri" panose="020F0502020204030204" pitchFamily="34" charset="0"/>
                <a:cs typeface="Calibri" panose="020F0502020204030204" pitchFamily="34" charset="0"/>
              </a:rPr>
              <a:t>circumcision was the sign of entrance into the core community of the old covenant (the people of Israel</a:t>
            </a:r>
            <a:r>
              <a:rPr lang="en-US" sz="3000" dirty="0">
                <a:latin typeface="Calibri" panose="020F0502020204030204" pitchFamily="34" charset="0"/>
                <a:cs typeface="Calibri" panose="020F0502020204030204" pitchFamily="34" charset="0"/>
              </a:rPr>
              <a:t>; God-fearing Gentiles did not have to be circumcised).…The absence of controversy anywhere in the early church indicates that the church was comfortable with infant baptism, and was </a:t>
            </a:r>
            <a:r>
              <a:rPr lang="en-US" sz="3000" b="1" u="sng" dirty="0">
                <a:solidFill>
                  <a:srgbClr val="FFFFCC"/>
                </a:solidFill>
                <a:latin typeface="Calibri" panose="020F0502020204030204" pitchFamily="34" charset="0"/>
                <a:cs typeface="Calibri" panose="020F0502020204030204" pitchFamily="34" charset="0"/>
              </a:rPr>
              <a:t>carrying on the apostolic tradition of the New Testament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2931097" y="248097"/>
            <a:ext cx="6329806" cy="971104"/>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a:t>
            </a:r>
          </a:p>
          <a:p>
            <a:pPr algn="ctr">
              <a:spcAft>
                <a:spcPts val="1200"/>
              </a:spcAft>
              <a:defRPr/>
            </a:pPr>
            <a:r>
              <a:rPr lang="en-US" sz="1600" dirty="0">
                <a:latin typeface="Calibri" panose="020F0502020204030204" pitchFamily="34" charset="0"/>
                <a:cs typeface="Calibri" panose="020F0502020204030204" pitchFamily="34" charset="0"/>
              </a:rPr>
              <a:t>https://www.ligonier.org/learn/devotionals/the-infant-baptism-question/</a:t>
            </a:r>
            <a:endParaRPr lang="en-US" sz="16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Image result for rc sproul">
            <a:extLst>
              <a:ext uri="{FF2B5EF4-FFF2-40B4-BE49-F238E27FC236}">
                <a16:creationId xmlns:a16="http://schemas.microsoft.com/office/drawing/2014/main" id="{16F9CFC6-027D-4925-8E33-AB2A2DB7D1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23698"/>
            <a:ext cx="1447800" cy="10955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1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a:xfrm>
            <a:off x="2400304"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438-39.</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609600" y="1371600"/>
            <a:ext cx="10972800" cy="5257800"/>
          </a:xfrm>
        </p:spPr>
        <p:txBody>
          <a:bodyPr/>
          <a:lstStyle/>
          <a:p>
            <a:pPr marL="0" indent="0" algn="just" eaLnBrk="1" hangingPunct="1">
              <a:buNone/>
              <a:defRPr/>
            </a:pPr>
            <a:r>
              <a:rPr lang="en-US" sz="2650" dirty="0">
                <a:effectLst>
                  <a:outerShdw blurRad="38100" dist="38100" dir="2700000" algn="tl">
                    <a:srgbClr val="000000">
                      <a:alpha val="43137"/>
                    </a:srgbClr>
                  </a:outerShdw>
                </a:effectLst>
              </a:rPr>
              <a:t>“Theological confusion, especially in matters which have to do with the church, will inevitably produce </a:t>
            </a:r>
            <a:r>
              <a:rPr lang="en-US" sz="2650" b="1" u="sng" dirty="0">
                <a:solidFill>
                  <a:srgbClr val="FFFFCC"/>
                </a:solidFill>
                <a:effectLst>
                  <a:outerShdw blurRad="38100" dist="38100" dir="2700000" algn="tl">
                    <a:srgbClr val="000000">
                      <a:alpha val="43137"/>
                    </a:srgbClr>
                  </a:outerShdw>
                </a:effectLst>
              </a:rPr>
              <a:t>consequences</a:t>
            </a:r>
            <a:r>
              <a:rPr lang="en-US" sz="2650" dirty="0">
                <a:effectLst>
                  <a:outerShdw blurRad="38100" dist="38100" dir="2700000" algn="tl">
                    <a:srgbClr val="000000">
                      <a:alpha val="43137"/>
                    </a:srgbClr>
                  </a:outerShdw>
                </a:effectLst>
              </a:rPr>
              <a:t> which are of grave </a:t>
            </a:r>
            <a:r>
              <a:rPr lang="en-US" sz="2650" b="1" u="sng" dirty="0">
                <a:solidFill>
                  <a:srgbClr val="FFFFCC"/>
                </a:solidFill>
                <a:effectLst>
                  <a:outerShdw blurRad="38100" dist="38100" dir="2700000" algn="tl">
                    <a:srgbClr val="000000">
                      <a:alpha val="43137"/>
                    </a:srgbClr>
                  </a:outerShdw>
                </a:effectLst>
              </a:rPr>
              <a:t>practical</a:t>
            </a:r>
            <a:r>
              <a:rPr lang="en-US" sz="2650" dirty="0">
                <a:effectLst>
                  <a:outerShdw blurRad="38100" dist="38100" dir="2700000" algn="tl">
                    <a:srgbClr val="000000">
                      <a:alpha val="43137"/>
                    </a:srgbClr>
                  </a:outerShdw>
                </a:effectLst>
              </a:rPr>
              <a:t> concern. The identification of the Kingdom with the church has led historically to ecclesiastical policies and programs which, even when not positively evil, have been far removed from the original </a:t>
            </a:r>
            <a:r>
              <a:rPr lang="en-US" sz="2650" b="1" u="sng" dirty="0">
                <a:solidFill>
                  <a:srgbClr val="FFFFCC"/>
                </a:solidFill>
                <a:effectLst>
                  <a:outerShdw blurRad="38100" dist="38100" dir="2700000" algn="tl">
                    <a:srgbClr val="000000">
                      <a:alpha val="43137"/>
                    </a:srgbClr>
                  </a:outerShdw>
                </a:effectLst>
              </a:rPr>
              <a:t>simplicity</a:t>
            </a:r>
            <a:r>
              <a:rPr lang="en-US" sz="2650" dirty="0">
                <a:effectLst>
                  <a:outerShdw blurRad="38100" dist="38100" dir="2700000" algn="tl">
                    <a:srgbClr val="000000">
                      <a:alpha val="43137"/>
                    </a:srgbClr>
                  </a:outerShdw>
                </a:effectLst>
              </a:rPr>
              <a:t> of the New Testament </a:t>
            </a:r>
            <a:r>
              <a:rPr lang="en-US" sz="2650" i="1" dirty="0" err="1">
                <a:effectLst>
                  <a:outerShdw blurRad="38100" dist="38100" dir="2700000" algn="tl">
                    <a:srgbClr val="000000">
                      <a:alpha val="43137"/>
                    </a:srgbClr>
                  </a:outerShdw>
                </a:effectLst>
              </a:rPr>
              <a:t>ekklēssia</a:t>
            </a:r>
            <a:r>
              <a:rPr lang="en-US" sz="2650" dirty="0">
                <a:effectLst>
                  <a:outerShdw blurRad="38100" dist="38100" dir="2700000" algn="tl">
                    <a:srgbClr val="000000">
                      <a:alpha val="43137"/>
                    </a:srgbClr>
                  </a:outerShdw>
                </a:effectLst>
              </a:rPr>
              <a:t>. It is easy to claim that in the ‘present kingdom of grace’ that the rule of the saints is wholly ‘spiritual,’ exerted only through moral principles and influence. But </a:t>
            </a:r>
            <a:r>
              <a:rPr lang="en-US" sz="2650" b="1" u="sng" dirty="0">
                <a:solidFill>
                  <a:srgbClr val="FFFFCC"/>
                </a:solidFill>
                <a:effectLst>
                  <a:outerShdw blurRad="38100" dist="38100" dir="2700000" algn="tl">
                    <a:srgbClr val="000000">
                      <a:alpha val="43137"/>
                    </a:srgbClr>
                  </a:outerShdw>
                </a:effectLst>
              </a:rPr>
              <a:t>practically</a:t>
            </a:r>
            <a:r>
              <a:rPr lang="en-US" sz="2650" dirty="0">
                <a:effectLst>
                  <a:outerShdw blurRad="38100" dist="38100" dir="2700000" algn="tl">
                    <a:srgbClr val="000000">
                      <a:alpha val="43137"/>
                    </a:srgbClr>
                  </a:outerShdw>
                </a:effectLst>
              </a:rPr>
              <a:t>, once the church becomes the Kingdom in any realistic theological sense, it is impossible to draw any clear line between principles and their implementation through political and social devices. For the logical implications of a present ecclesiastical kingdom are unmistakable, and historically have always led in one direction, i.e., </a:t>
            </a:r>
            <a:r>
              <a:rPr lang="en-US" sz="2650" b="1" u="sng" dirty="0">
                <a:solidFill>
                  <a:srgbClr val="FFFFCC"/>
                </a:solidFill>
                <a:effectLst>
                  <a:outerShdw blurRad="38100" dist="38100" dir="2700000" algn="tl">
                    <a:srgbClr val="000000">
                      <a:alpha val="43137"/>
                    </a:srgbClr>
                  </a:outerShdw>
                </a:effectLst>
              </a:rPr>
              <a:t>political</a:t>
            </a:r>
            <a:r>
              <a:rPr lang="en-US" sz="2650" dirty="0">
                <a:effectLst>
                  <a:outerShdw blurRad="38100" dist="38100" dir="2700000" algn="tl">
                    <a:srgbClr val="000000">
                      <a:alpha val="43137"/>
                    </a:srgbClr>
                  </a:outerShdw>
                </a:effectLst>
              </a:rPr>
              <a:t> control of the state by the church.”</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pic>
        <p:nvPicPr>
          <p:cNvPr id="8" name="Picture 7">
            <a:extLst>
              <a:ext uri="{FF2B5EF4-FFF2-40B4-BE49-F238E27FC236}">
                <a16:creationId xmlns:a16="http://schemas.microsoft.com/office/drawing/2014/main" id="{3B58B209-F8B0-4C9C-A858-534E5FC67E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 y="121920"/>
            <a:ext cx="731520" cy="1097280"/>
          </a:xfrm>
          <a:prstGeom prst="rect">
            <a:avLst/>
          </a:prstGeom>
          <a:ln w="28575">
            <a:solidFill>
              <a:schemeClr val="tx1"/>
            </a:solidFill>
          </a:ln>
        </p:spPr>
      </p:pic>
    </p:spTree>
    <p:extLst>
      <p:ext uri="{BB962C8B-B14F-4D97-AF65-F5344CB8AC3E}">
        <p14:creationId xmlns:p14="http://schemas.microsoft.com/office/powerpoint/2010/main" val="109235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a:xfrm>
            <a:off x="2400304"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438-39.</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609600" y="1371600"/>
            <a:ext cx="10972800" cy="4800600"/>
          </a:xfrm>
        </p:spPr>
        <p:txBody>
          <a:bodyPr/>
          <a:lstStyle/>
          <a:p>
            <a:pPr marL="0" indent="0" algn="just" eaLnBrk="1" hangingPunct="1">
              <a:buNone/>
              <a:defRPr/>
            </a:pPr>
            <a:r>
              <a:rPr lang="en-US" sz="2550" dirty="0">
                <a:effectLst>
                  <a:outerShdw blurRad="38100" dist="38100" dir="2700000" algn="tl">
                    <a:srgbClr val="000000">
                      <a:alpha val="43137"/>
                    </a:srgbClr>
                  </a:outerShdw>
                </a:effectLst>
              </a:rPr>
              <a:t>“The distances traveled down this road by various religious movements, and the forms of control which were developed, have been widely different. The difference is very great between the Roman Catholic system and modern Protestant efforts to control the state; also between the ecclesiastical rule of </a:t>
            </a:r>
            <a:r>
              <a:rPr lang="en-US" sz="2550" b="1" u="sng" dirty="0">
                <a:solidFill>
                  <a:srgbClr val="FFFFCC"/>
                </a:solidFill>
                <a:effectLst>
                  <a:outerShdw blurRad="38100" dist="38100" dir="2700000" algn="tl">
                    <a:srgbClr val="000000">
                      <a:alpha val="43137"/>
                    </a:srgbClr>
                  </a:outerShdw>
                </a:effectLst>
              </a:rPr>
              <a:t>Calvin in Geneva</a:t>
            </a:r>
            <a:r>
              <a:rPr lang="en-US" sz="2550" dirty="0">
                <a:effectLst>
                  <a:outerShdw blurRad="38100" dist="38100" dir="2700000" algn="tl">
                    <a:srgbClr val="000000">
                      <a:alpha val="43137"/>
                    </a:srgbClr>
                  </a:outerShdw>
                </a:effectLst>
              </a:rPr>
              <a:t> and the fanaticism of Münster and the English ‘fifth-monarchy.’ But the basic assumption is always the same: The church in some sense is the kingdom, and therefore has a </a:t>
            </a:r>
            <a:r>
              <a:rPr lang="en-US" sz="2550" b="1" u="sng" dirty="0">
                <a:solidFill>
                  <a:srgbClr val="FFFFCC"/>
                </a:solidFill>
                <a:effectLst>
                  <a:outerShdw blurRad="38100" dist="38100" dir="2700000" algn="tl">
                    <a:srgbClr val="000000">
                      <a:alpha val="43137"/>
                    </a:srgbClr>
                  </a:outerShdw>
                </a:effectLst>
              </a:rPr>
              <a:t>divine right to rule</a:t>
            </a:r>
            <a:r>
              <a:rPr lang="en-US" sz="2550" dirty="0">
                <a:effectLst>
                  <a:outerShdw blurRad="38100" dist="38100" dir="2700000" algn="tl">
                    <a:srgbClr val="000000">
                      <a:alpha val="43137"/>
                    </a:srgbClr>
                  </a:outerShdw>
                </a:effectLst>
              </a:rPr>
              <a:t>; or it is the business of the church to ‘establish’ fully the Kingdom of God among men. Thus </a:t>
            </a:r>
            <a:r>
              <a:rPr lang="en-US" sz="2550" b="1" u="sng" dirty="0">
                <a:solidFill>
                  <a:srgbClr val="FFFFCC"/>
                </a:solidFill>
                <a:effectLst>
                  <a:outerShdw blurRad="38100" dist="38100" dir="2700000" algn="tl">
                    <a:srgbClr val="000000">
                      <a:alpha val="43137"/>
                    </a:srgbClr>
                  </a:outerShdw>
                </a:effectLst>
              </a:rPr>
              <a:t>the church loses its pilgrim character</a:t>
            </a:r>
            <a:r>
              <a:rPr lang="en-US" sz="2550" dirty="0">
                <a:effectLst>
                  <a:outerShdw blurRad="38100" dist="38100" dir="2700000" algn="tl">
                    <a:srgbClr val="000000">
                      <a:alpha val="43137"/>
                    </a:srgbClr>
                  </a:outerShdw>
                </a:effectLst>
              </a:rPr>
              <a:t> and the sharp edge of its divinely commissioned ‘</a:t>
            </a:r>
            <a:r>
              <a:rPr lang="en-US" sz="2550" b="1" u="sng" dirty="0">
                <a:solidFill>
                  <a:srgbClr val="FFFFCC"/>
                </a:solidFill>
                <a:effectLst>
                  <a:outerShdw blurRad="38100" dist="38100" dir="2700000" algn="tl">
                    <a:srgbClr val="000000">
                      <a:alpha val="43137"/>
                    </a:srgbClr>
                  </a:outerShdw>
                </a:effectLst>
              </a:rPr>
              <a:t>witness’ is blunted</a:t>
            </a:r>
            <a:r>
              <a:rPr lang="en-US" sz="2550" dirty="0">
                <a:effectLst>
                  <a:outerShdw blurRad="38100" dist="38100" dir="2700000" algn="tl">
                    <a:srgbClr val="000000">
                      <a:alpha val="43137"/>
                    </a:srgbClr>
                  </a:outerShdw>
                </a:effectLst>
              </a:rPr>
              <a:t>. It becomes an </a:t>
            </a:r>
            <a:r>
              <a:rPr lang="en-US" sz="2550" i="1" dirty="0" err="1">
                <a:effectLst>
                  <a:outerShdw blurRad="38100" dist="38100" dir="2700000" algn="tl">
                    <a:srgbClr val="000000">
                      <a:alpha val="43137"/>
                    </a:srgbClr>
                  </a:outerShdw>
                </a:effectLst>
              </a:rPr>
              <a:t>ekklēssia</a:t>
            </a:r>
            <a:r>
              <a:rPr lang="en-US" sz="2550" dirty="0">
                <a:effectLst>
                  <a:outerShdw blurRad="38100" dist="38100" dir="2700000" algn="tl">
                    <a:srgbClr val="000000">
                      <a:alpha val="43137"/>
                    </a:srgbClr>
                  </a:outerShdw>
                </a:effectLst>
              </a:rPr>
              <a:t> which is not only in the world, but also of the world. It forgets that just as in the regeneration of the soul only God can effect the miracle, even so the ‘</a:t>
            </a:r>
            <a:r>
              <a:rPr lang="en-US" sz="2550" b="1" u="sng" dirty="0">
                <a:solidFill>
                  <a:srgbClr val="FFFFCC"/>
                </a:solidFill>
                <a:effectLst>
                  <a:outerShdw blurRad="38100" dist="38100" dir="2700000" algn="tl">
                    <a:srgbClr val="000000">
                      <a:alpha val="43137"/>
                    </a:srgbClr>
                  </a:outerShdw>
                </a:effectLst>
              </a:rPr>
              <a:t>regeneration</a:t>
            </a:r>
            <a:r>
              <a:rPr lang="en-US" sz="2550" dirty="0">
                <a:effectLst>
                  <a:outerShdw blurRad="38100" dist="38100" dir="2700000" algn="tl">
                    <a:srgbClr val="000000">
                      <a:alpha val="43137"/>
                    </a:srgbClr>
                  </a:outerShdw>
                </a:effectLst>
              </a:rPr>
              <a:t>’ of the world can only be wrought by the intrusion of regal power from on high (</a:t>
            </a:r>
            <a:r>
              <a:rPr lang="en-US" sz="2550" b="1" u="sng" dirty="0">
                <a:solidFill>
                  <a:srgbClr val="FFFFCC"/>
                </a:solidFill>
                <a:effectLst>
                  <a:outerShdw blurRad="38100" dist="38100" dir="2700000" algn="tl">
                    <a:srgbClr val="000000">
                      <a:alpha val="43137"/>
                    </a:srgbClr>
                  </a:outerShdw>
                </a:effectLst>
              </a:rPr>
              <a:t>Matt. 19:28</a:t>
            </a:r>
            <a:r>
              <a:rPr lang="en-US" sz="255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099609" y="3821322"/>
              <a:ext cx="6840" cy="20520"/>
            </p14:xfrm>
          </p:contentPart>
        </mc:Choice>
        <mc:Fallback xmlns="">
          <p:pic>
            <p:nvPicPr>
              <p:cNvPr id="9" name="Ink 8"/>
              <p:cNvPicPr/>
              <p:nvPr/>
            </p:nvPicPr>
            <p:blipFill>
              <a:blip r:embed="rId3"/>
              <a:stretch>
                <a:fillRect/>
              </a:stretch>
            </p:blipFill>
            <p:spPr>
              <a:xfrm>
                <a:off x="5095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5304449" y="3862362"/>
              <a:ext cx="20880" cy="7200"/>
            </p14:xfrm>
          </p:contentPart>
        </mc:Choice>
        <mc:Fallback xmlns="">
          <p:pic>
            <p:nvPicPr>
              <p:cNvPr id="10" name="Ink 9"/>
              <p:cNvPicPr/>
              <p:nvPr/>
            </p:nvPicPr>
            <p:blipFill>
              <a:blip r:embed="rId5"/>
              <a:stretch>
                <a:fillRect/>
              </a:stretch>
            </p:blipFill>
            <p:spPr>
              <a:xfrm>
                <a:off x="5300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311289" y="3876042"/>
              <a:ext cx="14040" cy="360"/>
            </p14:xfrm>
          </p:contentPart>
        </mc:Choice>
        <mc:Fallback xmlns="">
          <p:pic>
            <p:nvPicPr>
              <p:cNvPr id="11" name="Ink 10"/>
              <p:cNvPicPr/>
              <p:nvPr/>
            </p:nvPicPr>
            <p:blipFill>
              <a:blip r:embed="rId7"/>
              <a:stretch>
                <a:fillRect/>
              </a:stretch>
            </p:blipFill>
            <p:spPr>
              <a:xfrm>
                <a:off x="5306969" y="3871722"/>
                <a:ext cx="22680" cy="9000"/>
              </a:xfrm>
              <a:prstGeom prst="rect">
                <a:avLst/>
              </a:prstGeom>
            </p:spPr>
          </p:pic>
        </mc:Fallback>
      </mc:AlternateContent>
      <p:pic>
        <p:nvPicPr>
          <p:cNvPr id="8" name="Picture 7">
            <a:extLst>
              <a:ext uri="{FF2B5EF4-FFF2-40B4-BE49-F238E27FC236}">
                <a16:creationId xmlns:a16="http://schemas.microsoft.com/office/drawing/2014/main" id="{06B90D87-B53F-4453-949E-07319574DA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 y="121920"/>
            <a:ext cx="731520" cy="1097280"/>
          </a:xfrm>
          <a:prstGeom prst="rect">
            <a:avLst/>
          </a:prstGeom>
          <a:ln w="28575">
            <a:solidFill>
              <a:schemeClr val="tx1"/>
            </a:solidFill>
          </a:ln>
        </p:spPr>
      </p:pic>
    </p:spTree>
    <p:extLst>
      <p:ext uri="{BB962C8B-B14F-4D97-AF65-F5344CB8AC3E}">
        <p14:creationId xmlns:p14="http://schemas.microsoft.com/office/powerpoint/2010/main" val="94520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5105400"/>
          </a:xfrm>
        </p:spPr>
        <p:txBody>
          <a:bodyPr/>
          <a:lstStyle/>
          <a:p>
            <a:pPr marL="0" indent="0" algn="just">
              <a:buNone/>
              <a:defRPr/>
            </a:pPr>
            <a:r>
              <a:rPr lang="en-US" sz="2800" dirty="0">
                <a:effectLst>
                  <a:outerShdw blurRad="38100" dist="38100" dir="2700000" algn="tl">
                    <a:srgbClr val="000000">
                      <a:alpha val="43137"/>
                    </a:srgbClr>
                  </a:outerShdw>
                </a:effectLst>
              </a:rPr>
              <a:t>“The Reformers inherited the doctrine of persecution from their mother Church, and practiced it as far as they had the power. They fought intolerance with intolerance. They differed favorably from their opponents in the degree and extent, but not in the principle, of intolerance. They broke down the tyranny of popery, and thus opened the way for the development of religious freedom; but they denied to others the liberty which they exercised themselves. The Protestant governments in Germany and </a:t>
            </a:r>
            <a:r>
              <a:rPr lang="en-US" sz="2800" b="1" u="sng" dirty="0">
                <a:solidFill>
                  <a:srgbClr val="FFFFCC"/>
                </a:solidFill>
                <a:effectLst>
                  <a:outerShdw blurRad="38100" dist="38100" dir="2700000" algn="tl">
                    <a:srgbClr val="000000">
                      <a:alpha val="43137"/>
                    </a:srgbClr>
                  </a:outerShdw>
                </a:effectLst>
              </a:rPr>
              <a:t>Switzerland</a:t>
            </a:r>
            <a:r>
              <a:rPr lang="en-US" sz="2800" dirty="0">
                <a:effectLst>
                  <a:outerShdw blurRad="38100" dist="38100" dir="2700000" algn="tl">
                    <a:srgbClr val="000000">
                      <a:alpha val="43137"/>
                    </a:srgbClr>
                  </a:outerShdw>
                </a:effectLst>
              </a:rPr>
              <a:t> excluded, within the limits of their jurisdiction, the Roman Catholics from all religious and civil rights, and took exclusive possession of their churches, convents, and other property. They banished, </a:t>
            </a:r>
            <a:r>
              <a:rPr lang="en-US" sz="2800" b="1" u="sng" dirty="0">
                <a:solidFill>
                  <a:srgbClr val="FFFFCC"/>
                </a:solidFill>
                <a:effectLst>
                  <a:outerShdw blurRad="38100" dist="38100" dir="2700000" algn="tl">
                    <a:srgbClr val="000000">
                      <a:alpha val="43137"/>
                    </a:srgbClr>
                  </a:outerShdw>
                </a:effectLst>
              </a:rPr>
              <a:t>imprisoned, drowned, beheaded, hanged, and burned</a:t>
            </a:r>
            <a:r>
              <a:rPr lang="en-US" sz="2800" dirty="0">
                <a:effectLst>
                  <a:outerShdw blurRad="38100" dist="38100" dir="2700000" algn="tl">
                    <a:srgbClr val="000000">
                      <a:alpha val="43137"/>
                    </a:srgbClr>
                  </a:outerShdw>
                </a:effectLst>
              </a:rPr>
              <a:t> Anabaptists, Antitrinitarians, Schwenkfeldians, and other </a:t>
            </a:r>
            <a:r>
              <a:rPr lang="en-US" sz="2800" b="1" u="sng" dirty="0">
                <a:solidFill>
                  <a:srgbClr val="FFFFCC"/>
                </a:solidFill>
                <a:effectLst>
                  <a:outerShdw blurRad="38100" dist="38100" dir="2700000" algn="tl">
                    <a:srgbClr val="000000">
                      <a:alpha val="43137"/>
                    </a:srgbClr>
                  </a:outerShdw>
                </a:effectLst>
              </a:rPr>
              <a:t>dissenters</a:t>
            </a:r>
            <a:r>
              <a:rPr lang="en-US" sz="2800" dirty="0">
                <a:effectLst>
                  <a:outerShdw blurRad="38100" dist="38100" dir="2700000" algn="tl">
                    <a:srgbClr val="000000">
                      <a:alpha val="43137"/>
                    </a:srgbClr>
                  </a:outerShdw>
                </a:effectLst>
              </a:rPr>
              <a:t>.”</a:t>
            </a:r>
          </a:p>
        </p:txBody>
      </p:sp>
      <p:sp>
        <p:nvSpPr>
          <p:cNvPr id="99331" name="TextBox 3"/>
          <p:cNvSpPr txBox="1">
            <a:spLocks noChangeArrowheads="1"/>
          </p:cNvSpPr>
          <p:nvPr/>
        </p:nvSpPr>
        <p:spPr bwMode="auto">
          <a:xfrm>
            <a:off x="3267075" y="228600"/>
            <a:ext cx="5657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8 , p. 700</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66237E8C-8146-47DB-A49B-BE8D31368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926" y="100816"/>
            <a:ext cx="77687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193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09600" y="1164134"/>
            <a:ext cx="10972800" cy="4708981"/>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Reformers came out of Roman Catholicism which was known for its intolerance and persecution of anyone who differed from Catholic dogma, as anyone who has studied the Spanish Inquisition fully knows.  The tragedy is that John Calvin and some of the other Reformers, became shamefully intolerant of those who differed from their doctrinal position, even to the point of executing the offender!”</a:t>
            </a:r>
            <a:r>
              <a:rPr lang="en-US" sz="3000" dirty="0">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Reformers were ambitious of succeeding the tyrants whom they had dethroned. They imposed with equal rigor their creeds and confessions; they asserted the right of the magistrate to punish heretics with death. The nature of the tiger was the same...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3724277" y="228600"/>
            <a:ext cx="4743449"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Edward Gibbon</a:t>
            </a:r>
          </a:p>
          <a:p>
            <a:pPr algn="ct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Decline and Fall</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ch.</a:t>
            </a:r>
            <a:r>
              <a:rPr lang="en-US" sz="1800" dirty="0">
                <a:latin typeface="Calibri" panose="020F0502020204030204" pitchFamily="34" charset="0"/>
                <a:cs typeface="Calibri" panose="020F0502020204030204" pitchFamily="34" charset="0"/>
              </a:rPr>
              <a:t> LIV</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t>
            </a:r>
          </a:p>
        </p:txBody>
      </p:sp>
      <p:sp>
        <p:nvSpPr>
          <p:cNvPr id="2" name="TextBox 1">
            <a:extLst>
              <a:ext uri="{FF2B5EF4-FFF2-40B4-BE49-F238E27FC236}">
                <a16:creationId xmlns:a16="http://schemas.microsoft.com/office/drawing/2014/main" id="{896C3ABB-E974-43C0-8A18-7F424C6BEF31}"/>
              </a:ext>
            </a:extLst>
          </p:cNvPr>
          <p:cNvSpPr txBox="1"/>
          <p:nvPr/>
        </p:nvSpPr>
        <p:spPr>
          <a:xfrm>
            <a:off x="1524000" y="6096000"/>
            <a:ext cx="99060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Initial quote by George Zeller, “Should We Go Back to the Reformation?” online: www.middletownbiblechurch.org/reformed/backto.htm, accessed 22 November 2019</a:t>
            </a:r>
          </a:p>
        </p:txBody>
      </p:sp>
    </p:spTree>
    <p:extLst>
      <p:ext uri="{BB962C8B-B14F-4D97-AF65-F5344CB8AC3E}">
        <p14:creationId xmlns:p14="http://schemas.microsoft.com/office/powerpoint/2010/main" val="330993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494343"/>
            <a:ext cx="10972800" cy="4373057"/>
          </a:xfrm>
          <a:prstGeom prst="rect">
            <a:avLst/>
          </a:prstGeom>
          <a:noFill/>
          <a:ln w="9525">
            <a:noFill/>
            <a:miter lim="800000"/>
            <a:headEnd/>
            <a:tailEnd/>
          </a:ln>
          <a:effectLst/>
        </p:spPr>
        <p:txBody>
          <a:bodyPr/>
          <a:lstStyle/>
          <a:p>
            <a:pPr algn="just"/>
            <a:r>
              <a:rPr lang="en-US" sz="2900" dirty="0">
                <a:latin typeface="Calibri" panose="020F0502020204030204" pitchFamily="34" charset="0"/>
                <a:cs typeface="Calibri" panose="020F0502020204030204" pitchFamily="34" charset="0"/>
              </a:rPr>
              <a:t>“In February of 1555, Calvin’s supporters gained the absolute majority on the council [in Geneva]. On May 16, there was an attempted uprising because Calvin had excluded certain libertarian civic officials from the Lord’s Supper. Leaders of the rebellion who fled to Bern were sentenced to death in </a:t>
            </a:r>
            <a:r>
              <a:rPr lang="en-US" sz="2900" dirty="0" err="1">
                <a:latin typeface="Calibri" panose="020F0502020204030204" pitchFamily="34" charset="0"/>
                <a:cs typeface="Calibri" panose="020F0502020204030204" pitchFamily="34" charset="0"/>
              </a:rPr>
              <a:t>abstentia</a:t>
            </a:r>
            <a:r>
              <a:rPr lang="en-US" sz="2900" dirty="0">
                <a:latin typeface="Calibri" panose="020F0502020204030204" pitchFamily="34" charset="0"/>
                <a:cs typeface="Calibri" panose="020F0502020204030204" pitchFamily="34" charset="0"/>
              </a:rPr>
              <a:t>. Four who failed to escape were beheaded, quartered, and their body parts hung in strategic locations as a warning. Evoking the phrase ‘henchmen of Satan,’ which he had used years earlier against the Anabaptists, Calvin justified this barbarity by saying, ‘Those who do not correct evil when they can do so and their office requires it are guilty of it.’ From 1554 until his death in 1564, ‘no one any longer dared oppose the Reformer [Calvin] openly.’”</a:t>
            </a:r>
          </a:p>
        </p:txBody>
      </p:sp>
      <p:sp>
        <p:nvSpPr>
          <p:cNvPr id="6" name="Rectangle 2"/>
          <p:cNvSpPr>
            <a:spLocks noChangeArrowheads="1"/>
          </p:cNvSpPr>
          <p:nvPr/>
        </p:nvSpPr>
        <p:spPr bwMode="auto">
          <a:xfrm>
            <a:off x="2514600" y="228600"/>
            <a:ext cx="7162800" cy="933449"/>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Dave Hunt</a:t>
            </a:r>
          </a:p>
          <a:p>
            <a:pPr lvl="0" algn="ctr"/>
            <a:r>
              <a:rPr lang="en-US" sz="1800" dirty="0">
                <a:solidFill>
                  <a:srgbClr val="FFFFFF"/>
                </a:solidFill>
                <a:latin typeface="Calibri" panose="020F0502020204030204" pitchFamily="34" charset="0"/>
                <a:cs typeface="Calibri" panose="020F0502020204030204" pitchFamily="34" charset="0"/>
              </a:rPr>
              <a:t>“Calvinism Denied,” in </a:t>
            </a:r>
            <a:r>
              <a:rPr lang="en-US" sz="1800" i="1" dirty="0">
                <a:solidFill>
                  <a:srgbClr val="FFFFFF"/>
                </a:solidFill>
                <a:latin typeface="Calibri" panose="020F0502020204030204" pitchFamily="34" charset="0"/>
                <a:cs typeface="Calibri" panose="020F0502020204030204" pitchFamily="34" charset="0"/>
              </a:rPr>
              <a:t>Debating Calvinism: Five Points, Two Views</a:t>
            </a:r>
            <a:r>
              <a:rPr lang="en-US" sz="1800" dirty="0">
                <a:solidFill>
                  <a:srgbClr val="FFFFFF"/>
                </a:solidFill>
                <a:latin typeface="Calibri" panose="020F0502020204030204" pitchFamily="34" charset="0"/>
                <a:cs typeface="Calibri" panose="020F0502020204030204" pitchFamily="34" charset="0"/>
              </a:rPr>
              <a:t>, ed. Dave Hunt and James White (Sisters, OR: Multnomah, 2004), pp. 23-24.</a:t>
            </a:r>
          </a:p>
        </p:txBody>
      </p:sp>
    </p:spTree>
    <p:extLst>
      <p:ext uri="{BB962C8B-B14F-4D97-AF65-F5344CB8AC3E}">
        <p14:creationId xmlns:p14="http://schemas.microsoft.com/office/powerpoint/2010/main" val="3594816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Image result for james white yasir qadhi beyond debate">
            <a:extLst>
              <a:ext uri="{FF2B5EF4-FFF2-40B4-BE49-F238E27FC236}">
                <a16:creationId xmlns:a16="http://schemas.microsoft.com/office/drawing/2014/main" id="{81D487EC-DB24-45BD-AF6F-6DF09A55A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838200"/>
            <a:ext cx="8534400" cy="4800600"/>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159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563880" y="1636712"/>
            <a:ext cx="11064240"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0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000" b="1" dirty="0">
                <a:solidFill>
                  <a:srgbClr val="FFFFCC"/>
                </a:solidFill>
                <a:latin typeface="Calibri" panose="020F0502020204030204" pitchFamily="34" charset="0"/>
                <a:cs typeface="Calibri" panose="020F0502020204030204" pitchFamily="34" charset="0"/>
              </a:rPr>
              <a:t>sine qua non </a:t>
            </a:r>
            <a:r>
              <a:rPr lang="en-US" sz="3000" dirty="0">
                <a:latin typeface="Calibri" panose="020F0502020204030204" pitchFamily="34" charset="0"/>
                <a:cs typeface="Calibri" panose="020F0502020204030204" pitchFamily="34" charset="0"/>
              </a:rPr>
              <a:t>(lit. “without which is not”):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The </a:t>
            </a:r>
            <a:r>
              <a:rPr lang="en-US" sz="3000" b="1" dirty="0">
                <a:solidFill>
                  <a:srgbClr val="FFFFCC"/>
                </a:solidFill>
                <a:latin typeface="Calibri" panose="020F0502020204030204" pitchFamily="34" charset="0"/>
                <a:cs typeface="Calibri" panose="020F0502020204030204" pitchFamily="34" charset="0"/>
              </a:rPr>
              <a:t>consistent</a:t>
            </a:r>
            <a:r>
              <a:rPr lang="en-US" sz="3000" dirty="0">
                <a:latin typeface="Calibri" panose="020F0502020204030204" pitchFamily="34" charset="0"/>
                <a:cs typeface="Calibri" panose="020F0502020204030204" pitchFamily="34" charset="0"/>
              </a:rPr>
              <a:t> use of a plain, normal, literal, grammatical-historical method of interpretation;</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Which reveals that the </a:t>
            </a:r>
            <a:r>
              <a:rPr lang="en-US" sz="3000" b="1" dirty="0">
                <a:solidFill>
                  <a:srgbClr val="FFFFCC"/>
                </a:solidFill>
                <a:latin typeface="Calibri" panose="020F0502020204030204" pitchFamily="34" charset="0"/>
                <a:cs typeface="Calibri" panose="020F0502020204030204" pitchFamily="34" charset="0"/>
              </a:rPr>
              <a:t>Church is distinct from Israel</a:t>
            </a:r>
            <a:r>
              <a:rPr lang="en-US" sz="3000" dirty="0">
                <a:latin typeface="Calibri" panose="020F0502020204030204" pitchFamily="34" charset="0"/>
                <a:cs typeface="Calibri" panose="020F0502020204030204" pitchFamily="34" charset="0"/>
              </a:rPr>
              <a: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God’s overall purpose is to bring </a:t>
            </a:r>
            <a:r>
              <a:rPr lang="en-US" sz="3000" b="1" dirty="0">
                <a:solidFill>
                  <a:srgbClr val="FFFFCC"/>
                </a:solidFill>
                <a:latin typeface="Calibri" panose="020F0502020204030204" pitchFamily="34" charset="0"/>
                <a:cs typeface="Calibri" panose="020F0502020204030204" pitchFamily="34" charset="0"/>
              </a:rPr>
              <a:t>glory to Himself </a:t>
            </a:r>
            <a:r>
              <a:rPr lang="en-US" sz="30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03976"/>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138200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772400" cy="31242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2050" name="Picture 2" descr="Related image">
            <a:extLst>
              <a:ext uri="{FF2B5EF4-FFF2-40B4-BE49-F238E27FC236}">
                <a16:creationId xmlns:a16="http://schemas.microsoft.com/office/drawing/2014/main" id="{BD07C3A6-5BEC-46BE-B97F-165D46750D3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01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222131"/>
            <a:ext cx="10972800" cy="5178669"/>
          </a:xfrm>
        </p:spPr>
        <p:txBody>
          <a:bodyPr/>
          <a:lstStyle/>
          <a:p>
            <a:pPr marL="0" indent="0" algn="just">
              <a:buNone/>
            </a:pPr>
            <a:r>
              <a:rPr lang="en-US" sz="3200" dirty="0">
                <a:effectLst>
                  <a:outerShdw blurRad="38100" dist="38100" dir="2700000" algn="tl">
                    <a:srgbClr val="000000">
                      <a:alpha val="43137"/>
                    </a:srgbClr>
                  </a:outerShdw>
                </a:effectLst>
              </a:rPr>
              <a:t>“To understand this, we must account for </a:t>
            </a:r>
            <a:r>
              <a:rPr lang="en-US" sz="3200" b="1" u="sng" dirty="0">
                <a:solidFill>
                  <a:srgbClr val="FFFFCC"/>
                </a:solidFill>
                <a:effectLst>
                  <a:outerShdw blurRad="38100" dist="38100" dir="2700000" algn="tl">
                    <a:srgbClr val="000000">
                      <a:alpha val="43137"/>
                    </a:srgbClr>
                  </a:outerShdw>
                </a:effectLst>
              </a:rPr>
              <a:t>the pre-millennial view</a:t>
            </a:r>
            <a:r>
              <a:rPr lang="en-US" sz="3200" dirty="0">
                <a:effectLst>
                  <a:outerShdw blurRad="38100" dist="38100" dir="2700000" algn="tl">
                    <a:srgbClr val="000000">
                      <a:alpha val="43137"/>
                    </a:srgbClr>
                  </a:outerShdw>
                </a:effectLst>
              </a:rPr>
              <a:t> that had come to dominate the American evangelical worldview and played a role in limiting evangelical social action on the race issues. According to this view, the present world is evil and will inevitably suffer moral decline until Christ comes again. Thus, to devote oneself to social reform is futile. The implications of this view were clearly expressed by Billy Graham. In response to King’s famous ‘I have a dream’ speech that his children might one day play together with white children, …</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685800" y="6504801"/>
            <a:ext cx="1082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O. Emerson and Christian Smith,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Divided by Faith: Evangelical Religion and the Problem of Race in America</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Oxford University Press, 2000), 47.</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3200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Premillennialism and Racism</a:t>
            </a:r>
          </a:p>
        </p:txBody>
      </p:sp>
      <p:pic>
        <p:nvPicPr>
          <p:cNvPr id="2" name="Picture 1">
            <a:extLst>
              <a:ext uri="{FF2B5EF4-FFF2-40B4-BE49-F238E27FC236}">
                <a16:creationId xmlns:a16="http://schemas.microsoft.com/office/drawing/2014/main" id="{86DC1760-FDBB-4DE2-834C-95A2FC006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76200"/>
            <a:ext cx="720957" cy="1097280"/>
          </a:xfrm>
          <a:prstGeom prst="rect">
            <a:avLst/>
          </a:prstGeom>
          <a:ln>
            <a:solidFill>
              <a:schemeClr val="tx1"/>
            </a:solidFill>
          </a:ln>
        </p:spPr>
      </p:pic>
    </p:spTree>
    <p:extLst>
      <p:ext uri="{BB962C8B-B14F-4D97-AF65-F5344CB8AC3E}">
        <p14:creationId xmlns:p14="http://schemas.microsoft.com/office/powerpoint/2010/main" val="745461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09600" y="1222131"/>
            <a:ext cx="10972800" cy="5178669"/>
          </a:xfrm>
        </p:spPr>
        <p:txBody>
          <a:bodyPr/>
          <a:lstStyle/>
          <a:p>
            <a:pPr marL="0" indent="0" algn="just">
              <a:buNone/>
            </a:pPr>
            <a:r>
              <a:rPr lang="en-US" sz="3200" dirty="0">
                <a:effectLst>
                  <a:outerShdw blurRad="38100" dist="38100" dir="2700000" algn="tl">
                    <a:srgbClr val="000000">
                      <a:alpha val="43137"/>
                    </a:srgbClr>
                  </a:outerShdw>
                </a:effectLst>
              </a:rPr>
              <a:t>…Graham, who had been invited but did not attend the 1963 march on Washington, said: ‘</a:t>
            </a:r>
            <a:r>
              <a:rPr lang="en-US" sz="3200" b="1" u="sng" dirty="0">
                <a:solidFill>
                  <a:srgbClr val="FFFFCC"/>
                </a:solidFill>
                <a:effectLst>
                  <a:outerShdw blurRad="38100" dist="38100" dir="2700000" algn="tl">
                    <a:srgbClr val="000000">
                      <a:alpha val="43137"/>
                    </a:srgbClr>
                  </a:outerShdw>
                </a:effectLst>
              </a:rPr>
              <a:t>only when Christ comes again will little white children of Alabama walk hand-in-hand with little black children</a:t>
            </a:r>
            <a:r>
              <a:rPr lang="en-US" sz="3200" dirty="0">
                <a:effectLst>
                  <a:outerShdw blurRad="38100" dist="38100" dir="2700000" algn="tl">
                    <a:srgbClr val="000000">
                      <a:alpha val="43137"/>
                    </a:srgbClr>
                  </a:outerShdw>
                </a:effectLst>
              </a:rPr>
              <a:t>.’ This was not meant to be harsh, but rather what he and most white evangelicals perceived to be realistic.” </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685800" y="6504801"/>
            <a:ext cx="10820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O. Emerson and Christian Smith,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Divided by Faith: Evangelical Religion and the Problem of Race in America</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(New York: Oxford University Press, 2000), 47.</a:t>
            </a:r>
          </a:p>
        </p:txBody>
      </p:sp>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2247900" y="228600"/>
            <a:ext cx="7696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Premillennialism and Racism (cont’d)</a:t>
            </a:r>
          </a:p>
        </p:txBody>
      </p:sp>
      <p:pic>
        <p:nvPicPr>
          <p:cNvPr id="2" name="Picture 1">
            <a:extLst>
              <a:ext uri="{FF2B5EF4-FFF2-40B4-BE49-F238E27FC236}">
                <a16:creationId xmlns:a16="http://schemas.microsoft.com/office/drawing/2014/main" id="{86DC1760-FDBB-4DE2-834C-95A2FC006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76200"/>
            <a:ext cx="720957" cy="1097280"/>
          </a:xfrm>
          <a:prstGeom prst="rect">
            <a:avLst/>
          </a:prstGeom>
          <a:ln>
            <a:solidFill>
              <a:schemeClr val="tx1"/>
            </a:solidFill>
          </a:ln>
        </p:spPr>
      </p:pic>
    </p:spTree>
    <p:extLst>
      <p:ext uri="{BB962C8B-B14F-4D97-AF65-F5344CB8AC3E}">
        <p14:creationId xmlns:p14="http://schemas.microsoft.com/office/powerpoint/2010/main" val="3542191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05159" y="1151363"/>
            <a:ext cx="10981681" cy="4555093"/>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“There is a tendency, however, for dispensationalists to get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carried away</a:t>
            </a:r>
            <a:r>
              <a:rPr lang="en-US" altLang="zh-CN" sz="2900"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with compartmentalizing truth to the point that they make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unbiblical differentiations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An almost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obsessive desire</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to categorize and contrast related truths has carried various dispensationalist interpreters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Chafer, Ryrie, Hodges, etc.</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far beyond the legitimate distinctions between Israel and the Church. Many would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also</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draw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hard lines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between salvation and discipleship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justification and sanctification</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29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church and the kingdom</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Christ's preaching and the apostolic message, faith and repentance, and the age of law and the age of grace." (bold &amp; emphasis mine)  </a:t>
            </a:r>
            <a:r>
              <a:rPr lang="en-US" altLang="zh-CN" sz="29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Jesus</a:t>
            </a:r>
            <a:r>
              <a:rPr lang="en-US" altLang="zh-CN" sz="29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page 31 </a:t>
            </a:r>
          </a:p>
        </p:txBody>
      </p:sp>
      <p:pic>
        <p:nvPicPr>
          <p:cNvPr id="5" name="Picture 4">
            <a:extLst>
              <a:ext uri="{FF2B5EF4-FFF2-40B4-BE49-F238E27FC236}">
                <a16:creationId xmlns:a16="http://schemas.microsoft.com/office/drawing/2014/main" id="{031721A3-F816-4080-956B-E5DE7F106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6" name="Rectangle 2">
            <a:extLst>
              <a:ext uri="{FF2B5EF4-FFF2-40B4-BE49-F238E27FC236}">
                <a16:creationId xmlns:a16="http://schemas.microsoft.com/office/drawing/2014/main" id="{4714CD47-5E8E-4418-910F-A8207AD93C35}"/>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297537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51363"/>
            <a:ext cx="10972800" cy="510412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altLang="zh-CN" sz="30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was raised in a dispensational environment; there’s no question… But, as I got into seminary, I began to test some of those things.  I have been perhaps aptly designated as a </a:t>
            </a:r>
            <a:r>
              <a:rPr lang="en-US" altLang="zh-CN" sz="3000" b="1" i="1"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leaky dispensationalist</a:t>
            </a:r>
            <a:r>
              <a:rPr lang="en-US" altLang="zh-CN" sz="30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Here’s my dispensationalism – I’ll give it to you in one sentence: there’s a difference between the church and Israel – period!... </a:t>
            </a:r>
          </a:p>
          <a:p>
            <a:pPr>
              <a:spcBef>
                <a:spcPct val="30000"/>
              </a:spcBef>
              <a:spcAft>
                <a:spcPct val="30000"/>
              </a:spcAft>
              <a:buClr>
                <a:schemeClr val="hlink"/>
              </a:buClr>
              <a:defRPr/>
            </a:pPr>
            <a:r>
              <a:rPr lang="en-US" altLang="zh-CN" sz="30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same time in seminary, I began to be exposed to reading among more Reformed theologians… And over the years of exegeting the scripture, it has again yielded to me a Reformed theology….”</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7" name="Rectangle 2">
            <a:extLst>
              <a:ext uri="{FF2B5EF4-FFF2-40B4-BE49-F238E27FC236}">
                <a16:creationId xmlns:a16="http://schemas.microsoft.com/office/drawing/2014/main" id="{5308EB86-4765-48EA-80C3-9114B04F5506}"/>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3148972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5" name="Rectangle 5"/>
          <p:cNvSpPr>
            <a:spLocks noChangeArrowheads="1"/>
          </p:cNvSpPr>
          <p:nvPr/>
        </p:nvSpPr>
        <p:spPr bwMode="auto">
          <a:xfrm>
            <a:off x="609600" y="1151363"/>
            <a:ext cx="10972800" cy="3785652"/>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when I started and I’m more convinced of it now as I’ve gone through the text. </a:t>
            </a:r>
            <a:r>
              <a:rPr lang="en-US" altLang="zh-CN" sz="30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convinced of it when I started because I read so many noble men who have held that view</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Reformed Theology</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It was more at that point hero worship, and now it’s become my own.” (bold mine)  </a:t>
            </a:r>
          </a:p>
          <a:p>
            <a:pPr marL="4348163" algn="just">
              <a:spcBef>
                <a:spcPts val="600"/>
              </a:spcBef>
              <a:spcAft>
                <a:spcPts val="600"/>
              </a:spcAft>
              <a:defRPr/>
            </a:pPr>
            <a:r>
              <a:rPr lang="en-US" altLang="zh-CN" sz="2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Transcribed from tape, #GC 70-15, entitled "Bible Questions and Answers."  A copy of the tape can be obtained by writing, Word of Grace, P.O. Box 4000, Panorama City, CA 91412.  Copyright 1994 by John MacArthur Jr., All Rights Reserved.</a:t>
            </a:r>
          </a:p>
        </p:txBody>
      </p:sp>
      <p:sp>
        <p:nvSpPr>
          <p:cNvPr id="2" name="Rectangle 1"/>
          <p:cNvSpPr/>
          <p:nvPr/>
        </p:nvSpPr>
        <p:spPr>
          <a:xfrm>
            <a:off x="715048" y="5828782"/>
            <a:ext cx="10867352" cy="892552"/>
          </a:xfrm>
          <a:prstGeom prst="rect">
            <a:avLst/>
          </a:prstGeom>
        </p:spPr>
        <p:txBody>
          <a:bodyPr wrap="square">
            <a:spAutoFit/>
          </a:bodyPr>
          <a:lstStyle/>
          <a:p>
            <a:pPr algn="just">
              <a:spcBef>
                <a:spcPts val="600"/>
              </a:spcBef>
              <a:spcAft>
                <a:spcPts val="600"/>
              </a:spcAft>
              <a:defRPr/>
            </a:pPr>
            <a:r>
              <a:rPr lang="en-US" sz="26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i="1"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point here is only to demonstrate how John MacArthur, who claims to be a dispensationalist, has arrived at his position on Lordship salvation.</a:t>
            </a:r>
            <a:r>
              <a:rPr lang="en-US" sz="2600" kern="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4A1FCB41-282F-479E-957D-CE09763AD5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
        <p:nvSpPr>
          <p:cNvPr id="8" name="Rectangle 2">
            <a:extLst>
              <a:ext uri="{FF2B5EF4-FFF2-40B4-BE49-F238E27FC236}">
                <a16:creationId xmlns:a16="http://schemas.microsoft.com/office/drawing/2014/main" id="{2B5E09F5-1395-4D8E-850D-741E24C6CAAA}"/>
              </a:ext>
            </a:extLst>
          </p:cNvPr>
          <p:cNvSpPr>
            <a:spLocks noChangeArrowheads="1"/>
          </p:cNvSpPr>
          <p:nvPr/>
        </p:nvSpPr>
        <p:spPr bwMode="auto">
          <a:xfrm>
            <a:off x="2744993" y="228601"/>
            <a:ext cx="6702014" cy="922762"/>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MacArthur</a:t>
            </a:r>
          </a:p>
        </p:txBody>
      </p:sp>
    </p:spTree>
    <p:extLst>
      <p:ext uri="{BB962C8B-B14F-4D97-AF65-F5344CB8AC3E}">
        <p14:creationId xmlns:p14="http://schemas.microsoft.com/office/powerpoint/2010/main" val="222859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34798" y="1156063"/>
            <a:ext cx="10947602" cy="4031873"/>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When I wrote [GAJ] I didn’t know anybody outside of my circles really, and I didn’t know how this book would be received. But Jim </a:t>
            </a:r>
            <a:r>
              <a:rPr lang="en-US" sz="3200" kern="0" dirty="0" err="1">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Boice</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agreed to write the foreword, and John Piper wrote an endorsement that was absolutely stunning to me, because I was really not moving in Reformed circles at that time. I was a </a:t>
            </a:r>
            <a:r>
              <a:rPr lang="en-US" sz="3200" b="1" i="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leaky dispensationalist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That was my world, and I realized that </a:t>
            </a:r>
            <a:r>
              <a:rPr lang="en-US" sz="3200" b="1" i="1"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I was much more one of you than I was one of them</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Interview with John Piper and Justin Taylor, </a:t>
            </a:r>
            <a:r>
              <a:rPr lang="en-US"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Stand</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p. 129.</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a:extLst>
              <a:ext uri="{FF2B5EF4-FFF2-40B4-BE49-F238E27FC236}">
                <a16:creationId xmlns:a16="http://schemas.microsoft.com/office/drawing/2014/main" id="{CFA38481-4B83-4BAA-B906-BD0D62A23377}"/>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2DB6A225-F032-407E-9110-A13F033FD1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145687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34798" y="1143000"/>
            <a:ext cx="10947602" cy="4524315"/>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lordship debate has had a devastating effect on dispensationalism</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Because no-lordship theology [a pejorative term for Free Grace] is so closely associated with dispensationalism, many have imagined a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cause-and-effect</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relationship between the two...Frankly, some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mongrel species</a:t>
            </a:r>
            <a:r>
              <a:rPr lang="en-US"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of dispensationalism [which he has defined as the Dispensationalism of Ryrie, Chafer, and others] ought to die, and I will be happy to join the cortege.” </a:t>
            </a:r>
            <a:r>
              <a:rPr lang="en-US" altLang="zh-CN" sz="32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221 </a:t>
            </a:r>
          </a:p>
        </p:txBody>
      </p:sp>
      <p:sp>
        <p:nvSpPr>
          <p:cNvPr id="6" name="Rectangle 2">
            <a:extLst>
              <a:ext uri="{FF2B5EF4-FFF2-40B4-BE49-F238E27FC236}">
                <a16:creationId xmlns:a16="http://schemas.microsoft.com/office/drawing/2014/main" id="{88DCE179-43EA-4996-BE10-A86A82A802BD}"/>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9E61B2CC-52C2-46C5-8596-664241523D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4235574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609600" y="1143001"/>
            <a:ext cx="10972800" cy="5170646"/>
          </a:xfrm>
          <a:prstGeom prst="rect">
            <a:avLst/>
          </a:prstGeom>
          <a:noFill/>
          <a:ln w="9525">
            <a:noFill/>
            <a:miter lim="800000"/>
            <a:headEnd/>
            <a:tailEnd/>
          </a:ln>
          <a:effectLst/>
        </p:spPr>
        <p:txBody>
          <a:bodyPr wrap="square">
            <a:spAutoFit/>
          </a:bodyPr>
          <a:lstStyle/>
          <a:p>
            <a:pPr algn="just">
              <a:spcBef>
                <a:spcPts val="450"/>
              </a:spcBef>
              <a:spcAft>
                <a:spcPts val="450"/>
              </a:spcAft>
              <a:defRPr/>
            </a:pP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a:t>
            </a:r>
            <a:r>
              <a:rPr lang="en-US" sz="3000" b="1" u="sng" kern="0" dirty="0">
                <a:solidFill>
                  <a:srgbClr val="FFFFCC"/>
                </a:solidFill>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Who are the defenders of no-lordship dispensationalism? Nearly all of them stand in a tradition that has its roots in the teaching of Lewis Sperry Chafer</a:t>
            </a:r>
            <a:r>
              <a:rPr lang="en-US"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 I will show…that Dr. Chafer is the father of modern no-lordship teaching. Every prominent figure on the no-lordship side descends from Dr. Chafer’s spiritual lineage. Though Dr. Chafer did not invent or originate any of the key elements of no-lordship teaching, he codified the system of dispensationalism on which all contemporary no-lordship doctrine is founded. That system is the common link between those who attempt to defend no-lordship doctrine on theological grounds.” </a:t>
            </a:r>
            <a:r>
              <a:rPr lang="en-US" altLang="zh-CN" sz="3000" i="1"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“The Gospel According to the Apostles,” </a:t>
            </a:r>
            <a:r>
              <a:rPr lang="en-US" altLang="zh-CN" sz="30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rPr>
              <a:t>page 35 </a:t>
            </a:r>
          </a:p>
        </p:txBody>
      </p:sp>
      <p:sp>
        <p:nvSpPr>
          <p:cNvPr id="6" name="Rectangle 2">
            <a:extLst>
              <a:ext uri="{FF2B5EF4-FFF2-40B4-BE49-F238E27FC236}">
                <a16:creationId xmlns:a16="http://schemas.microsoft.com/office/drawing/2014/main" id="{DA7B0688-184A-4148-B7A8-710C28A7439A}"/>
              </a:ext>
            </a:extLst>
          </p:cNvPr>
          <p:cNvSpPr>
            <a:spLocks noChangeArrowheads="1"/>
          </p:cNvSpPr>
          <p:nvPr/>
        </p:nvSpPr>
        <p:spPr bwMode="auto">
          <a:xfrm>
            <a:off x="3358455" y="237120"/>
            <a:ext cx="5475090" cy="905881"/>
          </a:xfrm>
          <a:prstGeom prst="rect">
            <a:avLst/>
          </a:prstGeom>
          <a:noFill/>
          <a:ln w="9525">
            <a:noFill/>
            <a:miter lim="800000"/>
            <a:headEnd/>
            <a:tailEnd/>
          </a:ln>
          <a:effectLst/>
        </p:spPr>
        <p:txBody>
          <a:bodyPr anchor="ctr"/>
          <a:lstStyle/>
          <a:p>
            <a:pPr algn="ctr">
              <a:spcAft>
                <a:spcPts val="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a:extLst>
              <a:ext uri="{FF2B5EF4-FFF2-40B4-BE49-F238E27FC236}">
                <a16:creationId xmlns:a16="http://schemas.microsoft.com/office/drawing/2014/main" id="{BCF00725-A2CD-4451-91F8-2209478192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798" y="76200"/>
            <a:ext cx="1566502" cy="914400"/>
          </a:xfrm>
          <a:prstGeom prst="rect">
            <a:avLst/>
          </a:prstGeom>
          <a:ln>
            <a:solidFill>
              <a:schemeClr val="tx1"/>
            </a:solidFill>
          </a:ln>
        </p:spPr>
      </p:pic>
    </p:spTree>
    <p:extLst>
      <p:ext uri="{BB962C8B-B14F-4D97-AF65-F5344CB8AC3E}">
        <p14:creationId xmlns:p14="http://schemas.microsoft.com/office/powerpoint/2010/main" val="293263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marL="742950" indent="-742950" algn="ctr">
              <a:buClr>
                <a:srgbClr val="CC00FF"/>
              </a:buClr>
              <a:buFont typeface="+mj-lt"/>
              <a:buAutoNum type="alphaUcPeriod" startAt="4"/>
            </a:pPr>
            <a:r>
              <a:rPr lang="en-US" sz="4000" dirty="0">
                <a:effectLst>
                  <a:outerShdw blurRad="38100" dist="38100" dir="2700000" algn="tl">
                    <a:srgbClr val="000000">
                      <a:alpha val="43137"/>
                    </a:srgbClr>
                  </a:outerShdw>
                </a:effectLst>
              </a:rPr>
              <a:t>The Prophetic Implications of Calvinism</a:t>
            </a:r>
          </a:p>
        </p:txBody>
      </p:sp>
      <p:sp>
        <p:nvSpPr>
          <p:cNvPr id="3" name="Content Placeholder 2"/>
          <p:cNvSpPr>
            <a:spLocks noGrp="1"/>
          </p:cNvSpPr>
          <p:nvPr>
            <p:ph idx="1"/>
          </p:nvPr>
        </p:nvSpPr>
        <p:spPr>
          <a:xfrm>
            <a:off x="609600" y="1600200"/>
            <a:ext cx="10439400" cy="4343400"/>
          </a:xfrm>
        </p:spPr>
        <p:txBody>
          <a:bodyPr/>
          <a:lstStyle/>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De-emphasis of Biblical Eschatology</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Calvin’s mishandling of prophetic texts</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Anti-Semitism</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457200" indent="-457200">
              <a:spcBef>
                <a:spcPts val="60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itchFamily="34" charset="0"/>
              </a:rPr>
              <a:t>Neo-Calvinism as a fulfillment of Bible prophecy</a:t>
            </a:r>
          </a:p>
        </p:txBody>
      </p:sp>
      <p:pic>
        <p:nvPicPr>
          <p:cNvPr id="2" name="Picture 2">
            <a:extLst>
              <a:ext uri="{FF2B5EF4-FFF2-40B4-BE49-F238E27FC236}">
                <a16:creationId xmlns:a16="http://schemas.microsoft.com/office/drawing/2014/main" id="{D552A644-6E9B-4939-C752-4F448A7E74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5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2" name="Picture 2">
            <a:extLst>
              <a:ext uri="{FF2B5EF4-FFF2-40B4-BE49-F238E27FC236}">
                <a16:creationId xmlns:a16="http://schemas.microsoft.com/office/drawing/2014/main" id="{2CC60CA1-0938-B390-4B1E-9A0CEFF0BD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34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a:ln>
            <a:noFill/>
          </a:ln>
        </p:spPr>
        <p:txBody>
          <a:bodyPr/>
          <a:lstStyle/>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The prophetic implications of Calvinism</a:t>
            </a:r>
          </a:p>
        </p:txBody>
      </p:sp>
      <p:pic>
        <p:nvPicPr>
          <p:cNvPr id="2" name="Picture 2">
            <a:extLst>
              <a:ext uri="{FF2B5EF4-FFF2-40B4-BE49-F238E27FC236}">
                <a16:creationId xmlns:a16="http://schemas.microsoft.com/office/drawing/2014/main" id="{FD64615F-43C6-8586-53DF-71DB52F427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6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2" name="Picture 2">
            <a:extLst>
              <a:ext uri="{FF2B5EF4-FFF2-40B4-BE49-F238E27FC236}">
                <a16:creationId xmlns:a16="http://schemas.microsoft.com/office/drawing/2014/main" id="{D930AADB-F5EE-69BD-7519-8BD80DA241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091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Clr>
                <a:schemeClr val="tx1"/>
              </a:buClr>
              <a:buNone/>
              <a:defRPr/>
            </a:pPr>
            <a:r>
              <a:rPr lang="en-US" sz="4000" dirty="0">
                <a:solidFill>
                  <a:schemeClr val="tx2"/>
                </a:solidFill>
                <a:ea typeface="+mj-ea"/>
                <a:cs typeface="Calibri" panose="020F0502020204030204" pitchFamily="34" charset="0"/>
              </a:rPr>
              <a:t>1 Timothy 4:1</a:t>
            </a:r>
          </a:p>
          <a:p>
            <a:pPr marL="0" indent="0" algn="just">
              <a:spcBef>
                <a:spcPts val="0"/>
              </a:spcBef>
              <a:buNone/>
            </a:pPr>
            <a:r>
              <a:rPr lang="en-US" sz="3600" dirty="0"/>
              <a:t>“But the Spirit explicitly says that in later times some will fall away from the faith, paying attention to deceitful spirits and </a:t>
            </a:r>
            <a:r>
              <a:rPr lang="en-US" sz="3600" b="1" u="sng" dirty="0">
                <a:solidFill>
                  <a:srgbClr val="FFFFCC"/>
                </a:solidFill>
              </a:rPr>
              <a:t>doctrines of demons</a:t>
            </a:r>
            <a:r>
              <a:rPr lang="en-US" sz="3600" dirty="0"/>
              <a:t>.”</a:t>
            </a:r>
          </a:p>
        </p:txBody>
      </p:sp>
      <p:pic>
        <p:nvPicPr>
          <p:cNvPr id="3" name="Picture 2">
            <a:extLst>
              <a:ext uri="{FF2B5EF4-FFF2-40B4-BE49-F238E27FC236}">
                <a16:creationId xmlns:a16="http://schemas.microsoft.com/office/drawing/2014/main" id="{A15E9AA0-297D-7840-5AA4-485282A1B6D7}"/>
              </a:ext>
            </a:extLst>
          </p:cNvPr>
          <p:cNvPicPr>
            <a:picLocks noChangeAspect="1"/>
          </p:cNvPicPr>
          <p:nvPr/>
        </p:nvPicPr>
        <p:blipFill>
          <a:blip r:embed="rId3"/>
          <a:stretch>
            <a:fillRect/>
          </a:stretch>
        </p:blipFill>
        <p:spPr>
          <a:xfrm>
            <a:off x="4672012" y="3200400"/>
            <a:ext cx="2847975" cy="1600200"/>
          </a:xfrm>
          <a:prstGeom prst="rect">
            <a:avLst/>
          </a:prstGeom>
        </p:spPr>
      </p:pic>
    </p:spTree>
    <p:extLst>
      <p:ext uri="{BB962C8B-B14F-4D97-AF65-F5344CB8AC3E}">
        <p14:creationId xmlns:p14="http://schemas.microsoft.com/office/powerpoint/2010/main" val="333763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2" name="Picture 2">
            <a:extLst>
              <a:ext uri="{FF2B5EF4-FFF2-40B4-BE49-F238E27FC236}">
                <a16:creationId xmlns:a16="http://schemas.microsoft.com/office/drawing/2014/main" id="{FF0BC545-46BB-75E1-1820-CB9E03C7B0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4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586FE-706B-4994-9AC8-6E88FF2E5D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1" cy="6857999"/>
          </a:xfrm>
          <a:prstGeom prst="rect">
            <a:avLst/>
          </a:prstGeom>
        </p:spPr>
      </p:pic>
      <p:sp>
        <p:nvSpPr>
          <p:cNvPr id="13" name="Rectangle 3"/>
          <p:cNvSpPr txBox="1">
            <a:spLocks/>
          </p:cNvSpPr>
          <p:nvPr/>
        </p:nvSpPr>
        <p:spPr bwMode="auto">
          <a:xfrm>
            <a:off x="609600" y="0"/>
            <a:ext cx="10972800" cy="1920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Clr>
                <a:schemeClr val="tx1"/>
              </a:buClr>
              <a:buNone/>
              <a:defRPr/>
            </a:pPr>
            <a:r>
              <a:rPr lang="en-US" altLang="en-US" sz="4000" dirty="0">
                <a:solidFill>
                  <a:schemeClr val="tx2"/>
                </a:solidFill>
                <a:ea typeface="+mj-ea"/>
                <a:cs typeface="Calibri" panose="020F0502020204030204" pitchFamily="34" charset="0"/>
              </a:rPr>
              <a:t>2 Timothy 3:5</a:t>
            </a:r>
          </a:p>
          <a:p>
            <a:pPr marL="0" indent="0" algn="just">
              <a:spcBef>
                <a:spcPct val="0"/>
              </a:spcBef>
              <a:buClrTx/>
              <a:buSzTx/>
              <a:buNone/>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holding to a form of godliness, although they have denied its power; Avoid such men as these.</a:t>
            </a:r>
            <a:r>
              <a:rPr lang="en-US" altLang="en-US" sz="3600"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77369CE9-1D7E-6587-23D8-5378AB8153FC}"/>
              </a:ext>
            </a:extLst>
          </p:cNvPr>
          <p:cNvPicPr>
            <a:picLocks noChangeAspect="1"/>
          </p:cNvPicPr>
          <p:nvPr/>
        </p:nvPicPr>
        <p:blipFill>
          <a:blip r:embed="rId3"/>
          <a:srcRect t="20612" b="18980"/>
          <a:stretch/>
        </p:blipFill>
        <p:spPr>
          <a:xfrm>
            <a:off x="3006812" y="2514600"/>
            <a:ext cx="6178376" cy="2286000"/>
          </a:xfrm>
          <a:prstGeom prst="rect">
            <a:avLst/>
          </a:prstGeom>
        </p:spPr>
      </p:pic>
    </p:spTree>
    <p:extLst>
      <p:ext uri="{BB962C8B-B14F-4D97-AF65-F5344CB8AC3E}">
        <p14:creationId xmlns:p14="http://schemas.microsoft.com/office/powerpoint/2010/main" val="202844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Divides churches and families (Matt. 10:36)</a:t>
            </a:r>
          </a:p>
        </p:txBody>
      </p:sp>
      <p:pic>
        <p:nvPicPr>
          <p:cNvPr id="2" name="Picture 2">
            <a:extLst>
              <a:ext uri="{FF2B5EF4-FFF2-40B4-BE49-F238E27FC236}">
                <a16:creationId xmlns:a16="http://schemas.microsoft.com/office/drawing/2014/main" id="{694616E0-4F7C-0596-C597-BE46FB395E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6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F586FE-706B-4994-9AC8-6E88FF2E5D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1" cy="6857999"/>
          </a:xfrm>
          <a:prstGeom prst="rect">
            <a:avLst/>
          </a:prstGeom>
        </p:spPr>
      </p:pic>
      <p:sp>
        <p:nvSpPr>
          <p:cNvPr id="13" name="Rectangle 3"/>
          <p:cNvSpPr txBox="1">
            <a:spLocks/>
          </p:cNvSpPr>
          <p:nvPr/>
        </p:nvSpPr>
        <p:spPr bwMode="auto">
          <a:xfrm>
            <a:off x="609600" y="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Clr>
                <a:schemeClr val="tx1"/>
              </a:buClr>
              <a:buNone/>
              <a:defRPr/>
            </a:pPr>
            <a:r>
              <a:rPr lang="en-US" altLang="en-US" sz="4000" dirty="0">
                <a:solidFill>
                  <a:schemeClr val="tx2"/>
                </a:solidFill>
                <a:ea typeface="+mj-ea"/>
                <a:cs typeface="Calibri" panose="020F0502020204030204" pitchFamily="34" charset="0"/>
              </a:rPr>
              <a:t>2 Timothy 4:3-4</a:t>
            </a:r>
          </a:p>
          <a:p>
            <a:pPr marL="0" indent="0" algn="just">
              <a:spcBef>
                <a:spcPct val="0"/>
              </a:spcBef>
              <a:buClrTx/>
              <a:buSzTx/>
              <a:buNone/>
            </a:pPr>
            <a:r>
              <a:rPr lang="en-US" altLang="en-US" sz="3600" dirty="0">
                <a:effectLst>
                  <a:outerShdw blurRad="38100" dist="38100" dir="2700000" algn="tl">
                    <a:srgbClr val="000000">
                      <a:alpha val="43137"/>
                    </a:srgbClr>
                  </a:outerShdw>
                </a:effectLst>
              </a:rPr>
              <a:t>“</a:t>
            </a:r>
            <a:r>
              <a:rPr lang="en-US" altLang="en-US" sz="3600" baseline="30000" dirty="0">
                <a:effectLst>
                  <a:outerShdw blurRad="38100" dist="38100" dir="2700000" algn="tl">
                    <a:srgbClr val="000000">
                      <a:alpha val="43137"/>
                    </a:srgbClr>
                  </a:outerShdw>
                </a:effectLst>
              </a:rPr>
              <a:t>3 </a:t>
            </a:r>
            <a:r>
              <a:rPr lang="en-US" sz="3600" dirty="0">
                <a:effectLst>
                  <a:outerShdw blurRad="38100" dist="38100" dir="2700000" algn="tl">
                    <a:srgbClr val="000000">
                      <a:alpha val="43137"/>
                    </a:srgbClr>
                  </a:outerShdw>
                </a:effectLst>
              </a:rPr>
              <a:t>For the time will come when they will not endure sound doctrine; but </a:t>
            </a:r>
            <a:r>
              <a:rPr lang="en-US" sz="3600" i="1" dirty="0">
                <a:effectLst>
                  <a:outerShdw blurRad="38100" dist="38100" dir="2700000" algn="tl">
                    <a:srgbClr val="000000">
                      <a:alpha val="43137"/>
                    </a:srgbClr>
                  </a:outerShdw>
                </a:effectLst>
              </a:rPr>
              <a:t>wanting</a:t>
            </a:r>
            <a:r>
              <a:rPr lang="en-US" sz="3600" dirty="0">
                <a:effectLst>
                  <a:outerShdw blurRad="38100" dist="38100" dir="2700000" algn="tl">
                    <a:srgbClr val="000000">
                      <a:alpha val="43137"/>
                    </a:srgbClr>
                  </a:outerShdw>
                </a:effectLst>
              </a:rPr>
              <a:t> to have their ears tickled, they will accumulate for themselves teachers in accordance to their own desires, </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and will turn away their ears from the truth and will turn aside to myths.</a:t>
            </a:r>
            <a:r>
              <a:rPr lang="en-US" alt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17542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228600"/>
            <a:ext cx="9220200" cy="914400"/>
          </a:xfrm>
        </p:spPr>
        <p:txBody>
          <a:bodyPr/>
          <a:lstStyle/>
          <a:p>
            <a:pPr marL="742950" indent="-742950" algn="ctr">
              <a:buClr>
                <a:srgbClr val="00CC66"/>
              </a:buClr>
              <a:buFont typeface="+mj-lt"/>
              <a:buAutoNum type="arabicPeriod" startAt="5"/>
            </a:pPr>
            <a:r>
              <a:rPr lang="en-US" sz="3600" dirty="0">
                <a:effectLst>
                  <a:outerShdw blurRad="38100" dist="38100" dir="2700000" algn="tl">
                    <a:srgbClr val="000000">
                      <a:alpha val="43137"/>
                    </a:srgbClr>
                  </a:outerShdw>
                </a:effectLst>
              </a:rPr>
              <a:t>Calvinism as a Prophetic Fulfillment</a:t>
            </a:r>
          </a:p>
        </p:txBody>
      </p:sp>
      <p:sp>
        <p:nvSpPr>
          <p:cNvPr id="3" name="Content Placeholder 2"/>
          <p:cNvSpPr>
            <a:spLocks noGrp="1"/>
          </p:cNvSpPr>
          <p:nvPr>
            <p:ph idx="1"/>
          </p:nvPr>
        </p:nvSpPr>
        <p:spPr>
          <a:xfrm>
            <a:off x="611951" y="1752600"/>
            <a:ext cx="9370250" cy="3657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Apostasy (1 Tim. 4:1; 2 Tim. 3:1-13)</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Holds to a Form of Godliness (2 Tim. 3:5)</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Works based salvation (2 Tim. 4:3-4)</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Divides churches and families (Matt. 10:36)</a:t>
            </a:r>
          </a:p>
        </p:txBody>
      </p:sp>
      <p:pic>
        <p:nvPicPr>
          <p:cNvPr id="2" name="Picture 2">
            <a:extLst>
              <a:ext uri="{FF2B5EF4-FFF2-40B4-BE49-F238E27FC236}">
                <a16:creationId xmlns:a16="http://schemas.microsoft.com/office/drawing/2014/main" id="{FD94A291-F651-7C31-0711-42F9552553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17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D203A2-E94E-4809-A69A-2F014AC0B2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4249881"/>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10:34-36</a:t>
            </a:r>
          </a:p>
          <a:p>
            <a:pPr algn="just">
              <a:spcBef>
                <a:spcPts val="450"/>
              </a:spcBef>
              <a:spcAft>
                <a:spcPts val="45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mn-cs"/>
              </a:rPr>
              <a:t>34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not think that I came to bring peace on the earth; I did not come to bring peace, but a sword. </a:t>
            </a:r>
            <a:r>
              <a:rPr lang="en-US" sz="3600" baseline="30000" dirty="0">
                <a:effectLst>
                  <a:outerShdw blurRad="38100" dist="38100" dir="2700000" algn="tl">
                    <a:srgbClr val="000000">
                      <a:alpha val="43137"/>
                    </a:srgbClr>
                  </a:outerShdw>
                </a:effectLst>
                <a:latin typeface="Calibri" panose="020F0502020204030204" pitchFamily="34" charset="0"/>
                <a:cs typeface="+mn-cs"/>
              </a:rPr>
              <a:t>35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came to set a man against his father, and a daughter against her mother, and a daughter-in-law against her mother-in-law; </a:t>
            </a:r>
            <a:r>
              <a:rPr lang="en-US" sz="3600" baseline="30000" dirty="0">
                <a:effectLst>
                  <a:outerShdw blurRad="38100" dist="38100" dir="2700000" algn="tl">
                    <a:srgbClr val="000000">
                      <a:alpha val="43137"/>
                    </a:srgbClr>
                  </a:outerShdw>
                </a:effectLst>
                <a:latin typeface="Calibri" panose="020F0502020204030204" pitchFamily="34" charset="0"/>
                <a:cs typeface="+mn-cs"/>
              </a:rPr>
              <a:t>36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 man’s enemies will be the members of his household.”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241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543800" cy="55626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The Source of Calvin’s Theology</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7D634A5-232E-4EA4-96A0-50BAA04C7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4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marL="742950" indent="-742950" algn="ctr">
              <a:buClr>
                <a:srgbClr val="CC00FF"/>
              </a:buClr>
              <a:buFont typeface="+mj-lt"/>
              <a:buAutoNum type="alphaUcPeriod" startAt="4"/>
            </a:pPr>
            <a:r>
              <a:rPr lang="en-US" sz="4000" dirty="0">
                <a:effectLst>
                  <a:outerShdw blurRad="38100" dist="38100" dir="2700000" algn="tl">
                    <a:srgbClr val="000000">
                      <a:alpha val="43137"/>
                    </a:srgbClr>
                  </a:outerShdw>
                </a:effectLst>
              </a:rPr>
              <a:t>The Prophetic Implications of Calvinism</a:t>
            </a:r>
          </a:p>
        </p:txBody>
      </p:sp>
      <p:sp>
        <p:nvSpPr>
          <p:cNvPr id="3" name="Content Placeholder 2"/>
          <p:cNvSpPr>
            <a:spLocks noGrp="1"/>
          </p:cNvSpPr>
          <p:nvPr>
            <p:ph idx="1"/>
          </p:nvPr>
        </p:nvSpPr>
        <p:spPr>
          <a:xfrm>
            <a:off x="609600" y="1600200"/>
            <a:ext cx="10439400" cy="4343400"/>
          </a:xfrm>
        </p:spPr>
        <p:txBody>
          <a:bodyPr/>
          <a:lstStyle/>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De-emphasis of Biblical Eschatology</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Calvin’s mishandling of prophetic texts</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Anti-Semitism</a:t>
            </a:r>
          </a:p>
          <a:p>
            <a:pPr marL="457200" indent="-457200">
              <a:spcBef>
                <a:spcPts val="600"/>
              </a:spcBef>
              <a:spcAft>
                <a:spcPts val="1800"/>
              </a:spcAft>
              <a:buClr>
                <a:srgbClr val="00CC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itchFamily="34" charset="0"/>
              </a:rPr>
              <a:t>Implications of a lack of an Israel‒Church distinction</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5" name="Picture 2">
            <a:extLst>
              <a:ext uri="{FF2B5EF4-FFF2-40B4-BE49-F238E27FC236}">
                <a16:creationId xmlns:a16="http://schemas.microsoft.com/office/drawing/2014/main" id="{DCC3A26C-AD85-4394-A191-1EDB34D78B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59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a:ln>
            <a:noFill/>
          </a:ln>
        </p:spPr>
        <p:txBody>
          <a:bodyPr/>
          <a:lstStyle/>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prophetic implications of Calvinism</a:t>
            </a:r>
          </a:p>
        </p:txBody>
      </p:sp>
      <p:pic>
        <p:nvPicPr>
          <p:cNvPr id="2" name="Picture 2">
            <a:extLst>
              <a:ext uri="{FF2B5EF4-FFF2-40B4-BE49-F238E27FC236}">
                <a16:creationId xmlns:a16="http://schemas.microsoft.com/office/drawing/2014/main" id="{A8E9F55A-4C92-2C90-8572-1BF3070AB2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66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rPr>
              <a:t>II. Why Critique Calvinism?</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10744200" cy="3505200"/>
          </a:xfrm>
          <a:ln>
            <a:noFill/>
          </a:ln>
        </p:spPr>
        <p:txBody>
          <a:bodyPr/>
          <a:lstStyle/>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General calling to defend the faith (Jude 3)</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The call to admonish fellow believers (2 Thess. 3:15)</a:t>
            </a:r>
          </a:p>
          <a:p>
            <a:pPr marL="458788" indent="-458788">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itchFamily="34" charset="0"/>
              </a:rPr>
              <a:t>Calvinism is a serious issue</a:t>
            </a:r>
          </a:p>
          <a:p>
            <a:pPr marL="458788" indent="-458788">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itchFamily="34" charset="0"/>
              </a:rPr>
              <a:t>The prophetic implications of Calvinism</a:t>
            </a:r>
          </a:p>
        </p:txBody>
      </p:sp>
      <p:pic>
        <p:nvPicPr>
          <p:cNvPr id="2" name="Picture 2">
            <a:extLst>
              <a:ext uri="{FF2B5EF4-FFF2-40B4-BE49-F238E27FC236}">
                <a16:creationId xmlns:a16="http://schemas.microsoft.com/office/drawing/2014/main" id="{3B42E277-5629-C85E-793F-192B118925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9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228600"/>
            <a:ext cx="9220200" cy="914400"/>
          </a:xfrm>
        </p:spPr>
        <p:txBody>
          <a:bodyPr/>
          <a:lstStyle/>
          <a:p>
            <a:pPr marL="742950" indent="-742950" algn="ctr">
              <a:buClr>
                <a:srgbClr val="CC00FF"/>
              </a:buClr>
              <a:buFont typeface="+mj-lt"/>
              <a:buAutoNum type="alphaUcPeriod" startAt="4"/>
            </a:pPr>
            <a:r>
              <a:rPr lang="en-US" sz="4000" dirty="0">
                <a:effectLst>
                  <a:outerShdw blurRad="38100" dist="38100" dir="2700000" algn="tl">
                    <a:srgbClr val="000000">
                      <a:alpha val="43137"/>
                    </a:srgbClr>
                  </a:outerShdw>
                </a:effectLst>
              </a:rPr>
              <a:t>The Prophetic Implications of Calvinism</a:t>
            </a:r>
          </a:p>
        </p:txBody>
      </p:sp>
      <p:sp>
        <p:nvSpPr>
          <p:cNvPr id="3" name="Content Placeholder 2"/>
          <p:cNvSpPr>
            <a:spLocks noGrp="1"/>
          </p:cNvSpPr>
          <p:nvPr>
            <p:ph idx="1"/>
          </p:nvPr>
        </p:nvSpPr>
        <p:spPr>
          <a:xfrm>
            <a:off x="609600" y="1600200"/>
            <a:ext cx="10439400" cy="4343400"/>
          </a:xfrm>
        </p:spPr>
        <p:txBody>
          <a:bodyPr/>
          <a:lstStyle/>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De-emphasis of Biblical Eschatology</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Calvin’s mishandling of prophetic texts</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Anti-Semitism</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Implications of a lack of an Israel‒Church distinction</a:t>
            </a:r>
          </a:p>
          <a:p>
            <a:pPr marL="457200" indent="-457200">
              <a:spcBef>
                <a:spcPts val="600"/>
              </a:spcBef>
              <a:spcAft>
                <a:spcPts val="1800"/>
              </a:spcAft>
              <a:buClr>
                <a:srgbClr val="00CC00"/>
              </a:buClr>
              <a:buSzPct val="100000"/>
              <a:buFont typeface="+mj-lt"/>
              <a:buAutoNum type="arabicPeriod"/>
              <a:defRPr/>
            </a:pPr>
            <a:r>
              <a:rPr lang="en-US" dirty="0">
                <a:effectLst>
                  <a:outerShdw blurRad="38100" dist="38100" dir="2700000" algn="tl">
                    <a:srgbClr val="000000">
                      <a:alpha val="43137"/>
                    </a:srgbClr>
                  </a:outerShdw>
                </a:effectLst>
                <a:cs typeface="Calibri" pitchFamily="34" charset="0"/>
              </a:rPr>
              <a:t>Neo-Calvinism as a fulfillment of Bible prophecy</a:t>
            </a:r>
          </a:p>
        </p:txBody>
      </p:sp>
      <p:pic>
        <p:nvPicPr>
          <p:cNvPr id="2" name="Picture 2">
            <a:extLst>
              <a:ext uri="{FF2B5EF4-FFF2-40B4-BE49-F238E27FC236}">
                <a16:creationId xmlns:a16="http://schemas.microsoft.com/office/drawing/2014/main" id="{AA3EB56A-DB6D-C4F3-1243-DF6EA2CC76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645" y="1905000"/>
            <a:ext cx="160175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55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9144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Neo-Calvinism vs. The Bible</a:t>
            </a:r>
          </a:p>
        </p:txBody>
      </p:sp>
      <p:sp>
        <p:nvSpPr>
          <p:cNvPr id="3" name="Content Placeholder 2"/>
          <p:cNvSpPr>
            <a:spLocks noGrp="1"/>
          </p:cNvSpPr>
          <p:nvPr>
            <p:ph idx="1"/>
          </p:nvPr>
        </p:nvSpPr>
        <p:spPr>
          <a:xfrm>
            <a:off x="609600" y="1143000"/>
            <a:ext cx="7543800" cy="55626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Calvinism’s Mixed Blessing</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Why Critique Calvinism?</a:t>
            </a:r>
          </a:p>
          <a:p>
            <a:pPr marL="576263" indent="-576263">
              <a:spcBef>
                <a:spcPts val="180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The Source of Calvin’s Theology</a:t>
            </a:r>
            <a:endPar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Calvin’s Manner of Life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TULIP Through the Grid of Scripture</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Conclusion</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2" descr="Related image">
            <a:extLst>
              <a:ext uri="{FF2B5EF4-FFF2-40B4-BE49-F238E27FC236}">
                <a16:creationId xmlns:a16="http://schemas.microsoft.com/office/drawing/2014/main" id="{27D634A5-232E-4EA4-96A0-50BAA04C7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553" y="1371600"/>
            <a:ext cx="2667847" cy="3657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9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563880" y="1636712"/>
            <a:ext cx="11064240"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30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3000" b="1" dirty="0">
                <a:solidFill>
                  <a:srgbClr val="FFFFCC"/>
                </a:solidFill>
                <a:latin typeface="Calibri" panose="020F0502020204030204" pitchFamily="34" charset="0"/>
                <a:cs typeface="Calibri" panose="020F0502020204030204" pitchFamily="34" charset="0"/>
              </a:rPr>
              <a:t>sine qua non </a:t>
            </a:r>
            <a:r>
              <a:rPr lang="en-US" sz="3000" dirty="0">
                <a:latin typeface="Calibri" panose="020F0502020204030204" pitchFamily="34" charset="0"/>
                <a:cs typeface="Calibri" panose="020F0502020204030204" pitchFamily="34" charset="0"/>
              </a:rPr>
              <a:t>(lit. “without which is not”):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The </a:t>
            </a:r>
            <a:r>
              <a:rPr lang="en-US" sz="3000" b="1" dirty="0">
                <a:solidFill>
                  <a:srgbClr val="FFFFCC"/>
                </a:solidFill>
                <a:latin typeface="Calibri" panose="020F0502020204030204" pitchFamily="34" charset="0"/>
                <a:cs typeface="Calibri" panose="020F0502020204030204" pitchFamily="34" charset="0"/>
              </a:rPr>
              <a:t>consistent</a:t>
            </a:r>
            <a:r>
              <a:rPr lang="en-US" sz="3000" dirty="0">
                <a:latin typeface="Calibri" panose="020F0502020204030204" pitchFamily="34" charset="0"/>
                <a:cs typeface="Calibri" panose="020F0502020204030204" pitchFamily="34" charset="0"/>
              </a:rPr>
              <a:t> use of a plain, normal, literal, grammatical-historical method of interpretation;</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Which reveals that the </a:t>
            </a:r>
            <a:r>
              <a:rPr lang="en-US" sz="3000" b="1" dirty="0">
                <a:solidFill>
                  <a:srgbClr val="FFFFCC"/>
                </a:solidFill>
                <a:latin typeface="Calibri" panose="020F0502020204030204" pitchFamily="34" charset="0"/>
                <a:cs typeface="Calibri" panose="020F0502020204030204" pitchFamily="34" charset="0"/>
              </a:rPr>
              <a:t>Church is distinct from Israel</a:t>
            </a:r>
            <a:r>
              <a:rPr lang="en-US" sz="3000" dirty="0">
                <a:latin typeface="Calibri" panose="020F0502020204030204" pitchFamily="34" charset="0"/>
                <a:cs typeface="Calibri" panose="020F0502020204030204" pitchFamily="34" charset="0"/>
              </a:rPr>
              <a:t>;</a:t>
            </a:r>
          </a:p>
          <a:p>
            <a:pPr marL="457200" indent="-457200" algn="just" defTabSz="915001">
              <a:spcBef>
                <a:spcPts val="0"/>
              </a:spcBef>
              <a:spcAft>
                <a:spcPts val="2400"/>
              </a:spcAft>
              <a:buClr>
                <a:srgbClr val="00FFFF"/>
              </a:buClr>
              <a:buFont typeface="+mj-lt"/>
              <a:buAutoNum type="arabicPeriod"/>
              <a:defRPr/>
            </a:pPr>
            <a:r>
              <a:rPr lang="en-US" sz="3000" dirty="0">
                <a:latin typeface="Calibri" panose="020F0502020204030204" pitchFamily="34" charset="0"/>
                <a:cs typeface="Calibri" panose="020F0502020204030204" pitchFamily="34" charset="0"/>
              </a:rPr>
              <a:t>God’s overall purpose is to bring </a:t>
            </a:r>
            <a:r>
              <a:rPr lang="en-US" sz="3000" b="1" dirty="0">
                <a:solidFill>
                  <a:srgbClr val="FFFFCC"/>
                </a:solidFill>
                <a:latin typeface="Calibri" panose="020F0502020204030204" pitchFamily="34" charset="0"/>
                <a:cs typeface="Calibri" panose="020F0502020204030204" pitchFamily="34" charset="0"/>
              </a:rPr>
              <a:t>glory to Himself </a:t>
            </a:r>
            <a:r>
              <a:rPr lang="en-US" sz="30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4033044" y="6403976"/>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330163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374019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09600" y="1600200"/>
            <a:ext cx="10972799" cy="255454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Augustine wrote, “the saints reign with Christ during the same thousand years, understood in the same way, that is, of the time of His first coming” and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Therefore the Church even now is the kingdom of Christ, and the kingdom of heaven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Accordingly, even now His saints reign with 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2133600" y="249704"/>
            <a:ext cx="7924800"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City of God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trans., Marcus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Dods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016385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09600" y="1600200"/>
            <a:ext cx="10972800" cy="4524315"/>
          </a:xfrm>
          <a:prstGeom prst="rect">
            <a:avLst/>
          </a:prstGeom>
        </p:spPr>
        <p:txBody>
          <a:bodyPr wrap="square">
            <a:spAutoFit/>
          </a:bodyPr>
          <a:lstStyle/>
          <a:p>
            <a:pPr algn="just"/>
            <a:r>
              <a:rPr lang="en-US" sz="3200" dirty="0">
                <a:latin typeface="Calibri" panose="020F0502020204030204" pitchFamily="34" charset="0"/>
                <a:cs typeface="Calibri" panose="020F0502020204030204" pitchFamily="34" charset="0"/>
              </a:rPr>
              <a:t>“</a:t>
            </a:r>
            <a:r>
              <a:rPr lang="en-US" sz="3200" dirty="0">
                <a:latin typeface="Calibri" panose="020F0502020204030204" pitchFamily="34" charset="0"/>
              </a:rPr>
              <a:t>And this opinion would not be objectionable…for I myself, too, once held this opinion. But, as they assert that those who then rise again shall enjoy the leisure of immoderate carnal banquets, furnished with an amount of meat and drink such as not only to shock the feeling of the temperate, but even to surpass the measure of credulity itself, such assertions can be believed only by the </a:t>
            </a:r>
            <a:r>
              <a:rPr lang="en-US" sz="3200" b="1" u="sng" dirty="0">
                <a:solidFill>
                  <a:srgbClr val="FFFFCC"/>
                </a:solidFill>
                <a:latin typeface="Calibri" panose="020F0502020204030204" pitchFamily="34" charset="0"/>
              </a:rPr>
              <a:t>carnal</a:t>
            </a:r>
            <a:r>
              <a:rPr lang="en-US" sz="3200" dirty="0">
                <a:latin typeface="Calibri" panose="020F0502020204030204" pitchFamily="34" charset="0"/>
              </a:rPr>
              <a:t>. They who do believe them are called by the spiritual </a:t>
            </a:r>
            <a:r>
              <a:rPr lang="en-US" sz="3200" b="1" u="sng" dirty="0">
                <a:solidFill>
                  <a:srgbClr val="FFFFCC"/>
                </a:solidFill>
                <a:latin typeface="Calibri" panose="020F0502020204030204" pitchFamily="34" charset="0"/>
              </a:rPr>
              <a:t>Chiliasts</a:t>
            </a:r>
            <a:r>
              <a:rPr lang="en-US" sz="3200" dirty="0">
                <a:latin typeface="Calibri" panose="020F0502020204030204" pitchFamily="34" charset="0"/>
              </a:rPr>
              <a:t>, which we may literally reproduce by the name </a:t>
            </a:r>
            <a:r>
              <a:rPr lang="en-US" sz="3200" b="1" u="sng" dirty="0">
                <a:solidFill>
                  <a:srgbClr val="FFFFCC"/>
                </a:solidFill>
                <a:latin typeface="Calibri" panose="020F0502020204030204" pitchFamily="34" charset="0"/>
              </a:rPr>
              <a:t>Millenarians</a:t>
            </a:r>
            <a:r>
              <a:rPr lang="en-US" sz="32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5D879D4D-FA2F-4F83-BFE4-262B69D47EDC}"/>
              </a:ext>
            </a:extLst>
          </p:cNvPr>
          <p:cNvSpPr/>
          <p:nvPr/>
        </p:nvSpPr>
        <p:spPr>
          <a:xfrm>
            <a:off x="1524000" y="244908"/>
            <a:ext cx="9144000"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effectLst>
                  <a:outerShdw blurRad="38100" dist="38100" dir="2700000" algn="tl">
                    <a:srgbClr val="000000">
                      <a:alpha val="43137"/>
                    </a:srgbClr>
                  </a:outerShdw>
                </a:effectLst>
                <a:latin typeface="Calibri" panose="020F0502020204030204" pitchFamily="34" charset="0"/>
              </a:rPr>
              <a:t>The City of God</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trans., Marcus </a:t>
            </a:r>
            <a:r>
              <a:rPr lang="en-US" sz="1600" dirty="0" err="1">
                <a:solidFill>
                  <a:srgbClr val="FFFFFF"/>
                </a:solidFill>
                <a:effectLst>
                  <a:outerShdw blurRad="38100" dist="38100" dir="2700000" algn="tl">
                    <a:srgbClr val="000000">
                      <a:alpha val="43137"/>
                    </a:srgbClr>
                  </a:outerShdw>
                </a:effectLst>
                <a:latin typeface="Calibri" panose="020F0502020204030204" pitchFamily="34" charset="0"/>
              </a:rPr>
              <a:t>Dods</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 (NY: Random House, 1950), Book XX, chap. 7, p. 719.</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01001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1378EE8-840D-4371-883A-868FBBCDDA10}"/>
              </a:ext>
            </a:extLst>
          </p:cNvPr>
          <p:cNvSpPr txBox="1">
            <a:spLocks noChangeArrowheads="1"/>
          </p:cNvSpPr>
          <p:nvPr/>
        </p:nvSpPr>
        <p:spPr>
          <a:xfrm>
            <a:off x="609600" y="1295400"/>
            <a:ext cx="10972800" cy="5105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950" b="0" i="1" kern="0" dirty="0">
                <a:solidFill>
                  <a:schemeClr val="tx1"/>
                </a:solidFill>
                <a:effectLst>
                  <a:outerShdw blurRad="38100" dist="38100" dir="2700000" algn="tl">
                    <a:srgbClr val="000000">
                      <a:alpha val="43137"/>
                    </a:srgbClr>
                  </a:outerShdw>
                </a:effectLst>
              </a:rPr>
              <a:t>“But </a:t>
            </a:r>
            <a:r>
              <a:rPr lang="en-US" sz="2950" i="1" u="sng" kern="0" dirty="0">
                <a:solidFill>
                  <a:srgbClr val="FFFFCC"/>
                </a:solidFill>
                <a:effectLst>
                  <a:outerShdw blurRad="38100" dist="38100" dir="2700000" algn="tl">
                    <a:srgbClr val="000000">
                      <a:alpha val="43137"/>
                    </a:srgbClr>
                  </a:outerShdw>
                </a:effectLst>
              </a:rPr>
              <a:t>Satan</a:t>
            </a:r>
            <a:r>
              <a:rPr lang="en-US" sz="2950" b="0" i="1" kern="0" dirty="0">
                <a:solidFill>
                  <a:schemeClr val="tx1"/>
                </a:solidFill>
                <a:effectLst>
                  <a:outerShdw blurRad="38100" dist="38100" dir="2700000" algn="tl">
                    <a:srgbClr val="000000">
                      <a:alpha val="43137"/>
                    </a:srgbClr>
                  </a:outerShdw>
                </a:effectLst>
              </a:rPr>
              <a:t> has not only befuddled men’s senses to make them bury with the corpses the memory of resurrection; he has also attempted to </a:t>
            </a:r>
            <a:r>
              <a:rPr lang="en-US" sz="2950" i="1" u="sng" kern="0" dirty="0">
                <a:solidFill>
                  <a:srgbClr val="FFFFCC"/>
                </a:solidFill>
                <a:effectLst>
                  <a:outerShdw blurRad="38100" dist="38100" dir="2700000" algn="tl">
                    <a:srgbClr val="000000">
                      <a:alpha val="43137"/>
                    </a:srgbClr>
                  </a:outerShdw>
                </a:effectLst>
              </a:rPr>
              <a:t>corrupt</a:t>
            </a:r>
            <a:r>
              <a:rPr lang="en-US" sz="2950" b="0" i="1" kern="0" dirty="0">
                <a:solidFill>
                  <a:schemeClr val="tx1"/>
                </a:solidFill>
                <a:effectLst>
                  <a:outerShdw blurRad="38100" dist="38100" dir="2700000" algn="tl">
                    <a:srgbClr val="000000">
                      <a:alpha val="43137"/>
                    </a:srgbClr>
                  </a:outerShdw>
                </a:effectLst>
              </a:rPr>
              <a:t> this part of the doctrine with various </a:t>
            </a:r>
            <a:r>
              <a:rPr lang="en-US" sz="2950" i="1" u="sng" kern="0" dirty="0">
                <a:solidFill>
                  <a:srgbClr val="FFFFCC"/>
                </a:solidFill>
                <a:effectLst>
                  <a:outerShdw blurRad="38100" dist="38100" dir="2700000" algn="tl">
                    <a:srgbClr val="000000">
                      <a:alpha val="43137"/>
                    </a:srgbClr>
                  </a:outerShdw>
                </a:effectLst>
              </a:rPr>
              <a:t>falsifications</a:t>
            </a:r>
            <a:r>
              <a:rPr lang="en-US" sz="2950" b="0" i="1" kern="0" dirty="0">
                <a:solidFill>
                  <a:schemeClr val="tx1"/>
                </a:solidFill>
                <a:effectLst>
                  <a:outerShdw blurRad="38100" dist="38100" dir="2700000" algn="tl">
                    <a:srgbClr val="000000">
                      <a:alpha val="43137"/>
                    </a:srgbClr>
                  </a:outerShdw>
                </a:effectLst>
              </a:rPr>
              <a:t>…Now their </a:t>
            </a:r>
            <a:r>
              <a:rPr lang="en-US" sz="2950" i="1" u="sng" kern="0" dirty="0">
                <a:solidFill>
                  <a:srgbClr val="FFFFCC"/>
                </a:solidFill>
                <a:effectLst>
                  <a:outerShdw blurRad="38100" dist="38100" dir="2700000" algn="tl">
                    <a:srgbClr val="000000">
                      <a:alpha val="43137"/>
                    </a:srgbClr>
                  </a:outerShdw>
                </a:effectLst>
              </a:rPr>
              <a:t>fiction</a:t>
            </a:r>
            <a:r>
              <a:rPr lang="en-US" sz="2950" b="0" i="1" kern="0" dirty="0">
                <a:solidFill>
                  <a:schemeClr val="tx1"/>
                </a:solidFill>
                <a:effectLst>
                  <a:outerShdw blurRad="38100" dist="38100" dir="2700000" algn="tl">
                    <a:srgbClr val="000000">
                      <a:alpha val="43137"/>
                    </a:srgbClr>
                  </a:outerShdw>
                </a:effectLst>
              </a:rPr>
              <a:t> is </a:t>
            </a:r>
            <a:r>
              <a:rPr lang="en-US" sz="2950" i="1" u="sng" kern="0" dirty="0">
                <a:solidFill>
                  <a:srgbClr val="FFFFCC"/>
                </a:solidFill>
                <a:effectLst>
                  <a:outerShdw blurRad="38100" dist="38100" dir="2700000" algn="tl">
                    <a:srgbClr val="000000">
                      <a:alpha val="43137"/>
                    </a:srgbClr>
                  </a:outerShdw>
                </a:effectLst>
              </a:rPr>
              <a:t>too childish</a:t>
            </a:r>
            <a:r>
              <a:rPr lang="en-US" sz="2950" b="0" i="1" kern="0" dirty="0">
                <a:solidFill>
                  <a:schemeClr val="tx1"/>
                </a:solidFill>
                <a:effectLst>
                  <a:outerShdw blurRad="38100" dist="38100" dir="2700000" algn="tl">
                    <a:srgbClr val="000000">
                      <a:alpha val="43137"/>
                    </a:srgbClr>
                  </a:outerShdw>
                </a:effectLst>
              </a:rPr>
              <a:t> either to need or to be worth a refutation. And the Apocalypse, from which they undoubtedly drew a pretext for their </a:t>
            </a:r>
            <a:r>
              <a:rPr lang="en-US" sz="2950" i="1" u="sng" kern="0" dirty="0">
                <a:solidFill>
                  <a:srgbClr val="FFFFCC"/>
                </a:solidFill>
                <a:effectLst>
                  <a:outerShdw blurRad="38100" dist="38100" dir="2700000" algn="tl">
                    <a:srgbClr val="000000">
                      <a:alpha val="43137"/>
                    </a:srgbClr>
                  </a:outerShdw>
                </a:effectLst>
              </a:rPr>
              <a:t>error</a:t>
            </a:r>
            <a:r>
              <a:rPr lang="en-US" sz="2950" b="0" i="1" kern="0" dirty="0">
                <a:solidFill>
                  <a:schemeClr val="tx1"/>
                </a:solidFill>
                <a:effectLst>
                  <a:outerShdw blurRad="38100" dist="38100" dir="2700000" algn="tl">
                    <a:srgbClr val="000000">
                      <a:alpha val="43137"/>
                    </a:srgbClr>
                  </a:outerShdw>
                </a:effectLst>
              </a:rPr>
              <a:t>, does not support them. For the number ‘one thousand’ [Rev. 20:4] does not apply to the eternal blessedness of the church but </a:t>
            </a:r>
            <a:r>
              <a:rPr lang="en-US" sz="2950" i="1" u="sng" kern="0" dirty="0">
                <a:solidFill>
                  <a:srgbClr val="FFFFCC"/>
                </a:solidFill>
                <a:effectLst>
                  <a:outerShdw blurRad="38100" dist="38100" dir="2700000" algn="tl">
                    <a:srgbClr val="000000">
                      <a:alpha val="43137"/>
                    </a:srgbClr>
                  </a:outerShdw>
                </a:effectLst>
              </a:rPr>
              <a:t>only to the various disturbances that awaited the church, while still toiling on earth</a:t>
            </a:r>
            <a:r>
              <a:rPr lang="en-US" sz="2950" b="0" i="1" kern="0" dirty="0">
                <a:solidFill>
                  <a:schemeClr val="tx1"/>
                </a:solidFill>
                <a:effectLst>
                  <a:outerShdw blurRad="38100" dist="38100" dir="2700000" algn="tl">
                    <a:srgbClr val="000000">
                      <a:alpha val="43137"/>
                    </a:srgbClr>
                  </a:outerShdw>
                </a:effectLst>
              </a:rPr>
              <a:t>…Those who assign the children of God a thousand years in which to enjoy the inheritance of the life to come do not realize how much </a:t>
            </a:r>
            <a:r>
              <a:rPr lang="en-US" sz="2950" i="1" u="sng" kern="0" dirty="0">
                <a:solidFill>
                  <a:srgbClr val="FFFFCC"/>
                </a:solidFill>
                <a:effectLst>
                  <a:outerShdw blurRad="38100" dist="38100" dir="2700000" algn="tl">
                    <a:srgbClr val="000000">
                      <a:alpha val="43137"/>
                    </a:srgbClr>
                  </a:outerShdw>
                </a:effectLst>
              </a:rPr>
              <a:t>reproach</a:t>
            </a:r>
            <a:r>
              <a:rPr lang="en-US" sz="2950" b="0" i="1" kern="0" dirty="0">
                <a:solidFill>
                  <a:schemeClr val="tx1"/>
                </a:solidFill>
                <a:effectLst>
                  <a:outerShdw blurRad="38100" dist="38100" dir="2700000" algn="tl">
                    <a:srgbClr val="000000">
                      <a:alpha val="43137"/>
                    </a:srgbClr>
                  </a:outerShdw>
                </a:effectLst>
              </a:rPr>
              <a:t> they are casting upon Christ and his Kingdom.”</a:t>
            </a:r>
            <a:endParaRPr lang="en-US" altLang="en-US" sz="2950" b="0" i="1"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BE3C6E12-FEEE-4635-8A87-A0DFE30BDFF4}"/>
              </a:ext>
            </a:extLst>
          </p:cNvPr>
          <p:cNvSpPr txBox="1">
            <a:spLocks noChangeArrowheads="1"/>
          </p:cNvSpPr>
          <p:nvPr/>
        </p:nvSpPr>
        <p:spPr>
          <a:xfrm>
            <a:off x="3124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Institutes of the Christian Religion, III, xxv, 5. </a:t>
            </a:r>
          </a:p>
        </p:txBody>
      </p:sp>
      <p:pic>
        <p:nvPicPr>
          <p:cNvPr id="7" name="Picture 6">
            <a:extLst>
              <a:ext uri="{FF2B5EF4-FFF2-40B4-BE49-F238E27FC236}">
                <a16:creationId xmlns:a16="http://schemas.microsoft.com/office/drawing/2014/main" id="{8495427A-0A09-4CDC-A264-E6C3DBFB8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638946" cy="914400"/>
          </a:xfrm>
          <a:prstGeom prst="rect">
            <a:avLst/>
          </a:prstGeom>
          <a:ln>
            <a:solidFill>
              <a:schemeClr val="tx1"/>
            </a:solidFill>
          </a:ln>
        </p:spPr>
      </p:pic>
    </p:spTree>
    <p:extLst>
      <p:ext uri="{BB962C8B-B14F-4D97-AF65-F5344CB8AC3E}">
        <p14:creationId xmlns:p14="http://schemas.microsoft.com/office/powerpoint/2010/main" val="3158969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071"/>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14104</TotalTime>
  <Words>3386</Words>
  <Application>Microsoft Office PowerPoint</Application>
  <PresentationFormat>Widescreen</PresentationFormat>
  <Paragraphs>167</Paragraphs>
  <Slides>43</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Calibri</vt:lpstr>
      <vt:lpstr>Times New Roman</vt:lpstr>
      <vt:lpstr>Wingdings</vt:lpstr>
      <vt:lpstr>1_Azure</vt:lpstr>
      <vt:lpstr>2_Azure</vt:lpstr>
      <vt:lpstr>PowerPoint Presentation</vt:lpstr>
      <vt:lpstr>Neo-Calvinism vs. The Bible</vt:lpstr>
      <vt:lpstr>II. Why Critique Calvinism?</vt:lpstr>
      <vt:lpstr>The Prophetic Implications of Calvinism</vt:lpstr>
      <vt:lpstr>Dispensational Theology is a  System of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Alva J. McClain Alva J. McClain, The Greatness of the Kingdom: An Inductive Study of the Kingdom of God as Set Forth in the Scriptures (Grand Rapids: Zondervan, 1959), 438-39.</vt:lpstr>
      <vt:lpstr>Alva J. McClain Alva J. McClain, The Greatness of the Kingdom: An Inductive Study of the Kingdom of God as Set Forth in the Scriptures (Grand Rapids: Zondervan, 1959), 438-39.</vt:lpstr>
      <vt:lpstr>PowerPoint Presentation</vt:lpstr>
      <vt:lpstr>PowerPoint Presentation</vt:lpstr>
      <vt:lpstr>PowerPoint Presentation</vt:lpstr>
      <vt:lpstr>PowerPoint Presentation</vt:lpstr>
      <vt:lpstr>Dispensational Theology is a  System of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Prophetic Implications of Calvinism</vt:lpstr>
      <vt:lpstr>Calvinism as a Prophetic Fulfillment</vt:lpstr>
      <vt:lpstr>Calvinism as a Prophetic Fulfillment</vt:lpstr>
      <vt:lpstr>PowerPoint Presentation</vt:lpstr>
      <vt:lpstr>Calvinism as a Prophetic Fulfillment</vt:lpstr>
      <vt:lpstr>PowerPoint Presentation</vt:lpstr>
      <vt:lpstr>Calvinism as a Prophetic Fulfillment</vt:lpstr>
      <vt:lpstr>PowerPoint Presentation</vt:lpstr>
      <vt:lpstr>Calvinism as a Prophetic Fulfillment</vt:lpstr>
      <vt:lpstr>PowerPoint Presentation</vt:lpstr>
      <vt:lpstr>Conclusion</vt:lpstr>
      <vt:lpstr>Neo-Calvinism vs. The Bible</vt:lpstr>
      <vt:lpstr>II. Why Critique Calvinism?</vt:lpstr>
      <vt:lpstr>II. Why Critique Calvinism?</vt:lpstr>
      <vt:lpstr>The Prophetic Implications of Calvinism</vt:lpstr>
      <vt:lpstr>Neo-Calvinism vs.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- 006</dc:title>
  <dc:subject>Neo Calvinism vs the Bible</dc:subject>
  <dc:creator>A. Woods</dc:creator>
  <dc:description>Modified by Jim McGowan</dc:description>
  <cp:lastModifiedBy>Jim McGowan</cp:lastModifiedBy>
  <cp:revision>1590</cp:revision>
  <cp:lastPrinted>2024-10-19T19:09:26Z</cp:lastPrinted>
  <dcterms:created xsi:type="dcterms:W3CDTF">2009-03-17T12:21:13Z</dcterms:created>
  <dcterms:modified xsi:type="dcterms:W3CDTF">2024-10-19T19:10:13Z</dcterms:modified>
</cp:coreProperties>
</file>