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Lst>
  <p:notesMasterIdLst>
    <p:notesMasterId r:id="rId58"/>
  </p:notesMasterIdLst>
  <p:handoutMasterIdLst>
    <p:handoutMasterId r:id="rId59"/>
  </p:handoutMasterIdLst>
  <p:sldIdLst>
    <p:sldId id="11071" r:id="rId3"/>
    <p:sldId id="6021" r:id="rId4"/>
    <p:sldId id="10523" r:id="rId5"/>
    <p:sldId id="10526" r:id="rId6"/>
    <p:sldId id="6080" r:id="rId7"/>
    <p:sldId id="1101" r:id="rId8"/>
    <p:sldId id="11072" r:id="rId9"/>
    <p:sldId id="1102" r:id="rId10"/>
    <p:sldId id="6081" r:id="rId11"/>
    <p:sldId id="6082" r:id="rId12"/>
    <p:sldId id="6083" r:id="rId13"/>
    <p:sldId id="865" r:id="rId14"/>
    <p:sldId id="901" r:id="rId15"/>
    <p:sldId id="900" r:id="rId16"/>
    <p:sldId id="1126" r:id="rId17"/>
    <p:sldId id="10527" r:id="rId18"/>
    <p:sldId id="6085" r:id="rId19"/>
    <p:sldId id="11069" r:id="rId20"/>
    <p:sldId id="6086" r:id="rId21"/>
    <p:sldId id="6096" r:id="rId22"/>
    <p:sldId id="6087" r:id="rId23"/>
    <p:sldId id="6088" r:id="rId24"/>
    <p:sldId id="6089" r:id="rId25"/>
    <p:sldId id="6097" r:id="rId26"/>
    <p:sldId id="6090" r:id="rId27"/>
    <p:sldId id="6091" r:id="rId28"/>
    <p:sldId id="6092" r:id="rId29"/>
    <p:sldId id="6098" r:id="rId30"/>
    <p:sldId id="6093" r:id="rId31"/>
    <p:sldId id="6095" r:id="rId32"/>
    <p:sldId id="6099" r:id="rId33"/>
    <p:sldId id="6100" r:id="rId34"/>
    <p:sldId id="6101" r:id="rId35"/>
    <p:sldId id="6104" r:id="rId36"/>
    <p:sldId id="6102" r:id="rId37"/>
    <p:sldId id="6103" r:id="rId38"/>
    <p:sldId id="6105" r:id="rId39"/>
    <p:sldId id="6106" r:id="rId40"/>
    <p:sldId id="6107" r:id="rId41"/>
    <p:sldId id="10528" r:id="rId42"/>
    <p:sldId id="8845" r:id="rId43"/>
    <p:sldId id="10530" r:id="rId44"/>
    <p:sldId id="6135" r:id="rId45"/>
    <p:sldId id="10531" r:id="rId46"/>
    <p:sldId id="10539" r:id="rId47"/>
    <p:sldId id="10532" r:id="rId48"/>
    <p:sldId id="1330" r:id="rId49"/>
    <p:sldId id="10533" r:id="rId50"/>
    <p:sldId id="10538" r:id="rId51"/>
    <p:sldId id="10522" r:id="rId52"/>
    <p:sldId id="6110" r:id="rId53"/>
    <p:sldId id="10534" r:id="rId54"/>
    <p:sldId id="10535" r:id="rId55"/>
    <p:sldId id="10529" r:id="rId56"/>
    <p:sldId id="11070"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p:scale>
          <a:sx n="110" d="100"/>
          <a:sy n="110" d="100"/>
        </p:scale>
        <p:origin x="37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53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- 005</a:t>
            </a:r>
          </a:p>
          <a:p>
            <a:pPr>
              <a:defRPr/>
            </a:pPr>
            <a:r>
              <a:rPr lang="en-US" sz="1500" dirty="0"/>
              <a:t>10-13-2024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10/12/2024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5</a:t>
            </a:fld>
            <a:endParaRPr lang="en-US"/>
          </a:p>
        </p:txBody>
      </p:sp>
      <p:sp>
        <p:nvSpPr>
          <p:cNvPr id="113667" name="Rectangle 7"/>
          <p:cNvSpPr txBox="1">
            <a:spLocks noGrp="1" noChangeArrowheads="1"/>
          </p:cNvSpPr>
          <p:nvPr/>
        </p:nvSpPr>
        <p:spPr bwMode="auto">
          <a:xfrm>
            <a:off x="4145281" y="9121140"/>
            <a:ext cx="3169920" cy="480060"/>
          </a:xfrm>
          <a:prstGeom prst="rect">
            <a:avLst/>
          </a:prstGeom>
          <a:noFill/>
          <a:ln w="9525">
            <a:noFill/>
            <a:miter lim="800000"/>
            <a:headEnd/>
            <a:tailEnd/>
          </a:ln>
        </p:spPr>
        <p:txBody>
          <a:bodyPr lIns="96662" tIns="48331" rIns="96662" bIns="48331" anchor="b"/>
          <a:lstStyle/>
          <a:p>
            <a:pPr algn="r"/>
            <a:fld id="{52FFDB5B-4DE6-4E17-BC1B-C14A8991B3F7}" type="slidenum">
              <a:rPr lang="en-US" sz="1300">
                <a:latin typeface="Calibri" panose="020F0502020204030204" pitchFamily="34" charset="0"/>
              </a:rPr>
              <a:pPr algn="r"/>
              <a:t>5</a:t>
            </a:fld>
            <a:endParaRPr lang="en-US" sz="13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xfrm>
            <a:off x="582613" y="744538"/>
            <a:ext cx="6610350" cy="3717925"/>
          </a:xfrm>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6656" tIns="48329" rIns="96656" bIns="48329"/>
          <a:lstStyle/>
          <a:p>
            <a:pPr eaLnBrk="1" hangingPunct="1"/>
            <a:endParaRPr lang="en-US"/>
          </a:p>
        </p:txBody>
      </p:sp>
    </p:spTree>
    <p:extLst>
      <p:ext uri="{BB962C8B-B14F-4D97-AF65-F5344CB8AC3E}">
        <p14:creationId xmlns:p14="http://schemas.microsoft.com/office/powerpoint/2010/main" val="304993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76829" indent="-298780">
              <a:spcBef>
                <a:spcPct val="30000"/>
              </a:spcBef>
              <a:defRPr kumimoji="1" sz="1300">
                <a:solidFill>
                  <a:schemeClr val="tx1"/>
                </a:solidFill>
                <a:latin typeface="Arial" panose="020B0604020202020204" pitchFamily="34" charset="0"/>
              </a:defRPr>
            </a:lvl2pPr>
            <a:lvl3pPr marL="1195121" indent="-239024">
              <a:spcBef>
                <a:spcPct val="30000"/>
              </a:spcBef>
              <a:defRPr kumimoji="1" sz="1300">
                <a:solidFill>
                  <a:schemeClr val="tx1"/>
                </a:solidFill>
                <a:latin typeface="Arial" panose="020B0604020202020204" pitchFamily="34" charset="0"/>
              </a:defRPr>
            </a:lvl3pPr>
            <a:lvl4pPr marL="1673169" indent="-239024">
              <a:spcBef>
                <a:spcPct val="30000"/>
              </a:spcBef>
              <a:defRPr kumimoji="1" sz="1300">
                <a:solidFill>
                  <a:schemeClr val="tx1"/>
                </a:solidFill>
                <a:latin typeface="Arial" panose="020B0604020202020204" pitchFamily="34" charset="0"/>
              </a:defRPr>
            </a:lvl4pPr>
            <a:lvl5pPr marL="2151217" indent="-239024">
              <a:spcBef>
                <a:spcPct val="30000"/>
              </a:spcBef>
              <a:defRPr kumimoji="1" sz="1300">
                <a:solidFill>
                  <a:schemeClr val="tx1"/>
                </a:solidFill>
                <a:latin typeface="Arial" panose="020B0604020202020204" pitchFamily="34" charset="0"/>
              </a:defRPr>
            </a:lvl5pPr>
            <a:lvl6pPr marL="2629266" indent="-239024" eaLnBrk="0" fontAlgn="base" hangingPunct="0">
              <a:spcBef>
                <a:spcPct val="30000"/>
              </a:spcBef>
              <a:spcAft>
                <a:spcPct val="0"/>
              </a:spcAft>
              <a:defRPr kumimoji="1" sz="1300">
                <a:solidFill>
                  <a:schemeClr val="tx1"/>
                </a:solidFill>
                <a:latin typeface="Arial" panose="020B0604020202020204" pitchFamily="34" charset="0"/>
              </a:defRPr>
            </a:lvl6pPr>
            <a:lvl7pPr marL="3107314" indent="-239024" eaLnBrk="0" fontAlgn="base" hangingPunct="0">
              <a:spcBef>
                <a:spcPct val="30000"/>
              </a:spcBef>
              <a:spcAft>
                <a:spcPct val="0"/>
              </a:spcAft>
              <a:defRPr kumimoji="1" sz="1300">
                <a:solidFill>
                  <a:schemeClr val="tx1"/>
                </a:solidFill>
                <a:latin typeface="Arial" panose="020B0604020202020204" pitchFamily="34" charset="0"/>
              </a:defRPr>
            </a:lvl7pPr>
            <a:lvl8pPr marL="3585362" indent="-239024" eaLnBrk="0" fontAlgn="base" hangingPunct="0">
              <a:spcBef>
                <a:spcPct val="30000"/>
              </a:spcBef>
              <a:spcAft>
                <a:spcPct val="0"/>
              </a:spcAft>
              <a:defRPr kumimoji="1" sz="1300">
                <a:solidFill>
                  <a:schemeClr val="tx1"/>
                </a:solidFill>
                <a:latin typeface="Arial" panose="020B0604020202020204" pitchFamily="34" charset="0"/>
              </a:defRPr>
            </a:lvl8pPr>
            <a:lvl9pPr marL="4063411" indent="-23902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5100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239838"/>
            <a:ext cx="5949950" cy="3346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24</a:t>
            </a:fld>
            <a:endParaRPr lang="en-US"/>
          </a:p>
        </p:txBody>
      </p:sp>
    </p:spTree>
    <p:extLst>
      <p:ext uri="{BB962C8B-B14F-4D97-AF65-F5344CB8AC3E}">
        <p14:creationId xmlns:p14="http://schemas.microsoft.com/office/powerpoint/2010/main" val="401418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34</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06119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37</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38</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39</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10/12/2024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6761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10/12/2024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10/12/2024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10/12/2024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3" r:id="rId12"/>
    <p:sldLayoutId id="2147488934" r:id="rId13"/>
    <p:sldLayoutId id="2147488935" r:id="rId14"/>
    <p:sldLayoutId id="214748893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middletownbiblechurch.org/reformed/sprouljr.ht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45.emf"/><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45.emf"/><Relationship Id="rId4" Type="http://schemas.openxmlformats.org/officeDocument/2006/relationships/customXml" Target="../ink/ink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609600" y="1600202"/>
            <a:ext cx="10972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On the basis of this kind of statement, many in the church are being misled into believing that Piper stands with Israel, but he does not. What Piper said is </a:t>
            </a:r>
            <a:r>
              <a:rPr lang="en-US"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what Paul taught. Israel’s destiny as a nation is not one of spiritual incorporation into the church, which is the classic Reformed, </a:t>
            </a:r>
            <a:r>
              <a:rPr lang="en-US" b="1" u="sng" dirty="0">
                <a:solidFill>
                  <a:srgbClr val="FFFFCC"/>
                </a:solidFill>
                <a:effectLst>
                  <a:outerShdw blurRad="38100" dist="38100" dir="2700000" algn="tl">
                    <a:srgbClr val="000000">
                      <a:alpha val="43137"/>
                    </a:srgbClr>
                  </a:outerShdw>
                </a:effectLst>
              </a:rPr>
              <a:t>Calvinistic</a:t>
            </a:r>
            <a:r>
              <a:rPr lang="en-US" dirty="0">
                <a:effectLst>
                  <a:outerShdw blurRad="38100" dist="38100" dir="2700000" algn="tl">
                    <a:srgbClr val="000000">
                      <a:alpha val="43137"/>
                    </a:srgbClr>
                  </a:outerShdw>
                </a:effectLst>
              </a:rPr>
              <a:t> teaching. The church comprises </a:t>
            </a:r>
            <a:r>
              <a:rPr lang="en-US" i="1" dirty="0">
                <a:effectLst>
                  <a:outerShdw blurRad="38100" dist="38100" dir="2700000" algn="tl">
                    <a:srgbClr val="000000">
                      <a:alpha val="43137"/>
                    </a:srgbClr>
                  </a:outerShdw>
                </a:effectLst>
              </a:rPr>
              <a:t>individual</a:t>
            </a:r>
            <a:r>
              <a:rPr lang="en-US" dirty="0">
                <a:effectLst>
                  <a:outerShdw blurRad="38100" dist="38100" dir="2700000" algn="tl">
                    <a:srgbClr val="000000">
                      <a:alpha val="43137"/>
                    </a:srgbClr>
                  </a:outerShdw>
                </a:effectLst>
              </a:rPr>
              <a:t> Jews and Gentiles, not ‘Israel,’ which is a distinct national entity. The appointed destiny for Israel is for her to remain a </a:t>
            </a:r>
            <a:r>
              <a:rPr lang="en-US" i="1" dirty="0">
                <a:effectLst>
                  <a:outerShdw blurRad="38100" dist="38100" dir="2700000" algn="tl">
                    <a:srgbClr val="000000">
                      <a:alpha val="43137"/>
                    </a:srgbClr>
                  </a:outerShdw>
                </a:effectLst>
              </a:rPr>
              <a:t>nation</a:t>
            </a:r>
            <a:r>
              <a:rPr lang="en-US" dirty="0">
                <a:effectLst>
                  <a:outerShdw blurRad="38100" dist="38100" dir="2700000" algn="tl">
                    <a:srgbClr val="000000">
                      <a:alpha val="43137"/>
                    </a:srgbClr>
                  </a:outerShdw>
                </a:effectLst>
              </a:rPr>
              <a:t> in the sight of God and in the midst of all the nations, for as long as God’s ‘fixed order’ of creation endures (Jer. 31:36)</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3429000" y="228601"/>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Paul Wilkinson</a:t>
            </a:r>
          </a:p>
          <a:p>
            <a:pPr algn="ct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3074" name="Picture 2" descr="Image result for paul wilkinson on darby">
            <a:extLst>
              <a:ext uri="{FF2B5EF4-FFF2-40B4-BE49-F238E27FC236}">
                <a16:creationId xmlns:a16="http://schemas.microsoft.com/office/drawing/2014/main" id="{D30798D2-EDF8-48E3-A0B5-594F5572D9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1463040"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5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89FC3-F44B-4A6F-BC69-1800A10DF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4579" name="Rectangle 3"/>
          <p:cNvSpPr>
            <a:spLocks noGrp="1"/>
          </p:cNvSpPr>
          <p:nvPr>
            <p:ph type="body" idx="4294967295"/>
          </p:nvPr>
        </p:nvSpPr>
        <p:spPr>
          <a:xfrm>
            <a:off x="609600" y="0"/>
            <a:ext cx="10972800" cy="5029200"/>
          </a:xfrm>
        </p:spPr>
        <p:txBody>
          <a:bodyPr/>
          <a:lstStyle/>
          <a:p>
            <a:pPr marL="0" indent="0" algn="ctr" defTabSz="514350">
              <a:spcBef>
                <a:spcPts val="0"/>
              </a:spcBef>
              <a:spcAft>
                <a:spcPts val="900"/>
              </a:spcAft>
              <a:buClr>
                <a:schemeClr val="tx1"/>
              </a:buClr>
              <a:buNone/>
              <a:defRPr/>
            </a:pPr>
            <a:r>
              <a:rPr lang="en-US" altLang="en-US" sz="4000" kern="1200" dirty="0">
                <a:solidFill>
                  <a:schemeClr val="tx2"/>
                </a:solidFill>
                <a:ea typeface="+mj-ea"/>
                <a:cs typeface="Calibri" panose="020F0502020204030204" pitchFamily="34" charset="0"/>
              </a:rPr>
              <a:t>Jeremiah 31:35-37</a:t>
            </a:r>
          </a:p>
          <a:p>
            <a:pPr marL="0" indent="0" algn="just">
              <a:spcBef>
                <a:spcPts val="0"/>
              </a:spcBef>
              <a:buNone/>
              <a:defRPr/>
            </a:pPr>
            <a:r>
              <a:rPr lang="en-US" sz="3100" dirty="0"/>
              <a:t>“</a:t>
            </a:r>
            <a:r>
              <a:rPr lang="en-US" sz="3100" dirty="0">
                <a:effectLst/>
              </a:rPr>
              <a:t>Thus says the </a:t>
            </a:r>
            <a:r>
              <a:rPr lang="en-US" sz="3100" cap="small" dirty="0">
                <a:effectLst/>
              </a:rPr>
              <a:t>Lord</a:t>
            </a:r>
            <a:r>
              <a:rPr lang="en-US" sz="3100" dirty="0">
                <a:effectLst/>
              </a:rPr>
              <a:t>, Who gives the sun for light by day And the fixed order of the moon and the stars for light by night, Who stirs up the sea so that its waves roar; The </a:t>
            </a:r>
            <a:r>
              <a:rPr lang="en-US" sz="3100" cap="small" dirty="0">
                <a:effectLst/>
              </a:rPr>
              <a:t>Lord</a:t>
            </a:r>
            <a:r>
              <a:rPr lang="en-US" sz="3100" dirty="0">
                <a:effectLst/>
              </a:rPr>
              <a:t> of hosts is His name:</a:t>
            </a:r>
            <a:r>
              <a:rPr lang="en-US" sz="3100" baseline="30000" dirty="0">
                <a:effectLst/>
              </a:rPr>
              <a:t>36 </a:t>
            </a:r>
            <a:r>
              <a:rPr lang="en-US" sz="3100" dirty="0">
                <a:effectLst/>
              </a:rPr>
              <a:t>“If this fixed order departs From before Me,” declares the </a:t>
            </a:r>
            <a:r>
              <a:rPr lang="en-US" sz="3100" cap="small" dirty="0">
                <a:effectLst/>
              </a:rPr>
              <a:t>Lord</a:t>
            </a:r>
            <a:r>
              <a:rPr lang="en-US" sz="3100" dirty="0">
                <a:effectLst/>
              </a:rPr>
              <a:t>, “Then the offspring of Israel also will cease From being a nation before Me forever.”</a:t>
            </a:r>
            <a:r>
              <a:rPr lang="en-US" sz="3100" baseline="30000" dirty="0">
                <a:effectLst/>
              </a:rPr>
              <a:t>37 </a:t>
            </a:r>
            <a:r>
              <a:rPr lang="en-US" sz="3100" dirty="0">
                <a:effectLst/>
              </a:rPr>
              <a:t>Thus says the </a:t>
            </a:r>
            <a:r>
              <a:rPr lang="en-US" sz="3100" cap="small" dirty="0">
                <a:effectLst/>
              </a:rPr>
              <a:t>Lord</a:t>
            </a:r>
            <a:r>
              <a:rPr lang="en-US" sz="3100" dirty="0">
                <a:effectLst/>
              </a:rPr>
              <a:t>, “If the heavens above can be measured And the foundations of the earth searched out below, Then I will also cast off all the offspring of Israel For all that they have done,” declares the </a:t>
            </a:r>
            <a:r>
              <a:rPr lang="en-US" sz="3100" cap="small" dirty="0">
                <a:effectLst/>
              </a:rPr>
              <a:t>Lord</a:t>
            </a:r>
            <a:r>
              <a:rPr lang="en-US" sz="3100" dirty="0"/>
              <a:t>.”</a:t>
            </a:r>
            <a:endParaRPr lang="en-US" sz="3100" dirty="0">
              <a:latin typeface="Arial" pitchFamily="34" charset="0"/>
              <a:cs typeface="Arial" pitchFamily="34" charset="0"/>
            </a:endParaRPr>
          </a:p>
        </p:txBody>
      </p:sp>
    </p:spTree>
    <p:extLst>
      <p:ext uri="{BB962C8B-B14F-4D97-AF65-F5344CB8AC3E}">
        <p14:creationId xmlns:p14="http://schemas.microsoft.com/office/powerpoint/2010/main" val="270332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0" y="228600"/>
            <a:ext cx="91440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THE NEW ISRAEL?</a:t>
            </a:r>
          </a:p>
        </p:txBody>
      </p:sp>
      <p:sp>
        <p:nvSpPr>
          <p:cNvPr id="108547" name="Content Placeholder 2"/>
          <p:cNvSpPr>
            <a:spLocks noGrp="1"/>
          </p:cNvSpPr>
          <p:nvPr>
            <p:ph idx="1"/>
          </p:nvPr>
        </p:nvSpPr>
        <p:spPr>
          <a:xfrm>
            <a:off x="609600" y="1343024"/>
            <a:ext cx="10972800" cy="4219575"/>
          </a:xfrm>
        </p:spPr>
        <p:txBody>
          <a:bodyPr/>
          <a:lstStyle/>
          <a:p>
            <a:pPr marL="0" indent="0" algn="just">
              <a:buNone/>
            </a:pPr>
            <a:r>
              <a:rPr lang="en-US" sz="3150" dirty="0">
                <a:effectLst>
                  <a:outerShdw blurRad="38100" dist="38100" dir="2700000" algn="tl">
                    <a:srgbClr val="000000">
                      <a:alpha val="43137"/>
                    </a:srgbClr>
                  </a:outerShdw>
                </a:effectLst>
              </a:rPr>
              <a:t>“We’re not dispensationalists here....</a:t>
            </a:r>
            <a:r>
              <a:rPr lang="en-US" sz="3150" b="1" u="sng" dirty="0">
                <a:solidFill>
                  <a:srgbClr val="FFFFCC"/>
                </a:solidFill>
                <a:effectLst>
                  <a:outerShdw blurRad="38100" dist="38100" dir="2700000" algn="tl">
                    <a:srgbClr val="000000">
                      <a:alpha val="43137"/>
                    </a:srgbClr>
                  </a:outerShdw>
                </a:effectLst>
              </a:rPr>
              <a:t>We believe that the church is essentially Israel. We believe that the answer to, ‘What about the Jews?’ is, ‘Here we are.</a:t>
            </a:r>
            <a:r>
              <a:rPr lang="en-US" sz="3150" b="1" dirty="0">
                <a:solidFill>
                  <a:srgbClr val="FFFFCC"/>
                </a:solidFill>
                <a:effectLst>
                  <a:outerShdw blurRad="38100" dist="38100" dir="2700000" algn="tl">
                    <a:srgbClr val="000000">
                      <a:alpha val="43137"/>
                    </a:srgbClr>
                  </a:outerShdw>
                </a:effectLst>
              </a:rPr>
              <a:t>’</a:t>
            </a:r>
            <a:r>
              <a:rPr lang="en-US" sz="3150" dirty="0">
                <a:effectLst>
                  <a:outerShdw blurRad="38100" dist="38100" dir="2700000" algn="tl">
                    <a:srgbClr val="000000">
                      <a:alpha val="43137"/>
                    </a:srgbClr>
                  </a:outerShdw>
                </a:effectLst>
              </a:rPr>
              <a:t> We deny that </a:t>
            </a:r>
            <a:r>
              <a:rPr lang="en-US" sz="3150" b="1" u="sng" dirty="0">
                <a:solidFill>
                  <a:srgbClr val="FFFFCC"/>
                </a:solidFill>
                <a:effectLst>
                  <a:outerShdw blurRad="38100" dist="38100" dir="2700000" algn="tl">
                    <a:srgbClr val="000000">
                      <a:alpha val="43137"/>
                    </a:srgbClr>
                  </a:outerShdw>
                </a:effectLst>
              </a:rPr>
              <a:t>the church</a:t>
            </a:r>
            <a:r>
              <a:rPr lang="en-US" sz="3150" dirty="0">
                <a:effectLst>
                  <a:outerShdw blurRad="38100" dist="38100" dir="2700000" algn="tl">
                    <a:srgbClr val="000000">
                      <a:alpha val="43137"/>
                    </a:srgbClr>
                  </a:outerShdw>
                </a:effectLst>
              </a:rPr>
              <a:t> is God’s ‘plan B.’ We deny that we are living in God’s redemptive parenthesis. There, we are again one people. In His holy and heavenly temple there is neither Jew nor Greek, male nor female, pre-mil nor post-mil. There, we are all together, </a:t>
            </a:r>
            <a:r>
              <a:rPr lang="en-US" sz="3150" b="1" u="sng" dirty="0">
                <a:solidFill>
                  <a:srgbClr val="FFFFCC"/>
                </a:solidFill>
                <a:effectLst>
                  <a:outerShdw blurRad="38100" dist="38100" dir="2700000" algn="tl">
                    <a:srgbClr val="000000">
                      <a:alpha val="43137"/>
                    </a:srgbClr>
                  </a:outerShdw>
                </a:effectLst>
              </a:rPr>
              <a:t>the Israel of God</a:t>
            </a:r>
            <a:r>
              <a:rPr lang="en-US" sz="3150" dirty="0">
                <a:effectLst>
                  <a:outerShdw blurRad="38100" dist="38100" dir="2700000" algn="tl">
                    <a:srgbClr val="000000">
                      <a:alpha val="43137"/>
                    </a:srgbClr>
                  </a:outerShdw>
                </a:effectLst>
              </a:rPr>
              <a:t>, princes with God, and the </a:t>
            </a:r>
            <a:r>
              <a:rPr lang="en-US" sz="3150" i="1" dirty="0" err="1">
                <a:effectLst>
                  <a:outerShdw blurRad="38100" dist="38100" dir="2700000" algn="tl">
                    <a:srgbClr val="000000">
                      <a:alpha val="43137"/>
                    </a:srgbClr>
                  </a:outerShdw>
                </a:effectLst>
              </a:rPr>
              <a:t>ekklesia</a:t>
            </a:r>
            <a:r>
              <a:rPr lang="en-US" sz="3150" dirty="0">
                <a:effectLst>
                  <a:outerShdw blurRad="38100" dist="38100" dir="2700000" algn="tl">
                    <a:srgbClr val="000000">
                      <a:alpha val="43137"/>
                    </a:srgbClr>
                  </a:outerShdw>
                </a:effectLst>
              </a:rPr>
              <a:t>, the set apart ones.”</a:t>
            </a:r>
            <a:endParaRPr lang="en-US" altLang="en-US" sz="315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1524000" y="6324600"/>
            <a:ext cx="9144000" cy="338554"/>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 Talk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magazine, Spring of 1999, p. 2 (inside cover), by R. C. Sproul Jr., editor, emphasis is mine</a:t>
            </a:r>
          </a:p>
        </p:txBody>
      </p:sp>
      <p:pic>
        <p:nvPicPr>
          <p:cNvPr id="1026" name="Picture 2" descr="Image result for rc sproul">
            <a:extLst>
              <a:ext uri="{FF2B5EF4-FFF2-40B4-BE49-F238E27FC236}">
                <a16:creationId xmlns:a16="http://schemas.microsoft.com/office/drawing/2014/main" id="{B182C08E-B511-456D-82C2-E2EC57047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842963" cy="1266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534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95500" y="228600"/>
            <a:ext cx="8001000" cy="1066800"/>
          </a:xfrm>
        </p:spPr>
        <p:txBody>
          <a:bodyPr/>
          <a:lstStyle/>
          <a:p>
            <a:pPr algn="ctr">
              <a:spcBef>
                <a:spcPts val="0"/>
              </a:spcBef>
            </a:pPr>
            <a:r>
              <a:rPr lang="en-US" sz="3600" dirty="0">
                <a:effectLst>
                  <a:outerShdw blurRad="38100" dist="38100" dir="2700000" algn="tl">
                    <a:srgbClr val="000000">
                      <a:alpha val="43137"/>
                    </a:srgbClr>
                  </a:outerShdw>
                </a:effectLst>
              </a:rPr>
              <a:t>Arnold G. Fruchtenbaum</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Zeller, “Is R. C. Sproul Jr. Really A Jew?,” online: </a:t>
            </a:r>
            <a:r>
              <a:rPr lang="en-US" sz="1600" dirty="0">
                <a:solidFill>
                  <a:schemeClr val="tx1"/>
                </a:solidFill>
                <a:effectLst>
                  <a:outerShdw blurRad="38100" dist="38100" dir="2700000" algn="tl">
                    <a:srgbClr val="000000">
                      <a:alpha val="43137"/>
                    </a:srgbClr>
                  </a:outerShdw>
                </a:effectLst>
                <a:hlinkClick r:id="rId2" tooltip="http://www.middletownbiblechurch.org/reformed/sprouljr.htm&#10;CTRL + Click to follow link">
                  <a:extLst>
                    <a:ext uri="{A12FA001-AC4F-418D-AE19-62706E023703}">
                      <ahyp:hlinkClr xmlns:ahyp="http://schemas.microsoft.com/office/drawing/2018/hyperlinkcolor" val="tx"/>
                    </a:ext>
                  </a:extLst>
                </a:hlinkClick>
              </a:rPr>
              <a:t>http://www.middletownbiblechurch.org/reformed/sprouljr.htm</a:t>
            </a:r>
            <a:r>
              <a:rPr lang="en-US" sz="1600" dirty="0">
                <a:solidFill>
                  <a:schemeClr val="tx1"/>
                </a:solidFill>
                <a:effectLst>
                  <a:outerShdw blurRad="38100" dist="38100" dir="2700000" algn="tl">
                    <a:srgbClr val="000000">
                      <a:alpha val="43137"/>
                    </a:srgbClr>
                  </a:outerShdw>
                </a:effectLst>
              </a:rPr>
              <a:t>, accessed 17 February 2018.</a:t>
            </a:r>
          </a:p>
        </p:txBody>
      </p:sp>
      <p:sp>
        <p:nvSpPr>
          <p:cNvPr id="16387" name="Rectangle 3"/>
          <p:cNvSpPr>
            <a:spLocks noGrp="1" noChangeArrowheads="1"/>
          </p:cNvSpPr>
          <p:nvPr>
            <p:ph type="body" idx="1"/>
          </p:nvPr>
        </p:nvSpPr>
        <p:spPr>
          <a:xfrm>
            <a:off x="609600" y="1371600"/>
            <a:ext cx="10972800" cy="5410200"/>
          </a:xfrm>
        </p:spPr>
        <p:txBody>
          <a:bodyPr/>
          <a:lstStyle/>
          <a:p>
            <a:pPr marL="0" indent="0" algn="just">
              <a:buNone/>
              <a:defRPr/>
            </a:pPr>
            <a:r>
              <a:rPr lang="en-US" sz="3000" dirty="0">
                <a:effectLst>
                  <a:outerShdw blurRad="38100" dist="38100" dir="2700000" algn="tl">
                    <a:srgbClr val="000000">
                      <a:alpha val="43137"/>
                    </a:srgbClr>
                  </a:outerShdw>
                </a:effectLst>
              </a:rPr>
              <a:t>“We believe that the answer to, ‘</a:t>
            </a:r>
            <a:r>
              <a:rPr lang="en-US" sz="3000" b="1" u="sng" dirty="0">
                <a:solidFill>
                  <a:srgbClr val="FFFFCC"/>
                </a:solidFill>
                <a:effectLst>
                  <a:outerShdw blurRad="38100" dist="38100" dir="2700000" algn="tl">
                    <a:srgbClr val="000000">
                      <a:alpha val="43137"/>
                    </a:srgbClr>
                  </a:outerShdw>
                </a:effectLst>
              </a:rPr>
              <a:t>What about the Jews?’ is, ‘Here we are</a:t>
            </a:r>
            <a:r>
              <a:rPr lang="en-US" sz="3000" dirty="0">
                <a:effectLst>
                  <a:outerShdw blurRad="38100" dist="38100" dir="2700000" algn="tl">
                    <a:srgbClr val="000000">
                      <a:alpha val="43137"/>
                    </a:srgbClr>
                  </a:outerShdw>
                </a:effectLst>
              </a:rPr>
              <a:t>.’ I shared this comment with a friend of mine who is a converted Jew. He was born in Russia after his parents were released from a Communist prison. With the help of the Israeli underground, his family escaped from behind the Iron Curtain. He received Orthodox Jewish training while living in Germany from 1947 to 1951 and then his family immigrated to New York. He is a dedicated servant of Christ and a respected author. When told about Sproul Jr.’s comment ‘Here we are. [We are the Jews]’ he commented, ‘</a:t>
            </a:r>
            <a:r>
              <a:rPr lang="en-US" sz="3000" b="1" u="sng" dirty="0">
                <a:solidFill>
                  <a:srgbClr val="FFFFCC"/>
                </a:solidFill>
                <a:effectLst>
                  <a:outerShdw blurRad="38100" dist="38100" dir="2700000" algn="tl">
                    <a:srgbClr val="000000">
                      <a:alpha val="43137"/>
                    </a:srgbClr>
                  </a:outerShdw>
                </a:effectLst>
              </a:rPr>
              <a:t>It’s a good thing he was not declaring this on the streets of Berlin, Germany around 1941!</a:t>
            </a:r>
            <a:r>
              <a:rPr lang="en-US" sz="3000" dirty="0">
                <a:effectLst>
                  <a:outerShdw blurRad="38100" dist="38100" dir="2700000" algn="tl">
                    <a:srgbClr val="000000">
                      <a:alpha val="43137"/>
                    </a:srgbClr>
                  </a:outerShdw>
                </a:effectLst>
              </a:rPr>
              <a:t>’” </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6200"/>
            <a:ext cx="82193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847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534400" cy="609600"/>
          </a:xfrm>
        </p:spPr>
        <p:txBody>
          <a:bodyPr/>
          <a:lstStyle/>
          <a:p>
            <a:pPr algn="ctr">
              <a:defRPr/>
            </a:pPr>
            <a:r>
              <a:rPr lang="en-US" sz="4000" dirty="0">
                <a:solidFill>
                  <a:srgbClr val="00FFFF"/>
                </a:solidFill>
                <a:effectLst>
                  <a:outerShdw blurRad="38100" dist="38100" dir="2700000" algn="tl">
                    <a:srgbClr val="000000">
                      <a:alpha val="43137"/>
                    </a:srgbClr>
                  </a:outerShdw>
                </a:effectLst>
              </a:rPr>
              <a:t>Preterism Advocates</a:t>
            </a:r>
          </a:p>
        </p:txBody>
      </p:sp>
      <p:sp>
        <p:nvSpPr>
          <p:cNvPr id="3" name="Content Placeholder 2"/>
          <p:cNvSpPr>
            <a:spLocks noGrp="1"/>
          </p:cNvSpPr>
          <p:nvPr>
            <p:ph idx="1"/>
          </p:nvPr>
        </p:nvSpPr>
        <p:spPr>
          <a:xfrm>
            <a:off x="1981200" y="1143000"/>
            <a:ext cx="5486400" cy="5334000"/>
          </a:xfrm>
        </p:spPr>
        <p:txBody>
          <a:bodyPr/>
          <a:lstStyle/>
          <a:p>
            <a:pPr marL="0" indent="0">
              <a:spcBef>
                <a:spcPts val="0"/>
              </a:spcBef>
              <a:spcAft>
                <a:spcPts val="1200"/>
              </a:spcAft>
              <a:buNone/>
              <a:defRPr/>
            </a:pPr>
            <a:r>
              <a:rPr lang="en-US" dirty="0">
                <a:effectLst>
                  <a:outerShdw blurRad="38100" dist="38100" dir="2700000" algn="tl">
                    <a:srgbClr val="000000">
                      <a:alpha val="43137"/>
                    </a:srgbClr>
                  </a:outerShdw>
                </a:effectLst>
              </a:rPr>
              <a:t>Recent Preterist Commentators</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R.C. Sproul</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N.T. Wright</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Scott Hahn</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J. Massyngbaerde Ford</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David Chilton</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Hank Hanegraaff</a:t>
            </a:r>
          </a:p>
          <a:p>
            <a:pPr marL="461963" lvl="1" indent="-461963">
              <a:spcBef>
                <a:spcPts val="0"/>
              </a:spcBef>
              <a:spcAft>
                <a:spcPts val="1200"/>
              </a:spcAft>
              <a:buClr>
                <a:srgbClr val="00FFFF"/>
              </a:buClr>
              <a:buFont typeface="Arial" panose="020B0604020202020204" pitchFamily="34" charset="0"/>
              <a:buChar char="•"/>
              <a:defRPr/>
            </a:pPr>
            <a:r>
              <a:rPr lang="en-US" dirty="0">
                <a:effectLst>
                  <a:outerShdw blurRad="38100" dist="38100" dir="2700000" algn="tl">
                    <a:srgbClr val="000000">
                      <a:alpha val="43137"/>
                    </a:srgbClr>
                  </a:outerShdw>
                </a:effectLst>
              </a:rPr>
              <a:t>Kenneth Gentry</a:t>
            </a:r>
          </a:p>
        </p:txBody>
      </p:sp>
      <p:pic>
        <p:nvPicPr>
          <p:cNvPr id="204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1" y="1752600"/>
            <a:ext cx="551793" cy="640080"/>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1577" y="2392680"/>
            <a:ext cx="551793" cy="6400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032760"/>
            <a:ext cx="542322" cy="64008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7517" y="3673552"/>
            <a:ext cx="542322" cy="64008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7879" y="4313632"/>
            <a:ext cx="542322" cy="64008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68242" y="4953712"/>
            <a:ext cx="528685" cy="64008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8438" y="5593792"/>
            <a:ext cx="566443" cy="640080"/>
          </a:xfrm>
          <a:prstGeom prst="rect">
            <a:avLst/>
          </a:prstGeom>
        </p:spPr>
      </p:pic>
    </p:spTree>
    <p:extLst>
      <p:ext uri="{BB962C8B-B14F-4D97-AF65-F5344CB8AC3E}">
        <p14:creationId xmlns:p14="http://schemas.microsoft.com/office/powerpoint/2010/main" val="31783342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9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563880" y="1636712"/>
            <a:ext cx="1106424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330163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74019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600200"/>
            <a:ext cx="10972799"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 the Church even now is the kingdom of Christ, and the kingdom of heaven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Accordingly, even now His saints reign with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133600" y="218926"/>
            <a:ext cx="79248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1638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772400" cy="31242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2050" name="Picture 2" descr="Related image">
            <a:extLst>
              <a:ext uri="{FF2B5EF4-FFF2-40B4-BE49-F238E27FC236}">
                <a16:creationId xmlns:a16="http://schemas.microsoft.com/office/drawing/2014/main" id="{BD07C3A6-5BEC-46BE-B97F-165D46750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1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600200"/>
            <a:ext cx="10972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And this opinion would not be objectionable…for I myself, too, once held this opinion. 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a:t>
            </a:r>
            <a:r>
              <a:rPr lang="en-US" sz="3200" b="1" u="sng" dirty="0">
                <a:solidFill>
                  <a:srgbClr val="FFFFCC"/>
                </a:solidFill>
                <a:latin typeface="Calibri" panose="020F0502020204030204" pitchFamily="34" charset="0"/>
              </a:rPr>
              <a:t>carnal</a:t>
            </a:r>
            <a:r>
              <a:rPr lang="en-US" sz="3200" dirty="0">
                <a:latin typeface="Calibri" panose="020F0502020204030204" pitchFamily="34" charset="0"/>
              </a:rPr>
              <a:t>. They who do believe them are called by the spiritual </a:t>
            </a:r>
            <a:r>
              <a:rPr lang="en-US" sz="3200" b="1" u="sng" dirty="0">
                <a:solidFill>
                  <a:srgbClr val="FFFFCC"/>
                </a:solidFill>
                <a:latin typeface="Calibri" panose="020F0502020204030204" pitchFamily="34" charset="0"/>
              </a:rPr>
              <a:t>Chiliasts</a:t>
            </a:r>
            <a:r>
              <a:rPr lang="en-US" sz="3200" dirty="0">
                <a:latin typeface="Calibri" panose="020F0502020204030204" pitchFamily="34" charset="0"/>
              </a:rPr>
              <a:t>, which we may literally reproduce by the name </a:t>
            </a:r>
            <a:r>
              <a:rPr lang="en-US" sz="3200" b="1" u="sng" dirty="0">
                <a:solidFill>
                  <a:srgbClr val="FFFFCC"/>
                </a:solidFill>
                <a:latin typeface="Calibri" panose="020F0502020204030204" pitchFamily="34" charset="0"/>
              </a:rPr>
              <a:t>Millenarians</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5D879D4D-FA2F-4F83-BFE4-262B69D47EDC}"/>
              </a:ext>
            </a:extLst>
          </p:cNvPr>
          <p:cNvSpPr/>
          <p:nvPr/>
        </p:nvSpPr>
        <p:spPr>
          <a:xfrm>
            <a:off x="1524000" y="244908"/>
            <a:ext cx="91440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7, p. 719.</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0100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609600" y="1295400"/>
            <a:ext cx="109728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i="1" kern="0" dirty="0">
                <a:solidFill>
                  <a:schemeClr val="tx1"/>
                </a:solidFill>
                <a:effectLst>
                  <a:outerShdw blurRad="38100" dist="38100" dir="2700000" algn="tl">
                    <a:srgbClr val="000000">
                      <a:alpha val="43137"/>
                    </a:srgbClr>
                  </a:outerShdw>
                </a:effectLst>
              </a:rPr>
              <a:t>“But </a:t>
            </a:r>
            <a:r>
              <a:rPr lang="en-US" sz="2800" i="1" u="sng" kern="0" dirty="0">
                <a:solidFill>
                  <a:srgbClr val="FFFFCC"/>
                </a:solidFill>
                <a:effectLst>
                  <a:outerShdw blurRad="38100" dist="38100" dir="2700000" algn="tl">
                    <a:srgbClr val="000000">
                      <a:alpha val="43137"/>
                    </a:srgbClr>
                  </a:outerShdw>
                </a:effectLst>
              </a:rPr>
              <a:t>Satan</a:t>
            </a:r>
            <a:r>
              <a:rPr lang="en-US" sz="280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800" i="1" u="sng" kern="0" dirty="0">
                <a:solidFill>
                  <a:srgbClr val="FFFFCC"/>
                </a:solidFill>
                <a:effectLst>
                  <a:outerShdw blurRad="38100" dist="38100" dir="2700000" algn="tl">
                    <a:srgbClr val="000000">
                      <a:alpha val="43137"/>
                    </a:srgbClr>
                  </a:outerShdw>
                </a:effectLst>
              </a:rPr>
              <a:t>corrupt</a:t>
            </a:r>
            <a:r>
              <a:rPr lang="en-US" sz="2800" b="0" i="1" kern="0" dirty="0">
                <a:solidFill>
                  <a:schemeClr val="tx1"/>
                </a:solidFill>
                <a:effectLst>
                  <a:outerShdw blurRad="38100" dist="38100" dir="2700000" algn="tl">
                    <a:srgbClr val="000000">
                      <a:alpha val="43137"/>
                    </a:srgbClr>
                  </a:outerShdw>
                </a:effectLst>
              </a:rPr>
              <a:t> this part of the doctrine with various </a:t>
            </a:r>
            <a:r>
              <a:rPr lang="en-US" sz="2800" i="1" u="sng" kern="0" dirty="0">
                <a:solidFill>
                  <a:srgbClr val="FFFFCC"/>
                </a:solidFill>
                <a:effectLst>
                  <a:outerShdw blurRad="38100" dist="38100" dir="2700000" algn="tl">
                    <a:srgbClr val="000000">
                      <a:alpha val="43137"/>
                    </a:srgbClr>
                  </a:outerShdw>
                </a:effectLst>
              </a:rPr>
              <a:t>falsifications</a:t>
            </a:r>
            <a:r>
              <a:rPr lang="en-US" sz="2800" b="0" i="1" kern="0" dirty="0">
                <a:solidFill>
                  <a:schemeClr val="tx1"/>
                </a:solidFill>
                <a:effectLst>
                  <a:outerShdw blurRad="38100" dist="38100" dir="2700000" algn="tl">
                    <a:srgbClr val="000000">
                      <a:alpha val="43137"/>
                    </a:srgbClr>
                  </a:outerShdw>
                </a:effectLst>
              </a:rPr>
              <a:t>…Now their </a:t>
            </a:r>
            <a:r>
              <a:rPr lang="en-US" sz="2800" i="1" u="sng" kern="0" dirty="0">
                <a:solidFill>
                  <a:srgbClr val="FFFFCC"/>
                </a:solidFill>
                <a:effectLst>
                  <a:outerShdw blurRad="38100" dist="38100" dir="2700000" algn="tl">
                    <a:srgbClr val="000000">
                      <a:alpha val="43137"/>
                    </a:srgbClr>
                  </a:outerShdw>
                </a:effectLst>
              </a:rPr>
              <a:t>fiction</a:t>
            </a:r>
            <a:r>
              <a:rPr lang="en-US" sz="2800" b="0" i="1" kern="0" dirty="0">
                <a:solidFill>
                  <a:schemeClr val="tx1"/>
                </a:solidFill>
                <a:effectLst>
                  <a:outerShdw blurRad="38100" dist="38100" dir="2700000" algn="tl">
                    <a:srgbClr val="000000">
                      <a:alpha val="43137"/>
                    </a:srgbClr>
                  </a:outerShdw>
                </a:effectLst>
              </a:rPr>
              <a:t> is </a:t>
            </a:r>
            <a:r>
              <a:rPr lang="en-US" sz="2800" i="1" u="sng" kern="0" dirty="0">
                <a:solidFill>
                  <a:srgbClr val="FFFFCC"/>
                </a:solidFill>
                <a:effectLst>
                  <a:outerShdw blurRad="38100" dist="38100" dir="2700000" algn="tl">
                    <a:srgbClr val="000000">
                      <a:alpha val="43137"/>
                    </a:srgbClr>
                  </a:outerShdw>
                </a:effectLst>
              </a:rPr>
              <a:t>too childish</a:t>
            </a:r>
            <a:r>
              <a:rPr lang="en-US" sz="28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800" i="1" u="sng" kern="0" dirty="0">
                <a:solidFill>
                  <a:srgbClr val="FFFFCC"/>
                </a:solidFill>
                <a:effectLst>
                  <a:outerShdw blurRad="38100" dist="38100" dir="2700000" algn="tl">
                    <a:srgbClr val="000000">
                      <a:alpha val="43137"/>
                    </a:srgbClr>
                  </a:outerShdw>
                </a:effectLst>
              </a:rPr>
              <a:t>error</a:t>
            </a:r>
            <a:r>
              <a:rPr lang="en-US" sz="280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8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8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800" i="1" u="sng" kern="0" dirty="0">
                <a:solidFill>
                  <a:srgbClr val="FFFFCC"/>
                </a:solidFill>
                <a:effectLst>
                  <a:outerShdw blurRad="38100" dist="38100" dir="2700000" algn="tl">
                    <a:srgbClr val="000000">
                      <a:alpha val="43137"/>
                    </a:srgbClr>
                  </a:outerShdw>
                </a:effectLst>
              </a:rPr>
              <a:t>reproach</a:t>
            </a:r>
            <a:r>
              <a:rPr lang="en-US" sz="28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8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3124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638946" cy="914400"/>
          </a:xfrm>
          <a:prstGeom prst="rect">
            <a:avLst/>
          </a:prstGeom>
          <a:ln>
            <a:solidFill>
              <a:schemeClr val="tx1"/>
            </a:solidFill>
          </a:ln>
        </p:spPr>
      </p:pic>
    </p:spTree>
    <p:extLst>
      <p:ext uri="{BB962C8B-B14F-4D97-AF65-F5344CB8AC3E}">
        <p14:creationId xmlns:p14="http://schemas.microsoft.com/office/powerpoint/2010/main" val="315896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609600" y="2498757"/>
            <a:ext cx="1097280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cs typeface="Calibri" panose="020F0502020204030204" pitchFamily="34" charset="0"/>
            </a:endParaRPr>
          </a:p>
        </p:txBody>
      </p:sp>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3581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Alister E. McGrath, </a:t>
            </a:r>
            <a:r>
              <a:rPr lang="en-US" sz="1600" i="1" kern="0" dirty="0"/>
              <a:t>Reformation Thought: An Introduction </a:t>
            </a:r>
            <a:r>
              <a:rPr lang="en-US" sz="1600" kern="0" dirty="0"/>
              <a:t>(Grand Rapids: Baker, 1995), 179.</a:t>
            </a:r>
          </a:p>
        </p:txBody>
      </p:sp>
      <p:pic>
        <p:nvPicPr>
          <p:cNvPr id="2" name="Picture 1">
            <a:extLst>
              <a:ext uri="{FF2B5EF4-FFF2-40B4-BE49-F238E27FC236}">
                <a16:creationId xmlns:a16="http://schemas.microsoft.com/office/drawing/2014/main" id="{756CD066-F48F-EB9C-E598-AA0AD242D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
            <a:ext cx="914400"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806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355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88557"/>
            <a:ext cx="10972800" cy="4706825"/>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The Eastern Orthodox, Roman Catholic, Lutheran, Anglican, and Reformed churches all practice </a:t>
            </a:r>
            <a:r>
              <a:rPr lang="en-US" sz="3000" b="1" u="sng" dirty="0">
                <a:solidFill>
                  <a:srgbClr val="FFFFCC"/>
                </a:solidFill>
                <a:latin typeface="Calibri" panose="020F0502020204030204" pitchFamily="34" charset="0"/>
                <a:cs typeface="Calibri" panose="020F0502020204030204" pitchFamily="34" charset="0"/>
              </a:rPr>
              <a:t>infant baptism</a:t>
            </a:r>
            <a:r>
              <a:rPr lang="en-US" sz="3000" dirty="0">
                <a:latin typeface="Calibri" panose="020F0502020204030204" pitchFamily="34" charset="0"/>
                <a:cs typeface="Calibri" panose="020F0502020204030204" pitchFamily="34" charset="0"/>
              </a:rPr>
              <a:t>. Today we want to look at…lines of evidence that show the </a:t>
            </a:r>
            <a:r>
              <a:rPr lang="en-US" sz="3000" b="1" u="sng" dirty="0">
                <a:solidFill>
                  <a:srgbClr val="FFFFCC"/>
                </a:solidFill>
                <a:latin typeface="Calibri" panose="020F0502020204030204" pitchFamily="34" charset="0"/>
                <a:cs typeface="Calibri" panose="020F0502020204030204" pitchFamily="34" charset="0"/>
              </a:rPr>
              <a:t>validity of this practice.</a:t>
            </a:r>
            <a:r>
              <a:rPr lang="en-US" sz="3000" b="1" dirty="0">
                <a:solidFill>
                  <a:srgbClr val="FFFFCC"/>
                </a:solidFill>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just as baptism is the sign of entrance into the community of the new covenant, so </a:t>
            </a:r>
            <a:r>
              <a:rPr lang="en-US" sz="3000" b="1" u="sng" dirty="0">
                <a:solidFill>
                  <a:srgbClr val="FFFFCC"/>
                </a:solidFill>
                <a:latin typeface="Calibri" panose="020F0502020204030204" pitchFamily="34" charset="0"/>
                <a:cs typeface="Calibri" panose="020F0502020204030204" pitchFamily="34" charset="0"/>
              </a:rPr>
              <a:t>circumcision was the sign of entrance into the core community of the old covenant (the people of Israel</a:t>
            </a:r>
            <a:r>
              <a:rPr lang="en-US" sz="3000" dirty="0">
                <a:latin typeface="Calibri" panose="020F0502020204030204" pitchFamily="34" charset="0"/>
                <a:cs typeface="Calibri" panose="020F0502020204030204" pitchFamily="34" charset="0"/>
              </a:rPr>
              <a:t>; God-fearing Gentiles did not have to be circumcised).…The absence of controversy anywhere in the early church indicates that the church was comfortable with infant baptism, and was </a:t>
            </a:r>
            <a:r>
              <a:rPr lang="en-US" sz="3000" b="1" u="sng" dirty="0">
                <a:solidFill>
                  <a:srgbClr val="FFFFCC"/>
                </a:solidFill>
                <a:latin typeface="Calibri" panose="020F0502020204030204" pitchFamily="34" charset="0"/>
                <a:cs typeface="Calibri" panose="020F0502020204030204" pitchFamily="34" charset="0"/>
              </a:rPr>
              <a:t>carrying on the apostolic tradition of the New Testament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931097" y="248097"/>
            <a:ext cx="6329806" cy="971104"/>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a:t>
            </a:r>
          </a:p>
          <a:p>
            <a:pPr algn="ctr">
              <a:spcAft>
                <a:spcPts val="1200"/>
              </a:spcAft>
              <a:defRPr/>
            </a:pPr>
            <a:r>
              <a:rPr lang="en-US" sz="1600" dirty="0">
                <a:latin typeface="Calibri" panose="020F0502020204030204" pitchFamily="34" charset="0"/>
                <a:cs typeface="Calibri" panose="020F0502020204030204" pitchFamily="34" charset="0"/>
              </a:rPr>
              <a:t>https://www.ligonier.org/learn/devotionals/the-infant-baptism-question/</a:t>
            </a:r>
            <a:endParaRPr lang="en-US" sz="16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23698"/>
            <a:ext cx="1447800" cy="1095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1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5257800"/>
          </a:xfrm>
        </p:spPr>
        <p:txBody>
          <a:bodyPr/>
          <a:lstStyle/>
          <a:p>
            <a:pPr marL="0" indent="0" algn="just" eaLnBrk="1" hangingPunct="1">
              <a:buNone/>
              <a:defRPr/>
            </a:pPr>
            <a:r>
              <a:rPr lang="en-US" sz="2650" dirty="0">
                <a:effectLst>
                  <a:outerShdw blurRad="38100" dist="38100" dir="2700000" algn="tl">
                    <a:srgbClr val="000000">
                      <a:alpha val="43137"/>
                    </a:srgbClr>
                  </a:outerShdw>
                </a:effectLst>
              </a:rPr>
              <a:t>“Theological confusion, especially in matters which have to do with the church, will inevitably produce </a:t>
            </a:r>
            <a:r>
              <a:rPr lang="en-US" sz="2650" b="1" u="sng" dirty="0">
                <a:solidFill>
                  <a:srgbClr val="FFFFCC"/>
                </a:solidFill>
                <a:effectLst>
                  <a:outerShdw blurRad="38100" dist="38100" dir="2700000" algn="tl">
                    <a:srgbClr val="000000">
                      <a:alpha val="43137"/>
                    </a:srgbClr>
                  </a:outerShdw>
                </a:effectLst>
              </a:rPr>
              <a:t>consequences</a:t>
            </a:r>
            <a:r>
              <a:rPr lang="en-US" sz="2650" dirty="0">
                <a:effectLst>
                  <a:outerShdw blurRad="38100" dist="38100" dir="2700000" algn="tl">
                    <a:srgbClr val="000000">
                      <a:alpha val="43137"/>
                    </a:srgbClr>
                  </a:outerShdw>
                </a:effectLst>
              </a:rPr>
              <a:t> which are of grave </a:t>
            </a:r>
            <a:r>
              <a:rPr lang="en-US" sz="2650" b="1" u="sng" dirty="0">
                <a:solidFill>
                  <a:srgbClr val="FFFFCC"/>
                </a:solidFill>
                <a:effectLst>
                  <a:outerShdw blurRad="38100" dist="38100" dir="2700000" algn="tl">
                    <a:srgbClr val="000000">
                      <a:alpha val="43137"/>
                    </a:srgbClr>
                  </a:outerShdw>
                </a:effectLst>
              </a:rPr>
              <a:t>practical</a:t>
            </a:r>
            <a:r>
              <a:rPr lang="en-US" sz="2650" dirty="0">
                <a:effectLst>
                  <a:outerShdw blurRad="38100" dist="38100" dir="2700000" algn="tl">
                    <a:srgbClr val="000000">
                      <a:alpha val="43137"/>
                    </a:srgbClr>
                  </a:outerShdw>
                </a:effectLst>
              </a:rPr>
              <a:t> concern. The identification of the Kingdom with the church has led historically to ecclesiastical policies and programs which, even when not positively evil, have been far removed from the original </a:t>
            </a:r>
            <a:r>
              <a:rPr lang="en-US" sz="2650" b="1" u="sng" dirty="0">
                <a:solidFill>
                  <a:srgbClr val="FFFFCC"/>
                </a:solidFill>
                <a:effectLst>
                  <a:outerShdw blurRad="38100" dist="38100" dir="2700000" algn="tl">
                    <a:srgbClr val="000000">
                      <a:alpha val="43137"/>
                    </a:srgbClr>
                  </a:outerShdw>
                </a:effectLst>
              </a:rPr>
              <a:t>simplicity</a:t>
            </a:r>
            <a:r>
              <a:rPr lang="en-US" sz="2650" dirty="0">
                <a:effectLst>
                  <a:outerShdw blurRad="38100" dist="38100" dir="2700000" algn="tl">
                    <a:srgbClr val="000000">
                      <a:alpha val="43137"/>
                    </a:srgbClr>
                  </a:outerShdw>
                </a:effectLst>
              </a:rPr>
              <a:t> of the New Testament </a:t>
            </a:r>
            <a:r>
              <a:rPr lang="en-US" sz="2650" i="1" dirty="0" err="1">
                <a:effectLst>
                  <a:outerShdw blurRad="38100" dist="38100" dir="2700000" algn="tl">
                    <a:srgbClr val="000000">
                      <a:alpha val="43137"/>
                    </a:srgbClr>
                  </a:outerShdw>
                </a:effectLst>
              </a:rPr>
              <a:t>ekklēssia</a:t>
            </a:r>
            <a:r>
              <a:rPr lang="en-US" sz="2650" dirty="0">
                <a:effectLst>
                  <a:outerShdw blurRad="38100" dist="38100" dir="2700000" algn="tl">
                    <a:srgbClr val="000000">
                      <a:alpha val="43137"/>
                    </a:srgbClr>
                  </a:outerShdw>
                </a:effectLst>
              </a:rPr>
              <a:t>. It is easy to claim that in the ‘present kingdom of grace’ that the rule of the saints is wholly ‘spiritual,’ exerted only through moral principles and influence. But </a:t>
            </a:r>
            <a:r>
              <a:rPr lang="en-US" sz="2650" b="1" u="sng" dirty="0">
                <a:solidFill>
                  <a:srgbClr val="FFFFCC"/>
                </a:solidFill>
                <a:effectLst>
                  <a:outerShdw blurRad="38100" dist="38100" dir="2700000" algn="tl">
                    <a:srgbClr val="000000">
                      <a:alpha val="43137"/>
                    </a:srgbClr>
                  </a:outerShdw>
                </a:effectLst>
              </a:rPr>
              <a:t>practically</a:t>
            </a:r>
            <a:r>
              <a:rPr lang="en-US" sz="2650" dirty="0">
                <a:effectLst>
                  <a:outerShdw blurRad="38100" dist="38100" dir="2700000" algn="tl">
                    <a:srgbClr val="000000">
                      <a:alpha val="43137"/>
                    </a:srgbClr>
                  </a:outerShdw>
                </a:effectLst>
              </a:rPr>
              <a:t>, once the church becomes the Kingdom in any realistic theological sense, it is impossible to draw any clear line between principles and their implementation through political and social devices. For the logical implications of a present ecclesiastical kingdom are unmistakable, and historically have always led in one direction, i.e., </a:t>
            </a:r>
            <a:r>
              <a:rPr lang="en-US" sz="2650" b="1" u="sng" dirty="0">
                <a:solidFill>
                  <a:srgbClr val="FFFFCC"/>
                </a:solidFill>
                <a:effectLst>
                  <a:outerShdw blurRad="38100" dist="38100" dir="2700000" algn="tl">
                    <a:srgbClr val="000000">
                      <a:alpha val="43137"/>
                    </a:srgbClr>
                  </a:outerShdw>
                </a:effectLst>
              </a:rPr>
              <a:t>political</a:t>
            </a:r>
            <a:r>
              <a:rPr lang="en-US" sz="2650" dirty="0">
                <a:effectLst>
                  <a:outerShdw blurRad="38100" dist="38100" dir="2700000" algn="tl">
                    <a:srgbClr val="000000">
                      <a:alpha val="43137"/>
                    </a:srgbClr>
                  </a:outerShdw>
                </a:effectLst>
              </a:rPr>
              <a:t> control of the state by the church.”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3B58B209-F8B0-4C9C-A858-534E5FC67E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109235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4800600"/>
          </a:xfrm>
        </p:spPr>
        <p:txBody>
          <a:bodyPr/>
          <a:lstStyle/>
          <a:p>
            <a:pPr marL="0" indent="0" algn="just" eaLnBrk="1" hangingPunct="1">
              <a:buNone/>
              <a:defRPr/>
            </a:pPr>
            <a:r>
              <a:rPr lang="en-US" sz="2550" dirty="0">
                <a:effectLst>
                  <a:outerShdw blurRad="38100" dist="38100" dir="2700000" algn="tl">
                    <a:srgbClr val="000000">
                      <a:alpha val="43137"/>
                    </a:srgbClr>
                  </a:outerShdw>
                </a:effectLst>
              </a:rPr>
              <a:t>“The distances traveled down this road by various religious movements, and the forms of control which were developed, have been widely different. The difference is very great between the Roman Catholic system and modern Protestant efforts to control the state; also between the ecclesiastical rule of </a:t>
            </a:r>
            <a:r>
              <a:rPr lang="en-US" sz="2550" b="1" u="sng" dirty="0">
                <a:solidFill>
                  <a:srgbClr val="FFFFCC"/>
                </a:solidFill>
                <a:effectLst>
                  <a:outerShdw blurRad="38100" dist="38100" dir="2700000" algn="tl">
                    <a:srgbClr val="000000">
                      <a:alpha val="43137"/>
                    </a:srgbClr>
                  </a:outerShdw>
                </a:effectLst>
              </a:rPr>
              <a:t>Calvin in Geneva</a:t>
            </a:r>
            <a:r>
              <a:rPr lang="en-US" sz="2550" dirty="0">
                <a:effectLst>
                  <a:outerShdw blurRad="38100" dist="38100" dir="2700000" algn="tl">
                    <a:srgbClr val="000000">
                      <a:alpha val="43137"/>
                    </a:srgbClr>
                  </a:outerShdw>
                </a:effectLst>
              </a:rPr>
              <a:t> and the fanaticism of Münster and the English ‘fifth-monarchy.’ But the basic assumption is always the same: The church in some sense is the kingdom, and therefore has a </a:t>
            </a:r>
            <a:r>
              <a:rPr lang="en-US" sz="2550" b="1" u="sng" dirty="0">
                <a:solidFill>
                  <a:srgbClr val="FFFFCC"/>
                </a:solidFill>
                <a:effectLst>
                  <a:outerShdw blurRad="38100" dist="38100" dir="2700000" algn="tl">
                    <a:srgbClr val="000000">
                      <a:alpha val="43137"/>
                    </a:srgbClr>
                  </a:outerShdw>
                </a:effectLst>
              </a:rPr>
              <a:t>divine right to rule</a:t>
            </a:r>
            <a:r>
              <a:rPr lang="en-US" sz="2550" dirty="0">
                <a:effectLst>
                  <a:outerShdw blurRad="38100" dist="38100" dir="2700000" algn="tl">
                    <a:srgbClr val="000000">
                      <a:alpha val="43137"/>
                    </a:srgbClr>
                  </a:outerShdw>
                </a:effectLst>
              </a:rPr>
              <a:t>; or it is the business of the church to ‘establish’ fully the Kingdom of God among men. Thus </a:t>
            </a:r>
            <a:r>
              <a:rPr lang="en-US" sz="2550" b="1" u="sng" dirty="0">
                <a:solidFill>
                  <a:srgbClr val="FFFFCC"/>
                </a:solidFill>
                <a:effectLst>
                  <a:outerShdw blurRad="38100" dist="38100" dir="2700000" algn="tl">
                    <a:srgbClr val="000000">
                      <a:alpha val="43137"/>
                    </a:srgbClr>
                  </a:outerShdw>
                </a:effectLst>
              </a:rPr>
              <a:t>the church loses its pilgrim character</a:t>
            </a:r>
            <a:r>
              <a:rPr lang="en-US" sz="2550" dirty="0">
                <a:effectLst>
                  <a:outerShdw blurRad="38100" dist="38100" dir="2700000" algn="tl">
                    <a:srgbClr val="000000">
                      <a:alpha val="43137"/>
                    </a:srgbClr>
                  </a:outerShdw>
                </a:effectLst>
              </a:rPr>
              <a:t> and the sharp edge of its divinely commissioned ‘</a:t>
            </a:r>
            <a:r>
              <a:rPr lang="en-US" sz="2550" b="1" u="sng" dirty="0">
                <a:solidFill>
                  <a:srgbClr val="FFFFCC"/>
                </a:solidFill>
                <a:effectLst>
                  <a:outerShdw blurRad="38100" dist="38100" dir="2700000" algn="tl">
                    <a:srgbClr val="000000">
                      <a:alpha val="43137"/>
                    </a:srgbClr>
                  </a:outerShdw>
                </a:effectLst>
              </a:rPr>
              <a:t>witness’ is blunted</a:t>
            </a:r>
            <a:r>
              <a:rPr lang="en-US" sz="2550" dirty="0">
                <a:effectLst>
                  <a:outerShdw blurRad="38100" dist="38100" dir="2700000" algn="tl">
                    <a:srgbClr val="000000">
                      <a:alpha val="43137"/>
                    </a:srgbClr>
                  </a:outerShdw>
                </a:effectLst>
              </a:rPr>
              <a:t>. It becomes an </a:t>
            </a:r>
            <a:r>
              <a:rPr lang="en-US" sz="2550" i="1" dirty="0" err="1">
                <a:effectLst>
                  <a:outerShdw blurRad="38100" dist="38100" dir="2700000" algn="tl">
                    <a:srgbClr val="000000">
                      <a:alpha val="43137"/>
                    </a:srgbClr>
                  </a:outerShdw>
                </a:effectLst>
              </a:rPr>
              <a:t>ekklēssia</a:t>
            </a:r>
            <a:r>
              <a:rPr lang="en-US" sz="2550" dirty="0">
                <a:effectLst>
                  <a:outerShdw blurRad="38100" dist="38100" dir="2700000" algn="tl">
                    <a:srgbClr val="000000">
                      <a:alpha val="43137"/>
                    </a:srgbClr>
                  </a:outerShdw>
                </a:effectLst>
              </a:rPr>
              <a:t> which is not only in the world, but also of the world. It forgets that just as in the regeneration of the soul only God can effect the miracle, even so the ‘</a:t>
            </a:r>
            <a:r>
              <a:rPr lang="en-US" sz="2550" b="1" u="sng" dirty="0">
                <a:solidFill>
                  <a:srgbClr val="FFFFCC"/>
                </a:solidFill>
                <a:effectLst>
                  <a:outerShdw blurRad="38100" dist="38100" dir="2700000" algn="tl">
                    <a:srgbClr val="000000">
                      <a:alpha val="43137"/>
                    </a:srgbClr>
                  </a:outerShdw>
                </a:effectLst>
              </a:rPr>
              <a:t>regeneration</a:t>
            </a:r>
            <a:r>
              <a:rPr lang="en-US" sz="2550" dirty="0">
                <a:effectLst>
                  <a:outerShdw blurRad="38100" dist="38100" dir="2700000" algn="tl">
                    <a:srgbClr val="000000">
                      <a:alpha val="43137"/>
                    </a:srgbClr>
                  </a:outerShdw>
                </a:effectLst>
              </a:rPr>
              <a:t>’ of the world can only be wrought by the intrusion of regal power from on high (</a:t>
            </a:r>
            <a:r>
              <a:rPr lang="en-US" sz="2550" b="1" u="sng" dirty="0">
                <a:solidFill>
                  <a:srgbClr val="FFFFCC"/>
                </a:solidFill>
                <a:effectLst>
                  <a:outerShdw blurRad="38100" dist="38100" dir="2700000" algn="tl">
                    <a:srgbClr val="000000">
                      <a:alpha val="43137"/>
                    </a:srgbClr>
                  </a:outerShdw>
                </a:effectLst>
              </a:rPr>
              <a:t>Matt. 19:28</a:t>
            </a:r>
            <a:r>
              <a:rPr lang="en-US" sz="255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06B90D87-B53F-4453-949E-07319574DA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94520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5105400"/>
          </a:xfrm>
        </p:spPr>
        <p:txBody>
          <a:bodyPr/>
          <a:lstStyle/>
          <a:p>
            <a:pPr marL="0" indent="0" algn="just">
              <a:buNone/>
              <a:defRPr/>
            </a:pPr>
            <a:r>
              <a:rPr lang="en-US" sz="2800" dirty="0">
                <a:effectLst>
                  <a:outerShdw blurRad="38100" dist="38100" dir="2700000" algn="tl">
                    <a:srgbClr val="000000">
                      <a:alpha val="43137"/>
                    </a:srgbClr>
                  </a:outerShdw>
                </a:effectLst>
              </a:rPr>
              <a:t>“The Reformers inherited the doctrine of persecution from their mother Church, and practiced it as far as they had the power. They fought intolerance with intolerance. They differed favorably from their opponents in the degree and extent, but not in the principle, of intolerance. They broke down the tyranny of popery, and thus opened the way for the development of religious freedom; but they denied to others the liberty which they exercised themselves. The Protestant governments in Germany and </a:t>
            </a:r>
            <a:r>
              <a:rPr lang="en-US" sz="2800" b="1" u="sng" dirty="0">
                <a:solidFill>
                  <a:srgbClr val="FFFFCC"/>
                </a:solidFill>
                <a:effectLst>
                  <a:outerShdw blurRad="38100" dist="38100" dir="2700000" algn="tl">
                    <a:srgbClr val="000000">
                      <a:alpha val="43137"/>
                    </a:srgbClr>
                  </a:outerShdw>
                </a:effectLst>
              </a:rPr>
              <a:t>Switzerland</a:t>
            </a:r>
            <a:r>
              <a:rPr lang="en-US" sz="2800" dirty="0">
                <a:effectLst>
                  <a:outerShdw blurRad="38100" dist="38100" dir="2700000" algn="tl">
                    <a:srgbClr val="000000">
                      <a:alpha val="43137"/>
                    </a:srgbClr>
                  </a:outerShdw>
                </a:effectLst>
              </a:rPr>
              <a:t> excluded, within the limits of their jurisdiction, the Roman Catholics from all religious and civil rights, and took exclusive possession of their churches, convents, and other property. They banished, </a:t>
            </a:r>
            <a:r>
              <a:rPr lang="en-US" sz="2800" b="1" u="sng" dirty="0">
                <a:solidFill>
                  <a:srgbClr val="FFFFCC"/>
                </a:solidFill>
                <a:effectLst>
                  <a:outerShdw blurRad="38100" dist="38100" dir="2700000" algn="tl">
                    <a:srgbClr val="000000">
                      <a:alpha val="43137"/>
                    </a:srgbClr>
                  </a:outerShdw>
                </a:effectLst>
              </a:rPr>
              <a:t>imprisoned, drowned, beheaded, hanged, and burned</a:t>
            </a:r>
            <a:r>
              <a:rPr lang="en-US" sz="2800" dirty="0">
                <a:effectLst>
                  <a:outerShdw blurRad="38100" dist="38100" dir="2700000" algn="tl">
                    <a:srgbClr val="000000">
                      <a:alpha val="43137"/>
                    </a:srgbClr>
                  </a:outerShdw>
                </a:effectLst>
              </a:rPr>
              <a:t> Anabaptists, Antitrinitarians, Schwenkfeldians, and other </a:t>
            </a:r>
            <a:r>
              <a:rPr lang="en-US" sz="2800" b="1" u="sng" dirty="0">
                <a:solidFill>
                  <a:srgbClr val="FFFFCC"/>
                </a:solidFill>
                <a:effectLst>
                  <a:outerShdw blurRad="38100" dist="38100" dir="2700000" algn="tl">
                    <a:srgbClr val="000000">
                      <a:alpha val="43137"/>
                    </a:srgbClr>
                  </a:outerShdw>
                </a:effectLst>
              </a:rPr>
              <a:t>dissenters</a:t>
            </a:r>
            <a:r>
              <a:rPr lang="en-US" sz="2800"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3267075" y="228600"/>
            <a:ext cx="5657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8 , p. 700</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926" y="100816"/>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193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164134"/>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came out of Roman Catholicism which was known for its intolerance and persecution of anyone who differed from Catholic dogma, as anyone who has studied the Spanish Inquisition fully knows.  The tragedy is that John Calvin and some of the other Reformers, became shamefully intolerant of those who differed from their doctrinal position, even to the point of executing the offender!”</a:t>
            </a:r>
            <a:r>
              <a:rPr lang="en-US" sz="3000" dirty="0">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were ambitious of succeeding the tyrants whom they had dethroned. They imposed with equal rigor their creeds and confessions; they asserted the right of the magistrate to punish heretics with death. The nature of the tiger was the same...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3724277" y="228600"/>
            <a:ext cx="4743449"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Decline and Fall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a:t>
            </a:r>
            <a:r>
              <a:rPr lang="en-US" sz="1800" dirty="0">
                <a:latin typeface="Calibri" panose="020F0502020204030204" pitchFamily="34" charset="0"/>
                <a:cs typeface="Calibri" panose="020F0502020204030204" pitchFamily="34" charset="0"/>
              </a:rPr>
              <a:t> LIV</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p>
        </p:txBody>
      </p:sp>
      <p:sp>
        <p:nvSpPr>
          <p:cNvPr id="2" name="TextBox 1">
            <a:extLst>
              <a:ext uri="{FF2B5EF4-FFF2-40B4-BE49-F238E27FC236}">
                <a16:creationId xmlns:a16="http://schemas.microsoft.com/office/drawing/2014/main" id="{896C3ABB-E974-43C0-8A18-7F424C6BEF31}"/>
              </a:ext>
            </a:extLst>
          </p:cNvPr>
          <p:cNvSpPr txBox="1"/>
          <p:nvPr/>
        </p:nvSpPr>
        <p:spPr>
          <a:xfrm>
            <a:off x="1524000" y="6096000"/>
            <a:ext cx="9906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330993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94343"/>
            <a:ext cx="10972800" cy="4373057"/>
          </a:xfrm>
          <a:prstGeom prst="rect">
            <a:avLst/>
          </a:prstGeom>
          <a:noFill/>
          <a:ln w="9525">
            <a:noFill/>
            <a:miter lim="800000"/>
            <a:headEnd/>
            <a:tailEnd/>
          </a:ln>
          <a:effectLst/>
        </p:spPr>
        <p:txBody>
          <a:bodyPr/>
          <a:lstStyle/>
          <a:p>
            <a:pPr algn="just"/>
            <a:r>
              <a:rPr lang="en-US" sz="2900" dirty="0">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900" dirty="0" err="1">
                <a:latin typeface="Calibri" panose="020F0502020204030204" pitchFamily="34" charset="0"/>
                <a:cs typeface="Calibri" panose="020F0502020204030204" pitchFamily="34" charset="0"/>
              </a:rPr>
              <a:t>abstentia</a:t>
            </a:r>
            <a:r>
              <a:rPr lang="en-US" sz="2900" dirty="0">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[Calvin] openly.’”</a:t>
            </a:r>
          </a:p>
        </p:txBody>
      </p:sp>
      <p:sp>
        <p:nvSpPr>
          <p:cNvPr id="6" name="Rectangle 2"/>
          <p:cNvSpPr>
            <a:spLocks noChangeArrowheads="1"/>
          </p:cNvSpPr>
          <p:nvPr/>
        </p:nvSpPr>
        <p:spPr bwMode="auto">
          <a:xfrm>
            <a:off x="2514600" y="228600"/>
            <a:ext cx="7162800" cy="933449"/>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a:t>
            </a:r>
          </a:p>
          <a:p>
            <a:pPr lvl="0" algn="ctr"/>
            <a:r>
              <a:rPr lang="en-US" sz="1800" dirty="0">
                <a:solidFill>
                  <a:srgbClr val="FFFFFF"/>
                </a:solidFill>
                <a:latin typeface="Calibri" panose="020F0502020204030204" pitchFamily="34" charset="0"/>
                <a:cs typeface="Calibri" panose="020F0502020204030204" pitchFamily="34" charset="0"/>
              </a:rPr>
              <a:t>“Calvinism Denied,” in </a:t>
            </a:r>
            <a:r>
              <a:rPr lang="en-US" sz="1800" i="1" dirty="0">
                <a:solidFill>
                  <a:srgbClr val="FFFFFF"/>
                </a:solidFill>
                <a:latin typeface="Calibri" panose="020F0502020204030204" pitchFamily="34" charset="0"/>
                <a:cs typeface="Calibri" panose="020F0502020204030204" pitchFamily="34" charset="0"/>
              </a:rPr>
              <a:t>Debating Calvinism: Five Points, Two Views</a:t>
            </a:r>
            <a:r>
              <a:rPr lang="en-US" sz="1800" dirty="0">
                <a:solidFill>
                  <a:srgbClr val="FFFFFF"/>
                </a:solidFill>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359481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838200"/>
            <a:ext cx="8534400" cy="48006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15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563880" y="1636712"/>
            <a:ext cx="1106424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38200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“To understand this, we must account for </a:t>
            </a:r>
            <a:r>
              <a:rPr lang="en-US" sz="3200" b="1" u="sng" dirty="0">
                <a:solidFill>
                  <a:srgbClr val="FFFFCC"/>
                </a:solidFill>
                <a:effectLst>
                  <a:outerShdw blurRad="38100" dist="38100" dir="2700000" algn="tl">
                    <a:srgbClr val="000000">
                      <a:alpha val="43137"/>
                    </a:srgbClr>
                  </a:outerShdw>
                </a:effectLst>
              </a:rPr>
              <a:t>the pre-millennial view</a:t>
            </a:r>
            <a:r>
              <a:rPr lang="en-US" sz="3200" dirty="0">
                <a:effectLst>
                  <a:outerShdw blurRad="38100" dist="38100" dir="2700000" algn="tl">
                    <a:srgbClr val="000000">
                      <a:alpha val="43137"/>
                    </a:srgbClr>
                  </a:outerShdw>
                </a:effectLst>
              </a:rPr>
              <a:t> that had come to dominate the American evangelical worldview and played a role in limiting evangelical social action on the race issues. According to this view, the present world is evil and will inevitably suffer moral decline until Christ comes again. Thus, to devote oneself to social reform is futile. The implications of this view were clearly expressed by Billy Graham. In response to King’s famous ‘I have a dream’ speech that his children might one day play together with white children,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3200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74546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…Graham, who had been invited but did not attend the 1963 march on Washington, said: ‘</a:t>
            </a:r>
            <a:r>
              <a:rPr lang="en-US" sz="3200" b="1" u="sng" dirty="0">
                <a:solidFill>
                  <a:srgbClr val="FFFFCC"/>
                </a:solidFill>
                <a:effectLst>
                  <a:outerShdw blurRad="38100" dist="38100" dir="2700000" algn="tl">
                    <a:srgbClr val="000000">
                      <a:alpha val="43137"/>
                    </a:srgbClr>
                  </a:outerShdw>
                </a:effectLst>
              </a:rPr>
              <a:t>only when Christ comes again will little white children of Alabama walk hand-in-hand with little black children</a:t>
            </a:r>
            <a:r>
              <a:rPr lang="en-US" sz="3200" dirty="0">
                <a:effectLst>
                  <a:outerShdw blurRad="38100" dist="38100" dir="2700000" algn="tl">
                    <a:srgbClr val="000000">
                      <a:alpha val="43137"/>
                    </a:srgbClr>
                  </a:outerShdw>
                </a:effectLst>
              </a:rPr>
              <a:t>.’ This was not meant to be harsh, but rather what he and most white evangelicals perceived to be realistic.”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247900" y="228600"/>
            <a:ext cx="7696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 (cont’d)</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35421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5159" y="1151363"/>
            <a:ext cx="10981681" cy="5155257"/>
          </a:xfrm>
          <a:prstGeom prst="rect">
            <a:avLst/>
          </a:prstGeom>
          <a:noFill/>
          <a:ln w="9525">
            <a:noFill/>
            <a:miter lim="800000"/>
            <a:headEnd/>
            <a:tailEnd/>
          </a:ln>
          <a:effectLst/>
        </p:spPr>
        <p:txBody>
          <a:bodyPr wrap="square">
            <a:spAutoFit/>
          </a:bodyPr>
          <a:lstStyle/>
          <a:p>
            <a:pPr>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 Jr. writes:</a:t>
            </a:r>
            <a:endParaRPr lang="en-US"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a:p>
            <a:pPr algn="just">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“There is a tendency, however, for dispensationalists to get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900"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with compartmentalizing truth to the point that they make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also</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draw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Christ's preaching and the apostolic message, faith and repentance, and the age of law and the age of grace." (bold &amp; emphasis mine)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page 31 </a:t>
            </a:r>
          </a:p>
        </p:txBody>
      </p:sp>
      <p:pic>
        <p:nvPicPr>
          <p:cNvPr id="5" name="Picture 4">
            <a:extLst>
              <a:ext uri="{FF2B5EF4-FFF2-40B4-BE49-F238E27FC236}">
                <a16:creationId xmlns:a16="http://schemas.microsoft.com/office/drawing/2014/main" id="{031721A3-F816-4080-956B-E5DE7F106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6" name="Rectangle 2">
            <a:extLst>
              <a:ext uri="{FF2B5EF4-FFF2-40B4-BE49-F238E27FC236}">
                <a16:creationId xmlns:a16="http://schemas.microsoft.com/office/drawing/2014/main" id="{4714CD47-5E8E-4418-910F-A8207AD93C35}"/>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97537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51363"/>
            <a:ext cx="10972800" cy="510412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Here’s my dispensationalism – I’ll give it to you in one sentence: there’s a difference between the church and Israel – period!... </a:t>
            </a:r>
          </a:p>
          <a:p>
            <a:pPr>
              <a:spcBef>
                <a:spcPct val="30000"/>
              </a:spcBef>
              <a:spcAft>
                <a:spcPct val="30000"/>
              </a:spcAft>
              <a:buClr>
                <a:schemeClr val="hlink"/>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7" name="Rectangle 2">
            <a:extLst>
              <a:ext uri="{FF2B5EF4-FFF2-40B4-BE49-F238E27FC236}">
                <a16:creationId xmlns:a16="http://schemas.microsoft.com/office/drawing/2014/main" id="{5308EB86-4765-48EA-80C3-9114B04F5506}"/>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314897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09600" y="1151363"/>
            <a:ext cx="10972800" cy="3785652"/>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4348163" algn="just">
              <a:spcBef>
                <a:spcPts val="600"/>
              </a:spcBef>
              <a:spcAft>
                <a:spcPts val="600"/>
              </a:spcAft>
              <a:defRPr/>
            </a:pPr>
            <a:r>
              <a:rPr lang="en-US" altLang="zh-CN" sz="2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715048" y="5828782"/>
            <a:ext cx="10867352" cy="892552"/>
          </a:xfrm>
          <a:prstGeom prst="rect">
            <a:avLst/>
          </a:prstGeom>
        </p:spPr>
        <p:txBody>
          <a:bodyPr wrap="square">
            <a:spAutoFit/>
          </a:bodyPr>
          <a:lstStyle/>
          <a:p>
            <a:pPr algn="just">
              <a:spcBef>
                <a:spcPts val="600"/>
              </a:spcBef>
              <a:spcAft>
                <a:spcPts val="600"/>
              </a:spcAft>
              <a:defRPr/>
            </a:pP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4A1FCB41-282F-479E-957D-CE09763AD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8" name="Rectangle 2">
            <a:extLst>
              <a:ext uri="{FF2B5EF4-FFF2-40B4-BE49-F238E27FC236}">
                <a16:creationId xmlns:a16="http://schemas.microsoft.com/office/drawing/2014/main" id="{2B5E09F5-1395-4D8E-850D-741E24C6CAAA}"/>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2285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56063"/>
            <a:ext cx="10947602" cy="4031873"/>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32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2DB6A225-F032-407E-9110-A13F033FD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145687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43000"/>
            <a:ext cx="10947602" cy="4524315"/>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Because no-lordship theology [a pejorative term for Free Grace] is so closely associated with dispensationalism, many have imagined a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cause-and-effect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relationship between the two...Frankly, some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mongrel species</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of dispensationalism [which he has defined as the Dispensationalism of Ryrie, Chafer, and others] ought to die, and I will be happy to join the cortege.”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9E61B2CC-52C2-46C5-8596-664241523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9600" y="1143001"/>
            <a:ext cx="10972800" cy="517064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BCF00725-A2CD-4451-91F8-220947819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29326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8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3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9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sz="4000" dirty="0">
                <a:solidFill>
                  <a:schemeClr val="tx2"/>
                </a:solidFill>
                <a:ea typeface="+mj-ea"/>
                <a:cs typeface="Calibri" panose="020F0502020204030204" pitchFamily="34" charset="0"/>
              </a:rPr>
              <a:t>1 Timothy 4:1</a:t>
            </a:r>
          </a:p>
          <a:p>
            <a:pPr marL="0" indent="0" algn="just">
              <a:spcBef>
                <a:spcPts val="0"/>
              </a:spcBef>
              <a:buNone/>
            </a:pPr>
            <a:r>
              <a:rPr lang="en-US" sz="3600" dirty="0"/>
              <a:t>“But the Spirit explicitly says that in later times some will fall away from the faith, paying attention to deceitful spirits and </a:t>
            </a:r>
            <a:r>
              <a:rPr lang="en-US" sz="3600" b="1" u="sng" dirty="0">
                <a:solidFill>
                  <a:srgbClr val="FFFFCC"/>
                </a:solidFill>
              </a:rPr>
              <a:t>doctrines of demons</a:t>
            </a:r>
            <a:r>
              <a:rPr lang="en-US" sz="3600" dirty="0"/>
              <a:t>.”</a:t>
            </a:r>
          </a:p>
        </p:txBody>
      </p:sp>
      <p:pic>
        <p:nvPicPr>
          <p:cNvPr id="3" name="Picture 2">
            <a:extLst>
              <a:ext uri="{FF2B5EF4-FFF2-40B4-BE49-F238E27FC236}">
                <a16:creationId xmlns:a16="http://schemas.microsoft.com/office/drawing/2014/main" id="{A15E9AA0-297D-7840-5AA4-485282A1B6D7}"/>
              </a:ext>
            </a:extLst>
          </p:cNvPr>
          <p:cNvPicPr>
            <a:picLocks noChangeAspect="1"/>
          </p:cNvPicPr>
          <p:nvPr/>
        </p:nvPicPr>
        <p:blipFill>
          <a:blip r:embed="rId3"/>
          <a:stretch>
            <a:fillRect/>
          </a:stretch>
        </p:blipFill>
        <p:spPr>
          <a:xfrm>
            <a:off x="4672012" y="3200400"/>
            <a:ext cx="2847975" cy="1600200"/>
          </a:xfrm>
          <a:prstGeom prst="rect">
            <a:avLst/>
          </a:prstGeom>
        </p:spPr>
      </p:pic>
    </p:spTree>
    <p:extLst>
      <p:ext uri="{BB962C8B-B14F-4D97-AF65-F5344CB8AC3E}">
        <p14:creationId xmlns:p14="http://schemas.microsoft.com/office/powerpoint/2010/main" val="333763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192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3:5</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holding to a form of godliness, although they have denied its power; Avoid such men as these.</a:t>
            </a:r>
            <a:r>
              <a:rPr lang="en-US" alt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77369CE9-1D7E-6587-23D8-5378AB8153FC}"/>
              </a:ext>
            </a:extLst>
          </p:cNvPr>
          <p:cNvPicPr>
            <a:picLocks noChangeAspect="1"/>
          </p:cNvPicPr>
          <p:nvPr/>
        </p:nvPicPr>
        <p:blipFill>
          <a:blip r:embed="rId3"/>
          <a:srcRect t="20612" b="18980"/>
          <a:stretch/>
        </p:blipFill>
        <p:spPr>
          <a:xfrm>
            <a:off x="3006812" y="2514600"/>
            <a:ext cx="6178376" cy="2286000"/>
          </a:xfrm>
          <a:prstGeom prst="rect">
            <a:avLst/>
          </a:prstGeom>
        </p:spPr>
      </p:pic>
    </p:spTree>
    <p:extLst>
      <p:ext uri="{BB962C8B-B14F-4D97-AF65-F5344CB8AC3E}">
        <p14:creationId xmlns:p14="http://schemas.microsoft.com/office/powerpoint/2010/main" val="202844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6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4:3-4</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alt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For the time will come when they will not endure sound doctrine; but </a:t>
            </a:r>
            <a:r>
              <a:rPr lang="en-US" sz="3600" i="1" dirty="0">
                <a:effectLst>
                  <a:outerShdw blurRad="38100" dist="38100" dir="2700000" algn="tl">
                    <a:srgbClr val="000000">
                      <a:alpha val="43137"/>
                    </a:srgbClr>
                  </a:outerShdw>
                </a:effectLst>
              </a:rPr>
              <a:t>wanting</a:t>
            </a:r>
            <a:r>
              <a:rPr lang="en-US" sz="3600" dirty="0">
                <a:effectLst>
                  <a:outerShdw blurRad="38100" dist="38100" dir="2700000" algn="tl">
                    <a:srgbClr val="000000">
                      <a:alpha val="43137"/>
                    </a:srgbClr>
                  </a:outerShdw>
                </a:effectLst>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and will turn away their ears from the truth and will turn aside to myths.</a:t>
            </a:r>
            <a:r>
              <a:rPr lang="en-US" alt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1754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203A2-E94E-4809-A69A-2F014AC0B2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249881"/>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10:34-36</a:t>
            </a:r>
          </a:p>
          <a:p>
            <a:pPr algn="just">
              <a:spcBef>
                <a:spcPts val="450"/>
              </a:spcBef>
              <a:spcAft>
                <a:spcPts val="45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mn-cs"/>
              </a:rPr>
              <a:t>34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think that I came to bring peace on the earth; I did not come to bring peace, but a sword. </a:t>
            </a:r>
            <a:r>
              <a:rPr lang="en-US" sz="3600" baseline="30000" dirty="0">
                <a:effectLst>
                  <a:outerShdw blurRad="38100" dist="38100" dir="2700000" algn="tl">
                    <a:srgbClr val="000000">
                      <a:alpha val="43137"/>
                    </a:srgbClr>
                  </a:outerShdw>
                </a:effectLst>
                <a:latin typeface="Calibri" panose="020F0502020204030204" pitchFamily="34" charset="0"/>
                <a:cs typeface="+mn-cs"/>
              </a:rPr>
              <a:t>35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came to set a man against his father, and a daughter against her mother, and a daughter-in-law against her mother-in-law; </a:t>
            </a:r>
            <a:r>
              <a:rPr lang="en-US" sz="3600" baseline="30000" dirty="0">
                <a:effectLst>
                  <a:outerShdw blurRad="38100" dist="38100" dir="2700000" algn="tl">
                    <a:srgbClr val="000000">
                      <a:alpha val="43137"/>
                    </a:srgbClr>
                  </a:outerShdw>
                </a:effectLst>
                <a:latin typeface="Calibri" panose="020F0502020204030204" pitchFamily="34" charset="0"/>
                <a:cs typeface="+mn-cs"/>
              </a:rPr>
              <a:t>36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 man’s enemies will be the members of his household.”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41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241" y="106680"/>
            <a:ext cx="8667525" cy="6675120"/>
          </a:xfrm>
          <a:prstGeom prst="rect">
            <a:avLst/>
          </a:prstGeom>
          <a:ln>
            <a:solidFill>
              <a:schemeClr val="tx1"/>
            </a:solidFill>
          </a:ln>
        </p:spPr>
      </p:pic>
    </p:spTree>
    <p:extLst>
      <p:ext uri="{BB962C8B-B14F-4D97-AF65-F5344CB8AC3E}">
        <p14:creationId xmlns:p14="http://schemas.microsoft.com/office/powerpoint/2010/main" val="305683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4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6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9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The Source of Calvin’s Theology</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9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181B5-40C9-E822-EC44-9249A183AE0B}"/>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701287"/>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11:13, 17-21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I am speaking to you who are Gentiles. Inasmuch then as I am an apostle of Gentiles, I magnify my ministry…But if some of the branches were broken off, and you, being a wild olive, were grafted in among them and became partaker with them of the rich root of the olive tree, </a:t>
            </a:r>
            <a:r>
              <a:rPr lang="en-US" sz="3600" baseline="30000" dirty="0">
                <a:latin typeface="Calibri" panose="020F0502020204030204" pitchFamily="34" charset="0"/>
                <a:cs typeface="Calibri" panose="020F0502020204030204" pitchFamily="34" charset="0"/>
              </a:rPr>
              <a:t>18 </a:t>
            </a:r>
            <a:r>
              <a:rPr lang="en-US" sz="3600" b="1" u="sng" dirty="0">
                <a:solidFill>
                  <a:srgbClr val="FFFFCC"/>
                </a:solidFill>
                <a:latin typeface="Calibri" panose="020F0502020204030204" pitchFamily="34" charset="0"/>
                <a:cs typeface="Calibri" panose="020F0502020204030204" pitchFamily="34" charset="0"/>
              </a:rPr>
              <a:t>do not be arrogant toward the branches</a:t>
            </a:r>
            <a:r>
              <a:rPr lang="en-US" sz="3600" dirty="0">
                <a:latin typeface="Calibri" panose="020F0502020204030204" pitchFamily="34" charset="0"/>
                <a:cs typeface="Calibri" panose="020F0502020204030204" pitchFamily="34" charset="0"/>
              </a:rPr>
              <a:t>; but if you are arrogant, </a:t>
            </a:r>
            <a:r>
              <a:rPr lang="en-US" sz="3600" i="1" dirty="0">
                <a:latin typeface="Calibri" panose="020F0502020204030204" pitchFamily="34" charset="0"/>
                <a:cs typeface="Calibri" panose="020F0502020204030204" pitchFamily="34" charset="0"/>
              </a:rPr>
              <a:t>remember that</a:t>
            </a:r>
            <a:r>
              <a:rPr lang="en-US" sz="3600" dirty="0">
                <a:latin typeface="Calibri" panose="020F0502020204030204" pitchFamily="34" charset="0"/>
                <a:cs typeface="Calibri" panose="020F0502020204030204" pitchFamily="34" charset="0"/>
              </a:rPr>
              <a:t> it is not you who. . .</a:t>
            </a:r>
          </a:p>
        </p:txBody>
      </p:sp>
    </p:spTree>
    <p:extLst>
      <p:ext uri="{BB962C8B-B14F-4D97-AF65-F5344CB8AC3E}">
        <p14:creationId xmlns:p14="http://schemas.microsoft.com/office/powerpoint/2010/main" val="2555689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181B5-40C9-E822-EC44-9249A183AE0B}"/>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147289"/>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11:13, 17-21</a:t>
            </a:r>
          </a:p>
          <a:p>
            <a:pPr algn="just">
              <a:spcBef>
                <a:spcPts val="0"/>
              </a:spcBef>
              <a:spcAft>
                <a:spcPts val="0"/>
              </a:spcAft>
            </a:pPr>
            <a:r>
              <a:rPr lang="en-US" sz="3600" dirty="0">
                <a:latin typeface="Calibri" panose="020F0502020204030204" pitchFamily="34" charset="0"/>
                <a:cs typeface="Calibri" panose="020F0502020204030204" pitchFamily="34" charset="0"/>
              </a:rPr>
              <a:t>. . . supports the root, but the root </a:t>
            </a:r>
            <a:r>
              <a:rPr lang="en-US" sz="3600" i="1" dirty="0">
                <a:latin typeface="Calibri" panose="020F0502020204030204" pitchFamily="34" charset="0"/>
                <a:cs typeface="Calibri" panose="020F0502020204030204" pitchFamily="34" charset="0"/>
              </a:rPr>
              <a:t>supports</a:t>
            </a:r>
            <a:r>
              <a:rPr lang="en-US" sz="3600" dirty="0">
                <a:latin typeface="Calibri" panose="020F0502020204030204" pitchFamily="34" charset="0"/>
                <a:cs typeface="Calibri" panose="020F0502020204030204" pitchFamily="34" charset="0"/>
              </a:rPr>
              <a:t> you. </a:t>
            </a:r>
            <a:r>
              <a:rPr lang="en-US" sz="3600" baseline="30000" dirty="0">
                <a:latin typeface="Calibri" panose="020F0502020204030204" pitchFamily="34" charset="0"/>
                <a:cs typeface="Calibri" panose="020F0502020204030204" pitchFamily="34" charset="0"/>
              </a:rPr>
              <a:t>19 </a:t>
            </a:r>
            <a:r>
              <a:rPr lang="en-US" sz="3600" dirty="0">
                <a:latin typeface="Calibri" panose="020F0502020204030204" pitchFamily="34" charset="0"/>
                <a:cs typeface="Calibri" panose="020F0502020204030204" pitchFamily="34" charset="0"/>
              </a:rPr>
              <a:t>You will say then, “Branches were broken off so that I might be grafted in.” </a:t>
            </a:r>
            <a:r>
              <a:rPr lang="en-US" sz="3600" baseline="30000" dirty="0">
                <a:latin typeface="Calibri" panose="020F0502020204030204" pitchFamily="34" charset="0"/>
                <a:cs typeface="Calibri" panose="020F0502020204030204" pitchFamily="34" charset="0"/>
              </a:rPr>
              <a:t>20 </a:t>
            </a:r>
            <a:r>
              <a:rPr lang="en-US" sz="3600"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3600" baseline="30000" dirty="0">
                <a:latin typeface="Calibri" panose="020F0502020204030204" pitchFamily="34" charset="0"/>
                <a:cs typeface="Calibri" panose="020F0502020204030204" pitchFamily="34" charset="0"/>
              </a:rPr>
              <a:t>21 </a:t>
            </a:r>
            <a:r>
              <a:rPr lang="en-US" sz="3600"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13108639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7D2BB1-262E-B36C-3786-590A7E420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1"/>
            <a:ext cx="12188952" cy="6858000"/>
          </a:xfrm>
          <a:prstGeom prst="rect">
            <a:avLst/>
          </a:prstGeom>
        </p:spPr>
      </p:pic>
      <p:sp>
        <p:nvSpPr>
          <p:cNvPr id="134147" name="Rectangle 1"/>
          <p:cNvSpPr>
            <a:spLocks noChangeArrowheads="1"/>
          </p:cNvSpPr>
          <p:nvPr/>
        </p:nvSpPr>
        <p:spPr bwMode="auto">
          <a:xfrm>
            <a:off x="609600" y="0"/>
            <a:ext cx="10972800" cy="3039294"/>
          </a:xfrm>
          <a:prstGeom prst="rect">
            <a:avLst/>
          </a:prstGeom>
          <a:noFill/>
          <a:ln w="28575">
            <a:noFill/>
            <a:miter lim="800000"/>
            <a:headEnd/>
            <a:tailEnd/>
          </a:ln>
        </p:spPr>
        <p:txBody>
          <a:bodyPr wrap="square">
            <a:spAutoFit/>
          </a:bodyPr>
          <a:lstStyle/>
          <a:p>
            <a:pPr algn="ctr">
              <a:spcAft>
                <a:spcPts val="900"/>
              </a:spcAft>
            </a:pPr>
            <a:r>
              <a:rPr lang="en-US" sz="36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11:28-29</a:t>
            </a:r>
          </a:p>
          <a:p>
            <a:pPr algn="just"/>
            <a:r>
              <a:rPr lang="en-US" sz="360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28 </a:t>
            </a:r>
            <a:r>
              <a:rPr lang="en-US" sz="3600" dirty="0">
                <a:latin typeface="Calibri" panose="020F0502020204030204" pitchFamily="34" charset="0"/>
                <a:cs typeface="Calibri" panose="020F0502020204030204" pitchFamily="34" charset="0"/>
              </a:rPr>
              <a:t>From the standpoint of the </a:t>
            </a:r>
            <a:r>
              <a:rPr lang="en-US" sz="3600" b="1" u="sng" dirty="0">
                <a:solidFill>
                  <a:srgbClr val="FFFFCC"/>
                </a:solidFill>
                <a:latin typeface="Calibri" panose="020F0502020204030204" pitchFamily="34" charset="0"/>
                <a:cs typeface="Calibri" panose="020F0502020204030204" pitchFamily="34" charset="0"/>
              </a:rPr>
              <a:t>gospel</a:t>
            </a:r>
            <a:r>
              <a:rPr lang="en-US" sz="3600" dirty="0">
                <a:latin typeface="Calibri" panose="020F0502020204030204" pitchFamily="34" charset="0"/>
                <a:cs typeface="Calibri" panose="020F0502020204030204" pitchFamily="34" charset="0"/>
              </a:rPr>
              <a:t> they are </a:t>
            </a:r>
            <a:r>
              <a:rPr lang="en-US" sz="3600" b="1" u="sng" dirty="0">
                <a:solidFill>
                  <a:srgbClr val="FFFFCC"/>
                </a:solidFill>
                <a:latin typeface="Calibri" panose="020F0502020204030204" pitchFamily="34" charset="0"/>
                <a:cs typeface="Calibri" panose="020F0502020204030204" pitchFamily="34" charset="0"/>
              </a:rPr>
              <a:t>enemies</a:t>
            </a:r>
            <a:r>
              <a:rPr lang="en-US" sz="3600" dirty="0">
                <a:latin typeface="Calibri" panose="020F0502020204030204" pitchFamily="34" charset="0"/>
                <a:cs typeface="Calibri" panose="020F0502020204030204" pitchFamily="34" charset="0"/>
              </a:rPr>
              <a:t> for your sake, but from the standpoint of </a:t>
            </a:r>
            <a:r>
              <a:rPr lang="en-US" sz="3600" i="1" dirty="0">
                <a:latin typeface="Calibri" panose="020F0502020204030204" pitchFamily="34" charset="0"/>
                <a:cs typeface="Calibri" panose="020F0502020204030204" pitchFamily="34" charset="0"/>
              </a:rPr>
              <a:t>God’s</a:t>
            </a:r>
            <a:r>
              <a:rPr lang="en-US" sz="3600" dirty="0">
                <a:latin typeface="Calibri" panose="020F0502020204030204" pitchFamily="34" charset="0"/>
                <a:cs typeface="Calibri" panose="020F0502020204030204" pitchFamily="34" charset="0"/>
              </a:rPr>
              <a:t> choice they are </a:t>
            </a:r>
            <a:r>
              <a:rPr lang="en-US" sz="3600" b="1" u="sng" dirty="0">
                <a:solidFill>
                  <a:srgbClr val="FFFFCC"/>
                </a:solidFill>
                <a:latin typeface="Calibri" panose="020F0502020204030204" pitchFamily="34" charset="0"/>
                <a:cs typeface="Calibri" panose="020F0502020204030204" pitchFamily="34" charset="0"/>
              </a:rPr>
              <a:t>beloved</a:t>
            </a:r>
            <a:r>
              <a:rPr lang="en-US" sz="3600" dirty="0">
                <a:latin typeface="Calibri" panose="020F0502020204030204" pitchFamily="34" charset="0"/>
                <a:cs typeface="Calibri" panose="020F0502020204030204" pitchFamily="34" charset="0"/>
              </a:rPr>
              <a:t> for the sake of the fathers; </a:t>
            </a:r>
            <a:r>
              <a:rPr lang="en-US" sz="3600" baseline="30000" dirty="0">
                <a:latin typeface="Calibri" panose="020F0502020204030204" pitchFamily="34" charset="0"/>
                <a:cs typeface="Calibri" panose="020F0502020204030204" pitchFamily="34" charset="0"/>
              </a:rPr>
              <a:t>29 </a:t>
            </a:r>
            <a:r>
              <a:rPr lang="en-US" sz="3600" dirty="0">
                <a:latin typeface="Calibri" panose="020F0502020204030204" pitchFamily="34" charset="0"/>
                <a:cs typeface="Calibri" panose="020F0502020204030204" pitchFamily="34" charset="0"/>
              </a:rPr>
              <a:t>for the gifts and the calling of God are </a:t>
            </a:r>
            <a:r>
              <a:rPr lang="en-US" sz="3600" b="1" u="sng" dirty="0">
                <a:solidFill>
                  <a:srgbClr val="FFFFCC"/>
                </a:solidFill>
                <a:latin typeface="Calibri" panose="020F0502020204030204" pitchFamily="34" charset="0"/>
                <a:cs typeface="Calibri" panose="020F0502020204030204" pitchFamily="34" charset="0"/>
              </a:rPr>
              <a:t>irrevocable</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424838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609600" y="1600201"/>
            <a:ext cx="1097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[God] has a saving purpose for Israel. All Israel will someday turn to the Lord Christ as a group. This is my deep understanding in belief of Romans 11. The broken off branches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grafted in</a:t>
            </a:r>
            <a:r>
              <a:rPr lang="en-US" dirty="0">
                <a:effectLst>
                  <a:outerShdw blurRad="38100" dist="38100" dir="2700000" algn="tl">
                    <a:srgbClr val="000000">
                      <a:alpha val="43137"/>
                    </a:srgbClr>
                  </a:outerShdw>
                </a:effectLst>
                <a:cs typeface="Calibri" panose="020F0502020204030204" pitchFamily="34" charset="0"/>
              </a:rPr>
              <a:t> one day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to</a:t>
            </a:r>
            <a:r>
              <a:rPr lang="en-US" dirty="0">
                <a:effectLst>
                  <a:outerShdw blurRad="38100" dist="38100" dir="2700000" algn="tl">
                    <a:srgbClr val="000000">
                      <a:alpha val="43137"/>
                    </a:srgbClr>
                  </a:outerShdw>
                </a:effectLst>
                <a:cs typeface="Calibri" panose="020F0502020204030204" pitchFamily="34" charset="0"/>
              </a:rPr>
              <a:t> the people of God, the bride of Christ,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His church</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3429000" y="228601"/>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John Piper</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John Piper,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331-32.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john piper">
            <a:extLst>
              <a:ext uri="{FF2B5EF4-FFF2-40B4-BE49-F238E27FC236}">
                <a16:creationId xmlns:a16="http://schemas.microsoft.com/office/drawing/2014/main" id="{B5AD4EEF-934A-4EED-BC14-671F27B393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58120" cy="10972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2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0"/>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14041</TotalTime>
  <Words>4380</Words>
  <Application>Microsoft Office PowerPoint</Application>
  <PresentationFormat>Widescreen</PresentationFormat>
  <Paragraphs>204</Paragraphs>
  <Slides>55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Times New Roman</vt:lpstr>
      <vt:lpstr>Wingdings</vt:lpstr>
      <vt:lpstr>1_Azure</vt:lpstr>
      <vt:lpstr>2_Azure</vt:lpstr>
      <vt:lpstr>PowerPoint Presentation</vt:lpstr>
      <vt:lpstr>Neo-Calvinism vs. The Bible</vt:lpstr>
      <vt:lpstr>II. Why Critique Calvinism?</vt:lpstr>
      <vt:lpstr>The Prophetic Implications of Calvinism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NEW ISRAEL?</vt:lpstr>
      <vt:lpstr>Arnold G. Fruchtenbaum George Zeller, “Is R. C. Sproul Jr. Really A Jew?,” online: http://www.middletownbiblechurch.org/reformed/sprouljr.htm, accessed 17 February 2018.</vt:lpstr>
      <vt:lpstr>Preterism Advocates</vt:lpstr>
      <vt:lpstr>The Prophetic Implications of Calvinism</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Alva J. McClain Alva J. McClain, The Greatness of the Kingdom: An Inductive Study of the Kingdom of God as Set Forth in the Scriptures (Grand Rapids: Zondervan, 1959), 438-39.</vt:lpstr>
      <vt:lpstr>Alva J. McClain Alva J. McClain, The Greatness of the Kingdom: An Inductive Study of the Kingdom of God as Set Forth in the Scriptures (Grand Rapids: Zondervan, 1959), 438-39.</vt:lpstr>
      <vt:lpstr>PowerPoint Presentation</vt:lpstr>
      <vt:lpstr>PowerPoint Presentation</vt:lpstr>
      <vt:lpstr>PowerPoint Presentation</vt:lpstr>
      <vt:lpstr>PowerPoint Presentation</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Prophetic Implications of Calvinism</vt:lpstr>
      <vt:lpstr>Calvinism as a Prophetic Fulfillment</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Conclusion</vt:lpstr>
      <vt:lpstr>Neo-Calvinism vs. The Bible</vt:lpstr>
      <vt:lpstr>II. Why Critique Calvinism?</vt:lpstr>
      <vt:lpstr>II. Why Critique Calvinism?</vt:lpstr>
      <vt:lpstr>The Prophetic Implications of Calvinism</vt:lpstr>
      <vt:lpstr>Neo-Calvinism vs.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- 005</dc:title>
  <dc:subject>Neo Calvinism vs the Bible</dc:subject>
  <dc:creator>A. Woods</dc:creator>
  <dc:description>Modified by Jim McGowan</dc:description>
  <cp:lastModifiedBy>Jim McGowan</cp:lastModifiedBy>
  <cp:revision>1575</cp:revision>
  <cp:lastPrinted>2024-09-29T11:30:48Z</cp:lastPrinted>
  <dcterms:created xsi:type="dcterms:W3CDTF">2009-03-17T12:21:13Z</dcterms:created>
  <dcterms:modified xsi:type="dcterms:W3CDTF">2024-10-13T02:50:16Z</dcterms:modified>
</cp:coreProperties>
</file>