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52"/>
  </p:notesMasterIdLst>
  <p:handoutMasterIdLst>
    <p:handoutMasterId r:id="rId153"/>
  </p:handoutMasterIdLst>
  <p:sldIdLst>
    <p:sldId id="2094" r:id="rId2"/>
    <p:sldId id="9505" r:id="rId3"/>
    <p:sldId id="11096" r:id="rId4"/>
    <p:sldId id="11841" r:id="rId5"/>
    <p:sldId id="11839" r:id="rId6"/>
    <p:sldId id="11842" r:id="rId7"/>
    <p:sldId id="11847" r:id="rId8"/>
    <p:sldId id="11848" r:id="rId9"/>
    <p:sldId id="11849" r:id="rId10"/>
    <p:sldId id="550" r:id="rId11"/>
    <p:sldId id="1371" r:id="rId12"/>
    <p:sldId id="1373" r:id="rId13"/>
    <p:sldId id="1374" r:id="rId14"/>
    <p:sldId id="11843" r:id="rId15"/>
    <p:sldId id="11850" r:id="rId16"/>
    <p:sldId id="11851" r:id="rId17"/>
    <p:sldId id="11852" r:id="rId18"/>
    <p:sldId id="11853" r:id="rId19"/>
    <p:sldId id="4736" r:id="rId20"/>
    <p:sldId id="11854" r:id="rId21"/>
    <p:sldId id="11855" r:id="rId22"/>
    <p:sldId id="11410" r:id="rId23"/>
    <p:sldId id="11844" r:id="rId24"/>
    <p:sldId id="11859" r:id="rId25"/>
    <p:sldId id="11860" r:id="rId26"/>
    <p:sldId id="11864" r:id="rId27"/>
    <p:sldId id="11865" r:id="rId28"/>
    <p:sldId id="11866" r:id="rId29"/>
    <p:sldId id="9570" r:id="rId30"/>
    <p:sldId id="11950" r:id="rId31"/>
    <p:sldId id="11949" r:id="rId32"/>
    <p:sldId id="11861" r:id="rId33"/>
    <p:sldId id="11076" r:id="rId34"/>
    <p:sldId id="11052" r:id="rId35"/>
    <p:sldId id="11925" r:id="rId36"/>
    <p:sldId id="819" r:id="rId37"/>
    <p:sldId id="3694" r:id="rId38"/>
    <p:sldId id="11862" r:id="rId39"/>
    <p:sldId id="8192" r:id="rId40"/>
    <p:sldId id="6083" r:id="rId41"/>
    <p:sldId id="11863" r:id="rId42"/>
    <p:sldId id="11867" r:id="rId43"/>
    <p:sldId id="11868" r:id="rId44"/>
    <p:sldId id="11948" r:id="rId45"/>
    <p:sldId id="11869" r:id="rId46"/>
    <p:sldId id="11922" r:id="rId47"/>
    <p:sldId id="11870" r:id="rId48"/>
    <p:sldId id="7259" r:id="rId49"/>
    <p:sldId id="11871" r:id="rId50"/>
    <p:sldId id="8678" r:id="rId51"/>
    <p:sldId id="11845" r:id="rId52"/>
    <p:sldId id="11872" r:id="rId53"/>
    <p:sldId id="11873" r:id="rId54"/>
    <p:sldId id="11874" r:id="rId55"/>
    <p:sldId id="11875" r:id="rId56"/>
    <p:sldId id="11876" r:id="rId57"/>
    <p:sldId id="11877" r:id="rId58"/>
    <p:sldId id="11878" r:id="rId59"/>
    <p:sldId id="11879" r:id="rId60"/>
    <p:sldId id="11639" r:id="rId61"/>
    <p:sldId id="11883" r:id="rId62"/>
    <p:sldId id="11928" r:id="rId63"/>
    <p:sldId id="8187" r:id="rId64"/>
    <p:sldId id="11923" r:id="rId65"/>
    <p:sldId id="11809" r:id="rId66"/>
    <p:sldId id="11884" r:id="rId67"/>
    <p:sldId id="11885" r:id="rId68"/>
    <p:sldId id="11929" r:id="rId69"/>
    <p:sldId id="9899" r:id="rId70"/>
    <p:sldId id="11952" r:id="rId71"/>
    <p:sldId id="11951" r:id="rId72"/>
    <p:sldId id="11880" r:id="rId73"/>
    <p:sldId id="11930" r:id="rId74"/>
    <p:sldId id="11958" r:id="rId75"/>
    <p:sldId id="11953" r:id="rId76"/>
    <p:sldId id="11954" r:id="rId77"/>
    <p:sldId id="11955" r:id="rId78"/>
    <p:sldId id="11956" r:id="rId79"/>
    <p:sldId id="11957" r:id="rId80"/>
    <p:sldId id="11881" r:id="rId81"/>
    <p:sldId id="11807" r:id="rId82"/>
    <p:sldId id="11808" r:id="rId83"/>
    <p:sldId id="11882" r:id="rId84"/>
    <p:sldId id="11886" r:id="rId85"/>
    <p:sldId id="11887" r:id="rId86"/>
    <p:sldId id="11888" r:id="rId87"/>
    <p:sldId id="11846" r:id="rId88"/>
    <p:sldId id="11856" r:id="rId89"/>
    <p:sldId id="11857" r:id="rId90"/>
    <p:sldId id="11937" r:id="rId91"/>
    <p:sldId id="11938" r:id="rId92"/>
    <p:sldId id="11939" r:id="rId93"/>
    <p:sldId id="11940" r:id="rId94"/>
    <p:sldId id="11941" r:id="rId95"/>
    <p:sldId id="11942" r:id="rId96"/>
    <p:sldId id="11943" r:id="rId97"/>
    <p:sldId id="11944" r:id="rId98"/>
    <p:sldId id="11945" r:id="rId99"/>
    <p:sldId id="11858" r:id="rId100"/>
    <p:sldId id="11931" r:id="rId101"/>
    <p:sldId id="11932" r:id="rId102"/>
    <p:sldId id="11933" r:id="rId103"/>
    <p:sldId id="11934" r:id="rId104"/>
    <p:sldId id="11935" r:id="rId105"/>
    <p:sldId id="11936" r:id="rId106"/>
    <p:sldId id="11889" r:id="rId107"/>
    <p:sldId id="11890" r:id="rId108"/>
    <p:sldId id="11891" r:id="rId109"/>
    <p:sldId id="11893" r:id="rId110"/>
    <p:sldId id="11894" r:id="rId111"/>
    <p:sldId id="11895" r:id="rId112"/>
    <p:sldId id="11892" r:id="rId113"/>
    <p:sldId id="11896" r:id="rId114"/>
    <p:sldId id="11897" r:id="rId115"/>
    <p:sldId id="11898" r:id="rId116"/>
    <p:sldId id="11899" r:id="rId117"/>
    <p:sldId id="6719" r:id="rId118"/>
    <p:sldId id="9590" r:id="rId119"/>
    <p:sldId id="11900" r:id="rId120"/>
    <p:sldId id="11421" r:id="rId121"/>
    <p:sldId id="11924" r:id="rId122"/>
    <p:sldId id="11901" r:id="rId123"/>
    <p:sldId id="11902" r:id="rId124"/>
    <p:sldId id="11903" r:id="rId125"/>
    <p:sldId id="11913" r:id="rId126"/>
    <p:sldId id="11914" r:id="rId127"/>
    <p:sldId id="11915" r:id="rId128"/>
    <p:sldId id="11916" r:id="rId129"/>
    <p:sldId id="11917" r:id="rId130"/>
    <p:sldId id="11918" r:id="rId131"/>
    <p:sldId id="11919" r:id="rId132"/>
    <p:sldId id="11920" r:id="rId133"/>
    <p:sldId id="11946" r:id="rId134"/>
    <p:sldId id="11947" r:id="rId135"/>
    <p:sldId id="11921" r:id="rId136"/>
    <p:sldId id="11904" r:id="rId137"/>
    <p:sldId id="11905" r:id="rId138"/>
    <p:sldId id="11537" r:id="rId139"/>
    <p:sldId id="11538" r:id="rId140"/>
    <p:sldId id="11539" r:id="rId141"/>
    <p:sldId id="11906" r:id="rId142"/>
    <p:sldId id="11907" r:id="rId143"/>
    <p:sldId id="11908" r:id="rId144"/>
    <p:sldId id="11909" r:id="rId145"/>
    <p:sldId id="11910" r:id="rId146"/>
    <p:sldId id="11911" r:id="rId147"/>
    <p:sldId id="11912" r:id="rId148"/>
    <p:sldId id="10522" r:id="rId149"/>
    <p:sldId id="11836" r:id="rId150"/>
    <p:sldId id="10524" r:id="rId151"/>
  </p:sldIdLst>
  <p:sldSz cx="12192000" cy="6858000"/>
  <p:notesSz cx="7315200" cy="9601200"/>
  <p:custDataLst>
    <p:tags r:id="rId15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0" autoAdjust="0"/>
    <p:restoredTop sz="96191" autoAdjust="0"/>
  </p:normalViewPr>
  <p:slideViewPr>
    <p:cSldViewPr>
      <p:cViewPr varScale="1">
        <p:scale>
          <a:sx n="62" d="100"/>
          <a:sy n="62" d="100"/>
        </p:scale>
        <p:origin x="84" y="1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13" d="100"/>
          <a:sy n="113" d="100"/>
        </p:scale>
        <p:origin x="4416" y="8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gs" Target="tags/tag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174 - 45v1-28</a:t>
            </a:r>
          </a:p>
          <a:p>
            <a:pPr>
              <a:defRPr/>
            </a:pPr>
            <a:r>
              <a:rPr lang="en-US" sz="1400" dirty="0"/>
              <a:t>09-22-2024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9/21/24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22</a:t>
            </a:fld>
            <a:endParaRPr lang="en-US" altLang="en-US" dirty="0"/>
          </a:p>
        </p:txBody>
      </p:sp>
    </p:spTree>
    <p:extLst>
      <p:ext uri="{BB962C8B-B14F-4D97-AF65-F5344CB8AC3E}">
        <p14:creationId xmlns:p14="http://schemas.microsoft.com/office/powerpoint/2010/main" val="38097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65</a:t>
            </a:fld>
            <a:endParaRPr lang="en-US" altLang="en-US" dirty="0"/>
          </a:p>
        </p:txBody>
      </p:sp>
    </p:spTree>
    <p:extLst>
      <p:ext uri="{BB962C8B-B14F-4D97-AF65-F5344CB8AC3E}">
        <p14:creationId xmlns:p14="http://schemas.microsoft.com/office/powerpoint/2010/main" val="122649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120</a:t>
            </a:fld>
            <a:endParaRPr lang="en-US" altLang="en-US" dirty="0"/>
          </a:p>
        </p:txBody>
      </p:sp>
    </p:spTree>
    <p:extLst>
      <p:ext uri="{BB962C8B-B14F-4D97-AF65-F5344CB8AC3E}">
        <p14:creationId xmlns:p14="http://schemas.microsoft.com/office/powerpoint/2010/main" val="3725754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121</a:t>
            </a:fld>
            <a:endParaRPr lang="en-US" altLang="en-US" dirty="0"/>
          </a:p>
        </p:txBody>
      </p:sp>
    </p:spTree>
    <p:extLst>
      <p:ext uri="{BB962C8B-B14F-4D97-AF65-F5344CB8AC3E}">
        <p14:creationId xmlns:p14="http://schemas.microsoft.com/office/powerpoint/2010/main" val="953422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150</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1739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9/21/24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3248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 id="2147488924"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1.png"/></Relationships>
</file>

<file path=ppt/slides/_rels/slide1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1.png"/></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0D77C-C477-4AE4-9C55-06A77DB43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25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19:41-44</a:t>
            </a:r>
          </a:p>
          <a:p>
            <a:pPr algn="just"/>
            <a:r>
              <a:rPr lang="en-US" sz="3200" baseline="30000" dirty="0">
                <a:latin typeface="Calibri" panose="020F0502020204030204" pitchFamily="34" charset="0"/>
                <a:cs typeface="Calibri" panose="020F0502020204030204" pitchFamily="34" charset="0"/>
              </a:rPr>
              <a:t>41 “</a:t>
            </a:r>
            <a:r>
              <a:rPr lang="en-US" sz="3200" dirty="0">
                <a:latin typeface="Calibri" panose="020F0502020204030204" pitchFamily="34" charset="0"/>
                <a:cs typeface="Calibri" panose="020F0502020204030204" pitchFamily="34" charset="0"/>
              </a:rPr>
              <a:t>When He approached Jerusalem, He saw the city and </a:t>
            </a:r>
            <a:r>
              <a:rPr lang="en-US" sz="3200" b="1" u="sng" dirty="0">
                <a:solidFill>
                  <a:srgbClr val="FFFFCC"/>
                </a:solidFill>
                <a:latin typeface="Calibri" panose="020F0502020204030204" pitchFamily="34" charset="0"/>
                <a:cs typeface="Calibri" panose="020F0502020204030204" pitchFamily="34" charset="0"/>
              </a:rPr>
              <a:t>wept</a:t>
            </a:r>
            <a:r>
              <a:rPr lang="en-US" sz="3200" dirty="0">
                <a:latin typeface="Calibri" panose="020F0502020204030204" pitchFamily="34" charset="0"/>
                <a:cs typeface="Calibri" panose="020F0502020204030204" pitchFamily="34" charset="0"/>
              </a:rPr>
              <a:t> over it, </a:t>
            </a:r>
            <a:r>
              <a:rPr lang="en-US" sz="3200" baseline="30000" dirty="0">
                <a:latin typeface="Calibri" panose="020F0502020204030204" pitchFamily="34" charset="0"/>
                <a:cs typeface="Calibri" panose="020F0502020204030204" pitchFamily="34" charset="0"/>
              </a:rPr>
              <a:t>42 </a:t>
            </a:r>
            <a:r>
              <a:rPr lang="en-US" sz="3200" dirty="0">
                <a:latin typeface="Calibri" panose="020F0502020204030204" pitchFamily="34" charset="0"/>
                <a:cs typeface="Calibri" panose="020F0502020204030204" pitchFamily="34" charset="0"/>
              </a:rPr>
              <a:t>saying, “If you had known in this day, even you, the things which make for peace! But now they have been hidden from your eyes. </a:t>
            </a:r>
            <a:r>
              <a:rPr lang="en-US" sz="3200" baseline="30000" dirty="0">
                <a:latin typeface="Calibri" panose="020F0502020204030204" pitchFamily="34" charset="0"/>
                <a:cs typeface="Calibri" panose="020F0502020204030204" pitchFamily="34" charset="0"/>
              </a:rPr>
              <a:t>43 </a:t>
            </a:r>
            <a:r>
              <a:rPr lang="en-US" sz="3200" dirty="0">
                <a:latin typeface="Calibri" panose="020F0502020204030204" pitchFamily="34" charset="0"/>
                <a:cs typeface="Calibri" panose="020F0502020204030204" pitchFamily="34" charset="0"/>
              </a:rPr>
              <a:t>For the days will come upon you when your enemies will throw up a barricade against you, and surround you and hem you in on every side, </a:t>
            </a:r>
            <a:r>
              <a:rPr lang="en-US" sz="3200" baseline="30000" dirty="0">
                <a:latin typeface="Calibri" panose="020F0502020204030204" pitchFamily="34" charset="0"/>
                <a:cs typeface="Calibri" panose="020F0502020204030204" pitchFamily="34" charset="0"/>
              </a:rPr>
              <a:t>44 </a:t>
            </a:r>
            <a:r>
              <a:rPr lang="en-US" sz="3200" dirty="0">
                <a:latin typeface="Calibri" panose="020F0502020204030204" pitchFamily="34" charset="0"/>
                <a:cs typeface="Calibri" panose="020F0502020204030204" pitchFamily="34" charset="0"/>
              </a:rPr>
              <a:t>and they will level you to the ground and your children within you, and they will not leave in you one stone upon another, because you did not recognize the time of your visitation.”</a:t>
            </a:r>
          </a:p>
        </p:txBody>
      </p:sp>
    </p:spTree>
    <p:extLst>
      <p:ext uri="{BB962C8B-B14F-4D97-AF65-F5344CB8AC3E}">
        <p14:creationId xmlns:p14="http://schemas.microsoft.com/office/powerpoint/2010/main" val="98875428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50425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55015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0D77C-C477-4AE4-9C55-06A77DB43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25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19:41-44</a:t>
            </a:r>
          </a:p>
          <a:p>
            <a:pPr algn="just"/>
            <a:r>
              <a:rPr lang="en-US" sz="3200" baseline="30000" dirty="0">
                <a:latin typeface="Calibri" panose="020F0502020204030204" pitchFamily="34" charset="0"/>
                <a:cs typeface="Calibri" panose="020F0502020204030204" pitchFamily="34" charset="0"/>
              </a:rPr>
              <a:t>41 “</a:t>
            </a:r>
            <a:r>
              <a:rPr lang="en-US" sz="3200" dirty="0">
                <a:latin typeface="Calibri" panose="020F0502020204030204" pitchFamily="34" charset="0"/>
                <a:cs typeface="Calibri" panose="020F0502020204030204" pitchFamily="34" charset="0"/>
              </a:rPr>
              <a:t>When He approached Jerusalem, He saw the city and </a:t>
            </a:r>
            <a:r>
              <a:rPr lang="en-US" sz="3200" b="1" u="sng" dirty="0">
                <a:solidFill>
                  <a:srgbClr val="FFFFCC"/>
                </a:solidFill>
                <a:latin typeface="Calibri" panose="020F0502020204030204" pitchFamily="34" charset="0"/>
                <a:cs typeface="Calibri" panose="020F0502020204030204" pitchFamily="34" charset="0"/>
              </a:rPr>
              <a:t>wept</a:t>
            </a:r>
            <a:r>
              <a:rPr lang="en-US" sz="3200" dirty="0">
                <a:latin typeface="Calibri" panose="020F0502020204030204" pitchFamily="34" charset="0"/>
                <a:cs typeface="Calibri" panose="020F0502020204030204" pitchFamily="34" charset="0"/>
              </a:rPr>
              <a:t> over it, </a:t>
            </a:r>
            <a:r>
              <a:rPr lang="en-US" sz="3200" baseline="30000" dirty="0">
                <a:latin typeface="Calibri" panose="020F0502020204030204" pitchFamily="34" charset="0"/>
                <a:cs typeface="Calibri" panose="020F0502020204030204" pitchFamily="34" charset="0"/>
              </a:rPr>
              <a:t>42 </a:t>
            </a:r>
            <a:r>
              <a:rPr lang="en-US" sz="3200" dirty="0">
                <a:latin typeface="Calibri" panose="020F0502020204030204" pitchFamily="34" charset="0"/>
                <a:cs typeface="Calibri" panose="020F0502020204030204" pitchFamily="34" charset="0"/>
              </a:rPr>
              <a:t>saying, “If you had known in this day, even you, the things which make for peace! But now they have been hidden from your eyes. </a:t>
            </a:r>
            <a:r>
              <a:rPr lang="en-US" sz="3200" baseline="30000" dirty="0">
                <a:latin typeface="Calibri" panose="020F0502020204030204" pitchFamily="34" charset="0"/>
                <a:cs typeface="Calibri" panose="020F0502020204030204" pitchFamily="34" charset="0"/>
              </a:rPr>
              <a:t>43 </a:t>
            </a:r>
            <a:r>
              <a:rPr lang="en-US" sz="3200" dirty="0">
                <a:latin typeface="Calibri" panose="020F0502020204030204" pitchFamily="34" charset="0"/>
                <a:cs typeface="Calibri" panose="020F0502020204030204" pitchFamily="34" charset="0"/>
              </a:rPr>
              <a:t>For the days will come upon you when your enemies will throw up a barricade against you, and surround you and hem you in on every side, </a:t>
            </a:r>
            <a:r>
              <a:rPr lang="en-US" sz="3200" baseline="30000" dirty="0">
                <a:latin typeface="Calibri" panose="020F0502020204030204" pitchFamily="34" charset="0"/>
                <a:cs typeface="Calibri" panose="020F0502020204030204" pitchFamily="34" charset="0"/>
              </a:rPr>
              <a:t>44 </a:t>
            </a:r>
            <a:r>
              <a:rPr lang="en-US" sz="3200" dirty="0">
                <a:latin typeface="Calibri" panose="020F0502020204030204" pitchFamily="34" charset="0"/>
                <a:cs typeface="Calibri" panose="020F0502020204030204" pitchFamily="34" charset="0"/>
              </a:rPr>
              <a:t>and they will level you to the ground and your children within you, and they will not leave in you one stone upon another, because you did not recognize the time of your visitation.”</a:t>
            </a:r>
          </a:p>
        </p:txBody>
      </p:sp>
    </p:spTree>
    <p:extLst>
      <p:ext uri="{BB962C8B-B14F-4D97-AF65-F5344CB8AC3E}">
        <p14:creationId xmlns:p14="http://schemas.microsoft.com/office/powerpoint/2010/main" val="182856704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9FE1277F-4881-4CC6-BEE6-E15D57B8EB89}"/>
              </a:ext>
            </a:extLst>
          </p:cNvPr>
          <p:cNvSpPr>
            <a:spLocks noGrp="1" noChangeArrowheads="1"/>
          </p:cNvSpPr>
          <p:nvPr>
            <p:ph type="title"/>
          </p:nvPr>
        </p:nvSpPr>
        <p:spPr>
          <a:xfrm>
            <a:off x="3124200" y="228600"/>
            <a:ext cx="5943600" cy="6858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Christ’s Human Experiences</a:t>
            </a:r>
          </a:p>
        </p:txBody>
      </p:sp>
      <p:sp>
        <p:nvSpPr>
          <p:cNvPr id="3" name="Content Placeholder 2">
            <a:extLst>
              <a:ext uri="{FF2B5EF4-FFF2-40B4-BE49-F238E27FC236}">
                <a16:creationId xmlns:a16="http://schemas.microsoft.com/office/drawing/2014/main" id="{1F14ECF8-D4B8-4181-A644-621C49024406}"/>
              </a:ext>
            </a:extLst>
          </p:cNvPr>
          <p:cNvSpPr>
            <a:spLocks noGrp="1"/>
          </p:cNvSpPr>
          <p:nvPr>
            <p:ph idx="1"/>
          </p:nvPr>
        </p:nvSpPr>
        <p:spPr>
          <a:xfrm>
            <a:off x="1828800" y="1143000"/>
            <a:ext cx="6019800" cy="5334000"/>
          </a:xfrm>
        </p:spPr>
        <p:txBody>
          <a:bodyPr/>
          <a:lstStyle/>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Labor (Mark 6:3)</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Distress (Luke 22:44)</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Being troubled (John 12:27)</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Thirst (John 19:28)</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Hunger (Matt 4:2)</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Fatigue (John 4:6)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Sadness (John 11:35)</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Lack of understanding (Matt 24:36)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Temptation (Luke 4:1-13; Heb. 4:15)</a:t>
            </a:r>
          </a:p>
        </p:txBody>
      </p:sp>
      <p:pic>
        <p:nvPicPr>
          <p:cNvPr id="2" name="Picture 1">
            <a:extLst>
              <a:ext uri="{FF2B5EF4-FFF2-40B4-BE49-F238E27FC236}">
                <a16:creationId xmlns:a16="http://schemas.microsoft.com/office/drawing/2014/main" id="{E08B3341-DC05-4FB1-B0C6-393612F7C49E}"/>
              </a:ext>
            </a:extLst>
          </p:cNvPr>
          <p:cNvPicPr>
            <a:picLocks noChangeAspect="1"/>
          </p:cNvPicPr>
          <p:nvPr/>
        </p:nvPicPr>
        <p:blipFill>
          <a:blip r:embed="rId2"/>
          <a:stretch>
            <a:fillRect/>
          </a:stretch>
        </p:blipFill>
        <p:spPr>
          <a:xfrm>
            <a:off x="6934200" y="1524000"/>
            <a:ext cx="3652684" cy="3200400"/>
          </a:xfrm>
          <a:prstGeom prst="ellipse">
            <a:avLst/>
          </a:prstGeom>
          <a:ln>
            <a:noFill/>
          </a:ln>
          <a:effectLst>
            <a:softEdge rad="112500"/>
          </a:effectLst>
        </p:spPr>
      </p:pic>
    </p:spTree>
    <p:extLst>
      <p:ext uri="{BB962C8B-B14F-4D97-AF65-F5344CB8AC3E}">
        <p14:creationId xmlns:p14="http://schemas.microsoft.com/office/powerpoint/2010/main" val="41042707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77532-1C11-4BF6-A0DE-E11C76E5BE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8E5C590A-D180-4D7F-B04A-7470CC04B9A7}"/>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2:18</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He Himself was tempted in that which He has suffered, He is able to come to the aid of those who are tempted.”</a:t>
            </a:r>
          </a:p>
        </p:txBody>
      </p:sp>
      <p:pic>
        <p:nvPicPr>
          <p:cNvPr id="3" name="Picture 2">
            <a:extLst>
              <a:ext uri="{FF2B5EF4-FFF2-40B4-BE49-F238E27FC236}">
                <a16:creationId xmlns:a16="http://schemas.microsoft.com/office/drawing/2014/main" id="{F36F3C3F-CA4B-42D1-9A46-4D1CBF5A5E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7044" y="2514600"/>
            <a:ext cx="377791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18133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E65A2-13E0-4868-8CDB-B8E432B963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A1994361-9F2D-4D4C-8E7E-8723025A3285}"/>
              </a:ext>
            </a:extLst>
          </p:cNvPr>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4:15-16</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do not have a high priest who cannot sympathize with our weaknesses, but One who has been tempted in all things as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yet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sin.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let us draw near with confidence to the throne of grace, so that we may receive mercy and find grace to help in time of need.”</a:t>
            </a:r>
          </a:p>
        </p:txBody>
      </p:sp>
    </p:spTree>
    <p:extLst>
      <p:ext uri="{BB962C8B-B14F-4D97-AF65-F5344CB8AC3E}">
        <p14:creationId xmlns:p14="http://schemas.microsoft.com/office/powerpoint/2010/main" val="41859936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78787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(16)</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Invitation (17-20)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Pharaoh’s Invitation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67445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Circumstances (16)</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Invitation (17-20)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Pharaoh’s Invitation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93835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(16b)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96866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9FE1277F-4881-4CC6-BEE6-E15D57B8EB89}"/>
              </a:ext>
            </a:extLst>
          </p:cNvPr>
          <p:cNvSpPr>
            <a:spLocks noGrp="1" noChangeArrowheads="1"/>
          </p:cNvSpPr>
          <p:nvPr>
            <p:ph type="title"/>
          </p:nvPr>
        </p:nvSpPr>
        <p:spPr>
          <a:xfrm>
            <a:off x="3124200" y="228600"/>
            <a:ext cx="5943600" cy="6858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Christ’s Human Experiences</a:t>
            </a:r>
          </a:p>
        </p:txBody>
      </p:sp>
      <p:sp>
        <p:nvSpPr>
          <p:cNvPr id="3" name="Content Placeholder 2">
            <a:extLst>
              <a:ext uri="{FF2B5EF4-FFF2-40B4-BE49-F238E27FC236}">
                <a16:creationId xmlns:a16="http://schemas.microsoft.com/office/drawing/2014/main" id="{1F14ECF8-D4B8-4181-A644-621C49024406}"/>
              </a:ext>
            </a:extLst>
          </p:cNvPr>
          <p:cNvSpPr>
            <a:spLocks noGrp="1"/>
          </p:cNvSpPr>
          <p:nvPr>
            <p:ph idx="1"/>
          </p:nvPr>
        </p:nvSpPr>
        <p:spPr>
          <a:xfrm>
            <a:off x="1828800" y="1143000"/>
            <a:ext cx="6019800" cy="5334000"/>
          </a:xfrm>
        </p:spPr>
        <p:txBody>
          <a:bodyPr/>
          <a:lstStyle/>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Labor (Mark 6:3)</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Distress (Luke 22:44)</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Being troubled (John 12:27)</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Thirst (John 19:28)</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Hunger (Matt 4:2)</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Fatigue (John 4:6)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Sadness (John 11:35)</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Lack of understanding (Matt 24:36)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Temptation (Luke 4:1-13; Heb. 4:15)</a:t>
            </a:r>
          </a:p>
        </p:txBody>
      </p:sp>
      <p:pic>
        <p:nvPicPr>
          <p:cNvPr id="2" name="Picture 1">
            <a:extLst>
              <a:ext uri="{FF2B5EF4-FFF2-40B4-BE49-F238E27FC236}">
                <a16:creationId xmlns:a16="http://schemas.microsoft.com/office/drawing/2014/main" id="{E08B3341-DC05-4FB1-B0C6-393612F7C49E}"/>
              </a:ext>
            </a:extLst>
          </p:cNvPr>
          <p:cNvPicPr>
            <a:picLocks noChangeAspect="1"/>
          </p:cNvPicPr>
          <p:nvPr/>
        </p:nvPicPr>
        <p:blipFill>
          <a:blip r:embed="rId2"/>
          <a:stretch>
            <a:fillRect/>
          </a:stretch>
        </p:blipFill>
        <p:spPr>
          <a:xfrm>
            <a:off x="6934200" y="1524000"/>
            <a:ext cx="3652684" cy="3200400"/>
          </a:xfrm>
          <a:prstGeom prst="ellipse">
            <a:avLst/>
          </a:prstGeom>
          <a:ln>
            <a:noFill/>
          </a:ln>
          <a:effectLst>
            <a:softEdge rad="112500"/>
          </a:effec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Report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(16b)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8646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45:16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(16a)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Result (16b)</a:t>
            </a:r>
          </a:p>
          <a:p>
            <a:pPr marL="0" lvl="3" indent="0" eaLnBrk="1" hangingPunct="1">
              <a:spcBef>
                <a:spcPts val="0"/>
              </a:spcBef>
              <a:spcAft>
                <a:spcPts val="3000"/>
              </a:spcAft>
              <a:buClr>
                <a:srgbClr val="00FF00"/>
              </a:buClr>
              <a:buNone/>
              <a:defRPr/>
            </a:pPr>
            <a:endParaRPr lang="en-US" b="1" u="sng" dirty="0">
              <a:solidFill>
                <a:srgbClr val="FFFFCC"/>
              </a:solidFill>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48144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(16)</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Invitation (17-20)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Pharaoh’s Invitation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73655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45:17-20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Invitation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Bring entire household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Provision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concern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42516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45:17-20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Invitation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Instructions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Bring entire household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Provision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concern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25062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45:17-20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Invitation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Bring entire household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Provision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concern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77579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45:17-20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Invitation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Bring entire household (18)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Provision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Lack of concern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93828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0" y="228600"/>
            <a:ext cx="9144000" cy="1143000"/>
          </a:xfrm>
        </p:spPr>
        <p:txBody>
          <a:bodyPr/>
          <a:lstStyle/>
          <a:p>
            <a:pPr algn="ctr" eaLnBrk="1" hangingPunct="1"/>
            <a:r>
              <a:rPr lang="en-US" altLang="en-US" sz="3600" kern="1200" dirty="0">
                <a:solidFill>
                  <a:srgbClr val="00FFFF"/>
                </a:solidFill>
                <a:effectLst>
                  <a:outerShdw blurRad="38100" dist="38100" dir="2700000" algn="tl">
                    <a:srgbClr val="000000">
                      <a:alpha val="43137"/>
                    </a:srgbClr>
                  </a:outerShdw>
                </a:effectLst>
              </a:rPr>
              <a:t>God’s Provision</a:t>
            </a:r>
            <a:br>
              <a:rPr lang="en-US" altLang="en-US" sz="3600" kern="1200" dirty="0">
                <a:solidFill>
                  <a:srgbClr val="00FFFF"/>
                </a:solidFill>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ea typeface="+mn-ea"/>
                <a:cs typeface="+mn-cs"/>
              </a:rPr>
              <a:t>(</a:t>
            </a:r>
            <a:r>
              <a:rPr lang="en-US" sz="2800" kern="1200" dirty="0">
                <a:solidFill>
                  <a:schemeClr val="tx1"/>
                </a:solidFill>
                <a:effectLst>
                  <a:outerShdw blurRad="38100" dist="38100" dir="2700000" algn="tl">
                    <a:srgbClr val="000000">
                      <a:alpha val="43137"/>
                    </a:srgbClr>
                  </a:outerShdw>
                </a:effectLst>
                <a:ea typeface="+mn-ea"/>
                <a:cs typeface="+mn-cs"/>
              </a:rPr>
              <a:t>Phil. </a:t>
            </a:r>
            <a:r>
              <a:rPr lang="en-US" altLang="en-US" sz="2800" kern="1200" dirty="0">
                <a:solidFill>
                  <a:schemeClr val="tx1"/>
                </a:solidFill>
                <a:effectLst>
                  <a:outerShdw blurRad="38100" dist="38100" dir="2700000" algn="tl">
                    <a:srgbClr val="000000">
                      <a:alpha val="43137"/>
                    </a:srgbClr>
                  </a:outerShdw>
                </a:effectLst>
                <a:ea typeface="+mn-ea"/>
                <a:cs typeface="+mn-cs"/>
              </a:rPr>
              <a:t>4:19)</a:t>
            </a:r>
          </a:p>
        </p:txBody>
      </p:sp>
      <p:sp>
        <p:nvSpPr>
          <p:cNvPr id="18435" name="Rectangle 3"/>
          <p:cNvSpPr>
            <a:spLocks noGrp="1" noChangeArrowheads="1"/>
          </p:cNvSpPr>
          <p:nvPr>
            <p:ph type="body" idx="1"/>
          </p:nvPr>
        </p:nvSpPr>
        <p:spPr>
          <a:xfrm>
            <a:off x="1980244" y="1600200"/>
            <a:ext cx="3810956" cy="3809999"/>
          </a:xfrm>
        </p:spPr>
        <p:txBody>
          <a:bodyPr/>
          <a:lstStyle/>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Exodus 16</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1 Kings 17:2-6</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Psalm 37:25</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Matthew 6:25-34</a:t>
            </a:r>
          </a:p>
        </p:txBody>
      </p:sp>
      <p:pic>
        <p:nvPicPr>
          <p:cNvPr id="2" name="Picture 1">
            <a:extLst>
              <a:ext uri="{FF2B5EF4-FFF2-40B4-BE49-F238E27FC236}">
                <a16:creationId xmlns:a16="http://schemas.microsoft.com/office/drawing/2014/main" id="{6C45884D-E179-2A5F-0B50-7BDE58E0BE19}"/>
              </a:ext>
            </a:extLst>
          </p:cNvPr>
          <p:cNvPicPr>
            <a:picLocks noChangeAspect="1"/>
          </p:cNvPicPr>
          <p:nvPr/>
        </p:nvPicPr>
        <p:blipFill>
          <a:blip r:embed="rId2"/>
          <a:stretch>
            <a:fillRect/>
          </a:stretch>
        </p:blipFill>
        <p:spPr>
          <a:xfrm>
            <a:off x="6553200" y="1752600"/>
            <a:ext cx="3658556" cy="2743200"/>
          </a:xfrm>
          <a:prstGeom prst="rect">
            <a:avLst/>
          </a:prstGeom>
        </p:spPr>
      </p:pic>
    </p:spTree>
    <p:extLst>
      <p:ext uri="{BB962C8B-B14F-4D97-AF65-F5344CB8AC3E}">
        <p14:creationId xmlns:p14="http://schemas.microsoft.com/office/powerpoint/2010/main" val="1326375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45:17-20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Invitation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Bring entire household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Provision (19)</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Lack of concern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49549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77532-1C11-4BF6-A0DE-E11C76E5BE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8E5C590A-D180-4D7F-B04A-7470CC04B9A7}"/>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2:18</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He Himself was tempted in that which He has suffered, He is able to come to the aid of those who are tempted.”</a:t>
            </a:r>
          </a:p>
        </p:txBody>
      </p:sp>
      <p:pic>
        <p:nvPicPr>
          <p:cNvPr id="3" name="Picture 2">
            <a:extLst>
              <a:ext uri="{FF2B5EF4-FFF2-40B4-BE49-F238E27FC236}">
                <a16:creationId xmlns:a16="http://schemas.microsoft.com/office/drawing/2014/main" id="{F36F3C3F-CA4B-42D1-9A46-4D1CBF5A5E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7044" y="2514600"/>
            <a:ext cx="377791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“Therefore, a total separation of twenty years existed from the time he had last seen members of his family until they were reunited in Egypt. The Hyksos Period, during which Joseph’s story unfolds, was the two-hundred-year period from 1750 until 1550 B.C. The Hyksos were Semitic rulers that conquered Egypt and ruled during the sixteenth and seventeenth dynasties. Thus, the Pharaoh at the time of Joseph was Semitic. This explains how a Semite such as Joseph could rise to the second highest position in Egypt, which had a Hamitic population.”</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570</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9248180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cs typeface="Calibri" panose="020F0502020204030204" pitchFamily="34" charset="0"/>
              </a:rPr>
              <a:t>“Now this is all coming out of the initiation of Pharaoh, and all Pharaoh knew at this point was that this was Joseph’s family. He knew nothing about them </a:t>
            </a:r>
            <a:r>
              <a:rPr lang="en-US" i="1" dirty="0">
                <a:effectLst>
                  <a:outerShdw blurRad="38100" dist="38100" dir="2700000" algn="tl">
                    <a:srgbClr val="000000">
                      <a:alpha val="43137"/>
                    </a:srgbClr>
                  </a:outerShdw>
                </a:effectLst>
                <a:cs typeface="Calibri" panose="020F0502020204030204" pitchFamily="34" charset="0"/>
              </a:rPr>
              <a:t>per se</a:t>
            </a:r>
            <a:r>
              <a:rPr lang="en-US" dirty="0">
                <a:effectLst>
                  <a:outerShdw blurRad="38100" dist="38100" dir="2700000" algn="tl">
                    <a:srgbClr val="000000">
                      <a:alpha val="43137"/>
                    </a:srgbClr>
                  </a:outerShdw>
                </a:effectLst>
                <a:cs typeface="Calibri" panose="020F0502020204030204" pitchFamily="34" charset="0"/>
              </a:rPr>
              <a:t>. This shows the high regard and respect Pharaoh had for Joseph, that he was willing to issue this invitation. Such an invitation coming from an Egyptian Pharaoh for Semites was only possible during the Hyksos’s rule. Later Egyptian Pharaohs would never have allowed this to take place. However, the Hyksos being the Semitic conquerors of Egypt and ruling at this point in time made it possible for another Semitic family to be invited down</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601</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7821849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11372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(21-23)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(24)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home (25)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Report to Jacob (26-28)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VII. Genesis 45:21-28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Jacob</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00842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Provisions (21-23)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(24)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home (25)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Report to Jacob (26-28)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VII. Genesis 45:21-28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Jacob</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43803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45:21-23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Provisions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obedience (21a)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Provisions (21b-23)</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75351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45:21-23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Provisions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Brothers’ obedience (21a)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Provisions (21b-23)</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7728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45:21-23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Provisions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obedience (21a)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Provisions (21b-23)</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08379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45:21b-13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Wagons (21b)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(21c)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(22a)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Benjamin (22b)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Jacob (23)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33176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45:21b-13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Wagons (21b)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(21c)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(22a)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Benjamin (22b)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Jacob (23)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24434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E65A2-13E0-4868-8CDB-B8E432B963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A1994361-9F2D-4D4C-8E7E-8723025A3285}"/>
              </a:ext>
            </a:extLst>
          </p:cNvPr>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4:15-16</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do not have a high priest who cannot sympathize with our weaknesses, but One who has been tempted in all things as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yet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sin.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let us draw near with confidence to the throne of grace, so that we may receive mercy and find grace to help in time of need.”</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45:21b-13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Wagons (21b)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Food (21c)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(22a)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Benjamin (22b)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Jacob (23)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89676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45:21b-13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Wagons (21b)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(21c)</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Clothing (22a)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Benjamin (22b)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Jacob (23)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37441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45:21b-13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Wagons (21b)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(21c)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(22a)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Provisions for Benjamin (22b)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Jacob (23)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58053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77540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2132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45:21b-13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Wagons (21b)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(21c)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(22a)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for Benjamin (22b)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Provisions for Jacob (23)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77141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(21-23)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Departure (24)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home (25)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Report to Jacob (26-28)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VII. Genesis 45:21-28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Jacob</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2168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(21-23)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(24)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Journey home (25)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Report to Jacob (26-28)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VII. Genesis 45:21-28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Jacob</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85679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097462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313221261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(1-2)</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self- identification (3-4)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comforts his brothers (5-8)</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instructions to his brothers (9-13)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kisses his brothers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45:1-15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Revelation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3752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375122496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(21-23)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(24)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home (25)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Report to Jacob (26-28)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VII. Genesis 45:21-28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Jacob</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08591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45:26-28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News about Joseph (26a)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reaction (26b)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from Joseph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persuaded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9692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45:26-28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News about Joseph (26a)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reaction (26b)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from Joseph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persuaded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45814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45:26-28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News about Joseph (26a)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reaction (26b)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from Joseph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persuaded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86793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45:26-28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News about Joseph (26a)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reaction (26b)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Report from Joseph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persuaded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24784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45:26-28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News about Joseph (26a)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reaction (26b)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from Joseph (27a)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 persuaded (27b)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1710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45:26-28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News about Joseph (26a)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reaction (26b)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from Joseph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 persuaded (27b)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Result (28)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16087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13455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Self Identification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Question (3b)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(3c)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(4a)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88073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Self Identification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Identification (3a)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Question (3b)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(3c)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(4a)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52791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Self Identification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(3a)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Question (3b)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(3c)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(4a)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5027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Self Identification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Question (3b)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Brothers’ response (3c)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(4a)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44406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133600"/>
          </a:xfrm>
        </p:spPr>
        <p:txBody>
          <a:bodyPr/>
          <a:lstStyle/>
          <a:p>
            <a:pPr marL="0" indent="0" algn="just">
              <a:spcBef>
                <a:spcPts val="0"/>
              </a:spcBef>
              <a:buNone/>
              <a:defRPr/>
            </a:pPr>
            <a:r>
              <a:rPr lang="en-US" sz="3400" i="1" dirty="0">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45:3</a:t>
            </a:r>
            <a:r>
              <a:rPr lang="en-US" sz="3400" dirty="0">
                <a:effectLst>
                  <a:outerShdw blurRad="38100" dist="38100" dir="2700000" algn="tl">
                    <a:srgbClr val="000000">
                      <a:alpha val="43137"/>
                    </a:srgbClr>
                  </a:outerShdw>
                </a:effectLst>
              </a:rPr>
              <a:t> </a:t>
            </a:r>
            <a:r>
              <a:rPr lang="en-US" sz="3400" i="1" dirty="0">
                <a:effectLst>
                  <a:outerShdw blurRad="38100" dist="38100" dir="2700000" algn="tl">
                    <a:srgbClr val="000000">
                      <a:alpha val="43137"/>
                    </a:srgbClr>
                  </a:outerShdw>
                </a:effectLst>
              </a:rPr>
              <a:t>they were dismayed</a:t>
            </a:r>
            <a:r>
              <a:rPr lang="en-US" sz="3400" dirty="0">
                <a:effectLst>
                  <a:outerShdw blurRad="38100" dist="38100" dir="2700000" algn="tl">
                    <a:srgbClr val="000000">
                      <a:alpha val="43137"/>
                    </a:srgbClr>
                  </a:outerShdw>
                </a:effectLst>
              </a:rPr>
              <a:t>. I.e., they were terrified, trembling. This uneasiness remained with the brothers for years (cf. 50:15).</a:t>
            </a:r>
            <a:r>
              <a:rPr lang="en-US" sz="3400" i="1" dirty="0">
                <a:effectLst>
                  <a:outerShdw blurRad="38100" dist="38100" dir="2700000" algn="tl">
                    <a:srgbClr val="000000">
                      <a:alpha val="43137"/>
                    </a:srgbClr>
                  </a:outerShdw>
                </a:effectLst>
              </a:rPr>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The Ryrie Study Bible</a:t>
            </a:r>
            <a:r>
              <a:rPr lang="en-US" sz="1800" dirty="0">
                <a:effectLst>
                  <a:outerShdw blurRad="38100" dist="38100" dir="2700000" algn="tl">
                    <a:srgbClr val="000000">
                      <a:alpha val="43137"/>
                    </a:srgbClr>
                  </a:outerShdw>
                </a:effectLst>
                <a:latin typeface="Calibri" panose="020F0502020204030204" pitchFamily="34" charset="0"/>
              </a:rPr>
              <a:t>, p. 58</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908695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a:t>
            </a:r>
            <a:r>
              <a:rPr lang="en-US">
                <a:effectLst>
                  <a:outerShdw blurRad="38100" dist="38100" dir="2700000" algn="tl">
                    <a:srgbClr val="000000">
                      <a:alpha val="43137"/>
                    </a:srgbClr>
                  </a:outerShdw>
                </a:effectLst>
              </a:rPr>
              <a:t>12:1–25:11)</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Self Identification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Question (3b)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(3c)</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Instructions (4a)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65559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Self Identification</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Identification (3a)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Question (3b)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(3c)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(4a)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Identification (4b)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41945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“Furthermore: </a:t>
            </a:r>
            <a:r>
              <a:rPr lang="en-US" i="1" dirty="0">
                <a:effectLst>
                  <a:outerShdw blurRad="38100" dist="38100" dir="2700000" algn="tl">
                    <a:srgbClr val="000000">
                      <a:alpha val="43137"/>
                    </a:srgbClr>
                  </a:outerShdw>
                </a:effectLst>
              </a:rPr>
              <a:t>and he shaved himself</a:t>
            </a:r>
            <a:r>
              <a:rPr lang="en-US" dirty="0">
                <a:effectLst>
                  <a:outerShdw blurRad="38100" dist="38100" dir="2700000" algn="tl">
                    <a:srgbClr val="000000">
                      <a:alpha val="43137"/>
                    </a:srgbClr>
                  </a:outerShdw>
                </a:effectLst>
              </a:rPr>
              <a:t>, since Egyptians did not approve of beards. In the Egyptian paintings, Semites are pictured as having beards while the Egyptians are clean shaven.”</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563-64</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C8EEC0BE-054B-B0D7-C7D8-03DE8C46897C}"/>
              </a:ext>
            </a:extLst>
          </p:cNvPr>
          <p:cNvPicPr>
            <a:picLocks noChangeAspect="1"/>
          </p:cNvPicPr>
          <p:nvPr/>
        </p:nvPicPr>
        <p:blipFill>
          <a:blip r:embed="rId6"/>
          <a:stretch>
            <a:fillRect/>
          </a:stretch>
        </p:blipFill>
        <p:spPr>
          <a:xfrm>
            <a:off x="4024312" y="3171825"/>
            <a:ext cx="4143375" cy="3152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414276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(1-2)</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self- identification (3-4)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comforts his brothers (5-8)</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instructions to his brothers (9-13)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kisses his brothers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45:1-15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Revelation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09452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45:5-8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Comforts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Plan of God (5)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Explanation of plan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Providence (8)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15952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45:5-8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Comforts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Plan of God (5)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Explanation of plan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Providence (8)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3272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of God</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Human side (5a)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Divine side (5b)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4799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of God</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Human side (5a)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Divine side (5b)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75839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Plan of God</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Human side (5a)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Divine side (5b)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84655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defTabSz="685800">
              <a:lnSpc>
                <a:spcPct val="90000"/>
              </a:lnSpc>
              <a:spcAft>
                <a:spcPts val="6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Acts 2:23</a:t>
            </a:r>
          </a:p>
          <a:p>
            <a:pPr algn="just"/>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“this Man, delivered over by the predetermined plan and foreknowledge of God, you nailed to a cross by the hands of godless men and put Him to death.”</a:t>
            </a:r>
          </a:p>
        </p:txBody>
      </p:sp>
      <p:pic>
        <p:nvPicPr>
          <p:cNvPr id="2" name="Picture 1">
            <a:extLst>
              <a:ext uri="{FF2B5EF4-FFF2-40B4-BE49-F238E27FC236}">
                <a16:creationId xmlns:a16="http://schemas.microsoft.com/office/drawing/2014/main" id="{6AB31714-BB3F-5C50-8D71-AF336006BAF8}"/>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1608569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p:cNvSpPr>
            <a:spLocks noGrp="1" noChangeArrowheads="1"/>
          </p:cNvSpPr>
          <p:nvPr>
            <p:ph type="body" idx="1"/>
          </p:nvPr>
        </p:nvSpPr>
        <p:spPr>
          <a:xfrm>
            <a:off x="609600" y="1371600"/>
            <a:ext cx="9525000"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second reunion with his brothers (43</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‒45)</a:t>
            </a:r>
            <a:endParaRPr lang="en-US" b="1" u="sng" dirty="0">
              <a:solidFill>
                <a:srgbClr val="FFFFCC"/>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854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defTabSz="685800">
              <a:lnSpc>
                <a:spcPct val="90000"/>
              </a:lnSpc>
              <a:spcAft>
                <a:spcPts val="6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Acts 2:23</a:t>
            </a:r>
          </a:p>
          <a:p>
            <a:pPr algn="just"/>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“this Man, delivered over by the predetermined plan and foreknowledge of God,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 nailed to a cross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by the hands of godless men and put Him to death.”</a:t>
            </a:r>
          </a:p>
        </p:txBody>
      </p:sp>
      <p:pic>
        <p:nvPicPr>
          <p:cNvPr id="2" name="Picture 1">
            <a:extLst>
              <a:ext uri="{FF2B5EF4-FFF2-40B4-BE49-F238E27FC236}">
                <a16:creationId xmlns:a16="http://schemas.microsoft.com/office/drawing/2014/main" id="{6AB31714-BB3F-5C50-8D71-AF336006BAF8}"/>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1386447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defTabSz="685800">
              <a:lnSpc>
                <a:spcPct val="90000"/>
              </a:lnSpc>
              <a:spcAft>
                <a:spcPts val="6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Acts 2:23</a:t>
            </a:r>
          </a:p>
          <a:p>
            <a:pPr algn="just"/>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“this Man, delivered over by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predetermined plan and foreknowledge of </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God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 nailed to a cross by the hands of godless men and put Him to death.”</a:t>
            </a:r>
          </a:p>
        </p:txBody>
      </p:sp>
      <p:pic>
        <p:nvPicPr>
          <p:cNvPr id="2" name="Picture 1">
            <a:extLst>
              <a:ext uri="{FF2B5EF4-FFF2-40B4-BE49-F238E27FC236}">
                <a16:creationId xmlns:a16="http://schemas.microsoft.com/office/drawing/2014/main" id="{6AB31714-BB3F-5C50-8D71-AF336006BAF8}"/>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3876176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45:5-8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Comforts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Plan of God (5)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Timing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Explanation of plan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Providence (8)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20105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291FBB-7870-D705-D627-AD44BFB0FD9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969D42A-14DC-BA07-4890-171D906CBC40}"/>
              </a:ext>
            </a:extLst>
          </p:cNvPr>
          <p:cNvSpPr txBox="1"/>
          <p:nvPr/>
        </p:nvSpPr>
        <p:spPr>
          <a:xfrm>
            <a:off x="609600" y="0"/>
            <a:ext cx="10972800" cy="4047262"/>
          </a:xfrm>
          <a:prstGeom prst="rect">
            <a:avLst/>
          </a:prstGeom>
          <a:noFill/>
        </p:spPr>
        <p:txBody>
          <a:bodyPr wrap="square">
            <a:spAutoFit/>
          </a:bodyPr>
          <a:lstStyle/>
          <a:p>
            <a:pPr algn="ctr" defTabSz="685800">
              <a:lnSpc>
                <a:spcPct val="90000"/>
              </a:lnSpc>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will come one who makes desolate, even until a complete destruction, one that is decreed, is poured out on the one who makes desolate.</a:t>
            </a:r>
          </a:p>
        </p:txBody>
      </p:sp>
    </p:spTree>
    <p:extLst>
      <p:ext uri="{BB962C8B-B14F-4D97-AF65-F5344CB8AC3E}">
        <p14:creationId xmlns:p14="http://schemas.microsoft.com/office/powerpoint/2010/main" val="319263165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CEFBBA-65AC-4A63-A5C0-9F39E43AFA7E}"/>
              </a:ext>
            </a:extLst>
          </p:cNvPr>
          <p:cNvPicPr>
            <a:picLocks noChangeAspect="1"/>
          </p:cNvPicPr>
          <p:nvPr/>
        </p:nvPicPr>
        <p:blipFill>
          <a:blip r:embed="rId2"/>
          <a:stretch>
            <a:fillRect/>
          </a:stretch>
        </p:blipFill>
        <p:spPr>
          <a:xfrm>
            <a:off x="2010783" y="228600"/>
            <a:ext cx="8170435" cy="6400800"/>
          </a:xfrm>
          <a:prstGeom prst="rect">
            <a:avLst/>
          </a:prstGeom>
          <a:noFill/>
          <a:ln>
            <a:solidFill>
              <a:schemeClr val="tx1"/>
            </a:solidFill>
          </a:ln>
        </p:spPr>
      </p:pic>
    </p:spTree>
    <p:extLst>
      <p:ext uri="{BB962C8B-B14F-4D97-AF65-F5344CB8AC3E}">
        <p14:creationId xmlns:p14="http://schemas.microsoft.com/office/powerpoint/2010/main" val="243534175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 and of supplication, so that they will look on Me whom they have pierced; and they will mourn for Him, as one mourns for an only son, and they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bitterly over Him like the bitter weeping over a firstborn.”</a:t>
            </a:r>
          </a:p>
        </p:txBody>
      </p:sp>
    </p:spTree>
    <p:extLst>
      <p:ext uri="{BB962C8B-B14F-4D97-AF65-F5344CB8AC3E}">
        <p14:creationId xmlns:p14="http://schemas.microsoft.com/office/powerpoint/2010/main" val="3616194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marL="342900" indent="-342900" algn="ctr" defTabSz="685800" eaLnBrk="0" hangingPunct="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Zechariah 13:8-9</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109815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algn="ctr" defTabSz="685800">
              <a:spcBef>
                <a:spcPts val="0"/>
              </a:spcBef>
              <a:spcAft>
                <a:spcPts val="900"/>
              </a:spcAft>
              <a:buNone/>
              <a:defRPr/>
            </a:pPr>
            <a:r>
              <a:rPr lang="en-US" altLang="en-US" sz="4000" kern="1200" dirty="0">
                <a:solidFill>
                  <a:schemeClr val="tx2"/>
                </a:solidFill>
                <a:ea typeface="Calibri" panose="020F0502020204030204" pitchFamily="34" charset="0"/>
                <a:cs typeface="Calibri" panose="020F0502020204030204" pitchFamily="34" charset="0"/>
              </a:rPr>
              <a:t>Jeremiah 30:7</a:t>
            </a:r>
            <a:endParaRPr lang="en-US" sz="4000" kern="1200" dirty="0">
              <a:solidFill>
                <a:schemeClr val="tx2"/>
              </a:solidFill>
              <a:ea typeface="Calibri" panose="020F0502020204030204" pitchFamily="34" charset="0"/>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“Alas! for that day is great, There is none like it; And it is the time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dirty="0">
                <a:effectLst>
                  <a:outerShdw blurRad="38100" dist="38100" dir="2700000" algn="tl">
                    <a:srgbClr val="000000">
                      <a:alpha val="43137"/>
                    </a:srgbClr>
                  </a:outerShdw>
                </a:effectLst>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8955" y="2590800"/>
            <a:ext cx="169409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149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45:5-8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Comforts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Plan of God (5)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(6)</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Explanation of plan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Providence (8)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13362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076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B89FC3-F44B-4A6F-BC69-1800A10DF5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5029200"/>
          </a:xfrm>
        </p:spPr>
        <p:txBody>
          <a:bodyPr/>
          <a:lstStyle/>
          <a:p>
            <a:pPr marL="0" indent="0" algn="ctr">
              <a:spcBef>
                <a:spcPts val="0"/>
              </a:spcBef>
              <a:spcAft>
                <a:spcPts val="1200"/>
              </a:spcAft>
              <a:buNone/>
              <a:defRPr/>
            </a:pPr>
            <a:r>
              <a:rPr lang="en-US" altLang="en-US" sz="4000" kern="1200" dirty="0">
                <a:solidFill>
                  <a:srgbClr val="00FFFF"/>
                </a:solidFill>
                <a:effectLst>
                  <a:outerShdw blurRad="38100" dist="38100" dir="2700000" algn="tl">
                    <a:srgbClr val="000000">
                      <a:alpha val="43137"/>
                    </a:srgbClr>
                  </a:outerShdw>
                </a:effectLst>
                <a:ea typeface="+mj-ea"/>
                <a:cs typeface="+mj-cs"/>
              </a:rPr>
              <a:t>Jeremiah 31:35-37</a:t>
            </a:r>
          </a:p>
          <a:p>
            <a:pPr marL="0" indent="0" algn="just">
              <a:spcBef>
                <a:spcPts val="0"/>
              </a:spcBef>
              <a:buNone/>
              <a:defRPr/>
            </a:pPr>
            <a:r>
              <a:rPr lang="en-US" sz="3000" dirty="0"/>
              <a:t>“</a:t>
            </a:r>
            <a:r>
              <a:rPr lang="en-US" sz="3000" dirty="0">
                <a:effectLst/>
              </a:rPr>
              <a:t>Thus says the </a:t>
            </a:r>
            <a:r>
              <a:rPr lang="en-US" sz="3000" cap="small" dirty="0">
                <a:effectLst/>
              </a:rPr>
              <a:t>Lord</a:t>
            </a:r>
            <a:r>
              <a:rPr lang="en-US" sz="3000" dirty="0">
                <a:effectLst/>
              </a:rPr>
              <a:t>, Who gives the sun for light by day And the fixed order of the moon and the stars for light by night, Who stirs up the sea so that its waves roar; The </a:t>
            </a:r>
            <a:r>
              <a:rPr lang="en-US" sz="3000" cap="small" dirty="0">
                <a:effectLst/>
              </a:rPr>
              <a:t>Lord</a:t>
            </a:r>
            <a:r>
              <a:rPr lang="en-US" sz="3000" dirty="0">
                <a:effectLst/>
              </a:rPr>
              <a:t> of hosts is His name:</a:t>
            </a:r>
            <a:r>
              <a:rPr lang="en-US" sz="3000" baseline="30000" dirty="0">
                <a:effectLst/>
              </a:rPr>
              <a:t>36 </a:t>
            </a:r>
            <a:r>
              <a:rPr lang="en-US" sz="3000" dirty="0">
                <a:effectLst/>
              </a:rPr>
              <a:t>“If this fixed order departs From before Me,” declares the </a:t>
            </a:r>
            <a:r>
              <a:rPr lang="en-US" sz="3000" cap="small" dirty="0">
                <a:effectLst/>
              </a:rPr>
              <a:t>Lord</a:t>
            </a:r>
            <a:r>
              <a:rPr lang="en-US" sz="3000" dirty="0">
                <a:effectLst/>
              </a:rPr>
              <a:t>, “Then the offspring of Israel also will cease From being a nation before Me forever.”</a:t>
            </a:r>
            <a:r>
              <a:rPr lang="en-US" sz="3000" baseline="30000" dirty="0">
                <a:effectLst/>
              </a:rPr>
              <a:t>37 </a:t>
            </a:r>
            <a:r>
              <a:rPr lang="en-US" sz="3000" dirty="0">
                <a:effectLst/>
              </a:rPr>
              <a:t>Thus says the </a:t>
            </a:r>
            <a:r>
              <a:rPr lang="en-US" sz="3000" cap="small" dirty="0">
                <a:effectLst/>
              </a:rPr>
              <a:t>Lord</a:t>
            </a:r>
            <a:r>
              <a:rPr lang="en-US" sz="3000" dirty="0">
                <a:effectLst/>
              </a:rPr>
              <a:t>, “If the heavens above can be measured And the foundations of the earth searched out below, Then I will also cast off all the offspring of Israel For all that they have done,” declares the </a:t>
            </a:r>
            <a:r>
              <a:rPr lang="en-US" sz="3000" cap="small" dirty="0">
                <a:effectLst/>
              </a:rPr>
              <a:t>Lord</a:t>
            </a:r>
            <a:r>
              <a:rPr lang="en-US" sz="3000" dirty="0"/>
              <a:t>.”</a:t>
            </a:r>
            <a:endParaRPr lang="en-US" sz="3000" dirty="0">
              <a:latin typeface="Arial" pitchFamily="34" charset="0"/>
              <a:cs typeface="Arial" pitchFamily="34" charset="0"/>
            </a:endParaRPr>
          </a:p>
        </p:txBody>
      </p:sp>
    </p:spTree>
    <p:extLst>
      <p:ext uri="{BB962C8B-B14F-4D97-AF65-F5344CB8AC3E}">
        <p14:creationId xmlns:p14="http://schemas.microsoft.com/office/powerpoint/2010/main" val="2703320608"/>
      </p:ext>
    </p:extLst>
  </p:cSld>
  <p:clrMapOvr>
    <a:masterClrMapping/>
  </p:clrMapOvr>
  <p:transition spd="slow">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45:5-8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Comforts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Plan of God (5)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Explanation of plan (7)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Providence (8)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70095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Providence of God</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Limits of human side (8a)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Father to Pharaoh (8b)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Lord of Pharaoh’s house (8c)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Ruler over Egypt (8d)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21387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Providence of God</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Limits of human side (8a)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Father to Pharaoh (8b)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Lord of Pharaoh’s house (8c)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Ruler over Egypt (8d)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76870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defTabSz="685800">
              <a:spcAft>
                <a:spcPts val="6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Acts 2:23</a:t>
            </a:r>
          </a:p>
          <a:p>
            <a:pPr algn="just"/>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“this Man, delivered over by the predetermined plan and foreknowledge of God, you nailed to a cross by the hands of godless men and put Him to death.”</a:t>
            </a:r>
          </a:p>
        </p:txBody>
      </p:sp>
      <p:pic>
        <p:nvPicPr>
          <p:cNvPr id="2" name="Picture 1">
            <a:extLst>
              <a:ext uri="{FF2B5EF4-FFF2-40B4-BE49-F238E27FC236}">
                <a16:creationId xmlns:a16="http://schemas.microsoft.com/office/drawing/2014/main" id="{6AB31714-BB3F-5C50-8D71-AF336006BAF8}"/>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2762229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Providence of God</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Limits of human side (8a)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Father to Pharaoh (8b)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Lord of Pharaoh’s house (8c)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Ruler over Egypt (8d)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643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133600"/>
          </a:xfrm>
        </p:spPr>
        <p:txBody>
          <a:bodyPr/>
          <a:lstStyle/>
          <a:p>
            <a:pPr marL="0" indent="0" algn="just">
              <a:spcBef>
                <a:spcPts val="0"/>
              </a:spcBef>
              <a:buNone/>
              <a:defRPr/>
            </a:pPr>
            <a:r>
              <a:rPr lang="en-US" sz="3400" i="1" dirty="0">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45:5–8</a:t>
            </a:r>
            <a:r>
              <a:rPr lang="en-US" sz="3400" dirty="0">
                <a:effectLst>
                  <a:outerShdw blurRad="38100" dist="38100" dir="2700000" algn="tl">
                    <a:srgbClr val="000000">
                      <a:alpha val="43137"/>
                    </a:srgbClr>
                  </a:outerShdw>
                </a:effectLst>
              </a:rPr>
              <a:t> Joseph gave clear testimony to God’s providential overruling in his life. </a:t>
            </a:r>
            <a:r>
              <a:rPr lang="en-US" sz="3400" i="1" dirty="0">
                <a:effectLst>
                  <a:outerShdw blurRad="38100" dist="38100" dir="2700000" algn="tl">
                    <a:srgbClr val="000000">
                      <a:alpha val="43137"/>
                    </a:srgbClr>
                  </a:outerShdw>
                </a:effectLst>
              </a:rPr>
              <a:t>Note verse 8: not you … but God</a:t>
            </a:r>
            <a:r>
              <a:rPr lang="en-US" sz="3400" dirty="0">
                <a:effectLst>
                  <a:outerShdw blurRad="38100" dist="38100" dir="2700000" algn="tl">
                    <a:srgbClr val="000000">
                      <a:alpha val="43137"/>
                    </a:srgbClr>
                  </a:outerShdw>
                </a:effectLst>
              </a:rPr>
              <a:t>. Joseph was a </a:t>
            </a:r>
            <a:r>
              <a:rPr lang="en-US" sz="3400" i="1" dirty="0">
                <a:effectLst>
                  <a:outerShdw blurRad="38100" dist="38100" dir="2700000" algn="tl">
                    <a:srgbClr val="000000">
                      <a:alpha val="43137"/>
                    </a:srgbClr>
                  </a:outerShdw>
                </a:effectLst>
              </a:rPr>
              <a:t>father to Pharaoh</a:t>
            </a:r>
            <a:r>
              <a:rPr lang="en-US" sz="3400" dirty="0">
                <a:effectLst>
                  <a:outerShdw blurRad="38100" dist="38100" dir="2700000" algn="tl">
                    <a:srgbClr val="000000">
                      <a:alpha val="43137"/>
                    </a:srgbClr>
                  </a:outerShdw>
                </a:effectLst>
              </a:rPr>
              <a:t> in the sense of being his adviser.</a:t>
            </a:r>
            <a:r>
              <a:rPr lang="en-US" sz="3400" i="1" dirty="0">
                <a:effectLst>
                  <a:outerShdw blurRad="38100" dist="38100" dir="2700000" algn="tl">
                    <a:srgbClr val="000000">
                      <a:alpha val="43137"/>
                    </a:srgbClr>
                  </a:outerShdw>
                </a:effectLst>
              </a:rPr>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The Ryrie Study Bible</a:t>
            </a:r>
            <a:r>
              <a:rPr lang="en-US" sz="1800" dirty="0">
                <a:effectLst>
                  <a:outerShdw blurRad="38100" dist="38100" dir="2700000" algn="tl">
                    <a:srgbClr val="000000">
                      <a:alpha val="43137"/>
                    </a:srgbClr>
                  </a:outerShdw>
                </a:effectLst>
                <a:latin typeface="Calibri" panose="020F0502020204030204" pitchFamily="34" charset="0"/>
              </a:rPr>
              <a:t>, p. 58</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962582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Providence of God</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Limits of human side (8a)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Father to Pharaoh (8b)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Lord of Pharaoh’s house (8c)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Ruler over Egypt (8d)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51898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95C219-A21B-4FB5-8B17-3F02DA0413DB}"/>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1987487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Providence of God</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Limits of human side (8a)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Father to Pharaoh (8b)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Lord of Pharaoh’s house (8c)</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Ruler over Egypt (8d)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75565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(1-2)</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self- identification (3-4)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comforts his brothers (5-8)</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instructions to his brothers (9-13)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kisses his brothers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45:1-15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Revelation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69484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Egypt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does not go up or enter, then no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16080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8" y="1600200"/>
            <a:ext cx="7976621"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(1-2)</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self- identification (3-4)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comforts his brothers (5-8)</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instructions to his brothers (9-13)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kisses his brothers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45:1-15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Revelation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93894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Instructions to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Speed (9a)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Recipient (9b)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Content (9c-13)</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80519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Instructions to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Speed (9a)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Recipient (9b)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Content (9c-13)</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69834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Instructions to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Speed (9a)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Recipient (9b)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Content (9c-13)</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78947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45:9-13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Instructions to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Speed (9a)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Recipient (9b)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Content (9c-13)</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4344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45:9c-13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elevation (9c)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Invitation (9d)</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Residence in Goshen (10-11a)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Reason: timing (11b)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Witnesses (12)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brothers are to do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39102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45:9c-13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Joseph’s elevation (9c)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Invitation (9d)</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Residence in Goshen (10-11a)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Reason: timing (11b)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Witnesses (12)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brothers are to do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02572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45:9c-13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elevation (9c)</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Invitation (9d)</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Residence in Goshen (10-11a)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Reason: timing (11b)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Witnesses (12)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brothers are to do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23593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45:9c-13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elevation (9c)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Invitation (9d)</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Residence in Goshen (10-11a)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Reason: timing (11b)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Witnesses (12)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brothers are to do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89967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Circumstances (1-2)</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self- identification (3-4)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comforts his brothers (5-8)</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instructions to his brothers (9-13)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kisses his brothers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45:1-15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Revelation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67412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45:10-11a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Residence in Goshen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Place (10a)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Family reunion (10b)</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Provision (11a)</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71414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45:10-11a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Residence in Goshen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Place (10a)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Family reunion (10b)</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Provision (11a)</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05796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88C87A-5C15-49B1-212E-EC67899C2763}"/>
              </a:ext>
            </a:extLst>
          </p:cNvPr>
          <p:cNvPicPr>
            <a:picLocks noChangeAspect="1"/>
          </p:cNvPicPr>
          <p:nvPr/>
        </p:nvPicPr>
        <p:blipFill>
          <a:blip r:embed="rId2"/>
          <a:srcRect l="1919" t="3333" r="2779"/>
          <a:stretch/>
        </p:blipFill>
        <p:spPr>
          <a:xfrm>
            <a:off x="2209799" y="228600"/>
            <a:ext cx="8077201" cy="63307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1971FFBC-2591-FD90-A06C-29D01BA57ED7}"/>
              </a:ext>
            </a:extLst>
          </p:cNvPr>
          <p:cNvPicPr>
            <a:picLocks noChangeAspect="1"/>
          </p:cNvPicPr>
          <p:nvPr/>
        </p:nvPicPr>
        <p:blipFill>
          <a:blip r:embed="rId3"/>
          <a:stretch>
            <a:fillRect/>
          </a:stretch>
        </p:blipFill>
        <p:spPr>
          <a:xfrm>
            <a:off x="4038600" y="2625826"/>
            <a:ext cx="1682642" cy="768163"/>
          </a:xfrm>
          <a:prstGeom prst="rect">
            <a:avLst/>
          </a:prstGeom>
        </p:spPr>
      </p:pic>
    </p:spTree>
    <p:extLst>
      <p:ext uri="{BB962C8B-B14F-4D97-AF65-F5344CB8AC3E}">
        <p14:creationId xmlns:p14="http://schemas.microsoft.com/office/powerpoint/2010/main" val="171170620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8F79AE64-417F-A046-4B46-F819AF59FA16}"/>
              </a:ext>
            </a:extLst>
          </p:cNvPr>
          <p:cNvPicPr>
            <a:picLocks noChangeAspect="1"/>
          </p:cNvPicPr>
          <p:nvPr/>
        </p:nvPicPr>
        <p:blipFill>
          <a:blip r:embed="rId3"/>
          <a:stretch>
            <a:fillRect/>
          </a:stretch>
        </p:blipFill>
        <p:spPr>
          <a:xfrm>
            <a:off x="3200400" y="2286000"/>
            <a:ext cx="1682642" cy="768163"/>
          </a:xfrm>
          <a:prstGeom prst="rect">
            <a:avLst/>
          </a:prstGeom>
        </p:spPr>
      </p:pic>
    </p:spTree>
    <p:extLst>
      <p:ext uri="{BB962C8B-B14F-4D97-AF65-F5344CB8AC3E}">
        <p14:creationId xmlns:p14="http://schemas.microsoft.com/office/powerpoint/2010/main" val="98012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133600"/>
          </a:xfrm>
        </p:spPr>
        <p:txBody>
          <a:bodyPr/>
          <a:lstStyle/>
          <a:p>
            <a:pPr marL="0" indent="0" algn="just">
              <a:spcBef>
                <a:spcPts val="0"/>
              </a:spcBef>
              <a:buNone/>
              <a:defRPr/>
            </a:pPr>
            <a:r>
              <a:rPr lang="en-US" sz="3400" i="1" dirty="0">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45:10</a:t>
            </a:r>
            <a:r>
              <a:rPr lang="en-US" sz="3400" dirty="0">
                <a:effectLst>
                  <a:outerShdw blurRad="38100" dist="38100" dir="2700000" algn="tl">
                    <a:srgbClr val="000000">
                      <a:alpha val="43137"/>
                    </a:srgbClr>
                  </a:outerShdw>
                </a:effectLst>
              </a:rPr>
              <a:t> </a:t>
            </a:r>
            <a:r>
              <a:rPr lang="en-US" sz="3400" i="1" dirty="0">
                <a:effectLst>
                  <a:outerShdw blurRad="38100" dist="38100" dir="2700000" algn="tl">
                    <a:srgbClr val="000000">
                      <a:alpha val="43137"/>
                    </a:srgbClr>
                  </a:outerShdw>
                </a:effectLst>
              </a:rPr>
              <a:t>The land of Goshen</a:t>
            </a:r>
            <a:r>
              <a:rPr lang="en-US" sz="3400" dirty="0">
                <a:effectLst>
                  <a:outerShdw blurRad="38100" dist="38100" dir="2700000" algn="tl">
                    <a:srgbClr val="000000">
                      <a:alpha val="43137"/>
                    </a:srgbClr>
                  </a:outerShdw>
                </a:effectLst>
              </a:rPr>
              <a:t> was the eastern section of the Nile delta. It was a fertile area, the main valley of it extending about 40 mi. (64 km).</a:t>
            </a:r>
            <a:r>
              <a:rPr lang="en-US" sz="3400" i="1" dirty="0">
                <a:effectLst>
                  <a:outerShdw blurRad="38100" dist="38100" dir="2700000" algn="tl">
                    <a:srgbClr val="000000">
                      <a:alpha val="43137"/>
                    </a:srgbClr>
                  </a:outerShdw>
                </a:effectLst>
              </a:rPr>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The Ryrie Study Bible</a:t>
            </a:r>
            <a:r>
              <a:rPr lang="en-US" sz="1800" dirty="0">
                <a:effectLst>
                  <a:outerShdw blurRad="38100" dist="38100" dir="2700000" algn="tl">
                    <a:srgbClr val="000000">
                      <a:alpha val="43137"/>
                    </a:srgbClr>
                  </a:outerShdw>
                </a:effectLst>
                <a:latin typeface="Calibri" panose="020F0502020204030204" pitchFamily="34" charset="0"/>
              </a:rPr>
              <a:t>, p. 58</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598478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cs typeface="Calibri" panose="020F0502020204030204" pitchFamily="34" charset="0"/>
              </a:rPr>
              <a:t>“Third, their place of residence was to be the land of Goshen. Goshen was located in the Eastern Nile Delta region, and that was the land bridge that connected Egypt of Africa with the Land of Canaan. This was near the city of Tanis, which was also the seat of the capital of Hyksos’s rule. Moreover, this will put them near Joseph and in a territory very suitable for grazing</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600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29578056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45:10-11a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Residence in Goshen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Place (10a)</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Family reunion (10b)</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Provision (11a)</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61077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45:10-11a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Residence in Goshen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Place (10a)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Family reunion (10b)</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Provision (11a)</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05606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p:cNvSpPr>
            <a:spLocks noGrp="1" noChangeArrowheads="1"/>
          </p:cNvSpPr>
          <p:nvPr>
            <p:ph type="body" idx="1"/>
          </p:nvPr>
        </p:nvSpPr>
        <p:spPr>
          <a:xfrm>
            <a:off x="609600" y="1371600"/>
            <a:ext cx="9525000"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second reunion with his brothers (43‒45)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19819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fourth generation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ln>
            <a:solidFill>
              <a:schemeClr val="tx1"/>
            </a:solidFill>
          </a:ln>
        </p:spPr>
      </p:pic>
    </p:spTree>
    <p:extLst>
      <p:ext uri="{BB962C8B-B14F-4D97-AF65-F5344CB8AC3E}">
        <p14:creationId xmlns:p14="http://schemas.microsoft.com/office/powerpoint/2010/main" val="426017467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45:1-2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Solitude (1)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Weeping (2)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2525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95655933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0" y="228600"/>
            <a:ext cx="9144000" cy="1143000"/>
          </a:xfrm>
        </p:spPr>
        <p:txBody>
          <a:bodyPr/>
          <a:lstStyle/>
          <a:p>
            <a:pPr algn="ctr" eaLnBrk="1" hangingPunct="1"/>
            <a:r>
              <a:rPr lang="en-US" altLang="en-US" sz="3600" kern="1200" dirty="0">
                <a:solidFill>
                  <a:srgbClr val="00FFFF"/>
                </a:solidFill>
                <a:effectLst>
                  <a:outerShdw blurRad="38100" dist="38100" dir="2700000" algn="tl">
                    <a:srgbClr val="000000">
                      <a:alpha val="43137"/>
                    </a:srgbClr>
                  </a:outerShdw>
                </a:effectLst>
              </a:rPr>
              <a:t>God’s Provision</a:t>
            </a:r>
            <a:br>
              <a:rPr lang="en-US" altLang="en-US" sz="3600" kern="1200" dirty="0">
                <a:solidFill>
                  <a:srgbClr val="00FFFF"/>
                </a:solidFill>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ea typeface="+mn-ea"/>
                <a:cs typeface="+mn-cs"/>
              </a:rPr>
              <a:t>(</a:t>
            </a:r>
            <a:r>
              <a:rPr lang="en-US" sz="2800" kern="1200" dirty="0">
                <a:solidFill>
                  <a:schemeClr val="tx1"/>
                </a:solidFill>
                <a:effectLst>
                  <a:outerShdw blurRad="38100" dist="38100" dir="2700000" algn="tl">
                    <a:srgbClr val="000000">
                      <a:alpha val="43137"/>
                    </a:srgbClr>
                  </a:outerShdw>
                </a:effectLst>
                <a:ea typeface="+mn-ea"/>
                <a:cs typeface="+mn-cs"/>
              </a:rPr>
              <a:t>Phil. </a:t>
            </a:r>
            <a:r>
              <a:rPr lang="en-US" altLang="en-US" sz="2800" kern="1200" dirty="0">
                <a:solidFill>
                  <a:schemeClr val="tx1"/>
                </a:solidFill>
                <a:effectLst>
                  <a:outerShdw blurRad="38100" dist="38100" dir="2700000" algn="tl">
                    <a:srgbClr val="000000">
                      <a:alpha val="43137"/>
                    </a:srgbClr>
                  </a:outerShdw>
                </a:effectLst>
                <a:ea typeface="+mn-ea"/>
                <a:cs typeface="+mn-cs"/>
              </a:rPr>
              <a:t>4:19)</a:t>
            </a:r>
          </a:p>
        </p:txBody>
      </p:sp>
      <p:sp>
        <p:nvSpPr>
          <p:cNvPr id="18435" name="Rectangle 3"/>
          <p:cNvSpPr>
            <a:spLocks noGrp="1" noChangeArrowheads="1"/>
          </p:cNvSpPr>
          <p:nvPr>
            <p:ph type="body" idx="1"/>
          </p:nvPr>
        </p:nvSpPr>
        <p:spPr>
          <a:xfrm>
            <a:off x="1980244" y="1600200"/>
            <a:ext cx="3810956" cy="3809999"/>
          </a:xfrm>
        </p:spPr>
        <p:txBody>
          <a:bodyPr/>
          <a:lstStyle/>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Exodus 16</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1 Kings 17:2-6</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Psalm 37:25</a:t>
            </a:r>
          </a:p>
          <a:p>
            <a:pPr marL="457200" indent="-457200" algn="just" eaLnBrk="1" hangingPunct="1">
              <a:spcBef>
                <a:spcPts val="0"/>
              </a:spcBef>
              <a:spcAft>
                <a:spcPts val="2400"/>
              </a:spcAft>
              <a:defRPr/>
            </a:pPr>
            <a:r>
              <a:rPr lang="en-US" dirty="0">
                <a:effectLst>
                  <a:outerShdw blurRad="38100" dist="38100" dir="2700000" algn="tl">
                    <a:srgbClr val="000000">
                      <a:alpha val="43137"/>
                    </a:srgbClr>
                  </a:outerShdw>
                </a:effectLst>
              </a:rPr>
              <a:t>Matthew 6:25-34</a:t>
            </a:r>
          </a:p>
        </p:txBody>
      </p:sp>
      <p:pic>
        <p:nvPicPr>
          <p:cNvPr id="2" name="Picture 1">
            <a:extLst>
              <a:ext uri="{FF2B5EF4-FFF2-40B4-BE49-F238E27FC236}">
                <a16:creationId xmlns:a16="http://schemas.microsoft.com/office/drawing/2014/main" id="{6C45884D-E179-2A5F-0B50-7BDE58E0BE19}"/>
              </a:ext>
            </a:extLst>
          </p:cNvPr>
          <p:cNvPicPr>
            <a:picLocks noChangeAspect="1"/>
          </p:cNvPicPr>
          <p:nvPr/>
        </p:nvPicPr>
        <p:blipFill>
          <a:blip r:embed="rId2"/>
          <a:stretch>
            <a:fillRect/>
          </a:stretch>
        </p:blipFill>
        <p:spPr>
          <a:xfrm>
            <a:off x="6553200" y="1752600"/>
            <a:ext cx="3658556" cy="2743200"/>
          </a:xfrm>
          <a:prstGeom prst="rect">
            <a:avLst/>
          </a:prstGeom>
        </p:spPr>
      </p:pic>
    </p:spTree>
    <p:extLst>
      <p:ext uri="{BB962C8B-B14F-4D97-AF65-F5344CB8AC3E}">
        <p14:creationId xmlns:p14="http://schemas.microsoft.com/office/powerpoint/2010/main" val="649959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45:9c-13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elevation (9c)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Invitation (9d)</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Residence in Goshen (10-11a)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Reason: timing (11b)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Witnesses (12)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brothers are to do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70482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2593208390"/>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B89FC3-F44B-4A6F-BC69-1800A10DF5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5029200"/>
          </a:xfrm>
        </p:spPr>
        <p:txBody>
          <a:bodyPr/>
          <a:lstStyle/>
          <a:p>
            <a:pPr marL="0" indent="0" algn="ctr">
              <a:spcBef>
                <a:spcPts val="0"/>
              </a:spcBef>
              <a:spcAft>
                <a:spcPts val="1200"/>
              </a:spcAft>
              <a:buNone/>
              <a:defRPr/>
            </a:pPr>
            <a:r>
              <a:rPr lang="en-US" altLang="en-US" sz="4000" kern="1200" dirty="0">
                <a:solidFill>
                  <a:srgbClr val="00FFFF"/>
                </a:solidFill>
                <a:effectLst>
                  <a:outerShdw blurRad="38100" dist="38100" dir="2700000" algn="tl">
                    <a:srgbClr val="000000">
                      <a:alpha val="43137"/>
                    </a:srgbClr>
                  </a:outerShdw>
                </a:effectLst>
                <a:ea typeface="+mj-ea"/>
                <a:cs typeface="+mj-cs"/>
              </a:rPr>
              <a:t>Jeremiah 31:35-37</a:t>
            </a:r>
          </a:p>
          <a:p>
            <a:pPr marL="0" indent="0" algn="just">
              <a:spcBef>
                <a:spcPts val="0"/>
              </a:spcBef>
              <a:buNone/>
              <a:defRPr/>
            </a:pPr>
            <a:r>
              <a:rPr lang="en-US" sz="3000" dirty="0"/>
              <a:t>“</a:t>
            </a:r>
            <a:r>
              <a:rPr lang="en-US" sz="3000" dirty="0">
                <a:effectLst/>
              </a:rPr>
              <a:t>Thus says the </a:t>
            </a:r>
            <a:r>
              <a:rPr lang="en-US" sz="3000" cap="small" dirty="0">
                <a:effectLst/>
              </a:rPr>
              <a:t>Lord</a:t>
            </a:r>
            <a:r>
              <a:rPr lang="en-US" sz="3000" dirty="0">
                <a:effectLst/>
              </a:rPr>
              <a:t>, Who gives the sun for light by day And the fixed order of the moon and the stars for light by night, Who stirs up the sea so that its waves roar; The </a:t>
            </a:r>
            <a:r>
              <a:rPr lang="en-US" sz="3000" cap="small" dirty="0">
                <a:effectLst/>
              </a:rPr>
              <a:t>Lord</a:t>
            </a:r>
            <a:r>
              <a:rPr lang="en-US" sz="3000" dirty="0">
                <a:effectLst/>
              </a:rPr>
              <a:t> of hosts is His name:</a:t>
            </a:r>
            <a:r>
              <a:rPr lang="en-US" sz="3000" baseline="30000" dirty="0">
                <a:effectLst/>
              </a:rPr>
              <a:t>36 </a:t>
            </a:r>
            <a:r>
              <a:rPr lang="en-US" sz="3000" dirty="0">
                <a:effectLst/>
              </a:rPr>
              <a:t>“If this fixed order departs From before Me,” declares the </a:t>
            </a:r>
            <a:r>
              <a:rPr lang="en-US" sz="3000" cap="small" dirty="0">
                <a:effectLst/>
              </a:rPr>
              <a:t>Lord</a:t>
            </a:r>
            <a:r>
              <a:rPr lang="en-US" sz="3000" dirty="0">
                <a:effectLst/>
              </a:rPr>
              <a:t>, “Then the offspring of Israel also will cease From being a nation before Me forever.”</a:t>
            </a:r>
            <a:r>
              <a:rPr lang="en-US" sz="3000" baseline="30000" dirty="0">
                <a:effectLst/>
              </a:rPr>
              <a:t>37 </a:t>
            </a:r>
            <a:r>
              <a:rPr lang="en-US" sz="3000" dirty="0">
                <a:effectLst/>
              </a:rPr>
              <a:t>Thus says the </a:t>
            </a:r>
            <a:r>
              <a:rPr lang="en-US" sz="3000" cap="small" dirty="0">
                <a:effectLst/>
              </a:rPr>
              <a:t>Lord</a:t>
            </a:r>
            <a:r>
              <a:rPr lang="en-US" sz="3000" dirty="0">
                <a:effectLst/>
              </a:rPr>
              <a:t>, “If the heavens above can be measured And the foundations of the earth searched out below, Then I will also cast off all the offspring of Israel For all that they have done,” declares the </a:t>
            </a:r>
            <a:r>
              <a:rPr lang="en-US" sz="3000" cap="small" dirty="0">
                <a:effectLst/>
              </a:rPr>
              <a:t>Lord</a:t>
            </a:r>
            <a:r>
              <a:rPr lang="en-US" sz="3000" dirty="0"/>
              <a:t>.”</a:t>
            </a:r>
            <a:endParaRPr lang="en-US" sz="3000" dirty="0">
              <a:latin typeface="Arial" pitchFamily="34" charset="0"/>
              <a:cs typeface="Arial" pitchFamily="34" charset="0"/>
            </a:endParaRPr>
          </a:p>
        </p:txBody>
      </p:sp>
    </p:spTree>
    <p:extLst>
      <p:ext uri="{BB962C8B-B14F-4D97-AF65-F5344CB8AC3E}">
        <p14:creationId xmlns:p14="http://schemas.microsoft.com/office/powerpoint/2010/main" val="402741441"/>
      </p:ext>
    </p:extLst>
  </p:cSld>
  <p:clrMapOvr>
    <a:masterClrMapping/>
  </p:clrMapOvr>
  <p:transition spd="slow">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291FBB-7870-D705-D627-AD44BFB0FD9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969D42A-14DC-BA07-4890-171D906CBC40}"/>
              </a:ext>
            </a:extLst>
          </p:cNvPr>
          <p:cNvSpPr txBox="1"/>
          <p:nvPr/>
        </p:nvSpPr>
        <p:spPr>
          <a:xfrm>
            <a:off x="609600" y="0"/>
            <a:ext cx="10972800" cy="4047262"/>
          </a:xfrm>
          <a:prstGeom prst="rect">
            <a:avLst/>
          </a:prstGeom>
          <a:noFill/>
        </p:spPr>
        <p:txBody>
          <a:bodyPr wrap="square">
            <a:spAutoFit/>
          </a:bodyPr>
          <a:lstStyle/>
          <a:p>
            <a:pPr algn="ctr" defTabSz="685800">
              <a:lnSpc>
                <a:spcPct val="90000"/>
              </a:lnSpc>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will come one who makes desolate, even until a complete destruction, one that is decreed, is poured out on the one who makes desolate.</a:t>
            </a:r>
          </a:p>
        </p:txBody>
      </p:sp>
    </p:spTree>
    <p:extLst>
      <p:ext uri="{BB962C8B-B14F-4D97-AF65-F5344CB8AC3E}">
        <p14:creationId xmlns:p14="http://schemas.microsoft.com/office/powerpoint/2010/main" val="416958296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CEFBBA-65AC-4A63-A5C0-9F39E43AFA7E}"/>
              </a:ext>
            </a:extLst>
          </p:cNvPr>
          <p:cNvPicPr>
            <a:picLocks noChangeAspect="1"/>
          </p:cNvPicPr>
          <p:nvPr/>
        </p:nvPicPr>
        <p:blipFill>
          <a:blip r:embed="rId2"/>
          <a:stretch>
            <a:fillRect/>
          </a:stretch>
        </p:blipFill>
        <p:spPr>
          <a:xfrm>
            <a:off x="2010783" y="228600"/>
            <a:ext cx="8170435" cy="6400800"/>
          </a:xfrm>
          <a:prstGeom prst="rect">
            <a:avLst/>
          </a:prstGeom>
          <a:noFill/>
          <a:ln>
            <a:solidFill>
              <a:schemeClr val="tx1"/>
            </a:solidFill>
          </a:ln>
        </p:spPr>
      </p:pic>
    </p:spTree>
    <p:extLst>
      <p:ext uri="{BB962C8B-B14F-4D97-AF65-F5344CB8AC3E}">
        <p14:creationId xmlns:p14="http://schemas.microsoft.com/office/powerpoint/2010/main" val="178886134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 and of supplication, so that they will look on Me whom they have pierced; and they will mourn for Him, as one mourns for an only son, and they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bitterly over Him like the bitter weeping over a firstborn.”</a:t>
            </a:r>
          </a:p>
        </p:txBody>
      </p:sp>
    </p:spTree>
    <p:extLst>
      <p:ext uri="{BB962C8B-B14F-4D97-AF65-F5344CB8AC3E}">
        <p14:creationId xmlns:p14="http://schemas.microsoft.com/office/powerpoint/2010/main" val="1942413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marL="342900" indent="-342900" algn="ctr" defTabSz="685800" eaLnBrk="0" hangingPunct="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Zechariah 13:8-9</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2181378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algn="ctr" defTabSz="685800">
              <a:spcBef>
                <a:spcPts val="0"/>
              </a:spcBef>
              <a:spcAft>
                <a:spcPts val="900"/>
              </a:spcAft>
              <a:buNone/>
              <a:defRPr/>
            </a:pPr>
            <a:r>
              <a:rPr lang="en-US" altLang="en-US" sz="4000" kern="1200" dirty="0">
                <a:solidFill>
                  <a:schemeClr val="tx2"/>
                </a:solidFill>
                <a:ea typeface="Calibri" panose="020F0502020204030204" pitchFamily="34" charset="0"/>
                <a:cs typeface="Calibri" panose="020F0502020204030204" pitchFamily="34" charset="0"/>
              </a:rPr>
              <a:t>Jeremiah 30:7</a:t>
            </a:r>
            <a:endParaRPr lang="en-US" sz="4000" kern="1200" dirty="0">
              <a:solidFill>
                <a:schemeClr val="tx2"/>
              </a:solidFill>
              <a:ea typeface="Calibri" panose="020F0502020204030204" pitchFamily="34" charset="0"/>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“Alas! for that day is great, There is none like it; And it is the time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dirty="0">
                <a:effectLst>
                  <a:outerShdw blurRad="38100" dist="38100" dir="2700000" algn="tl">
                    <a:srgbClr val="000000">
                      <a:alpha val="43137"/>
                    </a:srgbClr>
                  </a:outerShdw>
                </a:effectLst>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8955" y="2590800"/>
            <a:ext cx="169409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939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45:1-2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Solitude (1)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Weeping (2)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24205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45:9c-13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elevation (9c)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Invitation (9d)</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Residence in Goshen (10-11a)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Reason: timing (11b)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Witnesses (12)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brothers are to do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83135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98246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13904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45:9c-13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143000" y="14478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elevation (9c)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Invitation (9d)</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Residence in Goshen (10-11a)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Reason: timing (11b)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Witnesses (12)</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What brothers are to do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2297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6"/>
            </a:pPr>
            <a:r>
              <a:rPr lang="en-US" sz="3600" dirty="0">
                <a:effectLst>
                  <a:outerShdw blurRad="38100" dist="38100" dir="2700000" algn="tl">
                    <a:srgbClr val="000000">
                      <a:alpha val="43137"/>
                    </a:srgbClr>
                  </a:outerShdw>
                </a:effectLst>
              </a:rPr>
              <a:t>Genesis 45:13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Brothers Are to Do</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Tell of Egypt’s glory (13a)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Accomplish quickly (13b)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31940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6"/>
            </a:pPr>
            <a:r>
              <a:rPr lang="en-US" sz="3600" dirty="0">
                <a:effectLst>
                  <a:outerShdw blurRad="38100" dist="38100" dir="2700000" algn="tl">
                    <a:srgbClr val="000000">
                      <a:alpha val="43137"/>
                    </a:srgbClr>
                  </a:outerShdw>
                </a:effectLst>
              </a:rPr>
              <a:t>Genesis 45:13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Brothers Are to Do</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Tell of Egypt’s glory (13a)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Accomplish quickly (13b)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5251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6"/>
            </a:pPr>
            <a:r>
              <a:rPr lang="en-US" sz="3600" dirty="0">
                <a:effectLst>
                  <a:outerShdw blurRad="38100" dist="38100" dir="2700000" algn="tl">
                    <a:srgbClr val="000000">
                      <a:alpha val="43137"/>
                    </a:srgbClr>
                  </a:outerShdw>
                </a:effectLst>
              </a:rPr>
              <a:t>Genesis 45:13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Brothers Are to Do</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Tell of Egypt’s glory (13a)</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Accomplish quickly (13b)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59970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757546"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(1-2)</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self- identification (3-4)</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comforts his brothers (5-8)</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instructions to his brothers (9-13)</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kisses his brothers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45:1-15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Revelation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29104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45:14-15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Kisses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kisses Benjamin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kisses rest of brothers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71102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45:14-15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Kisses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 kisses Benjamin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kisses rest of brothers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53430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45:1-2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Solitude (1)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Weeping (2)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05829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0D77C-C477-4AE4-9C55-06A77DB43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25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19:41-44</a:t>
            </a:r>
          </a:p>
          <a:p>
            <a:pPr algn="just"/>
            <a:r>
              <a:rPr lang="en-US" sz="3200" baseline="30000" dirty="0">
                <a:latin typeface="Calibri" panose="020F0502020204030204" pitchFamily="34" charset="0"/>
                <a:cs typeface="Calibri" panose="020F0502020204030204" pitchFamily="34" charset="0"/>
              </a:rPr>
              <a:t>41 “</a:t>
            </a:r>
            <a:r>
              <a:rPr lang="en-US" sz="3200" dirty="0">
                <a:latin typeface="Calibri" panose="020F0502020204030204" pitchFamily="34" charset="0"/>
                <a:cs typeface="Calibri" panose="020F0502020204030204" pitchFamily="34" charset="0"/>
              </a:rPr>
              <a:t>When He approached Jerusalem, He saw the city and </a:t>
            </a:r>
            <a:r>
              <a:rPr lang="en-US" sz="3200" b="1" u="sng" dirty="0">
                <a:solidFill>
                  <a:srgbClr val="FFFFCC"/>
                </a:solidFill>
                <a:latin typeface="Calibri" panose="020F0502020204030204" pitchFamily="34" charset="0"/>
                <a:cs typeface="Calibri" panose="020F0502020204030204" pitchFamily="34" charset="0"/>
              </a:rPr>
              <a:t>wept</a:t>
            </a:r>
            <a:r>
              <a:rPr lang="en-US" sz="3200" dirty="0">
                <a:latin typeface="Calibri" panose="020F0502020204030204" pitchFamily="34" charset="0"/>
                <a:cs typeface="Calibri" panose="020F0502020204030204" pitchFamily="34" charset="0"/>
              </a:rPr>
              <a:t> over it, </a:t>
            </a:r>
            <a:r>
              <a:rPr lang="en-US" sz="3200" baseline="30000" dirty="0">
                <a:latin typeface="Calibri" panose="020F0502020204030204" pitchFamily="34" charset="0"/>
                <a:cs typeface="Calibri" panose="020F0502020204030204" pitchFamily="34" charset="0"/>
              </a:rPr>
              <a:t>42 </a:t>
            </a:r>
            <a:r>
              <a:rPr lang="en-US" sz="3200" dirty="0">
                <a:latin typeface="Calibri" panose="020F0502020204030204" pitchFamily="34" charset="0"/>
                <a:cs typeface="Calibri" panose="020F0502020204030204" pitchFamily="34" charset="0"/>
              </a:rPr>
              <a:t>saying, “If you had known in this day, even you, the things which make for peace! But now they have been hidden from your eyes. </a:t>
            </a:r>
            <a:r>
              <a:rPr lang="en-US" sz="3200" baseline="30000" dirty="0">
                <a:latin typeface="Calibri" panose="020F0502020204030204" pitchFamily="34" charset="0"/>
                <a:cs typeface="Calibri" panose="020F0502020204030204" pitchFamily="34" charset="0"/>
              </a:rPr>
              <a:t>43 </a:t>
            </a:r>
            <a:r>
              <a:rPr lang="en-US" sz="3200" dirty="0">
                <a:latin typeface="Calibri" panose="020F0502020204030204" pitchFamily="34" charset="0"/>
                <a:cs typeface="Calibri" panose="020F0502020204030204" pitchFamily="34" charset="0"/>
              </a:rPr>
              <a:t>For the days will come upon you when your enemies will throw up a barricade against you, and surround you and hem you in on every side, </a:t>
            </a:r>
            <a:r>
              <a:rPr lang="en-US" sz="3200" baseline="30000" dirty="0">
                <a:latin typeface="Calibri" panose="020F0502020204030204" pitchFamily="34" charset="0"/>
                <a:cs typeface="Calibri" panose="020F0502020204030204" pitchFamily="34" charset="0"/>
              </a:rPr>
              <a:t>44 </a:t>
            </a:r>
            <a:r>
              <a:rPr lang="en-US" sz="3200" dirty="0">
                <a:latin typeface="Calibri" panose="020F0502020204030204" pitchFamily="34" charset="0"/>
                <a:cs typeface="Calibri" panose="020F0502020204030204" pitchFamily="34" charset="0"/>
              </a:rPr>
              <a:t>and they will level you to the ground and your children within you, and they will not leave in you one stone upon another, because you did not recognize the time of your visitation.”</a:t>
            </a:r>
          </a:p>
        </p:txBody>
      </p:sp>
    </p:spTree>
    <p:extLst>
      <p:ext uri="{BB962C8B-B14F-4D97-AF65-F5344CB8AC3E}">
        <p14:creationId xmlns:p14="http://schemas.microsoft.com/office/powerpoint/2010/main" val="92104370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9FE1277F-4881-4CC6-BEE6-E15D57B8EB89}"/>
              </a:ext>
            </a:extLst>
          </p:cNvPr>
          <p:cNvSpPr>
            <a:spLocks noGrp="1" noChangeArrowheads="1"/>
          </p:cNvSpPr>
          <p:nvPr>
            <p:ph type="title"/>
          </p:nvPr>
        </p:nvSpPr>
        <p:spPr>
          <a:xfrm>
            <a:off x="3124200" y="228600"/>
            <a:ext cx="5943600" cy="6858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Christ’s Human Experiences</a:t>
            </a:r>
          </a:p>
        </p:txBody>
      </p:sp>
      <p:sp>
        <p:nvSpPr>
          <p:cNvPr id="3" name="Content Placeholder 2">
            <a:extLst>
              <a:ext uri="{FF2B5EF4-FFF2-40B4-BE49-F238E27FC236}">
                <a16:creationId xmlns:a16="http://schemas.microsoft.com/office/drawing/2014/main" id="{1F14ECF8-D4B8-4181-A644-621C49024406}"/>
              </a:ext>
            </a:extLst>
          </p:cNvPr>
          <p:cNvSpPr>
            <a:spLocks noGrp="1"/>
          </p:cNvSpPr>
          <p:nvPr>
            <p:ph idx="1"/>
          </p:nvPr>
        </p:nvSpPr>
        <p:spPr>
          <a:xfrm>
            <a:off x="1828800" y="1143000"/>
            <a:ext cx="6019800" cy="5334000"/>
          </a:xfrm>
        </p:spPr>
        <p:txBody>
          <a:bodyPr/>
          <a:lstStyle/>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Labor (Mark 6:3)</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Distress (Luke 22:44)</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Being troubled (John 12:27)</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Thirst (John 19:28)</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Hunger (Matt 4:2)</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Fatigue (John 4:6)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Sadness (John 11:35)</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Lack of understanding (Matt 24:36)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Temptation (Luke 4:1-13; Heb. 4:15)</a:t>
            </a:r>
          </a:p>
        </p:txBody>
      </p:sp>
      <p:pic>
        <p:nvPicPr>
          <p:cNvPr id="2" name="Picture 1">
            <a:extLst>
              <a:ext uri="{FF2B5EF4-FFF2-40B4-BE49-F238E27FC236}">
                <a16:creationId xmlns:a16="http://schemas.microsoft.com/office/drawing/2014/main" id="{E08B3341-DC05-4FB1-B0C6-393612F7C49E}"/>
              </a:ext>
            </a:extLst>
          </p:cNvPr>
          <p:cNvPicPr>
            <a:picLocks noChangeAspect="1"/>
          </p:cNvPicPr>
          <p:nvPr/>
        </p:nvPicPr>
        <p:blipFill>
          <a:blip r:embed="rId2"/>
          <a:stretch>
            <a:fillRect/>
          </a:stretch>
        </p:blipFill>
        <p:spPr>
          <a:xfrm>
            <a:off x="6934200" y="1524000"/>
            <a:ext cx="3652684" cy="3200400"/>
          </a:xfrm>
          <a:prstGeom prst="ellipse">
            <a:avLst/>
          </a:prstGeom>
          <a:ln>
            <a:noFill/>
          </a:ln>
          <a:effectLst>
            <a:softEdge rad="112500"/>
          </a:effectLst>
        </p:spPr>
      </p:pic>
    </p:spTree>
    <p:extLst>
      <p:ext uri="{BB962C8B-B14F-4D97-AF65-F5344CB8AC3E}">
        <p14:creationId xmlns:p14="http://schemas.microsoft.com/office/powerpoint/2010/main" val="41124856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77532-1C11-4BF6-A0DE-E11C76E5BE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8E5C590A-D180-4D7F-B04A-7470CC04B9A7}"/>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2:18</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He Himself was tempted in that which He has suffered, He is able to come to the aid of those who are tempted.”</a:t>
            </a:r>
          </a:p>
        </p:txBody>
      </p:sp>
      <p:pic>
        <p:nvPicPr>
          <p:cNvPr id="3" name="Picture 2">
            <a:extLst>
              <a:ext uri="{FF2B5EF4-FFF2-40B4-BE49-F238E27FC236}">
                <a16:creationId xmlns:a16="http://schemas.microsoft.com/office/drawing/2014/main" id="{F36F3C3F-CA4B-42D1-9A46-4D1CBF5A5E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7044" y="2514600"/>
            <a:ext cx="377791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80373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E65A2-13E0-4868-8CDB-B8E432B963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A1994361-9F2D-4D4C-8E7E-8723025A3285}"/>
              </a:ext>
            </a:extLst>
          </p:cNvPr>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4:15-16</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do not have a high priest who cannot sympathize with our weaknesses, but One who has been tempted in all things as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yet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sin.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let us draw near with confidence to the throne of grace, so that we may receive mercy and find grace to help in time of need.”</a:t>
            </a:r>
          </a:p>
        </p:txBody>
      </p:sp>
    </p:spTree>
    <p:extLst>
      <p:ext uri="{BB962C8B-B14F-4D97-AF65-F5344CB8AC3E}">
        <p14:creationId xmlns:p14="http://schemas.microsoft.com/office/powerpoint/2010/main" val="26583363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291FBB-7870-D705-D627-AD44BFB0FD9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2969D42A-14DC-BA07-4890-171D906CBC40}"/>
              </a:ext>
            </a:extLst>
          </p:cNvPr>
          <p:cNvSpPr txBox="1"/>
          <p:nvPr/>
        </p:nvSpPr>
        <p:spPr>
          <a:xfrm>
            <a:off x="609600" y="0"/>
            <a:ext cx="10972800" cy="4047262"/>
          </a:xfrm>
          <a:prstGeom prst="rect">
            <a:avLst/>
          </a:prstGeom>
          <a:noFill/>
        </p:spPr>
        <p:txBody>
          <a:bodyPr wrap="square">
            <a:spAutoFit/>
          </a:bodyPr>
          <a:lstStyle/>
          <a:p>
            <a:pPr algn="ctr" defTabSz="685800">
              <a:lnSpc>
                <a:spcPct val="90000"/>
              </a:lnSpc>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will come one who makes desolate, even until a complete destruction, one that is decreed, is poured out on the one who makes desolate.</a:t>
            </a:r>
          </a:p>
        </p:txBody>
      </p:sp>
    </p:spTree>
    <p:extLst>
      <p:ext uri="{BB962C8B-B14F-4D97-AF65-F5344CB8AC3E}">
        <p14:creationId xmlns:p14="http://schemas.microsoft.com/office/powerpoint/2010/main" val="233271319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CEFBBA-65AC-4A63-A5C0-9F39E43AFA7E}"/>
              </a:ext>
            </a:extLst>
          </p:cNvPr>
          <p:cNvPicPr>
            <a:picLocks noChangeAspect="1"/>
          </p:cNvPicPr>
          <p:nvPr/>
        </p:nvPicPr>
        <p:blipFill>
          <a:blip r:embed="rId2"/>
          <a:stretch>
            <a:fillRect/>
          </a:stretch>
        </p:blipFill>
        <p:spPr>
          <a:xfrm>
            <a:off x="2010783" y="228600"/>
            <a:ext cx="8170435" cy="6400800"/>
          </a:xfrm>
          <a:prstGeom prst="rect">
            <a:avLst/>
          </a:prstGeom>
          <a:noFill/>
          <a:ln>
            <a:solidFill>
              <a:schemeClr val="tx1"/>
            </a:solidFill>
          </a:ln>
        </p:spPr>
      </p:pic>
    </p:spTree>
    <p:extLst>
      <p:ext uri="{BB962C8B-B14F-4D97-AF65-F5344CB8AC3E}">
        <p14:creationId xmlns:p14="http://schemas.microsoft.com/office/powerpoint/2010/main" val="4493532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 and of supplication, so that they will look on Me whom they have pierced; and they will mourn for Him, as one mourns for an only son, and they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bitterly over Him like the bitter weeping over a firstborn.”</a:t>
            </a:r>
          </a:p>
        </p:txBody>
      </p:sp>
    </p:spTree>
    <p:extLst>
      <p:ext uri="{BB962C8B-B14F-4D97-AF65-F5344CB8AC3E}">
        <p14:creationId xmlns:p14="http://schemas.microsoft.com/office/powerpoint/2010/main" val="2880997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marL="342900" indent="-342900" algn="ctr" defTabSz="685800" eaLnBrk="0" hangingPunct="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Zechariah 13:8-9</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3660507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2590800"/>
          </a:xfrm>
        </p:spPr>
        <p:txBody>
          <a:bodyPr/>
          <a:lstStyle/>
          <a:p>
            <a:pPr algn="ctr" defTabSz="685800">
              <a:spcBef>
                <a:spcPts val="0"/>
              </a:spcBef>
              <a:spcAft>
                <a:spcPts val="900"/>
              </a:spcAft>
              <a:buNone/>
              <a:defRPr/>
            </a:pPr>
            <a:r>
              <a:rPr lang="en-US" altLang="en-US" sz="4000" kern="1200" dirty="0">
                <a:solidFill>
                  <a:schemeClr val="tx2"/>
                </a:solidFill>
                <a:ea typeface="Calibri" panose="020F0502020204030204" pitchFamily="34" charset="0"/>
                <a:cs typeface="Calibri" panose="020F0502020204030204" pitchFamily="34" charset="0"/>
              </a:rPr>
              <a:t>Jeremiah 30:7</a:t>
            </a:r>
            <a:endParaRPr lang="en-US" sz="4000" kern="1200" dirty="0">
              <a:solidFill>
                <a:schemeClr val="tx2"/>
              </a:solidFill>
              <a:ea typeface="Calibri" panose="020F0502020204030204" pitchFamily="34" charset="0"/>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“Alas! for that day is great, There is none like it; And it is the time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dirty="0">
                <a:effectLst>
                  <a:outerShdw blurRad="38100" dist="38100" dir="2700000" algn="tl">
                    <a:srgbClr val="000000">
                      <a:alpha val="43137"/>
                    </a:srgbClr>
                  </a:outerShdw>
                </a:effectLst>
                <a:cs typeface="Calibri" panose="020F0502020204030204" pitchFamily="34" charset="0"/>
              </a:rPr>
              <a:t> from</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8955" y="2590800"/>
            <a:ext cx="169409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417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45:14-15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Kisses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kisses Benjamin (14)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 kisses rest of brothers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87840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41435</TotalTime>
  <Words>4761</Words>
  <Application>Microsoft Office PowerPoint</Application>
  <PresentationFormat>Widescreen</PresentationFormat>
  <Paragraphs>557</Paragraphs>
  <Slides>150</Slides>
  <Notes>5</Notes>
  <HiddenSlides>0</HiddenSlides>
  <MMClips>0</MMClips>
  <ScaleCrop>false</ScaleCrop>
  <HeadingPairs>
    <vt:vector size="4" baseType="variant">
      <vt:variant>
        <vt:lpstr>Theme</vt:lpstr>
      </vt:variant>
      <vt:variant>
        <vt:i4>1</vt:i4>
      </vt:variant>
      <vt:variant>
        <vt:lpstr>Slide Titles</vt:lpstr>
      </vt:variant>
      <vt:variant>
        <vt:i4>150</vt:i4>
      </vt:variant>
    </vt:vector>
  </HeadingPairs>
  <TitlesOfParts>
    <vt:vector size="151" baseType="lpstr">
      <vt:lpstr>Azure</vt:lpstr>
      <vt:lpstr>PowerPoint Presentation</vt:lpstr>
      <vt:lpstr>GENESIS STRUCTURE</vt:lpstr>
      <vt:lpstr>Genesis 37‒50 Joseph</vt:lpstr>
      <vt:lpstr>Genesis 43‒45 Second Reunion</vt:lpstr>
      <vt:lpstr>V. Genesis 45:1-15 Joseph’s Revelation</vt:lpstr>
      <vt:lpstr>V. Genesis 45:1-15 Joseph’s Revelation</vt:lpstr>
      <vt:lpstr>Genesis 45:1-2 Circumstances</vt:lpstr>
      <vt:lpstr>Genesis 45:1-2 Circumstances</vt:lpstr>
      <vt:lpstr>Genesis 45:1-2 Circumstances</vt:lpstr>
      <vt:lpstr>PowerPoint Presentation</vt:lpstr>
      <vt:lpstr>Christ’s Human Experiences</vt:lpstr>
      <vt:lpstr>PowerPoint Presentation</vt:lpstr>
      <vt:lpstr>PowerPoint Presentation</vt:lpstr>
      <vt:lpstr>V. Genesis 45:1-15 Joseph’s Revelation</vt:lpstr>
      <vt:lpstr>Genesis 45:3-4 Joseph’s Self Identification</vt:lpstr>
      <vt:lpstr>Genesis 45:3-4 Joseph’s Self Identification</vt:lpstr>
      <vt:lpstr>Genesis 45:3-4 Joseph’s Self Identification</vt:lpstr>
      <vt:lpstr>Genesis 45:3-4 Joseph’s Self Identification</vt:lpstr>
      <vt:lpstr>PowerPoint Presentation</vt:lpstr>
      <vt:lpstr>Genesis 45:3-4 Joseph’s Self Identification</vt:lpstr>
      <vt:lpstr>Genesis 45:3-4 Joseph’s Self Identification</vt:lpstr>
      <vt:lpstr>PowerPoint Presentation</vt:lpstr>
      <vt:lpstr>V. Genesis 45:1-15 Joseph’s Revelation</vt:lpstr>
      <vt:lpstr>Genesis 45:5-8 Joseph Comforts His Brothers</vt:lpstr>
      <vt:lpstr>Genesis 45:5-8 Joseph Comforts His Brothers</vt:lpstr>
      <vt:lpstr>Genesis 45:5 Plan of God</vt:lpstr>
      <vt:lpstr>Genesis 45:5 Plan of God</vt:lpstr>
      <vt:lpstr>Genesis 45:5 Plan of God</vt:lpstr>
      <vt:lpstr>PowerPoint Presentation</vt:lpstr>
      <vt:lpstr>PowerPoint Presentation</vt:lpstr>
      <vt:lpstr>PowerPoint Presentation</vt:lpstr>
      <vt:lpstr>Genesis 45:5-8 Joseph Comforts His Brothers</vt:lpstr>
      <vt:lpstr>PowerPoint Presentation</vt:lpstr>
      <vt:lpstr>PowerPoint Presentation</vt:lpstr>
      <vt:lpstr>PowerPoint Presentation</vt:lpstr>
      <vt:lpstr>PowerPoint Presentation</vt:lpstr>
      <vt:lpstr>PowerPoint Presentation</vt:lpstr>
      <vt:lpstr>Genesis 45:5-8 Joseph Comforts His Brothers</vt:lpstr>
      <vt:lpstr>PowerPoint Presentation</vt:lpstr>
      <vt:lpstr>PowerPoint Presentation</vt:lpstr>
      <vt:lpstr>Genesis 45:5-8 Joseph Comforts His Brothers</vt:lpstr>
      <vt:lpstr>Genesis 45:8 Providence of God</vt:lpstr>
      <vt:lpstr>Genesis 45:8 Providence of God</vt:lpstr>
      <vt:lpstr>PowerPoint Presentation</vt:lpstr>
      <vt:lpstr>Genesis 45:8 Providence of God</vt:lpstr>
      <vt:lpstr>PowerPoint Presentation</vt:lpstr>
      <vt:lpstr>Genesis 45:8 Providence of God</vt:lpstr>
      <vt:lpstr>PowerPoint Presentation</vt:lpstr>
      <vt:lpstr>Genesis 45:8 Providence of God</vt:lpstr>
      <vt:lpstr>PowerPoint Presentation</vt:lpstr>
      <vt:lpstr>V. Genesis 45:1-15 Joseph’s Revelation</vt:lpstr>
      <vt:lpstr>Genesis 45:9-13 Joseph’s Instructions to His Brothers</vt:lpstr>
      <vt:lpstr>Genesis 45:9-13 Joseph’s Instructions to His Brothers</vt:lpstr>
      <vt:lpstr>Genesis 45:9-13 Joseph’s Instructions to His Brothers</vt:lpstr>
      <vt:lpstr>Genesis 45:9-13 Joseph’s Instructions to His Brothers</vt:lpstr>
      <vt:lpstr>Genesis 45:9c-13 Content</vt:lpstr>
      <vt:lpstr>Genesis 45:9c-13 Content</vt:lpstr>
      <vt:lpstr>Genesis 45:9c-13 Content</vt:lpstr>
      <vt:lpstr>Genesis 45:9c-13 Content</vt:lpstr>
      <vt:lpstr>Genesis 45:10-11a Residence in Goshen</vt:lpstr>
      <vt:lpstr>Genesis 45:10-11a Residence in Goshen</vt:lpstr>
      <vt:lpstr>PowerPoint Presentation</vt:lpstr>
      <vt:lpstr>PowerPoint Presentation</vt:lpstr>
      <vt:lpstr>PowerPoint Presentation</vt:lpstr>
      <vt:lpstr>PowerPoint Presentation</vt:lpstr>
      <vt:lpstr>Genesis 45:10-11a Residence in Goshen</vt:lpstr>
      <vt:lpstr>Genesis 45:10-11a Residence in Goshen</vt:lpstr>
      <vt:lpstr>Genesis 37‒50 Joseph</vt:lpstr>
      <vt:lpstr>PowerPoint Presentation</vt:lpstr>
      <vt:lpstr>PowerPoint Presentation</vt:lpstr>
      <vt:lpstr>God’s Provision (Phil. 4:19)</vt:lpstr>
      <vt:lpstr>Genesis 45:9c-13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45:9c-13 Content</vt:lpstr>
      <vt:lpstr>PowerPoint Presentation</vt:lpstr>
      <vt:lpstr>PowerPoint Presentation</vt:lpstr>
      <vt:lpstr>Genesis 45:9c-13 Content</vt:lpstr>
      <vt:lpstr>Genesis 45:13 What Brothers Are to Do</vt:lpstr>
      <vt:lpstr>Genesis 45:13 What Brothers Are to Do</vt:lpstr>
      <vt:lpstr>Genesis 45:13 What Brothers Are to Do</vt:lpstr>
      <vt:lpstr>V. Genesis 45:1-15 Joseph’s Revelation</vt:lpstr>
      <vt:lpstr>Genesis 45:14-15 Joseph’s Kisses His Brothers</vt:lpstr>
      <vt:lpstr>Genesis 45:14-15 Joseph’s Kisses His Brothers</vt:lpstr>
      <vt:lpstr>PowerPoint Presentation</vt:lpstr>
      <vt:lpstr>Christ’s Human Experiences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45:14-15 Joseph’s Kisses His Brothers</vt:lpstr>
      <vt:lpstr>PowerPoint Presentation</vt:lpstr>
      <vt:lpstr>PowerPoint Presentation</vt:lpstr>
      <vt:lpstr>PowerPoint Presentation</vt:lpstr>
      <vt:lpstr>Christ’s Human Experiences</vt:lpstr>
      <vt:lpstr>PowerPoint Presentation</vt:lpstr>
      <vt:lpstr>PowerPoint Presentation</vt:lpstr>
      <vt:lpstr>Genesis 43‒45 Second Reunion</vt:lpstr>
      <vt:lpstr>VI. Genesis 45:16-20 Pharaoh’s Invitation</vt:lpstr>
      <vt:lpstr>VI. Genesis 45:16-20 Pharaoh’s Invitation</vt:lpstr>
      <vt:lpstr>Genesis 45:16 Circumstances</vt:lpstr>
      <vt:lpstr>Genesis 45:16 Circumstances</vt:lpstr>
      <vt:lpstr>Genesis 45:16 Circumstances</vt:lpstr>
      <vt:lpstr>VI. Genesis 45:16-20 Pharaoh’s Invitation</vt:lpstr>
      <vt:lpstr>Genesis 45:17-20 Invitation</vt:lpstr>
      <vt:lpstr>Genesis 45:17-20 Invitation</vt:lpstr>
      <vt:lpstr>Genesis 45:17-20 Invitation</vt:lpstr>
      <vt:lpstr>Genesis 45:17-20 Invitation</vt:lpstr>
      <vt:lpstr>God’s Provision (Phil. 4:19)</vt:lpstr>
      <vt:lpstr>PowerPoint Presentation</vt:lpstr>
      <vt:lpstr>Genesis 45:17-20 Invitation</vt:lpstr>
      <vt:lpstr>PowerPoint Presentation</vt:lpstr>
      <vt:lpstr>PowerPoint Presentation</vt:lpstr>
      <vt:lpstr>Genesis 43‒45 Second Reunion</vt:lpstr>
      <vt:lpstr>VII. Genesis 45:21-28 Brothers’ Return to Jacob</vt:lpstr>
      <vt:lpstr>VII. Genesis 45:21-28 Brothers’ Return to Jacob</vt:lpstr>
      <vt:lpstr>Genesis 45:21-23 Provisions</vt:lpstr>
      <vt:lpstr>Genesis 45:21-23 Provisions</vt:lpstr>
      <vt:lpstr>Genesis 45:21-23 Provisions</vt:lpstr>
      <vt:lpstr>Genesis 45:21b-13 Content</vt:lpstr>
      <vt:lpstr>Genesis 45:21b-13 Content</vt:lpstr>
      <vt:lpstr>Genesis 45:21b-13 Content</vt:lpstr>
      <vt:lpstr>Genesis 45:21b-13 Content</vt:lpstr>
      <vt:lpstr>Genesis 45:21b-13 Content</vt:lpstr>
      <vt:lpstr>PowerPoint Presentation</vt:lpstr>
      <vt:lpstr>PowerPoint Presentation</vt:lpstr>
      <vt:lpstr>Genesis 45:21b-13 Content</vt:lpstr>
      <vt:lpstr>VII. Genesis 45:21-28 Brothers’ Return to Jacob</vt:lpstr>
      <vt:lpstr>VII. Genesis 45:21-28 Brothers’ Return to Jacob</vt:lpstr>
      <vt:lpstr>PowerPoint Presentation</vt:lpstr>
      <vt:lpstr>PowerPoint Presentation</vt:lpstr>
      <vt:lpstr>PowerPoint Presentation</vt:lpstr>
      <vt:lpstr>VII. Genesis 45:21-28 Brothers’ Return to Jacob</vt:lpstr>
      <vt:lpstr>Genesis 45:26-28 Report to Jacob</vt:lpstr>
      <vt:lpstr>Genesis 45:26-28 Report to Jacob</vt:lpstr>
      <vt:lpstr>Genesis 45:26-28 Report to Jacob</vt:lpstr>
      <vt:lpstr>Genesis 45:26-28 Report to Jacob</vt:lpstr>
      <vt:lpstr>Genesis 45:26-28 Report to Jacob</vt:lpstr>
      <vt:lpstr>Genesis 45:26-28 Report to Jacob</vt:lpstr>
      <vt:lpstr>Conclusion</vt:lpstr>
      <vt:lpstr>Genesis 43‒45 Second Reunion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174 - 45v1-28</dc:title>
  <dc:subject>Genesis 45</dc:subject>
  <dc:creator>A. Woods</dc:creator>
  <dc:description>Modified by Jim McGowan</dc:description>
  <cp:lastModifiedBy>anne woods</cp:lastModifiedBy>
  <cp:revision>4332</cp:revision>
  <cp:lastPrinted>2024-08-31T14:08:17Z</cp:lastPrinted>
  <dcterms:created xsi:type="dcterms:W3CDTF">2009-03-17T12:21:13Z</dcterms:created>
  <dcterms:modified xsi:type="dcterms:W3CDTF">2024-09-22T03:57:52Z</dcterms:modified>
</cp:coreProperties>
</file>