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8920" r:id="rId2"/>
  </p:sldMasterIdLst>
  <p:notesMasterIdLst>
    <p:notesMasterId r:id="rId98"/>
  </p:notesMasterIdLst>
  <p:handoutMasterIdLst>
    <p:handoutMasterId r:id="rId99"/>
  </p:handoutMasterIdLst>
  <p:sldIdLst>
    <p:sldId id="8838" r:id="rId3"/>
    <p:sldId id="6021" r:id="rId4"/>
    <p:sldId id="8840" r:id="rId5"/>
    <p:sldId id="8830" r:id="rId6"/>
    <p:sldId id="6036" r:id="rId7"/>
    <p:sldId id="8839" r:id="rId8"/>
    <p:sldId id="8829" r:id="rId9"/>
    <p:sldId id="6037" r:id="rId10"/>
    <p:sldId id="6038" r:id="rId11"/>
    <p:sldId id="6039" r:id="rId12"/>
    <p:sldId id="6040" r:id="rId13"/>
    <p:sldId id="6041" r:id="rId14"/>
    <p:sldId id="6042" r:id="rId15"/>
    <p:sldId id="1071" r:id="rId16"/>
    <p:sldId id="6187" r:id="rId17"/>
    <p:sldId id="6043" r:id="rId18"/>
    <p:sldId id="6044" r:id="rId19"/>
    <p:sldId id="8831" r:id="rId20"/>
    <p:sldId id="6046" r:id="rId21"/>
    <p:sldId id="6047" r:id="rId22"/>
    <p:sldId id="6048" r:id="rId23"/>
    <p:sldId id="6049" r:id="rId24"/>
    <p:sldId id="6050" r:id="rId25"/>
    <p:sldId id="5294" r:id="rId26"/>
    <p:sldId id="6051" r:id="rId27"/>
    <p:sldId id="6052" r:id="rId28"/>
    <p:sldId id="6053" r:id="rId29"/>
    <p:sldId id="6054" r:id="rId30"/>
    <p:sldId id="6055" r:id="rId31"/>
    <p:sldId id="6056" r:id="rId32"/>
    <p:sldId id="6057" r:id="rId33"/>
    <p:sldId id="6058" r:id="rId34"/>
    <p:sldId id="6059" r:id="rId35"/>
    <p:sldId id="3905" r:id="rId36"/>
    <p:sldId id="6060" r:id="rId37"/>
    <p:sldId id="6061" r:id="rId38"/>
    <p:sldId id="6062" r:id="rId39"/>
    <p:sldId id="6063" r:id="rId40"/>
    <p:sldId id="6064" r:id="rId41"/>
    <p:sldId id="2850" r:id="rId42"/>
    <p:sldId id="6065" r:id="rId43"/>
    <p:sldId id="8832" r:id="rId44"/>
    <p:sldId id="6067" r:id="rId45"/>
    <p:sldId id="6068" r:id="rId46"/>
    <p:sldId id="6069" r:id="rId47"/>
    <p:sldId id="6070" r:id="rId48"/>
    <p:sldId id="6071" r:id="rId49"/>
    <p:sldId id="6072" r:id="rId50"/>
    <p:sldId id="6073" r:id="rId51"/>
    <p:sldId id="6074" r:id="rId52"/>
    <p:sldId id="6075" r:id="rId53"/>
    <p:sldId id="6076" r:id="rId54"/>
    <p:sldId id="6077" r:id="rId55"/>
    <p:sldId id="6078" r:id="rId56"/>
    <p:sldId id="6079" r:id="rId57"/>
    <p:sldId id="6080" r:id="rId58"/>
    <p:sldId id="6081" r:id="rId59"/>
    <p:sldId id="6082" r:id="rId60"/>
    <p:sldId id="6083" r:id="rId61"/>
    <p:sldId id="8833" r:id="rId62"/>
    <p:sldId id="6085" r:id="rId63"/>
    <p:sldId id="6086" r:id="rId64"/>
    <p:sldId id="6096" r:id="rId65"/>
    <p:sldId id="6087" r:id="rId66"/>
    <p:sldId id="6088" r:id="rId67"/>
    <p:sldId id="6089" r:id="rId68"/>
    <p:sldId id="6097" r:id="rId69"/>
    <p:sldId id="6090" r:id="rId70"/>
    <p:sldId id="6091" r:id="rId71"/>
    <p:sldId id="6092" r:id="rId72"/>
    <p:sldId id="6098" r:id="rId73"/>
    <p:sldId id="6093" r:id="rId74"/>
    <p:sldId id="6095" r:id="rId75"/>
    <p:sldId id="6099" r:id="rId76"/>
    <p:sldId id="6100" r:id="rId77"/>
    <p:sldId id="6101" r:id="rId78"/>
    <p:sldId id="6104" r:id="rId79"/>
    <p:sldId id="6102" r:id="rId80"/>
    <p:sldId id="6103" r:id="rId81"/>
    <p:sldId id="6105" r:id="rId82"/>
    <p:sldId id="6106" r:id="rId83"/>
    <p:sldId id="6107" r:id="rId84"/>
    <p:sldId id="8834" r:id="rId85"/>
    <p:sldId id="8845" r:id="rId86"/>
    <p:sldId id="6109" r:id="rId87"/>
    <p:sldId id="6135" r:id="rId88"/>
    <p:sldId id="8842" r:id="rId89"/>
    <p:sldId id="8846" r:id="rId90"/>
    <p:sldId id="1330" r:id="rId91"/>
    <p:sldId id="8847" r:id="rId92"/>
    <p:sldId id="10522" r:id="rId93"/>
    <p:sldId id="6110" r:id="rId94"/>
    <p:sldId id="8836" r:id="rId95"/>
    <p:sldId id="8841" r:id="rId96"/>
    <p:sldId id="8835" r:id="rId97"/>
  </p:sldIdLst>
  <p:sldSz cx="12192000" cy="6858000"/>
  <p:notesSz cx="6881813" cy="9296400"/>
  <p:custDataLst>
    <p:tags r:id="rId100"/>
  </p:custDataLst>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FFFF99"/>
    <a:srgbClr val="0000CC"/>
    <a:srgbClr val="000066"/>
    <a:srgbClr val="006600"/>
    <a:srgbClr val="0000FF"/>
    <a:srgbClr val="0099FF"/>
    <a:srgbClr val="FFFF00"/>
    <a:srgbClr val="A50021"/>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95" autoAdjust="0"/>
    <p:restoredTop sz="95370" autoAdjust="0"/>
  </p:normalViewPr>
  <p:slideViewPr>
    <p:cSldViewPr>
      <p:cViewPr varScale="1">
        <p:scale>
          <a:sx n="64" d="100"/>
          <a:sy n="64" d="100"/>
        </p:scale>
        <p:origin x="72" y="90"/>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95" d="100"/>
          <a:sy n="95" d="100"/>
        </p:scale>
        <p:origin x="3304" y="6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viewProps" Target="viewProps.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handoutMaster" Target="handoutMasters/handoutMaster1.xml"/><Relationship Id="rId10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tags" Target="tags/tag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notesMaster" Target="notesMasters/notesMaster1.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8" name="Rectangle 4"/>
          <p:cNvSpPr>
            <a:spLocks noGrp="1" noChangeArrowheads="1"/>
          </p:cNvSpPr>
          <p:nvPr>
            <p:ph type="ftr" sz="quarter" idx="2"/>
          </p:nvPr>
        </p:nvSpPr>
        <p:spPr bwMode="auto">
          <a:xfrm>
            <a:off x="0" y="8832850"/>
            <a:ext cx="2982913" cy="463550"/>
          </a:xfrm>
          <a:prstGeom prst="rect">
            <a:avLst/>
          </a:prstGeom>
          <a:noFill/>
          <a:ln w="9525">
            <a:noFill/>
            <a:miter lim="800000"/>
            <a:headEnd/>
            <a:tailEnd/>
          </a:ln>
        </p:spPr>
        <p:txBody>
          <a:bodyPr vert="horz" wrap="square" lIns="93145" tIns="46573" rIns="93145" bIns="46573" numCol="1" anchor="b" anchorCtr="0" compatLnSpc="1">
            <a:prstTxWarp prst="textNoShape">
              <a:avLst/>
            </a:prstTxWarp>
          </a:bodyPr>
          <a:lstStyle>
            <a:lvl1pPr defTabSz="880805" eaLnBrk="1" hangingPunct="1">
              <a:defRPr sz="1300">
                <a:latin typeface="Times New Roman" pitchFamily="18" charset="0"/>
                <a:cs typeface="Arial" charset="0"/>
              </a:defRPr>
            </a:lvl1pPr>
          </a:lstStyle>
          <a:p>
            <a:pPr>
              <a:defRPr/>
            </a:pPr>
            <a:endParaRPr lang="en-US" dirty="0">
              <a:latin typeface="Calibri" panose="020F0502020204030204" pitchFamily="34" charset="0"/>
              <a:cs typeface="Calibri" panose="020F0502020204030204" pitchFamily="34" charset="0"/>
            </a:endParaRPr>
          </a:p>
        </p:txBody>
      </p:sp>
      <p:sp>
        <p:nvSpPr>
          <p:cNvPr id="36869" name="Rectangle 5"/>
          <p:cNvSpPr>
            <a:spLocks noGrp="1" noChangeArrowheads="1"/>
          </p:cNvSpPr>
          <p:nvPr>
            <p:ph type="sldNum" sz="quarter" idx="3"/>
          </p:nvPr>
        </p:nvSpPr>
        <p:spPr bwMode="auto">
          <a:xfrm>
            <a:off x="3898900" y="8832850"/>
            <a:ext cx="2982913" cy="463550"/>
          </a:xfrm>
          <a:prstGeom prst="rect">
            <a:avLst/>
          </a:prstGeom>
          <a:noFill/>
          <a:ln w="9525">
            <a:noFill/>
            <a:miter lim="800000"/>
            <a:headEnd/>
            <a:tailEnd/>
          </a:ln>
        </p:spPr>
        <p:txBody>
          <a:bodyPr vert="horz" wrap="square" lIns="93145" tIns="46573" rIns="93145" bIns="46573" numCol="1" anchor="b" anchorCtr="0" compatLnSpc="1">
            <a:prstTxWarp prst="textNoShape">
              <a:avLst/>
            </a:prstTxWarp>
          </a:bodyPr>
          <a:lstStyle>
            <a:lvl1pPr algn="r" defTabSz="879475">
              <a:defRPr sz="1300"/>
            </a:lvl1pPr>
          </a:lstStyle>
          <a:p>
            <a:fld id="{416C2B2E-E9D7-4230-8EE4-F98D0B6BB14D}" type="slidenum">
              <a:rPr lang="en-US" altLang="en-US">
                <a:latin typeface="Calibri" panose="020F0502020204030204" pitchFamily="34" charset="0"/>
                <a:cs typeface="Calibri" panose="020F0502020204030204" pitchFamily="34" charset="0"/>
              </a:rPr>
              <a:pPr/>
              <a:t>‹#›</a:t>
            </a:fld>
            <a:endParaRPr lang="en-US" altLang="en-US" dirty="0">
              <a:latin typeface="Calibri" panose="020F0502020204030204" pitchFamily="34" charset="0"/>
              <a:cs typeface="Calibri" panose="020F0502020204030204" pitchFamily="34" charset="0"/>
            </a:endParaRPr>
          </a:p>
        </p:txBody>
      </p:sp>
      <p:sp>
        <p:nvSpPr>
          <p:cNvPr id="2" name="Header Placeholder 1">
            <a:extLst>
              <a:ext uri="{FF2B5EF4-FFF2-40B4-BE49-F238E27FC236}">
                <a16:creationId xmlns:a16="http://schemas.microsoft.com/office/drawing/2014/main" id="{7F34B6AD-5CCB-11DC-672E-056F79A7B97F}"/>
              </a:ext>
            </a:extLst>
          </p:cNvPr>
          <p:cNvSpPr>
            <a:spLocks noGrp="1"/>
          </p:cNvSpPr>
          <p:nvPr>
            <p:ph type="hdr" sz="quarter"/>
          </p:nvPr>
        </p:nvSpPr>
        <p:spPr>
          <a:xfrm>
            <a:off x="1612833" y="120405"/>
            <a:ext cx="4089536" cy="793995"/>
          </a:xfrm>
          <a:prstGeom prst="rect">
            <a:avLst/>
          </a:prstGeom>
        </p:spPr>
        <p:txBody>
          <a:bodyPr vert="horz" lIns="118243" tIns="59121" rIns="118243" bIns="59121" rtlCol="0"/>
          <a:lstStyle>
            <a:lvl1pPr algn="ctr">
              <a:defRPr sz="1700" dirty="0">
                <a:latin typeface="Calibri" panose="020F0502020204030204" pitchFamily="34" charset="0"/>
                <a:cs typeface="Calibri" panose="020F0502020204030204" pitchFamily="34" charset="0"/>
              </a:defRPr>
            </a:lvl1pPr>
          </a:lstStyle>
          <a:p>
            <a:pPr>
              <a:defRPr/>
            </a:pPr>
            <a:r>
              <a:rPr lang="en-US" sz="1400" dirty="0"/>
              <a:t>Dr. Andy Woods</a:t>
            </a:r>
          </a:p>
          <a:p>
            <a:pPr>
              <a:defRPr/>
            </a:pPr>
            <a:r>
              <a:rPr lang="en-US" sz="1400" dirty="0"/>
              <a:t>Neo-Calvinism vs. The Bible - 002</a:t>
            </a:r>
          </a:p>
          <a:p>
            <a:pPr>
              <a:defRPr/>
            </a:pPr>
            <a:r>
              <a:rPr lang="en-US" sz="1400" dirty="0"/>
              <a:t>09-22-2024</a:t>
            </a: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6.834"/>
    </inkml:context>
    <inkml:brush xml:id="br0">
      <inkml:brushProperty name="width" value="0.0265" units="cm"/>
      <inkml:brushProperty name="height" value="0.0265" units="cm"/>
    </inkml:brush>
  </inkml:definitions>
  <inkml:trace contextRef="#ctx0" brushRef="#br0">18293 11582 11840,'0'19'-128,"0"-19"-256,0 19-960,0-19-384,19 19-1024</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508"/>
    </inkml:context>
    <inkml:brush xml:id="br0">
      <inkml:brushProperty name="width" value="0.025" units="cm"/>
      <inkml:brushProperty name="height" value="0.025" units="cm"/>
    </inkml:brush>
  </inkml:definitions>
  <inkml:trace contextRef="#ctx0" brushRef="#br0">18919 11715 7808,'-57'-19'2880,"57"19"-1536,0 0-1632,0 0 448,0 0-1504,0 0-544,0 0-1024,0 19-352</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646"/>
    </inkml:context>
    <inkml:brush xml:id="br0">
      <inkml:brushProperty name="width" value="0.025" units="cm"/>
      <inkml:brushProperty name="height" value="0.025" units="cm"/>
    </inkml:brush>
  </inkml:definitions>
  <inkml:trace contextRef="#ctx0" brushRef="#br0">18919 11734 2304,'-38'0'960,"76"0"-512,-76 0-1504,38 0-320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6.834"/>
    </inkml:context>
    <inkml:brush xml:id="br0">
      <inkml:brushProperty name="width" value="0.0265" units="cm"/>
      <inkml:brushProperty name="height" value="0.0265" units="cm"/>
    </inkml:brush>
  </inkml:definitions>
  <inkml:trace contextRef="#ctx0" brushRef="#br0">18293 11582 11840,'0'19'-128,"0"-19"-256,0 19-960,0-19-384,19 19-1024</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508"/>
    </inkml:context>
    <inkml:brush xml:id="br0">
      <inkml:brushProperty name="width" value="0.025" units="cm"/>
      <inkml:brushProperty name="height" value="0.025" units="cm"/>
    </inkml:brush>
  </inkml:definitions>
  <inkml:trace contextRef="#ctx0" brushRef="#br0">18919 11715 7808,'-57'-19'2880,"57"19"-1536,0 0-1632,0 0 448,0 0-1504,0 0-544,0 0-1024,0 19-352</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646"/>
    </inkml:context>
    <inkml:brush xml:id="br0">
      <inkml:brushProperty name="width" value="0.025" units="cm"/>
      <inkml:brushProperty name="height" value="0.025" units="cm"/>
    </inkml:brush>
  </inkml:definitions>
  <inkml:trace contextRef="#ctx0" brushRef="#br0">18919 11734 2304,'-38'0'960,"76"0"-512,-76 0-1504,38 0-320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2982913" cy="463550"/>
          </a:xfrm>
          <a:prstGeom prst="rect">
            <a:avLst/>
          </a:prstGeom>
          <a:noFill/>
          <a:ln w="9525">
            <a:noFill/>
            <a:miter lim="800000"/>
            <a:headEnd/>
            <a:tailEnd/>
          </a:ln>
        </p:spPr>
        <p:txBody>
          <a:bodyPr vert="horz" wrap="square" lIns="93145" tIns="46573" rIns="93145" bIns="46573" numCol="1" anchor="t" anchorCtr="0" compatLnSpc="1">
            <a:prstTxWarp prst="textNoShape">
              <a:avLst/>
            </a:prstTxWarp>
          </a:bodyPr>
          <a:lstStyle>
            <a:lvl1pPr defTabSz="880805" eaLnBrk="1" hangingPunct="1">
              <a:defRPr sz="1300">
                <a:latin typeface="Calibri" panose="020F0502020204030204" pitchFamily="34" charset="0"/>
                <a:cs typeface="Calibri" panose="020F0502020204030204" pitchFamily="34" charset="0"/>
              </a:defRPr>
            </a:lvl1pPr>
          </a:lstStyle>
          <a:p>
            <a:pPr>
              <a:defRPr/>
            </a:pPr>
            <a:endParaRPr lang="en-US" dirty="0"/>
          </a:p>
        </p:txBody>
      </p:sp>
      <p:sp>
        <p:nvSpPr>
          <p:cNvPr id="3" name="Date Placeholder 2"/>
          <p:cNvSpPr>
            <a:spLocks noGrp="1"/>
          </p:cNvSpPr>
          <p:nvPr>
            <p:ph type="dt" idx="1"/>
          </p:nvPr>
        </p:nvSpPr>
        <p:spPr bwMode="auto">
          <a:xfrm>
            <a:off x="3897313" y="0"/>
            <a:ext cx="2982912" cy="463550"/>
          </a:xfrm>
          <a:prstGeom prst="rect">
            <a:avLst/>
          </a:prstGeom>
          <a:noFill/>
          <a:ln w="9525">
            <a:noFill/>
            <a:miter lim="800000"/>
            <a:headEnd/>
            <a:tailEnd/>
          </a:ln>
        </p:spPr>
        <p:txBody>
          <a:bodyPr vert="horz" wrap="square" lIns="93145" tIns="46573" rIns="93145" bIns="46573" numCol="1" anchor="t" anchorCtr="0" compatLnSpc="1">
            <a:prstTxWarp prst="textNoShape">
              <a:avLst/>
            </a:prstTxWarp>
          </a:bodyPr>
          <a:lstStyle>
            <a:lvl1pPr algn="r" defTabSz="880805" eaLnBrk="1" hangingPunct="1">
              <a:defRPr sz="1300">
                <a:latin typeface="Calibri" panose="020F0502020204030204" pitchFamily="34" charset="0"/>
                <a:cs typeface="Calibri" panose="020F0502020204030204" pitchFamily="34" charset="0"/>
              </a:defRPr>
            </a:lvl1pPr>
          </a:lstStyle>
          <a:p>
            <a:pPr>
              <a:defRPr/>
            </a:pPr>
            <a:fld id="{5800389A-3474-4B41-9CB2-F1B2DAE08F62}" type="datetimeFigureOut">
              <a:rPr lang="en-US" smtClean="0"/>
              <a:pPr>
                <a:defRPr/>
              </a:pPr>
              <a:t>9/21/24</a:t>
            </a:fld>
            <a:endParaRPr lang="en-US" dirty="0"/>
          </a:p>
        </p:txBody>
      </p:sp>
      <p:sp>
        <p:nvSpPr>
          <p:cNvPr id="4" name="Slide Image Placeholder 3"/>
          <p:cNvSpPr>
            <a:spLocks noGrp="1" noRot="1" noChangeAspect="1"/>
          </p:cNvSpPr>
          <p:nvPr>
            <p:ph type="sldImg" idx="2"/>
          </p:nvPr>
        </p:nvSpPr>
        <p:spPr>
          <a:xfrm>
            <a:off x="342900" y="698500"/>
            <a:ext cx="6196013" cy="3486150"/>
          </a:xfrm>
          <a:prstGeom prst="rect">
            <a:avLst/>
          </a:prstGeom>
          <a:noFill/>
          <a:ln w="12700">
            <a:solidFill>
              <a:prstClr val="black"/>
            </a:solidFill>
          </a:ln>
        </p:spPr>
        <p:txBody>
          <a:bodyPr vert="horz" lIns="96632" tIns="48316" rIns="96632" bIns="48316" rtlCol="0" anchor="ctr"/>
          <a:lstStyle/>
          <a:p>
            <a:pPr lvl="0"/>
            <a:endParaRPr lang="en-US" noProof="0" dirty="0"/>
          </a:p>
        </p:txBody>
      </p:sp>
      <p:sp>
        <p:nvSpPr>
          <p:cNvPr id="5" name="Notes Placeholder 4"/>
          <p:cNvSpPr>
            <a:spLocks noGrp="1"/>
          </p:cNvSpPr>
          <p:nvPr>
            <p:ph type="body" sz="quarter" idx="3"/>
          </p:nvPr>
        </p:nvSpPr>
        <p:spPr bwMode="auto">
          <a:xfrm>
            <a:off x="688975" y="4416425"/>
            <a:ext cx="5503863" cy="4181475"/>
          </a:xfrm>
          <a:prstGeom prst="rect">
            <a:avLst/>
          </a:prstGeom>
          <a:noFill/>
          <a:ln w="9525">
            <a:noFill/>
            <a:miter lim="800000"/>
            <a:headEnd/>
            <a:tailEnd/>
          </a:ln>
        </p:spPr>
        <p:txBody>
          <a:bodyPr vert="horz" wrap="square" lIns="93145" tIns="46573" rIns="93145" bIns="46573"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0" y="8831263"/>
            <a:ext cx="2982913" cy="463550"/>
          </a:xfrm>
          <a:prstGeom prst="rect">
            <a:avLst/>
          </a:prstGeom>
          <a:noFill/>
          <a:ln w="9525">
            <a:noFill/>
            <a:miter lim="800000"/>
            <a:headEnd/>
            <a:tailEnd/>
          </a:ln>
        </p:spPr>
        <p:txBody>
          <a:bodyPr vert="horz" wrap="square" lIns="93145" tIns="46573" rIns="93145" bIns="46573" numCol="1" anchor="b" anchorCtr="0" compatLnSpc="1">
            <a:prstTxWarp prst="textNoShape">
              <a:avLst/>
            </a:prstTxWarp>
          </a:bodyPr>
          <a:lstStyle>
            <a:lvl1pPr defTabSz="880805" eaLnBrk="1" hangingPunct="1">
              <a:defRPr sz="1300">
                <a:latin typeface="Calibri" panose="020F0502020204030204" pitchFamily="34" charset="0"/>
                <a:cs typeface="Calibri" panose="020F0502020204030204" pitchFamily="34" charset="0"/>
              </a:defRPr>
            </a:lvl1pPr>
          </a:lstStyle>
          <a:p>
            <a:pPr>
              <a:defRPr/>
            </a:pPr>
            <a:endParaRPr lang="en-US" dirty="0"/>
          </a:p>
        </p:txBody>
      </p:sp>
      <p:sp>
        <p:nvSpPr>
          <p:cNvPr id="7" name="Slide Number Placeholder 6"/>
          <p:cNvSpPr>
            <a:spLocks noGrp="1"/>
          </p:cNvSpPr>
          <p:nvPr>
            <p:ph type="sldNum" sz="quarter" idx="5"/>
          </p:nvPr>
        </p:nvSpPr>
        <p:spPr bwMode="auto">
          <a:xfrm>
            <a:off x="3897313" y="8831263"/>
            <a:ext cx="2982912" cy="463550"/>
          </a:xfrm>
          <a:prstGeom prst="rect">
            <a:avLst/>
          </a:prstGeom>
          <a:noFill/>
          <a:ln w="9525">
            <a:noFill/>
            <a:miter lim="800000"/>
            <a:headEnd/>
            <a:tailEnd/>
          </a:ln>
        </p:spPr>
        <p:txBody>
          <a:bodyPr vert="horz" wrap="square" lIns="93145" tIns="46573" rIns="93145" bIns="46573" numCol="1" anchor="b" anchorCtr="0" compatLnSpc="1">
            <a:prstTxWarp prst="textNoShape">
              <a:avLst/>
            </a:prstTxWarp>
          </a:bodyPr>
          <a:lstStyle>
            <a:lvl1pPr algn="r" defTabSz="879475">
              <a:defRPr sz="1300">
                <a:latin typeface="Calibri" panose="020F0502020204030204" pitchFamily="34" charset="0"/>
                <a:cs typeface="Calibri" panose="020F0502020204030204" pitchFamily="34" charset="0"/>
              </a:defRPr>
            </a:lvl1pPr>
          </a:lstStyle>
          <a:p>
            <a:fld id="{3D084339-C7C3-4022-975D-A91B6BCBB8E5}" type="slidenum">
              <a:rPr lang="en-US" altLang="en-US" smtClean="0"/>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10</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Tree>
    <p:extLst>
      <p:ext uri="{BB962C8B-B14F-4D97-AF65-F5344CB8AC3E}">
        <p14:creationId xmlns:p14="http://schemas.microsoft.com/office/powerpoint/2010/main" val="7364582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pPr defTabSz="966529">
              <a:defRPr/>
            </a:pPr>
            <a:fld id="{D675C7F5-DDAF-4FE0-9D6F-D01C3049ABE8}" type="slidenum">
              <a:rPr lang="en-US" sz="1900" kern="0">
                <a:solidFill>
                  <a:sysClr val="windowText" lastClr="000000"/>
                </a:solidFill>
              </a:rPr>
              <a:pPr defTabSz="966529">
                <a:defRPr/>
              </a:pPr>
              <a:t>82</a:t>
            </a:fld>
            <a:endParaRPr lang="en-US" sz="1900" kern="0">
              <a:solidFill>
                <a:sysClr val="windowText" lastClr="000000"/>
              </a:solidFill>
            </a:endParaRPr>
          </a:p>
        </p:txBody>
      </p:sp>
      <p:sp>
        <p:nvSpPr>
          <p:cNvPr id="69635" name="Rectangle 2"/>
          <p:cNvSpPr>
            <a:spLocks noGrp="1" noRot="1" noChangeAspect="1" noChangeArrowheads="1" noTextEdit="1"/>
          </p:cNvSpPr>
          <p:nvPr>
            <p:ph type="sldImg"/>
          </p:nvPr>
        </p:nvSpPr>
        <p:spPr>
          <a:xfrm>
            <a:off x="777875" y="1200150"/>
            <a:ext cx="5759450" cy="3240088"/>
          </a:xfrm>
          <a:ln/>
        </p:spPr>
      </p:sp>
      <p:sp>
        <p:nvSpPr>
          <p:cNvPr id="69636" name="Rectangle 3"/>
          <p:cNvSpPr>
            <a:spLocks noGrp="1" noChangeArrowheads="1"/>
          </p:cNvSpPr>
          <p:nvPr>
            <p:ph type="body" idx="1"/>
          </p:nvPr>
        </p:nvSpPr>
        <p:spPr>
          <a:noFill/>
          <a:ln/>
        </p:spPr>
        <p:txBody>
          <a:bodyPr/>
          <a:lstStyle/>
          <a:p>
            <a:pPr eaLnBrk="1" hangingPunct="1"/>
            <a:endParaRPr lang="en-US"/>
          </a:p>
        </p:txBody>
      </p:sp>
      <p:sp>
        <p:nvSpPr>
          <p:cNvPr id="2" name="Footer Placeholder 1"/>
          <p:cNvSpPr>
            <a:spLocks noGrp="1"/>
          </p:cNvSpPr>
          <p:nvPr>
            <p:ph type="ftr" sz="quarter" idx="10"/>
          </p:nvPr>
        </p:nvSpPr>
        <p:spPr/>
        <p:txBody>
          <a:bodyPr/>
          <a:lstStyle/>
          <a:p>
            <a:pPr defTabSz="966529">
              <a:defRPr/>
            </a:pPr>
            <a:r>
              <a:rPr lang="en-US" sz="1900" kern="0">
                <a:solidFill>
                  <a:sysClr val="windowText" lastClr="000000"/>
                </a:solidFill>
              </a:rPr>
              <a:t>Sugar Land Bible Church</a:t>
            </a:r>
          </a:p>
        </p:txBody>
      </p:sp>
      <p:sp>
        <p:nvSpPr>
          <p:cNvPr id="3" name="Header Placeholder 2"/>
          <p:cNvSpPr>
            <a:spLocks noGrp="1"/>
          </p:cNvSpPr>
          <p:nvPr>
            <p:ph type="hdr" sz="quarter" idx="11"/>
          </p:nvPr>
        </p:nvSpPr>
        <p:spPr/>
        <p:txBody>
          <a:bodyPr/>
          <a:lstStyle/>
          <a:p>
            <a:pPr defTabSz="966529">
              <a:defRPr/>
            </a:pPr>
            <a:r>
              <a:rPr lang="en-US" sz="1900" kern="0">
                <a:solidFill>
                  <a:sysClr val="windowText" lastClr="000000"/>
                </a:solidFill>
              </a:rPr>
              <a:t>Dr. Andy Woods - Soteriology</a:t>
            </a:r>
          </a:p>
        </p:txBody>
      </p:sp>
    </p:spTree>
    <p:extLst>
      <p:ext uri="{BB962C8B-B14F-4D97-AF65-F5344CB8AC3E}">
        <p14:creationId xmlns:p14="http://schemas.microsoft.com/office/powerpoint/2010/main" val="28357085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r>
              <a:rPr lang="en-US" dirty="0"/>
              <a:t>WRONG!!!</a:t>
            </a:r>
          </a:p>
        </p:txBody>
      </p:sp>
      <p:sp>
        <p:nvSpPr>
          <p:cNvPr id="4" name="Header Placeholder 3"/>
          <p:cNvSpPr>
            <a:spLocks noGrp="1"/>
          </p:cNvSpPr>
          <p:nvPr>
            <p:ph type="hdr" sz="quarter" idx="10"/>
          </p:nvPr>
        </p:nvSpPr>
        <p:spPr/>
        <p:txBody>
          <a:bodyPr/>
          <a:lstStyle/>
          <a:p>
            <a:pPr>
              <a:defRPr/>
            </a:pPr>
            <a:r>
              <a:rPr lang="en-US"/>
              <a:t>Dr. Andy Woods - The Coming Kingdom</a:t>
            </a:r>
            <a:endParaRPr lang="en-US" dirty="0"/>
          </a:p>
        </p:txBody>
      </p:sp>
      <p:sp>
        <p:nvSpPr>
          <p:cNvPr id="5" name="Date Placeholder 4"/>
          <p:cNvSpPr>
            <a:spLocks noGrp="1"/>
          </p:cNvSpPr>
          <p:nvPr>
            <p:ph type="dt" idx="11"/>
          </p:nvPr>
        </p:nvSpPr>
        <p:spPr/>
        <p:txBody>
          <a:bodyPr/>
          <a:lstStyle/>
          <a:p>
            <a:pPr>
              <a:defRPr/>
            </a:pPr>
            <a:r>
              <a:rPr lang="en-US"/>
              <a:t>1/17/2018</a:t>
            </a:r>
            <a:endParaRPr lang="en-US" dirty="0"/>
          </a:p>
        </p:txBody>
      </p:sp>
      <p:sp>
        <p:nvSpPr>
          <p:cNvPr id="6" name="Footer Placeholder 5"/>
          <p:cNvSpPr>
            <a:spLocks noGrp="1"/>
          </p:cNvSpPr>
          <p:nvPr>
            <p:ph type="ftr" sz="quarter" idx="12"/>
          </p:nvPr>
        </p:nvSpPr>
        <p:spPr/>
        <p:txBody>
          <a:bodyPr/>
          <a:lstStyle/>
          <a:p>
            <a:pPr>
              <a:defRPr/>
            </a:pPr>
            <a:r>
              <a:rPr lang="en-US">
                <a:cs typeface="Calibri" panose="020F0502020204030204" pitchFamily="34" charset="0"/>
              </a:rPr>
              <a:t>Sugar Land BIble Church</a:t>
            </a:r>
            <a:endParaRPr lang="en-US" dirty="0">
              <a:cs typeface="Calibri" panose="020F0502020204030204" pitchFamily="34" charset="0"/>
            </a:endParaRPr>
          </a:p>
        </p:txBody>
      </p:sp>
      <p:sp>
        <p:nvSpPr>
          <p:cNvPr id="7" name="Slide Number Placeholder 6"/>
          <p:cNvSpPr>
            <a:spLocks noGrp="1"/>
          </p:cNvSpPr>
          <p:nvPr>
            <p:ph type="sldNum" sz="quarter" idx="13"/>
          </p:nvPr>
        </p:nvSpPr>
        <p:spPr/>
        <p:txBody>
          <a:bodyPr/>
          <a:lstStyle/>
          <a:p>
            <a:pPr>
              <a:defRPr/>
            </a:pPr>
            <a:fld id="{B1F4E4D5-D111-482F-97CA-316C84D86ECF}" type="slidenum">
              <a:rPr lang="en-US" smtClean="0"/>
              <a:pPr>
                <a:defRPr/>
              </a:pPr>
              <a:t>12</a:t>
            </a:fld>
            <a:endParaRPr lang="en-US" dirty="0"/>
          </a:p>
        </p:txBody>
      </p:sp>
    </p:spTree>
    <p:extLst>
      <p:ext uri="{BB962C8B-B14F-4D97-AF65-F5344CB8AC3E}">
        <p14:creationId xmlns:p14="http://schemas.microsoft.com/office/powerpoint/2010/main" val="23844906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r>
              <a:rPr lang="en-US" dirty="0"/>
              <a:t>WRONG!!!</a:t>
            </a:r>
          </a:p>
        </p:txBody>
      </p:sp>
      <p:sp>
        <p:nvSpPr>
          <p:cNvPr id="4" name="Header Placeholder 3"/>
          <p:cNvSpPr>
            <a:spLocks noGrp="1"/>
          </p:cNvSpPr>
          <p:nvPr>
            <p:ph type="hdr" sz="quarter" idx="10"/>
          </p:nvPr>
        </p:nvSpPr>
        <p:spPr/>
        <p:txBody>
          <a:bodyPr/>
          <a:lstStyle/>
          <a:p>
            <a:pPr>
              <a:defRPr/>
            </a:pPr>
            <a:r>
              <a:rPr lang="en-US"/>
              <a:t>Dr. Andy Woods - The Coming Kingdom</a:t>
            </a:r>
            <a:endParaRPr lang="en-US" dirty="0"/>
          </a:p>
        </p:txBody>
      </p:sp>
      <p:sp>
        <p:nvSpPr>
          <p:cNvPr id="5" name="Date Placeholder 4"/>
          <p:cNvSpPr>
            <a:spLocks noGrp="1"/>
          </p:cNvSpPr>
          <p:nvPr>
            <p:ph type="dt" idx="11"/>
          </p:nvPr>
        </p:nvSpPr>
        <p:spPr/>
        <p:txBody>
          <a:bodyPr/>
          <a:lstStyle/>
          <a:p>
            <a:pPr>
              <a:defRPr/>
            </a:pPr>
            <a:r>
              <a:rPr lang="en-US"/>
              <a:t>1/17/2018</a:t>
            </a:r>
            <a:endParaRPr lang="en-US" dirty="0"/>
          </a:p>
        </p:txBody>
      </p:sp>
      <p:sp>
        <p:nvSpPr>
          <p:cNvPr id="6" name="Footer Placeholder 5"/>
          <p:cNvSpPr>
            <a:spLocks noGrp="1"/>
          </p:cNvSpPr>
          <p:nvPr>
            <p:ph type="ftr" sz="quarter" idx="12"/>
          </p:nvPr>
        </p:nvSpPr>
        <p:spPr/>
        <p:txBody>
          <a:bodyPr/>
          <a:lstStyle/>
          <a:p>
            <a:pPr>
              <a:defRPr/>
            </a:pPr>
            <a:r>
              <a:rPr lang="en-US">
                <a:cs typeface="Calibri" panose="020F0502020204030204" pitchFamily="34" charset="0"/>
              </a:rPr>
              <a:t>Sugar Land BIble Church</a:t>
            </a:r>
            <a:endParaRPr lang="en-US" dirty="0">
              <a:cs typeface="Calibri" panose="020F0502020204030204" pitchFamily="34" charset="0"/>
            </a:endParaRPr>
          </a:p>
        </p:txBody>
      </p:sp>
      <p:sp>
        <p:nvSpPr>
          <p:cNvPr id="7" name="Slide Number Placeholder 6"/>
          <p:cNvSpPr>
            <a:spLocks noGrp="1"/>
          </p:cNvSpPr>
          <p:nvPr>
            <p:ph type="sldNum" sz="quarter" idx="13"/>
          </p:nvPr>
        </p:nvSpPr>
        <p:spPr/>
        <p:txBody>
          <a:bodyPr/>
          <a:lstStyle/>
          <a:p>
            <a:pPr>
              <a:defRPr/>
            </a:pPr>
            <a:fld id="{B1F4E4D5-D111-482F-97CA-316C84D86ECF}" type="slidenum">
              <a:rPr lang="en-US" smtClean="0"/>
              <a:pPr>
                <a:defRPr/>
              </a:pPr>
              <a:t>13</a:t>
            </a:fld>
            <a:endParaRPr lang="en-US" dirty="0"/>
          </a:p>
        </p:txBody>
      </p:sp>
    </p:spTree>
    <p:extLst>
      <p:ext uri="{BB962C8B-B14F-4D97-AF65-F5344CB8AC3E}">
        <p14:creationId xmlns:p14="http://schemas.microsoft.com/office/powerpoint/2010/main" val="15032229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75A988A2-3A72-4A7A-878C-F21C44E207F5}" type="slidenum">
              <a:rPr lang="en-US" smtClean="0"/>
              <a:pPr/>
              <a:t>56</a:t>
            </a:fld>
            <a:endParaRPr lang="en-US"/>
          </a:p>
        </p:txBody>
      </p:sp>
      <p:sp>
        <p:nvSpPr>
          <p:cNvPr id="113667" name="Rectangle 7"/>
          <p:cNvSpPr txBox="1">
            <a:spLocks noGrp="1" noChangeArrowheads="1"/>
          </p:cNvSpPr>
          <p:nvPr/>
        </p:nvSpPr>
        <p:spPr bwMode="auto">
          <a:xfrm>
            <a:off x="3899694" y="8831580"/>
            <a:ext cx="2982119" cy="464820"/>
          </a:xfrm>
          <a:prstGeom prst="rect">
            <a:avLst/>
          </a:prstGeom>
          <a:noFill/>
          <a:ln w="9525">
            <a:noFill/>
            <a:miter lim="800000"/>
            <a:headEnd/>
            <a:tailEnd/>
          </a:ln>
        </p:spPr>
        <p:txBody>
          <a:bodyPr lIns="92446" tIns="46223" rIns="92446" bIns="46223" anchor="b"/>
          <a:lstStyle/>
          <a:p>
            <a:pPr algn="r"/>
            <a:fld id="{52FFDB5B-4DE6-4E17-BC1B-C14A8991B3F7}" type="slidenum">
              <a:rPr lang="en-US" sz="1200">
                <a:latin typeface="Calibri" panose="020F0502020204030204" pitchFamily="34" charset="0"/>
              </a:rPr>
              <a:pPr algn="r"/>
              <a:t>56</a:t>
            </a:fld>
            <a:endParaRPr lang="en-US" sz="1200" dirty="0">
              <a:latin typeface="Calibri" panose="020F0502020204030204" pitchFamily="34" charset="0"/>
            </a:endParaRPr>
          </a:p>
        </p:txBody>
      </p:sp>
      <p:sp>
        <p:nvSpPr>
          <p:cNvPr id="113668" name="Rectangle 2"/>
          <p:cNvSpPr>
            <a:spLocks noGrp="1" noRot="1" noChangeAspect="1" noChangeArrowheads="1" noTextEdit="1"/>
          </p:cNvSpPr>
          <p:nvPr>
            <p:ph type="sldImg"/>
          </p:nvPr>
        </p:nvSpPr>
        <p:spPr>
          <a:xfrm>
            <a:off x="457200" y="720725"/>
            <a:ext cx="6400800" cy="3600450"/>
          </a:xfrm>
          <a:solidFill>
            <a:srgbClr val="FFFFFF"/>
          </a:solidFill>
          <a:ln/>
        </p:spPr>
      </p:sp>
      <p:sp>
        <p:nvSpPr>
          <p:cNvPr id="113669" name="Rectangle 3"/>
          <p:cNvSpPr>
            <a:spLocks noGrp="1" noChangeArrowheads="1"/>
          </p:cNvSpPr>
          <p:nvPr>
            <p:ph type="body" idx="1"/>
          </p:nvPr>
        </p:nvSpPr>
        <p:spPr>
          <a:solidFill>
            <a:srgbClr val="FFFFFF"/>
          </a:solidFill>
          <a:ln>
            <a:solidFill>
              <a:srgbClr val="000000"/>
            </a:solidFill>
          </a:ln>
        </p:spPr>
        <p:txBody>
          <a:bodyPr lIns="92441" tIns="46221" rIns="92441" bIns="46221"/>
          <a:lstStyle/>
          <a:p>
            <a:pPr eaLnBrk="1" hangingPunct="1"/>
            <a:endParaRPr lang="en-US"/>
          </a:p>
        </p:txBody>
      </p:sp>
    </p:spTree>
    <p:extLst>
      <p:ext uri="{BB962C8B-B14F-4D97-AF65-F5344CB8AC3E}">
        <p14:creationId xmlns:p14="http://schemas.microsoft.com/office/powerpoint/2010/main" val="30499395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65</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Tree>
    <p:extLst>
      <p:ext uri="{BB962C8B-B14F-4D97-AF65-F5344CB8AC3E}">
        <p14:creationId xmlns:p14="http://schemas.microsoft.com/office/powerpoint/2010/main" val="29510081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t>Dr. Andy Woods - Soteriology</a:t>
            </a:r>
          </a:p>
        </p:txBody>
      </p:sp>
      <p:sp>
        <p:nvSpPr>
          <p:cNvPr id="5" name="Footer Placeholder 4"/>
          <p:cNvSpPr>
            <a:spLocks noGrp="1"/>
          </p:cNvSpPr>
          <p:nvPr>
            <p:ph type="ftr" sz="quarter" idx="4"/>
          </p:nvPr>
        </p:nvSpPr>
        <p:spPr/>
        <p:txBody>
          <a:bodyPr/>
          <a:lstStyle/>
          <a:p>
            <a:r>
              <a:rPr lang="en-US"/>
              <a:t>Sugar Land Bible Church</a:t>
            </a:r>
          </a:p>
        </p:txBody>
      </p:sp>
      <p:sp>
        <p:nvSpPr>
          <p:cNvPr id="6" name="Slide Number Placeholder 5"/>
          <p:cNvSpPr>
            <a:spLocks noGrp="1"/>
          </p:cNvSpPr>
          <p:nvPr>
            <p:ph type="sldNum" sz="quarter" idx="5"/>
          </p:nvPr>
        </p:nvSpPr>
        <p:spPr/>
        <p:txBody>
          <a:bodyPr/>
          <a:lstStyle/>
          <a:p>
            <a:fld id="{685F063A-EE40-4242-B79D-A02668FB9303}" type="slidenum">
              <a:rPr lang="en-US" smtClean="0"/>
              <a:pPr/>
              <a:t>67</a:t>
            </a:fld>
            <a:endParaRPr lang="en-US"/>
          </a:p>
        </p:txBody>
      </p:sp>
    </p:spTree>
    <p:extLst>
      <p:ext uri="{BB962C8B-B14F-4D97-AF65-F5344CB8AC3E}">
        <p14:creationId xmlns:p14="http://schemas.microsoft.com/office/powerpoint/2010/main" val="40141884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pPr defTabSz="966529">
              <a:defRPr/>
            </a:pPr>
            <a:fld id="{D675C7F5-DDAF-4FE0-9D6F-D01C3049ABE8}" type="slidenum">
              <a:rPr lang="en-US" sz="1900" kern="0">
                <a:solidFill>
                  <a:sysClr val="windowText" lastClr="000000"/>
                </a:solidFill>
              </a:rPr>
              <a:pPr defTabSz="966529">
                <a:defRPr/>
              </a:pPr>
              <a:t>77</a:t>
            </a:fld>
            <a:endParaRPr lang="en-US" sz="1900" kern="0">
              <a:solidFill>
                <a:sysClr val="windowText" lastClr="000000"/>
              </a:solidFill>
            </a:endParaRPr>
          </a:p>
        </p:txBody>
      </p:sp>
      <p:sp>
        <p:nvSpPr>
          <p:cNvPr id="69635" name="Rectangle 2"/>
          <p:cNvSpPr>
            <a:spLocks noGrp="1" noRot="1" noChangeAspect="1" noChangeArrowheads="1" noTextEdit="1"/>
          </p:cNvSpPr>
          <p:nvPr>
            <p:ph type="sldImg"/>
          </p:nvPr>
        </p:nvSpPr>
        <p:spPr>
          <a:xfrm>
            <a:off x="777875" y="1200150"/>
            <a:ext cx="5759450" cy="3240088"/>
          </a:xfrm>
          <a:ln/>
        </p:spPr>
      </p:sp>
      <p:sp>
        <p:nvSpPr>
          <p:cNvPr id="69636" name="Rectangle 3"/>
          <p:cNvSpPr>
            <a:spLocks noGrp="1" noChangeArrowheads="1"/>
          </p:cNvSpPr>
          <p:nvPr>
            <p:ph type="body" idx="1"/>
          </p:nvPr>
        </p:nvSpPr>
        <p:spPr>
          <a:noFill/>
          <a:ln/>
        </p:spPr>
        <p:txBody>
          <a:bodyPr/>
          <a:lstStyle/>
          <a:p>
            <a:pPr eaLnBrk="1" hangingPunct="1"/>
            <a:endParaRPr lang="en-US"/>
          </a:p>
        </p:txBody>
      </p:sp>
      <p:sp>
        <p:nvSpPr>
          <p:cNvPr id="2" name="Footer Placeholder 1"/>
          <p:cNvSpPr>
            <a:spLocks noGrp="1"/>
          </p:cNvSpPr>
          <p:nvPr>
            <p:ph type="ftr" sz="quarter" idx="10"/>
          </p:nvPr>
        </p:nvSpPr>
        <p:spPr/>
        <p:txBody>
          <a:bodyPr/>
          <a:lstStyle/>
          <a:p>
            <a:pPr defTabSz="966529">
              <a:defRPr/>
            </a:pPr>
            <a:r>
              <a:rPr lang="en-US" sz="1900" kern="0">
                <a:solidFill>
                  <a:sysClr val="windowText" lastClr="000000"/>
                </a:solidFill>
              </a:rPr>
              <a:t>Sugar Land Bible Church</a:t>
            </a:r>
          </a:p>
        </p:txBody>
      </p:sp>
      <p:sp>
        <p:nvSpPr>
          <p:cNvPr id="3" name="Header Placeholder 2"/>
          <p:cNvSpPr>
            <a:spLocks noGrp="1"/>
          </p:cNvSpPr>
          <p:nvPr>
            <p:ph type="hdr" sz="quarter" idx="11"/>
          </p:nvPr>
        </p:nvSpPr>
        <p:spPr/>
        <p:txBody>
          <a:bodyPr/>
          <a:lstStyle/>
          <a:p>
            <a:pPr defTabSz="966529">
              <a:defRPr/>
            </a:pPr>
            <a:r>
              <a:rPr lang="en-US" sz="1900" kern="0">
                <a:solidFill>
                  <a:sysClr val="windowText" lastClr="000000"/>
                </a:solidFill>
              </a:rPr>
              <a:t>Dr. Andy Woods - Soteriology</a:t>
            </a:r>
          </a:p>
        </p:txBody>
      </p:sp>
    </p:spTree>
    <p:extLst>
      <p:ext uri="{BB962C8B-B14F-4D97-AF65-F5344CB8AC3E}">
        <p14:creationId xmlns:p14="http://schemas.microsoft.com/office/powerpoint/2010/main" val="20611939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pPr defTabSz="966529">
              <a:defRPr/>
            </a:pPr>
            <a:fld id="{D675C7F5-DDAF-4FE0-9D6F-D01C3049ABE8}" type="slidenum">
              <a:rPr lang="en-US" sz="1900" kern="0">
                <a:solidFill>
                  <a:sysClr val="windowText" lastClr="000000"/>
                </a:solidFill>
              </a:rPr>
              <a:pPr defTabSz="966529">
                <a:defRPr/>
              </a:pPr>
              <a:t>80</a:t>
            </a:fld>
            <a:endParaRPr lang="en-US" sz="1900" kern="0">
              <a:solidFill>
                <a:sysClr val="windowText" lastClr="000000"/>
              </a:solidFill>
            </a:endParaRPr>
          </a:p>
        </p:txBody>
      </p:sp>
      <p:sp>
        <p:nvSpPr>
          <p:cNvPr id="69635" name="Rectangle 2"/>
          <p:cNvSpPr>
            <a:spLocks noGrp="1" noRot="1" noChangeAspect="1" noChangeArrowheads="1" noTextEdit="1"/>
          </p:cNvSpPr>
          <p:nvPr>
            <p:ph type="sldImg"/>
          </p:nvPr>
        </p:nvSpPr>
        <p:spPr>
          <a:xfrm>
            <a:off x="777875" y="1200150"/>
            <a:ext cx="5759450" cy="3240088"/>
          </a:xfrm>
          <a:ln/>
        </p:spPr>
      </p:sp>
      <p:sp>
        <p:nvSpPr>
          <p:cNvPr id="69636" name="Rectangle 3"/>
          <p:cNvSpPr>
            <a:spLocks noGrp="1" noChangeArrowheads="1"/>
          </p:cNvSpPr>
          <p:nvPr>
            <p:ph type="body" idx="1"/>
          </p:nvPr>
        </p:nvSpPr>
        <p:spPr>
          <a:noFill/>
          <a:ln/>
        </p:spPr>
        <p:txBody>
          <a:bodyPr/>
          <a:lstStyle/>
          <a:p>
            <a:pPr eaLnBrk="1" hangingPunct="1"/>
            <a:endParaRPr lang="en-US"/>
          </a:p>
        </p:txBody>
      </p:sp>
      <p:sp>
        <p:nvSpPr>
          <p:cNvPr id="2" name="Footer Placeholder 1"/>
          <p:cNvSpPr>
            <a:spLocks noGrp="1"/>
          </p:cNvSpPr>
          <p:nvPr>
            <p:ph type="ftr" sz="quarter" idx="10"/>
          </p:nvPr>
        </p:nvSpPr>
        <p:spPr/>
        <p:txBody>
          <a:bodyPr/>
          <a:lstStyle/>
          <a:p>
            <a:pPr defTabSz="966529">
              <a:defRPr/>
            </a:pPr>
            <a:r>
              <a:rPr lang="en-US" sz="1900" kern="0">
                <a:solidFill>
                  <a:sysClr val="windowText" lastClr="000000"/>
                </a:solidFill>
              </a:rPr>
              <a:t>Sugar Land Bible Church</a:t>
            </a:r>
          </a:p>
        </p:txBody>
      </p:sp>
      <p:sp>
        <p:nvSpPr>
          <p:cNvPr id="3" name="Header Placeholder 2"/>
          <p:cNvSpPr>
            <a:spLocks noGrp="1"/>
          </p:cNvSpPr>
          <p:nvPr>
            <p:ph type="hdr" sz="quarter" idx="11"/>
          </p:nvPr>
        </p:nvSpPr>
        <p:spPr/>
        <p:txBody>
          <a:bodyPr/>
          <a:lstStyle/>
          <a:p>
            <a:pPr defTabSz="966529">
              <a:defRPr/>
            </a:pPr>
            <a:r>
              <a:rPr lang="en-US" sz="1900" kern="0">
                <a:solidFill>
                  <a:sysClr val="windowText" lastClr="000000"/>
                </a:solidFill>
              </a:rPr>
              <a:t>Dr. Andy Woods - Soteriology</a:t>
            </a:r>
          </a:p>
        </p:txBody>
      </p:sp>
    </p:spTree>
    <p:extLst>
      <p:ext uri="{BB962C8B-B14F-4D97-AF65-F5344CB8AC3E}">
        <p14:creationId xmlns:p14="http://schemas.microsoft.com/office/powerpoint/2010/main" val="7067972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pPr defTabSz="966529">
              <a:defRPr/>
            </a:pPr>
            <a:fld id="{D675C7F5-DDAF-4FE0-9D6F-D01C3049ABE8}" type="slidenum">
              <a:rPr lang="en-US" sz="1900" kern="0">
                <a:solidFill>
                  <a:sysClr val="windowText" lastClr="000000"/>
                </a:solidFill>
              </a:rPr>
              <a:pPr defTabSz="966529">
                <a:defRPr/>
              </a:pPr>
              <a:t>81</a:t>
            </a:fld>
            <a:endParaRPr lang="en-US" sz="1900" kern="0">
              <a:solidFill>
                <a:sysClr val="windowText" lastClr="000000"/>
              </a:solidFill>
            </a:endParaRPr>
          </a:p>
        </p:txBody>
      </p:sp>
      <p:sp>
        <p:nvSpPr>
          <p:cNvPr id="69635" name="Rectangle 2"/>
          <p:cNvSpPr>
            <a:spLocks noGrp="1" noRot="1" noChangeAspect="1" noChangeArrowheads="1" noTextEdit="1"/>
          </p:cNvSpPr>
          <p:nvPr>
            <p:ph type="sldImg"/>
          </p:nvPr>
        </p:nvSpPr>
        <p:spPr>
          <a:xfrm>
            <a:off x="777875" y="1200150"/>
            <a:ext cx="5759450" cy="3240088"/>
          </a:xfrm>
          <a:ln/>
        </p:spPr>
      </p:sp>
      <p:sp>
        <p:nvSpPr>
          <p:cNvPr id="69636" name="Rectangle 3"/>
          <p:cNvSpPr>
            <a:spLocks noGrp="1" noChangeArrowheads="1"/>
          </p:cNvSpPr>
          <p:nvPr>
            <p:ph type="body" idx="1"/>
          </p:nvPr>
        </p:nvSpPr>
        <p:spPr>
          <a:noFill/>
          <a:ln/>
        </p:spPr>
        <p:txBody>
          <a:bodyPr/>
          <a:lstStyle/>
          <a:p>
            <a:pPr eaLnBrk="1" hangingPunct="1"/>
            <a:endParaRPr lang="en-US"/>
          </a:p>
        </p:txBody>
      </p:sp>
      <p:sp>
        <p:nvSpPr>
          <p:cNvPr id="2" name="Footer Placeholder 1"/>
          <p:cNvSpPr>
            <a:spLocks noGrp="1"/>
          </p:cNvSpPr>
          <p:nvPr>
            <p:ph type="ftr" sz="quarter" idx="10"/>
          </p:nvPr>
        </p:nvSpPr>
        <p:spPr/>
        <p:txBody>
          <a:bodyPr/>
          <a:lstStyle/>
          <a:p>
            <a:pPr defTabSz="966529">
              <a:defRPr/>
            </a:pPr>
            <a:r>
              <a:rPr lang="en-US" sz="1900" kern="0">
                <a:solidFill>
                  <a:sysClr val="windowText" lastClr="000000"/>
                </a:solidFill>
              </a:rPr>
              <a:t>Sugar Land Bible Church</a:t>
            </a:r>
          </a:p>
        </p:txBody>
      </p:sp>
      <p:sp>
        <p:nvSpPr>
          <p:cNvPr id="3" name="Header Placeholder 2"/>
          <p:cNvSpPr>
            <a:spLocks noGrp="1"/>
          </p:cNvSpPr>
          <p:nvPr>
            <p:ph type="hdr" sz="quarter" idx="11"/>
          </p:nvPr>
        </p:nvSpPr>
        <p:spPr/>
        <p:txBody>
          <a:bodyPr/>
          <a:lstStyle/>
          <a:p>
            <a:pPr defTabSz="966529">
              <a:defRPr/>
            </a:pPr>
            <a:r>
              <a:rPr lang="en-US" sz="1900" kern="0">
                <a:solidFill>
                  <a:sysClr val="windowText" lastClr="000000"/>
                </a:solidFill>
              </a:rPr>
              <a:t>Dr. Andy Woods - Soteriology</a:t>
            </a:r>
          </a:p>
        </p:txBody>
      </p:sp>
    </p:spTree>
    <p:extLst>
      <p:ext uri="{BB962C8B-B14F-4D97-AF65-F5344CB8AC3E}">
        <p14:creationId xmlns:p14="http://schemas.microsoft.com/office/powerpoint/2010/main" val="24407919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7535332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Content Placeholder 2"/>
          <p:cNvSpPr>
            <a:spLocks noGrp="1"/>
          </p:cNvSpPr>
          <p:nvPr>
            <p:ph idx="1"/>
          </p:nvPr>
        </p:nvSpPr>
        <p:spPr>
          <a:xfrm>
            <a:off x="1559984" y="1946275"/>
            <a:ext cx="103632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a:lvl1pPr>
          </a:lstStyle>
          <a:p>
            <a:fld id="{70A06824-8A41-4716-AE4C-176E2E7B0908}" type="slidenum">
              <a:rPr lang="en-US" altLang="en-US"/>
              <a:pPr/>
              <a:t>‹#›</a:t>
            </a:fld>
            <a:endParaRPr lang="en-US" altLang="en-US"/>
          </a:p>
        </p:txBody>
      </p:sp>
    </p:spTree>
    <p:extLst>
      <p:ext uri="{BB962C8B-B14F-4D97-AF65-F5344CB8AC3E}">
        <p14:creationId xmlns:p14="http://schemas.microsoft.com/office/powerpoint/2010/main" val="310711618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a:p>
        </p:txBody>
      </p:sp>
      <p:sp>
        <p:nvSpPr>
          <p:cNvPr id="3" name="Rectangle 36"/>
          <p:cNvSpPr>
            <a:spLocks noGrp="1" noChangeArrowheads="1"/>
          </p:cNvSpPr>
          <p:nvPr>
            <p:ph type="ftr" sz="quarter" idx="11"/>
          </p:nvPr>
        </p:nvSpPr>
        <p:spPr/>
        <p:txBody>
          <a:bodyPr/>
          <a:lstStyle>
            <a:lvl1pPr>
              <a:defRPr/>
            </a:lvl1pPr>
          </a:lstStyle>
          <a:p>
            <a:pPr>
              <a:defRPr/>
            </a:pPr>
            <a:endParaRPr lang="en-US"/>
          </a:p>
        </p:txBody>
      </p:sp>
      <p:sp>
        <p:nvSpPr>
          <p:cNvPr id="4" name="Rectangle 37"/>
          <p:cNvSpPr>
            <a:spLocks noGrp="1" noChangeArrowheads="1"/>
          </p:cNvSpPr>
          <p:nvPr>
            <p:ph type="sldNum" sz="quarter" idx="12"/>
          </p:nvPr>
        </p:nvSpPr>
        <p:spPr/>
        <p:txBody>
          <a:bodyPr/>
          <a:lstStyle>
            <a:lvl1pPr>
              <a:defRPr/>
            </a:lvl1pPr>
          </a:lstStyle>
          <a:p>
            <a:fld id="{A025970F-7A46-46CD-9785-CC6B011A0510}" type="slidenum">
              <a:rPr lang="en-US" altLang="en-US"/>
              <a:pPr/>
              <a:t>‹#›</a:t>
            </a:fld>
            <a:endParaRPr lang="en-US" altLang="en-US"/>
          </a:p>
        </p:txBody>
      </p:sp>
    </p:spTree>
    <p:extLst>
      <p:ext uri="{BB962C8B-B14F-4D97-AF65-F5344CB8AC3E}">
        <p14:creationId xmlns:p14="http://schemas.microsoft.com/office/powerpoint/2010/main" val="986519279"/>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43"/>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4971FCA6-7645-460B-AB48-CA8D34B804C4}"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724982439"/>
      </p:ext>
    </p:extLst>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38614169"/>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29311090"/>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64725481"/>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5187236"/>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46776959"/>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84905201"/>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8146628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59233347"/>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78274656"/>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97034577"/>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Content Placeholder 2"/>
          <p:cNvSpPr>
            <a:spLocks noGrp="1"/>
          </p:cNvSpPr>
          <p:nvPr>
            <p:ph idx="1"/>
          </p:nvPr>
        </p:nvSpPr>
        <p:spPr>
          <a:xfrm>
            <a:off x="1559984" y="1946275"/>
            <a:ext cx="103632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smtClean="0"/>
            </a:lvl1pPr>
          </a:lstStyle>
          <a:p>
            <a:pPr>
              <a:defRPr/>
            </a:pPr>
            <a:fld id="{B3C3A6CF-E9D9-4FB9-8425-0D4364AA3ACE}" type="slidenum">
              <a:rPr lang="en-US" altLang="en-US"/>
              <a:pPr>
                <a:defRPr/>
              </a:pPr>
              <a:t>‹#›</a:t>
            </a:fld>
            <a:endParaRPr lang="en-US" altLang="en-US"/>
          </a:p>
        </p:txBody>
      </p:sp>
    </p:spTree>
    <p:extLst>
      <p:ext uri="{BB962C8B-B14F-4D97-AF65-F5344CB8AC3E}">
        <p14:creationId xmlns:p14="http://schemas.microsoft.com/office/powerpoint/2010/main" val="170655375"/>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a:p>
        </p:txBody>
      </p:sp>
      <p:sp>
        <p:nvSpPr>
          <p:cNvPr id="3" name="Rectangle 36"/>
          <p:cNvSpPr>
            <a:spLocks noGrp="1" noChangeArrowheads="1"/>
          </p:cNvSpPr>
          <p:nvPr>
            <p:ph type="ftr" sz="quarter" idx="11"/>
          </p:nvPr>
        </p:nvSpPr>
        <p:spPr/>
        <p:txBody>
          <a:bodyPr/>
          <a:lstStyle>
            <a:lvl1pPr>
              <a:defRPr/>
            </a:lvl1pPr>
          </a:lstStyle>
          <a:p>
            <a:pPr>
              <a:defRPr/>
            </a:pPr>
            <a:endParaRPr lang="en-US"/>
          </a:p>
        </p:txBody>
      </p:sp>
      <p:sp>
        <p:nvSpPr>
          <p:cNvPr id="4" name="Rectangle 37"/>
          <p:cNvSpPr>
            <a:spLocks noGrp="1" noChangeArrowheads="1"/>
          </p:cNvSpPr>
          <p:nvPr>
            <p:ph type="sldNum" sz="quarter" idx="12"/>
          </p:nvPr>
        </p:nvSpPr>
        <p:spPr/>
        <p:txBody>
          <a:bodyPr/>
          <a:lstStyle>
            <a:lvl1pPr>
              <a:defRPr smtClean="0"/>
            </a:lvl1pPr>
          </a:lstStyle>
          <a:p>
            <a:pPr>
              <a:defRPr/>
            </a:pPr>
            <a:fld id="{53B3D57C-D3B2-4DA0-B014-3E13462AB546}" type="slidenum">
              <a:rPr lang="en-US" altLang="en-US"/>
              <a:pPr>
                <a:defRPr/>
              </a:pPr>
              <a:t>‹#›</a:t>
            </a:fld>
            <a:endParaRPr lang="en-US" altLang="en-US"/>
          </a:p>
        </p:txBody>
      </p:sp>
    </p:spTree>
    <p:extLst>
      <p:ext uri="{BB962C8B-B14F-4D97-AF65-F5344CB8AC3E}">
        <p14:creationId xmlns:p14="http://schemas.microsoft.com/office/powerpoint/2010/main" val="1486026445"/>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fld id="{A59691FE-0289-4C30-AC1E-B4493DEEE7A5}" type="datetime1">
              <a:rPr lang="en-US"/>
              <a:pPr>
                <a:defRPr/>
              </a:pPr>
              <a:t>9/21/24</a:t>
            </a:fld>
            <a:endParaRPr lang="en-US"/>
          </a:p>
        </p:txBody>
      </p:sp>
      <p:sp>
        <p:nvSpPr>
          <p:cNvPr id="4" name="Footer Placeholder 3"/>
          <p:cNvSpPr>
            <a:spLocks noGrp="1"/>
          </p:cNvSpPr>
          <p:nvPr>
            <p:ph type="ftr" sz="quarter" idx="11"/>
          </p:nvPr>
        </p:nvSpPr>
        <p:spPr/>
        <p:txBody>
          <a:bodyPr/>
          <a:lstStyle>
            <a:lvl1pPr>
              <a:defRPr/>
            </a:lvl1pPr>
          </a:lstStyle>
          <a:p>
            <a:pPr>
              <a:defRPr/>
            </a:pPr>
            <a:r>
              <a:rPr lang="en-US"/>
              <a:t>DANIEL</a:t>
            </a:r>
          </a:p>
        </p:txBody>
      </p:sp>
      <p:sp>
        <p:nvSpPr>
          <p:cNvPr id="5" name="Slide Number Placeholder 4"/>
          <p:cNvSpPr>
            <a:spLocks noGrp="1"/>
          </p:cNvSpPr>
          <p:nvPr>
            <p:ph type="sldNum" sz="quarter" idx="12"/>
          </p:nvPr>
        </p:nvSpPr>
        <p:spPr/>
        <p:txBody>
          <a:bodyPr/>
          <a:lstStyle>
            <a:lvl1pPr>
              <a:defRPr/>
            </a:lvl1pPr>
          </a:lstStyle>
          <a:p>
            <a:fld id="{0831CE7A-67AC-4113-9A38-5E67E965B48E}" type="slidenum">
              <a:rPr lang="en-US" altLang="en-US"/>
              <a:pPr/>
              <a:t>‹#›</a:t>
            </a:fld>
            <a:endParaRPr lang="en-US" altLang="en-US"/>
          </a:p>
        </p:txBody>
      </p:sp>
    </p:spTree>
    <p:extLst>
      <p:ext uri="{BB962C8B-B14F-4D97-AF65-F5344CB8AC3E}">
        <p14:creationId xmlns:p14="http://schemas.microsoft.com/office/powerpoint/2010/main" val="27676197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lipArt Placeholder 2"/>
          <p:cNvSpPr>
            <a:spLocks noGrp="1"/>
          </p:cNvSpPr>
          <p:nvPr>
            <p:ph type="clipArt" sz="half" idx="1"/>
          </p:nvPr>
        </p:nvSpPr>
        <p:spPr>
          <a:xfrm>
            <a:off x="914400" y="1981200"/>
            <a:ext cx="5080000" cy="4114800"/>
          </a:xfrm>
        </p:spPr>
        <p:txBody>
          <a:bodyPr/>
          <a:lstStyle/>
          <a:p>
            <a:pPr lvl="0"/>
            <a:endParaRPr lang="en-US" noProof="0"/>
          </a:p>
        </p:txBody>
      </p:sp>
      <p:sp>
        <p:nvSpPr>
          <p:cNvPr id="4" name="Text Placeholder 3"/>
          <p:cNvSpPr>
            <a:spLocks noGrp="1"/>
          </p:cNvSpPr>
          <p:nvPr>
            <p:ph type="body"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54D67403-144F-4AEC-BC88-67C5B66B5E64}"/>
              </a:ext>
            </a:extLst>
          </p:cNvPr>
          <p:cNvSpPr>
            <a:spLocks noGrp="1" noChangeArrowheads="1"/>
          </p:cNvSpPr>
          <p:nvPr>
            <p:ph type="dt" sz="half" idx="10"/>
          </p:nvPr>
        </p:nvSpPr>
        <p:spPr>
          <a:ln/>
        </p:spPr>
        <p:txBody>
          <a:bodyPr/>
          <a:lstStyle>
            <a:lvl1pPr>
              <a:defRPr/>
            </a:lvl1pPr>
          </a:lstStyle>
          <a:p>
            <a:pPr>
              <a:defRPr/>
            </a:pPr>
            <a:fld id="{B34F64C5-3DB7-4AC4-A6E4-BEC91B3E2FBA}" type="datetime1">
              <a:rPr lang="en-US"/>
              <a:pPr>
                <a:defRPr/>
              </a:pPr>
              <a:t>9/21/24</a:t>
            </a:fld>
            <a:endParaRPr lang="en-US"/>
          </a:p>
        </p:txBody>
      </p:sp>
      <p:sp>
        <p:nvSpPr>
          <p:cNvPr id="6" name="Rectangle 5">
            <a:extLst>
              <a:ext uri="{FF2B5EF4-FFF2-40B4-BE49-F238E27FC236}">
                <a16:creationId xmlns:a16="http://schemas.microsoft.com/office/drawing/2014/main" id="{23CB1886-C67F-4246-8472-984A0C9423EB}"/>
              </a:ext>
            </a:extLst>
          </p:cNvPr>
          <p:cNvSpPr>
            <a:spLocks noGrp="1" noChangeArrowheads="1"/>
          </p:cNvSpPr>
          <p:nvPr>
            <p:ph type="ftr" sz="quarter" idx="11"/>
          </p:nvPr>
        </p:nvSpPr>
        <p:spPr>
          <a:ln/>
        </p:spPr>
        <p:txBody>
          <a:bodyPr/>
          <a:lstStyle>
            <a:lvl1pPr>
              <a:defRPr/>
            </a:lvl1pPr>
          </a:lstStyle>
          <a:p>
            <a:pPr>
              <a:defRPr/>
            </a:pPr>
            <a:r>
              <a:rPr lang="en-US"/>
              <a:t>DANIEL 9</a:t>
            </a:r>
          </a:p>
        </p:txBody>
      </p:sp>
      <p:sp>
        <p:nvSpPr>
          <p:cNvPr id="7" name="Rectangle 6">
            <a:extLst>
              <a:ext uri="{FF2B5EF4-FFF2-40B4-BE49-F238E27FC236}">
                <a16:creationId xmlns:a16="http://schemas.microsoft.com/office/drawing/2014/main" id="{AB9FFE0C-7104-4250-9847-A3BCCD531A22}"/>
              </a:ext>
            </a:extLst>
          </p:cNvPr>
          <p:cNvSpPr>
            <a:spLocks noGrp="1" noChangeArrowheads="1"/>
          </p:cNvSpPr>
          <p:nvPr>
            <p:ph type="sldNum" sz="quarter" idx="12"/>
          </p:nvPr>
        </p:nvSpPr>
        <p:spPr>
          <a:ln/>
        </p:spPr>
        <p:txBody>
          <a:bodyPr/>
          <a:lstStyle>
            <a:lvl1pPr>
              <a:defRPr/>
            </a:lvl1pPr>
          </a:lstStyle>
          <a:p>
            <a:fld id="{F0448DBA-96FE-4E7C-9802-95FE3A1458D8}" type="slidenum">
              <a:rPr lang="en-US" altLang="en-US"/>
              <a:pPr/>
              <a:t>‹#›</a:t>
            </a:fld>
            <a:endParaRPr lang="en-US" altLang="en-US"/>
          </a:p>
        </p:txBody>
      </p:sp>
    </p:spTree>
    <p:extLst>
      <p:ext uri="{BB962C8B-B14F-4D97-AF65-F5344CB8AC3E}">
        <p14:creationId xmlns:p14="http://schemas.microsoft.com/office/powerpoint/2010/main" val="28098420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1559984" y="1946275"/>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843184" y="1946275"/>
            <a:ext cx="5080000" cy="4114800"/>
          </a:xfrm>
        </p:spPr>
        <p:txBody>
          <a:bodyPr/>
          <a:lstStyle/>
          <a:p>
            <a:pPr lvl="0"/>
            <a:endParaRPr lang="en-US" noProof="0"/>
          </a:p>
        </p:txBody>
      </p:sp>
      <p:sp>
        <p:nvSpPr>
          <p:cNvPr id="5" name="Rectangle 35">
            <a:extLst>
              <a:ext uri="{FF2B5EF4-FFF2-40B4-BE49-F238E27FC236}">
                <a16:creationId xmlns:a16="http://schemas.microsoft.com/office/drawing/2014/main" id="{6014CF87-A633-4A88-B406-42BF4EF1A4FF}"/>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36">
            <a:extLst>
              <a:ext uri="{FF2B5EF4-FFF2-40B4-BE49-F238E27FC236}">
                <a16:creationId xmlns:a16="http://schemas.microsoft.com/office/drawing/2014/main" id="{ABABA954-B5DF-482C-9B34-D60C40DB9F1B}"/>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37">
            <a:extLst>
              <a:ext uri="{FF2B5EF4-FFF2-40B4-BE49-F238E27FC236}">
                <a16:creationId xmlns:a16="http://schemas.microsoft.com/office/drawing/2014/main" id="{262B03F8-8AEA-4077-82E6-D1343C29AFE4}"/>
              </a:ext>
            </a:extLst>
          </p:cNvPr>
          <p:cNvSpPr>
            <a:spLocks noGrp="1" noChangeArrowheads="1"/>
          </p:cNvSpPr>
          <p:nvPr>
            <p:ph type="sldNum" sz="quarter" idx="12"/>
          </p:nvPr>
        </p:nvSpPr>
        <p:spPr/>
        <p:txBody>
          <a:bodyPr/>
          <a:lstStyle>
            <a:lvl1pPr>
              <a:defRPr/>
            </a:lvl1pPr>
          </a:lstStyle>
          <a:p>
            <a:fld id="{1D50FB9A-EFFF-407F-A45E-2E37533CD2D7}" type="slidenum">
              <a:rPr lang="en-US" altLang="en-US"/>
              <a:pPr/>
              <a:t>‹#›</a:t>
            </a:fld>
            <a:endParaRPr lang="en-US" altLang="en-US"/>
          </a:p>
        </p:txBody>
      </p:sp>
    </p:spTree>
    <p:extLst>
      <p:ext uri="{BB962C8B-B14F-4D97-AF65-F5344CB8AC3E}">
        <p14:creationId xmlns:p14="http://schemas.microsoft.com/office/powerpoint/2010/main" val="35225127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Table Placeholder 2"/>
          <p:cNvSpPr>
            <a:spLocks noGrp="1"/>
          </p:cNvSpPr>
          <p:nvPr>
            <p:ph type="tbl" idx="1"/>
          </p:nvPr>
        </p:nvSpPr>
        <p:spPr>
          <a:xfrm>
            <a:off x="1524000" y="1981200"/>
            <a:ext cx="10363200" cy="4114800"/>
          </a:xfrm>
        </p:spPr>
        <p:txBody>
          <a:bodyPr/>
          <a:lstStyle/>
          <a:p>
            <a:pPr lvl="0"/>
            <a:endParaRPr lang="en-US" noProof="0"/>
          </a:p>
        </p:txBody>
      </p:sp>
      <p:sp>
        <p:nvSpPr>
          <p:cNvPr id="4" name="Rectangle 36"/>
          <p:cNvSpPr>
            <a:spLocks noGrp="1" noChangeArrowheads="1"/>
          </p:cNvSpPr>
          <p:nvPr>
            <p:ph type="dt" sz="half" idx="10"/>
          </p:nvPr>
        </p:nvSpPr>
        <p:spPr/>
        <p:txBody>
          <a:bodyPr/>
          <a:lstStyle>
            <a:lvl1pPr>
              <a:defRPr/>
            </a:lvl1pPr>
          </a:lstStyle>
          <a:p>
            <a:pPr>
              <a:defRPr/>
            </a:pPr>
            <a:endParaRPr lang="en-US"/>
          </a:p>
        </p:txBody>
      </p:sp>
      <p:sp>
        <p:nvSpPr>
          <p:cNvPr id="5" name="Rectangle 37"/>
          <p:cNvSpPr>
            <a:spLocks noGrp="1" noChangeArrowheads="1"/>
          </p:cNvSpPr>
          <p:nvPr>
            <p:ph type="ftr" sz="quarter" idx="11"/>
          </p:nvPr>
        </p:nvSpPr>
        <p:spPr/>
        <p:txBody>
          <a:bodyPr/>
          <a:lstStyle>
            <a:lvl1pPr>
              <a:defRPr/>
            </a:lvl1pPr>
          </a:lstStyle>
          <a:p>
            <a:pPr>
              <a:defRPr/>
            </a:pPr>
            <a:endParaRPr lang="en-US"/>
          </a:p>
        </p:txBody>
      </p:sp>
      <p:sp>
        <p:nvSpPr>
          <p:cNvPr id="6" name="Rectangle 38"/>
          <p:cNvSpPr>
            <a:spLocks noGrp="1" noChangeArrowheads="1"/>
          </p:cNvSpPr>
          <p:nvPr>
            <p:ph type="sldNum" sz="quarter" idx="12"/>
          </p:nvPr>
        </p:nvSpPr>
        <p:spPr/>
        <p:txBody>
          <a:bodyPr/>
          <a:lstStyle>
            <a:lvl1pPr>
              <a:defRPr/>
            </a:lvl1pPr>
          </a:lstStyle>
          <a:p>
            <a:pPr>
              <a:defRPr/>
            </a:pPr>
            <a:fld id="{1EF6323C-6C0B-4FD5-8ED5-416972F06FEC}" type="slidenum">
              <a:rPr lang="en-US"/>
              <a:pPr>
                <a:defRPr/>
              </a:pPr>
              <a:t>‹#›</a:t>
            </a:fld>
            <a:endParaRPr lang="en-US"/>
          </a:p>
        </p:txBody>
      </p:sp>
    </p:spTree>
    <p:extLst>
      <p:ext uri="{BB962C8B-B14F-4D97-AF65-F5344CB8AC3E}">
        <p14:creationId xmlns:p14="http://schemas.microsoft.com/office/powerpoint/2010/main" val="29027563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2777750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6670155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3262438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268773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6711780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2460103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9592177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1"/>
            <a:ext cx="144780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sz="2400" dirty="0">
                <a:latin typeface="Calibri" panose="020F0502020204030204" pitchFamily="34" charset="0"/>
                <a:cs typeface="Calibri" panose="020F0502020204030204" pitchFamily="34" charset="0"/>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cs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cs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cs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cs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cs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cs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cs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cs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cs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cs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cs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cs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cs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cs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cs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cs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cs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cs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cs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cs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cs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cs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cs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cs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cs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cs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cs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cs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cs typeface="Calibri" panose="020F0502020204030204" pitchFamily="34" charset="0"/>
                </a:endParaRPr>
              </a:p>
            </p:txBody>
          </p:sp>
        </p:grpSp>
      </p:grpSp>
      <p:sp>
        <p:nvSpPr>
          <p:cNvPr id="1027" name="Rectangle 34"/>
          <p:cNvSpPr>
            <a:spLocks noGrp="1" noChangeArrowheads="1"/>
          </p:cNvSpPr>
          <p:nvPr>
            <p:ph type="title"/>
          </p:nvPr>
        </p:nvSpPr>
        <p:spPr bwMode="auto">
          <a:xfrm>
            <a:off x="15240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4371" name="Rectangle 35"/>
          <p:cNvSpPr>
            <a:spLocks noGrp="1" noChangeArrowheads="1"/>
          </p:cNvSpPr>
          <p:nvPr>
            <p:ph type="dt" sz="half" idx="2"/>
          </p:nvPr>
        </p:nvSpPr>
        <p:spPr bwMode="auto">
          <a:xfrm>
            <a:off x="15240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4775200" y="6248400"/>
            <a:ext cx="38608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93472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atin typeface="Calibri" panose="020F0502020204030204" pitchFamily="34" charset="0"/>
                <a:cs typeface="Calibri" panose="020F0502020204030204" pitchFamily="34" charset="0"/>
              </a:defRPr>
            </a:lvl1pPr>
          </a:lstStyle>
          <a:p>
            <a:fld id="{3776912B-AC69-41FE-A101-09E856C32C50}" type="slidenum">
              <a:rPr lang="en-US" altLang="en-US" smtClean="0"/>
              <a:pPr/>
              <a:t>‹#›</a:t>
            </a:fld>
            <a:endParaRPr lang="en-US" altLang="en-US" dirty="0"/>
          </a:p>
        </p:txBody>
      </p:sp>
      <p:sp>
        <p:nvSpPr>
          <p:cNvPr id="14374" name="Rectangle 38"/>
          <p:cNvSpPr>
            <a:spLocks noGrp="1" noChangeArrowheads="1"/>
          </p:cNvSpPr>
          <p:nvPr>
            <p:ph type="body" idx="1"/>
          </p:nvPr>
        </p:nvSpPr>
        <p:spPr bwMode="auto">
          <a:xfrm>
            <a:off x="1559984" y="1946275"/>
            <a:ext cx="10363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8906" r:id="rId1"/>
    <p:sldLayoutId id="2147488907" r:id="rId2"/>
    <p:sldLayoutId id="2147488908" r:id="rId3"/>
    <p:sldLayoutId id="2147488909" r:id="rId4"/>
    <p:sldLayoutId id="2147488910" r:id="rId5"/>
    <p:sldLayoutId id="2147488911" r:id="rId6"/>
    <p:sldLayoutId id="2147488912" r:id="rId7"/>
    <p:sldLayoutId id="2147488913" r:id="rId8"/>
    <p:sldLayoutId id="2147488914" r:id="rId9"/>
    <p:sldLayoutId id="2147488915" r:id="rId10"/>
    <p:sldLayoutId id="2147488916" r:id="rId11"/>
    <p:sldLayoutId id="2147488936" r:id="rId12"/>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1"/>
            <a:ext cx="144780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sz="2400" dirty="0">
                <a:latin typeface="Calibri" panose="020F0502020204030204" pitchFamily="34" charset="0"/>
                <a:cs typeface="Calibri" panose="020F0502020204030204" pitchFamily="34" charset="0"/>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grpSp>
      </p:grpSp>
      <p:sp>
        <p:nvSpPr>
          <p:cNvPr id="1027" name="Rectangle 34"/>
          <p:cNvSpPr>
            <a:spLocks noGrp="1" noChangeArrowheads="1"/>
          </p:cNvSpPr>
          <p:nvPr>
            <p:ph type="title"/>
          </p:nvPr>
        </p:nvSpPr>
        <p:spPr bwMode="auto">
          <a:xfrm>
            <a:off x="15240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4371" name="Rectangle 35"/>
          <p:cNvSpPr>
            <a:spLocks noGrp="1" noChangeArrowheads="1"/>
          </p:cNvSpPr>
          <p:nvPr>
            <p:ph type="dt" sz="half" idx="2"/>
          </p:nvPr>
        </p:nvSpPr>
        <p:spPr bwMode="auto">
          <a:xfrm>
            <a:off x="15240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4775200" y="6248400"/>
            <a:ext cx="38608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93472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smtClean="0">
                <a:latin typeface="Calibri" panose="020F0502020204030204" pitchFamily="34" charset="0"/>
                <a:cs typeface="Calibri" panose="020F0502020204030204" pitchFamily="34" charset="0"/>
              </a:defRPr>
            </a:lvl1pPr>
          </a:lstStyle>
          <a:p>
            <a:pPr>
              <a:defRPr/>
            </a:pPr>
            <a:fld id="{29634EE1-7EB7-4B53-9DE7-78AC25DB4F0A}" type="slidenum">
              <a:rPr lang="en-US" altLang="en-US" smtClean="0"/>
              <a:pPr>
                <a:defRPr/>
              </a:pPr>
              <a:t>‹#›</a:t>
            </a:fld>
            <a:endParaRPr lang="en-US" altLang="en-US" dirty="0"/>
          </a:p>
        </p:txBody>
      </p:sp>
      <p:sp>
        <p:nvSpPr>
          <p:cNvPr id="14374" name="Rectangle 38"/>
          <p:cNvSpPr>
            <a:spLocks noGrp="1" noChangeArrowheads="1"/>
          </p:cNvSpPr>
          <p:nvPr>
            <p:ph type="body" idx="1"/>
          </p:nvPr>
        </p:nvSpPr>
        <p:spPr bwMode="auto">
          <a:xfrm>
            <a:off x="1559984" y="1946275"/>
            <a:ext cx="10363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50614065"/>
      </p:ext>
    </p:extLst>
  </p:cSld>
  <p:clrMap bg1="dk2" tx1="lt1" bg2="dk1" tx2="lt2" accent1="accent1" accent2="accent2" accent3="accent3" accent4="accent4" accent5="accent5" accent6="accent6" hlink="hlink" folHlink="folHlink"/>
  <p:sldLayoutIdLst>
    <p:sldLayoutId id="2147488921" r:id="rId1"/>
    <p:sldLayoutId id="2147488922" r:id="rId2"/>
    <p:sldLayoutId id="2147488923" r:id="rId3"/>
    <p:sldLayoutId id="2147488924" r:id="rId4"/>
    <p:sldLayoutId id="2147488925" r:id="rId5"/>
    <p:sldLayoutId id="2147488926" r:id="rId6"/>
    <p:sldLayoutId id="2147488927" r:id="rId7"/>
    <p:sldLayoutId id="2147488928" r:id="rId8"/>
    <p:sldLayoutId id="2147488929" r:id="rId9"/>
    <p:sldLayoutId id="2147488930" r:id="rId10"/>
    <p:sldLayoutId id="2147488931" r:id="rId11"/>
    <p:sldLayoutId id="2147488933" r:id="rId12"/>
    <p:sldLayoutId id="2147488934" r:id="rId13"/>
    <p:sldLayoutId id="2147488935" r:id="rId14"/>
    <p:sldLayoutId id="2147488937" r:id="rId15"/>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0.png"/><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2.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2.xml"/></Relationships>
</file>

<file path=ppt/slides/_rels/slide3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2.xm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2.xml"/></Relationships>
</file>

<file path=ppt/slides/_rels/slide3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2.xml"/></Relationships>
</file>

<file path=ppt/slides/_rels/slide4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2.xml"/></Relationships>
</file>

<file path=ppt/slides/_rels/slide4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2.xml"/></Relationships>
</file>

<file path=ppt/slides/_rels/slide4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2.xml"/></Relationships>
</file>

<file path=ppt/slides/_rels/slide4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2.xml"/></Relationships>
</file>

<file path=ppt/slides/_rels/slide4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3.xml"/></Relationships>
</file>

<file path=ppt/slides/_rels/slide4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3.xml"/></Relationships>
</file>

<file path=ppt/slides/_rels/slide5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3.xml"/></Relationships>
</file>

<file path=ppt/slides/_rels/slide5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3.xml"/></Relationships>
</file>

<file path=ppt/slides/_rels/slide5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5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3.xml"/></Relationships>
</file>

<file path=ppt/slides/_rels/slide5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3.xml"/></Relationships>
</file>

<file path=ppt/slides/_rels/slide5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2.xml"/></Relationships>
</file>

<file path=ppt/slides/_rels/slide6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3.xml"/></Relationships>
</file>

<file path=ppt/slides/_rels/slide6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66.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3.xml"/></Relationships>
</file>

<file path=ppt/slides/_rels/slide6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image" Target="../media/image44.emf"/><Relationship Id="rId7" Type="http://schemas.openxmlformats.org/officeDocument/2006/relationships/image" Target="../media/image46.emf"/><Relationship Id="rId2" Type="http://schemas.openxmlformats.org/officeDocument/2006/relationships/customXml" Target="../ink/ink1.xml"/><Relationship Id="rId1" Type="http://schemas.openxmlformats.org/officeDocument/2006/relationships/slideLayout" Target="../slideLayouts/slideLayout22.xml"/><Relationship Id="rId6" Type="http://schemas.openxmlformats.org/officeDocument/2006/relationships/customXml" Target="../ink/ink3.xml"/><Relationship Id="rId5" Type="http://schemas.openxmlformats.org/officeDocument/2006/relationships/image" Target="../media/image45.emf"/><Relationship Id="rId4" Type="http://schemas.openxmlformats.org/officeDocument/2006/relationships/customXml" Target="../ink/ink2.xml"/></Relationships>
</file>

<file path=ppt/slides/_rels/slide69.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image" Target="../media/image44.emf"/><Relationship Id="rId7" Type="http://schemas.openxmlformats.org/officeDocument/2006/relationships/image" Target="../media/image46.emf"/><Relationship Id="rId2" Type="http://schemas.openxmlformats.org/officeDocument/2006/relationships/customXml" Target="../ink/ink4.xml"/><Relationship Id="rId1" Type="http://schemas.openxmlformats.org/officeDocument/2006/relationships/slideLayout" Target="../slideLayouts/slideLayout22.xml"/><Relationship Id="rId6" Type="http://schemas.openxmlformats.org/officeDocument/2006/relationships/customXml" Target="../ink/ink6.xml"/><Relationship Id="rId5" Type="http://schemas.openxmlformats.org/officeDocument/2006/relationships/image" Target="../media/image45.emf"/><Relationship Id="rId4" Type="http://schemas.openxmlformats.org/officeDocument/2006/relationships/customXml" Target="../ink/ink5.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2.xml"/></Relationships>
</file>

<file path=ppt/slides/_rels/slide70.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5.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2.xml"/></Relationships>
</file>

<file path=ppt/slides/_rels/slide76.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2.xml"/></Relationships>
</file>

<file path=ppt/slides/_rels/slide7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2.xml"/></Relationships>
</file>

<file path=ppt/slides/_rels/slide8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2.xml"/></Relationships>
</file>

<file path=ppt/slides/_rels/slide8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2.xml"/></Relationships>
</file>

<file path=ppt/slides/_rels/slide8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2.xml"/></Relationships>
</file>

<file path=ppt/slides/_rels/slide8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2.xml"/></Relationships>
</file>

<file path=ppt/slides/_rels/slide8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2.xml"/></Relationships>
</file>

<file path=ppt/slides/_rels/slide8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2.xml"/></Relationships>
</file>

<file path=ppt/slides/_rels/slide8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2.xml"/></Relationships>
</file>

<file path=ppt/slides/_rels/slide9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9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2.xml"/></Relationships>
</file>

<file path=ppt/slides/_rels/slide9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2.xml"/></Relationships>
</file>

<file path=ppt/slides/_rels/slide9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2.xml"/></Relationships>
</file>

<file path=ppt/slides/_rels/slide9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39E1827-DFA8-9709-561D-16D549B64B8D}"/>
              </a:ext>
            </a:extLst>
          </p:cNvPr>
          <p:cNvPicPr>
            <a:picLocks noChangeAspect="1"/>
          </p:cNvPicPr>
          <p:nvPr/>
        </p:nvPicPr>
        <p:blipFill>
          <a:blip r:embed="rId2"/>
          <a:stretch>
            <a:fillRect/>
          </a:stretch>
        </p:blipFill>
        <p:spPr>
          <a:xfrm>
            <a:off x="2032000" y="609600"/>
            <a:ext cx="8128000" cy="4572000"/>
          </a:xfrm>
          <a:prstGeom prst="rect">
            <a:avLst/>
          </a:prstGeom>
        </p:spPr>
      </p:pic>
      <p:pic>
        <p:nvPicPr>
          <p:cNvPr id="2" name="Picture 1">
            <a:extLst>
              <a:ext uri="{FF2B5EF4-FFF2-40B4-BE49-F238E27FC236}">
                <a16:creationId xmlns:a16="http://schemas.microsoft.com/office/drawing/2014/main" id="{689888DC-C9D1-C00E-F779-A7614B75419E}"/>
              </a:ext>
            </a:extLst>
          </p:cNvPr>
          <p:cNvPicPr>
            <a:picLocks noChangeAspect="1"/>
          </p:cNvPicPr>
          <p:nvPr/>
        </p:nvPicPr>
        <p:blipFill>
          <a:blip r:embed="rId3"/>
          <a:stretch>
            <a:fillRect/>
          </a:stretch>
        </p:blipFill>
        <p:spPr>
          <a:xfrm>
            <a:off x="3419624" y="5486281"/>
            <a:ext cx="5352752" cy="1371719"/>
          </a:xfrm>
          <a:prstGeom prst="rect">
            <a:avLst/>
          </a:prstGeom>
        </p:spPr>
      </p:pic>
    </p:spTree>
    <p:extLst>
      <p:ext uri="{BB962C8B-B14F-4D97-AF65-F5344CB8AC3E}">
        <p14:creationId xmlns:p14="http://schemas.microsoft.com/office/powerpoint/2010/main" val="1964573907"/>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a:extLst>
              <a:ext uri="{FF2B5EF4-FFF2-40B4-BE49-F238E27FC236}">
                <a16:creationId xmlns:a16="http://schemas.microsoft.com/office/drawing/2014/main" id="{45F90ADF-0FC4-4F74-B4B0-30E44A67A5CD}"/>
              </a:ext>
            </a:extLst>
          </p:cNvPr>
          <p:cNvSpPr txBox="1">
            <a:spLocks noChangeArrowheads="1"/>
          </p:cNvSpPr>
          <p:nvPr/>
        </p:nvSpPr>
        <p:spPr bwMode="auto">
          <a:xfrm>
            <a:off x="609600" y="1409700"/>
            <a:ext cx="10972800" cy="506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algn="l" rtl="0" eaLnBrk="0" fontAlgn="base" hangingPunct="0">
              <a:lnSpc>
                <a:spcPct val="70000"/>
              </a:lnSpc>
              <a:spcBef>
                <a:spcPct val="0"/>
              </a:spcBef>
              <a:spcAft>
                <a:spcPct val="0"/>
              </a:spcAft>
              <a:defRPr sz="4800" b="1">
                <a:solidFill>
                  <a:schemeClr val="tx2"/>
                </a:solidFill>
                <a:latin typeface="Calibri" panose="020F0502020204030204" pitchFamily="34" charset="0"/>
                <a:ea typeface="+mj-ea"/>
                <a:cs typeface="+mj-cs"/>
              </a:defRPr>
            </a:lvl1pPr>
            <a:lvl2pPr algn="l" rtl="0" eaLnBrk="0" fontAlgn="base" hangingPunct="0">
              <a:lnSpc>
                <a:spcPct val="70000"/>
              </a:lnSpc>
              <a:spcBef>
                <a:spcPct val="0"/>
              </a:spcBef>
              <a:spcAft>
                <a:spcPct val="0"/>
              </a:spcAft>
              <a:defRPr sz="4800" b="1">
                <a:solidFill>
                  <a:schemeClr val="tx2"/>
                </a:solidFill>
                <a:latin typeface="Arial Narrow" pitchFamily="34" charset="0"/>
              </a:defRPr>
            </a:lvl2pPr>
            <a:lvl3pPr algn="l" rtl="0" eaLnBrk="0" fontAlgn="base" hangingPunct="0">
              <a:lnSpc>
                <a:spcPct val="70000"/>
              </a:lnSpc>
              <a:spcBef>
                <a:spcPct val="0"/>
              </a:spcBef>
              <a:spcAft>
                <a:spcPct val="0"/>
              </a:spcAft>
              <a:defRPr sz="4800" b="1">
                <a:solidFill>
                  <a:schemeClr val="tx2"/>
                </a:solidFill>
                <a:latin typeface="Arial Narrow" pitchFamily="34" charset="0"/>
              </a:defRPr>
            </a:lvl3pPr>
            <a:lvl4pPr algn="l" rtl="0" eaLnBrk="0" fontAlgn="base" hangingPunct="0">
              <a:lnSpc>
                <a:spcPct val="70000"/>
              </a:lnSpc>
              <a:spcBef>
                <a:spcPct val="0"/>
              </a:spcBef>
              <a:spcAft>
                <a:spcPct val="0"/>
              </a:spcAft>
              <a:defRPr sz="4800" b="1">
                <a:solidFill>
                  <a:schemeClr val="tx2"/>
                </a:solidFill>
                <a:latin typeface="Arial Narrow" pitchFamily="34" charset="0"/>
              </a:defRPr>
            </a:lvl4pPr>
            <a:lvl5pPr algn="l" rtl="0" eaLnBrk="0" fontAlgn="base" hangingPunct="0">
              <a:lnSpc>
                <a:spcPct val="70000"/>
              </a:lnSpc>
              <a:spcBef>
                <a:spcPct val="0"/>
              </a:spcBef>
              <a:spcAft>
                <a:spcPct val="0"/>
              </a:spcAft>
              <a:defRPr sz="4800" b="1">
                <a:solidFill>
                  <a:schemeClr val="tx2"/>
                </a:solidFill>
                <a:latin typeface="Arial Narrow" pitchFamily="34" charset="0"/>
              </a:defRPr>
            </a:lvl5pPr>
            <a:lvl6pPr marL="457200" algn="l" rtl="0" fontAlgn="base">
              <a:lnSpc>
                <a:spcPct val="70000"/>
              </a:lnSpc>
              <a:spcBef>
                <a:spcPct val="0"/>
              </a:spcBef>
              <a:spcAft>
                <a:spcPct val="0"/>
              </a:spcAft>
              <a:defRPr sz="4800" b="1">
                <a:solidFill>
                  <a:schemeClr val="tx2"/>
                </a:solidFill>
                <a:latin typeface="Arial Narrow" pitchFamily="34" charset="0"/>
              </a:defRPr>
            </a:lvl6pPr>
            <a:lvl7pPr marL="914400" algn="l" rtl="0" fontAlgn="base">
              <a:lnSpc>
                <a:spcPct val="70000"/>
              </a:lnSpc>
              <a:spcBef>
                <a:spcPct val="0"/>
              </a:spcBef>
              <a:spcAft>
                <a:spcPct val="0"/>
              </a:spcAft>
              <a:defRPr sz="4800" b="1">
                <a:solidFill>
                  <a:schemeClr val="tx2"/>
                </a:solidFill>
                <a:latin typeface="Arial Narrow" pitchFamily="34" charset="0"/>
              </a:defRPr>
            </a:lvl7pPr>
            <a:lvl8pPr marL="1371600" algn="l" rtl="0" fontAlgn="base">
              <a:lnSpc>
                <a:spcPct val="70000"/>
              </a:lnSpc>
              <a:spcBef>
                <a:spcPct val="0"/>
              </a:spcBef>
              <a:spcAft>
                <a:spcPct val="0"/>
              </a:spcAft>
              <a:defRPr sz="4800" b="1">
                <a:solidFill>
                  <a:schemeClr val="tx2"/>
                </a:solidFill>
                <a:latin typeface="Arial Narrow" pitchFamily="34" charset="0"/>
              </a:defRPr>
            </a:lvl8pPr>
            <a:lvl9pPr marL="1828800" algn="l" rtl="0" fontAlgn="base">
              <a:lnSpc>
                <a:spcPct val="70000"/>
              </a:lnSpc>
              <a:spcBef>
                <a:spcPct val="0"/>
              </a:spcBef>
              <a:spcAft>
                <a:spcPct val="0"/>
              </a:spcAft>
              <a:defRPr sz="4800" b="1">
                <a:solidFill>
                  <a:schemeClr val="tx2"/>
                </a:solidFill>
                <a:latin typeface="Arial Narrow" pitchFamily="34" charset="0"/>
              </a:defRPr>
            </a:lvl9pPr>
          </a:lstStyle>
          <a:p>
            <a:pPr algn="just">
              <a:lnSpc>
                <a:spcPct val="100000"/>
              </a:lnSpc>
            </a:pPr>
            <a:r>
              <a:rPr lang="en-US" sz="2800" i="1" kern="0" dirty="0">
                <a:solidFill>
                  <a:srgbClr val="FFFFCC"/>
                </a:solidFill>
                <a:effectLst>
                  <a:outerShdw blurRad="38100" dist="38100" dir="2700000" algn="tl">
                    <a:srgbClr val="000000">
                      <a:alpha val="43137"/>
                    </a:srgbClr>
                  </a:outerShdw>
                </a:effectLst>
                <a:cs typeface="Calibri" panose="020F0502020204030204" pitchFamily="34" charset="0"/>
              </a:rPr>
              <a:t>"</a:t>
            </a:r>
            <a:r>
              <a:rPr lang="en-US" sz="2800" i="1" dirty="0">
                <a:solidFill>
                  <a:srgbClr val="FFFFCC"/>
                </a:solidFill>
                <a:effectLst>
                  <a:outerShdw blurRad="38100" dist="38100" dir="2700000" algn="tl">
                    <a:srgbClr val="000000">
                      <a:alpha val="43137"/>
                    </a:srgbClr>
                  </a:outerShdw>
                </a:effectLst>
                <a:cs typeface="Calibri" panose="020F0502020204030204" pitchFamily="34" charset="0"/>
              </a:rPr>
              <a:t>I miss more than one thing in this book, and this makes me hold it to be neither apostolic nor prophetic…I think of it almost as I do of the Fourth Book of Esdras, and can in no way detect that the Holy Spirit produced it…It is just the same as if we did not have it, and there are many far better books for us to keep. Finally, let everyone think of it [Revelation] as his own spirit gives him to. My spirit cannot fit itself into this book. There is one sufficient reason for me not to think highly of it — Christ is not taught or known in it; but to teach Christ is the thing which an apostle is bound, above all else, to do, as He says in Acts 1, ‘Ye shall be my witnesses.’ Therefore I stick to the books which give me Christ, clearly and purely.</a:t>
            </a:r>
            <a:r>
              <a:rPr lang="en-US" sz="2800" i="1" kern="0" dirty="0">
                <a:solidFill>
                  <a:srgbClr val="FFFFCC"/>
                </a:solidFill>
                <a:effectLst>
                  <a:outerShdw blurRad="38100" dist="38100" dir="2700000" algn="tl">
                    <a:srgbClr val="000000">
                      <a:alpha val="43137"/>
                    </a:srgbClr>
                  </a:outerShdw>
                </a:effectLst>
                <a:cs typeface="Calibri" panose="020F0502020204030204" pitchFamily="34" charset="0"/>
              </a:rPr>
              <a:t>" </a:t>
            </a:r>
            <a:r>
              <a:rPr lang="en-US" sz="2800" b="0" kern="0" dirty="0">
                <a:solidFill>
                  <a:schemeClr val="tx1"/>
                </a:solidFill>
                <a:effectLst>
                  <a:outerShdw blurRad="38100" dist="38100" dir="2700000" algn="tl">
                    <a:srgbClr val="000000">
                      <a:alpha val="43137"/>
                    </a:srgbClr>
                  </a:outerShdw>
                </a:effectLst>
                <a:cs typeface="Calibri" panose="020F0502020204030204" pitchFamily="34" charset="0"/>
              </a:rPr>
              <a:t>In 1545, Luther printed the Book of Revelation with Hebrews, James and Jude as an appendix to the New Testament.</a:t>
            </a:r>
            <a:endParaRPr lang="en-US" altLang="en-US" sz="2800" b="0" kern="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1" name="Rectangle 3">
            <a:extLst>
              <a:ext uri="{FF2B5EF4-FFF2-40B4-BE49-F238E27FC236}">
                <a16:creationId xmlns:a16="http://schemas.microsoft.com/office/drawing/2014/main" id="{FA3C69A1-F911-49D5-8954-E4B9E209CBCC}"/>
              </a:ext>
            </a:extLst>
          </p:cNvPr>
          <p:cNvSpPr txBox="1">
            <a:spLocks noChangeArrowheads="1"/>
          </p:cNvSpPr>
          <p:nvPr/>
        </p:nvSpPr>
        <p:spPr bwMode="auto">
          <a:xfrm>
            <a:off x="2971800" y="228600"/>
            <a:ext cx="6248400"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711200" indent="-711200" algn="l" rtl="0" eaLnBrk="0" fontAlgn="base" hangingPunct="0">
              <a:spcBef>
                <a:spcPct val="20000"/>
              </a:spcBef>
              <a:spcAft>
                <a:spcPct val="0"/>
              </a:spcAft>
              <a:buClr>
                <a:schemeClr val="tx1"/>
              </a:buClr>
              <a:buFont typeface="Wingdings" panose="05000000000000000000" pitchFamily="2" charset="2"/>
              <a:buAutoNum type="romanUcPeriod"/>
              <a:defRPr sz="2800">
                <a:solidFill>
                  <a:schemeClr val="tx1"/>
                </a:solidFill>
                <a:latin typeface="Calibri" panose="020F0502020204030204" pitchFamily="34" charset="0"/>
                <a:ea typeface="+mn-ea"/>
                <a:cs typeface="+mn-cs"/>
              </a:defRPr>
            </a:lvl1pPr>
            <a:lvl2pPr marL="1117600" indent="-660400" algn="l" rtl="0" eaLnBrk="0" fontAlgn="base" hangingPunct="0">
              <a:spcBef>
                <a:spcPct val="20000"/>
              </a:spcBef>
              <a:spcAft>
                <a:spcPct val="0"/>
              </a:spcAft>
              <a:buClr>
                <a:schemeClr val="tx1"/>
              </a:buClr>
              <a:buFont typeface="Wingdings" panose="05000000000000000000" pitchFamily="2" charset="2"/>
              <a:buAutoNum type="alphaUcPeriod"/>
              <a:defRPr sz="2600">
                <a:solidFill>
                  <a:schemeClr val="tx1"/>
                </a:solidFill>
                <a:latin typeface="Calibri" panose="020F0502020204030204" pitchFamily="34" charset="0"/>
              </a:defRPr>
            </a:lvl2pPr>
            <a:lvl3pPr marL="1524000" indent="-609600" algn="l" rtl="0" eaLnBrk="0" fontAlgn="base" hangingPunct="0">
              <a:spcBef>
                <a:spcPct val="20000"/>
              </a:spcBef>
              <a:spcAft>
                <a:spcPct val="0"/>
              </a:spcAft>
              <a:buClr>
                <a:schemeClr val="tx1"/>
              </a:buClr>
              <a:buFont typeface="Wingdings" panose="05000000000000000000" pitchFamily="2" charset="2"/>
              <a:buAutoNum type="arabicPeriod"/>
              <a:defRPr sz="2400">
                <a:solidFill>
                  <a:schemeClr val="tx1"/>
                </a:solidFill>
                <a:latin typeface="Calibri" panose="020F0502020204030204" pitchFamily="34" charset="0"/>
              </a:defRPr>
            </a:lvl3pPr>
            <a:lvl4pPr marL="1879600" indent="-508000" algn="l" rtl="0" eaLnBrk="0" fontAlgn="base" hangingPunct="0">
              <a:spcBef>
                <a:spcPct val="20000"/>
              </a:spcBef>
              <a:spcAft>
                <a:spcPct val="0"/>
              </a:spcAft>
              <a:buClr>
                <a:schemeClr val="tx1"/>
              </a:buClr>
              <a:buSzPct val="100000"/>
              <a:buAutoNum type="alphaLcParenR"/>
              <a:defRPr sz="2000">
                <a:solidFill>
                  <a:schemeClr val="tx1"/>
                </a:solidFill>
                <a:latin typeface="Calibri" panose="020F0502020204030204" pitchFamily="34" charset="0"/>
              </a:defRPr>
            </a:lvl4pPr>
            <a:lvl5pPr marL="2336800" indent="-508000" algn="l" rtl="0" eaLnBrk="0" fontAlgn="base" hangingPunct="0">
              <a:spcBef>
                <a:spcPct val="20000"/>
              </a:spcBef>
              <a:spcAft>
                <a:spcPct val="0"/>
              </a:spcAft>
              <a:buClr>
                <a:schemeClr val="tx1"/>
              </a:buClr>
              <a:buSzPct val="100000"/>
              <a:buAutoNum type="romanLcPeriod"/>
              <a:defRPr sz="2000">
                <a:solidFill>
                  <a:schemeClr val="tx1"/>
                </a:solidFill>
                <a:latin typeface="Calibri" panose="020F0502020204030204" pitchFamily="34" charset="0"/>
              </a:defRPr>
            </a:lvl5pPr>
            <a:lvl6pPr marL="2794000" indent="-508000" algn="l" rtl="0" fontAlgn="base">
              <a:spcBef>
                <a:spcPct val="20000"/>
              </a:spcBef>
              <a:spcAft>
                <a:spcPct val="0"/>
              </a:spcAft>
              <a:buClr>
                <a:schemeClr val="tx1"/>
              </a:buClr>
              <a:buSzPct val="100000"/>
              <a:buAutoNum type="romanLcPeriod"/>
              <a:defRPr sz="2000">
                <a:solidFill>
                  <a:schemeClr val="tx1"/>
                </a:solidFill>
                <a:latin typeface="+mn-lt"/>
              </a:defRPr>
            </a:lvl6pPr>
            <a:lvl7pPr marL="3251200" indent="-508000" algn="l" rtl="0" fontAlgn="base">
              <a:spcBef>
                <a:spcPct val="20000"/>
              </a:spcBef>
              <a:spcAft>
                <a:spcPct val="0"/>
              </a:spcAft>
              <a:buClr>
                <a:schemeClr val="tx1"/>
              </a:buClr>
              <a:buSzPct val="100000"/>
              <a:buAutoNum type="romanLcPeriod"/>
              <a:defRPr sz="2000">
                <a:solidFill>
                  <a:schemeClr val="tx1"/>
                </a:solidFill>
                <a:latin typeface="+mn-lt"/>
              </a:defRPr>
            </a:lvl7pPr>
            <a:lvl8pPr marL="3708400" indent="-508000" algn="l" rtl="0" fontAlgn="base">
              <a:spcBef>
                <a:spcPct val="20000"/>
              </a:spcBef>
              <a:spcAft>
                <a:spcPct val="0"/>
              </a:spcAft>
              <a:buClr>
                <a:schemeClr val="tx1"/>
              </a:buClr>
              <a:buSzPct val="100000"/>
              <a:buAutoNum type="romanLcPeriod"/>
              <a:defRPr sz="2000">
                <a:solidFill>
                  <a:schemeClr val="tx1"/>
                </a:solidFill>
                <a:latin typeface="+mn-lt"/>
              </a:defRPr>
            </a:lvl8pPr>
            <a:lvl9pPr marL="4165600" indent="-508000" algn="l" rtl="0" fontAlgn="base">
              <a:spcBef>
                <a:spcPct val="20000"/>
              </a:spcBef>
              <a:spcAft>
                <a:spcPct val="0"/>
              </a:spcAft>
              <a:buClr>
                <a:schemeClr val="tx1"/>
              </a:buClr>
              <a:buSzPct val="100000"/>
              <a:buAutoNum type="romanLcPeriod"/>
              <a:defRPr sz="2000">
                <a:solidFill>
                  <a:schemeClr val="tx1"/>
                </a:solidFill>
                <a:latin typeface="+mn-lt"/>
              </a:defRPr>
            </a:lvl9pPr>
          </a:lstStyle>
          <a:p>
            <a:pPr marL="0" indent="0" algn="ctr">
              <a:spcBef>
                <a:spcPct val="0"/>
              </a:spcBef>
              <a:spcAft>
                <a:spcPts val="600"/>
              </a:spcAft>
              <a:buNone/>
              <a:defRPr/>
            </a:pPr>
            <a:r>
              <a:rPr lang="en-US" sz="3600" dirty="0">
                <a:solidFill>
                  <a:srgbClr val="00FFFF"/>
                </a:solidFill>
                <a:effectLst>
                  <a:outerShdw blurRad="38100" dist="38100" dir="2700000" algn="tl">
                    <a:srgbClr val="000000">
                      <a:alpha val="43137"/>
                    </a:srgbClr>
                  </a:outerShdw>
                </a:effectLst>
              </a:rPr>
              <a:t>Martin Luther</a:t>
            </a:r>
          </a:p>
          <a:p>
            <a:pPr marL="0" indent="0" algn="ctr" eaLnBrk="1" hangingPunct="1">
              <a:buNone/>
              <a:defRPr/>
            </a:pPr>
            <a:r>
              <a:rPr lang="en-US" sz="1600" dirty="0">
                <a:effectLst>
                  <a:outerShdw blurRad="38100" dist="38100" dir="2700000" algn="tl">
                    <a:srgbClr val="000000">
                      <a:alpha val="43137"/>
                    </a:srgbClr>
                  </a:outerShdw>
                </a:effectLst>
              </a:rPr>
              <a:t>Preface to the New Testament, 1522. </a:t>
            </a:r>
            <a:endParaRPr lang="en-US" sz="1600" kern="0" dirty="0">
              <a:effectLst>
                <a:outerShdw blurRad="38100" dist="38100" dir="2700000" algn="tl">
                  <a:srgbClr val="000000">
                    <a:alpha val="43137"/>
                  </a:srgbClr>
                </a:outerShdw>
              </a:effectLst>
            </a:endParaRPr>
          </a:p>
        </p:txBody>
      </p:sp>
      <p:pic>
        <p:nvPicPr>
          <p:cNvPr id="12" name="Picture 11">
            <a:extLst>
              <a:ext uri="{FF2B5EF4-FFF2-40B4-BE49-F238E27FC236}">
                <a16:creationId xmlns:a16="http://schemas.microsoft.com/office/drawing/2014/main" id="{6794239E-3396-4DE0-A91E-1E5598B106D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5800" y="228600"/>
            <a:ext cx="1005840" cy="1005840"/>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037307269"/>
      </p:ext>
    </p:extLst>
  </p:cSld>
  <p:clrMapOvr>
    <a:masterClrMapping/>
  </p:clrMapOvr>
  <p:transition>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ctrTitle" sz="quarter" idx="4294967295"/>
          </p:nvPr>
        </p:nvSpPr>
        <p:spPr>
          <a:xfrm>
            <a:off x="609600" y="1600200"/>
            <a:ext cx="10972800" cy="4572000"/>
          </a:xfrm>
        </p:spPr>
        <p:txBody>
          <a:bodyPr anchor="t"/>
          <a:lstStyle/>
          <a:p>
            <a:pPr algn="just"/>
            <a:r>
              <a:rPr lang="en-US" sz="3200" dirty="0">
                <a:solidFill>
                  <a:schemeClr val="tx1"/>
                </a:solidFill>
                <a:effectLst>
                  <a:outerShdw blurRad="38100" dist="38100" dir="2700000" algn="tl">
                    <a:srgbClr val="000000">
                      <a:alpha val="43137"/>
                    </a:srgbClr>
                  </a:outerShdw>
                </a:effectLst>
              </a:rPr>
              <a:t>“John Calvin (1509–1564) has been called ‘one of the greatest interpreters of the Bible.’...Though well known for his theology (spelled out in his two-volume Institutes of the Christian Religion), he wrote commentaries on every book of the Bible except 14 Old Testament books and 3 New Testament books. Those books are Judges, Ruth, 1 and 2 Samuel, 1 and 2 Kings, 1 and 2 Chronicles, Ezra, Nehemiah, Esther, Proverbs, Ecclesiastes, Song of Songs, 2 and 3 John, and </a:t>
            </a:r>
            <a:r>
              <a:rPr lang="en-US" sz="3200" b="1" u="sng" dirty="0">
                <a:solidFill>
                  <a:srgbClr val="FFFFCC"/>
                </a:solidFill>
                <a:effectLst>
                  <a:outerShdw blurRad="38100" dist="38100" dir="2700000" algn="tl">
                    <a:srgbClr val="000000">
                      <a:alpha val="43137"/>
                    </a:srgbClr>
                  </a:outerShdw>
                </a:effectLst>
              </a:rPr>
              <a:t>Revelation</a:t>
            </a:r>
            <a:r>
              <a:rPr lang="en-US" sz="3200" dirty="0">
                <a:solidFill>
                  <a:schemeClr val="tx1"/>
                </a:solidFill>
                <a:effectLst>
                  <a:outerShdw blurRad="38100" dist="38100" dir="2700000" algn="tl">
                    <a:srgbClr val="000000">
                      <a:alpha val="43137"/>
                    </a:srgbClr>
                  </a:outerShdw>
                </a:effectLst>
              </a:rPr>
              <a:t>.”</a:t>
            </a:r>
            <a:endParaRPr lang="en-US" altLang="en-US" sz="3200" dirty="0">
              <a:solidFill>
                <a:schemeClr val="tx1"/>
              </a:solidFill>
              <a:effectLst>
                <a:outerShdw blurRad="38100" dist="38100" dir="2700000" algn="tl">
                  <a:srgbClr val="000000">
                    <a:alpha val="43137"/>
                  </a:srgbClr>
                </a:outerShdw>
              </a:effectLst>
            </a:endParaRPr>
          </a:p>
        </p:txBody>
      </p:sp>
      <p:sp>
        <p:nvSpPr>
          <p:cNvPr id="15363" name="Rectangle 3"/>
          <p:cNvSpPr>
            <a:spLocks noGrp="1" noChangeArrowheads="1"/>
          </p:cNvSpPr>
          <p:nvPr>
            <p:ph type="subTitle" sz="quarter" idx="4294967295"/>
          </p:nvPr>
        </p:nvSpPr>
        <p:spPr>
          <a:xfrm>
            <a:off x="3200400" y="228600"/>
            <a:ext cx="5791200" cy="1295400"/>
          </a:xfrm>
        </p:spPr>
        <p:txBody>
          <a:bodyPr/>
          <a:lstStyle/>
          <a:p>
            <a:pPr marL="0" indent="0" algn="ctr" eaLnBrk="1" hangingPunct="1">
              <a:spcBef>
                <a:spcPts val="0"/>
              </a:spcBef>
              <a:buNone/>
              <a:defRPr/>
            </a:pPr>
            <a:r>
              <a:rPr lang="en-US" sz="3600" dirty="0">
                <a:solidFill>
                  <a:srgbClr val="00FFFF"/>
                </a:solidFill>
                <a:effectLst>
                  <a:outerShdw blurRad="38100" dist="38100" dir="2700000" algn="tl">
                    <a:srgbClr val="000000">
                      <a:alpha val="43137"/>
                    </a:srgbClr>
                  </a:outerShdw>
                </a:effectLst>
                <a:ea typeface="+mj-ea"/>
                <a:cs typeface="+mj-cs"/>
              </a:rPr>
              <a:t>John Calvin </a:t>
            </a:r>
          </a:p>
          <a:p>
            <a:pPr marL="0" indent="0" algn="ctr" eaLnBrk="1" hangingPunct="1">
              <a:buNone/>
              <a:defRPr/>
            </a:pPr>
            <a:r>
              <a:rPr lang="en-US" sz="1600" dirty="0">
                <a:effectLst>
                  <a:outerShdw blurRad="38100" dist="38100" dir="2700000" algn="tl">
                    <a:srgbClr val="000000">
                      <a:alpha val="43137"/>
                    </a:srgbClr>
                  </a:outerShdw>
                </a:effectLst>
              </a:rPr>
              <a:t>Roy B. </a:t>
            </a:r>
            <a:r>
              <a:rPr lang="en-US" sz="1600" dirty="0" err="1">
                <a:effectLst>
                  <a:outerShdw blurRad="38100" dist="38100" dir="2700000" algn="tl">
                    <a:srgbClr val="000000">
                      <a:alpha val="43137"/>
                    </a:srgbClr>
                  </a:outerShdw>
                </a:effectLst>
              </a:rPr>
              <a:t>Zuck</a:t>
            </a:r>
            <a:r>
              <a:rPr lang="en-US" sz="1600" dirty="0">
                <a:effectLst>
                  <a:outerShdw blurRad="38100" dist="38100" dir="2700000" algn="tl">
                    <a:srgbClr val="000000">
                      <a:alpha val="43137"/>
                    </a:srgbClr>
                  </a:outerShdw>
                </a:effectLst>
              </a:rPr>
              <a:t>, </a:t>
            </a:r>
            <a:r>
              <a:rPr lang="en-US" sz="1600" i="1" dirty="0">
                <a:effectLst>
                  <a:outerShdw blurRad="38100" dist="38100" dir="2700000" algn="tl">
                    <a:srgbClr val="000000">
                      <a:alpha val="43137"/>
                    </a:srgbClr>
                  </a:outerShdw>
                </a:effectLst>
              </a:rPr>
              <a:t>Basic Bible Interpretation: A Practical Guide to Discovering Biblical Truth</a:t>
            </a:r>
            <a:r>
              <a:rPr lang="en-US" sz="1600" dirty="0">
                <a:effectLst>
                  <a:outerShdw blurRad="38100" dist="38100" dir="2700000" algn="tl">
                    <a:srgbClr val="000000">
                      <a:alpha val="43137"/>
                    </a:srgbClr>
                  </a:outerShdw>
                </a:effectLst>
              </a:rPr>
              <a:t> (Colorado Springs, CO: Victor, 1991), 47.</a:t>
            </a: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600" y="76200"/>
            <a:ext cx="766735" cy="1097280"/>
          </a:xfrm>
          <a:prstGeom prst="rect">
            <a:avLst/>
          </a:prstGeom>
        </p:spPr>
      </p:pic>
    </p:spTree>
    <p:extLst>
      <p:ext uri="{BB962C8B-B14F-4D97-AF65-F5344CB8AC3E}">
        <p14:creationId xmlns:p14="http://schemas.microsoft.com/office/powerpoint/2010/main" val="1471290167"/>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24840" y="1447801"/>
            <a:ext cx="10957560" cy="4832092"/>
          </a:xfrm>
          <a:prstGeom prst="rect">
            <a:avLst/>
          </a:prstGeom>
        </p:spPr>
        <p:txBody>
          <a:bodyPr wrap="square">
            <a:spAutoFit/>
          </a:bodyPr>
          <a:lstStyle/>
          <a:p>
            <a:pPr algn="just"/>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think that millennial views need not be among those doctrines that divide us. . . . I am suggesting that what you believe about the millennium—how you interpret these thousand years—is not something that it is necessary for us to agree upon in order to have a congregation together. The Lord Jesus Christ prayed in John 17:21 that we Christians might be one. Of course all true Christians are one in that we have his Spirit, we share his Spirit, we desire to live out that unity. But that unity is supposed to be evident as a testimony to the world around us. Therefore, I conclude that we should end our cooperations together with other Christians …only with the greatest of care, lest we rend the body of Christ for whose unity he’s prayed and given himself.”</a:t>
            </a:r>
          </a:p>
        </p:txBody>
      </p:sp>
      <p:sp>
        <p:nvSpPr>
          <p:cNvPr id="3" name="Rectangle 2"/>
          <p:cNvSpPr/>
          <p:nvPr/>
        </p:nvSpPr>
        <p:spPr>
          <a:xfrm>
            <a:off x="1524001" y="228601"/>
            <a:ext cx="9144000" cy="1184940"/>
          </a:xfrm>
          <a:prstGeom prst="rect">
            <a:avLst/>
          </a:prstGeom>
        </p:spPr>
        <p:txBody>
          <a:bodyPr wrap="square">
            <a:spAutoFit/>
          </a:bodyPr>
          <a:lstStyle/>
          <a:p>
            <a:pPr algn="ctr">
              <a:spcAft>
                <a:spcPts val="1800"/>
              </a:spcAft>
            </a:pPr>
            <a:r>
              <a:rPr lang="en-US" sz="3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Eschatology A Sin?</a:t>
            </a:r>
          </a:p>
          <a:p>
            <a:pPr algn="just"/>
            <a:r>
              <a:rPr lang="en-US" sz="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Justin Taylor, “</a:t>
            </a:r>
            <a:r>
              <a:rPr lang="en-US" sz="12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Dever</a:t>
            </a:r>
            <a:r>
              <a:rPr lang="en-US" sz="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‘You Are in Sin If You Lead Your Congregation to Have a Statement of Faith that Requires a Particular Millennial View,’” online: https://www.thegospelcoalition.org/blogs/justin-taylor/dever-you-are-in-sin-if-you-lead-your/, July 14 2009, accessed May 28, 2019. </a:t>
            </a:r>
          </a:p>
        </p:txBody>
      </p:sp>
      <p:pic>
        <p:nvPicPr>
          <p:cNvPr id="2050" name="Picture 2" descr="Image result for mark dever">
            <a:extLst>
              <a:ext uri="{FF2B5EF4-FFF2-40B4-BE49-F238E27FC236}">
                <a16:creationId xmlns:a16="http://schemas.microsoft.com/office/drawing/2014/main" id="{611EF4AD-0241-47E1-9FB0-D3A4A090DA6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24840" y="93133"/>
            <a:ext cx="822960" cy="822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0189541"/>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24840" y="1447801"/>
            <a:ext cx="10957560" cy="5262979"/>
          </a:xfrm>
          <a:prstGeom prst="rect">
            <a:avLst/>
          </a:prstGeom>
        </p:spPr>
        <p:txBody>
          <a:bodyPr wrap="square">
            <a:spAutoFit/>
          </a:bodyPr>
          <a:lstStyle/>
          <a:p>
            <a:pPr algn="just"/>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8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Therefore, I conclude that it is sin to divide the body of Christ—to divide the body that he prayed would be united.</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Therefore for us to conclude that we must agree upon a certain view of alcohol, or a certain view of schooling, or a certain view of meat sacrificed to idols, or </a:t>
            </a:r>
            <a:r>
              <a:rPr lang="en-US" sz="28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 certain view of the millennium</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in order to have fellowship together is, I think, not only unnecessary for the body of Christ, but </a:t>
            </a:r>
            <a:r>
              <a:rPr lang="en-US" sz="28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it is therefore both unwarranted and therefore condemned by scripture</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So if you’re a pastor and you’re listening to me, </a:t>
            </a:r>
            <a:r>
              <a:rPr lang="en-US" sz="28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you understand me correctly if you think I’m saying you are in sin if you lead your congregation to have a statement of faith that requires a particular millennial view.</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 do not understand why that has to be a matter of uniformity in order to have Christian unity in a local congregation.”</a:t>
            </a:r>
          </a:p>
        </p:txBody>
      </p:sp>
      <p:sp>
        <p:nvSpPr>
          <p:cNvPr id="3" name="Rectangle 2"/>
          <p:cNvSpPr/>
          <p:nvPr/>
        </p:nvSpPr>
        <p:spPr>
          <a:xfrm>
            <a:off x="1524001" y="228601"/>
            <a:ext cx="9144000" cy="1184940"/>
          </a:xfrm>
          <a:prstGeom prst="rect">
            <a:avLst/>
          </a:prstGeom>
        </p:spPr>
        <p:txBody>
          <a:bodyPr wrap="square">
            <a:spAutoFit/>
          </a:bodyPr>
          <a:lstStyle/>
          <a:p>
            <a:pPr algn="ctr">
              <a:spcAft>
                <a:spcPts val="1800"/>
              </a:spcAft>
            </a:pPr>
            <a:r>
              <a:rPr lang="en-US" sz="3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Eschatology A Sin?</a:t>
            </a:r>
          </a:p>
          <a:p>
            <a:pPr algn="just"/>
            <a:r>
              <a:rPr lang="en-US" sz="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Justin Taylor, “</a:t>
            </a:r>
            <a:r>
              <a:rPr lang="en-US" sz="12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Dever</a:t>
            </a:r>
            <a:r>
              <a:rPr lang="en-US" sz="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‘You Are in Sin If You Lead Your Congregation to Have a Statement of Faith that Requires a Particular Millennial View,’” online: https://www.thegospelcoalition.org/blogs/justin-taylor/dever-you-are-in-sin-if-you-lead-your/, July 14 2009, accessed May 28, 2019. </a:t>
            </a:r>
          </a:p>
        </p:txBody>
      </p:sp>
      <p:pic>
        <p:nvPicPr>
          <p:cNvPr id="6" name="Picture 2" descr="Image result for mark dever">
            <a:extLst>
              <a:ext uri="{FF2B5EF4-FFF2-40B4-BE49-F238E27FC236}">
                <a16:creationId xmlns:a16="http://schemas.microsoft.com/office/drawing/2014/main" id="{0A87B503-8BE8-45E3-8423-9F318BC391C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24840" y="93133"/>
            <a:ext cx="822960" cy="822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4345710"/>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914400" y="228600"/>
            <a:ext cx="10363200" cy="914400"/>
          </a:xfrm>
        </p:spPr>
        <p:txBody>
          <a:bodyPr/>
          <a:lstStyle/>
          <a:p>
            <a:pPr algn="ctr" eaLnBrk="1" hangingPunct="1"/>
            <a:r>
              <a:rPr lang="en-US" sz="4000" dirty="0">
                <a:effectLst>
                  <a:outerShdw blurRad="38100" dist="38100" dir="2700000" algn="tl">
                    <a:srgbClr val="000000">
                      <a:alpha val="43137"/>
                    </a:srgbClr>
                  </a:outerShdw>
                </a:effectLst>
                <a:cs typeface="Calibri" panose="020F0502020204030204" pitchFamily="34" charset="0"/>
              </a:rPr>
              <a:t>Biblical Prophecy: Importance</a:t>
            </a:r>
          </a:p>
        </p:txBody>
      </p:sp>
      <p:sp>
        <p:nvSpPr>
          <p:cNvPr id="50179" name="Rectangle 3"/>
          <p:cNvSpPr>
            <a:spLocks noGrp="1" noChangeArrowheads="1"/>
          </p:cNvSpPr>
          <p:nvPr>
            <p:ph type="body" idx="1"/>
          </p:nvPr>
        </p:nvSpPr>
        <p:spPr>
          <a:xfrm>
            <a:off x="1981200" y="1143000"/>
            <a:ext cx="8229600" cy="2514601"/>
          </a:xfrm>
        </p:spPr>
        <p:txBody>
          <a:bodyPr/>
          <a:lstStyle/>
          <a:p>
            <a:pPr marL="461963" indent="-461963" eaLnBrk="1" hangingPunct="1">
              <a:spcBef>
                <a:spcPts val="0"/>
              </a:spcBef>
              <a:spcAft>
                <a:spcPts val="2400"/>
              </a:spcAft>
              <a:defRPr/>
            </a:pPr>
            <a:r>
              <a:rPr lang="en-US" sz="3600" dirty="0">
                <a:effectLst>
                  <a:outerShdw blurRad="38100" dist="38100" dir="2700000" algn="tl">
                    <a:srgbClr val="000000">
                      <a:alpha val="43137"/>
                    </a:srgbClr>
                  </a:outerShdw>
                </a:effectLst>
              </a:rPr>
              <a:t>27% of Scripture was prophetic at the time it was written</a:t>
            </a:r>
          </a:p>
          <a:p>
            <a:pPr marL="461963" indent="-461963" eaLnBrk="1" hangingPunct="1">
              <a:spcBef>
                <a:spcPts val="0"/>
              </a:spcBef>
              <a:spcAft>
                <a:spcPts val="2400"/>
              </a:spcAft>
              <a:defRPr/>
            </a:pPr>
            <a:r>
              <a:rPr lang="en-US" sz="3600" dirty="0">
                <a:effectLst>
                  <a:outerShdw blurRad="38100" dist="38100" dir="2700000" algn="tl">
                    <a:srgbClr val="000000">
                      <a:alpha val="43137"/>
                    </a:srgbClr>
                  </a:outerShdw>
                </a:effectLst>
              </a:rPr>
              <a:t>2 Pet 1:19</a:t>
            </a:r>
          </a:p>
        </p:txBody>
      </p:sp>
      <p:pic>
        <p:nvPicPr>
          <p:cNvPr id="2" name="Picture 1">
            <a:extLst>
              <a:ext uri="{FF2B5EF4-FFF2-40B4-BE49-F238E27FC236}">
                <a16:creationId xmlns:a16="http://schemas.microsoft.com/office/drawing/2014/main" id="{2E576EF5-0A02-4B04-B8FB-2D1A32C4B33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63163" y="3276600"/>
            <a:ext cx="4465674" cy="3200400"/>
          </a:xfrm>
          <a:prstGeom prst="rect">
            <a:avLst/>
          </a:prstGeom>
        </p:spPr>
      </p:pic>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D2E28C8-7774-46F7-B590-2D5A0ABB86C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9"/>
          </a:xfrm>
          <a:prstGeom prst="rect">
            <a:avLst/>
          </a:prstGeom>
        </p:spPr>
      </p:pic>
      <p:sp>
        <p:nvSpPr>
          <p:cNvPr id="5" name="Subtitle 3"/>
          <p:cNvSpPr txBox="1">
            <a:spLocks/>
          </p:cNvSpPr>
          <p:nvPr/>
        </p:nvSpPr>
        <p:spPr bwMode="auto">
          <a:xfrm>
            <a:off x="609600" y="0"/>
            <a:ext cx="10972800" cy="3048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algn="ctr" defTabSz="685800" eaLnBrk="1" hangingPunct="1">
              <a:spcBef>
                <a:spcPts val="0"/>
              </a:spcBef>
              <a:spcAft>
                <a:spcPts val="1200"/>
              </a:spcAft>
              <a:buClr>
                <a:schemeClr val="tx1"/>
              </a:buClr>
              <a:buNone/>
              <a:defRPr/>
            </a:pPr>
            <a:r>
              <a:rPr lang="en-US" sz="4000" dirty="0">
                <a:solidFill>
                  <a:schemeClr val="tx2"/>
                </a:solidFill>
                <a:ea typeface="+mj-ea"/>
                <a:cs typeface="Calibri" panose="020F0502020204030204" pitchFamily="34" charset="0"/>
              </a:rPr>
              <a:t>2 Peter 1:19</a:t>
            </a:r>
          </a:p>
          <a:p>
            <a:pPr marL="0" indent="0" algn="just">
              <a:spcBef>
                <a:spcPts val="0"/>
              </a:spcBef>
              <a:buClr>
                <a:srgbClr val="00FFFF"/>
              </a:buClr>
              <a:buNone/>
              <a:defRPr/>
            </a:pPr>
            <a:r>
              <a:rPr lang="en-US" sz="3600" kern="0" dirty="0">
                <a:solidFill>
                  <a:srgbClr val="FFFFFF"/>
                </a:solidFill>
                <a:effectLst>
                  <a:outerShdw blurRad="38100" dist="38100" dir="2700000" algn="tl">
                    <a:srgbClr val="000000">
                      <a:alpha val="43137"/>
                    </a:srgbClr>
                  </a:outerShdw>
                </a:effectLst>
              </a:rPr>
              <a:t>“</a:t>
            </a:r>
            <a:r>
              <a:rPr lang="en-US" sz="3600" i="1" dirty="0">
                <a:effectLst>
                  <a:outerShdw blurRad="38100" dist="38100" dir="2700000" algn="tl">
                    <a:srgbClr val="000000">
                      <a:alpha val="43137"/>
                    </a:srgbClr>
                  </a:outerShdw>
                </a:effectLst>
              </a:rPr>
              <a:t>So</a:t>
            </a:r>
            <a:r>
              <a:rPr lang="en-US" sz="3600" dirty="0">
                <a:effectLst>
                  <a:outerShdw blurRad="38100" dist="38100" dir="2700000" algn="tl">
                    <a:srgbClr val="000000">
                      <a:alpha val="43137"/>
                    </a:srgbClr>
                  </a:outerShdw>
                </a:effectLst>
              </a:rPr>
              <a:t> we have the </a:t>
            </a:r>
            <a:r>
              <a:rPr lang="en-US" sz="3600" b="1" u="sng" dirty="0">
                <a:solidFill>
                  <a:srgbClr val="FFFFCC"/>
                </a:solidFill>
                <a:effectLst>
                  <a:outerShdw blurRad="38100" dist="38100" dir="2700000" algn="tl">
                    <a:srgbClr val="000000">
                      <a:alpha val="43137"/>
                    </a:srgbClr>
                  </a:outerShdw>
                </a:effectLst>
              </a:rPr>
              <a:t>prophetic word</a:t>
            </a:r>
            <a:r>
              <a:rPr lang="en-US" sz="3600" dirty="0">
                <a:effectLst>
                  <a:outerShdw blurRad="38100" dist="38100" dir="2700000" algn="tl">
                    <a:srgbClr val="000000">
                      <a:alpha val="43137"/>
                    </a:srgbClr>
                  </a:outerShdw>
                </a:effectLst>
              </a:rPr>
              <a:t> </a:t>
            </a:r>
            <a:r>
              <a:rPr lang="en-US" sz="3600" i="1" dirty="0">
                <a:effectLst>
                  <a:outerShdw blurRad="38100" dist="38100" dir="2700000" algn="tl">
                    <a:srgbClr val="000000">
                      <a:alpha val="43137"/>
                    </a:srgbClr>
                  </a:outerShdw>
                </a:effectLst>
              </a:rPr>
              <a:t>made</a:t>
            </a:r>
            <a:r>
              <a:rPr lang="en-US" sz="3600" dirty="0">
                <a:effectLst>
                  <a:outerShdw blurRad="38100" dist="38100" dir="2700000" algn="tl">
                    <a:srgbClr val="000000">
                      <a:alpha val="43137"/>
                    </a:srgbClr>
                  </a:outerShdw>
                </a:effectLst>
              </a:rPr>
              <a:t> </a:t>
            </a:r>
            <a:r>
              <a:rPr lang="en-US" sz="3600" b="1" u="sng" dirty="0">
                <a:solidFill>
                  <a:srgbClr val="FFFFCC"/>
                </a:solidFill>
                <a:effectLst>
                  <a:outerShdw blurRad="38100" dist="38100" dir="2700000" algn="tl">
                    <a:srgbClr val="000000">
                      <a:alpha val="43137"/>
                    </a:srgbClr>
                  </a:outerShdw>
                </a:effectLst>
              </a:rPr>
              <a:t>more sure</a:t>
            </a:r>
            <a:r>
              <a:rPr lang="en-US" sz="3600" dirty="0">
                <a:effectLst>
                  <a:outerShdw blurRad="38100" dist="38100" dir="2700000" algn="tl">
                    <a:srgbClr val="000000">
                      <a:alpha val="43137"/>
                    </a:srgbClr>
                  </a:outerShdw>
                </a:effectLst>
              </a:rPr>
              <a:t>, to which you do well to pay attention as to a </a:t>
            </a:r>
            <a:r>
              <a:rPr lang="en-US" sz="3600" b="1" u="sng" dirty="0">
                <a:solidFill>
                  <a:srgbClr val="FFFFCC"/>
                </a:solidFill>
                <a:effectLst>
                  <a:outerShdw blurRad="38100" dist="38100" dir="2700000" algn="tl">
                    <a:srgbClr val="000000">
                      <a:alpha val="43137"/>
                    </a:srgbClr>
                  </a:outerShdw>
                </a:effectLst>
              </a:rPr>
              <a:t>lamp shining in a dark place</a:t>
            </a:r>
            <a:r>
              <a:rPr lang="en-US" sz="3600" dirty="0">
                <a:effectLst>
                  <a:outerShdw blurRad="38100" dist="38100" dir="2700000" algn="tl">
                    <a:srgbClr val="000000">
                      <a:alpha val="43137"/>
                    </a:srgbClr>
                  </a:outerShdw>
                </a:effectLst>
              </a:rPr>
              <a:t>, </a:t>
            </a:r>
            <a:r>
              <a:rPr lang="en-US" sz="3600" b="1" u="sng" dirty="0">
                <a:solidFill>
                  <a:srgbClr val="FFFFCC"/>
                </a:solidFill>
                <a:effectLst>
                  <a:outerShdw blurRad="38100" dist="38100" dir="2700000" algn="tl">
                    <a:srgbClr val="000000">
                      <a:alpha val="43137"/>
                    </a:srgbClr>
                  </a:outerShdw>
                </a:effectLst>
              </a:rPr>
              <a:t>until</a:t>
            </a:r>
            <a:r>
              <a:rPr lang="en-US" sz="3600" dirty="0">
                <a:effectLst>
                  <a:outerShdw blurRad="38100" dist="38100" dir="2700000" algn="tl">
                    <a:srgbClr val="000000">
                      <a:alpha val="43137"/>
                    </a:srgbClr>
                  </a:outerShdw>
                </a:effectLst>
              </a:rPr>
              <a:t> the day dawns and the </a:t>
            </a:r>
            <a:r>
              <a:rPr lang="en-US" sz="3600" b="1" u="sng" dirty="0">
                <a:solidFill>
                  <a:srgbClr val="FFFFCC"/>
                </a:solidFill>
                <a:effectLst>
                  <a:outerShdw blurRad="38100" dist="38100" dir="2700000" algn="tl">
                    <a:srgbClr val="000000">
                      <a:alpha val="43137"/>
                    </a:srgbClr>
                  </a:outerShdw>
                </a:effectLst>
              </a:rPr>
              <a:t>morning star</a:t>
            </a:r>
            <a:r>
              <a:rPr lang="en-US" sz="3600" dirty="0">
                <a:effectLst>
                  <a:outerShdw blurRad="38100" dist="38100" dir="2700000" algn="tl">
                    <a:srgbClr val="000000">
                      <a:alpha val="43137"/>
                    </a:srgbClr>
                  </a:outerShdw>
                </a:effectLst>
              </a:rPr>
              <a:t> arises in your hearts</a:t>
            </a:r>
            <a:r>
              <a:rPr lang="en-US" sz="3600" kern="0" dirty="0">
                <a:solidFill>
                  <a:srgbClr val="FFFFFF"/>
                </a:solidFill>
                <a:effectLst>
                  <a:outerShdw blurRad="38100" dist="38100" dir="2700000" algn="tl">
                    <a:srgbClr val="000000">
                      <a:alpha val="43137"/>
                    </a:srgbClr>
                  </a:outerShdw>
                </a:effectLst>
              </a:rPr>
              <a:t>.”</a:t>
            </a:r>
          </a:p>
        </p:txBody>
      </p:sp>
      <p:pic>
        <p:nvPicPr>
          <p:cNvPr id="4" name="Picture 3">
            <a:extLst>
              <a:ext uri="{FF2B5EF4-FFF2-40B4-BE49-F238E27FC236}">
                <a16:creationId xmlns:a16="http://schemas.microsoft.com/office/drawing/2014/main" id="{1AF23F8E-F0BA-4C21-B936-5695EF5D300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334934" y="3048000"/>
            <a:ext cx="3522133" cy="1828800"/>
          </a:xfrm>
          <a:prstGeom prst="rect">
            <a:avLst/>
          </a:prstGeom>
        </p:spPr>
      </p:pic>
    </p:spTree>
    <p:extLst>
      <p:ext uri="{BB962C8B-B14F-4D97-AF65-F5344CB8AC3E}">
        <p14:creationId xmlns:p14="http://schemas.microsoft.com/office/powerpoint/2010/main" val="2357889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type="title" idx="4294967295"/>
          </p:nvPr>
        </p:nvSpPr>
        <p:spPr>
          <a:xfrm>
            <a:off x="914400" y="228600"/>
            <a:ext cx="10363200" cy="1143000"/>
          </a:xfrm>
        </p:spPr>
        <p:txBody>
          <a:bodyPr/>
          <a:lstStyle/>
          <a:p>
            <a:pPr algn="ctr"/>
            <a:r>
              <a:rPr lang="en-US" dirty="0">
                <a:effectLst>
                  <a:outerShdw blurRad="38100" dist="38100" dir="2700000" algn="tl">
                    <a:srgbClr val="000000">
                      <a:alpha val="43137"/>
                    </a:srgbClr>
                  </a:outerShdw>
                </a:effectLst>
              </a:rPr>
              <a:t>Authority of Scripture</a:t>
            </a:r>
            <a:br>
              <a:rPr lang="en-US"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rPr>
              <a:t>V. 19</a:t>
            </a:r>
            <a:endParaRPr lang="en-US" b="1" dirty="0">
              <a:solidFill>
                <a:schemeClr val="tx1"/>
              </a:solidFill>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B9190FDF-0901-4DCF-A111-2AA36BF3B1E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33341" y="1892477"/>
            <a:ext cx="8925318" cy="3822523"/>
          </a:xfrm>
          <a:prstGeom prst="rect">
            <a:avLst/>
          </a:prstGeom>
        </p:spPr>
      </p:pic>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screenshot of a cell phone&#10;&#10;Description automatically generated">
            <a:extLst>
              <a:ext uri="{FF2B5EF4-FFF2-40B4-BE49-F238E27FC236}">
                <a16:creationId xmlns:a16="http://schemas.microsoft.com/office/drawing/2014/main" id="{15BC6C0E-4CB3-4638-A4F0-416C4C6D51C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544824" y="137160"/>
            <a:ext cx="5102352" cy="6583680"/>
          </a:xfrm>
          <a:prstGeom prst="rect">
            <a:avLst/>
          </a:prstGeom>
        </p:spPr>
      </p:pic>
    </p:spTree>
    <p:extLst>
      <p:ext uri="{BB962C8B-B14F-4D97-AF65-F5344CB8AC3E}">
        <p14:creationId xmlns:p14="http://schemas.microsoft.com/office/powerpoint/2010/main" val="4226362152"/>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485900" y="228600"/>
            <a:ext cx="9220200" cy="914400"/>
          </a:xfrm>
        </p:spPr>
        <p:txBody>
          <a:bodyPr/>
          <a:lstStyle/>
          <a:p>
            <a:pPr algn="ctr"/>
            <a:r>
              <a:rPr lang="en-US" sz="4000" dirty="0">
                <a:effectLst>
                  <a:outerShdw blurRad="38100" dist="38100" dir="2700000" algn="tl">
                    <a:srgbClr val="000000">
                      <a:alpha val="43137"/>
                    </a:srgbClr>
                  </a:outerShdw>
                </a:effectLst>
              </a:rPr>
              <a:t>D. The Prophetic Implications of Calvinism</a:t>
            </a:r>
            <a:endParaRPr lang="en-US" sz="4000" dirty="0">
              <a:effectLst>
                <a:outerShdw blurRad="38100" dist="38100" dir="2700000" algn="tl">
                  <a:srgbClr val="000000">
                    <a:alpha val="43137"/>
                  </a:srgbClr>
                </a:outerShdw>
              </a:effectLst>
              <a:ea typeface="Calibri" pitchFamily="34" charset="0"/>
              <a:cs typeface="Calibri" pitchFamily="34" charset="0"/>
            </a:endParaRPr>
          </a:p>
        </p:txBody>
      </p:sp>
      <p:sp>
        <p:nvSpPr>
          <p:cNvPr id="3" name="Content Placeholder 2"/>
          <p:cNvSpPr>
            <a:spLocks noGrp="1"/>
          </p:cNvSpPr>
          <p:nvPr>
            <p:ph idx="1"/>
          </p:nvPr>
        </p:nvSpPr>
        <p:spPr>
          <a:xfrm>
            <a:off x="609600" y="1600200"/>
            <a:ext cx="10439400" cy="4343400"/>
          </a:xfrm>
        </p:spPr>
        <p:txBody>
          <a:bodyPr/>
          <a:lstStyle/>
          <a:p>
            <a:pPr marL="742950" indent="-742950">
              <a:spcBef>
                <a:spcPts val="0"/>
              </a:spcBef>
              <a:spcAft>
                <a:spcPts val="2400"/>
              </a:spcAft>
              <a:buSzPct val="100000"/>
              <a:buFont typeface="+mj-lt"/>
              <a:buAutoNum type="arabicParenR"/>
              <a:defRPr/>
            </a:pPr>
            <a:r>
              <a:rPr lang="en-US" dirty="0">
                <a:effectLst>
                  <a:outerShdw blurRad="38100" dist="38100" dir="2700000" algn="tl">
                    <a:srgbClr val="000000">
                      <a:alpha val="43137"/>
                    </a:srgbClr>
                  </a:outerShdw>
                </a:effectLst>
                <a:cs typeface="Calibri" pitchFamily="34" charset="0"/>
              </a:rPr>
              <a:t>De-emphasis of Biblical Eschatology</a:t>
            </a:r>
          </a:p>
          <a:p>
            <a:pPr marL="742950" indent="-742950">
              <a:spcBef>
                <a:spcPts val="0"/>
              </a:spcBef>
              <a:spcAft>
                <a:spcPts val="2400"/>
              </a:spcAft>
              <a:buSzPct val="100000"/>
              <a:buFont typeface="+mj-lt"/>
              <a:buAutoNum type="arabicParenR"/>
              <a:defRPr/>
            </a:pPr>
            <a:r>
              <a:rPr lang="en-US" b="1" u="sng" dirty="0">
                <a:solidFill>
                  <a:srgbClr val="FFFFCC"/>
                </a:solidFill>
                <a:effectLst>
                  <a:outerShdw blurRad="38100" dist="38100" dir="2700000" algn="tl">
                    <a:srgbClr val="000000">
                      <a:alpha val="43137"/>
                    </a:srgbClr>
                  </a:outerShdw>
                </a:effectLst>
                <a:cs typeface="Calibri" pitchFamily="34" charset="0"/>
              </a:rPr>
              <a:t>Calvin’s mishandling of prophetic texts</a:t>
            </a:r>
          </a:p>
          <a:p>
            <a:pPr marL="742950" indent="-742950">
              <a:spcBef>
                <a:spcPts val="0"/>
              </a:spcBef>
              <a:spcAft>
                <a:spcPts val="2400"/>
              </a:spcAft>
              <a:buSzPct val="100000"/>
              <a:buFont typeface="+mj-lt"/>
              <a:buAutoNum type="arabicParenR"/>
              <a:defRPr/>
            </a:pPr>
            <a:r>
              <a:rPr lang="en-US" dirty="0">
                <a:effectLst>
                  <a:outerShdw blurRad="38100" dist="38100" dir="2700000" algn="tl">
                    <a:srgbClr val="000000">
                      <a:alpha val="43137"/>
                    </a:srgbClr>
                  </a:outerShdw>
                </a:effectLst>
                <a:cs typeface="Calibri" pitchFamily="34" charset="0"/>
              </a:rPr>
              <a:t>Anti-Semitism</a:t>
            </a:r>
          </a:p>
          <a:p>
            <a:pPr marL="742950" indent="-742950">
              <a:spcBef>
                <a:spcPts val="0"/>
              </a:spcBef>
              <a:spcAft>
                <a:spcPts val="2400"/>
              </a:spcAft>
              <a:buSzPct val="100000"/>
              <a:buFont typeface="+mj-lt"/>
              <a:buAutoNum type="arabicParenR"/>
              <a:defRPr/>
            </a:pPr>
            <a:r>
              <a:rPr lang="en-US" dirty="0">
                <a:effectLst>
                  <a:outerShdw blurRad="38100" dist="38100" dir="2700000" algn="tl">
                    <a:srgbClr val="000000">
                      <a:alpha val="43137"/>
                    </a:srgbClr>
                  </a:outerShdw>
                </a:effectLst>
                <a:cs typeface="Calibri" pitchFamily="34" charset="0"/>
              </a:rPr>
              <a:t>Implications of a lack of an Israel‒Church distinction</a:t>
            </a:r>
          </a:p>
          <a:p>
            <a:pPr marL="742950" indent="-742950">
              <a:spcBef>
                <a:spcPts val="0"/>
              </a:spcBef>
              <a:spcAft>
                <a:spcPts val="2400"/>
              </a:spcAft>
              <a:buSzPct val="100000"/>
              <a:buFont typeface="+mj-lt"/>
              <a:buAutoNum type="arabicParenR"/>
              <a:defRPr/>
            </a:pPr>
            <a:r>
              <a:rPr lang="en-US" dirty="0">
                <a:effectLst>
                  <a:outerShdw blurRad="38100" dist="38100" dir="2700000" algn="tl">
                    <a:srgbClr val="000000">
                      <a:alpha val="43137"/>
                    </a:srgbClr>
                  </a:outerShdw>
                </a:effectLst>
                <a:cs typeface="Calibri" pitchFamily="34" charset="0"/>
              </a:rPr>
              <a:t>Neo-Calvinism as a fulfillment of Bible prophecy</a:t>
            </a:r>
          </a:p>
        </p:txBody>
      </p:sp>
      <p:pic>
        <p:nvPicPr>
          <p:cNvPr id="2" name="Picture 2">
            <a:extLst>
              <a:ext uri="{FF2B5EF4-FFF2-40B4-BE49-F238E27FC236}">
                <a16:creationId xmlns:a16="http://schemas.microsoft.com/office/drawing/2014/main" id="{FB6268AF-24FE-055C-C5A0-8C703DA4D2A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906000" y="1905000"/>
            <a:ext cx="1601755"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18126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957F603-26DF-45A6-BBEB-77BBAC74A88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9"/>
          </a:xfrm>
          <a:prstGeom prst="rect">
            <a:avLst/>
          </a:prstGeom>
        </p:spPr>
      </p:pic>
      <p:sp>
        <p:nvSpPr>
          <p:cNvPr id="27650" name="Rectangle 3"/>
          <p:cNvSpPr>
            <a:spLocks noGrp="1"/>
          </p:cNvSpPr>
          <p:nvPr>
            <p:ph type="body" idx="4294967295"/>
          </p:nvPr>
        </p:nvSpPr>
        <p:spPr>
          <a:xfrm>
            <a:off x="609600" y="0"/>
            <a:ext cx="10972800" cy="3276600"/>
          </a:xfrm>
        </p:spPr>
        <p:txBody>
          <a:bodyPr/>
          <a:lstStyle/>
          <a:p>
            <a:pPr marL="0" indent="0" algn="ctr" eaLnBrk="1" hangingPunct="1">
              <a:spcBef>
                <a:spcPts val="0"/>
              </a:spcBef>
              <a:spcAft>
                <a:spcPts val="1200"/>
              </a:spcAft>
              <a:buClr>
                <a:schemeClr val="tx1"/>
              </a:buClr>
              <a:buNone/>
              <a:defRPr/>
            </a:pPr>
            <a:r>
              <a:rPr lang="en-US" altLang="en-US" sz="4000" kern="1200" dirty="0">
                <a:solidFill>
                  <a:schemeClr val="tx2"/>
                </a:solidFill>
                <a:ea typeface="+mj-ea"/>
                <a:cs typeface="Calibri" panose="020F0502020204030204" pitchFamily="34" charset="0"/>
              </a:rPr>
              <a:t>Revelation 17:3</a:t>
            </a:r>
            <a:endParaRPr lang="en-US" sz="4000" kern="1200" dirty="0">
              <a:solidFill>
                <a:schemeClr val="tx2"/>
              </a:solidFill>
              <a:ea typeface="+mj-ea"/>
              <a:cs typeface="Calibri" panose="020F0502020204030204" pitchFamily="34" charset="0"/>
            </a:endParaRPr>
          </a:p>
          <a:p>
            <a:pPr marL="0" indent="0" algn="just">
              <a:spcBef>
                <a:spcPts val="0"/>
              </a:spcBef>
              <a:buNone/>
              <a:defRPr/>
            </a:pPr>
            <a:r>
              <a:rPr lang="en-US" sz="3550" dirty="0"/>
              <a:t>“And he carried me away in the Spirit into a wilderness; and I saw </a:t>
            </a:r>
            <a:r>
              <a:rPr lang="en-US" sz="3550" b="1" u="sng" dirty="0">
                <a:solidFill>
                  <a:srgbClr val="FFFFCC"/>
                </a:solidFill>
              </a:rPr>
              <a:t>a woman sitting on a scarlet beast</a:t>
            </a:r>
            <a:r>
              <a:rPr lang="en-US" sz="3550" dirty="0"/>
              <a:t>, </a:t>
            </a:r>
            <a:r>
              <a:rPr lang="en-US" sz="3550" b="1" u="sng" dirty="0">
                <a:solidFill>
                  <a:srgbClr val="FFFFCC"/>
                </a:solidFill>
              </a:rPr>
              <a:t>full of blasphemous names, having seven heads </a:t>
            </a:r>
            <a:r>
              <a:rPr lang="en-US" sz="3550" dirty="0"/>
              <a:t>and ten horns.”</a:t>
            </a:r>
          </a:p>
        </p:txBody>
      </p:sp>
      <p:pic>
        <p:nvPicPr>
          <p:cNvPr id="5126" name="Picture 6" descr="http://www.maggiesnotebook.com/wp-content/uploads/2011/08/Apostle_John_35.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266102" y="2819400"/>
            <a:ext cx="1659796" cy="2011680"/>
          </a:xfrm>
          <a:prstGeom prst="rect">
            <a:avLst/>
          </a:prstGeom>
          <a:solidFill>
            <a:srgbClr val="FFFFFF">
              <a:shade val="85000"/>
            </a:srgbClr>
          </a:solidFill>
          <a:ln w="28575"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707305998"/>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828800" y="228600"/>
            <a:ext cx="8534400" cy="914400"/>
          </a:xfrm>
        </p:spPr>
        <p:txBody>
          <a:bodyPr/>
          <a:lstStyle/>
          <a:p>
            <a:pPr algn="ctr"/>
            <a:r>
              <a:rPr lang="en-US" sz="4000" dirty="0">
                <a:effectLst>
                  <a:outerShdw blurRad="38100" dist="38100" dir="2700000" algn="tl">
                    <a:srgbClr val="000000">
                      <a:alpha val="43137"/>
                    </a:srgbClr>
                  </a:outerShdw>
                </a:effectLst>
                <a:ea typeface="Calibri" pitchFamily="34" charset="0"/>
                <a:cs typeface="Calibri" pitchFamily="34" charset="0"/>
              </a:rPr>
              <a:t>Neo-Calvinism vs. The Bible</a:t>
            </a:r>
          </a:p>
        </p:txBody>
      </p:sp>
      <p:sp>
        <p:nvSpPr>
          <p:cNvPr id="3" name="Content Placeholder 2"/>
          <p:cNvSpPr>
            <a:spLocks noGrp="1"/>
          </p:cNvSpPr>
          <p:nvPr>
            <p:ph idx="1"/>
          </p:nvPr>
        </p:nvSpPr>
        <p:spPr>
          <a:xfrm>
            <a:off x="609600" y="1143000"/>
            <a:ext cx="7772400" cy="3124200"/>
          </a:xfrm>
        </p:spPr>
        <p:txBody>
          <a:bodyPr/>
          <a:lstStyle/>
          <a:p>
            <a:pPr marL="576263" indent="-576263">
              <a:spcBef>
                <a:spcPts val="1800"/>
              </a:spcBef>
              <a:spcAft>
                <a:spcPts val="18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Calvinism’s Mixed Blessing</a:t>
            </a:r>
          </a:p>
          <a:p>
            <a:pPr marL="576263" indent="-576263">
              <a:spcBef>
                <a:spcPts val="1800"/>
              </a:spcBef>
              <a:spcAft>
                <a:spcPts val="1800"/>
              </a:spcAft>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cs typeface="Calibri" pitchFamily="34" charset="0"/>
              </a:rPr>
              <a:t>Why Critique Calvinism?</a:t>
            </a:r>
          </a:p>
          <a:p>
            <a:pPr marL="576263" indent="-576263">
              <a:spcBef>
                <a:spcPts val="1800"/>
              </a:spcBef>
              <a:spcAft>
                <a:spcPts val="18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The Source of Calvin’s Theology</a:t>
            </a:r>
            <a:endParaRPr lang="en-US" dirty="0">
              <a:effectLst>
                <a:outerShdw blurRad="38100" dist="38100" dir="2700000" algn="tl">
                  <a:srgbClr val="000000">
                    <a:alpha val="43137"/>
                  </a:srgbClr>
                </a:outerShdw>
              </a:effectLst>
              <a:latin typeface="Calibri" pitchFamily="34" charset="0"/>
              <a:cs typeface="Calibri" pitchFamily="34" charset="0"/>
            </a:endParaRPr>
          </a:p>
          <a:p>
            <a:pPr marL="576263" indent="-576263">
              <a:spcBef>
                <a:spcPts val="1800"/>
              </a:spcBef>
              <a:spcAft>
                <a:spcPts val="18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Calvin’s Manner of Life</a:t>
            </a:r>
          </a:p>
          <a:p>
            <a:pPr marL="576263" indent="-576263">
              <a:spcBef>
                <a:spcPts val="1800"/>
              </a:spcBef>
              <a:spcAft>
                <a:spcPts val="1800"/>
              </a:spcAft>
              <a:buSzPct val="100000"/>
              <a:buFont typeface="+mj-lt"/>
              <a:buAutoNum type="romanUcPeriod"/>
              <a:defRPr/>
            </a:pPr>
            <a:r>
              <a:rPr lang="en-US" dirty="0">
                <a:effectLst>
                  <a:outerShdw blurRad="38100" dist="38100" dir="2700000" algn="tl">
                    <a:srgbClr val="000000">
                      <a:alpha val="43137"/>
                    </a:srgbClr>
                  </a:outerShdw>
                </a:effectLst>
                <a:latin typeface="Calibri" pitchFamily="34" charset="0"/>
                <a:cs typeface="Calibri" pitchFamily="34" charset="0"/>
              </a:rPr>
              <a:t>TULIP Through the Grid of Scripture</a:t>
            </a:r>
          </a:p>
          <a:p>
            <a:pPr marL="576263" indent="-576263">
              <a:spcBef>
                <a:spcPts val="1800"/>
              </a:spcBef>
              <a:spcAft>
                <a:spcPts val="18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Conclusion</a:t>
            </a:r>
            <a:endParaRPr lang="en-US" dirty="0">
              <a:effectLst>
                <a:outerShdw blurRad="38100" dist="38100" dir="2700000" algn="tl">
                  <a:srgbClr val="000000">
                    <a:alpha val="43137"/>
                  </a:srgbClr>
                </a:outerShdw>
              </a:effectLst>
              <a:latin typeface="Calibri" pitchFamily="34" charset="0"/>
              <a:cs typeface="Calibri" pitchFamily="34" charset="0"/>
            </a:endParaRPr>
          </a:p>
        </p:txBody>
      </p:sp>
      <p:pic>
        <p:nvPicPr>
          <p:cNvPr id="2050" name="Picture 2" descr="Related image">
            <a:extLst>
              <a:ext uri="{FF2B5EF4-FFF2-40B4-BE49-F238E27FC236}">
                <a16:creationId xmlns:a16="http://schemas.microsoft.com/office/drawing/2014/main" id="{BD07C3A6-5BEC-46BE-B97F-165D46750D3C}"/>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914553" y="1371600"/>
            <a:ext cx="2667847"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00150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C:\Documents and Settings\Owner\Application Data\Microsoft\Media Catalog\clip0006.BMP">
            <a:extLst>
              <a:ext uri="{FF2B5EF4-FFF2-40B4-BE49-F238E27FC236}">
                <a16:creationId xmlns:a16="http://schemas.microsoft.com/office/drawing/2014/main" id="{B56E6A2E-5F1D-4CC5-AE3F-AD36C0E1AC31}"/>
              </a:ext>
            </a:extLst>
          </p:cNvPr>
          <p:cNvPicPr>
            <a:picLocks noChangeAspect="1" noChangeArrowheads="1"/>
          </p:cNvPicPr>
          <p:nvPr/>
        </p:nvPicPr>
        <p:blipFill>
          <a:blip r:embed="rId2" cstate="email">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rcRect/>
          <a:stretch>
            <a:fillRect/>
          </a:stretch>
        </p:blipFill>
        <p:spPr bwMode="auto">
          <a:xfrm>
            <a:off x="4016375" y="288245"/>
            <a:ext cx="4159250" cy="628151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634987774"/>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EB4774B-D1E8-4B39-95A8-6CEC1F0B73D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65082" y="435426"/>
            <a:ext cx="8461836" cy="5987148"/>
          </a:xfrm>
          <a:prstGeom prst="rect">
            <a:avLst/>
          </a:prstGeom>
        </p:spPr>
      </p:pic>
    </p:spTree>
    <p:extLst>
      <p:ext uri="{BB962C8B-B14F-4D97-AF65-F5344CB8AC3E}">
        <p14:creationId xmlns:p14="http://schemas.microsoft.com/office/powerpoint/2010/main" val="2973886929"/>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D360C9F-87A1-4489-B95E-78286D67C0E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9"/>
          </a:xfrm>
          <a:prstGeom prst="rect">
            <a:avLst/>
          </a:prstGeom>
        </p:spPr>
      </p:pic>
      <p:sp>
        <p:nvSpPr>
          <p:cNvPr id="27650" name="Rectangle 3"/>
          <p:cNvSpPr>
            <a:spLocks noGrp="1"/>
          </p:cNvSpPr>
          <p:nvPr>
            <p:ph type="body" idx="4294967295"/>
          </p:nvPr>
        </p:nvSpPr>
        <p:spPr>
          <a:xfrm>
            <a:off x="609600" y="0"/>
            <a:ext cx="10972800" cy="3657600"/>
          </a:xfrm>
        </p:spPr>
        <p:txBody>
          <a:bodyPr/>
          <a:lstStyle/>
          <a:p>
            <a:pPr marL="0" indent="0" algn="ctr" eaLnBrk="1" hangingPunct="1">
              <a:spcBef>
                <a:spcPts val="0"/>
              </a:spcBef>
              <a:spcAft>
                <a:spcPts val="1200"/>
              </a:spcAft>
              <a:buClr>
                <a:schemeClr val="tx1"/>
              </a:buClr>
              <a:buNone/>
              <a:defRPr/>
            </a:pPr>
            <a:r>
              <a:rPr lang="en-US" altLang="en-US" sz="4000" kern="1200" dirty="0">
                <a:solidFill>
                  <a:schemeClr val="tx2"/>
                </a:solidFill>
                <a:ea typeface="+mj-ea"/>
                <a:cs typeface="Calibri" panose="020F0502020204030204" pitchFamily="34" charset="0"/>
              </a:rPr>
              <a:t>Revelation 17:9-10</a:t>
            </a:r>
            <a:endParaRPr lang="en-US" sz="4000" kern="1200" dirty="0">
              <a:solidFill>
                <a:schemeClr val="tx2"/>
              </a:solidFill>
              <a:ea typeface="+mj-ea"/>
              <a:cs typeface="Calibri" panose="020F0502020204030204" pitchFamily="34" charset="0"/>
            </a:endParaRPr>
          </a:p>
          <a:p>
            <a:pPr marL="0" indent="0" algn="just">
              <a:spcBef>
                <a:spcPts val="0"/>
              </a:spcBef>
              <a:buNone/>
              <a:defRPr/>
            </a:pPr>
            <a:r>
              <a:rPr lang="en-US" sz="3550" dirty="0">
                <a:effectLst>
                  <a:outerShdw blurRad="38100" dist="38100" dir="2700000" algn="tl">
                    <a:srgbClr val="000000">
                      <a:alpha val="43137"/>
                    </a:srgbClr>
                  </a:outerShdw>
                </a:effectLst>
              </a:rPr>
              <a:t>“Here is the mind which has wisdom. The seven heads are </a:t>
            </a:r>
            <a:r>
              <a:rPr lang="en-US" sz="3550" b="1" u="sng" dirty="0">
                <a:solidFill>
                  <a:srgbClr val="FFFFCC"/>
                </a:solidFill>
                <a:effectLst>
                  <a:outerShdw blurRad="38100" dist="38100" dir="2700000" algn="tl">
                    <a:srgbClr val="000000">
                      <a:alpha val="43137"/>
                    </a:srgbClr>
                  </a:outerShdw>
                </a:effectLst>
              </a:rPr>
              <a:t>seven mountains</a:t>
            </a:r>
            <a:r>
              <a:rPr lang="en-US" sz="3550" dirty="0">
                <a:effectLst>
                  <a:outerShdw blurRad="38100" dist="38100" dir="2700000" algn="tl">
                    <a:srgbClr val="000000">
                      <a:alpha val="43137"/>
                    </a:srgbClr>
                  </a:outerShdw>
                </a:effectLst>
              </a:rPr>
              <a:t> on which the woman sits, </a:t>
            </a:r>
            <a:r>
              <a:rPr lang="en-US" sz="3550" baseline="30000" dirty="0">
                <a:effectLst>
                  <a:outerShdw blurRad="38100" dist="38100" dir="2700000" algn="tl">
                    <a:srgbClr val="000000">
                      <a:alpha val="43137"/>
                    </a:srgbClr>
                  </a:outerShdw>
                </a:effectLst>
              </a:rPr>
              <a:t>10 </a:t>
            </a:r>
            <a:r>
              <a:rPr lang="en-US" sz="3550" dirty="0">
                <a:effectLst>
                  <a:outerShdw blurRad="38100" dist="38100" dir="2700000" algn="tl">
                    <a:srgbClr val="000000">
                      <a:alpha val="43137"/>
                    </a:srgbClr>
                  </a:outerShdw>
                </a:effectLst>
              </a:rPr>
              <a:t>and </a:t>
            </a:r>
            <a:r>
              <a:rPr lang="en-US" sz="3550" b="1" u="sng" dirty="0">
                <a:solidFill>
                  <a:srgbClr val="FFFFCC"/>
                </a:solidFill>
                <a:effectLst>
                  <a:outerShdw blurRad="38100" dist="38100" dir="2700000" algn="tl">
                    <a:srgbClr val="000000">
                      <a:alpha val="43137"/>
                    </a:srgbClr>
                  </a:outerShdw>
                </a:effectLst>
              </a:rPr>
              <a:t>they are seven kings</a:t>
            </a:r>
            <a:r>
              <a:rPr lang="en-US" sz="3550" dirty="0">
                <a:effectLst>
                  <a:outerShdw blurRad="38100" dist="38100" dir="2700000" algn="tl">
                    <a:srgbClr val="000000">
                      <a:alpha val="43137"/>
                    </a:srgbClr>
                  </a:outerShdw>
                </a:effectLst>
              </a:rPr>
              <a:t>; five have fallen, one is, the other has not yet come; and when he comes, he must remain a little while.”</a:t>
            </a:r>
          </a:p>
        </p:txBody>
      </p:sp>
      <p:pic>
        <p:nvPicPr>
          <p:cNvPr id="6" name="Picture 6" descr="http://www.maggiesnotebook.com/wp-content/uploads/2011/08/Apostle_John_35.jpg">
            <a:extLst>
              <a:ext uri="{FF2B5EF4-FFF2-40B4-BE49-F238E27FC236}">
                <a16:creationId xmlns:a16="http://schemas.microsoft.com/office/drawing/2014/main" id="{E57AD377-E5FC-42E0-B44E-F49D1CF9C3C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416992" y="3276600"/>
            <a:ext cx="1358016" cy="1645920"/>
          </a:xfrm>
          <a:prstGeom prst="rect">
            <a:avLst/>
          </a:prstGeom>
          <a:solidFill>
            <a:srgbClr val="FFFFFF">
              <a:shade val="85000"/>
            </a:srgbClr>
          </a:solidFill>
          <a:ln w="28575"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642961557"/>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82837D9-D860-43B6-90CB-CC1B30302DC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9"/>
          </a:xfrm>
          <a:prstGeom prst="rect">
            <a:avLst/>
          </a:prstGeom>
        </p:spPr>
      </p:pic>
      <p:sp>
        <p:nvSpPr>
          <p:cNvPr id="38914" name="Rectangle 3"/>
          <p:cNvSpPr>
            <a:spLocks noChangeArrowheads="1"/>
          </p:cNvSpPr>
          <p:nvPr/>
        </p:nvSpPr>
        <p:spPr bwMode="auto">
          <a:xfrm>
            <a:off x="609600" y="0"/>
            <a:ext cx="10972800"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Bef>
                <a:spcPts val="0"/>
              </a:spcBef>
              <a:spcAft>
                <a:spcPts val="1200"/>
              </a:spcAft>
              <a:buClr>
                <a:schemeClr val="tx1"/>
              </a:buClr>
              <a:buSzPct val="75000"/>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Daniel 2:37-38</a:t>
            </a:r>
          </a:p>
          <a:p>
            <a:pPr algn="just">
              <a:spcBef>
                <a:spcPts val="0"/>
              </a:spcBef>
              <a:spcAft>
                <a:spcPts val="0"/>
              </a:spcAft>
            </a:pPr>
            <a:r>
              <a:rPr lang="en-US" sz="3600" dirty="0">
                <a:effectLst>
                  <a:outerShdw blurRad="38100" dist="38100" dir="2700000" algn="tl">
                    <a:srgbClr val="000000">
                      <a:alpha val="43137"/>
                    </a:srgbClr>
                  </a:outerShdw>
                </a:effectLst>
                <a:latin typeface="Calibri" panose="020F0502020204030204" pitchFamily="34" charset="0"/>
              </a:rPr>
              <a:t>You,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mn-cs"/>
              </a:rPr>
              <a:t>O king</a:t>
            </a:r>
            <a:r>
              <a:rPr lang="en-US" sz="3600" dirty="0">
                <a:effectLst>
                  <a:outerShdw blurRad="38100" dist="38100" dir="2700000" algn="tl">
                    <a:srgbClr val="000000">
                      <a:alpha val="43137"/>
                    </a:srgbClr>
                  </a:outerShdw>
                </a:effectLst>
                <a:latin typeface="Calibri" panose="020F0502020204030204" pitchFamily="34" charset="0"/>
              </a:rPr>
              <a:t>, are the king of kings, to whom </a:t>
            </a:r>
            <a:r>
              <a:rPr lang="en-US" sz="3600" dirty="0">
                <a:effectLst>
                  <a:outerShdw blurRad="38100" dist="38100" dir="2700000" algn="tl">
                    <a:srgbClr val="000000">
                      <a:alpha val="43137"/>
                    </a:srgbClr>
                  </a:outerShdw>
                </a:effectLst>
                <a:latin typeface="Calibri" panose="020F0502020204030204" pitchFamily="34" charset="0"/>
                <a:cs typeface="+mn-cs"/>
              </a:rPr>
              <a:t>the God of heaven has given</a:t>
            </a:r>
            <a:r>
              <a:rPr lang="en-US" sz="3600" dirty="0">
                <a:effectLst>
                  <a:outerShdw blurRad="38100" dist="38100" dir="2700000" algn="tl">
                    <a:srgbClr val="000000">
                      <a:alpha val="43137"/>
                    </a:srgbClr>
                  </a:outerShdw>
                </a:effectLst>
                <a:latin typeface="Calibri" panose="020F0502020204030204" pitchFamily="34" charset="0"/>
              </a:rPr>
              <a: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mn-cs"/>
              </a:rPr>
              <a:t>the kingdom</a:t>
            </a:r>
            <a:r>
              <a:rPr lang="en-US" sz="3600" dirty="0">
                <a:effectLst>
                  <a:outerShdw blurRad="38100" dist="38100" dir="2700000" algn="tl">
                    <a:srgbClr val="000000">
                      <a:alpha val="43137"/>
                    </a:srgbClr>
                  </a:outerShdw>
                </a:effectLst>
                <a:latin typeface="Calibri" panose="020F0502020204030204" pitchFamily="34" charset="0"/>
              </a:rPr>
              <a:t>, the power, the strength and the glory; </a:t>
            </a:r>
            <a:r>
              <a:rPr lang="en-US" sz="3600" baseline="30000" dirty="0">
                <a:effectLst>
                  <a:outerShdw blurRad="38100" dist="38100" dir="2700000" algn="tl">
                    <a:srgbClr val="000000">
                      <a:alpha val="43137"/>
                    </a:srgbClr>
                  </a:outerShdw>
                </a:effectLst>
                <a:latin typeface="Calibri" panose="020F0502020204030204" pitchFamily="34" charset="0"/>
              </a:rPr>
              <a:t>38 </a:t>
            </a:r>
            <a:r>
              <a:rPr lang="en-US" sz="3600" dirty="0">
                <a:effectLst>
                  <a:outerShdw blurRad="38100" dist="38100" dir="2700000" algn="tl">
                    <a:srgbClr val="000000">
                      <a:alpha val="43137"/>
                    </a:srgbClr>
                  </a:outerShdw>
                </a:effectLst>
                <a:latin typeface="Calibri" panose="020F0502020204030204" pitchFamily="34" charset="0"/>
              </a:rPr>
              <a:t>and wherever the sons of men dwell, </a:t>
            </a:r>
            <a:r>
              <a:rPr lang="en-US" sz="3600" i="1" dirty="0">
                <a:effectLst>
                  <a:outerShdw blurRad="38100" dist="38100" dir="2700000" algn="tl">
                    <a:srgbClr val="000000">
                      <a:alpha val="43137"/>
                    </a:srgbClr>
                  </a:outerShdw>
                </a:effectLst>
                <a:latin typeface="Calibri" panose="020F0502020204030204" pitchFamily="34" charset="0"/>
              </a:rPr>
              <a:t>or</a:t>
            </a:r>
            <a:r>
              <a:rPr lang="en-US" sz="3600" dirty="0">
                <a:effectLst>
                  <a:outerShdw blurRad="38100" dist="38100" dir="2700000" algn="tl">
                    <a:srgbClr val="000000">
                      <a:alpha val="43137"/>
                    </a:srgbClr>
                  </a:outerShdw>
                </a:effectLst>
                <a:latin typeface="Calibri" panose="020F0502020204030204" pitchFamily="34" charset="0"/>
              </a:rPr>
              <a:t> the beasts of the field, or the birds of the sky, </a:t>
            </a:r>
            <a:r>
              <a:rPr lang="en-US" sz="3600" dirty="0">
                <a:effectLst>
                  <a:outerShdw blurRad="38100" dist="38100" dir="2700000" algn="tl">
                    <a:srgbClr val="000000">
                      <a:alpha val="43137"/>
                    </a:srgbClr>
                  </a:outerShdw>
                </a:effectLst>
                <a:latin typeface="Calibri" panose="020F0502020204030204" pitchFamily="34" charset="0"/>
                <a:cs typeface="+mn-cs"/>
              </a:rPr>
              <a:t>He has given them</a:t>
            </a:r>
            <a:r>
              <a:rPr lang="en-US" sz="3600" dirty="0">
                <a:effectLst>
                  <a:outerShdw blurRad="38100" dist="38100" dir="2700000" algn="tl">
                    <a:srgbClr val="000000">
                      <a:alpha val="43137"/>
                    </a:srgbClr>
                  </a:outerShdw>
                </a:effectLst>
                <a:latin typeface="Calibri" panose="020F0502020204030204" pitchFamily="34" charset="0"/>
              </a:rPr>
              <a:t> into your hand and </a:t>
            </a:r>
            <a:r>
              <a:rPr lang="en-US" sz="3600" dirty="0">
                <a:effectLst>
                  <a:outerShdw blurRad="38100" dist="38100" dir="2700000" algn="tl">
                    <a:srgbClr val="000000">
                      <a:alpha val="43137"/>
                    </a:srgbClr>
                  </a:outerShdw>
                </a:effectLst>
                <a:latin typeface="Calibri" panose="020F0502020204030204" pitchFamily="34" charset="0"/>
                <a:cs typeface="+mn-cs"/>
              </a:rPr>
              <a:t>has caused you</a:t>
            </a:r>
            <a:r>
              <a:rPr lang="en-US" sz="3600" dirty="0">
                <a:effectLst>
                  <a:outerShdw blurRad="38100" dist="38100" dir="2700000" algn="tl">
                    <a:srgbClr val="000000">
                      <a:alpha val="43137"/>
                    </a:srgbClr>
                  </a:outerShdw>
                </a:effectLst>
                <a:latin typeface="Calibri" panose="020F0502020204030204" pitchFamily="34" charset="0"/>
              </a:rPr>
              <a:t> to rule over them all.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mn-cs"/>
              </a:rPr>
              <a:t>You are the head of gold.</a:t>
            </a:r>
          </a:p>
        </p:txBody>
      </p:sp>
    </p:spTree>
    <p:extLst>
      <p:ext uri="{BB962C8B-B14F-4D97-AF65-F5344CB8AC3E}">
        <p14:creationId xmlns:p14="http://schemas.microsoft.com/office/powerpoint/2010/main" val="1639462605"/>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1637111" y="228600"/>
            <a:ext cx="8917781"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7 Kings or Kingdoms (Dan. 2:37-38) </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(Revelation 17:9-10)</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2438400" y="1540934"/>
            <a:ext cx="3276600" cy="5088467"/>
          </a:xfrm>
        </p:spPr>
        <p:txBody>
          <a:bodyPr/>
          <a:lstStyle/>
          <a:p>
            <a:pPr marL="685800" indent="-685800" algn="just">
              <a:spcBef>
                <a:spcPct val="0"/>
              </a:spcBef>
              <a:spcAft>
                <a:spcPts val="1800"/>
              </a:spcAft>
              <a:buClr>
                <a:srgbClr val="66FFFF"/>
              </a:buClr>
              <a:buSzPct val="100000"/>
              <a:buFont typeface="+mj-lt"/>
              <a:buAutoNum type="arabicPeriod"/>
            </a:pPr>
            <a:r>
              <a:rPr lang="en-US" altLang="en-US" dirty="0">
                <a:effectLst>
                  <a:outerShdw blurRad="38100" dist="38100" dir="2700000" algn="tl">
                    <a:srgbClr val="000000">
                      <a:alpha val="43137"/>
                    </a:srgbClr>
                  </a:outerShdw>
                </a:effectLst>
              </a:rPr>
              <a:t>Egypt</a:t>
            </a:r>
          </a:p>
          <a:p>
            <a:pPr marL="685800" indent="-685800" algn="just">
              <a:spcBef>
                <a:spcPct val="0"/>
              </a:spcBef>
              <a:spcAft>
                <a:spcPts val="1800"/>
              </a:spcAft>
              <a:buClr>
                <a:srgbClr val="66FFFF"/>
              </a:buClr>
              <a:buSzPct val="100000"/>
              <a:buFont typeface="+mj-lt"/>
              <a:buAutoNum type="arabicPeriod"/>
            </a:pPr>
            <a:r>
              <a:rPr lang="en-US" altLang="en-US" dirty="0">
                <a:effectLst>
                  <a:outerShdw blurRad="38100" dist="38100" dir="2700000" algn="tl">
                    <a:srgbClr val="000000">
                      <a:alpha val="43137"/>
                    </a:srgbClr>
                  </a:outerShdw>
                </a:effectLst>
              </a:rPr>
              <a:t>Assyria</a:t>
            </a:r>
          </a:p>
          <a:p>
            <a:pPr marL="685800" indent="-685800" algn="just">
              <a:spcBef>
                <a:spcPct val="0"/>
              </a:spcBef>
              <a:spcAft>
                <a:spcPts val="1800"/>
              </a:spcAft>
              <a:buClr>
                <a:srgbClr val="66FFFF"/>
              </a:buClr>
              <a:buSzPct val="100000"/>
              <a:buFont typeface="+mj-lt"/>
              <a:buAutoNum type="arabicPeriod"/>
            </a:pPr>
            <a:r>
              <a:rPr lang="en-US" altLang="en-US" dirty="0">
                <a:effectLst>
                  <a:outerShdw blurRad="38100" dist="38100" dir="2700000" algn="tl">
                    <a:srgbClr val="000000">
                      <a:alpha val="43137"/>
                    </a:srgbClr>
                  </a:outerShdw>
                </a:effectLst>
              </a:rPr>
              <a:t>Babylon</a:t>
            </a:r>
          </a:p>
          <a:p>
            <a:pPr marL="685800" indent="-685800" algn="just">
              <a:spcBef>
                <a:spcPct val="0"/>
              </a:spcBef>
              <a:spcAft>
                <a:spcPts val="1800"/>
              </a:spcAft>
              <a:buClr>
                <a:srgbClr val="66FFFF"/>
              </a:buClr>
              <a:buSzPct val="100000"/>
              <a:buFont typeface="+mj-lt"/>
              <a:buAutoNum type="arabicPeriod"/>
            </a:pPr>
            <a:r>
              <a:rPr lang="en-US" altLang="en-US" dirty="0">
                <a:effectLst>
                  <a:outerShdw blurRad="38100" dist="38100" dir="2700000" algn="tl">
                    <a:srgbClr val="000000">
                      <a:alpha val="43137"/>
                    </a:srgbClr>
                  </a:outerShdw>
                </a:effectLst>
              </a:rPr>
              <a:t>Persian</a:t>
            </a:r>
          </a:p>
          <a:p>
            <a:pPr marL="685800" indent="-685800" algn="just">
              <a:spcBef>
                <a:spcPct val="0"/>
              </a:spcBef>
              <a:spcAft>
                <a:spcPts val="1800"/>
              </a:spcAft>
              <a:buClr>
                <a:srgbClr val="66FFFF"/>
              </a:buClr>
              <a:buSzPct val="100000"/>
              <a:buFont typeface="+mj-lt"/>
              <a:buAutoNum type="arabicPeriod"/>
            </a:pPr>
            <a:r>
              <a:rPr lang="en-US" altLang="en-US" dirty="0">
                <a:effectLst>
                  <a:outerShdw blurRad="38100" dist="38100" dir="2700000" algn="tl">
                    <a:srgbClr val="000000">
                      <a:alpha val="43137"/>
                    </a:srgbClr>
                  </a:outerShdw>
                </a:effectLst>
              </a:rPr>
              <a:t>Greece</a:t>
            </a:r>
          </a:p>
          <a:p>
            <a:pPr marL="685800" indent="-685800" algn="just">
              <a:spcBef>
                <a:spcPct val="0"/>
              </a:spcBef>
              <a:spcAft>
                <a:spcPts val="1800"/>
              </a:spcAft>
              <a:buClr>
                <a:srgbClr val="66FFFF"/>
              </a:buClr>
              <a:buSzPct val="100000"/>
              <a:buFont typeface="+mj-lt"/>
              <a:buAutoNum type="arabicPeriod"/>
            </a:pPr>
            <a:r>
              <a:rPr lang="en-US" altLang="en-US" dirty="0">
                <a:effectLst>
                  <a:outerShdw blurRad="38100" dist="38100" dir="2700000" algn="tl">
                    <a:srgbClr val="000000">
                      <a:alpha val="43137"/>
                    </a:srgbClr>
                  </a:outerShdw>
                </a:effectLst>
              </a:rPr>
              <a:t>Rome I</a:t>
            </a:r>
          </a:p>
          <a:p>
            <a:pPr marL="685800" indent="-685800" algn="just">
              <a:spcBef>
                <a:spcPct val="0"/>
              </a:spcBef>
              <a:spcAft>
                <a:spcPts val="1800"/>
              </a:spcAft>
              <a:buClr>
                <a:srgbClr val="66FFFF"/>
              </a:buClr>
              <a:buSzPct val="100000"/>
              <a:buFont typeface="+mj-lt"/>
              <a:buAutoNum type="arabicPeriod"/>
            </a:pPr>
            <a:r>
              <a:rPr lang="en-US" altLang="en-US" dirty="0">
                <a:effectLst>
                  <a:outerShdw blurRad="38100" dist="38100" dir="2700000" algn="tl">
                    <a:srgbClr val="000000">
                      <a:alpha val="43137"/>
                    </a:srgbClr>
                  </a:outerShdw>
                </a:effectLst>
              </a:rPr>
              <a:t>Rome II</a:t>
            </a:r>
          </a:p>
        </p:txBody>
      </p:sp>
      <p:pic>
        <p:nvPicPr>
          <p:cNvPr id="5" name="Picture 4">
            <a:extLst>
              <a:ext uri="{FF2B5EF4-FFF2-40B4-BE49-F238E27FC236}">
                <a16:creationId xmlns:a16="http://schemas.microsoft.com/office/drawing/2014/main" id="{BD40067D-E79C-43AA-B54A-DCCAFC44B2D5}"/>
              </a:ext>
            </a:extLst>
          </p:cNvPr>
          <p:cNvPicPr>
            <a:picLocks noChangeAspect="1"/>
          </p:cNvPicPr>
          <p:nvPr/>
        </p:nvPicPr>
        <p:blipFill>
          <a:blip r:embed="rId2" cstate="email">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6172200" y="2256366"/>
            <a:ext cx="3349264" cy="3657600"/>
          </a:xfrm>
          <a:prstGeom prst="rect">
            <a:avLst/>
          </a:prstGeom>
        </p:spPr>
      </p:pic>
    </p:spTree>
    <p:extLst>
      <p:ext uri="{BB962C8B-B14F-4D97-AF65-F5344CB8AC3E}">
        <p14:creationId xmlns:p14="http://schemas.microsoft.com/office/powerpoint/2010/main" val="1471224252"/>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09600" y="1600201"/>
            <a:ext cx="10972800" cy="5016758"/>
          </a:xfrm>
          <a:prstGeom prst="rect">
            <a:avLst/>
          </a:prstGeom>
        </p:spPr>
        <p:txBody>
          <a:bodyPr wrap="square">
            <a:spAutoFit/>
          </a:bodyPr>
          <a:lstStyle/>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rPr>
              <a:t>No man can believe what an abomination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the papacy</a:t>
            </a:r>
            <a:r>
              <a:rPr lang="en-US" sz="3200" dirty="0">
                <a:effectLst>
                  <a:outerShdw blurRad="38100" dist="38100" dir="2700000" algn="tl">
                    <a:srgbClr val="000000">
                      <a:alpha val="43137"/>
                    </a:srgbClr>
                  </a:outerShdw>
                </a:effectLst>
                <a:latin typeface="Calibri" panose="020F0502020204030204" pitchFamily="34" charset="0"/>
              </a:rPr>
              <a:t> is. A Christian does not have to be of low intelligence, either, to recognize it. God himself must deride him in the hellish fire, and our Lord Jesus Christ, St. Paul says in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II Thessalonians 2 [:8] will slay him with the breath of his mouth and destroy him by his glorious coming</a:t>
            </a:r>
            <a:r>
              <a:rPr lang="en-US" sz="3200" dirty="0">
                <a:effectLst>
                  <a:outerShdw blurRad="38100" dist="38100" dir="2700000" algn="tl">
                    <a:srgbClr val="000000">
                      <a:alpha val="43137"/>
                    </a:srgbClr>
                  </a:outerShdw>
                </a:effectLst>
                <a:latin typeface="Calibri" panose="020F0502020204030204" pitchFamily="34" charset="0"/>
              </a:rPr>
              <a:t>." I only deride, with my own weak derision, so that those who now live and those who will come after us should know what I have thought of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the pope, the damned antichrist</a:t>
            </a:r>
            <a:r>
              <a:rPr lang="en-US" sz="3200" dirty="0">
                <a:effectLst>
                  <a:outerShdw blurRad="38100" dist="38100" dir="2700000" algn="tl">
                    <a:srgbClr val="000000">
                      <a:alpha val="43137"/>
                    </a:srgbClr>
                  </a:outerShdw>
                </a:effectLst>
                <a:latin typeface="Calibri" panose="020F0502020204030204" pitchFamily="34" charset="0"/>
              </a:rPr>
              <a:t>, and so that whoever wishes to be a Christian may be warned against such an abomination</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
        <p:nvSpPr>
          <p:cNvPr id="3" name="Rectangle 2"/>
          <p:cNvSpPr/>
          <p:nvPr/>
        </p:nvSpPr>
        <p:spPr>
          <a:xfrm>
            <a:off x="2924177" y="217438"/>
            <a:ext cx="6343649" cy="1215717"/>
          </a:xfrm>
          <a:prstGeom prst="rect">
            <a:avLst/>
          </a:prstGeom>
        </p:spPr>
        <p:txBody>
          <a:bodyPr wrap="square">
            <a:spAutoFit/>
          </a:bodyPr>
          <a:lstStyle/>
          <a:p>
            <a:pPr algn="ctr">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rPr>
              <a:t>Martin Luther</a:t>
            </a:r>
          </a:p>
          <a:p>
            <a:pPr lvl="0" algn="ctr"/>
            <a:r>
              <a:rPr lang="en-US" sz="1600" dirty="0">
                <a:solidFill>
                  <a:srgbClr val="FFFFFF"/>
                </a:solidFill>
                <a:effectLst>
                  <a:outerShdw blurRad="38100" dist="38100" dir="2700000" algn="tl">
                    <a:srgbClr val="000000">
                      <a:alpha val="43137"/>
                    </a:srgbClr>
                  </a:outerShdw>
                </a:effectLst>
                <a:latin typeface="Calibri" panose="020F0502020204030204" pitchFamily="34" charset="0"/>
              </a:rPr>
              <a:t>"Against the Roman Papacy, an Institution of the Devil," in </a:t>
            </a:r>
            <a:r>
              <a:rPr lang="en-US" sz="1600" i="1" dirty="0">
                <a:solidFill>
                  <a:srgbClr val="FFFFFF"/>
                </a:solidFill>
                <a:effectLst>
                  <a:outerShdw blurRad="38100" dist="38100" dir="2700000" algn="tl">
                    <a:srgbClr val="000000">
                      <a:alpha val="43137"/>
                    </a:srgbClr>
                  </a:outerShdw>
                </a:effectLst>
                <a:latin typeface="Calibri" panose="020F0502020204030204" pitchFamily="34" charset="0"/>
              </a:rPr>
              <a:t>Luther's Works</a:t>
            </a:r>
            <a:r>
              <a:rPr lang="en-US" sz="1600" dirty="0">
                <a:solidFill>
                  <a:srgbClr val="FFFFFF"/>
                </a:solidFill>
                <a:effectLst>
                  <a:outerShdw blurRad="38100" dist="38100" dir="2700000" algn="tl">
                    <a:srgbClr val="000000">
                      <a:alpha val="43137"/>
                    </a:srgbClr>
                  </a:outerShdw>
                </a:effectLst>
                <a:latin typeface="Calibri" panose="020F0502020204030204" pitchFamily="34" charset="0"/>
              </a:rPr>
              <a:t>, ed. Eric. W. </a:t>
            </a:r>
            <a:r>
              <a:rPr lang="en-US" sz="1600" dirty="0" err="1">
                <a:solidFill>
                  <a:srgbClr val="FFFFFF"/>
                </a:solidFill>
                <a:effectLst>
                  <a:outerShdw blurRad="38100" dist="38100" dir="2700000" algn="tl">
                    <a:srgbClr val="000000">
                      <a:alpha val="43137"/>
                    </a:srgbClr>
                  </a:outerShdw>
                </a:effectLst>
                <a:latin typeface="Calibri" panose="020F0502020204030204" pitchFamily="34" charset="0"/>
              </a:rPr>
              <a:t>Gritsch</a:t>
            </a:r>
            <a:r>
              <a:rPr lang="en-US" sz="1600" dirty="0">
                <a:solidFill>
                  <a:srgbClr val="FFFFFF"/>
                </a:solidFill>
                <a:effectLst>
                  <a:outerShdw blurRad="38100" dist="38100" dir="2700000" algn="tl">
                    <a:srgbClr val="000000">
                      <a:alpha val="43137"/>
                    </a:srgbClr>
                  </a:outerShdw>
                </a:effectLst>
                <a:latin typeface="Calibri" panose="020F0502020204030204" pitchFamily="34" charset="0"/>
              </a:rPr>
              <a:t> (Philadelphia, PA: Fortress Press, 1966), 273-74.</a:t>
            </a: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5800" y="120831"/>
            <a:ext cx="914400" cy="914400"/>
          </a:xfrm>
          <a:prstGeom prst="rect">
            <a:avLst/>
          </a:prstGeom>
          <a:ln w="28575">
            <a:solidFill>
              <a:schemeClr val="tx1"/>
            </a:solidFill>
          </a:ln>
        </p:spPr>
      </p:pic>
    </p:spTree>
    <p:extLst>
      <p:ext uri="{BB962C8B-B14F-4D97-AF65-F5344CB8AC3E}">
        <p14:creationId xmlns:p14="http://schemas.microsoft.com/office/powerpoint/2010/main" val="955071290"/>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09600" y="1149489"/>
            <a:ext cx="10972800" cy="5632311"/>
          </a:xfrm>
          <a:prstGeom prst="rect">
            <a:avLst/>
          </a:prstGeom>
        </p:spPr>
        <p:txBody>
          <a:bodyPr wrap="square">
            <a:spAutoFit/>
          </a:bodyPr>
          <a:lstStyle/>
          <a:p>
            <a:pPr algn="just"/>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dirty="0">
                <a:effectLst>
                  <a:outerShdw blurRad="38100" dist="38100" dir="2700000" algn="tl">
                    <a:srgbClr val="000000">
                      <a:alpha val="43137"/>
                    </a:srgbClr>
                  </a:outerShdw>
                </a:effectLst>
                <a:latin typeface="Calibri" panose="020F0502020204030204" pitchFamily="34" charset="0"/>
              </a:rPr>
              <a:t>However, when we categorically deny to </a:t>
            </a:r>
            <a:r>
              <a:rPr lang="en-US" b="1" u="sng" dirty="0">
                <a:solidFill>
                  <a:schemeClr val="tx2"/>
                </a:solidFill>
                <a:effectLst>
                  <a:outerShdw blurRad="38100" dist="38100" dir="2700000" algn="tl">
                    <a:srgbClr val="000000">
                      <a:alpha val="43137"/>
                    </a:srgbClr>
                  </a:outerShdw>
                </a:effectLst>
                <a:latin typeface="Calibri" panose="020F0502020204030204" pitchFamily="34" charset="0"/>
              </a:rPr>
              <a:t>the papists</a:t>
            </a:r>
            <a:r>
              <a:rPr lang="en-US" dirty="0">
                <a:effectLst>
                  <a:outerShdw blurRad="38100" dist="38100" dir="2700000" algn="tl">
                    <a:srgbClr val="000000">
                      <a:alpha val="43137"/>
                    </a:srgbClr>
                  </a:outerShdw>
                </a:effectLst>
                <a:latin typeface="Calibri" panose="020F0502020204030204" pitchFamily="34" charset="0"/>
              </a:rPr>
              <a:t> the title of </a:t>
            </a:r>
            <a:r>
              <a:rPr lang="en-US" i="1" dirty="0">
                <a:effectLst>
                  <a:outerShdw blurRad="38100" dist="38100" dir="2700000" algn="tl">
                    <a:srgbClr val="000000">
                      <a:alpha val="43137"/>
                    </a:srgbClr>
                  </a:outerShdw>
                </a:effectLst>
                <a:latin typeface="Calibri" panose="020F0502020204030204" pitchFamily="34" charset="0"/>
              </a:rPr>
              <a:t>the</a:t>
            </a:r>
            <a:r>
              <a:rPr lang="en-US" dirty="0">
                <a:effectLst>
                  <a:outerShdw blurRad="38100" dist="38100" dir="2700000" algn="tl">
                    <a:srgbClr val="000000">
                      <a:alpha val="43137"/>
                    </a:srgbClr>
                  </a:outerShdw>
                </a:effectLst>
                <a:latin typeface="Calibri" panose="020F0502020204030204" pitchFamily="34" charset="0"/>
              </a:rPr>
              <a:t> church, we do not for this reason impugn the existence of churches among them. Rather, we are only contending about the true and lawful constitution of the church, required in the communion not only of the sacraments (which are the signs of profession) but also especially of doctrine. </a:t>
            </a:r>
            <a:r>
              <a:rPr lang="en-US" b="1" u="sng" dirty="0">
                <a:solidFill>
                  <a:srgbClr val="FFFFCC"/>
                </a:solidFill>
                <a:effectLst>
                  <a:outerShdw blurRad="38100" dist="38100" dir="2700000" algn="tl">
                    <a:srgbClr val="000000">
                      <a:alpha val="43137"/>
                    </a:srgbClr>
                  </a:outerShdw>
                </a:effectLst>
                <a:latin typeface="Calibri" panose="020F0502020204030204" pitchFamily="34" charset="0"/>
              </a:rPr>
              <a:t>Daniel [Dan. 9:27] and Paul [2 Thess. 2:4] foretold that Antichrist would sit in the Temple of God. With us, it is the Roman pontiff we make the leader and standard bearer of that wicked and abominable kingdom</a:t>
            </a:r>
            <a:r>
              <a:rPr lang="en-US" dirty="0">
                <a:effectLst>
                  <a:outerShdw blurRad="38100" dist="38100" dir="2700000" algn="tl">
                    <a:srgbClr val="000000">
                      <a:alpha val="43137"/>
                    </a:srgbClr>
                  </a:outerShdw>
                </a:effectLst>
                <a:latin typeface="Calibri" panose="020F0502020204030204" pitchFamily="34" charset="0"/>
              </a:rPr>
              <a:t>. The fact that his seat is placed in the Temple of God signifies that his reign was not to be such as to wipe out either the name of Christ or of the church. From this it therefore is evident that we by no means deny that the churches under his tyranny remain churches. But these he has profaned by his sacrilegious impiety, afflicted by his inhuman domination, corrupted and well-nigh killed by his evil and deadly doctrines, which are like poisoned drinks. In them Christ lies hidden, half buried, the gospel overthrown, piety scattered, the worship of God nearly wiped out. In them, briefly, everything is so confused that </a:t>
            </a:r>
            <a:r>
              <a:rPr lang="en-US" b="1" u="sng" dirty="0">
                <a:solidFill>
                  <a:srgbClr val="FFFFCC"/>
                </a:solidFill>
                <a:effectLst>
                  <a:outerShdw blurRad="38100" dist="38100" dir="2700000" algn="tl">
                    <a:srgbClr val="000000">
                      <a:alpha val="43137"/>
                    </a:srgbClr>
                  </a:outerShdw>
                </a:effectLst>
                <a:latin typeface="Calibri" panose="020F0502020204030204" pitchFamily="34" charset="0"/>
              </a:rPr>
              <a:t>there we see the face of Babylon</a:t>
            </a:r>
            <a:r>
              <a:rPr lang="en-US" dirty="0">
                <a:effectLst>
                  <a:outerShdw blurRad="38100" dist="38100" dir="2700000" algn="tl">
                    <a:srgbClr val="000000">
                      <a:alpha val="43137"/>
                    </a:srgbClr>
                  </a:outerShdw>
                </a:effectLst>
                <a:latin typeface="Calibri" panose="020F0502020204030204" pitchFamily="34" charset="0"/>
              </a:rPr>
              <a:t> rather than that of the Holy City of God</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
        <p:nvSpPr>
          <p:cNvPr id="3" name="Rectangle 2"/>
          <p:cNvSpPr/>
          <p:nvPr/>
        </p:nvSpPr>
        <p:spPr>
          <a:xfrm>
            <a:off x="2114552" y="215205"/>
            <a:ext cx="7962899" cy="969496"/>
          </a:xfrm>
          <a:prstGeom prst="rect">
            <a:avLst/>
          </a:prstGeom>
        </p:spPr>
        <p:txBody>
          <a:bodyPr wrap="square">
            <a:spAutoFit/>
          </a:bodyPr>
          <a:lstStyle/>
          <a:p>
            <a:pPr algn="ctr">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rPr>
              <a:t>John Calvin</a:t>
            </a:r>
          </a:p>
          <a:p>
            <a:pPr algn="ctr">
              <a:spcAft>
                <a:spcPts val="0"/>
              </a:spcAft>
            </a:pPr>
            <a:r>
              <a:rPr lang="en-US" sz="1600" dirty="0">
                <a:effectLst>
                  <a:outerShdw blurRad="38100" dist="38100" dir="2700000" algn="tl">
                    <a:srgbClr val="000000">
                      <a:alpha val="43137"/>
                    </a:srgbClr>
                  </a:outerShdw>
                </a:effectLst>
                <a:latin typeface="Calibri" panose="020F0502020204030204" pitchFamily="34" charset="0"/>
              </a:rPr>
              <a:t>Calvin, </a:t>
            </a:r>
            <a:r>
              <a:rPr lang="en-US" sz="1600" i="1" dirty="0">
                <a:effectLst>
                  <a:outerShdw blurRad="38100" dist="38100" dir="2700000" algn="tl">
                    <a:srgbClr val="000000">
                      <a:alpha val="43137"/>
                    </a:srgbClr>
                  </a:outerShdw>
                </a:effectLst>
                <a:latin typeface="Calibri" panose="020F0502020204030204" pitchFamily="34" charset="0"/>
              </a:rPr>
              <a:t>Institutes</a:t>
            </a:r>
            <a:r>
              <a:rPr lang="en-US" sz="1600" dirty="0">
                <a:effectLst>
                  <a:outerShdw blurRad="38100" dist="38100" dir="2700000" algn="tl">
                    <a:srgbClr val="000000">
                      <a:alpha val="43137"/>
                    </a:srgbClr>
                  </a:outerShdw>
                </a:effectLst>
                <a:latin typeface="Calibri" panose="020F0502020204030204" pitchFamily="34" charset="0"/>
              </a:rPr>
              <a:t>, IV, ii, 12.</a:t>
            </a:r>
          </a:p>
        </p:txBody>
      </p:sp>
      <p:pic>
        <p:nvPicPr>
          <p:cNvPr id="6" name="Picture 5">
            <a:extLst>
              <a:ext uri="{FF2B5EF4-FFF2-40B4-BE49-F238E27FC236}">
                <a16:creationId xmlns:a16="http://schemas.microsoft.com/office/drawing/2014/main" id="{9B702A8A-A79B-41B1-A916-F07D2142E8C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600" y="76200"/>
            <a:ext cx="766735" cy="1097280"/>
          </a:xfrm>
          <a:prstGeom prst="rect">
            <a:avLst/>
          </a:prstGeom>
          <a:solidFill>
            <a:schemeClr val="tx1"/>
          </a:solidFill>
          <a:ln>
            <a:solidFill>
              <a:schemeClr val="tx1"/>
            </a:solidFill>
          </a:ln>
        </p:spPr>
      </p:pic>
    </p:spTree>
    <p:extLst>
      <p:ext uri="{BB962C8B-B14F-4D97-AF65-F5344CB8AC3E}">
        <p14:creationId xmlns:p14="http://schemas.microsoft.com/office/powerpoint/2010/main" val="744453624"/>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ctrTitle" sz="quarter" idx="4294967295"/>
          </p:nvPr>
        </p:nvSpPr>
        <p:spPr>
          <a:xfrm>
            <a:off x="609600" y="1600200"/>
            <a:ext cx="10972800" cy="5181600"/>
          </a:xfrm>
        </p:spPr>
        <p:txBody>
          <a:bodyPr anchor="t"/>
          <a:lstStyle/>
          <a:p>
            <a:pPr algn="just">
              <a:lnSpc>
                <a:spcPct val="100000"/>
              </a:lnSpc>
            </a:pPr>
            <a:r>
              <a:rPr lang="en-US" sz="3000" dirty="0">
                <a:solidFill>
                  <a:schemeClr val="tx1"/>
                </a:solidFill>
                <a:effectLst>
                  <a:outerShdw blurRad="38100" dist="38100" dir="2700000" algn="tl">
                    <a:srgbClr val="000000">
                      <a:alpha val="43137"/>
                    </a:srgbClr>
                  </a:outerShdw>
                </a:effectLst>
              </a:rPr>
              <a:t>“This passage is explained in various ways. </a:t>
            </a:r>
            <a:r>
              <a:rPr lang="en-US" sz="3000" b="1" u="sng" dirty="0">
                <a:solidFill>
                  <a:srgbClr val="FFFFCC"/>
                </a:solidFill>
                <a:effectLst>
                  <a:outerShdw blurRad="38100" dist="38100" dir="2700000" algn="tl">
                    <a:srgbClr val="000000">
                      <a:alpha val="43137"/>
                    </a:srgbClr>
                  </a:outerShdw>
                </a:effectLst>
              </a:rPr>
              <a:t>I pass by the dreams of the Jews, who apply all passages of this kind to the temporal reign of the Messiah, which they have contrived by their own imagination</a:t>
            </a:r>
            <a:r>
              <a:rPr lang="en-US" sz="3000" dirty="0">
                <a:solidFill>
                  <a:schemeClr val="tx1"/>
                </a:solidFill>
                <a:effectLst>
                  <a:outerShdw blurRad="38100" dist="38100" dir="2700000" algn="tl">
                    <a:srgbClr val="000000">
                      <a:alpha val="43137"/>
                    </a:srgbClr>
                  </a:outerShdw>
                </a:effectLst>
              </a:rPr>
              <a:t>.... I willingly view this passage as referring to Judea, and afterwards to </a:t>
            </a:r>
            <a:r>
              <a:rPr lang="en-US" sz="3000" b="1" u="sng" dirty="0">
                <a:solidFill>
                  <a:srgbClr val="FFFFCC"/>
                </a:solidFill>
                <a:effectLst>
                  <a:outerShdw blurRad="38100" dist="38100" dir="2700000" algn="tl">
                    <a:srgbClr val="000000">
                      <a:alpha val="43137"/>
                    </a:srgbClr>
                  </a:outerShdw>
                </a:effectLst>
              </a:rPr>
              <a:t>other parts of the world</a:t>
            </a:r>
            <a:r>
              <a:rPr lang="en-US" sz="3000" dirty="0">
                <a:solidFill>
                  <a:schemeClr val="tx1"/>
                </a:solidFill>
                <a:effectLst>
                  <a:outerShdw blurRad="38100" dist="38100" dir="2700000" algn="tl">
                    <a:srgbClr val="000000">
                      <a:alpha val="43137"/>
                    </a:srgbClr>
                  </a:outerShdw>
                </a:effectLst>
              </a:rPr>
              <a:t>.... Let us now see when this prophecy was fulfilled, or shall be fulfilled. The Lord began some kind of restoration when he brought his people out of Babylon: but that was only a foretaste, and, therefore, I have no hesitation in saying that this passage, as well as others of a similar kind, must </a:t>
            </a:r>
            <a:r>
              <a:rPr lang="en-US" sz="3000" b="1" u="sng" dirty="0">
                <a:solidFill>
                  <a:srgbClr val="FFFFCC"/>
                </a:solidFill>
                <a:effectLst>
                  <a:outerShdw blurRad="38100" dist="38100" dir="2700000" algn="tl">
                    <a:srgbClr val="000000">
                      <a:alpha val="43137"/>
                    </a:srgbClr>
                  </a:outerShdw>
                </a:effectLst>
              </a:rPr>
              <a:t>refer to the kingdom of Christ</a:t>
            </a:r>
            <a:r>
              <a:rPr lang="en-US" sz="3000" dirty="0">
                <a:solidFill>
                  <a:schemeClr val="tx1"/>
                </a:solidFill>
                <a:effectLst>
                  <a:outerShdw blurRad="38100" dist="38100" dir="2700000" algn="tl">
                    <a:srgbClr val="000000">
                      <a:alpha val="43137"/>
                    </a:srgbClr>
                  </a:outerShdw>
                </a:effectLst>
              </a:rPr>
              <a:t>; and in no other light could it be viewed, if we compare it with other prophecies.”</a:t>
            </a:r>
            <a:endParaRPr lang="en-US" altLang="en-US" sz="3000" dirty="0">
              <a:solidFill>
                <a:schemeClr val="tx1"/>
              </a:solidFill>
              <a:effectLst>
                <a:outerShdw blurRad="38100" dist="38100" dir="2700000" algn="tl">
                  <a:srgbClr val="000000">
                    <a:alpha val="43137"/>
                  </a:srgbClr>
                </a:outerShdw>
              </a:effectLst>
            </a:endParaRPr>
          </a:p>
        </p:txBody>
      </p:sp>
      <p:sp>
        <p:nvSpPr>
          <p:cNvPr id="15363" name="Rectangle 3"/>
          <p:cNvSpPr>
            <a:spLocks noGrp="1" noChangeArrowheads="1"/>
          </p:cNvSpPr>
          <p:nvPr>
            <p:ph type="subTitle" sz="quarter" idx="4294967295"/>
          </p:nvPr>
        </p:nvSpPr>
        <p:spPr>
          <a:xfrm>
            <a:off x="2552700" y="228600"/>
            <a:ext cx="7086600" cy="1295400"/>
          </a:xfrm>
        </p:spPr>
        <p:txBody>
          <a:bodyPr/>
          <a:lstStyle/>
          <a:p>
            <a:pPr marL="0" indent="0" algn="ctr">
              <a:spcBef>
                <a:spcPct val="0"/>
              </a:spcBef>
              <a:spcAft>
                <a:spcPts val="600"/>
              </a:spcAft>
              <a:buNone/>
              <a:defRPr/>
            </a:pPr>
            <a:r>
              <a:rPr lang="en-US" sz="3600" kern="1200" dirty="0">
                <a:solidFill>
                  <a:srgbClr val="00FFFF"/>
                </a:solidFill>
                <a:effectLst>
                  <a:outerShdw blurRad="38100" dist="38100" dir="2700000" algn="tl">
                    <a:srgbClr val="000000">
                      <a:alpha val="43137"/>
                    </a:srgbClr>
                  </a:outerShdw>
                </a:effectLst>
                <a:cs typeface="Arial" panose="020B0604020202020204" pitchFamily="34" charset="0"/>
              </a:rPr>
              <a:t>John Calvin</a:t>
            </a:r>
          </a:p>
          <a:p>
            <a:pPr marL="0" indent="0" algn="ctr" eaLnBrk="1" hangingPunct="1">
              <a:spcBef>
                <a:spcPts val="0"/>
              </a:spcBef>
              <a:buNone/>
              <a:defRPr/>
            </a:pPr>
            <a:r>
              <a:rPr lang="en-US" sz="1600" dirty="0">
                <a:effectLst>
                  <a:outerShdw blurRad="38100" dist="38100" dir="2700000" algn="tl">
                    <a:srgbClr val="000000">
                      <a:alpha val="43137"/>
                    </a:srgbClr>
                  </a:outerShdw>
                </a:effectLst>
              </a:rPr>
              <a:t>Commentary on Isaiah 35:1</a:t>
            </a:r>
          </a:p>
          <a:p>
            <a:pPr marL="0" indent="0" algn="ctr" eaLnBrk="1" hangingPunct="1">
              <a:spcBef>
                <a:spcPts val="0"/>
              </a:spcBef>
              <a:buNone/>
              <a:defRPr/>
            </a:pPr>
            <a:r>
              <a:rPr lang="en-US" sz="1800" i="1" dirty="0">
                <a:effectLst>
                  <a:outerShdw blurRad="38100" dist="38100" dir="2700000" algn="tl">
                    <a:srgbClr val="000000">
                      <a:alpha val="43137"/>
                    </a:srgbClr>
                  </a:outerShdw>
                </a:effectLst>
              </a:rPr>
              <a:t>Isaiah 35:1— “The wilderness and the solitary place shall be glad.”</a:t>
            </a:r>
            <a:endParaRPr lang="en-US" sz="1600" dirty="0">
              <a:effectLst>
                <a:outerShdw blurRad="38100" dist="38100" dir="2700000" algn="tl">
                  <a:srgbClr val="000000">
                    <a:alpha val="43137"/>
                  </a:srgbClr>
                </a:outerShdw>
              </a:effectLst>
            </a:endParaRPr>
          </a:p>
        </p:txBody>
      </p:sp>
      <p:pic>
        <p:nvPicPr>
          <p:cNvPr id="5" name="Picture 4">
            <a:extLst>
              <a:ext uri="{FF2B5EF4-FFF2-40B4-BE49-F238E27FC236}">
                <a16:creationId xmlns:a16="http://schemas.microsoft.com/office/drawing/2014/main" id="{12FE1F0A-CB88-4F6B-B4DC-1967A40F9C9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600" y="76200"/>
            <a:ext cx="766735" cy="1097280"/>
          </a:xfrm>
          <a:prstGeom prst="rect">
            <a:avLst/>
          </a:prstGeom>
          <a:ln>
            <a:solidFill>
              <a:schemeClr val="tx1"/>
            </a:solidFill>
          </a:ln>
        </p:spPr>
      </p:pic>
    </p:spTree>
    <p:extLst>
      <p:ext uri="{BB962C8B-B14F-4D97-AF65-F5344CB8AC3E}">
        <p14:creationId xmlns:p14="http://schemas.microsoft.com/office/powerpoint/2010/main" val="702757475"/>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ctrTitle" sz="quarter" idx="4294967295"/>
          </p:nvPr>
        </p:nvSpPr>
        <p:spPr>
          <a:xfrm>
            <a:off x="609600" y="2057400"/>
            <a:ext cx="10972800" cy="4073604"/>
          </a:xfrm>
        </p:spPr>
        <p:txBody>
          <a:bodyPr anchor="t"/>
          <a:lstStyle/>
          <a:p>
            <a:pPr algn="just">
              <a:lnSpc>
                <a:spcPct val="100000"/>
              </a:lnSpc>
            </a:pPr>
            <a:r>
              <a:rPr lang="en-US" sz="2700" dirty="0">
                <a:solidFill>
                  <a:schemeClr val="tx1"/>
                </a:solidFill>
                <a:effectLst>
                  <a:outerShdw blurRad="38100" dist="38100" dir="2700000" algn="tl">
                    <a:srgbClr val="000000">
                      <a:alpha val="43137"/>
                    </a:srgbClr>
                  </a:outerShdw>
                </a:effectLst>
              </a:rPr>
              <a:t>“Here the Prophet describes the felicity which shall be under the reign of Christ: and we know that whenever the Prophets set forth promises of a happy and prosperous state to God’s people, they adopt </a:t>
            </a:r>
            <a:r>
              <a:rPr lang="en-US" sz="2700" b="1" u="sng" dirty="0">
                <a:solidFill>
                  <a:srgbClr val="FFFFCC"/>
                </a:solidFill>
                <a:effectLst>
                  <a:outerShdw blurRad="38100" dist="38100" dir="2700000" algn="tl">
                    <a:srgbClr val="000000">
                      <a:alpha val="43137"/>
                    </a:srgbClr>
                  </a:outerShdw>
                </a:effectLst>
              </a:rPr>
              <a:t>metaphorical expressions</a:t>
            </a:r>
            <a:r>
              <a:rPr lang="en-US" sz="2700" dirty="0">
                <a:solidFill>
                  <a:schemeClr val="tx1"/>
                </a:solidFill>
                <a:effectLst>
                  <a:outerShdw blurRad="38100" dist="38100" dir="2700000" algn="tl">
                    <a:srgbClr val="000000">
                      <a:alpha val="43137"/>
                    </a:srgbClr>
                  </a:outerShdw>
                </a:effectLst>
              </a:rPr>
              <a:t>, and say, that abundance of all good things shall flow, that there shall be the most fruitful produce, that provisions shall be bountifully supplied; for </a:t>
            </a:r>
            <a:r>
              <a:rPr lang="en-US" sz="2700" b="1" u="sng" dirty="0">
                <a:solidFill>
                  <a:srgbClr val="FFFFCC"/>
                </a:solidFill>
                <a:effectLst>
                  <a:outerShdw blurRad="38100" dist="38100" dir="2700000" algn="tl">
                    <a:srgbClr val="000000">
                      <a:alpha val="43137"/>
                    </a:srgbClr>
                  </a:outerShdw>
                </a:effectLst>
              </a:rPr>
              <a:t>they accommodated their mode of speaking to the notions of that ancient people</a:t>
            </a:r>
            <a:r>
              <a:rPr lang="en-US" sz="2700" dirty="0">
                <a:solidFill>
                  <a:schemeClr val="tx1"/>
                </a:solidFill>
                <a:effectLst>
                  <a:outerShdw blurRad="38100" dist="38100" dir="2700000" algn="tl">
                    <a:srgbClr val="000000">
                      <a:alpha val="43137"/>
                    </a:srgbClr>
                  </a:outerShdw>
                </a:effectLst>
              </a:rPr>
              <a:t>; it is therefore no wonder if they sometimes </a:t>
            </a:r>
            <a:r>
              <a:rPr lang="en-US" sz="2700" b="1" u="sng" dirty="0">
                <a:solidFill>
                  <a:srgbClr val="FFFFCC"/>
                </a:solidFill>
                <a:effectLst>
                  <a:outerShdw blurRad="38100" dist="38100" dir="2700000" algn="tl">
                    <a:srgbClr val="000000">
                      <a:alpha val="43137"/>
                    </a:srgbClr>
                  </a:outerShdw>
                </a:effectLst>
              </a:rPr>
              <a:t>speak to them as to children</a:t>
            </a:r>
            <a:r>
              <a:rPr lang="en-US" sz="2700" dirty="0">
                <a:solidFill>
                  <a:schemeClr val="tx1"/>
                </a:solidFill>
                <a:effectLst>
                  <a:outerShdw blurRad="38100" dist="38100" dir="2700000" algn="tl">
                    <a:srgbClr val="000000">
                      <a:alpha val="43137"/>
                    </a:srgbClr>
                  </a:outerShdw>
                </a:effectLst>
              </a:rPr>
              <a:t>. At the same time, the Spirit under these </a:t>
            </a:r>
            <a:r>
              <a:rPr lang="en-US" sz="2700" b="1" u="sng" dirty="0">
                <a:solidFill>
                  <a:srgbClr val="FFFFCC"/>
                </a:solidFill>
                <a:effectLst>
                  <a:outerShdw blurRad="38100" dist="38100" dir="2700000" algn="tl">
                    <a:srgbClr val="000000">
                      <a:alpha val="43137"/>
                    </a:srgbClr>
                  </a:outerShdw>
                </a:effectLst>
              </a:rPr>
              <a:t>figurative expressions</a:t>
            </a:r>
            <a:r>
              <a:rPr lang="en-US" sz="2700" b="1" dirty="0">
                <a:solidFill>
                  <a:schemeClr val="tx1"/>
                </a:solidFill>
                <a:effectLst>
                  <a:outerShdw blurRad="38100" dist="38100" dir="2700000" algn="tl">
                    <a:srgbClr val="000000">
                      <a:alpha val="43137"/>
                    </a:srgbClr>
                  </a:outerShdw>
                </a:effectLst>
              </a:rPr>
              <a:t> </a:t>
            </a:r>
            <a:r>
              <a:rPr lang="en-US" sz="2700" dirty="0">
                <a:solidFill>
                  <a:schemeClr val="tx1"/>
                </a:solidFill>
                <a:effectLst>
                  <a:outerShdw blurRad="38100" dist="38100" dir="2700000" algn="tl">
                    <a:srgbClr val="000000">
                      <a:alpha val="43137"/>
                    </a:srgbClr>
                  </a:outerShdw>
                </a:effectLst>
              </a:rPr>
              <a:t>declares, that the </a:t>
            </a:r>
            <a:r>
              <a:rPr lang="en-US" sz="2700" b="1" u="sng" dirty="0">
                <a:solidFill>
                  <a:srgbClr val="FFFFCC"/>
                </a:solidFill>
                <a:effectLst>
                  <a:outerShdw blurRad="38100" dist="38100" dir="2700000" algn="tl">
                    <a:srgbClr val="000000">
                      <a:alpha val="43137"/>
                    </a:srgbClr>
                  </a:outerShdw>
                </a:effectLst>
              </a:rPr>
              <a:t>kingdom of Christ</a:t>
            </a:r>
            <a:r>
              <a:rPr lang="en-US" sz="2700" dirty="0">
                <a:solidFill>
                  <a:schemeClr val="tx1"/>
                </a:solidFill>
                <a:effectLst>
                  <a:outerShdw blurRad="38100" dist="38100" dir="2700000" algn="tl">
                    <a:srgbClr val="000000">
                      <a:alpha val="43137"/>
                    </a:srgbClr>
                  </a:outerShdw>
                </a:effectLst>
              </a:rPr>
              <a:t> shall in every way be happy and blessed, or that the </a:t>
            </a:r>
            <a:r>
              <a:rPr lang="en-US" sz="2700" b="1" u="sng" dirty="0">
                <a:solidFill>
                  <a:srgbClr val="FFFFCC"/>
                </a:solidFill>
                <a:effectLst>
                  <a:outerShdw blurRad="38100" dist="38100" dir="2700000" algn="tl">
                    <a:srgbClr val="000000">
                      <a:alpha val="43137"/>
                    </a:srgbClr>
                  </a:outerShdw>
                </a:effectLst>
              </a:rPr>
              <a:t>Church of God</a:t>
            </a:r>
            <a:r>
              <a:rPr lang="en-US" sz="2700" dirty="0">
                <a:solidFill>
                  <a:schemeClr val="tx1"/>
                </a:solidFill>
                <a:effectLst>
                  <a:outerShdw blurRad="38100" dist="38100" dir="2700000" algn="tl">
                    <a:srgbClr val="000000">
                      <a:alpha val="43137"/>
                    </a:srgbClr>
                  </a:outerShdw>
                </a:effectLst>
              </a:rPr>
              <a:t>, which means </a:t>
            </a:r>
            <a:r>
              <a:rPr lang="en-US" sz="2700" b="1" u="sng" dirty="0">
                <a:solidFill>
                  <a:srgbClr val="FFFFCC"/>
                </a:solidFill>
                <a:effectLst>
                  <a:outerShdw blurRad="38100" dist="38100" dir="2700000" algn="tl">
                    <a:srgbClr val="000000">
                      <a:alpha val="43137"/>
                    </a:srgbClr>
                  </a:outerShdw>
                </a:effectLst>
              </a:rPr>
              <a:t>the same thing</a:t>
            </a:r>
            <a:r>
              <a:rPr lang="en-US" sz="2700" dirty="0">
                <a:solidFill>
                  <a:schemeClr val="tx1"/>
                </a:solidFill>
                <a:effectLst>
                  <a:outerShdw blurRad="38100" dist="38100" dir="2700000" algn="tl">
                    <a:srgbClr val="000000">
                      <a:alpha val="43137"/>
                    </a:srgbClr>
                  </a:outerShdw>
                </a:effectLst>
              </a:rPr>
              <a:t>, shall be blessed, when Christ shall begin to reign.”</a:t>
            </a:r>
            <a:endParaRPr lang="en-US" altLang="en-US" sz="2700" dirty="0">
              <a:solidFill>
                <a:schemeClr val="tx1"/>
              </a:solidFill>
              <a:effectLst>
                <a:outerShdw blurRad="38100" dist="38100" dir="2700000" algn="tl">
                  <a:srgbClr val="000000">
                    <a:alpha val="43137"/>
                  </a:srgbClr>
                </a:outerShdw>
              </a:effectLst>
            </a:endParaRPr>
          </a:p>
        </p:txBody>
      </p:sp>
      <p:sp>
        <p:nvSpPr>
          <p:cNvPr id="15363" name="Rectangle 3"/>
          <p:cNvSpPr>
            <a:spLocks noGrp="1" noChangeArrowheads="1"/>
          </p:cNvSpPr>
          <p:nvPr>
            <p:ph type="subTitle" sz="quarter" idx="4294967295"/>
          </p:nvPr>
        </p:nvSpPr>
        <p:spPr>
          <a:xfrm>
            <a:off x="876300" y="228600"/>
            <a:ext cx="10439400" cy="1600200"/>
          </a:xfrm>
        </p:spPr>
        <p:txBody>
          <a:bodyPr/>
          <a:lstStyle/>
          <a:p>
            <a:pPr marL="0" indent="0" algn="ctr">
              <a:spcBef>
                <a:spcPct val="0"/>
              </a:spcBef>
              <a:spcAft>
                <a:spcPts val="600"/>
              </a:spcAft>
              <a:buNone/>
              <a:defRPr/>
            </a:pPr>
            <a:r>
              <a:rPr lang="en-US" sz="3600" kern="1200" dirty="0">
                <a:solidFill>
                  <a:srgbClr val="00FFFF"/>
                </a:solidFill>
                <a:effectLst>
                  <a:outerShdw blurRad="38100" dist="38100" dir="2700000" algn="tl">
                    <a:srgbClr val="000000">
                      <a:alpha val="43137"/>
                    </a:srgbClr>
                  </a:outerShdw>
                </a:effectLst>
                <a:cs typeface="Arial" panose="020B0604020202020204" pitchFamily="34" charset="0"/>
              </a:rPr>
              <a:t>John Calvin</a:t>
            </a:r>
          </a:p>
          <a:p>
            <a:pPr marL="0" indent="0" algn="ctr" eaLnBrk="1" hangingPunct="1">
              <a:spcBef>
                <a:spcPts val="0"/>
              </a:spcBef>
              <a:spcAft>
                <a:spcPts val="600"/>
              </a:spcAft>
              <a:buNone/>
              <a:defRPr/>
            </a:pPr>
            <a:r>
              <a:rPr lang="en-US" sz="1600" dirty="0">
                <a:effectLst>
                  <a:outerShdw blurRad="38100" dist="38100" dir="2700000" algn="tl">
                    <a:srgbClr val="000000">
                      <a:alpha val="43137"/>
                    </a:srgbClr>
                  </a:outerShdw>
                </a:effectLst>
              </a:rPr>
              <a:t>Commentary on Amos 9:13</a:t>
            </a:r>
          </a:p>
          <a:p>
            <a:pPr marL="0" indent="0" algn="ctr" eaLnBrk="1" hangingPunct="1">
              <a:spcBef>
                <a:spcPts val="0"/>
              </a:spcBef>
              <a:buNone/>
              <a:defRPr/>
            </a:pPr>
            <a:r>
              <a:rPr lang="en-US" sz="1800" i="1" dirty="0">
                <a:effectLst>
                  <a:outerShdw blurRad="38100" dist="38100" dir="2700000" algn="tl">
                    <a:srgbClr val="000000">
                      <a:alpha val="43137"/>
                    </a:srgbClr>
                  </a:outerShdw>
                </a:effectLst>
              </a:rPr>
              <a:t>Amos 9:13—“Behold the days come, saith the LORD, that the plowman shall overtake the reaper, and the </a:t>
            </a:r>
            <a:r>
              <a:rPr lang="en-US" sz="1800" i="1" dirty="0" err="1">
                <a:effectLst>
                  <a:outerShdw blurRad="38100" dist="38100" dir="2700000" algn="tl">
                    <a:srgbClr val="000000">
                      <a:alpha val="43137"/>
                    </a:srgbClr>
                  </a:outerShdw>
                </a:effectLst>
              </a:rPr>
              <a:t>treader</a:t>
            </a:r>
            <a:r>
              <a:rPr lang="en-US" sz="1800" i="1" dirty="0">
                <a:effectLst>
                  <a:outerShdw blurRad="38100" dist="38100" dir="2700000" algn="tl">
                    <a:srgbClr val="000000">
                      <a:alpha val="43137"/>
                    </a:srgbClr>
                  </a:outerShdw>
                </a:effectLst>
              </a:rPr>
              <a:t> of grapes him that soweth seed: and the mountains shall drop sweet wine, and all the hills shall melt.” </a:t>
            </a:r>
            <a:endParaRPr lang="en-US" sz="1600" dirty="0">
              <a:effectLst>
                <a:outerShdw blurRad="38100" dist="38100" dir="2700000" algn="tl">
                  <a:srgbClr val="000000">
                    <a:alpha val="43137"/>
                  </a:srgbClr>
                </a:outerShdw>
              </a:effectLst>
            </a:endParaRPr>
          </a:p>
        </p:txBody>
      </p:sp>
      <p:pic>
        <p:nvPicPr>
          <p:cNvPr id="5" name="Picture 4">
            <a:extLst>
              <a:ext uri="{FF2B5EF4-FFF2-40B4-BE49-F238E27FC236}">
                <a16:creationId xmlns:a16="http://schemas.microsoft.com/office/drawing/2014/main" id="{952EE377-8F3B-48F4-8D0B-05E168EF3D1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600" y="76200"/>
            <a:ext cx="766735" cy="1097280"/>
          </a:xfrm>
          <a:prstGeom prst="rect">
            <a:avLst/>
          </a:prstGeom>
          <a:ln>
            <a:solidFill>
              <a:schemeClr val="tx1"/>
            </a:solidFill>
          </a:ln>
        </p:spPr>
      </p:pic>
    </p:spTree>
    <p:extLst>
      <p:ext uri="{BB962C8B-B14F-4D97-AF65-F5344CB8AC3E}">
        <p14:creationId xmlns:p14="http://schemas.microsoft.com/office/powerpoint/2010/main" val="1964121891"/>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ctrTitle" sz="quarter" idx="4294967295"/>
          </p:nvPr>
        </p:nvSpPr>
        <p:spPr>
          <a:xfrm>
            <a:off x="609600" y="1828800"/>
            <a:ext cx="10972800" cy="4953000"/>
          </a:xfrm>
        </p:spPr>
        <p:txBody>
          <a:bodyPr anchor="t"/>
          <a:lstStyle/>
          <a:p>
            <a:pPr algn="just">
              <a:lnSpc>
                <a:spcPct val="100000"/>
              </a:lnSpc>
            </a:pPr>
            <a:r>
              <a:rPr lang="en-US" sz="2600" dirty="0">
                <a:solidFill>
                  <a:schemeClr val="tx1"/>
                </a:solidFill>
                <a:effectLst>
                  <a:outerShdw blurRad="38100" dist="38100" dir="2700000" algn="tl">
                    <a:srgbClr val="000000">
                      <a:alpha val="43137"/>
                    </a:srgbClr>
                  </a:outerShdw>
                </a:effectLst>
              </a:rPr>
              <a:t>“For as we are dull and entangled in earthly thoughts, our minds can hardly rise up to heaven, though the Lord with a clear voice invites us to himself. </a:t>
            </a:r>
            <a:r>
              <a:rPr lang="en-US" sz="2600" b="1" u="sng" dirty="0">
                <a:solidFill>
                  <a:srgbClr val="FFFFCC"/>
                </a:solidFill>
                <a:effectLst>
                  <a:outerShdw blurRad="38100" dist="38100" dir="2700000" algn="tl">
                    <a:srgbClr val="000000">
                      <a:alpha val="43137"/>
                    </a:srgbClr>
                  </a:outerShdw>
                </a:effectLst>
              </a:rPr>
              <a:t>The Prophet then, in order to aid our weakness, adds a vivid representation</a:t>
            </a:r>
            <a:r>
              <a:rPr lang="en-US" sz="2600" dirty="0">
                <a:solidFill>
                  <a:schemeClr val="tx1"/>
                </a:solidFill>
                <a:effectLst>
                  <a:outerShdw blurRad="38100" dist="38100" dir="2700000" algn="tl">
                    <a:srgbClr val="000000">
                      <a:alpha val="43137"/>
                    </a:srgbClr>
                  </a:outerShdw>
                </a:effectLst>
              </a:rPr>
              <a:t>, as though God stood before their eyes. Stand, he says, shall his feet on the mount of Olives. </a:t>
            </a:r>
            <a:r>
              <a:rPr lang="en-US" sz="2600" b="1" u="sng" dirty="0">
                <a:solidFill>
                  <a:srgbClr val="FFFFCC"/>
                </a:solidFill>
                <a:effectLst>
                  <a:outerShdw blurRad="38100" dist="38100" dir="2700000" algn="tl">
                    <a:srgbClr val="000000">
                      <a:alpha val="43137"/>
                    </a:srgbClr>
                  </a:outerShdw>
                </a:effectLst>
              </a:rPr>
              <a:t>He does not here promise a miracle, such as even the ignorant might conceive to be literal</a:t>
            </a:r>
            <a:r>
              <a:rPr lang="en-US" sz="2600" dirty="0">
                <a:solidFill>
                  <a:schemeClr val="tx1"/>
                </a:solidFill>
                <a:effectLst>
                  <a:outerShdw blurRad="38100" dist="38100" dir="2700000" algn="tl">
                    <a:srgbClr val="000000">
                      <a:alpha val="43137"/>
                    </a:srgbClr>
                  </a:outerShdw>
                </a:effectLst>
              </a:rPr>
              <a:t>; nor does he do this in what follows, when he says, The mount shall be rent…half…to the east and half to the west. This has never happened, that mount has never been rent: but as the Prophet could not, under those grievous trials, which might have overwhelmed the minds of the godly a hundred times, have extolled the power of God…without employing </a:t>
            </a:r>
            <a:r>
              <a:rPr lang="en-US" sz="2600" b="1" u="sng" dirty="0">
                <a:solidFill>
                  <a:srgbClr val="FFFFCC"/>
                </a:solidFill>
                <a:effectLst>
                  <a:outerShdw blurRad="38100" dist="38100" dir="2700000" algn="tl">
                    <a:srgbClr val="000000">
                      <a:alpha val="43137"/>
                    </a:srgbClr>
                  </a:outerShdw>
                </a:effectLst>
              </a:rPr>
              <a:t>a highly figurative language, he therefore accommodates himself, as I have said, to the capacity of our flesh</a:t>
            </a:r>
            <a:r>
              <a:rPr lang="en-US" sz="2600" b="1" dirty="0">
                <a:solidFill>
                  <a:srgbClr val="FFFFCC"/>
                </a:solidFill>
                <a:effectLst>
                  <a:outerShdw blurRad="38100" dist="38100" dir="2700000" algn="tl">
                    <a:srgbClr val="000000">
                      <a:alpha val="43137"/>
                    </a:srgbClr>
                  </a:outerShdw>
                </a:effectLst>
              </a:rPr>
              <a:t>.”</a:t>
            </a:r>
            <a:endParaRPr lang="en-US" altLang="en-US" sz="2600" b="1" dirty="0">
              <a:solidFill>
                <a:schemeClr val="tx1"/>
              </a:solidFill>
              <a:effectLst>
                <a:outerShdw blurRad="38100" dist="38100" dir="2700000" algn="tl">
                  <a:srgbClr val="000000">
                    <a:alpha val="43137"/>
                  </a:srgbClr>
                </a:outerShdw>
              </a:effectLst>
            </a:endParaRPr>
          </a:p>
        </p:txBody>
      </p:sp>
      <p:sp>
        <p:nvSpPr>
          <p:cNvPr id="15363" name="Rectangle 3"/>
          <p:cNvSpPr>
            <a:spLocks noGrp="1" noChangeArrowheads="1"/>
          </p:cNvSpPr>
          <p:nvPr>
            <p:ph type="subTitle" sz="quarter" idx="4294967295"/>
          </p:nvPr>
        </p:nvSpPr>
        <p:spPr>
          <a:xfrm>
            <a:off x="1843473" y="190500"/>
            <a:ext cx="8505054" cy="1562100"/>
          </a:xfrm>
        </p:spPr>
        <p:txBody>
          <a:bodyPr/>
          <a:lstStyle/>
          <a:p>
            <a:pPr marL="0" indent="0" algn="ctr">
              <a:spcBef>
                <a:spcPct val="0"/>
              </a:spcBef>
              <a:spcAft>
                <a:spcPts val="600"/>
              </a:spcAft>
              <a:buNone/>
              <a:defRPr/>
            </a:pPr>
            <a:r>
              <a:rPr lang="en-US" sz="3600" kern="1200" dirty="0">
                <a:solidFill>
                  <a:srgbClr val="00FFFF"/>
                </a:solidFill>
                <a:effectLst>
                  <a:outerShdw blurRad="38100" dist="38100" dir="2700000" algn="tl">
                    <a:srgbClr val="000000">
                      <a:alpha val="43137"/>
                    </a:srgbClr>
                  </a:outerShdw>
                </a:effectLst>
                <a:cs typeface="Arial" panose="020B0604020202020204" pitchFamily="34" charset="0"/>
              </a:rPr>
              <a:t>John Calvin</a:t>
            </a:r>
          </a:p>
          <a:p>
            <a:pPr marL="0" indent="0" algn="ctr" eaLnBrk="1" hangingPunct="1">
              <a:spcBef>
                <a:spcPts val="0"/>
              </a:spcBef>
              <a:spcAft>
                <a:spcPts val="600"/>
              </a:spcAft>
              <a:buNone/>
              <a:defRPr/>
            </a:pPr>
            <a:r>
              <a:rPr lang="en-US" sz="1600" dirty="0">
                <a:effectLst>
                  <a:outerShdw blurRad="38100" dist="38100" dir="2700000" algn="tl">
                    <a:srgbClr val="000000">
                      <a:alpha val="43137"/>
                    </a:srgbClr>
                  </a:outerShdw>
                </a:effectLst>
              </a:rPr>
              <a:t>Commentary on Zechariah 14:4</a:t>
            </a:r>
          </a:p>
          <a:p>
            <a:pPr marL="0" indent="0" algn="ctr" eaLnBrk="1" hangingPunct="1">
              <a:buNone/>
              <a:defRPr/>
            </a:pPr>
            <a:r>
              <a:rPr lang="en-US" sz="1800" i="1" dirty="0">
                <a:solidFill>
                  <a:srgbClr val="FFFFFF"/>
                </a:solidFill>
                <a:effectLst>
                  <a:outerShdw blurRad="38100" dist="38100" dir="2700000" algn="tl">
                    <a:srgbClr val="000000">
                      <a:alpha val="43137"/>
                    </a:srgbClr>
                  </a:outerShdw>
                </a:effectLst>
                <a:cs typeface="Calibri" panose="020F0502020204030204" pitchFamily="34" charset="0"/>
              </a:rPr>
              <a:t>Zechariah 14:4—“And his feet shall stand in that day upon the mount of Olives…and the mount of Olives shall cleave in the midst thereof toward the east and toward the west….” </a:t>
            </a:r>
            <a:endParaRPr lang="en-US" sz="1800" dirty="0">
              <a:effectLst>
                <a:outerShdw blurRad="38100" dist="38100" dir="2700000" algn="tl">
                  <a:srgbClr val="000000">
                    <a:alpha val="43137"/>
                  </a:srgbClr>
                </a:outerShdw>
              </a:effectLst>
              <a:cs typeface="Calibri" panose="020F0502020204030204" pitchFamily="34" charset="0"/>
            </a:endParaRPr>
          </a:p>
          <a:p>
            <a:pPr marL="0" indent="0" algn="ctr" eaLnBrk="1" hangingPunct="1">
              <a:buNone/>
              <a:defRPr/>
            </a:pPr>
            <a:endParaRPr lang="en-US" sz="1600" dirty="0">
              <a:effectLst>
                <a:outerShdw blurRad="38100" dist="38100" dir="2700000" algn="tl">
                  <a:srgbClr val="000000">
                    <a:alpha val="43137"/>
                  </a:srgbClr>
                </a:outerShdw>
              </a:effectLst>
            </a:endParaRPr>
          </a:p>
        </p:txBody>
      </p:sp>
      <p:pic>
        <p:nvPicPr>
          <p:cNvPr id="5" name="Picture 4">
            <a:extLst>
              <a:ext uri="{FF2B5EF4-FFF2-40B4-BE49-F238E27FC236}">
                <a16:creationId xmlns:a16="http://schemas.microsoft.com/office/drawing/2014/main" id="{7397276C-9452-4954-84A2-B103CDBF9AC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600" y="76200"/>
            <a:ext cx="766735" cy="1097280"/>
          </a:xfrm>
          <a:prstGeom prst="rect">
            <a:avLst/>
          </a:prstGeom>
          <a:ln>
            <a:solidFill>
              <a:schemeClr val="tx1"/>
            </a:solidFill>
          </a:ln>
        </p:spPr>
      </p:pic>
    </p:spTree>
    <p:extLst>
      <p:ext uri="{BB962C8B-B14F-4D97-AF65-F5344CB8AC3E}">
        <p14:creationId xmlns:p14="http://schemas.microsoft.com/office/powerpoint/2010/main" val="2020933458"/>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828800" y="228600"/>
            <a:ext cx="8534400" cy="914400"/>
          </a:xfrm>
        </p:spPr>
        <p:txBody>
          <a:bodyPr/>
          <a:lstStyle/>
          <a:p>
            <a:pPr algn="ctr"/>
            <a:r>
              <a:rPr lang="en-US" sz="4000" dirty="0">
                <a:effectLst>
                  <a:outerShdw blurRad="38100" dist="38100" dir="2700000" algn="tl">
                    <a:srgbClr val="000000">
                      <a:alpha val="43137"/>
                    </a:srgbClr>
                  </a:outerShdw>
                </a:effectLst>
              </a:rPr>
              <a:t>II. Why Critique Calvinism?</a:t>
            </a:r>
            <a:endParaRPr lang="en-US" sz="4000" dirty="0">
              <a:effectLst>
                <a:outerShdw blurRad="38100" dist="38100" dir="2700000" algn="tl">
                  <a:srgbClr val="000000">
                    <a:alpha val="43137"/>
                  </a:srgbClr>
                </a:outerShdw>
              </a:effectLst>
              <a:ea typeface="Calibri" pitchFamily="34" charset="0"/>
              <a:cs typeface="Calibri" pitchFamily="34" charset="0"/>
            </a:endParaRPr>
          </a:p>
        </p:txBody>
      </p:sp>
      <p:sp>
        <p:nvSpPr>
          <p:cNvPr id="3" name="Content Placeholder 2"/>
          <p:cNvSpPr>
            <a:spLocks noGrp="1"/>
          </p:cNvSpPr>
          <p:nvPr>
            <p:ph idx="1"/>
          </p:nvPr>
        </p:nvSpPr>
        <p:spPr>
          <a:xfrm>
            <a:off x="609600" y="1600200"/>
            <a:ext cx="10744200" cy="3505200"/>
          </a:xfrm>
          <a:ln>
            <a:solidFill>
              <a:schemeClr val="tx1"/>
            </a:solidFill>
          </a:ln>
        </p:spPr>
        <p:txBody>
          <a:bodyPr/>
          <a:lstStyle/>
          <a:p>
            <a:pPr marL="458788" indent="-458788">
              <a:spcBef>
                <a:spcPts val="0"/>
              </a:spcBef>
              <a:spcAft>
                <a:spcPts val="3600"/>
              </a:spcAft>
              <a:buSzPct val="100000"/>
              <a:buFont typeface="+mj-lt"/>
              <a:buAutoNum type="alphaUcPeriod"/>
              <a:defRPr/>
            </a:pPr>
            <a:r>
              <a:rPr lang="en-US" dirty="0">
                <a:effectLst>
                  <a:outerShdw blurRad="38100" dist="38100" dir="2700000" algn="tl">
                    <a:srgbClr val="000000">
                      <a:alpha val="43137"/>
                    </a:srgbClr>
                  </a:outerShdw>
                </a:effectLst>
                <a:cs typeface="Calibri" pitchFamily="34" charset="0"/>
              </a:rPr>
              <a:t>General calling to defend the faith (Jude 3)</a:t>
            </a:r>
          </a:p>
          <a:p>
            <a:pPr marL="458788" indent="-458788">
              <a:spcBef>
                <a:spcPts val="0"/>
              </a:spcBef>
              <a:spcAft>
                <a:spcPts val="3600"/>
              </a:spcAft>
              <a:buSzPct val="100000"/>
              <a:buFont typeface="+mj-lt"/>
              <a:buAutoNum type="alphaUcPeriod"/>
              <a:defRPr/>
            </a:pPr>
            <a:r>
              <a:rPr lang="en-US" dirty="0">
                <a:effectLst>
                  <a:outerShdw blurRad="38100" dist="38100" dir="2700000" algn="tl">
                    <a:srgbClr val="000000">
                      <a:alpha val="43137"/>
                    </a:srgbClr>
                  </a:outerShdw>
                </a:effectLst>
                <a:cs typeface="Calibri" pitchFamily="34" charset="0"/>
              </a:rPr>
              <a:t>The call to admonish fellow believers (2 Thess. 3:15)</a:t>
            </a:r>
          </a:p>
          <a:p>
            <a:pPr marL="458788" indent="-458788">
              <a:spcBef>
                <a:spcPts val="0"/>
              </a:spcBef>
              <a:spcAft>
                <a:spcPts val="36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cs typeface="Calibri" pitchFamily="34" charset="0"/>
              </a:rPr>
              <a:t>Calvinism is a serious issue</a:t>
            </a:r>
          </a:p>
          <a:p>
            <a:pPr marL="458788" indent="-458788">
              <a:spcBef>
                <a:spcPts val="0"/>
              </a:spcBef>
              <a:spcAft>
                <a:spcPts val="3600"/>
              </a:spcAft>
              <a:buSzPct val="100000"/>
              <a:buFont typeface="+mj-lt"/>
              <a:buAutoNum type="alphaUcPeriod"/>
              <a:defRPr/>
            </a:pPr>
            <a:r>
              <a:rPr lang="en-US" dirty="0">
                <a:effectLst>
                  <a:outerShdw blurRad="38100" dist="38100" dir="2700000" algn="tl">
                    <a:srgbClr val="000000">
                      <a:alpha val="43137"/>
                    </a:srgbClr>
                  </a:outerShdw>
                </a:effectLst>
                <a:cs typeface="Calibri" pitchFamily="34" charset="0"/>
              </a:rPr>
              <a:t>The prophetic implications of Calvinism</a:t>
            </a:r>
          </a:p>
        </p:txBody>
      </p:sp>
      <p:pic>
        <p:nvPicPr>
          <p:cNvPr id="3074" name="Picture 2">
            <a:extLst>
              <a:ext uri="{FF2B5EF4-FFF2-40B4-BE49-F238E27FC236}">
                <a16:creationId xmlns:a16="http://schemas.microsoft.com/office/drawing/2014/main" id="{C6918F4F-A2FF-4A55-885A-DFB3DCE6CF0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763125" y="4267200"/>
            <a:ext cx="1819275" cy="2163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29127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54892" y="228600"/>
            <a:ext cx="8882217" cy="5120640"/>
          </a:xfrm>
          <a:prstGeom prst="rect">
            <a:avLst/>
          </a:prstGeom>
        </p:spPr>
      </p:pic>
    </p:spTree>
    <p:extLst>
      <p:ext uri="{BB962C8B-B14F-4D97-AF65-F5344CB8AC3E}">
        <p14:creationId xmlns:p14="http://schemas.microsoft.com/office/powerpoint/2010/main" val="12294046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a:xfrm>
            <a:off x="2095500" y="228600"/>
            <a:ext cx="8001000" cy="685800"/>
          </a:xfrm>
        </p:spPr>
        <p:txBody>
          <a:bodyPr/>
          <a:lstStyle/>
          <a:p>
            <a:pPr algn="ctr"/>
            <a:r>
              <a:rPr lang="en-US" altLang="en-US" sz="3600" kern="1200" dirty="0">
                <a:effectLst>
                  <a:outerShdw blurRad="38100" dist="38100" dir="2700000" algn="tl">
                    <a:srgbClr val="000000">
                      <a:alpha val="43137"/>
                    </a:srgbClr>
                  </a:outerShdw>
                </a:effectLst>
                <a:cs typeface="Calibri" panose="020F0502020204030204" pitchFamily="34" charset="0"/>
              </a:rPr>
              <a:t>Reasons for Understanding 1000 Literally</a:t>
            </a:r>
          </a:p>
        </p:txBody>
      </p:sp>
      <p:sp>
        <p:nvSpPr>
          <p:cNvPr id="9219" name="Rectangle 3"/>
          <p:cNvSpPr>
            <a:spLocks noGrp="1" noChangeArrowheads="1"/>
          </p:cNvSpPr>
          <p:nvPr>
            <p:ph type="body" idx="1"/>
          </p:nvPr>
        </p:nvSpPr>
        <p:spPr>
          <a:xfrm>
            <a:off x="616688" y="1143000"/>
            <a:ext cx="11041912" cy="4953000"/>
          </a:xfrm>
        </p:spPr>
        <p:txBody>
          <a:bodyPr/>
          <a:lstStyle/>
          <a:p>
            <a:pPr algn="just">
              <a:spcBef>
                <a:spcPts val="0"/>
              </a:spcBef>
              <a:spcAft>
                <a:spcPts val="1200"/>
              </a:spcAft>
              <a:defRPr/>
            </a:pPr>
            <a:r>
              <a:rPr lang="en-US" dirty="0">
                <a:effectLst>
                  <a:outerShdw blurRad="38100" dist="38100" dir="2700000" algn="tl">
                    <a:srgbClr val="000000">
                      <a:alpha val="43137"/>
                    </a:srgbClr>
                  </a:outerShdw>
                </a:effectLst>
              </a:rPr>
              <a:t>John’s use of indefinite concepts elsewhere</a:t>
            </a:r>
          </a:p>
          <a:p>
            <a:pPr marL="684213" lvl="1" indent="-358775" algn="just">
              <a:spcBef>
                <a:spcPts val="0"/>
              </a:spcBef>
              <a:spcAft>
                <a:spcPts val="1200"/>
              </a:spcAft>
              <a:defRPr/>
            </a:pPr>
            <a:r>
              <a:rPr lang="en-US" dirty="0">
                <a:effectLst>
                  <a:outerShdw blurRad="38100" dist="38100" dir="2700000" algn="tl">
                    <a:srgbClr val="000000">
                      <a:alpha val="43137"/>
                    </a:srgbClr>
                  </a:outerShdw>
                </a:effectLst>
              </a:rPr>
              <a:t>Revelation 20:8, 20:3</a:t>
            </a:r>
          </a:p>
          <a:p>
            <a:pPr algn="just">
              <a:spcBef>
                <a:spcPts val="0"/>
              </a:spcBef>
              <a:spcAft>
                <a:spcPts val="1200"/>
              </a:spcAft>
              <a:defRPr/>
            </a:pPr>
            <a:r>
              <a:rPr lang="en-US" dirty="0">
                <a:effectLst>
                  <a:outerShdw blurRad="38100" dist="38100" dir="2700000" algn="tl">
                    <a:srgbClr val="000000">
                      <a:alpha val="43137"/>
                    </a:srgbClr>
                  </a:outerShdw>
                </a:effectLst>
              </a:rPr>
              <a:t>Exception to the “# of years” examples?</a:t>
            </a:r>
          </a:p>
          <a:p>
            <a:pPr algn="just">
              <a:spcBef>
                <a:spcPts val="0"/>
              </a:spcBef>
              <a:spcAft>
                <a:spcPts val="1200"/>
              </a:spcAft>
              <a:defRPr/>
            </a:pPr>
            <a:r>
              <a:rPr lang="en-US" dirty="0">
                <a:effectLst>
                  <a:outerShdw blurRad="38100" dist="38100" dir="2700000" algn="tl">
                    <a:srgbClr val="000000">
                      <a:alpha val="43137"/>
                    </a:srgbClr>
                  </a:outerShdw>
                </a:effectLst>
              </a:rPr>
              <a:t>Other numbers are taken literally</a:t>
            </a:r>
          </a:p>
          <a:p>
            <a:pPr marL="684213" lvl="1" indent="-358775" algn="just">
              <a:spcBef>
                <a:spcPts val="0"/>
              </a:spcBef>
              <a:spcAft>
                <a:spcPts val="1200"/>
              </a:spcAft>
              <a:defRPr/>
            </a:pPr>
            <a:r>
              <a:rPr lang="en-US" dirty="0">
                <a:effectLst>
                  <a:outerShdw blurRad="38100" dist="38100" dir="2700000" algn="tl">
                    <a:srgbClr val="000000">
                      <a:alpha val="43137"/>
                    </a:srgbClr>
                  </a:outerShdw>
                </a:effectLst>
              </a:rPr>
              <a:t>Two witnesses (11:3), 7000 people (11:13), 4 Angels (7:1) 7 Angels (8:6),144,000 Jews (7:4), 42 months (11:2), 1260 days (11:3)</a:t>
            </a:r>
          </a:p>
          <a:p>
            <a:pPr algn="just">
              <a:spcBef>
                <a:spcPts val="0"/>
              </a:spcBef>
              <a:spcAft>
                <a:spcPts val="1200"/>
              </a:spcAft>
              <a:defRPr/>
            </a:pPr>
            <a:r>
              <a:rPr lang="en-US" dirty="0">
                <a:effectLst>
                  <a:outerShdw blurRad="38100" dist="38100" dir="2700000" algn="tl">
                    <a:srgbClr val="000000">
                      <a:alpha val="43137"/>
                    </a:srgbClr>
                  </a:outerShdw>
                </a:effectLst>
              </a:rPr>
              <a:t>Not always a symbolic interpretation</a:t>
            </a:r>
          </a:p>
          <a:p>
            <a:pPr marL="684213" lvl="1" indent="-358775" algn="just">
              <a:spcBef>
                <a:spcPts val="0"/>
              </a:spcBef>
              <a:spcAft>
                <a:spcPts val="1200"/>
              </a:spcAft>
              <a:defRPr/>
            </a:pPr>
            <a:r>
              <a:rPr lang="en-US" dirty="0">
                <a:effectLst>
                  <a:outerShdw blurRad="38100" dist="38100" dir="2700000" algn="tl">
                    <a:srgbClr val="000000">
                      <a:alpha val="43137"/>
                    </a:srgbClr>
                  </a:outerShdw>
                </a:effectLst>
              </a:rPr>
              <a:t>(Rev. 17:18)</a:t>
            </a:r>
          </a:p>
        </p:txBody>
      </p:sp>
    </p:spTree>
    <p:extLst>
      <p:ext uri="{BB962C8B-B14F-4D97-AF65-F5344CB8AC3E}">
        <p14:creationId xmlns:p14="http://schemas.microsoft.com/office/powerpoint/2010/main" val="2352176826"/>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type="body" idx="1"/>
          </p:nvPr>
        </p:nvSpPr>
        <p:spPr>
          <a:xfrm>
            <a:off x="4876800" y="2057401"/>
            <a:ext cx="5257800" cy="1717765"/>
          </a:xfrm>
        </p:spPr>
        <p:txBody>
          <a:bodyPr vert="horz" wrap="square" lIns="91440" tIns="91440" rIns="91440" bIns="91440" numCol="1" anchor="t" anchorCtr="0" compatLnSpc="1">
            <a:prstTxWarp prst="textNoShape">
              <a:avLst/>
            </a:prstTxWarp>
          </a:bodyPr>
          <a:lstStyle/>
          <a:p>
            <a:pPr marL="0" indent="0" algn="just" eaLnBrk="1" hangingPunct="1">
              <a:buNone/>
            </a:pPr>
            <a:r>
              <a:rPr lang="en-US" altLang="en-US" dirty="0">
                <a:effectLst>
                  <a:outerShdw blurRad="38100" dist="38100" dir="2700000" algn="tl">
                    <a:srgbClr val="000000">
                      <a:alpha val="43137"/>
                    </a:srgbClr>
                  </a:outerShdw>
                </a:effectLst>
              </a:rPr>
              <a:t>Robert</a:t>
            </a:r>
            <a:r>
              <a:rPr lang="en-US" altLang="en-US" i="1" dirty="0">
                <a:effectLst>
                  <a:outerShdw blurRad="38100" dist="38100" dir="2700000" algn="tl">
                    <a:srgbClr val="000000">
                      <a:alpha val="43137"/>
                    </a:srgbClr>
                  </a:outerShdw>
                </a:effectLst>
              </a:rPr>
              <a:t> </a:t>
            </a:r>
            <a:r>
              <a:rPr lang="en-US" dirty="0">
                <a:effectLst>
                  <a:outerShdw blurRad="38100" dist="38100" dir="2700000" algn="tl">
                    <a:srgbClr val="000000">
                      <a:alpha val="43137"/>
                    </a:srgbClr>
                  </a:outerShdw>
                </a:effectLst>
              </a:rPr>
              <a:t>Thomas observes that, "no number in Revelation is verifiably a symbolic number</a:t>
            </a:r>
            <a:r>
              <a:rPr lang="en-US" altLang="en-US" i="1" dirty="0">
                <a:effectLst>
                  <a:outerShdw blurRad="38100" dist="38100" dir="2700000" algn="tl">
                    <a:srgbClr val="000000">
                      <a:alpha val="43137"/>
                    </a:srgbClr>
                  </a:outerShdw>
                </a:effectLst>
              </a:rPr>
              <a:t>.”</a:t>
            </a:r>
            <a:endParaRPr lang="en-US" altLang="en-US" sz="2000" i="1" dirty="0">
              <a:solidFill>
                <a:schemeClr val="bg1"/>
              </a:solidFill>
              <a:effectLst>
                <a:outerShdw blurRad="38100" dist="38100" dir="2700000" algn="tl">
                  <a:srgbClr val="000000">
                    <a:alpha val="43137"/>
                  </a:srgbClr>
                </a:outerShdw>
              </a:effectLst>
            </a:endParaRPr>
          </a:p>
        </p:txBody>
      </p:sp>
      <p:sp>
        <p:nvSpPr>
          <p:cNvPr id="3" name="TextBox 2"/>
          <p:cNvSpPr txBox="1"/>
          <p:nvPr/>
        </p:nvSpPr>
        <p:spPr>
          <a:xfrm>
            <a:off x="3848100" y="219670"/>
            <a:ext cx="4495800" cy="1631216"/>
          </a:xfrm>
          <a:prstGeom prst="rect">
            <a:avLst/>
          </a:prstGeom>
          <a:noFill/>
        </p:spPr>
        <p:txBody>
          <a:bodyPr wrap="square" rtlCol="0">
            <a:spAutoFit/>
          </a:bodyPr>
          <a:lstStyle/>
          <a:p>
            <a:pPr algn="ctr">
              <a:spcAft>
                <a:spcPts val="1200"/>
              </a:spcAft>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Robert Thomas</a:t>
            </a:r>
          </a:p>
          <a:p>
            <a:pPr algn="ctr"/>
            <a:r>
              <a:rPr lang="en-US" sz="1800" i="1" dirty="0">
                <a:effectLst>
                  <a:outerShdw blurRad="38100" dist="38100" dir="2700000" algn="tl">
                    <a:srgbClr val="000000">
                      <a:alpha val="43137"/>
                    </a:srgbClr>
                  </a:outerShdw>
                </a:effectLst>
                <a:latin typeface="Calibri" panose="020F0502020204030204" pitchFamily="34" charset="0"/>
                <a:cs typeface="+mn-cs"/>
              </a:rPr>
              <a:t>Revelation 8 to 22: An Exegetical Commentary (Chicago: Moody Press, 1992), 408.</a:t>
            </a:r>
          </a:p>
          <a:p>
            <a:pPr algn="ctr"/>
            <a:endParaRPr lang="en-US" altLang="en-US" sz="1800" i="1" dirty="0">
              <a:effectLst>
                <a:outerShdw blurRad="38100" dist="38100" dir="2700000" algn="tl">
                  <a:srgbClr val="000000">
                    <a:alpha val="43137"/>
                  </a:srgbClr>
                </a:outerShdw>
              </a:effectLst>
              <a:latin typeface="Calibri" panose="020F0502020204030204" pitchFamily="34" charset="0"/>
              <a:cs typeface="+mn-cs"/>
            </a:endParaRP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10740" y="2057400"/>
            <a:ext cx="2385060" cy="3657600"/>
          </a:xfrm>
          <a:prstGeom prst="rect">
            <a:avLst/>
          </a:prstGeom>
        </p:spPr>
      </p:pic>
    </p:spTree>
    <p:extLst>
      <p:ext uri="{BB962C8B-B14F-4D97-AF65-F5344CB8AC3E}">
        <p14:creationId xmlns:p14="http://schemas.microsoft.com/office/powerpoint/2010/main" val="780764187"/>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D1378EE8-840D-4371-883A-868FBBCDDA10}"/>
              </a:ext>
            </a:extLst>
          </p:cNvPr>
          <p:cNvSpPr txBox="1">
            <a:spLocks noChangeArrowheads="1"/>
          </p:cNvSpPr>
          <p:nvPr/>
        </p:nvSpPr>
        <p:spPr>
          <a:xfrm>
            <a:off x="609600" y="1295400"/>
            <a:ext cx="10972800" cy="5105400"/>
          </a:xfrm>
          <a:prstGeom prst="rect">
            <a:avLst/>
          </a:prstGeom>
        </p:spPr>
        <p:txBody>
          <a:bodyPr anchor="t"/>
          <a:lstStyle>
            <a:lvl1pPr algn="l" rtl="0" eaLnBrk="0" fontAlgn="base" hangingPunct="0">
              <a:lnSpc>
                <a:spcPct val="70000"/>
              </a:lnSpc>
              <a:spcBef>
                <a:spcPct val="0"/>
              </a:spcBef>
              <a:spcAft>
                <a:spcPct val="0"/>
              </a:spcAft>
              <a:defRPr sz="4800" b="1">
                <a:solidFill>
                  <a:schemeClr val="tx2"/>
                </a:solidFill>
                <a:latin typeface="Calibri" panose="020F0502020204030204" pitchFamily="34" charset="0"/>
                <a:ea typeface="+mj-ea"/>
                <a:cs typeface="+mj-cs"/>
              </a:defRPr>
            </a:lvl1pPr>
            <a:lvl2pPr algn="l" rtl="0" eaLnBrk="0" fontAlgn="base" hangingPunct="0">
              <a:lnSpc>
                <a:spcPct val="70000"/>
              </a:lnSpc>
              <a:spcBef>
                <a:spcPct val="0"/>
              </a:spcBef>
              <a:spcAft>
                <a:spcPct val="0"/>
              </a:spcAft>
              <a:defRPr sz="4800" b="1">
                <a:solidFill>
                  <a:schemeClr val="tx2"/>
                </a:solidFill>
                <a:latin typeface="Arial Narrow" pitchFamily="34" charset="0"/>
              </a:defRPr>
            </a:lvl2pPr>
            <a:lvl3pPr algn="l" rtl="0" eaLnBrk="0" fontAlgn="base" hangingPunct="0">
              <a:lnSpc>
                <a:spcPct val="70000"/>
              </a:lnSpc>
              <a:spcBef>
                <a:spcPct val="0"/>
              </a:spcBef>
              <a:spcAft>
                <a:spcPct val="0"/>
              </a:spcAft>
              <a:defRPr sz="4800" b="1">
                <a:solidFill>
                  <a:schemeClr val="tx2"/>
                </a:solidFill>
                <a:latin typeface="Arial Narrow" pitchFamily="34" charset="0"/>
              </a:defRPr>
            </a:lvl3pPr>
            <a:lvl4pPr algn="l" rtl="0" eaLnBrk="0" fontAlgn="base" hangingPunct="0">
              <a:lnSpc>
                <a:spcPct val="70000"/>
              </a:lnSpc>
              <a:spcBef>
                <a:spcPct val="0"/>
              </a:spcBef>
              <a:spcAft>
                <a:spcPct val="0"/>
              </a:spcAft>
              <a:defRPr sz="4800" b="1">
                <a:solidFill>
                  <a:schemeClr val="tx2"/>
                </a:solidFill>
                <a:latin typeface="Arial Narrow" pitchFamily="34" charset="0"/>
              </a:defRPr>
            </a:lvl4pPr>
            <a:lvl5pPr algn="l" rtl="0" eaLnBrk="0" fontAlgn="base" hangingPunct="0">
              <a:lnSpc>
                <a:spcPct val="70000"/>
              </a:lnSpc>
              <a:spcBef>
                <a:spcPct val="0"/>
              </a:spcBef>
              <a:spcAft>
                <a:spcPct val="0"/>
              </a:spcAft>
              <a:defRPr sz="4800" b="1">
                <a:solidFill>
                  <a:schemeClr val="tx2"/>
                </a:solidFill>
                <a:latin typeface="Arial Narrow" pitchFamily="34" charset="0"/>
              </a:defRPr>
            </a:lvl5pPr>
            <a:lvl6pPr marL="457200" algn="l" rtl="0" fontAlgn="base">
              <a:lnSpc>
                <a:spcPct val="70000"/>
              </a:lnSpc>
              <a:spcBef>
                <a:spcPct val="0"/>
              </a:spcBef>
              <a:spcAft>
                <a:spcPct val="0"/>
              </a:spcAft>
              <a:defRPr sz="4800" b="1">
                <a:solidFill>
                  <a:schemeClr val="tx2"/>
                </a:solidFill>
                <a:latin typeface="Arial Narrow" pitchFamily="34" charset="0"/>
              </a:defRPr>
            </a:lvl6pPr>
            <a:lvl7pPr marL="914400" algn="l" rtl="0" fontAlgn="base">
              <a:lnSpc>
                <a:spcPct val="70000"/>
              </a:lnSpc>
              <a:spcBef>
                <a:spcPct val="0"/>
              </a:spcBef>
              <a:spcAft>
                <a:spcPct val="0"/>
              </a:spcAft>
              <a:defRPr sz="4800" b="1">
                <a:solidFill>
                  <a:schemeClr val="tx2"/>
                </a:solidFill>
                <a:latin typeface="Arial Narrow" pitchFamily="34" charset="0"/>
              </a:defRPr>
            </a:lvl7pPr>
            <a:lvl8pPr marL="1371600" algn="l" rtl="0" fontAlgn="base">
              <a:lnSpc>
                <a:spcPct val="70000"/>
              </a:lnSpc>
              <a:spcBef>
                <a:spcPct val="0"/>
              </a:spcBef>
              <a:spcAft>
                <a:spcPct val="0"/>
              </a:spcAft>
              <a:defRPr sz="4800" b="1">
                <a:solidFill>
                  <a:schemeClr val="tx2"/>
                </a:solidFill>
                <a:latin typeface="Arial Narrow" pitchFamily="34" charset="0"/>
              </a:defRPr>
            </a:lvl8pPr>
            <a:lvl9pPr marL="1828800" algn="l" rtl="0" fontAlgn="base">
              <a:lnSpc>
                <a:spcPct val="70000"/>
              </a:lnSpc>
              <a:spcBef>
                <a:spcPct val="0"/>
              </a:spcBef>
              <a:spcAft>
                <a:spcPct val="0"/>
              </a:spcAft>
              <a:defRPr sz="4800" b="1">
                <a:solidFill>
                  <a:schemeClr val="tx2"/>
                </a:solidFill>
                <a:latin typeface="Arial Narrow" pitchFamily="34" charset="0"/>
              </a:defRPr>
            </a:lvl9pPr>
          </a:lstStyle>
          <a:p>
            <a:pPr algn="just" eaLnBrk="1" hangingPunct="1">
              <a:lnSpc>
                <a:spcPct val="100000"/>
              </a:lnSpc>
            </a:pPr>
            <a:r>
              <a:rPr lang="en-US" sz="3000" b="0" i="1" kern="0" dirty="0">
                <a:solidFill>
                  <a:schemeClr val="tx1"/>
                </a:solidFill>
                <a:effectLst>
                  <a:outerShdw blurRad="38100" dist="38100" dir="2700000" algn="tl">
                    <a:srgbClr val="000000">
                      <a:alpha val="43137"/>
                    </a:srgbClr>
                  </a:outerShdw>
                </a:effectLst>
              </a:rPr>
              <a:t>“But </a:t>
            </a:r>
            <a:r>
              <a:rPr lang="en-US" sz="3000" i="1" u="sng" kern="0" dirty="0">
                <a:solidFill>
                  <a:srgbClr val="FFFFCC"/>
                </a:solidFill>
                <a:effectLst>
                  <a:outerShdw blurRad="38100" dist="38100" dir="2700000" algn="tl">
                    <a:srgbClr val="000000">
                      <a:alpha val="43137"/>
                    </a:srgbClr>
                  </a:outerShdw>
                </a:effectLst>
              </a:rPr>
              <a:t>Satan</a:t>
            </a:r>
            <a:r>
              <a:rPr lang="en-US" sz="3000" b="0" i="1" kern="0" dirty="0">
                <a:solidFill>
                  <a:schemeClr val="tx1"/>
                </a:solidFill>
                <a:effectLst>
                  <a:outerShdw blurRad="38100" dist="38100" dir="2700000" algn="tl">
                    <a:srgbClr val="000000">
                      <a:alpha val="43137"/>
                    </a:srgbClr>
                  </a:outerShdw>
                </a:effectLst>
              </a:rPr>
              <a:t> has not only befuddled men’s senses to make them bury with the corpses the memory of resurrection; he has also attempted to </a:t>
            </a:r>
            <a:r>
              <a:rPr lang="en-US" sz="3000" i="1" u="sng" kern="0" dirty="0">
                <a:solidFill>
                  <a:srgbClr val="FFFFCC"/>
                </a:solidFill>
                <a:effectLst>
                  <a:outerShdw blurRad="38100" dist="38100" dir="2700000" algn="tl">
                    <a:srgbClr val="000000">
                      <a:alpha val="43137"/>
                    </a:srgbClr>
                  </a:outerShdw>
                </a:effectLst>
              </a:rPr>
              <a:t>corrupt</a:t>
            </a:r>
            <a:r>
              <a:rPr lang="en-US" sz="3000" b="0" i="1" kern="0" dirty="0">
                <a:solidFill>
                  <a:schemeClr val="tx1"/>
                </a:solidFill>
                <a:effectLst>
                  <a:outerShdw blurRad="38100" dist="38100" dir="2700000" algn="tl">
                    <a:srgbClr val="000000">
                      <a:alpha val="43137"/>
                    </a:srgbClr>
                  </a:outerShdw>
                </a:effectLst>
              </a:rPr>
              <a:t> this part of the doctrine with various </a:t>
            </a:r>
            <a:r>
              <a:rPr lang="en-US" sz="3000" i="1" u="sng" kern="0" dirty="0">
                <a:solidFill>
                  <a:srgbClr val="FFFFCC"/>
                </a:solidFill>
                <a:effectLst>
                  <a:outerShdw blurRad="38100" dist="38100" dir="2700000" algn="tl">
                    <a:srgbClr val="000000">
                      <a:alpha val="43137"/>
                    </a:srgbClr>
                  </a:outerShdw>
                </a:effectLst>
              </a:rPr>
              <a:t>falsifications</a:t>
            </a:r>
            <a:r>
              <a:rPr lang="en-US" sz="3000" b="0" i="1" kern="0" dirty="0">
                <a:solidFill>
                  <a:schemeClr val="tx1"/>
                </a:solidFill>
                <a:effectLst>
                  <a:outerShdw blurRad="38100" dist="38100" dir="2700000" algn="tl">
                    <a:srgbClr val="000000">
                      <a:alpha val="43137"/>
                    </a:srgbClr>
                  </a:outerShdw>
                </a:effectLst>
              </a:rPr>
              <a:t>…Now their </a:t>
            </a:r>
            <a:r>
              <a:rPr lang="en-US" sz="3000" i="1" u="sng" kern="0" dirty="0">
                <a:solidFill>
                  <a:srgbClr val="FFFFCC"/>
                </a:solidFill>
                <a:effectLst>
                  <a:outerShdw blurRad="38100" dist="38100" dir="2700000" algn="tl">
                    <a:srgbClr val="000000">
                      <a:alpha val="43137"/>
                    </a:srgbClr>
                  </a:outerShdw>
                </a:effectLst>
              </a:rPr>
              <a:t>fiction</a:t>
            </a:r>
            <a:r>
              <a:rPr lang="en-US" sz="3000" b="0" i="1" kern="0" dirty="0">
                <a:solidFill>
                  <a:schemeClr val="tx1"/>
                </a:solidFill>
                <a:effectLst>
                  <a:outerShdw blurRad="38100" dist="38100" dir="2700000" algn="tl">
                    <a:srgbClr val="000000">
                      <a:alpha val="43137"/>
                    </a:srgbClr>
                  </a:outerShdw>
                </a:effectLst>
              </a:rPr>
              <a:t> is </a:t>
            </a:r>
            <a:r>
              <a:rPr lang="en-US" sz="3000" i="1" u="sng" kern="0" dirty="0">
                <a:solidFill>
                  <a:srgbClr val="FFFFCC"/>
                </a:solidFill>
                <a:effectLst>
                  <a:outerShdw blurRad="38100" dist="38100" dir="2700000" algn="tl">
                    <a:srgbClr val="000000">
                      <a:alpha val="43137"/>
                    </a:srgbClr>
                  </a:outerShdw>
                </a:effectLst>
              </a:rPr>
              <a:t>too childish</a:t>
            </a:r>
            <a:r>
              <a:rPr lang="en-US" sz="3000" b="0" i="1" kern="0" dirty="0">
                <a:solidFill>
                  <a:schemeClr val="tx1"/>
                </a:solidFill>
                <a:effectLst>
                  <a:outerShdw blurRad="38100" dist="38100" dir="2700000" algn="tl">
                    <a:srgbClr val="000000">
                      <a:alpha val="43137"/>
                    </a:srgbClr>
                  </a:outerShdw>
                </a:effectLst>
              </a:rPr>
              <a:t> either to need or to be worth a refutation. And the Apocalypse, from which they undoubtedly drew a pretext for their </a:t>
            </a:r>
            <a:r>
              <a:rPr lang="en-US" sz="3000" i="1" u="sng" kern="0" dirty="0">
                <a:solidFill>
                  <a:srgbClr val="FFFFCC"/>
                </a:solidFill>
                <a:effectLst>
                  <a:outerShdw blurRad="38100" dist="38100" dir="2700000" algn="tl">
                    <a:srgbClr val="000000">
                      <a:alpha val="43137"/>
                    </a:srgbClr>
                  </a:outerShdw>
                </a:effectLst>
              </a:rPr>
              <a:t>error</a:t>
            </a:r>
            <a:r>
              <a:rPr lang="en-US" sz="3000" b="0" i="1" kern="0" dirty="0">
                <a:solidFill>
                  <a:schemeClr val="tx1"/>
                </a:solidFill>
                <a:effectLst>
                  <a:outerShdw blurRad="38100" dist="38100" dir="2700000" algn="tl">
                    <a:srgbClr val="000000">
                      <a:alpha val="43137"/>
                    </a:srgbClr>
                  </a:outerShdw>
                </a:effectLst>
              </a:rPr>
              <a:t>, does not support them. For the number ‘one thousand’ [Rev. 20:4] does not apply to the eternal blessedness of the church but </a:t>
            </a:r>
            <a:r>
              <a:rPr lang="en-US" sz="3000" i="1" u="sng" kern="0" dirty="0">
                <a:solidFill>
                  <a:srgbClr val="FFFFCC"/>
                </a:solidFill>
                <a:effectLst>
                  <a:outerShdw blurRad="38100" dist="38100" dir="2700000" algn="tl">
                    <a:srgbClr val="000000">
                      <a:alpha val="43137"/>
                    </a:srgbClr>
                  </a:outerShdw>
                </a:effectLst>
              </a:rPr>
              <a:t>only to the various disturbances that awaited the church, while still toiling on earth</a:t>
            </a:r>
            <a:r>
              <a:rPr lang="en-US" sz="3000" b="0" i="1" kern="0" dirty="0">
                <a:solidFill>
                  <a:schemeClr val="tx1"/>
                </a:solidFill>
                <a:effectLst>
                  <a:outerShdw blurRad="38100" dist="38100" dir="2700000" algn="tl">
                    <a:srgbClr val="000000">
                      <a:alpha val="43137"/>
                    </a:srgbClr>
                  </a:outerShdw>
                </a:effectLst>
              </a:rPr>
              <a:t>…Those who assign the children of God a thousand years in which to enjoy the inheritance of the life to come do not realize how much </a:t>
            </a:r>
            <a:r>
              <a:rPr lang="en-US" sz="3000" i="1" u="sng" kern="0" dirty="0">
                <a:solidFill>
                  <a:srgbClr val="FFFFCC"/>
                </a:solidFill>
                <a:effectLst>
                  <a:outerShdw blurRad="38100" dist="38100" dir="2700000" algn="tl">
                    <a:srgbClr val="000000">
                      <a:alpha val="43137"/>
                    </a:srgbClr>
                  </a:outerShdw>
                </a:effectLst>
              </a:rPr>
              <a:t>reproach</a:t>
            </a:r>
            <a:r>
              <a:rPr lang="en-US" sz="3000" b="0" i="1" kern="0" dirty="0">
                <a:solidFill>
                  <a:schemeClr val="tx1"/>
                </a:solidFill>
                <a:effectLst>
                  <a:outerShdw blurRad="38100" dist="38100" dir="2700000" algn="tl">
                    <a:srgbClr val="000000">
                      <a:alpha val="43137"/>
                    </a:srgbClr>
                  </a:outerShdw>
                </a:effectLst>
              </a:rPr>
              <a:t> they are casting upon Christ and his Kingdom.”</a:t>
            </a:r>
            <a:endParaRPr lang="en-US" altLang="en-US" sz="3000" b="0" i="1" kern="0" dirty="0">
              <a:solidFill>
                <a:schemeClr val="tx1"/>
              </a:solidFill>
              <a:effectLst>
                <a:outerShdw blurRad="38100" dist="38100" dir="2700000" algn="tl">
                  <a:srgbClr val="000000">
                    <a:alpha val="43137"/>
                  </a:srgbClr>
                </a:outerShdw>
              </a:effectLst>
            </a:endParaRPr>
          </a:p>
        </p:txBody>
      </p:sp>
      <p:sp>
        <p:nvSpPr>
          <p:cNvPr id="6" name="Rectangle 3">
            <a:extLst>
              <a:ext uri="{FF2B5EF4-FFF2-40B4-BE49-F238E27FC236}">
                <a16:creationId xmlns:a16="http://schemas.microsoft.com/office/drawing/2014/main" id="{BE3C6E12-FEEE-4635-8A87-A0DFE30BDFF4}"/>
              </a:ext>
            </a:extLst>
          </p:cNvPr>
          <p:cNvSpPr txBox="1">
            <a:spLocks noChangeArrowheads="1"/>
          </p:cNvSpPr>
          <p:nvPr/>
        </p:nvSpPr>
        <p:spPr>
          <a:xfrm>
            <a:off x="3124200" y="228600"/>
            <a:ext cx="5943600" cy="1143000"/>
          </a:xfrm>
          <a:prstGeom prst="rect">
            <a:avLst/>
          </a:prstGeom>
        </p:spPr>
        <p:txBody>
          <a:bodyPr/>
          <a:lstStyle>
            <a:lvl1pPr marL="711200" indent="-711200" algn="l" rtl="0" eaLnBrk="0" fontAlgn="base" hangingPunct="0">
              <a:spcBef>
                <a:spcPct val="20000"/>
              </a:spcBef>
              <a:spcAft>
                <a:spcPct val="0"/>
              </a:spcAft>
              <a:buClr>
                <a:schemeClr val="tx1"/>
              </a:buClr>
              <a:buFont typeface="Wingdings" panose="05000000000000000000" pitchFamily="2" charset="2"/>
              <a:buAutoNum type="romanUcPeriod"/>
              <a:defRPr sz="2800">
                <a:solidFill>
                  <a:schemeClr val="tx1"/>
                </a:solidFill>
                <a:latin typeface="Calibri" panose="020F0502020204030204" pitchFamily="34" charset="0"/>
                <a:ea typeface="+mn-ea"/>
                <a:cs typeface="+mn-cs"/>
              </a:defRPr>
            </a:lvl1pPr>
            <a:lvl2pPr marL="1117600" indent="-660400" algn="l" rtl="0" eaLnBrk="0" fontAlgn="base" hangingPunct="0">
              <a:spcBef>
                <a:spcPct val="20000"/>
              </a:spcBef>
              <a:spcAft>
                <a:spcPct val="0"/>
              </a:spcAft>
              <a:buClr>
                <a:schemeClr val="tx1"/>
              </a:buClr>
              <a:buFont typeface="Wingdings" panose="05000000000000000000" pitchFamily="2" charset="2"/>
              <a:buAutoNum type="alphaUcPeriod"/>
              <a:defRPr sz="2600">
                <a:solidFill>
                  <a:schemeClr val="tx1"/>
                </a:solidFill>
                <a:latin typeface="Calibri" panose="020F0502020204030204" pitchFamily="34" charset="0"/>
              </a:defRPr>
            </a:lvl2pPr>
            <a:lvl3pPr marL="1524000" indent="-609600" algn="l" rtl="0" eaLnBrk="0" fontAlgn="base" hangingPunct="0">
              <a:spcBef>
                <a:spcPct val="20000"/>
              </a:spcBef>
              <a:spcAft>
                <a:spcPct val="0"/>
              </a:spcAft>
              <a:buClr>
                <a:schemeClr val="tx1"/>
              </a:buClr>
              <a:buFont typeface="Wingdings" panose="05000000000000000000" pitchFamily="2" charset="2"/>
              <a:buAutoNum type="arabicPeriod"/>
              <a:defRPr sz="2400">
                <a:solidFill>
                  <a:schemeClr val="tx1"/>
                </a:solidFill>
                <a:latin typeface="Calibri" panose="020F0502020204030204" pitchFamily="34" charset="0"/>
              </a:defRPr>
            </a:lvl3pPr>
            <a:lvl4pPr marL="1879600" indent="-508000" algn="l" rtl="0" eaLnBrk="0" fontAlgn="base" hangingPunct="0">
              <a:spcBef>
                <a:spcPct val="20000"/>
              </a:spcBef>
              <a:spcAft>
                <a:spcPct val="0"/>
              </a:spcAft>
              <a:buClr>
                <a:schemeClr val="tx1"/>
              </a:buClr>
              <a:buSzPct val="100000"/>
              <a:buAutoNum type="alphaLcParenR"/>
              <a:defRPr sz="2000">
                <a:solidFill>
                  <a:schemeClr val="tx1"/>
                </a:solidFill>
                <a:latin typeface="Calibri" panose="020F0502020204030204" pitchFamily="34" charset="0"/>
              </a:defRPr>
            </a:lvl4pPr>
            <a:lvl5pPr marL="2336800" indent="-508000" algn="l" rtl="0" eaLnBrk="0" fontAlgn="base" hangingPunct="0">
              <a:spcBef>
                <a:spcPct val="20000"/>
              </a:spcBef>
              <a:spcAft>
                <a:spcPct val="0"/>
              </a:spcAft>
              <a:buClr>
                <a:schemeClr val="tx1"/>
              </a:buClr>
              <a:buSzPct val="100000"/>
              <a:buAutoNum type="romanLcPeriod"/>
              <a:defRPr sz="2000">
                <a:solidFill>
                  <a:schemeClr val="tx1"/>
                </a:solidFill>
                <a:latin typeface="Calibri" panose="020F0502020204030204" pitchFamily="34" charset="0"/>
              </a:defRPr>
            </a:lvl5pPr>
            <a:lvl6pPr marL="2794000" indent="-508000" algn="l" rtl="0" fontAlgn="base">
              <a:spcBef>
                <a:spcPct val="20000"/>
              </a:spcBef>
              <a:spcAft>
                <a:spcPct val="0"/>
              </a:spcAft>
              <a:buClr>
                <a:schemeClr val="tx1"/>
              </a:buClr>
              <a:buSzPct val="100000"/>
              <a:buAutoNum type="romanLcPeriod"/>
              <a:defRPr sz="2000">
                <a:solidFill>
                  <a:schemeClr val="tx1"/>
                </a:solidFill>
                <a:latin typeface="+mn-lt"/>
              </a:defRPr>
            </a:lvl6pPr>
            <a:lvl7pPr marL="3251200" indent="-508000" algn="l" rtl="0" fontAlgn="base">
              <a:spcBef>
                <a:spcPct val="20000"/>
              </a:spcBef>
              <a:spcAft>
                <a:spcPct val="0"/>
              </a:spcAft>
              <a:buClr>
                <a:schemeClr val="tx1"/>
              </a:buClr>
              <a:buSzPct val="100000"/>
              <a:buAutoNum type="romanLcPeriod"/>
              <a:defRPr sz="2000">
                <a:solidFill>
                  <a:schemeClr val="tx1"/>
                </a:solidFill>
                <a:latin typeface="+mn-lt"/>
              </a:defRPr>
            </a:lvl7pPr>
            <a:lvl8pPr marL="3708400" indent="-508000" algn="l" rtl="0" fontAlgn="base">
              <a:spcBef>
                <a:spcPct val="20000"/>
              </a:spcBef>
              <a:spcAft>
                <a:spcPct val="0"/>
              </a:spcAft>
              <a:buClr>
                <a:schemeClr val="tx1"/>
              </a:buClr>
              <a:buSzPct val="100000"/>
              <a:buAutoNum type="romanLcPeriod"/>
              <a:defRPr sz="2000">
                <a:solidFill>
                  <a:schemeClr val="tx1"/>
                </a:solidFill>
                <a:latin typeface="+mn-lt"/>
              </a:defRPr>
            </a:lvl8pPr>
            <a:lvl9pPr marL="4165600" indent="-508000" algn="l" rtl="0" fontAlgn="base">
              <a:spcBef>
                <a:spcPct val="20000"/>
              </a:spcBef>
              <a:spcAft>
                <a:spcPct val="0"/>
              </a:spcAft>
              <a:buClr>
                <a:schemeClr val="tx1"/>
              </a:buClr>
              <a:buSzPct val="100000"/>
              <a:buAutoNum type="romanLcPeriod"/>
              <a:defRPr sz="2000">
                <a:solidFill>
                  <a:schemeClr val="tx1"/>
                </a:solidFill>
                <a:latin typeface="+mn-lt"/>
              </a:defRPr>
            </a:lvl9pPr>
          </a:lstStyle>
          <a:p>
            <a:pPr marL="0" indent="0" algn="ctr">
              <a:spcBef>
                <a:spcPct val="0"/>
              </a:spcBef>
              <a:spcAft>
                <a:spcPts val="600"/>
              </a:spcAft>
              <a:buNone/>
              <a:defRPr/>
            </a:pPr>
            <a:r>
              <a:rPr lang="en-US" sz="3600" dirty="0">
                <a:solidFill>
                  <a:srgbClr val="00FFFF"/>
                </a:solidFill>
                <a:effectLst>
                  <a:outerShdw blurRad="38100" dist="38100" dir="2700000" algn="tl">
                    <a:srgbClr val="000000">
                      <a:alpha val="43137"/>
                    </a:srgbClr>
                  </a:outerShdw>
                </a:effectLst>
              </a:rPr>
              <a:t>John Calvin</a:t>
            </a:r>
          </a:p>
          <a:p>
            <a:pPr marL="0" indent="0" algn="ctr" eaLnBrk="1" hangingPunct="1">
              <a:buNone/>
              <a:defRPr/>
            </a:pPr>
            <a:r>
              <a:rPr lang="en-US" sz="1600" kern="0" dirty="0">
                <a:effectLst>
                  <a:outerShdw blurRad="38100" dist="38100" dir="2700000" algn="tl">
                    <a:srgbClr val="000000">
                      <a:alpha val="43137"/>
                    </a:srgbClr>
                  </a:outerShdw>
                </a:effectLst>
              </a:rPr>
              <a:t>Institutes of the Christian Religion, III, xxv, 5. </a:t>
            </a:r>
          </a:p>
        </p:txBody>
      </p:sp>
      <p:pic>
        <p:nvPicPr>
          <p:cNvPr id="2" name="Picture 1">
            <a:extLst>
              <a:ext uri="{FF2B5EF4-FFF2-40B4-BE49-F238E27FC236}">
                <a16:creationId xmlns:a16="http://schemas.microsoft.com/office/drawing/2014/main" id="{A979B198-062E-79B6-F09F-BDA6154762A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600" y="76200"/>
            <a:ext cx="766735" cy="1097280"/>
          </a:xfrm>
          <a:prstGeom prst="rect">
            <a:avLst/>
          </a:prstGeom>
          <a:ln>
            <a:solidFill>
              <a:schemeClr val="tx1"/>
            </a:solidFill>
          </a:ln>
        </p:spPr>
      </p:pic>
    </p:spTree>
    <p:extLst>
      <p:ext uri="{BB962C8B-B14F-4D97-AF65-F5344CB8AC3E}">
        <p14:creationId xmlns:p14="http://schemas.microsoft.com/office/powerpoint/2010/main" val="761864911"/>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a:xfrm>
            <a:off x="2743200" y="1828800"/>
            <a:ext cx="8819997" cy="3505200"/>
          </a:xfrm>
        </p:spPr>
        <p:txBody>
          <a:bodyPr/>
          <a:lstStyle/>
          <a:p>
            <a:pPr marL="0" indent="0" algn="just">
              <a:buNone/>
              <a:defRPr/>
            </a:pPr>
            <a:r>
              <a:rPr lang="en-US" dirty="0">
                <a:effectLst>
                  <a:outerShdw blurRad="38100" dist="38100" dir="2700000" algn="tl">
                    <a:srgbClr val="000000">
                      <a:alpha val="43137"/>
                    </a:srgbClr>
                  </a:outerShdw>
                </a:effectLst>
              </a:rPr>
              <a:t>“The proper understanding of the thousand-year time frame in Revelation 20 is that it is representative of a long and glorious era and is not limited to a literal 365,000 days. The figure represents a perfect cube of 10, which is the number of quantitative perfection.”</a:t>
            </a:r>
          </a:p>
        </p:txBody>
      </p:sp>
      <p:pic>
        <p:nvPicPr>
          <p:cNvPr id="23556" name="Picture 5"/>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8803" y="2057400"/>
            <a:ext cx="1809597" cy="27432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id="{530FEE41-2A15-42EE-8BD0-03ED3C7F5C0F}"/>
              </a:ext>
            </a:extLst>
          </p:cNvPr>
          <p:cNvSpPr txBox="1">
            <a:spLocks noChangeArrowheads="1"/>
          </p:cNvSpPr>
          <p:nvPr/>
        </p:nvSpPr>
        <p:spPr bwMode="auto">
          <a:xfrm>
            <a:off x="3448050" y="228600"/>
            <a:ext cx="5295900" cy="1295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eaLnBrk="1" hangingPunct="1">
              <a:spcBef>
                <a:spcPct val="0"/>
              </a:spcBef>
              <a:spcAft>
                <a:spcPts val="600"/>
              </a:spcAft>
              <a:buNone/>
              <a:defRPr/>
            </a:pPr>
            <a:r>
              <a:rPr lang="en-US" sz="3600" dirty="0">
                <a:solidFill>
                  <a:srgbClr val="00FFFF"/>
                </a:solidFill>
                <a:effectLst>
                  <a:outerShdw blurRad="38100" dist="38100" dir="2700000" algn="tl">
                    <a:srgbClr val="000000">
                      <a:alpha val="43137"/>
                    </a:srgbClr>
                  </a:outerShdw>
                </a:effectLst>
                <a:ea typeface="+mj-ea"/>
                <a:cs typeface="Calibri" panose="020F0502020204030204" pitchFamily="34" charset="0"/>
              </a:rPr>
              <a:t>Kenneth L. Gentry</a:t>
            </a:r>
          </a:p>
          <a:p>
            <a:pPr marL="0" indent="0" algn="ctr" eaLnBrk="1" hangingPunct="1">
              <a:buNone/>
              <a:defRPr/>
            </a:pPr>
            <a:r>
              <a:rPr lang="en-US" sz="1600" i="1" kern="0" dirty="0">
                <a:effectLst>
                  <a:outerShdw blurRad="38100" dist="38100" dir="2700000" algn="tl">
                    <a:srgbClr val="000000">
                      <a:alpha val="43137"/>
                    </a:srgbClr>
                  </a:outerShdw>
                </a:effectLst>
              </a:rPr>
              <a:t>He Shall Have Dominion: A Post Millennial Eschatology </a:t>
            </a:r>
            <a:r>
              <a:rPr lang="en-US" sz="1600" kern="0" dirty="0">
                <a:effectLst>
                  <a:outerShdw blurRad="38100" dist="38100" dir="2700000" algn="tl">
                    <a:srgbClr val="000000">
                      <a:alpha val="43137"/>
                    </a:srgbClr>
                  </a:outerShdw>
                </a:effectLst>
              </a:rPr>
              <a:t>(Tyler, Texas: Institute for Christian economics, 1992), page 335.</a:t>
            </a:r>
          </a:p>
        </p:txBody>
      </p:sp>
    </p:spTree>
    <p:extLst>
      <p:ext uri="{BB962C8B-B14F-4D97-AF65-F5344CB8AC3E}">
        <p14:creationId xmlns:p14="http://schemas.microsoft.com/office/powerpoint/2010/main" val="4191046277"/>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1D203A2-E94E-4809-A69A-2F014AC0B2B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9"/>
          </a:xfrm>
          <a:prstGeom prst="rect">
            <a:avLst/>
          </a:prstGeom>
        </p:spPr>
      </p:pic>
      <p:sp>
        <p:nvSpPr>
          <p:cNvPr id="134147" name="Rectangle 1"/>
          <p:cNvSpPr>
            <a:spLocks noChangeArrowheads="1"/>
          </p:cNvSpPr>
          <p:nvPr/>
        </p:nvSpPr>
        <p:spPr bwMode="auto">
          <a:xfrm>
            <a:off x="2667000" y="0"/>
            <a:ext cx="6781800" cy="2033890"/>
          </a:xfrm>
          <a:prstGeom prst="rect">
            <a:avLst/>
          </a:prstGeom>
          <a:noFill/>
          <a:ln w="28575">
            <a:noFill/>
            <a:miter lim="800000"/>
            <a:headEnd/>
            <a:tailEnd/>
          </a:ln>
        </p:spPr>
        <p:txBody>
          <a:bodyPr wrap="square">
            <a:spAutoFit/>
          </a:bodyPr>
          <a:lstStyle/>
          <a:p>
            <a:pPr algn="ctr" defTabSz="514350" eaLnBrk="0" hangingPunct="0">
              <a:spcBef>
                <a:spcPts val="0"/>
              </a:spcBef>
              <a:spcAft>
                <a:spcPts val="1200"/>
              </a:spcAft>
              <a:buClr>
                <a:schemeClr val="tx1"/>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Matthew 24:13</a:t>
            </a:r>
          </a:p>
          <a:p>
            <a:pPr algn="just">
              <a:spcBef>
                <a:spcPts val="450"/>
              </a:spcBef>
              <a:spcAft>
                <a:spcPts val="450"/>
              </a:spcAft>
            </a:pPr>
            <a:r>
              <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the one who endures to the end, he will be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saved [</a:t>
            </a:r>
            <a:r>
              <a:rPr lang="en-US" sz="36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sōzō</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2" name="Picture 1"/>
          <p:cNvPicPr>
            <a:picLocks noChangeAspect="1"/>
          </p:cNvPicPr>
          <p:nvPr/>
        </p:nvPicPr>
        <p:blipFill>
          <a:blip r:embed="rId3"/>
          <a:stretch>
            <a:fillRect/>
          </a:stretch>
        </p:blipFill>
        <p:spPr>
          <a:xfrm>
            <a:off x="4535724" y="2549416"/>
            <a:ext cx="3554785" cy="2286000"/>
          </a:xfrm>
          <a:prstGeom prst="rect">
            <a:avLst/>
          </a:prstGeom>
        </p:spPr>
      </p:pic>
    </p:spTree>
    <p:extLst>
      <p:ext uri="{BB962C8B-B14F-4D97-AF65-F5344CB8AC3E}">
        <p14:creationId xmlns:p14="http://schemas.microsoft.com/office/powerpoint/2010/main" val="2996456980"/>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4387" name="Group 3"/>
          <p:cNvGraphicFramePr>
            <a:graphicFrameLocks noGrp="1"/>
          </p:cNvGraphicFramePr>
          <p:nvPr>
            <p:ph type="tbl" idx="1"/>
          </p:nvPr>
        </p:nvGraphicFramePr>
        <p:xfrm>
          <a:off x="838200" y="152399"/>
          <a:ext cx="10515600" cy="6553201"/>
        </p:xfrm>
        <a:graphic>
          <a:graphicData uri="http://schemas.openxmlformats.org/drawingml/2006/table">
            <a:tbl>
              <a:tblPr>
                <a:tableStyleId>{D7AC3CCA-C797-4891-BE02-D94E43425B78}</a:tableStyleId>
              </a:tblPr>
              <a:tblGrid>
                <a:gridCol w="3505200">
                  <a:extLst>
                    <a:ext uri="{9D8B030D-6E8A-4147-A177-3AD203B41FA5}">
                      <a16:colId xmlns:a16="http://schemas.microsoft.com/office/drawing/2014/main" val="20000"/>
                    </a:ext>
                  </a:extLst>
                </a:gridCol>
                <a:gridCol w="3505200">
                  <a:extLst>
                    <a:ext uri="{9D8B030D-6E8A-4147-A177-3AD203B41FA5}">
                      <a16:colId xmlns:a16="http://schemas.microsoft.com/office/drawing/2014/main" val="20001"/>
                    </a:ext>
                  </a:extLst>
                </a:gridCol>
                <a:gridCol w="3505200">
                  <a:extLst>
                    <a:ext uri="{9D8B030D-6E8A-4147-A177-3AD203B41FA5}">
                      <a16:colId xmlns:a16="http://schemas.microsoft.com/office/drawing/2014/main" val="20002"/>
                    </a:ext>
                  </a:extLst>
                </a:gridCol>
              </a:tblGrid>
              <a:tr h="789103">
                <a:tc gridSpan="3">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lang="en-US" altLang="en-US" sz="4000" b="1" dirty="0">
                          <a:solidFill>
                            <a:srgbClr val="FFFF99"/>
                          </a:solidFill>
                          <a:latin typeface="Calibri" panose="020F0502020204030204" pitchFamily="34" charset="0"/>
                          <a:cs typeface="Calibri" panose="020F0502020204030204" pitchFamily="34" charset="0"/>
                        </a:rPr>
                        <a:t>Matt 24 / Rev 6 Parallels</a:t>
                      </a:r>
                      <a:endParaRPr kumimoji="0" lang="en-US" sz="4000" b="1" i="0" u="none" strike="noStrike" cap="none" normalizeH="0" baseline="0" dirty="0">
                        <a:ln>
                          <a:noFill/>
                        </a:ln>
                        <a:solidFill>
                          <a:srgbClr val="FFFF99"/>
                        </a:solidFill>
                        <a:effectLst/>
                        <a:latin typeface="Calibri" panose="020F0502020204030204" pitchFamily="34" charset="0"/>
                        <a:cs typeface="Calibri" panose="020F0502020204030204" pitchFamily="34" charset="0"/>
                      </a:endParaRPr>
                    </a:p>
                  </a:txBody>
                  <a:tcPr marT="45723" marB="45723" anchor="ctr" horzOverflow="overflow">
                    <a:solidFill>
                      <a:srgbClr val="00B0F0"/>
                    </a:solidFill>
                  </a:tcPr>
                </a:tc>
                <a:tc hMerge="1">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3200" b="0" i="0" u="none" strike="noStrike" cap="none" normalizeH="0" baseline="0" dirty="0">
                        <a:ln>
                          <a:noFill/>
                        </a:ln>
                        <a:solidFill>
                          <a:schemeClr val="tx1"/>
                        </a:solidFill>
                        <a:effectLst/>
                        <a:latin typeface="+mj-lt"/>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3200" b="0" i="0" u="none" strike="noStrike" cap="none" normalizeH="0" baseline="0" dirty="0">
                        <a:ln>
                          <a:noFill/>
                        </a:ln>
                        <a:solidFill>
                          <a:schemeClr val="tx1"/>
                        </a:solidFill>
                        <a:effectLst/>
                        <a:latin typeface="+mj-lt"/>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94813881"/>
                  </a:ext>
                </a:extLst>
              </a:tr>
              <a:tr h="1200805">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cap="none" normalizeH="0" baseline="0" dirty="0">
                          <a:ln>
                            <a:noFill/>
                          </a:ln>
                          <a:effectLst/>
                          <a:latin typeface="Calibri" panose="020F0502020204030204" pitchFamily="34" charset="0"/>
                          <a:cs typeface="Calibri" panose="020F0502020204030204" pitchFamily="34" charset="0"/>
                        </a:rPr>
                        <a:t>Prediction</a:t>
                      </a:r>
                      <a:endParaRPr kumimoji="0" lang="en-US" sz="32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Birth pangs </a:t>
                      </a:r>
                    </a:p>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(Matt 24)</a:t>
                      </a:r>
                      <a:endParaRPr kumimoji="0" lang="en-US" sz="32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cap="none" normalizeH="0" baseline="0" dirty="0">
                          <a:ln>
                            <a:noFill/>
                          </a:ln>
                          <a:solidFill>
                            <a:srgbClr val="0000FF"/>
                          </a:solidFill>
                          <a:effectLst/>
                          <a:latin typeface="Calibri" panose="020F0502020204030204" pitchFamily="34" charset="0"/>
                          <a:cs typeface="Calibri" panose="020F0502020204030204" pitchFamily="34" charset="0"/>
                        </a:rPr>
                        <a:t>Seal judgments </a:t>
                      </a:r>
                    </a:p>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cap="none" normalizeH="0" baseline="0" dirty="0">
                          <a:ln>
                            <a:noFill/>
                          </a:ln>
                          <a:solidFill>
                            <a:srgbClr val="0000FF"/>
                          </a:solidFill>
                          <a:effectLst/>
                          <a:latin typeface="Calibri" panose="020F0502020204030204" pitchFamily="34" charset="0"/>
                          <a:cs typeface="Calibri" panose="020F0502020204030204" pitchFamily="34" charset="0"/>
                        </a:rPr>
                        <a:t>(Rev 6)</a:t>
                      </a:r>
                      <a:endParaRPr kumimoji="0" lang="en-US" sz="3600" b="1" i="0" u="none" strike="noStrike" cap="none" normalizeH="0" baseline="0" dirty="0">
                        <a:ln>
                          <a:noFill/>
                        </a:ln>
                        <a:solidFill>
                          <a:srgbClr val="0000FF"/>
                        </a:solidFill>
                        <a:effectLst/>
                        <a:latin typeface="Calibri" panose="020F0502020204030204" pitchFamily="34" charset="0"/>
                        <a:cs typeface="Calibri" panose="020F0502020204030204" pitchFamily="34" charset="0"/>
                      </a:endParaRPr>
                    </a:p>
                  </a:txBody>
                  <a:tcPr marT="45723" marB="45723" anchor="ctr" horzOverflow="overflow"/>
                </a:tc>
                <a:extLst>
                  <a:ext uri="{0D108BD9-81ED-4DB2-BD59-A6C34878D82A}">
                    <a16:rowId xmlns:a16="http://schemas.microsoft.com/office/drawing/2014/main" val="10000"/>
                  </a:ext>
                </a:extLst>
              </a:tr>
              <a:tr h="651899">
                <a:tc>
                  <a:txBody>
                    <a:bodyPr/>
                    <a:lstStyle/>
                    <a:p>
                      <a:pPr marL="2270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cap="none" normalizeH="0" baseline="0" dirty="0">
                          <a:ln>
                            <a:noFill/>
                          </a:ln>
                          <a:effectLst/>
                          <a:latin typeface="Calibri" panose="020F0502020204030204" pitchFamily="34" charset="0"/>
                          <a:cs typeface="Calibri" panose="020F0502020204030204" pitchFamily="34" charset="0"/>
                        </a:rPr>
                        <a:t>False Christ</a:t>
                      </a:r>
                      <a:endParaRPr kumimoji="0" lang="en-US" sz="32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24:5</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0000FF"/>
                          </a:solidFill>
                          <a:effectLst/>
                          <a:latin typeface="Calibri" panose="020F0502020204030204" pitchFamily="34" charset="0"/>
                          <a:ea typeface="+mn-ea"/>
                          <a:cs typeface="Calibri" panose="020F0502020204030204" pitchFamily="34" charset="0"/>
                        </a:rPr>
                        <a:t>6:2</a:t>
                      </a:r>
                    </a:p>
                  </a:txBody>
                  <a:tcPr marT="45723" marB="45723" anchor="ctr" horzOverflow="overflow"/>
                </a:tc>
                <a:extLst>
                  <a:ext uri="{0D108BD9-81ED-4DB2-BD59-A6C34878D82A}">
                    <a16:rowId xmlns:a16="http://schemas.microsoft.com/office/drawing/2014/main" val="10001"/>
                  </a:ext>
                </a:extLst>
              </a:tr>
              <a:tr h="651899">
                <a:tc>
                  <a:txBody>
                    <a:bodyPr/>
                    <a:lstStyle/>
                    <a:p>
                      <a:pPr marL="2270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War</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24:6</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0000FF"/>
                          </a:solidFill>
                          <a:effectLst/>
                          <a:latin typeface="Calibri" panose="020F0502020204030204" pitchFamily="34" charset="0"/>
                          <a:ea typeface="+mn-ea"/>
                          <a:cs typeface="Calibri" panose="020F0502020204030204" pitchFamily="34" charset="0"/>
                        </a:rPr>
                        <a:t>6:3-4</a:t>
                      </a:r>
                    </a:p>
                  </a:txBody>
                  <a:tcPr marT="45723" marB="45723" anchor="ctr" horzOverflow="overflow"/>
                </a:tc>
                <a:extLst>
                  <a:ext uri="{0D108BD9-81ED-4DB2-BD59-A6C34878D82A}">
                    <a16:rowId xmlns:a16="http://schemas.microsoft.com/office/drawing/2014/main" val="10002"/>
                  </a:ext>
                </a:extLst>
              </a:tr>
              <a:tr h="651899">
                <a:tc>
                  <a:txBody>
                    <a:bodyPr/>
                    <a:lstStyle/>
                    <a:p>
                      <a:pPr marL="2270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Famine</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24:7</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0000FF"/>
                          </a:solidFill>
                          <a:effectLst/>
                          <a:latin typeface="Calibri" panose="020F0502020204030204" pitchFamily="34" charset="0"/>
                          <a:ea typeface="+mn-ea"/>
                          <a:cs typeface="Calibri" panose="020F0502020204030204" pitchFamily="34" charset="0"/>
                        </a:rPr>
                        <a:t>6:5-6</a:t>
                      </a:r>
                    </a:p>
                  </a:txBody>
                  <a:tcPr marT="45723" marB="45723" anchor="ctr" horzOverflow="overflow"/>
                </a:tc>
                <a:extLst>
                  <a:ext uri="{0D108BD9-81ED-4DB2-BD59-A6C34878D82A}">
                    <a16:rowId xmlns:a16="http://schemas.microsoft.com/office/drawing/2014/main" val="10003"/>
                  </a:ext>
                </a:extLst>
              </a:tr>
              <a:tr h="651899">
                <a:tc>
                  <a:txBody>
                    <a:bodyPr/>
                    <a:lstStyle/>
                    <a:p>
                      <a:pPr marL="2270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Death</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24:6-7</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0000FF"/>
                          </a:solidFill>
                          <a:effectLst/>
                          <a:latin typeface="Calibri" panose="020F0502020204030204" pitchFamily="34" charset="0"/>
                          <a:ea typeface="+mn-ea"/>
                          <a:cs typeface="Calibri" panose="020F0502020204030204" pitchFamily="34" charset="0"/>
                        </a:rPr>
                        <a:t>6:7-8</a:t>
                      </a:r>
                    </a:p>
                  </a:txBody>
                  <a:tcPr marT="45723" marB="45723" anchor="ctr" horzOverflow="overflow"/>
                </a:tc>
                <a:extLst>
                  <a:ext uri="{0D108BD9-81ED-4DB2-BD59-A6C34878D82A}">
                    <a16:rowId xmlns:a16="http://schemas.microsoft.com/office/drawing/2014/main" val="10004"/>
                  </a:ext>
                </a:extLst>
              </a:tr>
              <a:tr h="651899">
                <a:tc>
                  <a:txBody>
                    <a:bodyPr/>
                    <a:lstStyle/>
                    <a:p>
                      <a:pPr marL="2270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Martyrs</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24:9-13</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0000FF"/>
                          </a:solidFill>
                          <a:effectLst/>
                          <a:latin typeface="Calibri" panose="020F0502020204030204" pitchFamily="34" charset="0"/>
                          <a:ea typeface="+mn-ea"/>
                          <a:cs typeface="Calibri" panose="020F0502020204030204" pitchFamily="34" charset="0"/>
                        </a:rPr>
                        <a:t>6:9-11</a:t>
                      </a:r>
                    </a:p>
                  </a:txBody>
                  <a:tcPr marT="45723" marB="45723" anchor="ctr" horzOverflow="overflow"/>
                </a:tc>
                <a:extLst>
                  <a:ext uri="{0D108BD9-81ED-4DB2-BD59-A6C34878D82A}">
                    <a16:rowId xmlns:a16="http://schemas.microsoft.com/office/drawing/2014/main" val="10005"/>
                  </a:ext>
                </a:extLst>
              </a:tr>
              <a:tr h="651899">
                <a:tc>
                  <a:txBody>
                    <a:bodyPr/>
                    <a:lstStyle/>
                    <a:p>
                      <a:pPr marL="2270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Earthquakes</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24:7</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0000FF"/>
                          </a:solidFill>
                          <a:effectLst/>
                          <a:latin typeface="Calibri" panose="020F0502020204030204" pitchFamily="34" charset="0"/>
                          <a:ea typeface="+mn-ea"/>
                          <a:cs typeface="Calibri" panose="020F0502020204030204" pitchFamily="34" charset="0"/>
                        </a:rPr>
                        <a:t>6:12-17</a:t>
                      </a:r>
                    </a:p>
                  </a:txBody>
                  <a:tcPr marT="45723" marB="45723" anchor="ctr" horzOverflow="overflow"/>
                </a:tc>
                <a:extLst>
                  <a:ext uri="{0D108BD9-81ED-4DB2-BD59-A6C34878D82A}">
                    <a16:rowId xmlns:a16="http://schemas.microsoft.com/office/drawing/2014/main" val="10006"/>
                  </a:ext>
                </a:extLst>
              </a:tr>
              <a:tr h="651899">
                <a:tc>
                  <a:txBody>
                    <a:bodyPr/>
                    <a:lstStyle/>
                    <a:p>
                      <a:pPr marL="2270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Evangelism</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24:14</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0000FF"/>
                          </a:solidFill>
                          <a:effectLst/>
                          <a:latin typeface="Calibri" panose="020F0502020204030204" pitchFamily="34" charset="0"/>
                          <a:ea typeface="+mn-ea"/>
                          <a:cs typeface="Calibri" panose="020F0502020204030204" pitchFamily="34" charset="0"/>
                        </a:rPr>
                        <a:t>7:1-9</a:t>
                      </a:r>
                    </a:p>
                  </a:txBody>
                  <a:tcPr marT="45723" marB="45723" anchor="ctr" horzOverflow="overflow"/>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40508000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5800" y="190500"/>
            <a:ext cx="10668000" cy="6477000"/>
          </a:xfrm>
          <a:prstGeom prst="rect">
            <a:avLst/>
          </a:prstGeom>
          <a:ln w="28575">
            <a:solidFill>
              <a:srgbClr val="FFFFCC"/>
            </a:solidFill>
          </a:ln>
        </p:spPr>
      </p:pic>
    </p:spTree>
    <p:extLst>
      <p:ext uri="{BB962C8B-B14F-4D97-AF65-F5344CB8AC3E}">
        <p14:creationId xmlns:p14="http://schemas.microsoft.com/office/powerpoint/2010/main" val="1343332374"/>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5413" name="Rectangle 5"/>
          <p:cNvSpPr>
            <a:spLocks noChangeArrowheads="1"/>
          </p:cNvSpPr>
          <p:nvPr/>
        </p:nvSpPr>
        <p:spPr bwMode="auto">
          <a:xfrm>
            <a:off x="609586" y="1219200"/>
            <a:ext cx="10972814" cy="5131397"/>
          </a:xfrm>
          <a:prstGeom prst="rect">
            <a:avLst/>
          </a:prstGeom>
          <a:noFill/>
          <a:ln w="9525">
            <a:noFill/>
            <a:miter lim="800000"/>
            <a:headEnd/>
            <a:tailEnd/>
          </a:ln>
          <a:effectLst/>
        </p:spPr>
        <p:txBody>
          <a:bodyPr/>
          <a:lstStyle/>
          <a:p>
            <a:pPr algn="just">
              <a:spcBef>
                <a:spcPts val="0"/>
              </a:spcBef>
              <a:spcAft>
                <a:spcPts val="0"/>
              </a:spcAft>
              <a:buClr>
                <a:srgbClr val="0000FF"/>
              </a:buClr>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0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the one who endures to the end, he shall be saved</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…his endurance will be a Spirit-empowered product and proof of the reality that he is saved. Neither the high cost of discipleship nor the deception of false prophets nor the enticement of sin will cause true believers to renounce Christ, because He Himself will protect them from defection. Endurance is always a mark of salvation…The perseverance of the saints in faith is a very basic element of salvation teaching in the New Testament. It states that people who are genuinely saved do not depart from the faith (see John 8: 31; 1 Cor. 15: 1-2; Col. 1: 21-23; Heb. 2: 1-3; 3: 14; 4: 14; 6: 11-12; 10: 39; 12: 14; James 1: 2-4)…Endurance…does give evidence of the spiritual life that resides in the believer...”</a:t>
            </a:r>
            <a:endParaRPr lang="en-US" altLang="zh-CN" sz="3000" kern="0" dirty="0">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endParaRPr>
          </a:p>
        </p:txBody>
      </p:sp>
      <p:sp>
        <p:nvSpPr>
          <p:cNvPr id="6" name="Rectangle 2"/>
          <p:cNvSpPr>
            <a:spLocks noChangeArrowheads="1"/>
          </p:cNvSpPr>
          <p:nvPr/>
        </p:nvSpPr>
        <p:spPr bwMode="auto">
          <a:xfrm>
            <a:off x="2260471" y="230395"/>
            <a:ext cx="7671058" cy="912605"/>
          </a:xfrm>
          <a:prstGeom prst="rect">
            <a:avLst/>
          </a:prstGeom>
          <a:noFill/>
          <a:ln w="9525">
            <a:noFill/>
            <a:miter lim="800000"/>
            <a:headEnd/>
            <a:tailEnd/>
          </a:ln>
          <a:effectLst/>
        </p:spPr>
        <p:txBody>
          <a:bodyPr anchor="ctr"/>
          <a:lstStyle/>
          <a:p>
            <a:pPr algn="ctr">
              <a:spcAft>
                <a:spcPts val="600"/>
              </a:spcAft>
              <a:defRPr/>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John MacArthur</a:t>
            </a:r>
          </a:p>
          <a:p>
            <a:pPr algn="ctr">
              <a:defRPr/>
            </a:pPr>
            <a:r>
              <a:rPr lang="en-US" sz="1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Matthew 24‒25</a:t>
            </a: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Macarthur New Testament Commentary (Chicago: Moody, 1989), 28.</a:t>
            </a:r>
            <a:endParaRPr lang="en-US" sz="1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9" name="Picture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586" y="201707"/>
            <a:ext cx="1434856" cy="837555"/>
          </a:xfrm>
          <a:prstGeom prst="rect">
            <a:avLst/>
          </a:prstGeom>
          <a:ln>
            <a:solidFill>
              <a:schemeClr val="tx1"/>
            </a:solidFill>
          </a:ln>
        </p:spPr>
      </p:pic>
    </p:spTree>
    <p:extLst>
      <p:ext uri="{BB962C8B-B14F-4D97-AF65-F5344CB8AC3E}">
        <p14:creationId xmlns:p14="http://schemas.microsoft.com/office/powerpoint/2010/main" val="25782739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609600" y="2031410"/>
            <a:ext cx="10972800" cy="4293190"/>
          </a:xfrm>
        </p:spPr>
        <p:txBody>
          <a:bodyPr/>
          <a:lstStyle/>
          <a:p>
            <a:pPr marL="0" indent="0" algn="just">
              <a:buNone/>
              <a:defRPr/>
            </a:pPr>
            <a:r>
              <a:rPr lang="en-US" i="1" dirty="0">
                <a:effectLst>
                  <a:outerShdw blurRad="38100" dist="38100" dir="2700000" algn="tl">
                    <a:srgbClr val="000000">
                      <a:alpha val="43137"/>
                    </a:srgbClr>
                  </a:outerShdw>
                </a:effectLst>
              </a:rPr>
              <a:t>“</a:t>
            </a:r>
            <a:r>
              <a:rPr lang="en-US" dirty="0">
                <a:effectLst/>
              </a:rPr>
              <a:t>﻿...we chose Augustine as a case in point...Specifically, his reinterpretation of Matt 24:13 (‘he who endures to the end will be saved’) as a spiritual salvation instead of a physical salvation (to enter and populate the Millennium) caused drastic changes in his soteriology. Perseverance of the saints (faithfulness until the end of one’s physical life) became the </a:t>
            </a:r>
            <a:r>
              <a:rPr lang="en-US" i="1" dirty="0">
                <a:effectLst/>
              </a:rPr>
              <a:t>sine qua non</a:t>
            </a:r>
            <a:r>
              <a:rPr lang="en-US" dirty="0">
                <a:effectLst/>
              </a:rPr>
              <a:t> of his soteriology. One could believe in Christ, have the fruit of the elect, but prove he was not elect if he should not persevere in faithfulness until the end of his physical life.”</a:t>
            </a:r>
          </a:p>
        </p:txBody>
      </p:sp>
      <p:pic>
        <p:nvPicPr>
          <p:cNvPr id="3074" name="Picture 2" descr="Image result for dave anderson grace school of">
            <a:extLst>
              <a:ext uri="{FF2B5EF4-FFF2-40B4-BE49-F238E27FC236}">
                <a16:creationId xmlns:a16="http://schemas.microsoft.com/office/drawing/2014/main" id="{FF4F724A-EFD0-4C03-9E7E-68FD82EB0F7C}"/>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609600" y="76200"/>
            <a:ext cx="914401" cy="9144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8A685669-92DA-4862-AF9F-0A1B9CEAA28D}"/>
              </a:ext>
            </a:extLst>
          </p:cNvPr>
          <p:cNvSpPr/>
          <p:nvPr/>
        </p:nvSpPr>
        <p:spPr>
          <a:xfrm>
            <a:off x="2209800" y="274528"/>
            <a:ext cx="7772400" cy="1554272"/>
          </a:xfrm>
          <a:prstGeom prst="rect">
            <a:avLst/>
          </a:prstGeom>
        </p:spPr>
        <p:txBody>
          <a:bodyPr wrap="square">
            <a:spAutoFit/>
          </a:bodyPr>
          <a:lstStyle/>
          <a:p>
            <a:pPr algn="ctr">
              <a:spcAft>
                <a:spcPts val="600"/>
              </a:spcAft>
              <a:defRPr/>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Dave Anderson</a:t>
            </a:r>
          </a:p>
          <a:p>
            <a:pPr algn="ctr"/>
            <a:r>
              <a:rPr lang="en-US" sz="1800" dirty="0">
                <a:effectLst>
                  <a:outerShdw blurRad="38100" dist="38100" dir="2700000" algn="tl">
                    <a:srgbClr val="000000">
                      <a:alpha val="43137"/>
                    </a:srgbClr>
                  </a:outerShdw>
                </a:effectLst>
                <a:latin typeface="Calibri" panose="020F0502020204030204" pitchFamily="34" charset="0"/>
                <a:cs typeface="+mn-cs"/>
              </a:rPr>
              <a:t>David R. Anderson, “The Soteriological Impact of Augustine’s Change from Premillennialism to Amillennialism: Part One,” Journal of the Grace Evangelical Society Volume 15, no. 28 (2002): 25.and Part Two is in no 29, Autumn, 2002.</a:t>
            </a:r>
          </a:p>
        </p:txBody>
      </p:sp>
    </p:spTree>
    <p:extLst>
      <p:ext uri="{BB962C8B-B14F-4D97-AF65-F5344CB8AC3E}">
        <p14:creationId xmlns:p14="http://schemas.microsoft.com/office/powerpoint/2010/main" val="2465589932"/>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828800" y="228600"/>
            <a:ext cx="8534400" cy="914400"/>
          </a:xfrm>
        </p:spPr>
        <p:txBody>
          <a:bodyPr/>
          <a:lstStyle/>
          <a:p>
            <a:pPr algn="ctr"/>
            <a:r>
              <a:rPr lang="en-US" sz="4000" dirty="0">
                <a:effectLst>
                  <a:outerShdw blurRad="38100" dist="38100" dir="2700000" algn="tl">
                    <a:srgbClr val="000000">
                      <a:alpha val="43137"/>
                    </a:srgbClr>
                  </a:outerShdw>
                </a:effectLst>
              </a:rPr>
              <a:t>C. Calvinism is a Serious Issue</a:t>
            </a:r>
            <a:endParaRPr lang="en-US" sz="4000" dirty="0">
              <a:effectLst>
                <a:outerShdw blurRad="38100" dist="38100" dir="2700000" algn="tl">
                  <a:srgbClr val="000000">
                    <a:alpha val="43137"/>
                  </a:srgbClr>
                </a:outerShdw>
              </a:effectLst>
              <a:ea typeface="Calibri" pitchFamily="34" charset="0"/>
              <a:cs typeface="Calibri" pitchFamily="34" charset="0"/>
            </a:endParaRPr>
          </a:p>
        </p:txBody>
      </p:sp>
      <p:sp>
        <p:nvSpPr>
          <p:cNvPr id="3" name="Content Placeholder 2"/>
          <p:cNvSpPr>
            <a:spLocks noGrp="1"/>
          </p:cNvSpPr>
          <p:nvPr>
            <p:ph idx="1"/>
          </p:nvPr>
        </p:nvSpPr>
        <p:spPr>
          <a:xfrm>
            <a:off x="609600" y="1143000"/>
            <a:ext cx="10058400" cy="5257800"/>
          </a:xfrm>
        </p:spPr>
        <p:txBody>
          <a:bodyPr/>
          <a:lstStyle/>
          <a:p>
            <a:pPr marL="742950" indent="-742950">
              <a:spcBef>
                <a:spcPts val="600"/>
              </a:spcBef>
              <a:spcAft>
                <a:spcPts val="1800"/>
              </a:spcAft>
              <a:buSzPct val="100000"/>
              <a:buFont typeface="+mj-lt"/>
              <a:buAutoNum type="arabicParenR"/>
              <a:defRPr/>
            </a:pPr>
            <a:r>
              <a:rPr lang="en-US" dirty="0">
                <a:effectLst>
                  <a:outerShdw blurRad="38100" dist="38100" dir="2700000" algn="tl">
                    <a:srgbClr val="000000">
                      <a:alpha val="43137"/>
                    </a:srgbClr>
                  </a:outerShdw>
                </a:effectLst>
                <a:latin typeface="Calibri" pitchFamily="34" charset="0"/>
                <a:cs typeface="Calibri" pitchFamily="34" charset="0"/>
              </a:rPr>
              <a:t>Path to salvation becomes difficult (if not impossible)</a:t>
            </a:r>
          </a:p>
          <a:p>
            <a:pPr marL="742950" indent="-742950">
              <a:spcBef>
                <a:spcPts val="600"/>
              </a:spcBef>
              <a:spcAft>
                <a:spcPts val="1800"/>
              </a:spcAft>
              <a:buSzPct val="100000"/>
              <a:buAutoNum type="arabicParenR"/>
              <a:defRPr/>
            </a:pPr>
            <a:r>
              <a:rPr lang="en-US" dirty="0">
                <a:effectLst>
                  <a:outerShdw blurRad="38100" dist="38100" dir="2700000" algn="tl">
                    <a:srgbClr val="000000">
                      <a:alpha val="43137"/>
                    </a:srgbClr>
                  </a:outerShdw>
                </a:effectLst>
                <a:cs typeface="Calibri" pitchFamily="34" charset="0"/>
              </a:rPr>
              <a:t>The sacrifice of Christ becomes unavailable to whosoever</a:t>
            </a:r>
            <a:endParaRPr lang="en-US" b="1" u="sng" dirty="0">
              <a:solidFill>
                <a:srgbClr val="FFFFCC"/>
              </a:solidFill>
              <a:effectLst>
                <a:outerShdw blurRad="38100" dist="38100" dir="2700000" algn="tl">
                  <a:srgbClr val="000000">
                    <a:alpha val="43137"/>
                  </a:srgbClr>
                </a:outerShdw>
              </a:effectLst>
              <a:cs typeface="Calibri" pitchFamily="34" charset="0"/>
            </a:endParaRPr>
          </a:p>
          <a:p>
            <a:pPr marL="742950" indent="-742950">
              <a:spcBef>
                <a:spcPts val="600"/>
              </a:spcBef>
              <a:spcAft>
                <a:spcPts val="1800"/>
              </a:spcAft>
              <a:buSzPct val="100000"/>
              <a:buAutoNum type="arabicParenR"/>
              <a:defRPr/>
            </a:pPr>
            <a:r>
              <a:rPr lang="en-US" dirty="0">
                <a:effectLst>
                  <a:outerShdw blurRad="38100" dist="38100" dir="2700000" algn="tl">
                    <a:srgbClr val="000000">
                      <a:alpha val="43137"/>
                    </a:srgbClr>
                  </a:outerShdw>
                </a:effectLst>
                <a:cs typeface="Calibri" pitchFamily="34" charset="0"/>
              </a:rPr>
              <a:t>The character of God is questioned (double predestination)</a:t>
            </a:r>
          </a:p>
          <a:p>
            <a:pPr marL="742950" indent="-742950">
              <a:spcBef>
                <a:spcPts val="600"/>
              </a:spcBef>
              <a:spcAft>
                <a:spcPts val="1800"/>
              </a:spcAft>
              <a:buSzPct val="100000"/>
              <a:buAutoNum type="arabicParenR"/>
              <a:defRPr/>
            </a:pPr>
            <a:r>
              <a:rPr lang="en-US" dirty="0">
                <a:effectLst>
                  <a:outerShdw blurRad="38100" dist="38100" dir="2700000" algn="tl">
                    <a:srgbClr val="000000">
                      <a:alpha val="43137"/>
                    </a:srgbClr>
                  </a:outerShdw>
                </a:effectLst>
                <a:latin typeface="Calibri" pitchFamily="34" charset="0"/>
                <a:cs typeface="Calibri" pitchFamily="34" charset="0"/>
              </a:rPr>
              <a:t>Offers no assurance of Salvation</a:t>
            </a:r>
          </a:p>
          <a:p>
            <a:pPr marL="742950" indent="-742950">
              <a:spcBef>
                <a:spcPts val="600"/>
              </a:spcBef>
              <a:spcAft>
                <a:spcPts val="1800"/>
              </a:spcAft>
              <a:buSzPct val="100000"/>
              <a:buAutoNum type="arabicParenR"/>
              <a:defRPr/>
            </a:pPr>
            <a:r>
              <a:rPr lang="en-US" b="1" u="sng" dirty="0">
                <a:solidFill>
                  <a:srgbClr val="FFFFCC"/>
                </a:solidFill>
                <a:effectLst>
                  <a:outerShdw blurRad="38100" dist="38100" dir="2700000" algn="tl">
                    <a:srgbClr val="000000">
                      <a:alpha val="43137"/>
                    </a:srgbClr>
                  </a:outerShdw>
                </a:effectLst>
                <a:cs typeface="Calibri" pitchFamily="34" charset="0"/>
              </a:rPr>
              <a:t>Calls into question basic Christian practices (such as the baptism of children)</a:t>
            </a:r>
          </a:p>
        </p:txBody>
      </p:sp>
      <p:pic>
        <p:nvPicPr>
          <p:cNvPr id="3074" name="Picture 2">
            <a:extLst>
              <a:ext uri="{FF2B5EF4-FFF2-40B4-BE49-F238E27FC236}">
                <a16:creationId xmlns:a16="http://schemas.microsoft.com/office/drawing/2014/main" id="{C6918F4F-A2FF-4A55-885A-DFB3DCE6CF0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906000" y="2743200"/>
            <a:ext cx="1601755"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29423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566149490"/>
              </p:ext>
            </p:extLst>
          </p:nvPr>
        </p:nvGraphicFramePr>
        <p:xfrm>
          <a:off x="609600" y="210178"/>
          <a:ext cx="10972800" cy="6437645"/>
        </p:xfrm>
        <a:graphic>
          <a:graphicData uri="http://schemas.openxmlformats.org/drawingml/2006/table">
            <a:tbl>
              <a:tblPr firstRow="1" bandRow="1">
                <a:tableStyleId>{5C22544A-7EE6-4342-B048-85BDC9FD1C3A}</a:tableStyleId>
              </a:tblPr>
              <a:tblGrid>
                <a:gridCol w="2194560">
                  <a:extLst>
                    <a:ext uri="{9D8B030D-6E8A-4147-A177-3AD203B41FA5}">
                      <a16:colId xmlns:a16="http://schemas.microsoft.com/office/drawing/2014/main" val="20000"/>
                    </a:ext>
                  </a:extLst>
                </a:gridCol>
                <a:gridCol w="2194560">
                  <a:extLst>
                    <a:ext uri="{9D8B030D-6E8A-4147-A177-3AD203B41FA5}">
                      <a16:colId xmlns:a16="http://schemas.microsoft.com/office/drawing/2014/main" val="20001"/>
                    </a:ext>
                  </a:extLst>
                </a:gridCol>
                <a:gridCol w="2194560">
                  <a:extLst>
                    <a:ext uri="{9D8B030D-6E8A-4147-A177-3AD203B41FA5}">
                      <a16:colId xmlns:a16="http://schemas.microsoft.com/office/drawing/2014/main" val="20002"/>
                    </a:ext>
                  </a:extLst>
                </a:gridCol>
                <a:gridCol w="2194560">
                  <a:extLst>
                    <a:ext uri="{9D8B030D-6E8A-4147-A177-3AD203B41FA5}">
                      <a16:colId xmlns:a16="http://schemas.microsoft.com/office/drawing/2014/main" val="20003"/>
                    </a:ext>
                  </a:extLst>
                </a:gridCol>
                <a:gridCol w="2194560">
                  <a:extLst>
                    <a:ext uri="{9D8B030D-6E8A-4147-A177-3AD203B41FA5}">
                      <a16:colId xmlns:a16="http://schemas.microsoft.com/office/drawing/2014/main" val="20004"/>
                    </a:ext>
                  </a:extLst>
                </a:gridCol>
              </a:tblGrid>
              <a:tr h="794830">
                <a:tc gridSpan="5">
                  <a:txBody>
                    <a:bodyPr/>
                    <a:lstStyle/>
                    <a:p>
                      <a:pPr algn="ctr"/>
                      <a:r>
                        <a:rPr kumimoji="0" lang="en-US" sz="3600" b="1" i="0" u="none" strike="noStrike" kern="0" cap="none" spc="0" normalizeH="0" baseline="0" noProof="0" dirty="0">
                          <a:ln>
                            <a:noFill/>
                          </a:ln>
                          <a:solidFill>
                            <a:schemeClr val="bg2"/>
                          </a:solidFill>
                          <a:effectLst/>
                          <a:uLnTx/>
                          <a:uFillTx/>
                          <a:latin typeface="Calibri" panose="020F0502020204030204" pitchFamily="34" charset="0"/>
                          <a:ea typeface="+mj-ea"/>
                          <a:cs typeface="+mj-cs"/>
                        </a:rPr>
                        <a:t>Scripture’s Four Judgments</a:t>
                      </a:r>
                      <a:endParaRPr lang="en-US" sz="1400" b="1" dirty="0">
                        <a:solidFill>
                          <a:schemeClr val="bg2"/>
                        </a:solidFill>
                        <a:latin typeface="Calibri" panose="020F0502020204030204" pitchFamily="34" charset="0"/>
                      </a:endParaRPr>
                    </a:p>
                  </a:txBody>
                  <a:tcPr marT="45717" marB="45717"/>
                </a:tc>
                <a:tc hMerge="1">
                  <a:txBody>
                    <a:bodyPr/>
                    <a:lstStyle/>
                    <a:p>
                      <a:endParaRPr lang="en-US" sz="1800" dirty="0">
                        <a:latin typeface="Calibri" panose="020F0502020204030204" pitchFamily="34" charset="0"/>
                      </a:endParaRPr>
                    </a:p>
                  </a:txBody>
                  <a:tcPr marT="45717" marB="45717"/>
                </a:tc>
                <a:tc hMerge="1">
                  <a:txBody>
                    <a:bodyPr/>
                    <a:lstStyle/>
                    <a:p>
                      <a:endParaRPr lang="en-US" sz="1800" dirty="0">
                        <a:latin typeface="Calibri" panose="020F0502020204030204" pitchFamily="34" charset="0"/>
                      </a:endParaRPr>
                    </a:p>
                  </a:txBody>
                  <a:tcPr marT="45717" marB="45717"/>
                </a:tc>
                <a:tc hMerge="1">
                  <a:txBody>
                    <a:bodyPr/>
                    <a:lstStyle/>
                    <a:p>
                      <a:endParaRPr lang="en-US" sz="1800" b="1" u="sng" dirty="0">
                        <a:solidFill>
                          <a:schemeClr val="bg1"/>
                        </a:solidFill>
                        <a:latin typeface="Calibri" panose="020F0502020204030204" pitchFamily="34" charset="0"/>
                      </a:endParaRPr>
                    </a:p>
                  </a:txBody>
                  <a:tcPr marT="45717" marB="45717"/>
                </a:tc>
                <a:tc hMerge="1">
                  <a:txBody>
                    <a:bodyPr/>
                    <a:lstStyle/>
                    <a:p>
                      <a:endParaRPr lang="en-US" sz="1800" dirty="0">
                        <a:latin typeface="Calibri" panose="020F0502020204030204" pitchFamily="34" charset="0"/>
                      </a:endParaRPr>
                    </a:p>
                  </a:txBody>
                  <a:tcPr marT="45717" marB="45717"/>
                </a:tc>
                <a:extLst>
                  <a:ext uri="{0D108BD9-81ED-4DB2-BD59-A6C34878D82A}">
                    <a16:rowId xmlns:a16="http://schemas.microsoft.com/office/drawing/2014/main" val="1141638253"/>
                  </a:ext>
                </a:extLst>
              </a:tr>
              <a:tr h="794830">
                <a:tc>
                  <a:txBody>
                    <a:bodyPr/>
                    <a:lstStyle/>
                    <a:p>
                      <a:r>
                        <a:rPr lang="en-US" sz="2200" dirty="0">
                          <a:latin typeface="Calibri" panose="020F0502020204030204" pitchFamily="34" charset="0"/>
                        </a:rPr>
                        <a:t>Name</a:t>
                      </a:r>
                    </a:p>
                  </a:txBody>
                  <a:tcPr marT="45717" marB="45717"/>
                </a:tc>
                <a:tc>
                  <a:txBody>
                    <a:bodyPr/>
                    <a:lstStyle/>
                    <a:p>
                      <a:r>
                        <a:rPr lang="en-US" sz="2200" dirty="0">
                          <a:latin typeface="Calibri" panose="020F0502020204030204" pitchFamily="34" charset="0"/>
                        </a:rPr>
                        <a:t>Sheep and</a:t>
                      </a:r>
                      <a:r>
                        <a:rPr lang="en-US" sz="2200" baseline="0" dirty="0">
                          <a:latin typeface="Calibri" panose="020F0502020204030204" pitchFamily="34" charset="0"/>
                        </a:rPr>
                        <a:t> Goat</a:t>
                      </a:r>
                      <a:endParaRPr lang="en-US" sz="2200" dirty="0">
                        <a:latin typeface="Calibri" panose="020F0502020204030204" pitchFamily="34" charset="0"/>
                      </a:endParaRPr>
                    </a:p>
                  </a:txBody>
                  <a:tcPr marT="45717" marB="45717"/>
                </a:tc>
                <a:tc>
                  <a:txBody>
                    <a:bodyPr/>
                    <a:lstStyle/>
                    <a:p>
                      <a:r>
                        <a:rPr lang="en-US" sz="2200" dirty="0">
                          <a:latin typeface="Calibri" panose="020F0502020204030204" pitchFamily="34" charset="0"/>
                        </a:rPr>
                        <a:t>Judgment of the Jews</a:t>
                      </a:r>
                    </a:p>
                  </a:txBody>
                  <a:tcPr marT="45717" marB="45717"/>
                </a:tc>
                <a:tc>
                  <a:txBody>
                    <a:bodyPr/>
                    <a:lstStyle/>
                    <a:p>
                      <a:r>
                        <a:rPr lang="en-US" sz="2200" b="1" u="sng" dirty="0">
                          <a:solidFill>
                            <a:schemeClr val="bg1"/>
                          </a:solidFill>
                          <a:latin typeface="Calibri" panose="020F0502020204030204" pitchFamily="34" charset="0"/>
                        </a:rPr>
                        <a:t>Bema</a:t>
                      </a:r>
                      <a:r>
                        <a:rPr lang="en-US" sz="2200" b="1" u="sng" baseline="0" dirty="0">
                          <a:solidFill>
                            <a:schemeClr val="bg1"/>
                          </a:solidFill>
                          <a:latin typeface="Calibri" panose="020F0502020204030204" pitchFamily="34" charset="0"/>
                        </a:rPr>
                        <a:t> Seat</a:t>
                      </a:r>
                      <a:endParaRPr lang="en-US" sz="2200" b="1" u="sng" dirty="0">
                        <a:solidFill>
                          <a:schemeClr val="bg1"/>
                        </a:solidFill>
                        <a:latin typeface="Calibri" panose="020F0502020204030204" pitchFamily="34" charset="0"/>
                      </a:endParaRPr>
                    </a:p>
                  </a:txBody>
                  <a:tcPr marT="45717" marB="45717">
                    <a:solidFill>
                      <a:srgbClr val="FFFFCC"/>
                    </a:solidFill>
                  </a:tcPr>
                </a:tc>
                <a:tc>
                  <a:txBody>
                    <a:bodyPr/>
                    <a:lstStyle/>
                    <a:p>
                      <a:r>
                        <a:rPr lang="en-US" sz="2200" dirty="0">
                          <a:latin typeface="Calibri" panose="020F0502020204030204" pitchFamily="34" charset="0"/>
                        </a:rPr>
                        <a:t>Great White Throne</a:t>
                      </a:r>
                    </a:p>
                  </a:txBody>
                  <a:tcPr marT="45717" marB="45717"/>
                </a:tc>
                <a:extLst>
                  <a:ext uri="{0D108BD9-81ED-4DB2-BD59-A6C34878D82A}">
                    <a16:rowId xmlns:a16="http://schemas.microsoft.com/office/drawing/2014/main" val="10000"/>
                  </a:ext>
                </a:extLst>
              </a:tr>
              <a:tr h="371120">
                <a:tc>
                  <a:txBody>
                    <a:bodyPr/>
                    <a:lstStyle/>
                    <a:p>
                      <a:r>
                        <a:rPr lang="en-US" sz="2200" dirty="0">
                          <a:latin typeface="Calibri" panose="020F0502020204030204" pitchFamily="34" charset="0"/>
                        </a:rPr>
                        <a:t>Scripture</a:t>
                      </a:r>
                    </a:p>
                  </a:txBody>
                  <a:tcPr marT="45717" marB="45717"/>
                </a:tc>
                <a:tc>
                  <a:txBody>
                    <a:bodyPr/>
                    <a:lstStyle/>
                    <a:p>
                      <a:r>
                        <a:rPr lang="en-US" sz="2200" dirty="0">
                          <a:latin typeface="Calibri" panose="020F0502020204030204" pitchFamily="34" charset="0"/>
                        </a:rPr>
                        <a:t>Matt 25:31-46</a:t>
                      </a:r>
                    </a:p>
                  </a:txBody>
                  <a:tcPr marT="45717" marB="45717"/>
                </a:tc>
                <a:tc>
                  <a:txBody>
                    <a:bodyPr/>
                    <a:lstStyle/>
                    <a:p>
                      <a:r>
                        <a:rPr lang="en-US" sz="2200" dirty="0">
                          <a:latin typeface="Calibri" panose="020F0502020204030204" pitchFamily="34" charset="0"/>
                        </a:rPr>
                        <a:t>Ezek 20:33-44</a:t>
                      </a:r>
                    </a:p>
                  </a:txBody>
                  <a:tcPr marT="45717" marB="45717"/>
                </a:tc>
                <a:tc>
                  <a:txBody>
                    <a:bodyPr/>
                    <a:lstStyle/>
                    <a:p>
                      <a:r>
                        <a:rPr lang="en-US" sz="2200" b="1" u="sng" dirty="0">
                          <a:solidFill>
                            <a:schemeClr val="bg1"/>
                          </a:solidFill>
                          <a:latin typeface="Calibri" panose="020F0502020204030204" pitchFamily="34" charset="0"/>
                        </a:rPr>
                        <a:t>1 Cor 3:10-15</a:t>
                      </a:r>
                    </a:p>
                  </a:txBody>
                  <a:tcPr marT="45717" marB="45717">
                    <a:solidFill>
                      <a:srgbClr val="FFFFCC"/>
                    </a:solidFill>
                  </a:tcPr>
                </a:tc>
                <a:tc>
                  <a:txBody>
                    <a:bodyPr/>
                    <a:lstStyle/>
                    <a:p>
                      <a:r>
                        <a:rPr lang="en-US" sz="2200" dirty="0">
                          <a:latin typeface="Calibri" panose="020F0502020204030204" pitchFamily="34" charset="0"/>
                        </a:rPr>
                        <a:t>Rev 20:11-15</a:t>
                      </a:r>
                    </a:p>
                  </a:txBody>
                  <a:tcPr marT="45717" marB="45717"/>
                </a:tc>
                <a:extLst>
                  <a:ext uri="{0D108BD9-81ED-4DB2-BD59-A6C34878D82A}">
                    <a16:rowId xmlns:a16="http://schemas.microsoft.com/office/drawing/2014/main" val="10001"/>
                  </a:ext>
                </a:extLst>
              </a:tr>
              <a:tr h="649461">
                <a:tc>
                  <a:txBody>
                    <a:bodyPr/>
                    <a:lstStyle/>
                    <a:p>
                      <a:r>
                        <a:rPr lang="en-US" sz="2200" dirty="0">
                          <a:latin typeface="Calibri" panose="020F0502020204030204" pitchFamily="34" charset="0"/>
                        </a:rPr>
                        <a:t>Place</a:t>
                      </a:r>
                    </a:p>
                  </a:txBody>
                  <a:tcPr marT="45717" marB="45717"/>
                </a:tc>
                <a:tc>
                  <a:txBody>
                    <a:bodyPr/>
                    <a:lstStyle/>
                    <a:p>
                      <a:r>
                        <a:rPr lang="en-US" sz="2200" dirty="0">
                          <a:latin typeface="Calibri" panose="020F0502020204030204" pitchFamily="34" charset="0"/>
                        </a:rPr>
                        <a:t>Earth, Jerusalem</a:t>
                      </a:r>
                    </a:p>
                  </a:txBody>
                  <a:tcPr marT="45717" marB="45717"/>
                </a:tc>
                <a:tc>
                  <a:txBody>
                    <a:bodyPr/>
                    <a:lstStyle/>
                    <a:p>
                      <a:r>
                        <a:rPr lang="en-US" sz="2200" dirty="0">
                          <a:latin typeface="Calibri" panose="020F0502020204030204" pitchFamily="34" charset="0"/>
                        </a:rPr>
                        <a:t>Earth, wilderness</a:t>
                      </a:r>
                    </a:p>
                  </a:txBody>
                  <a:tcPr marT="45717" marB="45717"/>
                </a:tc>
                <a:tc>
                  <a:txBody>
                    <a:bodyPr/>
                    <a:lstStyle/>
                    <a:p>
                      <a:r>
                        <a:rPr lang="en-US" sz="2200" b="1" u="sng" dirty="0">
                          <a:solidFill>
                            <a:schemeClr val="bg1"/>
                          </a:solidFill>
                          <a:latin typeface="Calibri" panose="020F0502020204030204" pitchFamily="34" charset="0"/>
                        </a:rPr>
                        <a:t>Heaven</a:t>
                      </a:r>
                    </a:p>
                  </a:txBody>
                  <a:tcPr marT="45717" marB="45717">
                    <a:solidFill>
                      <a:srgbClr val="FFFFCC"/>
                    </a:solidFill>
                  </a:tcPr>
                </a:tc>
                <a:tc>
                  <a:txBody>
                    <a:bodyPr/>
                    <a:lstStyle/>
                    <a:p>
                      <a:r>
                        <a:rPr lang="en-US" sz="2200" dirty="0">
                          <a:latin typeface="Calibri" panose="020F0502020204030204" pitchFamily="34" charset="0"/>
                        </a:rPr>
                        <a:t>After Earth</a:t>
                      </a:r>
                    </a:p>
                  </a:txBody>
                  <a:tcPr marT="45717" marB="45717"/>
                </a:tc>
                <a:extLst>
                  <a:ext uri="{0D108BD9-81ED-4DB2-BD59-A6C34878D82A}">
                    <a16:rowId xmlns:a16="http://schemas.microsoft.com/office/drawing/2014/main" val="10002"/>
                  </a:ext>
                </a:extLst>
              </a:tr>
              <a:tr h="927801">
                <a:tc>
                  <a:txBody>
                    <a:bodyPr/>
                    <a:lstStyle/>
                    <a:p>
                      <a:r>
                        <a:rPr lang="en-US" sz="2200" dirty="0">
                          <a:latin typeface="Calibri" panose="020F0502020204030204" pitchFamily="34" charset="0"/>
                        </a:rPr>
                        <a:t>Audience</a:t>
                      </a:r>
                    </a:p>
                  </a:txBody>
                  <a:tcPr marT="45717" marB="45717"/>
                </a:tc>
                <a:tc>
                  <a:txBody>
                    <a:bodyPr/>
                    <a:lstStyle/>
                    <a:p>
                      <a:r>
                        <a:rPr lang="en-US" sz="2200" dirty="0">
                          <a:latin typeface="Calibri" panose="020F0502020204030204" pitchFamily="34" charset="0"/>
                        </a:rPr>
                        <a:t>Gentile Tribulation survivors</a:t>
                      </a:r>
                    </a:p>
                  </a:txBody>
                  <a:tcPr marT="45717" marB="45717"/>
                </a:tc>
                <a:tc>
                  <a:txBody>
                    <a:bodyPr/>
                    <a:lstStyle/>
                    <a:p>
                      <a:r>
                        <a:rPr lang="en-US" sz="2200" dirty="0">
                          <a:latin typeface="Calibri" panose="020F0502020204030204" pitchFamily="34" charset="0"/>
                        </a:rPr>
                        <a:t>Jewish Tribulation survivors</a:t>
                      </a:r>
                    </a:p>
                  </a:txBody>
                  <a:tcPr marT="45717" marB="45717"/>
                </a:tc>
                <a:tc>
                  <a:txBody>
                    <a:bodyPr/>
                    <a:lstStyle/>
                    <a:p>
                      <a:r>
                        <a:rPr lang="en-US" sz="2200" b="1" u="sng" dirty="0">
                          <a:solidFill>
                            <a:schemeClr val="bg1"/>
                          </a:solidFill>
                          <a:latin typeface="Calibri" panose="020F0502020204030204" pitchFamily="34" charset="0"/>
                        </a:rPr>
                        <a:t>Church</a:t>
                      </a:r>
                      <a:r>
                        <a:rPr lang="en-US" sz="2200" b="1" u="sng" baseline="0" dirty="0">
                          <a:solidFill>
                            <a:schemeClr val="bg1"/>
                          </a:solidFill>
                          <a:latin typeface="Calibri" panose="020F0502020204030204" pitchFamily="34" charset="0"/>
                        </a:rPr>
                        <a:t> Age believers</a:t>
                      </a:r>
                      <a:endParaRPr lang="en-US" sz="2200" b="1" u="sng" dirty="0">
                        <a:solidFill>
                          <a:schemeClr val="bg1"/>
                        </a:solidFill>
                        <a:latin typeface="Calibri" panose="020F0502020204030204" pitchFamily="34" charset="0"/>
                      </a:endParaRPr>
                    </a:p>
                  </a:txBody>
                  <a:tcPr marT="45717" marB="45717">
                    <a:solidFill>
                      <a:srgbClr val="FFFFCC"/>
                    </a:solidFill>
                  </a:tcPr>
                </a:tc>
                <a:tc>
                  <a:txBody>
                    <a:bodyPr/>
                    <a:lstStyle/>
                    <a:p>
                      <a:r>
                        <a:rPr lang="en-US" sz="2200" dirty="0">
                          <a:latin typeface="Calibri" panose="020F0502020204030204" pitchFamily="34" charset="0"/>
                        </a:rPr>
                        <a:t>All unsaved</a:t>
                      </a:r>
                    </a:p>
                  </a:txBody>
                  <a:tcPr marT="45717" marB="45717"/>
                </a:tc>
                <a:extLst>
                  <a:ext uri="{0D108BD9-81ED-4DB2-BD59-A6C34878D82A}">
                    <a16:rowId xmlns:a16="http://schemas.microsoft.com/office/drawing/2014/main" val="10003"/>
                  </a:ext>
                </a:extLst>
              </a:tr>
              <a:tr h="649461">
                <a:tc>
                  <a:txBody>
                    <a:bodyPr/>
                    <a:lstStyle/>
                    <a:p>
                      <a:r>
                        <a:rPr lang="en-US" sz="2200" dirty="0">
                          <a:latin typeface="Calibri" panose="020F0502020204030204" pitchFamily="34" charset="0"/>
                        </a:rPr>
                        <a:t>When</a:t>
                      </a:r>
                    </a:p>
                  </a:txBody>
                  <a:tcPr marT="45717" marB="45717"/>
                </a:tc>
                <a:tc>
                  <a:txBody>
                    <a:bodyPr/>
                    <a:lstStyle/>
                    <a:p>
                      <a:r>
                        <a:rPr lang="en-US" sz="2200" dirty="0">
                          <a:latin typeface="Calibri" panose="020F0502020204030204" pitchFamily="34" charset="0"/>
                        </a:rPr>
                        <a:t>After Tribulation</a:t>
                      </a:r>
                    </a:p>
                  </a:txBody>
                  <a:tcPr marT="45717" marB="45717"/>
                </a:tc>
                <a:tc>
                  <a:txBody>
                    <a:bodyPr/>
                    <a:lstStyle/>
                    <a:p>
                      <a:r>
                        <a:rPr lang="en-US" sz="2200" dirty="0">
                          <a:latin typeface="Calibri" panose="020F0502020204030204" pitchFamily="34" charset="0"/>
                        </a:rPr>
                        <a:t>After Tribulation</a:t>
                      </a:r>
                    </a:p>
                  </a:txBody>
                  <a:tcPr marT="45717" marB="45717"/>
                </a:tc>
                <a:tc>
                  <a:txBody>
                    <a:bodyPr/>
                    <a:lstStyle/>
                    <a:p>
                      <a:r>
                        <a:rPr lang="en-US" sz="2200" b="1" u="sng" dirty="0">
                          <a:solidFill>
                            <a:schemeClr val="bg1"/>
                          </a:solidFill>
                          <a:latin typeface="Calibri" panose="020F0502020204030204" pitchFamily="34" charset="0"/>
                        </a:rPr>
                        <a:t>After rapture</a:t>
                      </a:r>
                    </a:p>
                  </a:txBody>
                  <a:tcPr marT="45717" marB="45717">
                    <a:solidFill>
                      <a:srgbClr val="FFFFCC"/>
                    </a:solidFill>
                  </a:tcPr>
                </a:tc>
                <a:tc>
                  <a:txBody>
                    <a:bodyPr/>
                    <a:lstStyle/>
                    <a:p>
                      <a:r>
                        <a:rPr lang="en-US" sz="2200" dirty="0">
                          <a:latin typeface="Calibri" panose="020F0502020204030204" pitchFamily="34" charset="0"/>
                        </a:rPr>
                        <a:t>After Millennium</a:t>
                      </a:r>
                    </a:p>
                  </a:txBody>
                  <a:tcPr marT="45717" marB="45717"/>
                </a:tc>
                <a:extLst>
                  <a:ext uri="{0D108BD9-81ED-4DB2-BD59-A6C34878D82A}">
                    <a16:rowId xmlns:a16="http://schemas.microsoft.com/office/drawing/2014/main" val="10004"/>
                  </a:ext>
                </a:extLst>
              </a:tr>
              <a:tr h="927801">
                <a:tc>
                  <a:txBody>
                    <a:bodyPr/>
                    <a:lstStyle/>
                    <a:p>
                      <a:r>
                        <a:rPr lang="en-US" sz="2200" dirty="0">
                          <a:latin typeface="Calibri" panose="020F0502020204030204" pitchFamily="34" charset="0"/>
                        </a:rPr>
                        <a:t>Purpose</a:t>
                      </a:r>
                    </a:p>
                  </a:txBody>
                  <a:tcPr marT="45717" marB="45717"/>
                </a:tc>
                <a:tc>
                  <a:txBody>
                    <a:bodyPr/>
                    <a:lstStyle/>
                    <a:p>
                      <a:r>
                        <a:rPr lang="en-US" sz="2200" dirty="0">
                          <a:latin typeface="Calibri" panose="020F0502020204030204" pitchFamily="34" charset="0"/>
                        </a:rPr>
                        <a:t>Saved Gentiles enter kingdom</a:t>
                      </a:r>
                    </a:p>
                  </a:txBody>
                  <a:tcPr marT="45717" marB="45717"/>
                </a:tc>
                <a:tc>
                  <a:txBody>
                    <a:bodyPr/>
                    <a:lstStyle/>
                    <a:p>
                      <a:r>
                        <a:rPr lang="en-US" sz="2200" dirty="0">
                          <a:latin typeface="Calibri" panose="020F0502020204030204" pitchFamily="34" charset="0"/>
                        </a:rPr>
                        <a:t>Saved Jews enter kingdom</a:t>
                      </a:r>
                    </a:p>
                  </a:txBody>
                  <a:tcPr marT="45717" marB="45717"/>
                </a:tc>
                <a:tc>
                  <a:txBody>
                    <a:bodyPr/>
                    <a:lstStyle/>
                    <a:p>
                      <a:r>
                        <a:rPr lang="en-US" sz="2200" b="1" u="sng" dirty="0">
                          <a:solidFill>
                            <a:schemeClr val="bg1"/>
                          </a:solidFill>
                          <a:latin typeface="Calibri" panose="020F0502020204030204" pitchFamily="34" charset="0"/>
                        </a:rPr>
                        <a:t>Reward believers</a:t>
                      </a:r>
                    </a:p>
                  </a:txBody>
                  <a:tcPr marT="45717" marB="45717">
                    <a:solidFill>
                      <a:srgbClr val="FFFFCC"/>
                    </a:solidFill>
                  </a:tcPr>
                </a:tc>
                <a:tc>
                  <a:txBody>
                    <a:bodyPr/>
                    <a:lstStyle/>
                    <a:p>
                      <a:r>
                        <a:rPr lang="en-US" sz="2200" dirty="0">
                          <a:latin typeface="Calibri" panose="020F0502020204030204" pitchFamily="34" charset="0"/>
                        </a:rPr>
                        <a:t>Degree of punishment in hell</a:t>
                      </a:r>
                    </a:p>
                  </a:txBody>
                  <a:tcPr marT="45717" marB="45717"/>
                </a:tc>
                <a:extLst>
                  <a:ext uri="{0D108BD9-81ED-4DB2-BD59-A6C34878D82A}">
                    <a16:rowId xmlns:a16="http://schemas.microsoft.com/office/drawing/2014/main" val="10005"/>
                  </a:ext>
                </a:extLst>
              </a:tr>
              <a:tr h="927801">
                <a:tc>
                  <a:txBody>
                    <a:bodyPr/>
                    <a:lstStyle/>
                    <a:p>
                      <a:r>
                        <a:rPr lang="en-US" sz="2200" dirty="0">
                          <a:latin typeface="Calibri" panose="020F0502020204030204" pitchFamily="34" charset="0"/>
                        </a:rPr>
                        <a:t>Evaluation</a:t>
                      </a:r>
                    </a:p>
                  </a:txBody>
                  <a:tcPr marT="45717" marB="45717"/>
                </a:tc>
                <a:tc>
                  <a:txBody>
                    <a:bodyPr/>
                    <a:lstStyle/>
                    <a:p>
                      <a:r>
                        <a:rPr lang="en-US" sz="2200" dirty="0">
                          <a:latin typeface="Calibri" panose="020F0502020204030204" pitchFamily="34" charset="0"/>
                        </a:rPr>
                        <a:t>Treatment of Christ’s brethren</a:t>
                      </a:r>
                    </a:p>
                  </a:txBody>
                  <a:tcPr marT="45717" marB="45717"/>
                </a:tc>
                <a:tc>
                  <a:txBody>
                    <a:bodyPr/>
                    <a:lstStyle/>
                    <a:p>
                      <a:r>
                        <a:rPr lang="en-US" sz="2200" dirty="0">
                          <a:latin typeface="Calibri" panose="020F0502020204030204" pitchFamily="34" charset="0"/>
                        </a:rPr>
                        <a:t>Passing under shepherd’s rod</a:t>
                      </a:r>
                    </a:p>
                  </a:txBody>
                  <a:tcPr marT="45717" marB="45717"/>
                </a:tc>
                <a:tc>
                  <a:txBody>
                    <a:bodyPr/>
                    <a:lstStyle/>
                    <a:p>
                      <a:r>
                        <a:rPr lang="en-US" sz="2200" b="1" u="sng" dirty="0">
                          <a:solidFill>
                            <a:schemeClr val="bg1"/>
                          </a:solidFill>
                          <a:latin typeface="Calibri" panose="020F0502020204030204" pitchFamily="34" charset="0"/>
                        </a:rPr>
                        <a:t>Works taken through fire</a:t>
                      </a:r>
                    </a:p>
                  </a:txBody>
                  <a:tcPr marT="45717" marB="45717">
                    <a:solidFill>
                      <a:srgbClr val="FFFFCC"/>
                    </a:solidFill>
                  </a:tcPr>
                </a:tc>
                <a:tc>
                  <a:txBody>
                    <a:bodyPr/>
                    <a:lstStyle/>
                    <a:p>
                      <a:r>
                        <a:rPr lang="en-US" sz="2200" dirty="0">
                          <a:latin typeface="Calibri" panose="020F0502020204030204" pitchFamily="34" charset="0"/>
                        </a:rPr>
                        <a:t>Not in the book; judged by books</a:t>
                      </a:r>
                    </a:p>
                  </a:txBody>
                  <a:tcPr marT="45717" marB="45717"/>
                </a:tc>
                <a:extLst>
                  <a:ext uri="{0D108BD9-81ED-4DB2-BD59-A6C34878D82A}">
                    <a16:rowId xmlns:a16="http://schemas.microsoft.com/office/drawing/2014/main" val="10006"/>
                  </a:ext>
                </a:extLst>
              </a:tr>
            </a:tbl>
          </a:graphicData>
        </a:graphic>
      </p:graphicFrame>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3"/>
          <p:cNvSpPr>
            <a:spLocks noChangeArrowheads="1"/>
          </p:cNvSpPr>
          <p:nvPr/>
        </p:nvSpPr>
        <p:spPr bwMode="auto">
          <a:xfrm>
            <a:off x="675640" y="1982390"/>
            <a:ext cx="10906760" cy="4031873"/>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defRPr/>
            </a:pPr>
            <a:r>
              <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Most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new Calvinists</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do not believe that Christ will return and reign on this earth for one thousand years, nor do they understand that those of the church age will return to rule with Him following a review time before His judgment seat or bema seat when our roles and responsibilities will be determined. Most Calvinists believe the Great White Throne judgment is for everyone of all ages and it will determine whether one is truly saved or not.</a:t>
            </a:r>
            <a:r>
              <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
        <p:nvSpPr>
          <p:cNvPr id="2" name="Rectangle 1"/>
          <p:cNvSpPr/>
          <p:nvPr/>
        </p:nvSpPr>
        <p:spPr>
          <a:xfrm>
            <a:off x="2971800" y="239217"/>
            <a:ext cx="6248400" cy="1338828"/>
          </a:xfrm>
          <a:prstGeom prst="rect">
            <a:avLst/>
          </a:prstGeom>
        </p:spPr>
        <p:txBody>
          <a:bodyPr wrap="square">
            <a:spAutoFit/>
          </a:bodyPr>
          <a:lstStyle/>
          <a:p>
            <a:pPr algn="ctr">
              <a:spcAft>
                <a:spcPts val="600"/>
              </a:spcAft>
              <a:defRPr/>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Dr. Robert R. Congdon</a:t>
            </a:r>
          </a:p>
          <a:p>
            <a:pPr algn="ctr"/>
            <a:r>
              <a:rPr lang="en-US" sz="2000" dirty="0">
                <a:latin typeface="Calibri" panose="020F0502020204030204" pitchFamily="34" charset="0"/>
                <a:cs typeface="Calibri" panose="020F0502020204030204" pitchFamily="34" charset="0"/>
              </a:rPr>
              <a:t>Robert R. Congdon, </a:t>
            </a:r>
            <a:r>
              <a:rPr lang="en-US" sz="2000" i="1" dirty="0">
                <a:latin typeface="Calibri" panose="020F0502020204030204" pitchFamily="34" charset="0"/>
                <a:cs typeface="Calibri" panose="020F0502020204030204" pitchFamily="34" charset="0"/>
              </a:rPr>
              <a:t>How Calvinism Serves Satan's Purposes</a:t>
            </a:r>
            <a:r>
              <a:rPr lang="en-US" sz="2000" dirty="0">
                <a:latin typeface="Calibri" panose="020F0502020204030204" pitchFamily="34" charset="0"/>
                <a:cs typeface="Calibri" panose="020F0502020204030204" pitchFamily="34" charset="0"/>
              </a:rPr>
              <a:t> (Greer, SC: Congdon Ministries International, 2014), 29.</a:t>
            </a:r>
          </a:p>
        </p:txBody>
      </p:sp>
      <p:pic>
        <p:nvPicPr>
          <p:cNvPr id="3" name="Picture 2" descr="Image result for robert r. congdon">
            <a:extLst>
              <a:ext uri="{FF2B5EF4-FFF2-40B4-BE49-F238E27FC236}">
                <a16:creationId xmlns:a16="http://schemas.microsoft.com/office/drawing/2014/main" id="{DA119865-AE1C-4B47-8858-BDB9F679D87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75642" y="138974"/>
            <a:ext cx="678689" cy="109728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6859483"/>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485900" y="228600"/>
            <a:ext cx="9220200" cy="914400"/>
          </a:xfrm>
        </p:spPr>
        <p:txBody>
          <a:bodyPr/>
          <a:lstStyle/>
          <a:p>
            <a:pPr algn="ctr"/>
            <a:r>
              <a:rPr lang="en-US" sz="4000" dirty="0">
                <a:effectLst>
                  <a:outerShdw blurRad="38100" dist="38100" dir="2700000" algn="tl">
                    <a:srgbClr val="000000">
                      <a:alpha val="43137"/>
                    </a:srgbClr>
                  </a:outerShdw>
                </a:effectLst>
              </a:rPr>
              <a:t>D. The Prophetic Implications of Calvinism</a:t>
            </a:r>
            <a:endParaRPr lang="en-US" sz="4000" dirty="0">
              <a:effectLst>
                <a:outerShdw blurRad="38100" dist="38100" dir="2700000" algn="tl">
                  <a:srgbClr val="000000">
                    <a:alpha val="43137"/>
                  </a:srgbClr>
                </a:outerShdw>
              </a:effectLst>
              <a:ea typeface="Calibri" pitchFamily="34" charset="0"/>
              <a:cs typeface="Calibri" pitchFamily="34" charset="0"/>
            </a:endParaRPr>
          </a:p>
        </p:txBody>
      </p:sp>
      <p:sp>
        <p:nvSpPr>
          <p:cNvPr id="3" name="Content Placeholder 2"/>
          <p:cNvSpPr>
            <a:spLocks noGrp="1"/>
          </p:cNvSpPr>
          <p:nvPr>
            <p:ph idx="1"/>
          </p:nvPr>
        </p:nvSpPr>
        <p:spPr>
          <a:xfrm>
            <a:off x="609600" y="1600200"/>
            <a:ext cx="10439400" cy="4343400"/>
          </a:xfrm>
        </p:spPr>
        <p:txBody>
          <a:bodyPr/>
          <a:lstStyle/>
          <a:p>
            <a:pPr marL="742950" indent="-742950">
              <a:spcBef>
                <a:spcPts val="0"/>
              </a:spcBef>
              <a:spcAft>
                <a:spcPts val="2400"/>
              </a:spcAft>
              <a:buSzPct val="100000"/>
              <a:buFont typeface="+mj-lt"/>
              <a:buAutoNum type="arabicParenR"/>
              <a:defRPr/>
            </a:pPr>
            <a:r>
              <a:rPr lang="en-US" dirty="0">
                <a:effectLst>
                  <a:outerShdw blurRad="38100" dist="38100" dir="2700000" algn="tl">
                    <a:srgbClr val="000000">
                      <a:alpha val="43137"/>
                    </a:srgbClr>
                  </a:outerShdw>
                </a:effectLst>
                <a:cs typeface="Calibri" pitchFamily="34" charset="0"/>
              </a:rPr>
              <a:t>De-emphasis of Biblical Eschatology</a:t>
            </a:r>
          </a:p>
          <a:p>
            <a:pPr marL="742950" indent="-742950">
              <a:spcBef>
                <a:spcPts val="0"/>
              </a:spcBef>
              <a:spcAft>
                <a:spcPts val="2400"/>
              </a:spcAft>
              <a:buSzPct val="100000"/>
              <a:buFont typeface="+mj-lt"/>
              <a:buAutoNum type="arabicParenR"/>
              <a:defRPr/>
            </a:pPr>
            <a:r>
              <a:rPr lang="en-US" dirty="0">
                <a:effectLst>
                  <a:outerShdw blurRad="38100" dist="38100" dir="2700000" algn="tl">
                    <a:srgbClr val="000000">
                      <a:alpha val="43137"/>
                    </a:srgbClr>
                  </a:outerShdw>
                </a:effectLst>
                <a:cs typeface="Calibri" pitchFamily="34" charset="0"/>
              </a:rPr>
              <a:t>Calvin’s mishandling of prophetic texts</a:t>
            </a:r>
          </a:p>
          <a:p>
            <a:pPr marL="742950" indent="-742950">
              <a:spcBef>
                <a:spcPts val="0"/>
              </a:spcBef>
              <a:spcAft>
                <a:spcPts val="2400"/>
              </a:spcAft>
              <a:buSzPct val="100000"/>
              <a:buFont typeface="+mj-lt"/>
              <a:buAutoNum type="arabicParenR"/>
              <a:defRPr/>
            </a:pPr>
            <a:r>
              <a:rPr lang="en-US" b="1" u="sng" dirty="0">
                <a:solidFill>
                  <a:srgbClr val="FFFFCC"/>
                </a:solidFill>
                <a:effectLst>
                  <a:outerShdw blurRad="38100" dist="38100" dir="2700000" algn="tl">
                    <a:srgbClr val="000000">
                      <a:alpha val="43137"/>
                    </a:srgbClr>
                  </a:outerShdw>
                </a:effectLst>
                <a:cs typeface="Calibri" pitchFamily="34" charset="0"/>
              </a:rPr>
              <a:t>Anti-Semitism</a:t>
            </a:r>
          </a:p>
          <a:p>
            <a:pPr marL="742950" indent="-742950">
              <a:spcBef>
                <a:spcPts val="0"/>
              </a:spcBef>
              <a:spcAft>
                <a:spcPts val="2400"/>
              </a:spcAft>
              <a:buSzPct val="100000"/>
              <a:buFont typeface="+mj-lt"/>
              <a:buAutoNum type="arabicParenR"/>
              <a:defRPr/>
            </a:pPr>
            <a:r>
              <a:rPr lang="en-US" dirty="0">
                <a:effectLst>
                  <a:outerShdw blurRad="38100" dist="38100" dir="2700000" algn="tl">
                    <a:srgbClr val="000000">
                      <a:alpha val="43137"/>
                    </a:srgbClr>
                  </a:outerShdw>
                </a:effectLst>
                <a:cs typeface="Calibri" pitchFamily="34" charset="0"/>
              </a:rPr>
              <a:t>Implications of a lack of an Israel‒Church distinction</a:t>
            </a:r>
          </a:p>
          <a:p>
            <a:pPr marL="742950" indent="-742950">
              <a:spcBef>
                <a:spcPts val="0"/>
              </a:spcBef>
              <a:spcAft>
                <a:spcPts val="2400"/>
              </a:spcAft>
              <a:buSzPct val="100000"/>
              <a:buFont typeface="+mj-lt"/>
              <a:buAutoNum type="arabicParenR"/>
              <a:defRPr/>
            </a:pPr>
            <a:r>
              <a:rPr lang="en-US" dirty="0">
                <a:effectLst>
                  <a:outerShdw blurRad="38100" dist="38100" dir="2700000" algn="tl">
                    <a:srgbClr val="000000">
                      <a:alpha val="43137"/>
                    </a:srgbClr>
                  </a:outerShdw>
                </a:effectLst>
                <a:cs typeface="Calibri" pitchFamily="34" charset="0"/>
              </a:rPr>
              <a:t>Neo-Calvinism as a fulfillment of Bible prophecy</a:t>
            </a:r>
          </a:p>
        </p:txBody>
      </p:sp>
      <p:pic>
        <p:nvPicPr>
          <p:cNvPr id="2" name="Picture 2">
            <a:extLst>
              <a:ext uri="{FF2B5EF4-FFF2-40B4-BE49-F238E27FC236}">
                <a16:creationId xmlns:a16="http://schemas.microsoft.com/office/drawing/2014/main" id="{5EA28FAF-8627-15D7-7B86-13659D39B24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906000" y="1905000"/>
            <a:ext cx="1601755"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29607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body" idx="1"/>
          </p:nvPr>
        </p:nvSpPr>
        <p:spPr>
          <a:xfrm>
            <a:off x="1524000" y="2286000"/>
            <a:ext cx="9144000" cy="2514600"/>
          </a:xfrm>
        </p:spPr>
        <p:txBody>
          <a:bodyPr/>
          <a:lstStyle/>
          <a:p>
            <a:pPr marL="4763" lvl="1" indent="-4763" algn="just" eaLnBrk="1" hangingPunct="1">
              <a:buNone/>
            </a:pPr>
            <a:r>
              <a:rPr lang="en-US" dirty="0">
                <a:effectLst>
                  <a:outerShdw blurRad="38100" dist="38100" dir="2700000" algn="tl">
                    <a:srgbClr val="000000">
                      <a:alpha val="43137"/>
                    </a:srgbClr>
                  </a:outerShdw>
                </a:effectLst>
                <a:ea typeface="+mn-ea"/>
                <a:cs typeface="Calibri" panose="020F0502020204030204" pitchFamily="34" charset="0"/>
              </a:rPr>
              <a:t>“First, their synagogues should be set on fire…Secondly, their homes should likewise be broken down and destroyed…Thirdly, they should be deprived of their prayer books and </a:t>
            </a:r>
            <a:r>
              <a:rPr lang="en-US" dirty="0" err="1">
                <a:effectLst>
                  <a:outerShdw blurRad="38100" dist="38100" dir="2700000" algn="tl">
                    <a:srgbClr val="000000">
                      <a:alpha val="43137"/>
                    </a:srgbClr>
                  </a:outerShdw>
                </a:effectLst>
                <a:ea typeface="+mn-ea"/>
                <a:cs typeface="Calibri" panose="020F0502020204030204" pitchFamily="34" charset="0"/>
              </a:rPr>
              <a:t>Talmuds</a:t>
            </a:r>
            <a:r>
              <a:rPr lang="en-US" dirty="0">
                <a:effectLst>
                  <a:outerShdw blurRad="38100" dist="38100" dir="2700000" algn="tl">
                    <a:srgbClr val="000000">
                      <a:alpha val="43137"/>
                    </a:srgbClr>
                  </a:outerShdw>
                </a:effectLst>
                <a:ea typeface="+mn-ea"/>
                <a:cs typeface="Calibri" panose="020F0502020204030204" pitchFamily="34" charset="0"/>
              </a:rPr>
              <a:t>…”</a:t>
            </a:r>
          </a:p>
        </p:txBody>
      </p:sp>
      <p:pic>
        <p:nvPicPr>
          <p:cNvPr id="5" name="Picture 4">
            <a:extLst>
              <a:ext uri="{FF2B5EF4-FFF2-40B4-BE49-F238E27FC236}">
                <a16:creationId xmlns:a16="http://schemas.microsoft.com/office/drawing/2014/main" id="{4D707D87-F927-45EF-8DEB-27D25DEE8C0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42899" y="228600"/>
            <a:ext cx="6306207" cy="1828800"/>
          </a:xfrm>
          <a:prstGeom prst="rect">
            <a:avLst/>
          </a:prstGeom>
        </p:spPr>
      </p:pic>
    </p:spTree>
    <p:extLst>
      <p:ext uri="{BB962C8B-B14F-4D97-AF65-F5344CB8AC3E}">
        <p14:creationId xmlns:p14="http://schemas.microsoft.com/office/powerpoint/2010/main" val="3901758014"/>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1524000" y="2286000"/>
            <a:ext cx="9144000" cy="2971800"/>
          </a:xfrm>
        </p:spPr>
        <p:txBody>
          <a:bodyPr/>
          <a:lstStyle/>
          <a:p>
            <a:pPr marL="0" lvl="1" indent="0" algn="just" eaLnBrk="1" hangingPunct="1">
              <a:buNone/>
            </a:pPr>
            <a:r>
              <a:rPr lang="en-US" dirty="0">
                <a:effectLst>
                  <a:outerShdw blurRad="38100" dist="38100" dir="2700000" algn="tl">
                    <a:srgbClr val="000000">
                      <a:alpha val="43137"/>
                    </a:srgbClr>
                  </a:outerShdw>
                </a:effectLst>
                <a:ea typeface="+mn-ea"/>
                <a:cs typeface="Calibri" panose="020F0502020204030204" pitchFamily="34" charset="0"/>
              </a:rPr>
              <a:t>“…Fourthly, their rabbis must be forbidden under threat of death to teach any more…Fifthly, passport and traveling privileges should be absolutely forbidden to the Jews…Sixthly, they ought to be stopped from usury (charging interest on loans…”</a:t>
            </a:r>
          </a:p>
        </p:txBody>
      </p:sp>
      <p:pic>
        <p:nvPicPr>
          <p:cNvPr id="7" name="Picture 6">
            <a:extLst>
              <a:ext uri="{FF2B5EF4-FFF2-40B4-BE49-F238E27FC236}">
                <a16:creationId xmlns:a16="http://schemas.microsoft.com/office/drawing/2014/main" id="{B2A3822C-BD86-4BB4-9B29-5812FA5D007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42899" y="228600"/>
            <a:ext cx="6306207" cy="1828800"/>
          </a:xfrm>
          <a:prstGeom prst="rect">
            <a:avLst/>
          </a:prstGeom>
        </p:spPr>
      </p:pic>
    </p:spTree>
    <p:extLst>
      <p:ext uri="{BB962C8B-B14F-4D97-AF65-F5344CB8AC3E}">
        <p14:creationId xmlns:p14="http://schemas.microsoft.com/office/powerpoint/2010/main" val="1395947798"/>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1524000" y="2286000"/>
            <a:ext cx="9144000" cy="2590800"/>
          </a:xfrm>
        </p:spPr>
        <p:txBody>
          <a:bodyPr/>
          <a:lstStyle/>
          <a:p>
            <a:pPr marL="0" lvl="1" indent="0" algn="just" eaLnBrk="1" hangingPunct="1">
              <a:buNone/>
            </a:pPr>
            <a:r>
              <a:rPr lang="en-US" dirty="0">
                <a:effectLst>
                  <a:outerShdw blurRad="38100" dist="38100" dir="2700000" algn="tl">
                    <a:srgbClr val="000000">
                      <a:alpha val="43137"/>
                    </a:srgbClr>
                  </a:outerShdw>
                </a:effectLst>
                <a:ea typeface="+mn-ea"/>
                <a:cs typeface="Calibri" panose="020F0502020204030204" pitchFamily="34" charset="0"/>
              </a:rPr>
              <a:t>“Seventhly, let the young and strong Jews and Jewesses be given the flail, the ax, the hoe, the spade, the distaff, and spindle, and let the earn their bread by the sweat of their noses…We ought to drive the rascally lazy bones out of our system...”</a:t>
            </a:r>
          </a:p>
        </p:txBody>
      </p:sp>
      <p:sp>
        <p:nvSpPr>
          <p:cNvPr id="6148" name="Text Box 4"/>
          <p:cNvSpPr txBox="1">
            <a:spLocks noChangeArrowheads="1"/>
          </p:cNvSpPr>
          <p:nvPr/>
        </p:nvSpPr>
        <p:spPr bwMode="auto">
          <a:xfrm>
            <a:off x="2209800" y="6003927"/>
            <a:ext cx="8153400" cy="701675"/>
          </a:xfrm>
          <a:prstGeom prst="rect">
            <a:avLst/>
          </a:prstGeom>
          <a:noFill/>
          <a:ln w="9525">
            <a:noFill/>
            <a:miter lim="800000"/>
            <a:headEnd/>
            <a:tailEnd/>
          </a:ln>
        </p:spPr>
        <p:txBody>
          <a:bodyPr>
            <a:spAutoFit/>
          </a:bodyPr>
          <a:lstStyle/>
          <a:p>
            <a:pPr algn="ctr">
              <a:spcBef>
                <a:spcPct val="50000"/>
              </a:spcBef>
            </a:pPr>
            <a:r>
              <a:rPr lang="en-US" sz="2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Martin Luther, </a:t>
            </a:r>
            <a:r>
              <a:rPr lang="en-US" sz="20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Concerning the Jews and Their Lies</a:t>
            </a:r>
            <a:r>
              <a:rPr lang="en-US" sz="2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cited in Michael Brown’s </a:t>
            </a:r>
            <a:r>
              <a:rPr lang="en-US" sz="20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Our Hands Are Stained with Blood</a:t>
            </a:r>
            <a:r>
              <a:rPr lang="en-US" sz="2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pp. 14-15.</a:t>
            </a:r>
          </a:p>
        </p:txBody>
      </p:sp>
      <p:pic>
        <p:nvPicPr>
          <p:cNvPr id="6" name="Picture 5">
            <a:extLst>
              <a:ext uri="{FF2B5EF4-FFF2-40B4-BE49-F238E27FC236}">
                <a16:creationId xmlns:a16="http://schemas.microsoft.com/office/drawing/2014/main" id="{8BEB223C-9947-4763-8490-282EA8EFD0D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42899" y="228600"/>
            <a:ext cx="6306207" cy="1828800"/>
          </a:xfrm>
          <a:prstGeom prst="rect">
            <a:avLst/>
          </a:prstGeom>
        </p:spPr>
      </p:pic>
    </p:spTree>
    <p:extLst>
      <p:ext uri="{BB962C8B-B14F-4D97-AF65-F5344CB8AC3E}">
        <p14:creationId xmlns:p14="http://schemas.microsoft.com/office/powerpoint/2010/main" val="3897468506"/>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1524000" y="2286000"/>
            <a:ext cx="9144000" cy="2667000"/>
          </a:xfrm>
        </p:spPr>
        <p:txBody>
          <a:bodyPr/>
          <a:lstStyle/>
          <a:p>
            <a:pPr marL="0" lvl="1" indent="0" algn="just" eaLnBrk="1" hangingPunct="1">
              <a:buNone/>
            </a:pPr>
            <a:r>
              <a:rPr lang="en-US" dirty="0">
                <a:effectLst>
                  <a:outerShdw blurRad="38100" dist="38100" dir="2700000" algn="tl">
                    <a:srgbClr val="000000">
                      <a:alpha val="43137"/>
                    </a:srgbClr>
                  </a:outerShdw>
                </a:effectLst>
                <a:ea typeface="+mn-ea"/>
                <a:cs typeface="Calibri" panose="020F0502020204030204" pitchFamily="34" charset="0"/>
              </a:rPr>
              <a:t>“…Therefore away with them… To sum up, dear princes and nobles who have Jews in your domains, if this advice of mine does not suit you, then find a better one so that you and we may all be free of this insufferable devilish burden–the Jews.”</a:t>
            </a:r>
          </a:p>
        </p:txBody>
      </p:sp>
      <p:pic>
        <p:nvPicPr>
          <p:cNvPr id="8" name="Picture 7">
            <a:extLst>
              <a:ext uri="{FF2B5EF4-FFF2-40B4-BE49-F238E27FC236}">
                <a16:creationId xmlns:a16="http://schemas.microsoft.com/office/drawing/2014/main" id="{C3C1D169-D52E-4183-A7B5-94BDDB43EBB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42899" y="228600"/>
            <a:ext cx="6306207" cy="1828800"/>
          </a:xfrm>
          <a:prstGeom prst="rect">
            <a:avLst/>
          </a:prstGeom>
        </p:spPr>
      </p:pic>
      <p:sp>
        <p:nvSpPr>
          <p:cNvPr id="9" name="Text Box 4">
            <a:extLst>
              <a:ext uri="{FF2B5EF4-FFF2-40B4-BE49-F238E27FC236}">
                <a16:creationId xmlns:a16="http://schemas.microsoft.com/office/drawing/2014/main" id="{2777B7D6-EF89-4D9B-ACF3-E0BDE9D80E64}"/>
              </a:ext>
            </a:extLst>
          </p:cNvPr>
          <p:cNvSpPr txBox="1">
            <a:spLocks noChangeArrowheads="1"/>
          </p:cNvSpPr>
          <p:nvPr/>
        </p:nvSpPr>
        <p:spPr bwMode="auto">
          <a:xfrm>
            <a:off x="2209800" y="6003927"/>
            <a:ext cx="8153400" cy="701675"/>
          </a:xfrm>
          <a:prstGeom prst="rect">
            <a:avLst/>
          </a:prstGeom>
          <a:noFill/>
          <a:ln w="9525">
            <a:noFill/>
            <a:miter lim="800000"/>
            <a:headEnd/>
            <a:tailEnd/>
          </a:ln>
        </p:spPr>
        <p:txBody>
          <a:bodyPr>
            <a:spAutoFit/>
          </a:bodyPr>
          <a:lstStyle/>
          <a:p>
            <a:pPr algn="ctr">
              <a:spcBef>
                <a:spcPct val="50000"/>
              </a:spcBef>
            </a:pPr>
            <a:r>
              <a:rPr lang="en-US" sz="2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Martin Luther, </a:t>
            </a:r>
            <a:r>
              <a:rPr lang="en-US" sz="20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Concerning the Jews and Their Lies</a:t>
            </a:r>
            <a:r>
              <a:rPr lang="en-US" sz="2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cited in Michael Brown’s </a:t>
            </a:r>
            <a:r>
              <a:rPr lang="en-US" sz="20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Our Hands Are Stained with Blood</a:t>
            </a:r>
            <a:r>
              <a:rPr lang="en-US" sz="2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pp. 14-15.</a:t>
            </a:r>
          </a:p>
        </p:txBody>
      </p:sp>
    </p:spTree>
    <p:extLst>
      <p:ext uri="{BB962C8B-B14F-4D97-AF65-F5344CB8AC3E}">
        <p14:creationId xmlns:p14="http://schemas.microsoft.com/office/powerpoint/2010/main" val="4129797432"/>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ctrTitle" sz="quarter" idx="4294967295"/>
          </p:nvPr>
        </p:nvSpPr>
        <p:spPr>
          <a:xfrm>
            <a:off x="4267200" y="1752600"/>
            <a:ext cx="6172200" cy="2895600"/>
          </a:xfrm>
        </p:spPr>
        <p:txBody>
          <a:bodyPr anchor="t"/>
          <a:lstStyle/>
          <a:p>
            <a:pPr algn="just" eaLnBrk="1" hangingPunct="1">
              <a:lnSpc>
                <a:spcPct val="100000"/>
              </a:lnSpc>
            </a:pPr>
            <a:r>
              <a:rPr lang="en-US" sz="3200" dirty="0">
                <a:solidFill>
                  <a:schemeClr val="tx1"/>
                </a:solidFill>
                <a:effectLst>
                  <a:outerShdw blurRad="38100" dist="38100" dir="2700000" algn="tl">
                    <a:srgbClr val="000000">
                      <a:alpha val="43137"/>
                    </a:srgbClr>
                  </a:outerShdw>
                </a:effectLst>
              </a:rPr>
              <a:t>The Encyclopaedia Judaica says </a:t>
            </a:r>
            <a:r>
              <a:rPr lang="en-US" sz="3200" i="1" dirty="0">
                <a:solidFill>
                  <a:schemeClr val="tx1"/>
                </a:solidFill>
                <a:effectLst>
                  <a:outerShdw blurRad="38100" dist="38100" dir="2700000" algn="tl">
                    <a:srgbClr val="000000">
                      <a:alpha val="43137"/>
                    </a:srgbClr>
                  </a:outerShdw>
                </a:effectLst>
              </a:rPr>
              <a:t>“Short of the Auschwitz oven and the extermination, </a:t>
            </a:r>
            <a:r>
              <a:rPr lang="en-US" sz="3200" b="1" i="1" u="sng" dirty="0">
                <a:solidFill>
                  <a:srgbClr val="FFFFCC"/>
                </a:solidFill>
                <a:effectLst>
                  <a:outerShdw blurRad="38100" dist="38100" dir="2700000" algn="tl">
                    <a:srgbClr val="000000">
                      <a:alpha val="43137"/>
                    </a:srgbClr>
                  </a:outerShdw>
                </a:effectLst>
              </a:rPr>
              <a:t>the whole Nazi holocaust is pre-outlined here</a:t>
            </a:r>
            <a:r>
              <a:rPr lang="en-US" sz="3200" i="1" dirty="0">
                <a:solidFill>
                  <a:schemeClr val="tx1"/>
                </a:solidFill>
                <a:effectLst>
                  <a:outerShdw blurRad="38100" dist="38100" dir="2700000" algn="tl">
                    <a:srgbClr val="000000">
                      <a:alpha val="43137"/>
                    </a:srgbClr>
                  </a:outerShdw>
                </a:effectLst>
              </a:rPr>
              <a:t>.”</a:t>
            </a:r>
            <a:endParaRPr lang="en-US" altLang="en-US" sz="3200" i="1" dirty="0">
              <a:solidFill>
                <a:schemeClr val="tx1"/>
              </a:solidFill>
              <a:effectLst>
                <a:outerShdw blurRad="38100" dist="38100" dir="2700000" algn="tl">
                  <a:srgbClr val="000000">
                    <a:alpha val="43137"/>
                  </a:srgbClr>
                </a:outerShdw>
              </a:effectLst>
            </a:endParaRPr>
          </a:p>
        </p:txBody>
      </p:sp>
      <p:sp>
        <p:nvSpPr>
          <p:cNvPr id="15363" name="Rectangle 3"/>
          <p:cNvSpPr>
            <a:spLocks noGrp="1" noChangeArrowheads="1"/>
          </p:cNvSpPr>
          <p:nvPr>
            <p:ph type="subTitle" sz="quarter" idx="4294967295"/>
          </p:nvPr>
        </p:nvSpPr>
        <p:spPr>
          <a:xfrm>
            <a:off x="3124200" y="228600"/>
            <a:ext cx="5943600" cy="1143000"/>
          </a:xfrm>
        </p:spPr>
        <p:txBody>
          <a:bodyPr/>
          <a:lstStyle/>
          <a:p>
            <a:pPr marL="0" indent="0" algn="ctr">
              <a:spcBef>
                <a:spcPct val="0"/>
              </a:spcBef>
              <a:spcAft>
                <a:spcPts val="600"/>
              </a:spcAft>
              <a:buNone/>
              <a:defRPr/>
            </a:pPr>
            <a:r>
              <a:rPr lang="en-US" sz="3600" kern="1200" dirty="0">
                <a:solidFill>
                  <a:srgbClr val="00FFFF"/>
                </a:solidFill>
                <a:effectLst>
                  <a:outerShdw blurRad="38100" dist="38100" dir="2700000" algn="tl">
                    <a:srgbClr val="000000">
                      <a:alpha val="43137"/>
                    </a:srgbClr>
                  </a:outerShdw>
                </a:effectLst>
              </a:rPr>
              <a:t>Martin Luther</a:t>
            </a:r>
          </a:p>
          <a:p>
            <a:pPr marL="0" indent="0" algn="ctr" eaLnBrk="1" hangingPunct="1">
              <a:buNone/>
              <a:defRPr/>
            </a:pPr>
            <a:r>
              <a:rPr lang="en-US" sz="1600" dirty="0">
                <a:effectLst>
                  <a:outerShdw blurRad="38100" dist="38100" dir="2700000" algn="tl">
                    <a:srgbClr val="000000">
                      <a:alpha val="43137"/>
                    </a:srgbClr>
                  </a:outerShdw>
                </a:effectLst>
              </a:rPr>
              <a:t>“Luther, Martin,” in Encyclopaedia Judaica, Vol. 8, 693. </a:t>
            </a:r>
          </a:p>
        </p:txBody>
      </p:sp>
      <p:pic>
        <p:nvPicPr>
          <p:cNvPr id="6" name="Picture 5">
            <a:extLst>
              <a:ext uri="{FF2B5EF4-FFF2-40B4-BE49-F238E27FC236}">
                <a16:creationId xmlns:a16="http://schemas.microsoft.com/office/drawing/2014/main" id="{C83A6AB5-22EF-4BD0-87F7-12EE91DB2B8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28800" y="1828800"/>
            <a:ext cx="2057400" cy="2057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055061075"/>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09600" y="1752600"/>
            <a:ext cx="10972799" cy="5016758"/>
          </a:xfrm>
          <a:prstGeom prst="rect">
            <a:avLst/>
          </a:prstGeom>
        </p:spPr>
        <p:txBody>
          <a:bodyPr wrap="square">
            <a:spAutoFit/>
          </a:bodyPr>
          <a:lstStyle/>
          <a:p>
            <a:pPr algn="just">
              <a:spcAft>
                <a:spcPts val="1200"/>
              </a:spcAft>
            </a:pPr>
            <a:r>
              <a:rPr lang="en-US" sz="3000" dirty="0" err="1">
                <a:effectLst>
                  <a:outerShdw blurRad="38100" dist="38100" dir="2700000" algn="tl">
                    <a:srgbClr val="000000">
                      <a:alpha val="43137"/>
                    </a:srgbClr>
                  </a:outerShdw>
                </a:effectLst>
                <a:latin typeface="Calibri" panose="020F0502020204030204" pitchFamily="34" charset="0"/>
              </a:rPr>
              <a:t>Telushkin</a:t>
            </a:r>
            <a:r>
              <a:rPr lang="en-US" sz="3000" dirty="0">
                <a:effectLst>
                  <a:outerShdw blurRad="38100" dist="38100" dir="2700000" algn="tl">
                    <a:srgbClr val="000000">
                      <a:alpha val="43137"/>
                    </a:srgbClr>
                  </a:outerShdw>
                </a:effectLst>
                <a:latin typeface="Calibri" panose="020F0502020204030204" pitchFamily="34" charset="0"/>
              </a:rPr>
              <a:t> likens Luther to Mohammed, because both men initially had a love for the Jews but later turned in hate against the Jews when the Jews would not convert. Here are some of Rabbi </a:t>
            </a:r>
            <a:r>
              <a:rPr lang="en-US" sz="3000" dirty="0" err="1">
                <a:effectLst>
                  <a:outerShdw blurRad="38100" dist="38100" dir="2700000" algn="tl">
                    <a:srgbClr val="000000">
                      <a:alpha val="43137"/>
                    </a:srgbClr>
                  </a:outerShdw>
                </a:effectLst>
                <a:latin typeface="Calibri" panose="020F0502020204030204" pitchFamily="34" charset="0"/>
              </a:rPr>
              <a:t>Telushkin's</a:t>
            </a:r>
            <a:r>
              <a:rPr lang="en-US" sz="3000" dirty="0">
                <a:effectLst>
                  <a:outerShdw blurRad="38100" dist="38100" dir="2700000" algn="tl">
                    <a:srgbClr val="000000">
                      <a:alpha val="43137"/>
                    </a:srgbClr>
                  </a:outerShdw>
                </a:effectLst>
                <a:latin typeface="Calibri" panose="020F0502020204030204" pitchFamily="34" charset="0"/>
              </a:rPr>
              <a:t> shocking quotes: </a:t>
            </a:r>
          </a:p>
          <a:p>
            <a:pPr marL="914400" indent="-457200" algn="just">
              <a:spcAft>
                <a:spcPts val="1200"/>
              </a:spcAft>
              <a:buFont typeface="+mj-lt"/>
              <a:buAutoNum type="arabicPeriod"/>
            </a:pPr>
            <a:r>
              <a:rPr lang="en-US" sz="3000" dirty="0">
                <a:effectLst>
                  <a:outerShdw blurRad="38100" dist="38100" dir="2700000" algn="tl">
                    <a:srgbClr val="000000">
                      <a:alpha val="43137"/>
                    </a:srgbClr>
                  </a:outerShdw>
                </a:effectLst>
                <a:latin typeface="Calibri" panose="020F0502020204030204" pitchFamily="34" charset="0"/>
              </a:rPr>
              <a:t>“[Luther] was to pen the most anti-Semitic writings produced in Germany until the time of Hitler.”</a:t>
            </a:r>
          </a:p>
          <a:p>
            <a:pPr marL="914400" indent="-457200" algn="just">
              <a:spcAft>
                <a:spcPts val="1200"/>
              </a:spcAft>
              <a:buFont typeface="+mj-lt"/>
              <a:buAutoNum type="arabicPeriod"/>
            </a:pPr>
            <a:r>
              <a:rPr lang="en-US" sz="3000" dirty="0">
                <a:effectLst>
                  <a:outerShdw blurRad="38100" dist="38100" dir="2700000" algn="tl">
                    <a:srgbClr val="000000">
                      <a:alpha val="43137"/>
                    </a:srgbClr>
                  </a:outerShdw>
                </a:effectLst>
                <a:latin typeface="Calibri" panose="020F0502020204030204" pitchFamily="34" charset="0"/>
              </a:rPr>
              <a:t>“On one occasion, this earlier exponent of Christian love said: ‘I would threaten to cut their tongues out from their throats, if they refuse to acknowledge the truth that God is a trinity and not a plain unity.’”</a:t>
            </a:r>
          </a:p>
        </p:txBody>
      </p:sp>
      <p:sp>
        <p:nvSpPr>
          <p:cNvPr id="3" name="Rectangle 2"/>
          <p:cNvSpPr/>
          <p:nvPr/>
        </p:nvSpPr>
        <p:spPr>
          <a:xfrm>
            <a:off x="2438400" y="152400"/>
            <a:ext cx="7315200" cy="1461939"/>
          </a:xfrm>
          <a:prstGeom prst="rect">
            <a:avLst/>
          </a:prstGeom>
        </p:spPr>
        <p:txBody>
          <a:bodyPr wrap="square">
            <a:spAutoFit/>
          </a:bodyPr>
          <a:lstStyle/>
          <a:p>
            <a:pPr algn="ctr" eaLnBrk="0" hangingPunct="0">
              <a:spcAft>
                <a:spcPts val="600"/>
              </a:spcAft>
              <a:buClr>
                <a:schemeClr val="tx2"/>
              </a:buClr>
              <a:buSzPct val="75000"/>
              <a:defRPr/>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mn-cs"/>
              </a:rPr>
              <a:t>Martin Luther</a:t>
            </a:r>
          </a:p>
          <a:p>
            <a:pPr algn="ctr">
              <a:spcAft>
                <a:spcPts val="0"/>
              </a:spcAft>
            </a:pPr>
            <a:r>
              <a:rPr lang="en-US" sz="1600" dirty="0">
                <a:latin typeface="Calibri" panose="020F0502020204030204" pitchFamily="34" charset="0"/>
                <a:cs typeface="Calibri" panose="020F0502020204030204" pitchFamily="34" charset="0"/>
              </a:rPr>
              <a:t>Rabbi Joseph </a:t>
            </a:r>
            <a:r>
              <a:rPr lang="en-US" sz="1600" dirty="0" err="1">
                <a:latin typeface="Calibri" panose="020F0502020204030204" pitchFamily="34" charset="0"/>
                <a:cs typeface="Calibri" panose="020F0502020204030204" pitchFamily="34" charset="0"/>
              </a:rPr>
              <a:t>Telushkin</a:t>
            </a:r>
            <a:r>
              <a:rPr lang="en-US" sz="1600" dirty="0">
                <a:latin typeface="Calibri" panose="020F0502020204030204" pitchFamily="34" charset="0"/>
                <a:cs typeface="Calibri" panose="020F0502020204030204" pitchFamily="34" charset="0"/>
              </a:rPr>
              <a:t>, "Martin Luther and the Protestant Reformation" in Jewish Literacy--The Most Important Things to Know About the Jewish Religion, Its People and Its History, [William Morrow and Company, NY, 1991], pages 204-206.</a:t>
            </a:r>
          </a:p>
        </p:txBody>
      </p:sp>
      <p:pic>
        <p:nvPicPr>
          <p:cNvPr id="6" name="Picture 5">
            <a:extLst>
              <a:ext uri="{FF2B5EF4-FFF2-40B4-BE49-F238E27FC236}">
                <a16:creationId xmlns:a16="http://schemas.microsoft.com/office/drawing/2014/main" id="{5606275E-0469-4199-9B7A-6294342EB35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600" y="120831"/>
            <a:ext cx="914400" cy="914400"/>
          </a:xfrm>
          <a:prstGeom prst="rect">
            <a:avLst/>
          </a:prstGeom>
          <a:ln w="28575">
            <a:solidFill>
              <a:schemeClr val="tx1"/>
            </a:solidFill>
          </a:ln>
        </p:spPr>
      </p:pic>
    </p:spTree>
    <p:extLst>
      <p:ext uri="{BB962C8B-B14F-4D97-AF65-F5344CB8AC3E}">
        <p14:creationId xmlns:p14="http://schemas.microsoft.com/office/powerpoint/2010/main" val="3709075738"/>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84792" y="1828800"/>
            <a:ext cx="10997608" cy="2554545"/>
          </a:xfrm>
          <a:prstGeom prst="rect">
            <a:avLst/>
          </a:prstGeom>
        </p:spPr>
        <p:txBody>
          <a:bodyPr wrap="square">
            <a:spAutoFit/>
          </a:bodyPr>
          <a:lstStyle/>
          <a:p>
            <a:pPr marL="971550" indent="-514350" algn="just">
              <a:spcAft>
                <a:spcPts val="1200"/>
              </a:spcAft>
              <a:buFont typeface="+mj-lt"/>
              <a:buAutoNum type="arabicPeriod" startAt="3"/>
            </a:pPr>
            <a:r>
              <a:rPr lang="en-US" sz="3000" dirty="0">
                <a:effectLst>
                  <a:outerShdw blurRad="38100" dist="38100" dir="2700000" algn="tl">
                    <a:srgbClr val="000000">
                      <a:alpha val="43137"/>
                    </a:srgbClr>
                  </a:outerShdw>
                </a:effectLst>
                <a:latin typeface="Calibri" panose="020F0502020204030204" pitchFamily="34" charset="0"/>
              </a:rPr>
              <a:t>“At the Nuremberg trials, Nazi propagandist Julius Streicher defended himself with the claim that he had not said anything worse about the Jews than had Martin Luther.”</a:t>
            </a:r>
          </a:p>
          <a:p>
            <a:pPr marL="914400" indent="-457200" algn="just">
              <a:spcAft>
                <a:spcPts val="1200"/>
              </a:spcAft>
              <a:buFont typeface="+mj-lt"/>
              <a:buAutoNum type="arabicPeriod" startAt="3"/>
            </a:pPr>
            <a:r>
              <a:rPr lang="en-US" sz="3000" dirty="0">
                <a:effectLst>
                  <a:outerShdw blurRad="38100" dist="38100" dir="2700000" algn="tl">
                    <a:srgbClr val="000000">
                      <a:alpha val="43137"/>
                    </a:srgbClr>
                  </a:outerShdw>
                </a:effectLst>
                <a:latin typeface="Calibri" panose="020F0502020204030204" pitchFamily="34" charset="0"/>
              </a:rPr>
              <a:t>“Hitler proudly claimed Luther as an ally: ‘He saw the Jew as we are only beginning to see him today.’”</a:t>
            </a:r>
          </a:p>
        </p:txBody>
      </p:sp>
      <p:sp>
        <p:nvSpPr>
          <p:cNvPr id="6" name="Rectangle 5">
            <a:extLst>
              <a:ext uri="{FF2B5EF4-FFF2-40B4-BE49-F238E27FC236}">
                <a16:creationId xmlns:a16="http://schemas.microsoft.com/office/drawing/2014/main" id="{E9E95117-942E-4220-8C20-20A535B7D187}"/>
              </a:ext>
            </a:extLst>
          </p:cNvPr>
          <p:cNvSpPr/>
          <p:nvPr/>
        </p:nvSpPr>
        <p:spPr>
          <a:xfrm>
            <a:off x="2438400" y="152400"/>
            <a:ext cx="7315200" cy="1461939"/>
          </a:xfrm>
          <a:prstGeom prst="rect">
            <a:avLst/>
          </a:prstGeom>
        </p:spPr>
        <p:txBody>
          <a:bodyPr wrap="square">
            <a:spAutoFit/>
          </a:bodyPr>
          <a:lstStyle/>
          <a:p>
            <a:pPr algn="ctr" eaLnBrk="0" hangingPunct="0">
              <a:spcAft>
                <a:spcPts val="600"/>
              </a:spcAft>
              <a:buClr>
                <a:schemeClr val="tx2"/>
              </a:buClr>
              <a:buSzPct val="75000"/>
              <a:defRPr/>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mn-cs"/>
              </a:rPr>
              <a:t>Martin Luther</a:t>
            </a:r>
          </a:p>
          <a:p>
            <a:pPr algn="ctr">
              <a:spcAft>
                <a:spcPts val="0"/>
              </a:spcAft>
            </a:pPr>
            <a:r>
              <a:rPr lang="en-US" sz="1600" dirty="0">
                <a:latin typeface="Calibri" panose="020F0502020204030204" pitchFamily="34" charset="0"/>
                <a:cs typeface="Calibri" panose="020F0502020204030204" pitchFamily="34" charset="0"/>
              </a:rPr>
              <a:t>Rabbi Joseph </a:t>
            </a:r>
            <a:r>
              <a:rPr lang="en-US" sz="1600" dirty="0" err="1">
                <a:latin typeface="Calibri" panose="020F0502020204030204" pitchFamily="34" charset="0"/>
                <a:cs typeface="Calibri" panose="020F0502020204030204" pitchFamily="34" charset="0"/>
              </a:rPr>
              <a:t>Telushkin</a:t>
            </a:r>
            <a:r>
              <a:rPr lang="en-US" sz="1600" dirty="0">
                <a:latin typeface="Calibri" panose="020F0502020204030204" pitchFamily="34" charset="0"/>
                <a:cs typeface="Calibri" panose="020F0502020204030204" pitchFamily="34" charset="0"/>
              </a:rPr>
              <a:t>, "Martin Luther and the Protestant Reformation" in Jewish Literacy--The Most Important Things to Know About the Jewish Religion, Its People and Its History, [William Morrow and Company, NY, 1991], pages 204-206.</a:t>
            </a:r>
          </a:p>
        </p:txBody>
      </p:sp>
      <p:pic>
        <p:nvPicPr>
          <p:cNvPr id="8" name="Picture 7">
            <a:extLst>
              <a:ext uri="{FF2B5EF4-FFF2-40B4-BE49-F238E27FC236}">
                <a16:creationId xmlns:a16="http://schemas.microsoft.com/office/drawing/2014/main" id="{AC7586B2-122B-4007-92A2-C111D4E0F49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600" y="120831"/>
            <a:ext cx="914400" cy="914400"/>
          </a:xfrm>
          <a:prstGeom prst="rect">
            <a:avLst/>
          </a:prstGeom>
          <a:ln w="28575">
            <a:solidFill>
              <a:schemeClr val="tx1"/>
            </a:solidFill>
          </a:ln>
        </p:spPr>
      </p:pic>
    </p:spTree>
    <p:extLst>
      <p:ext uri="{BB962C8B-B14F-4D97-AF65-F5344CB8AC3E}">
        <p14:creationId xmlns:p14="http://schemas.microsoft.com/office/powerpoint/2010/main" val="4197664310"/>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5413" name="Rectangle 5"/>
          <p:cNvSpPr>
            <a:spLocks noChangeArrowheads="1"/>
          </p:cNvSpPr>
          <p:nvPr/>
        </p:nvSpPr>
        <p:spPr bwMode="auto">
          <a:xfrm>
            <a:off x="609600" y="1371600"/>
            <a:ext cx="10972800" cy="5230741"/>
          </a:xfrm>
          <a:prstGeom prst="rect">
            <a:avLst/>
          </a:prstGeom>
          <a:noFill/>
          <a:ln w="9525">
            <a:noFill/>
            <a:miter lim="800000"/>
            <a:headEnd/>
            <a:tailEnd/>
          </a:ln>
          <a:effectLst/>
        </p:spPr>
        <p:txBody>
          <a:bodyPr/>
          <a:lstStyle/>
          <a:p>
            <a:pPr algn="just"/>
            <a:r>
              <a:rPr lang="en-US" sz="2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FOREWORD by Dr. John MacArthur. “Jesus said, ‘Permit the children to come to Me and do not hinder them; for the Kingdom of God belongs to such as these’ (Mark 10:14). Is this a verse in support of baptizing children who make a profession of faith in Christ as most evangelicals have supposed? If it is, why is it that so many of the children we baptize grow up to show little if any fruit of having been genuinely converted? Why do so many walk away from Christianity once they gain independence from the home? In Do Not Hinder Them, author and evangelist Justin Peters presents a compelling biblical case that both the nature of children and the nature of salvation warrant extreme caution before we baptize children who have made intellectual assent to the basics of the Gospel. Do Not Hinder Them encourages parents to teach their children the Gospel but also provides strong biblical and theological reasons to wait until they are older before following through with baptism.”  </a:t>
            </a:r>
          </a:p>
        </p:txBody>
      </p:sp>
      <p:sp>
        <p:nvSpPr>
          <p:cNvPr id="6" name="Rectangle 2"/>
          <p:cNvSpPr>
            <a:spLocks noChangeArrowheads="1"/>
          </p:cNvSpPr>
          <p:nvPr/>
        </p:nvSpPr>
        <p:spPr bwMode="auto">
          <a:xfrm>
            <a:off x="3708982" y="228600"/>
            <a:ext cx="4774035" cy="1054231"/>
          </a:xfrm>
          <a:prstGeom prst="rect">
            <a:avLst/>
          </a:prstGeom>
          <a:noFill/>
          <a:ln w="9525">
            <a:noFill/>
            <a:miter lim="800000"/>
            <a:headEnd/>
            <a:tailEnd/>
          </a:ln>
          <a:effectLst/>
        </p:spPr>
        <p:txBody>
          <a:bodyPr anchor="ctr"/>
          <a:lstStyle/>
          <a:p>
            <a:pPr algn="ctr">
              <a:defRPr/>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John MacArthur</a:t>
            </a:r>
          </a:p>
          <a:p>
            <a:pPr algn="ctr">
              <a:defRPr/>
            </a:pPr>
            <a:r>
              <a:rPr lang="en-US"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Justin Peters</a:t>
            </a:r>
            <a:r>
              <a:rPr lang="en-US" i="1"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Do Not Hinder Them</a:t>
            </a:r>
            <a:endParaRPr lang="en-US"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9E39B77C-9CBB-4FDF-AC54-D7CEB909794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600" y="106727"/>
            <a:ext cx="1806056" cy="1054232"/>
          </a:xfrm>
          <a:prstGeom prst="rect">
            <a:avLst/>
          </a:prstGeom>
        </p:spPr>
      </p:pic>
      <p:pic>
        <p:nvPicPr>
          <p:cNvPr id="1026" name="Picture 2" descr="Image result for justin peters do not hinder them">
            <a:extLst>
              <a:ext uri="{FF2B5EF4-FFF2-40B4-BE49-F238E27FC236}">
                <a16:creationId xmlns:a16="http://schemas.microsoft.com/office/drawing/2014/main" id="{585404F4-604A-4272-92CF-A6B5BF28F99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755291" y="94212"/>
            <a:ext cx="827109" cy="1277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76742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ctrTitle" sz="quarter" idx="4294967295"/>
          </p:nvPr>
        </p:nvSpPr>
        <p:spPr>
          <a:xfrm>
            <a:off x="609600" y="1600200"/>
            <a:ext cx="10972800" cy="4572000"/>
          </a:xfrm>
        </p:spPr>
        <p:txBody>
          <a:bodyPr anchor="t"/>
          <a:lstStyle/>
          <a:p>
            <a:pPr lvl="1" algn="just" eaLnBrk="1" hangingPunct="1">
              <a:lnSpc>
                <a:spcPct val="100000"/>
              </a:lnSpc>
              <a:spcBef>
                <a:spcPct val="20000"/>
              </a:spcBef>
              <a:buClr>
                <a:schemeClr val="tx1"/>
              </a:buClr>
            </a:pPr>
            <a:r>
              <a:rPr lang="en-US" sz="3200" dirty="0">
                <a:solidFill>
                  <a:schemeClr val="tx1"/>
                </a:solidFill>
                <a:effectLst>
                  <a:outerShdw blurRad="38100" dist="38100" dir="2700000" algn="tl">
                    <a:srgbClr val="000000">
                      <a:alpha val="43137"/>
                    </a:srgbClr>
                  </a:outerShdw>
                </a:effectLst>
                <a:latin typeface="Calibri" panose="020F0502020204030204" pitchFamily="34" charset="0"/>
              </a:rPr>
              <a:t>“But here he [the rabbi] not only betrays his ignorance, but his utter stupidity, since God so blinded the whole people that they were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like restive dogs</a:t>
            </a:r>
            <a:r>
              <a:rPr lang="en-US" sz="3200" dirty="0">
                <a:solidFill>
                  <a:schemeClr val="tx1"/>
                </a:solidFill>
                <a:effectLst>
                  <a:outerShdw blurRad="38100" dist="38100" dir="2700000" algn="tl">
                    <a:srgbClr val="000000">
                      <a:alpha val="43137"/>
                    </a:srgbClr>
                  </a:outerShdw>
                </a:effectLst>
                <a:latin typeface="Calibri" panose="020F0502020204030204" pitchFamily="34" charset="0"/>
              </a:rPr>
              <a:t>. I have had much conversation with many Jews: I have never seen either a drop of piety or a grain of truth or ingenuousness—nay, I have never found common sense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in any Jew</a:t>
            </a:r>
            <a:r>
              <a:rPr lang="en-US" sz="3200" dirty="0">
                <a:solidFill>
                  <a:schemeClr val="tx1"/>
                </a:solidFill>
                <a:effectLst>
                  <a:outerShdw blurRad="38100" dist="38100" dir="2700000" algn="tl">
                    <a:srgbClr val="000000">
                      <a:alpha val="43137"/>
                    </a:srgbClr>
                  </a:outerShdw>
                </a:effectLst>
                <a:latin typeface="Calibri" panose="020F0502020204030204" pitchFamily="34" charset="0"/>
              </a:rPr>
              <a:t>. But this fellow, who seems so sharp and ingenious, displays his own impudence to his great disgrace.”</a:t>
            </a:r>
            <a:endParaRPr lang="en-US" altLang="en-US" sz="3200" dirty="0">
              <a:solidFill>
                <a:schemeClr val="tx1"/>
              </a:solidFill>
              <a:effectLst>
                <a:outerShdw blurRad="38100" dist="38100" dir="2700000" algn="tl">
                  <a:srgbClr val="000000">
                    <a:alpha val="43137"/>
                  </a:srgbClr>
                </a:outerShdw>
              </a:effectLst>
              <a:latin typeface="Calibri" panose="020F0502020204030204" pitchFamily="34" charset="0"/>
            </a:endParaRPr>
          </a:p>
        </p:txBody>
      </p:sp>
      <p:sp>
        <p:nvSpPr>
          <p:cNvPr id="15363" name="Rectangle 3"/>
          <p:cNvSpPr>
            <a:spLocks noGrp="1" noChangeArrowheads="1"/>
          </p:cNvSpPr>
          <p:nvPr>
            <p:ph type="subTitle" sz="quarter" idx="4294967295"/>
          </p:nvPr>
        </p:nvSpPr>
        <p:spPr>
          <a:xfrm>
            <a:off x="3200400" y="228600"/>
            <a:ext cx="5791200" cy="1295400"/>
          </a:xfrm>
        </p:spPr>
        <p:txBody>
          <a:bodyPr/>
          <a:lstStyle/>
          <a:p>
            <a:pPr marL="0" indent="0" algn="ctr" eaLnBrk="1" hangingPunct="1">
              <a:spcBef>
                <a:spcPts val="0"/>
              </a:spcBef>
              <a:buNone/>
              <a:defRPr/>
            </a:pPr>
            <a:r>
              <a:rPr lang="en-US" sz="3600" dirty="0">
                <a:solidFill>
                  <a:srgbClr val="00FFFF"/>
                </a:solidFill>
                <a:effectLst>
                  <a:outerShdw blurRad="38100" dist="38100" dir="2700000" algn="tl">
                    <a:srgbClr val="000000">
                      <a:alpha val="43137"/>
                    </a:srgbClr>
                  </a:outerShdw>
                </a:effectLst>
                <a:ea typeface="+mj-ea"/>
                <a:cs typeface="+mj-cs"/>
              </a:rPr>
              <a:t>John Calvin </a:t>
            </a:r>
          </a:p>
          <a:p>
            <a:pPr marL="0" indent="0" algn="ctr" eaLnBrk="1" hangingPunct="1">
              <a:buNone/>
              <a:defRPr/>
            </a:pPr>
            <a:r>
              <a:rPr lang="en-US" sz="1600" i="1" dirty="0">
                <a:effectLst>
                  <a:outerShdw blurRad="38100" dist="38100" dir="2700000" algn="tl">
                    <a:srgbClr val="000000">
                      <a:alpha val="43137"/>
                    </a:srgbClr>
                  </a:outerShdw>
                </a:effectLst>
              </a:rPr>
              <a:t>Commentary on the Prophet Daniel </a:t>
            </a:r>
            <a:r>
              <a:rPr lang="en-US" sz="1600" dirty="0">
                <a:effectLst>
                  <a:outerShdw blurRad="38100" dist="38100" dir="2700000" algn="tl">
                    <a:srgbClr val="000000">
                      <a:alpha val="43137"/>
                    </a:srgbClr>
                  </a:outerShdw>
                </a:effectLst>
              </a:rPr>
              <a:t>(Vol 1, p. 185). Bellingham, WA: Logos Bible Software. Commentary on Daniel 2:44-45. (2010).</a:t>
            </a: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600" y="76200"/>
            <a:ext cx="766735" cy="1097280"/>
          </a:xfrm>
          <a:prstGeom prst="rect">
            <a:avLst/>
          </a:prstGeom>
          <a:ln>
            <a:solidFill>
              <a:schemeClr val="tx1"/>
            </a:solidFill>
          </a:ln>
        </p:spPr>
      </p:pic>
    </p:spTree>
    <p:extLst>
      <p:ext uri="{BB962C8B-B14F-4D97-AF65-F5344CB8AC3E}">
        <p14:creationId xmlns:p14="http://schemas.microsoft.com/office/powerpoint/2010/main" val="2146494523"/>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ctrTitle" sz="quarter" idx="4294967295"/>
          </p:nvPr>
        </p:nvSpPr>
        <p:spPr>
          <a:xfrm>
            <a:off x="609600" y="1600200"/>
            <a:ext cx="10972800" cy="2895600"/>
          </a:xfrm>
        </p:spPr>
        <p:txBody>
          <a:bodyPr anchor="t"/>
          <a:lstStyle/>
          <a:p>
            <a:pPr algn="just" eaLnBrk="1" hangingPunct="1">
              <a:lnSpc>
                <a:spcPct val="100000"/>
              </a:lnSpc>
            </a:pPr>
            <a:r>
              <a:rPr lang="en-US" sz="3200" dirty="0">
                <a:solidFill>
                  <a:schemeClr val="tx1"/>
                </a:solidFill>
                <a:effectLst>
                  <a:outerShdw blurRad="38100" dist="38100" dir="2700000" algn="tl">
                    <a:srgbClr val="000000">
                      <a:alpha val="43137"/>
                    </a:srgbClr>
                  </a:outerShdw>
                </a:effectLst>
              </a:rPr>
              <a:t>“But by this public call, the Gentiles were not only made equal to the Jews, but seemed to be substituted into their place, as if the Jews had been dead.”</a:t>
            </a:r>
            <a:endParaRPr lang="en-US" altLang="en-US" sz="3200" dirty="0">
              <a:solidFill>
                <a:schemeClr val="tx1"/>
              </a:solidFill>
              <a:effectLst>
                <a:outerShdw blurRad="38100" dist="38100" dir="2700000" algn="tl">
                  <a:srgbClr val="000000">
                    <a:alpha val="43137"/>
                  </a:srgbClr>
                </a:outerShdw>
              </a:effectLst>
            </a:endParaRPr>
          </a:p>
        </p:txBody>
      </p:sp>
      <p:sp>
        <p:nvSpPr>
          <p:cNvPr id="15363" name="Rectangle 3"/>
          <p:cNvSpPr>
            <a:spLocks noGrp="1" noChangeArrowheads="1"/>
          </p:cNvSpPr>
          <p:nvPr>
            <p:ph type="subTitle" sz="quarter" idx="4294967295"/>
          </p:nvPr>
        </p:nvSpPr>
        <p:spPr>
          <a:xfrm>
            <a:off x="3124200" y="228600"/>
            <a:ext cx="5943600" cy="1143000"/>
          </a:xfrm>
        </p:spPr>
        <p:txBody>
          <a:bodyPr/>
          <a:lstStyle/>
          <a:p>
            <a:pPr marL="0" indent="0" algn="ctr">
              <a:spcBef>
                <a:spcPct val="0"/>
              </a:spcBef>
              <a:spcAft>
                <a:spcPts val="600"/>
              </a:spcAft>
              <a:buNone/>
              <a:defRPr/>
            </a:pPr>
            <a:r>
              <a:rPr lang="en-US" sz="3600" kern="1200" dirty="0">
                <a:solidFill>
                  <a:srgbClr val="00FFFF"/>
                </a:solidFill>
                <a:effectLst>
                  <a:outerShdw blurRad="38100" dist="38100" dir="2700000" algn="tl">
                    <a:srgbClr val="000000">
                      <a:alpha val="43137"/>
                    </a:srgbClr>
                  </a:outerShdw>
                </a:effectLst>
              </a:rPr>
              <a:t>John Calvin</a:t>
            </a:r>
          </a:p>
          <a:p>
            <a:pPr marL="0" indent="0" algn="ctr" eaLnBrk="1" hangingPunct="1">
              <a:buNone/>
              <a:defRPr/>
            </a:pPr>
            <a:r>
              <a:rPr lang="en-US" sz="1600" dirty="0">
                <a:effectLst>
                  <a:outerShdw blurRad="38100" dist="38100" dir="2700000" algn="tl">
                    <a:srgbClr val="000000">
                      <a:alpha val="43137"/>
                    </a:srgbClr>
                  </a:outerShdw>
                </a:effectLst>
              </a:rPr>
              <a:t>Institutes of the Christian Religion, II, xi, 12. </a:t>
            </a: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10000" y="3505200"/>
            <a:ext cx="1916838" cy="274320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a:extLst>
              <a:ext uri="{FF2B5EF4-FFF2-40B4-BE49-F238E27FC236}">
                <a16:creationId xmlns:a16="http://schemas.microsoft.com/office/drawing/2014/main" id="{12BEC03C-CB9C-4CE0-A664-BF3A94C20C8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0" y="3505200"/>
            <a:ext cx="2249424" cy="2743200"/>
          </a:xfrm>
          <a:prstGeom prst="rect">
            <a:avLst/>
          </a:prstGeom>
          <a:solidFill>
            <a:srgbClr val="FFFFFF">
              <a:shade val="85000"/>
            </a:srgbClr>
          </a:solidFill>
          <a:ln w="38100" cap="sq">
            <a:solidFill>
              <a:srgbClr val="C00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855380029"/>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ctrTitle" sz="quarter" idx="4294967295"/>
          </p:nvPr>
        </p:nvSpPr>
        <p:spPr>
          <a:xfrm>
            <a:off x="609600" y="1600200"/>
            <a:ext cx="10972800" cy="1371600"/>
          </a:xfrm>
        </p:spPr>
        <p:txBody>
          <a:bodyPr anchor="t"/>
          <a:lstStyle/>
          <a:p>
            <a:pPr algn="just" eaLnBrk="1" hangingPunct="1">
              <a:lnSpc>
                <a:spcPct val="100000"/>
              </a:lnSpc>
            </a:pPr>
            <a:r>
              <a:rPr lang="en-US" sz="3200" dirty="0">
                <a:solidFill>
                  <a:schemeClr val="tx1"/>
                </a:solidFill>
                <a:effectLst>
                  <a:outerShdw blurRad="38100" dist="38100" dir="2700000" algn="tl">
                    <a:srgbClr val="000000">
                      <a:alpha val="43137"/>
                    </a:srgbClr>
                  </a:outerShdw>
                </a:effectLst>
              </a:rPr>
              <a:t>In his sermon on 2 Samuel 24:24, Calvin declares: “Now the Jews are cut off like rotten limbs. We have taken their place.”</a:t>
            </a:r>
            <a:endParaRPr lang="en-US" altLang="en-US" sz="3200" dirty="0">
              <a:solidFill>
                <a:schemeClr val="tx1"/>
              </a:solidFill>
              <a:effectLst>
                <a:outerShdw blurRad="38100" dist="38100" dir="2700000" algn="tl">
                  <a:srgbClr val="000000">
                    <a:alpha val="43137"/>
                  </a:srgbClr>
                </a:outerShdw>
              </a:effectLst>
            </a:endParaRPr>
          </a:p>
        </p:txBody>
      </p:sp>
      <p:sp>
        <p:nvSpPr>
          <p:cNvPr id="15363" name="Rectangle 3"/>
          <p:cNvSpPr>
            <a:spLocks noGrp="1" noChangeArrowheads="1"/>
          </p:cNvSpPr>
          <p:nvPr>
            <p:ph type="subTitle" sz="quarter" idx="4294967295"/>
          </p:nvPr>
        </p:nvSpPr>
        <p:spPr>
          <a:xfrm>
            <a:off x="3921341" y="228600"/>
            <a:ext cx="4349318" cy="1143000"/>
          </a:xfrm>
        </p:spPr>
        <p:txBody>
          <a:bodyPr/>
          <a:lstStyle/>
          <a:p>
            <a:pPr marL="0" indent="0" algn="ctr">
              <a:spcBef>
                <a:spcPct val="0"/>
              </a:spcBef>
              <a:spcAft>
                <a:spcPts val="600"/>
              </a:spcAft>
              <a:buNone/>
              <a:defRPr/>
            </a:pPr>
            <a:r>
              <a:rPr lang="en-US" sz="3600" kern="1200" dirty="0">
                <a:solidFill>
                  <a:srgbClr val="00FFFF"/>
                </a:solidFill>
                <a:effectLst>
                  <a:outerShdw blurRad="38100" dist="38100" dir="2700000" algn="tl">
                    <a:srgbClr val="000000">
                      <a:alpha val="43137"/>
                    </a:srgbClr>
                  </a:outerShdw>
                </a:effectLst>
              </a:rPr>
              <a:t>John Calvin</a:t>
            </a:r>
          </a:p>
          <a:p>
            <a:pPr marL="0" indent="0" algn="ctr" eaLnBrk="1" hangingPunct="1">
              <a:buNone/>
              <a:defRPr/>
            </a:pPr>
            <a:r>
              <a:rPr lang="en-US" sz="1600" dirty="0"/>
              <a:t> John Calvin, </a:t>
            </a:r>
            <a:r>
              <a:rPr lang="en-US" sz="1600" i="1" dirty="0" err="1"/>
              <a:t>Supplementa</a:t>
            </a:r>
            <a:r>
              <a:rPr lang="en-US" sz="1600" i="1" dirty="0"/>
              <a:t> </a:t>
            </a:r>
            <a:r>
              <a:rPr lang="en-US" sz="1600" i="1" dirty="0" err="1"/>
              <a:t>Calviniana</a:t>
            </a:r>
            <a:r>
              <a:rPr lang="en-US" sz="1600" dirty="0"/>
              <a:t>, I, 766, 12f; quoted in </a:t>
            </a:r>
            <a:r>
              <a:rPr lang="en-US" sz="1600" dirty="0" err="1"/>
              <a:t>Selderhuis</a:t>
            </a:r>
            <a:r>
              <a:rPr lang="en-US" sz="1600" dirty="0"/>
              <a:t>, </a:t>
            </a:r>
            <a:r>
              <a:rPr lang="en-US" sz="1600" i="1" dirty="0"/>
              <a:t>Calvin Handbook</a:t>
            </a:r>
            <a:r>
              <a:rPr lang="en-US" sz="1600" dirty="0"/>
              <a:t>, 145. </a:t>
            </a:r>
          </a:p>
        </p:txBody>
      </p:sp>
      <p:pic>
        <p:nvPicPr>
          <p:cNvPr id="6" name="Picture 5">
            <a:extLst>
              <a:ext uri="{FF2B5EF4-FFF2-40B4-BE49-F238E27FC236}">
                <a16:creationId xmlns:a16="http://schemas.microsoft.com/office/drawing/2014/main" id="{4FFEEA6C-73FB-4BBB-A0DE-CA0E33BA413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10000" y="3505200"/>
            <a:ext cx="1916838" cy="274320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a:extLst>
              <a:ext uri="{FF2B5EF4-FFF2-40B4-BE49-F238E27FC236}">
                <a16:creationId xmlns:a16="http://schemas.microsoft.com/office/drawing/2014/main" id="{B0CB3CD9-81FF-474C-AA32-5C5D88D42BC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0" y="3505200"/>
            <a:ext cx="2249424" cy="2743200"/>
          </a:xfrm>
          <a:prstGeom prst="rect">
            <a:avLst/>
          </a:prstGeom>
          <a:solidFill>
            <a:srgbClr val="FFFFFF">
              <a:shade val="85000"/>
            </a:srgbClr>
          </a:solidFill>
          <a:ln w="38100" cap="sq">
            <a:solidFill>
              <a:srgbClr val="C00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721618578"/>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ctrTitle" sz="quarter" idx="4294967295"/>
          </p:nvPr>
        </p:nvSpPr>
        <p:spPr>
          <a:xfrm>
            <a:off x="609600" y="1600200"/>
            <a:ext cx="10972800" cy="1600200"/>
          </a:xfrm>
        </p:spPr>
        <p:txBody>
          <a:bodyPr anchor="t"/>
          <a:lstStyle/>
          <a:p>
            <a:pPr algn="just" eaLnBrk="1" hangingPunct="1">
              <a:lnSpc>
                <a:spcPct val="100000"/>
              </a:lnSpc>
            </a:pPr>
            <a:r>
              <a:rPr lang="en-US" sz="3200" dirty="0">
                <a:solidFill>
                  <a:schemeClr val="tx1"/>
                </a:solidFill>
                <a:effectLst>
                  <a:outerShdw blurRad="38100" dist="38100" dir="2700000" algn="tl">
                    <a:srgbClr val="000000">
                      <a:alpha val="43137"/>
                    </a:srgbClr>
                  </a:outerShdw>
                </a:effectLst>
              </a:rPr>
              <a:t>Calvin also declares them [Israel] to be “cut off from everything,” adding haughtily, “and we have succeeded them in their place.”</a:t>
            </a:r>
            <a:endParaRPr lang="en-US" altLang="en-US" sz="3200" dirty="0">
              <a:solidFill>
                <a:schemeClr val="tx1"/>
              </a:solidFill>
              <a:effectLst>
                <a:outerShdw blurRad="38100" dist="38100" dir="2700000" algn="tl">
                  <a:srgbClr val="000000">
                    <a:alpha val="43137"/>
                  </a:srgbClr>
                </a:outerShdw>
              </a:effectLst>
            </a:endParaRPr>
          </a:p>
        </p:txBody>
      </p:sp>
      <p:sp>
        <p:nvSpPr>
          <p:cNvPr id="15363" name="Rectangle 3"/>
          <p:cNvSpPr>
            <a:spLocks noGrp="1" noChangeArrowheads="1"/>
          </p:cNvSpPr>
          <p:nvPr>
            <p:ph type="subTitle" sz="quarter" idx="4294967295"/>
          </p:nvPr>
        </p:nvSpPr>
        <p:spPr>
          <a:xfrm>
            <a:off x="3829050" y="228600"/>
            <a:ext cx="4533900" cy="1143000"/>
          </a:xfrm>
        </p:spPr>
        <p:txBody>
          <a:bodyPr/>
          <a:lstStyle/>
          <a:p>
            <a:pPr marL="0" indent="0" algn="ctr">
              <a:spcBef>
                <a:spcPct val="0"/>
              </a:spcBef>
              <a:spcAft>
                <a:spcPts val="600"/>
              </a:spcAft>
              <a:buNone/>
              <a:defRPr/>
            </a:pPr>
            <a:r>
              <a:rPr lang="en-US" sz="3600" kern="1200" dirty="0">
                <a:solidFill>
                  <a:srgbClr val="00FFFF"/>
                </a:solidFill>
                <a:effectLst>
                  <a:outerShdw blurRad="38100" dist="38100" dir="2700000" algn="tl">
                    <a:srgbClr val="000000">
                      <a:alpha val="43137"/>
                    </a:srgbClr>
                  </a:outerShdw>
                </a:effectLst>
              </a:rPr>
              <a:t>John Calvin</a:t>
            </a:r>
          </a:p>
          <a:p>
            <a:pPr marL="0" indent="0" algn="ctr" eaLnBrk="1" hangingPunct="1">
              <a:buNone/>
              <a:defRPr/>
            </a:pPr>
            <a:r>
              <a:rPr lang="en-US" sz="1400" dirty="0">
                <a:effectLst>
                  <a:outerShdw blurRad="38100" dist="38100" dir="2700000" algn="tl">
                    <a:srgbClr val="000000">
                      <a:alpha val="43137"/>
                    </a:srgbClr>
                  </a:outerShdw>
                </a:effectLst>
              </a:rPr>
              <a:t>John Calvin, </a:t>
            </a:r>
            <a:r>
              <a:rPr lang="en-US" sz="1400" i="1" dirty="0" err="1">
                <a:effectLst>
                  <a:outerShdw blurRad="38100" dist="38100" dir="2700000" algn="tl">
                    <a:srgbClr val="000000">
                      <a:alpha val="43137"/>
                    </a:srgbClr>
                  </a:outerShdw>
                </a:effectLst>
              </a:rPr>
              <a:t>Supplementa</a:t>
            </a:r>
            <a:r>
              <a:rPr lang="en-US" sz="1400" i="1" dirty="0">
                <a:effectLst>
                  <a:outerShdw blurRad="38100" dist="38100" dir="2700000" algn="tl">
                    <a:srgbClr val="000000">
                      <a:alpha val="43137"/>
                    </a:srgbClr>
                  </a:outerShdw>
                </a:effectLst>
              </a:rPr>
              <a:t> </a:t>
            </a:r>
            <a:r>
              <a:rPr lang="en-US" sz="1400" i="1" dirty="0" err="1">
                <a:effectLst>
                  <a:outerShdw blurRad="38100" dist="38100" dir="2700000" algn="tl">
                    <a:srgbClr val="000000">
                      <a:alpha val="43137"/>
                    </a:srgbClr>
                  </a:outerShdw>
                </a:effectLst>
              </a:rPr>
              <a:t>Calviniana</a:t>
            </a:r>
            <a:r>
              <a:rPr lang="en-US" sz="1400" dirty="0">
                <a:effectLst>
                  <a:outerShdw blurRad="38100" dist="38100" dir="2700000" algn="tl">
                    <a:srgbClr val="000000">
                      <a:alpha val="43137"/>
                    </a:srgbClr>
                  </a:outerShdw>
                </a:effectLst>
              </a:rPr>
              <a:t>, II, 36, 28f; Sermon on Isa. 14:2; quoted in </a:t>
            </a:r>
            <a:r>
              <a:rPr lang="en-US" sz="1400" dirty="0" err="1">
                <a:effectLst>
                  <a:outerShdw blurRad="38100" dist="38100" dir="2700000" algn="tl">
                    <a:srgbClr val="000000">
                      <a:alpha val="43137"/>
                    </a:srgbClr>
                  </a:outerShdw>
                </a:effectLst>
              </a:rPr>
              <a:t>Selderhuis</a:t>
            </a:r>
            <a:r>
              <a:rPr lang="en-US" sz="1400" dirty="0">
                <a:effectLst>
                  <a:outerShdw blurRad="38100" dist="38100" dir="2700000" algn="tl">
                    <a:srgbClr val="000000">
                      <a:alpha val="43137"/>
                    </a:srgbClr>
                  </a:outerShdw>
                </a:effectLst>
              </a:rPr>
              <a:t>, </a:t>
            </a:r>
            <a:r>
              <a:rPr lang="en-US" sz="1400" i="1" dirty="0">
                <a:effectLst>
                  <a:outerShdw blurRad="38100" dist="38100" dir="2700000" algn="tl">
                    <a:srgbClr val="000000">
                      <a:alpha val="43137"/>
                    </a:srgbClr>
                  </a:outerShdw>
                </a:effectLst>
              </a:rPr>
              <a:t>Calvin Handbook</a:t>
            </a:r>
            <a:r>
              <a:rPr lang="en-US" sz="1400" dirty="0">
                <a:effectLst>
                  <a:outerShdw blurRad="38100" dist="38100" dir="2700000" algn="tl">
                    <a:srgbClr val="000000">
                      <a:alpha val="43137"/>
                    </a:srgbClr>
                  </a:outerShdw>
                </a:effectLst>
              </a:rPr>
              <a:t>, 145. </a:t>
            </a:r>
          </a:p>
        </p:txBody>
      </p:sp>
      <p:pic>
        <p:nvPicPr>
          <p:cNvPr id="6" name="Picture 5">
            <a:extLst>
              <a:ext uri="{FF2B5EF4-FFF2-40B4-BE49-F238E27FC236}">
                <a16:creationId xmlns:a16="http://schemas.microsoft.com/office/drawing/2014/main" id="{2FD822F9-66C0-4317-8E0C-F5EEA8F9DB8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10000" y="3505200"/>
            <a:ext cx="1916838" cy="274320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a:extLst>
              <a:ext uri="{FF2B5EF4-FFF2-40B4-BE49-F238E27FC236}">
                <a16:creationId xmlns:a16="http://schemas.microsoft.com/office/drawing/2014/main" id="{31A1C5BD-AFD5-4D7D-A803-E348C9CACDE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0" y="3505200"/>
            <a:ext cx="2249424" cy="2743200"/>
          </a:xfrm>
          <a:prstGeom prst="rect">
            <a:avLst/>
          </a:prstGeom>
          <a:solidFill>
            <a:srgbClr val="FFFFFF">
              <a:shade val="85000"/>
            </a:srgbClr>
          </a:solidFill>
          <a:ln w="38100" cap="sq">
            <a:solidFill>
              <a:srgbClr val="C00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705509254"/>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james white yasir qadhi beyond debate">
            <a:extLst>
              <a:ext uri="{FF2B5EF4-FFF2-40B4-BE49-F238E27FC236}">
                <a16:creationId xmlns:a16="http://schemas.microsoft.com/office/drawing/2014/main" id="{81D487EC-DB24-45BD-AF6F-6DF09A55A4C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828800" y="838200"/>
            <a:ext cx="8534400" cy="4800600"/>
          </a:xfrm>
          <a:prstGeom prst="rect">
            <a:avLst/>
          </a:prstGeom>
          <a:solidFill>
            <a:srgbClr val="FFFFFF">
              <a:shade val="85000"/>
            </a:srgbClr>
          </a:solidFill>
          <a:ln w="88900" cap="sq">
            <a:solidFill>
              <a:srgbClr val="FFFFCC"/>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190446016"/>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ctrTitle" sz="quarter" idx="4294967295"/>
          </p:nvPr>
        </p:nvSpPr>
        <p:spPr>
          <a:xfrm>
            <a:off x="685800" y="1295400"/>
            <a:ext cx="10896600" cy="5181600"/>
          </a:xfrm>
        </p:spPr>
        <p:txBody>
          <a:bodyPr anchor="t"/>
          <a:lstStyle/>
          <a:p>
            <a:pPr lvl="1" algn="just" eaLnBrk="1" hangingPunct="1">
              <a:spcBef>
                <a:spcPct val="20000"/>
              </a:spcBef>
              <a:buClr>
                <a:schemeClr val="tx1"/>
              </a:buClr>
            </a:pPr>
            <a:r>
              <a:rPr lang="en-US" sz="2700" dirty="0">
                <a:solidFill>
                  <a:schemeClr val="tx1"/>
                </a:solidFill>
                <a:effectLst>
                  <a:outerShdw blurRad="38100" dist="38100" dir="2700000" algn="tl">
                    <a:srgbClr val="000000">
                      <a:alpha val="43137"/>
                    </a:srgbClr>
                  </a:outerShdw>
                </a:effectLst>
                <a:latin typeface="Calibri" panose="020F0502020204030204" pitchFamily="34" charset="0"/>
              </a:rPr>
              <a:t>“As for eighty to ninety percent of the Jews in our times, they are Ashkenazi…Russians…Look at them! White, crooked nose, blonde hairs. This is not the descendent of Yakub [Jacob]. These are not a Semitic people. Look at them! They don’t look like Semites and they are not Semites…</a:t>
            </a:r>
            <a:r>
              <a:rPr lang="en-US" sz="2700" b="1" u="sng" dirty="0">
                <a:solidFill>
                  <a:srgbClr val="FFFFCC"/>
                </a:solidFill>
                <a:effectLst>
                  <a:outerShdw blurRad="38100" dist="38100" dir="2700000" algn="tl">
                    <a:srgbClr val="000000">
                      <a:alpha val="43137"/>
                    </a:srgbClr>
                  </a:outerShdw>
                </a:effectLst>
                <a:latin typeface="Calibri" panose="020F0502020204030204" pitchFamily="34" charset="0"/>
              </a:rPr>
              <a:t>Hitler never intended to mass-destroy the Jews</a:t>
            </a:r>
            <a:r>
              <a:rPr lang="en-US" sz="2700" dirty="0">
                <a:solidFill>
                  <a:schemeClr val="tx1"/>
                </a:solidFill>
                <a:effectLst>
                  <a:outerShdw blurRad="38100" dist="38100" dir="2700000" algn="tl">
                    <a:srgbClr val="000000">
                      <a:alpha val="43137"/>
                    </a:srgbClr>
                  </a:outerShdw>
                </a:effectLst>
                <a:latin typeface="Calibri" panose="020F0502020204030204" pitchFamily="34" charset="0"/>
              </a:rPr>
              <a:t>. There are a number of books out written by Christians on this, you should read them. </a:t>
            </a:r>
            <a:r>
              <a:rPr lang="en-US" sz="2700" b="1" u="sng" dirty="0">
                <a:solidFill>
                  <a:srgbClr val="FFFFCC"/>
                </a:solidFill>
                <a:effectLst>
                  <a:outerShdw blurRad="38100" dist="38100" dir="2700000" algn="tl">
                    <a:srgbClr val="000000">
                      <a:alpha val="43137"/>
                    </a:srgbClr>
                  </a:outerShdw>
                </a:effectLst>
                <a:latin typeface="Calibri" panose="020F0502020204030204" pitchFamily="34" charset="0"/>
              </a:rPr>
              <a:t>The Hoax of the Holocaust</a:t>
            </a:r>
            <a:r>
              <a:rPr lang="en-US" sz="2700" dirty="0">
                <a:solidFill>
                  <a:schemeClr val="tx1"/>
                </a:solidFill>
                <a:effectLst>
                  <a:outerShdw blurRad="38100" dist="38100" dir="2700000" algn="tl">
                    <a:srgbClr val="000000">
                      <a:alpha val="43137"/>
                    </a:srgbClr>
                  </a:outerShdw>
                </a:effectLst>
                <a:latin typeface="Calibri" panose="020F0502020204030204" pitchFamily="34" charset="0"/>
              </a:rPr>
              <a:t>, </a:t>
            </a:r>
            <a:r>
              <a:rPr lang="en-US" sz="2700" b="1" u="sng" dirty="0">
                <a:solidFill>
                  <a:srgbClr val="FFFFCC"/>
                </a:solidFill>
                <a:effectLst>
                  <a:outerShdw blurRad="38100" dist="38100" dir="2700000" algn="tl">
                    <a:srgbClr val="000000">
                      <a:alpha val="43137"/>
                    </a:srgbClr>
                  </a:outerShdw>
                </a:effectLst>
                <a:latin typeface="Calibri" panose="020F0502020204030204" pitchFamily="34" charset="0"/>
              </a:rPr>
              <a:t>I advise you to read this book</a:t>
            </a:r>
            <a:r>
              <a:rPr lang="en-US" sz="2700" dirty="0">
                <a:solidFill>
                  <a:schemeClr val="tx1"/>
                </a:solidFill>
                <a:effectLst>
                  <a:outerShdw blurRad="38100" dist="38100" dir="2700000" algn="tl">
                    <a:srgbClr val="000000">
                      <a:alpha val="43137"/>
                    </a:srgbClr>
                  </a:outerShdw>
                </a:effectLst>
                <a:latin typeface="Calibri" panose="020F0502020204030204" pitchFamily="34" charset="0"/>
              </a:rPr>
              <a:t>, you may want to write this down, the Hoax of the Holocaust, </a:t>
            </a:r>
            <a:r>
              <a:rPr lang="en-US" sz="2700" b="1" u="sng" dirty="0">
                <a:solidFill>
                  <a:srgbClr val="FFFFCC"/>
                </a:solidFill>
                <a:effectLst>
                  <a:outerShdw blurRad="38100" dist="38100" dir="2700000" algn="tl">
                    <a:srgbClr val="000000">
                      <a:alpha val="43137"/>
                    </a:srgbClr>
                  </a:outerShdw>
                </a:effectLst>
                <a:latin typeface="Calibri" panose="020F0502020204030204" pitchFamily="34" charset="0"/>
              </a:rPr>
              <a:t>a very good book</a:t>
            </a:r>
            <a:r>
              <a:rPr lang="en-US" sz="2700" dirty="0">
                <a:solidFill>
                  <a:schemeClr val="tx1"/>
                </a:solidFill>
                <a:effectLst>
                  <a:outerShdw blurRad="38100" dist="38100" dir="2700000" algn="tl">
                    <a:srgbClr val="000000">
                      <a:alpha val="43137"/>
                    </a:srgbClr>
                  </a:outerShdw>
                </a:effectLst>
                <a:latin typeface="Calibri" panose="020F0502020204030204" pitchFamily="34" charset="0"/>
              </a:rPr>
              <a:t>. All of this is false propaganda and I know it sounds so far-fetched, and these theories, but read it. The evidences are very strong. And they’re talking about newspaper articles, clippings, everything and look up yourself what Hitler really wanted to do…but what the Jews, the way that they portray him, also is not correct.”</a:t>
            </a:r>
            <a:endParaRPr lang="en-US" altLang="en-US" sz="2700" dirty="0">
              <a:solidFill>
                <a:schemeClr val="tx1"/>
              </a:solidFill>
              <a:effectLst>
                <a:outerShdw blurRad="38100" dist="38100" dir="2700000" algn="tl">
                  <a:srgbClr val="000000">
                    <a:alpha val="43137"/>
                  </a:srgbClr>
                </a:outerShdw>
              </a:effectLst>
              <a:latin typeface="Calibri" panose="020F0502020204030204" pitchFamily="34" charset="0"/>
            </a:endParaRPr>
          </a:p>
        </p:txBody>
      </p:sp>
      <p:sp>
        <p:nvSpPr>
          <p:cNvPr id="15363" name="Rectangle 3"/>
          <p:cNvSpPr>
            <a:spLocks noGrp="1" noChangeArrowheads="1"/>
          </p:cNvSpPr>
          <p:nvPr>
            <p:ph type="subTitle" sz="quarter" idx="4294967295"/>
          </p:nvPr>
        </p:nvSpPr>
        <p:spPr>
          <a:xfrm>
            <a:off x="1752600" y="129540"/>
            <a:ext cx="8686800" cy="1165860"/>
          </a:xfrm>
        </p:spPr>
        <p:txBody>
          <a:bodyPr/>
          <a:lstStyle/>
          <a:p>
            <a:pPr marL="0" indent="0" algn="ctr" eaLnBrk="1" hangingPunct="1">
              <a:buNone/>
              <a:defRPr/>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Yasir Qhadi </a:t>
            </a:r>
          </a:p>
          <a:p>
            <a:pPr marL="0" indent="0" algn="ctr" eaLnBrk="1" hangingPunct="1">
              <a:buNone/>
              <a:defRPr/>
            </a:pPr>
            <a:r>
              <a:rPr lang="en-US" sz="2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https://www.youtube.com/watch?v=OGOO5FcAE8E</a:t>
            </a:r>
          </a:p>
        </p:txBody>
      </p:sp>
      <p:pic>
        <p:nvPicPr>
          <p:cNvPr id="1026" name="Picture 2" descr="Image result for yasir qadhi holocaust denial">
            <a:extLst>
              <a:ext uri="{FF2B5EF4-FFF2-40B4-BE49-F238E27FC236}">
                <a16:creationId xmlns:a16="http://schemas.microsoft.com/office/drawing/2014/main" id="{AD6FF9D5-C138-432F-826D-5B6264ACD64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85800" y="129540"/>
            <a:ext cx="1752600" cy="981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6586802"/>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62241" y="106680"/>
            <a:ext cx="8667525" cy="6675120"/>
          </a:xfrm>
          <a:prstGeom prst="rect">
            <a:avLst/>
          </a:prstGeom>
        </p:spPr>
      </p:pic>
    </p:spTree>
    <p:extLst>
      <p:ext uri="{BB962C8B-B14F-4D97-AF65-F5344CB8AC3E}">
        <p14:creationId xmlns:p14="http://schemas.microsoft.com/office/powerpoint/2010/main" val="3056836133"/>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1"/>
          <p:cNvSpPr>
            <a:spLocks noChangeArrowheads="1"/>
          </p:cNvSpPr>
          <p:nvPr/>
        </p:nvSpPr>
        <p:spPr bwMode="auto">
          <a:xfrm>
            <a:off x="3047999" y="1600201"/>
            <a:ext cx="8534401"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Calibri" panose="020F0502020204030204" pitchFamily="34"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Calibri" panose="020F0502020204030204" pitchFamily="34"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Calibri" panose="020F0502020204030204" pitchFamily="34" charset="0"/>
              </a:defRPr>
            </a:lvl3pPr>
            <a:lvl4pPr marL="1600200" indent="-228600">
              <a:spcBef>
                <a:spcPct val="20000"/>
              </a:spcBef>
              <a:buClr>
                <a:schemeClr val="tx1"/>
              </a:buClr>
              <a:buSzPct val="100000"/>
              <a:buChar char="•"/>
              <a:defRPr sz="3200">
                <a:solidFill>
                  <a:schemeClr val="tx1"/>
                </a:solidFill>
                <a:latin typeface="Calibri" panose="020F0502020204030204" pitchFamily="34" charset="0"/>
              </a:defRPr>
            </a:lvl4pPr>
            <a:lvl5pPr marL="2057400" indent="-228600">
              <a:spcBef>
                <a:spcPct val="20000"/>
              </a:spcBef>
              <a:buClr>
                <a:schemeClr val="tx1"/>
              </a:buClr>
              <a:buSzPct val="100000"/>
              <a:buChar char="–"/>
              <a:defRPr sz="32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9pPr>
          </a:lstStyle>
          <a:p>
            <a:pPr algn="just" eaLnBrk="1" hangingPunct="1">
              <a:spcBef>
                <a:spcPct val="0"/>
              </a:spcBef>
              <a:buClrTx/>
              <a:buSzTx/>
              <a:buFontTx/>
              <a:buNone/>
            </a:pPr>
            <a:r>
              <a:rPr lang="en-US" altLang="en-US" dirty="0">
                <a:effectLst>
                  <a:outerShdw blurRad="38100" dist="38100" dir="2700000" algn="tl">
                    <a:srgbClr val="000000">
                      <a:alpha val="43137"/>
                    </a:srgbClr>
                  </a:outerShdw>
                </a:effectLst>
                <a:cs typeface="Calibri" panose="020F0502020204030204" pitchFamily="34" charset="0"/>
              </a:rPr>
              <a:t>“</a:t>
            </a:r>
            <a:r>
              <a:rPr lang="en-US" dirty="0">
                <a:effectLst>
                  <a:outerShdw blurRad="38100" dist="38100" dir="2700000" algn="tl">
                    <a:srgbClr val="000000">
                      <a:alpha val="43137"/>
                    </a:srgbClr>
                  </a:outerShdw>
                </a:effectLst>
                <a:cs typeface="Calibri" panose="020F0502020204030204" pitchFamily="34" charset="0"/>
              </a:rPr>
              <a:t>[God] has a saving purpose for Israel. All Israel will someday turn to the Lord Christ as a group. This is my deep understanding in belief of Romans 11. The broken off branches will be grafted in one day to the people of God, the bride of Christ, His church.”</a:t>
            </a:r>
          </a:p>
        </p:txBody>
      </p:sp>
      <p:sp>
        <p:nvSpPr>
          <p:cNvPr id="93187" name="TextBox 2"/>
          <p:cNvSpPr txBox="1">
            <a:spLocks noChangeArrowheads="1"/>
          </p:cNvSpPr>
          <p:nvPr/>
        </p:nvSpPr>
        <p:spPr bwMode="auto">
          <a:xfrm>
            <a:off x="3429000" y="228601"/>
            <a:ext cx="5334000" cy="11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Calibri" panose="020F0502020204030204" pitchFamily="34"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Calibri" panose="020F0502020204030204" pitchFamily="34"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Calibri" panose="020F0502020204030204" pitchFamily="34" charset="0"/>
              </a:defRPr>
            </a:lvl3pPr>
            <a:lvl4pPr marL="1600200" indent="-228600">
              <a:spcBef>
                <a:spcPct val="20000"/>
              </a:spcBef>
              <a:buClr>
                <a:schemeClr val="tx1"/>
              </a:buClr>
              <a:buSzPct val="100000"/>
              <a:buChar char="•"/>
              <a:defRPr sz="3200">
                <a:solidFill>
                  <a:schemeClr val="tx1"/>
                </a:solidFill>
                <a:latin typeface="Calibri" panose="020F0502020204030204" pitchFamily="34" charset="0"/>
              </a:defRPr>
            </a:lvl4pPr>
            <a:lvl5pPr marL="2057400" indent="-228600">
              <a:spcBef>
                <a:spcPct val="20000"/>
              </a:spcBef>
              <a:buClr>
                <a:schemeClr val="tx1"/>
              </a:buClr>
              <a:buSzPct val="100000"/>
              <a:buChar char="–"/>
              <a:defRPr sz="32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9pPr>
          </a:lstStyle>
          <a:p>
            <a:pPr algn="ctr">
              <a:spcBef>
                <a:spcPct val="0"/>
              </a:spcBef>
              <a:spcAft>
                <a:spcPts val="600"/>
              </a:spcAft>
              <a:buClrTx/>
              <a:buSzTx/>
              <a:buNone/>
            </a:pPr>
            <a:r>
              <a:rPr lang="en-US" altLang="en-US" sz="3600" dirty="0">
                <a:solidFill>
                  <a:schemeClr val="tx2"/>
                </a:solidFill>
                <a:effectLst>
                  <a:outerShdw blurRad="38100" dist="38100" dir="2700000" algn="tl">
                    <a:srgbClr val="000000">
                      <a:alpha val="43137"/>
                    </a:srgbClr>
                  </a:outerShdw>
                </a:effectLst>
                <a:ea typeface="+mj-ea"/>
                <a:cs typeface="+mj-cs"/>
              </a:rPr>
              <a:t>John Piper</a:t>
            </a:r>
          </a:p>
          <a:p>
            <a:pPr eaLnBrk="1" hangingPunct="1">
              <a:spcBef>
                <a:spcPct val="0"/>
              </a:spcBef>
              <a:buClrTx/>
              <a:buSzTx/>
              <a:buFontTx/>
              <a:buNone/>
            </a:pPr>
            <a:r>
              <a:rPr lang="en-US" sz="1400" dirty="0">
                <a:effectLst>
                  <a:outerShdw blurRad="38100" dist="38100" dir="2700000" algn="tl">
                    <a:srgbClr val="000000">
                      <a:alpha val="43137"/>
                    </a:srgbClr>
                  </a:outerShdw>
                </a:effectLst>
                <a:cs typeface="Calibri" panose="020F0502020204030204" pitchFamily="34" charset="0"/>
              </a:rPr>
              <a:t>John Piper, cited in Paul R. Wilkinson, </a:t>
            </a:r>
            <a:r>
              <a:rPr lang="en-US" sz="1400" i="1" dirty="0">
                <a:effectLst>
                  <a:outerShdw blurRad="38100" dist="38100" dir="2700000" algn="tl">
                    <a:srgbClr val="000000">
                      <a:alpha val="43137"/>
                    </a:srgbClr>
                  </a:outerShdw>
                </a:effectLst>
                <a:cs typeface="Calibri" panose="020F0502020204030204" pitchFamily="34" charset="0"/>
              </a:rPr>
              <a:t>Israel Betrayed: Volume 2: The Rise of Christian Palestinianism</a:t>
            </a:r>
            <a:r>
              <a:rPr lang="en-US" sz="1400" dirty="0">
                <a:effectLst>
                  <a:outerShdw blurRad="38100" dist="38100" dir="2700000" algn="tl">
                    <a:srgbClr val="000000">
                      <a:alpha val="43137"/>
                    </a:srgbClr>
                  </a:outerShdw>
                </a:effectLst>
                <a:cs typeface="Calibri" panose="020F0502020204030204" pitchFamily="34" charset="0"/>
              </a:rPr>
              <a:t> (San Antonio, TX: Ariel, 2018), 331-32.</a:t>
            </a:r>
            <a:endParaRPr lang="en-US" altLang="en-US" sz="1400" dirty="0">
              <a:effectLst>
                <a:outerShdw blurRad="38100" dist="38100" dir="2700000" algn="tl">
                  <a:srgbClr val="000000">
                    <a:alpha val="43137"/>
                  </a:srgbClr>
                </a:outerShdw>
              </a:effectLst>
              <a:cs typeface="Calibri" panose="020F0502020204030204" pitchFamily="34" charset="0"/>
            </a:endParaRPr>
          </a:p>
        </p:txBody>
      </p:sp>
      <p:pic>
        <p:nvPicPr>
          <p:cNvPr id="2050" name="Picture 2" descr="Image result for john piper">
            <a:extLst>
              <a:ext uri="{FF2B5EF4-FFF2-40B4-BE49-F238E27FC236}">
                <a16:creationId xmlns:a16="http://schemas.microsoft.com/office/drawing/2014/main" id="{B5AD4EEF-934A-4EED-BC14-671F27B3932A}"/>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609600" y="1752600"/>
            <a:ext cx="2209800" cy="1927296"/>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4827232"/>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1"/>
          <p:cNvSpPr>
            <a:spLocks noChangeArrowheads="1"/>
          </p:cNvSpPr>
          <p:nvPr/>
        </p:nvSpPr>
        <p:spPr bwMode="auto">
          <a:xfrm>
            <a:off x="609600" y="1600202"/>
            <a:ext cx="10972800"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Calibri" panose="020F0502020204030204" pitchFamily="34"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Calibri" panose="020F0502020204030204" pitchFamily="34"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Calibri" panose="020F0502020204030204" pitchFamily="34" charset="0"/>
              </a:defRPr>
            </a:lvl3pPr>
            <a:lvl4pPr marL="1600200" indent="-228600">
              <a:spcBef>
                <a:spcPct val="20000"/>
              </a:spcBef>
              <a:buClr>
                <a:schemeClr val="tx1"/>
              </a:buClr>
              <a:buSzPct val="100000"/>
              <a:buChar char="•"/>
              <a:defRPr sz="3200">
                <a:solidFill>
                  <a:schemeClr val="tx1"/>
                </a:solidFill>
                <a:latin typeface="Calibri" panose="020F0502020204030204" pitchFamily="34" charset="0"/>
              </a:defRPr>
            </a:lvl4pPr>
            <a:lvl5pPr marL="2057400" indent="-228600">
              <a:spcBef>
                <a:spcPct val="20000"/>
              </a:spcBef>
              <a:buClr>
                <a:schemeClr val="tx1"/>
              </a:buClr>
              <a:buSzPct val="100000"/>
              <a:buChar char="–"/>
              <a:defRPr sz="32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9pPr>
          </a:lstStyle>
          <a:p>
            <a:pPr algn="just" eaLnBrk="1" hangingPunct="1">
              <a:spcBef>
                <a:spcPct val="0"/>
              </a:spcBef>
              <a:buClrTx/>
              <a:buSzTx/>
              <a:buFontTx/>
              <a:buNone/>
            </a:pPr>
            <a:r>
              <a:rPr lang="en-US" altLang="en-US" dirty="0">
                <a:effectLst>
                  <a:outerShdw blurRad="38100" dist="38100" dir="2700000" algn="tl">
                    <a:srgbClr val="000000">
                      <a:alpha val="43137"/>
                    </a:srgbClr>
                  </a:outerShdw>
                </a:effectLst>
                <a:cs typeface="Calibri" panose="020F0502020204030204" pitchFamily="34" charset="0"/>
              </a:rPr>
              <a:t>“</a:t>
            </a:r>
            <a:r>
              <a:rPr lang="en-US" dirty="0">
                <a:effectLst>
                  <a:outerShdw blurRad="38100" dist="38100" dir="2700000" algn="tl">
                    <a:srgbClr val="000000">
                      <a:alpha val="43137"/>
                    </a:srgbClr>
                  </a:outerShdw>
                </a:effectLst>
              </a:rPr>
              <a:t>On the basis of this kind of statement, many in the church are being misled into believing that Piper stands with Israel, but he does not. What Piper said is </a:t>
            </a:r>
            <a:r>
              <a:rPr lang="en-US" i="1" dirty="0">
                <a:effectLst>
                  <a:outerShdw blurRad="38100" dist="38100" dir="2700000" algn="tl">
                    <a:srgbClr val="000000">
                      <a:alpha val="43137"/>
                    </a:srgbClr>
                  </a:outerShdw>
                </a:effectLst>
              </a:rPr>
              <a:t>not</a:t>
            </a:r>
            <a:r>
              <a:rPr lang="en-US" dirty="0">
                <a:effectLst>
                  <a:outerShdw blurRad="38100" dist="38100" dir="2700000" algn="tl">
                    <a:srgbClr val="000000">
                      <a:alpha val="43137"/>
                    </a:srgbClr>
                  </a:outerShdw>
                </a:effectLst>
              </a:rPr>
              <a:t> what Paul taught. Israel’s destiny as a nation is not one of spiritual incorporation into the church, which is the classic Reformed, </a:t>
            </a:r>
            <a:r>
              <a:rPr lang="en-US" b="1" u="sng" dirty="0">
                <a:solidFill>
                  <a:srgbClr val="FFFFCC"/>
                </a:solidFill>
                <a:effectLst>
                  <a:outerShdw blurRad="38100" dist="38100" dir="2700000" algn="tl">
                    <a:srgbClr val="000000">
                      <a:alpha val="43137"/>
                    </a:srgbClr>
                  </a:outerShdw>
                </a:effectLst>
              </a:rPr>
              <a:t>Calvinistic</a:t>
            </a:r>
            <a:r>
              <a:rPr lang="en-US" dirty="0">
                <a:effectLst>
                  <a:outerShdw blurRad="38100" dist="38100" dir="2700000" algn="tl">
                    <a:srgbClr val="000000">
                      <a:alpha val="43137"/>
                    </a:srgbClr>
                  </a:outerShdw>
                </a:effectLst>
              </a:rPr>
              <a:t> teaching. The church comprises </a:t>
            </a:r>
            <a:r>
              <a:rPr lang="en-US" i="1" dirty="0">
                <a:effectLst>
                  <a:outerShdw blurRad="38100" dist="38100" dir="2700000" algn="tl">
                    <a:srgbClr val="000000">
                      <a:alpha val="43137"/>
                    </a:srgbClr>
                  </a:outerShdw>
                </a:effectLst>
              </a:rPr>
              <a:t>individual</a:t>
            </a:r>
            <a:r>
              <a:rPr lang="en-US" dirty="0">
                <a:effectLst>
                  <a:outerShdw blurRad="38100" dist="38100" dir="2700000" algn="tl">
                    <a:srgbClr val="000000">
                      <a:alpha val="43137"/>
                    </a:srgbClr>
                  </a:outerShdw>
                </a:effectLst>
              </a:rPr>
              <a:t> Jews and Gentiles, not ‘Israel,’ which is a distinct national entity. The appointed destiny for Israel is for her to remain a </a:t>
            </a:r>
            <a:r>
              <a:rPr lang="en-US" i="1" dirty="0">
                <a:effectLst>
                  <a:outerShdw blurRad="38100" dist="38100" dir="2700000" algn="tl">
                    <a:srgbClr val="000000">
                      <a:alpha val="43137"/>
                    </a:srgbClr>
                  </a:outerShdw>
                </a:effectLst>
              </a:rPr>
              <a:t>nation</a:t>
            </a:r>
            <a:r>
              <a:rPr lang="en-US" dirty="0">
                <a:effectLst>
                  <a:outerShdw blurRad="38100" dist="38100" dir="2700000" algn="tl">
                    <a:srgbClr val="000000">
                      <a:alpha val="43137"/>
                    </a:srgbClr>
                  </a:outerShdw>
                </a:effectLst>
              </a:rPr>
              <a:t> in the sight of God and in the midst of all the nations, for as long as God’s ‘fixed order’ of creation endures (Jer. 31:36)</a:t>
            </a:r>
            <a:r>
              <a:rPr lang="en-US" dirty="0">
                <a:effectLst>
                  <a:outerShdw blurRad="38100" dist="38100" dir="2700000" algn="tl">
                    <a:srgbClr val="000000">
                      <a:alpha val="43137"/>
                    </a:srgbClr>
                  </a:outerShdw>
                </a:effectLst>
                <a:cs typeface="Calibri" panose="020F0502020204030204" pitchFamily="34" charset="0"/>
              </a:rPr>
              <a:t>.”</a:t>
            </a:r>
          </a:p>
        </p:txBody>
      </p:sp>
      <p:sp>
        <p:nvSpPr>
          <p:cNvPr id="93187" name="TextBox 2"/>
          <p:cNvSpPr txBox="1">
            <a:spLocks noChangeArrowheads="1"/>
          </p:cNvSpPr>
          <p:nvPr/>
        </p:nvSpPr>
        <p:spPr bwMode="auto">
          <a:xfrm>
            <a:off x="3429000" y="228601"/>
            <a:ext cx="5334000" cy="11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Calibri" panose="020F0502020204030204" pitchFamily="34"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Calibri" panose="020F0502020204030204" pitchFamily="34"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Calibri" panose="020F0502020204030204" pitchFamily="34" charset="0"/>
              </a:defRPr>
            </a:lvl3pPr>
            <a:lvl4pPr marL="1600200" indent="-228600">
              <a:spcBef>
                <a:spcPct val="20000"/>
              </a:spcBef>
              <a:buClr>
                <a:schemeClr val="tx1"/>
              </a:buClr>
              <a:buSzPct val="100000"/>
              <a:buChar char="•"/>
              <a:defRPr sz="3200">
                <a:solidFill>
                  <a:schemeClr val="tx1"/>
                </a:solidFill>
                <a:latin typeface="Calibri" panose="020F0502020204030204" pitchFamily="34" charset="0"/>
              </a:defRPr>
            </a:lvl4pPr>
            <a:lvl5pPr marL="2057400" indent="-228600">
              <a:spcBef>
                <a:spcPct val="20000"/>
              </a:spcBef>
              <a:buClr>
                <a:schemeClr val="tx1"/>
              </a:buClr>
              <a:buSzPct val="100000"/>
              <a:buChar char="–"/>
              <a:defRPr sz="32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9pPr>
          </a:lstStyle>
          <a:p>
            <a:pPr algn="ctr">
              <a:spcBef>
                <a:spcPct val="0"/>
              </a:spcBef>
              <a:spcAft>
                <a:spcPts val="600"/>
              </a:spcAft>
              <a:buClrTx/>
              <a:buSzTx/>
              <a:buNone/>
            </a:pPr>
            <a:r>
              <a:rPr lang="en-US" altLang="en-US" sz="3600" dirty="0">
                <a:solidFill>
                  <a:schemeClr val="tx2"/>
                </a:solidFill>
                <a:effectLst>
                  <a:outerShdw blurRad="38100" dist="38100" dir="2700000" algn="tl">
                    <a:srgbClr val="000000">
                      <a:alpha val="43137"/>
                    </a:srgbClr>
                  </a:outerShdw>
                </a:effectLst>
                <a:ea typeface="+mj-ea"/>
                <a:cs typeface="+mj-cs"/>
              </a:rPr>
              <a:t>Paul Wilkinson</a:t>
            </a:r>
          </a:p>
          <a:p>
            <a:pPr algn="ctr" eaLnBrk="1" hangingPunct="1">
              <a:spcBef>
                <a:spcPct val="0"/>
              </a:spcBef>
              <a:buClrTx/>
              <a:buSzTx/>
              <a:buFontTx/>
              <a:buNone/>
            </a:pPr>
            <a:r>
              <a:rPr lang="en-US" sz="1400" dirty="0">
                <a:effectLst>
                  <a:outerShdw blurRad="38100" dist="38100" dir="2700000" algn="tl">
                    <a:srgbClr val="000000">
                      <a:alpha val="43137"/>
                    </a:srgbClr>
                  </a:outerShdw>
                </a:effectLst>
                <a:cs typeface="Calibri" panose="020F0502020204030204" pitchFamily="34" charset="0"/>
              </a:rPr>
              <a:t>Paul R. Wilkinson, </a:t>
            </a:r>
            <a:r>
              <a:rPr lang="en-US" sz="1400" i="1" dirty="0">
                <a:effectLst>
                  <a:outerShdw blurRad="38100" dist="38100" dir="2700000" algn="tl">
                    <a:srgbClr val="000000">
                      <a:alpha val="43137"/>
                    </a:srgbClr>
                  </a:outerShdw>
                </a:effectLst>
                <a:cs typeface="Calibri" panose="020F0502020204030204" pitchFamily="34" charset="0"/>
              </a:rPr>
              <a:t>Israel Betrayed: Volume 2: The Rise of Christian Palestinianism</a:t>
            </a:r>
            <a:r>
              <a:rPr lang="en-US" sz="1400" dirty="0">
                <a:effectLst>
                  <a:outerShdw blurRad="38100" dist="38100" dir="2700000" algn="tl">
                    <a:srgbClr val="000000">
                      <a:alpha val="43137"/>
                    </a:srgbClr>
                  </a:outerShdw>
                </a:effectLst>
                <a:cs typeface="Calibri" panose="020F0502020204030204" pitchFamily="34" charset="0"/>
              </a:rPr>
              <a:t> (San Antonio, TX: Ariel, 2018), 332.</a:t>
            </a:r>
            <a:endParaRPr lang="en-US" altLang="en-US" sz="1400" dirty="0">
              <a:effectLst>
                <a:outerShdw blurRad="38100" dist="38100" dir="2700000" algn="tl">
                  <a:srgbClr val="000000">
                    <a:alpha val="43137"/>
                  </a:srgbClr>
                </a:outerShdw>
              </a:effectLst>
              <a:cs typeface="Calibri" panose="020F0502020204030204" pitchFamily="34" charset="0"/>
            </a:endParaRPr>
          </a:p>
        </p:txBody>
      </p:sp>
      <p:pic>
        <p:nvPicPr>
          <p:cNvPr id="3074" name="Picture 2" descr="Image result for paul wilkinson on darby">
            <a:extLst>
              <a:ext uri="{FF2B5EF4-FFF2-40B4-BE49-F238E27FC236}">
                <a16:creationId xmlns:a16="http://schemas.microsoft.com/office/drawing/2014/main" id="{D30798D2-EDF8-48E3-A0B5-594F5572D99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9600" y="76200"/>
            <a:ext cx="1463040" cy="109728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4954278"/>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4B89FC3-F44B-4A6F-BC69-1800A10DF5D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9"/>
          </a:xfrm>
          <a:prstGeom prst="rect">
            <a:avLst/>
          </a:prstGeom>
        </p:spPr>
      </p:pic>
      <p:sp>
        <p:nvSpPr>
          <p:cNvPr id="24579" name="Rectangle 3"/>
          <p:cNvSpPr>
            <a:spLocks noGrp="1"/>
          </p:cNvSpPr>
          <p:nvPr>
            <p:ph type="body" idx="4294967295"/>
          </p:nvPr>
        </p:nvSpPr>
        <p:spPr>
          <a:xfrm>
            <a:off x="609600" y="0"/>
            <a:ext cx="10972800" cy="5029200"/>
          </a:xfrm>
        </p:spPr>
        <p:txBody>
          <a:bodyPr/>
          <a:lstStyle/>
          <a:p>
            <a:pPr marL="0" indent="0" algn="ctr" defTabSz="514350">
              <a:spcBef>
                <a:spcPts val="0"/>
              </a:spcBef>
              <a:spcAft>
                <a:spcPts val="1200"/>
              </a:spcAft>
              <a:buClr>
                <a:schemeClr val="tx1"/>
              </a:buClr>
              <a:buNone/>
              <a:defRPr/>
            </a:pPr>
            <a:r>
              <a:rPr lang="en-US" altLang="en-US" sz="4000" kern="1200" dirty="0">
                <a:solidFill>
                  <a:schemeClr val="tx2"/>
                </a:solidFill>
                <a:ea typeface="+mj-ea"/>
                <a:cs typeface="Calibri" panose="020F0502020204030204" pitchFamily="34" charset="0"/>
              </a:rPr>
              <a:t>Jeremiah 31:35-37</a:t>
            </a:r>
          </a:p>
          <a:p>
            <a:pPr marL="0" indent="0" algn="just">
              <a:spcBef>
                <a:spcPts val="0"/>
              </a:spcBef>
              <a:buNone/>
              <a:defRPr/>
            </a:pPr>
            <a:r>
              <a:rPr lang="en-US" sz="3000" dirty="0"/>
              <a:t>“</a:t>
            </a:r>
            <a:r>
              <a:rPr lang="en-US" sz="3000" dirty="0">
                <a:effectLst/>
              </a:rPr>
              <a:t>Thus says the </a:t>
            </a:r>
            <a:r>
              <a:rPr lang="en-US" sz="3000" cap="small" dirty="0">
                <a:effectLst/>
              </a:rPr>
              <a:t>Lord</a:t>
            </a:r>
            <a:r>
              <a:rPr lang="en-US" sz="3000" dirty="0">
                <a:effectLst/>
              </a:rPr>
              <a:t>, Who gives the sun for light by day And the fixed order of the moon and the stars for light by night, Who stirs up the sea so that its waves roar; The </a:t>
            </a:r>
            <a:r>
              <a:rPr lang="en-US" sz="3000" cap="small" dirty="0">
                <a:effectLst/>
              </a:rPr>
              <a:t>Lord</a:t>
            </a:r>
            <a:r>
              <a:rPr lang="en-US" sz="3000" dirty="0">
                <a:effectLst/>
              </a:rPr>
              <a:t> of hosts is His name:</a:t>
            </a:r>
            <a:r>
              <a:rPr lang="en-US" sz="3000" baseline="30000" dirty="0">
                <a:effectLst/>
              </a:rPr>
              <a:t>36 </a:t>
            </a:r>
            <a:r>
              <a:rPr lang="en-US" sz="3000" dirty="0">
                <a:effectLst/>
              </a:rPr>
              <a:t>“If this fixed order departs From before Me,” declares the </a:t>
            </a:r>
            <a:r>
              <a:rPr lang="en-US" sz="3000" cap="small" dirty="0">
                <a:effectLst/>
              </a:rPr>
              <a:t>Lord</a:t>
            </a:r>
            <a:r>
              <a:rPr lang="en-US" sz="3000" dirty="0">
                <a:effectLst/>
              </a:rPr>
              <a:t>, “Then the offspring of Israel also will cease From being a nation before Me forever.”</a:t>
            </a:r>
            <a:r>
              <a:rPr lang="en-US" sz="3000" baseline="30000" dirty="0">
                <a:effectLst/>
              </a:rPr>
              <a:t>37 </a:t>
            </a:r>
            <a:r>
              <a:rPr lang="en-US" sz="3000" dirty="0">
                <a:effectLst/>
              </a:rPr>
              <a:t>Thus says the </a:t>
            </a:r>
            <a:r>
              <a:rPr lang="en-US" sz="3000" cap="small" dirty="0">
                <a:effectLst/>
              </a:rPr>
              <a:t>Lord</a:t>
            </a:r>
            <a:r>
              <a:rPr lang="en-US" sz="3000" dirty="0">
                <a:effectLst/>
              </a:rPr>
              <a:t>, “If the heavens above can be measured And the foundations of the earth searched out below, Then I will also cast off all the offspring of Israel For all that they have done,” declares the </a:t>
            </a:r>
            <a:r>
              <a:rPr lang="en-US" sz="3000" cap="small" dirty="0">
                <a:effectLst/>
              </a:rPr>
              <a:t>Lord</a:t>
            </a:r>
            <a:r>
              <a:rPr lang="en-US" sz="3000" dirty="0"/>
              <a:t>.”</a:t>
            </a:r>
            <a:endParaRPr lang="en-US" sz="3000" dirty="0">
              <a:latin typeface="Arial" pitchFamily="34" charset="0"/>
              <a:cs typeface="Arial" pitchFamily="34" charset="0"/>
            </a:endParaRPr>
          </a:p>
        </p:txBody>
      </p:sp>
    </p:spTree>
    <p:extLst>
      <p:ext uri="{BB962C8B-B14F-4D97-AF65-F5344CB8AC3E}">
        <p14:creationId xmlns:p14="http://schemas.microsoft.com/office/powerpoint/2010/main" val="2703320608"/>
      </p:ext>
    </p:extLst>
  </p:cSld>
  <p:clrMapOvr>
    <a:masterClrMapping/>
  </p:clrMapOvr>
  <p:transition spd="slow">
    <p:pull/>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828800" y="228600"/>
            <a:ext cx="8534400" cy="914400"/>
          </a:xfrm>
        </p:spPr>
        <p:txBody>
          <a:bodyPr/>
          <a:lstStyle/>
          <a:p>
            <a:pPr algn="ctr"/>
            <a:r>
              <a:rPr lang="en-US" sz="4000" dirty="0">
                <a:effectLst>
                  <a:outerShdw blurRad="38100" dist="38100" dir="2700000" algn="tl">
                    <a:srgbClr val="000000">
                      <a:alpha val="43137"/>
                    </a:srgbClr>
                  </a:outerShdw>
                </a:effectLst>
              </a:rPr>
              <a:t>II. Why Critique Calvinism?</a:t>
            </a:r>
            <a:endParaRPr lang="en-US" sz="4000" dirty="0">
              <a:effectLst>
                <a:outerShdw blurRad="38100" dist="38100" dir="2700000" algn="tl">
                  <a:srgbClr val="000000">
                    <a:alpha val="43137"/>
                  </a:srgbClr>
                </a:outerShdw>
              </a:effectLst>
              <a:ea typeface="Calibri" pitchFamily="34" charset="0"/>
              <a:cs typeface="Calibri" pitchFamily="34" charset="0"/>
            </a:endParaRPr>
          </a:p>
        </p:txBody>
      </p:sp>
      <p:sp>
        <p:nvSpPr>
          <p:cNvPr id="3" name="Content Placeholder 2"/>
          <p:cNvSpPr>
            <a:spLocks noGrp="1"/>
          </p:cNvSpPr>
          <p:nvPr>
            <p:ph idx="1"/>
          </p:nvPr>
        </p:nvSpPr>
        <p:spPr>
          <a:xfrm>
            <a:off x="609600" y="1600200"/>
            <a:ext cx="10744200" cy="3505200"/>
          </a:xfrm>
        </p:spPr>
        <p:txBody>
          <a:bodyPr/>
          <a:lstStyle/>
          <a:p>
            <a:pPr marL="458788" indent="-458788">
              <a:spcBef>
                <a:spcPts val="0"/>
              </a:spcBef>
              <a:spcAft>
                <a:spcPts val="3600"/>
              </a:spcAft>
              <a:buSzPct val="100000"/>
              <a:buFont typeface="+mj-lt"/>
              <a:buAutoNum type="alphaUcPeriod"/>
              <a:defRPr/>
            </a:pPr>
            <a:r>
              <a:rPr lang="en-US" dirty="0">
                <a:effectLst>
                  <a:outerShdw blurRad="38100" dist="38100" dir="2700000" algn="tl">
                    <a:srgbClr val="000000">
                      <a:alpha val="43137"/>
                    </a:srgbClr>
                  </a:outerShdw>
                </a:effectLst>
                <a:cs typeface="Calibri" pitchFamily="34" charset="0"/>
              </a:rPr>
              <a:t>General calling to defend the faith (Jude 3)</a:t>
            </a:r>
          </a:p>
          <a:p>
            <a:pPr marL="458788" indent="-458788">
              <a:spcBef>
                <a:spcPts val="0"/>
              </a:spcBef>
              <a:spcAft>
                <a:spcPts val="3600"/>
              </a:spcAft>
              <a:buSzPct val="100000"/>
              <a:buFont typeface="+mj-lt"/>
              <a:buAutoNum type="alphaUcPeriod"/>
              <a:defRPr/>
            </a:pPr>
            <a:r>
              <a:rPr lang="en-US" dirty="0">
                <a:effectLst>
                  <a:outerShdw blurRad="38100" dist="38100" dir="2700000" algn="tl">
                    <a:srgbClr val="000000">
                      <a:alpha val="43137"/>
                    </a:srgbClr>
                  </a:outerShdw>
                </a:effectLst>
                <a:cs typeface="Calibri" pitchFamily="34" charset="0"/>
              </a:rPr>
              <a:t>The call to admonish fellow believers (2 Thess. 3:15)</a:t>
            </a:r>
          </a:p>
          <a:p>
            <a:pPr marL="458788" indent="-458788">
              <a:spcBef>
                <a:spcPts val="0"/>
              </a:spcBef>
              <a:spcAft>
                <a:spcPts val="3600"/>
              </a:spcAft>
              <a:buSzPct val="100000"/>
              <a:buFont typeface="+mj-lt"/>
              <a:buAutoNum type="alphaUcPeriod"/>
              <a:defRPr/>
            </a:pPr>
            <a:r>
              <a:rPr lang="en-US" dirty="0">
                <a:effectLst>
                  <a:outerShdw blurRad="38100" dist="38100" dir="2700000" algn="tl">
                    <a:srgbClr val="000000">
                      <a:alpha val="43137"/>
                    </a:srgbClr>
                  </a:outerShdw>
                </a:effectLst>
                <a:cs typeface="Calibri" pitchFamily="34" charset="0"/>
              </a:rPr>
              <a:t>Calvinism is a serious issue</a:t>
            </a:r>
          </a:p>
          <a:p>
            <a:pPr marL="458788" indent="-458788">
              <a:spcBef>
                <a:spcPts val="0"/>
              </a:spcBef>
              <a:spcAft>
                <a:spcPts val="36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cs typeface="Calibri" pitchFamily="34" charset="0"/>
              </a:rPr>
              <a:t>The prophetic implications of Calvinism</a:t>
            </a:r>
          </a:p>
        </p:txBody>
      </p:sp>
      <p:pic>
        <p:nvPicPr>
          <p:cNvPr id="3074" name="Picture 2">
            <a:extLst>
              <a:ext uri="{FF2B5EF4-FFF2-40B4-BE49-F238E27FC236}">
                <a16:creationId xmlns:a16="http://schemas.microsoft.com/office/drawing/2014/main" id="{C6918F4F-A2FF-4A55-885A-DFB3DCE6CF0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763125" y="4267200"/>
            <a:ext cx="1819275" cy="2163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68455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485900" y="228600"/>
            <a:ext cx="9220200" cy="914400"/>
          </a:xfrm>
        </p:spPr>
        <p:txBody>
          <a:bodyPr/>
          <a:lstStyle/>
          <a:p>
            <a:pPr algn="ctr"/>
            <a:r>
              <a:rPr lang="en-US" sz="4000" dirty="0">
                <a:effectLst>
                  <a:outerShdw blurRad="38100" dist="38100" dir="2700000" algn="tl">
                    <a:srgbClr val="000000">
                      <a:alpha val="43137"/>
                    </a:srgbClr>
                  </a:outerShdw>
                </a:effectLst>
              </a:rPr>
              <a:t>D. The Prophetic Implications of Calvinism</a:t>
            </a:r>
            <a:endParaRPr lang="en-US" sz="4000" dirty="0">
              <a:effectLst>
                <a:outerShdw blurRad="38100" dist="38100" dir="2700000" algn="tl">
                  <a:srgbClr val="000000">
                    <a:alpha val="43137"/>
                  </a:srgbClr>
                </a:outerShdw>
              </a:effectLst>
              <a:ea typeface="Calibri" pitchFamily="34" charset="0"/>
              <a:cs typeface="Calibri" pitchFamily="34" charset="0"/>
            </a:endParaRPr>
          </a:p>
        </p:txBody>
      </p:sp>
      <p:sp>
        <p:nvSpPr>
          <p:cNvPr id="3" name="Content Placeholder 2"/>
          <p:cNvSpPr>
            <a:spLocks noGrp="1"/>
          </p:cNvSpPr>
          <p:nvPr>
            <p:ph idx="1"/>
          </p:nvPr>
        </p:nvSpPr>
        <p:spPr>
          <a:xfrm>
            <a:off x="609600" y="1600200"/>
            <a:ext cx="10439400" cy="4343400"/>
          </a:xfrm>
        </p:spPr>
        <p:txBody>
          <a:bodyPr/>
          <a:lstStyle/>
          <a:p>
            <a:pPr marL="742950" indent="-742950">
              <a:spcBef>
                <a:spcPts val="0"/>
              </a:spcBef>
              <a:spcAft>
                <a:spcPts val="2400"/>
              </a:spcAft>
              <a:buSzPct val="100000"/>
              <a:buFont typeface="+mj-lt"/>
              <a:buAutoNum type="arabicParenR"/>
              <a:defRPr/>
            </a:pPr>
            <a:r>
              <a:rPr lang="en-US" dirty="0">
                <a:effectLst>
                  <a:outerShdw blurRad="38100" dist="38100" dir="2700000" algn="tl">
                    <a:srgbClr val="000000">
                      <a:alpha val="43137"/>
                    </a:srgbClr>
                  </a:outerShdw>
                </a:effectLst>
                <a:cs typeface="Calibri" pitchFamily="34" charset="0"/>
              </a:rPr>
              <a:t>De-emphasis of Biblical Eschatology</a:t>
            </a:r>
          </a:p>
          <a:p>
            <a:pPr marL="742950" indent="-742950">
              <a:spcBef>
                <a:spcPts val="0"/>
              </a:spcBef>
              <a:spcAft>
                <a:spcPts val="2400"/>
              </a:spcAft>
              <a:buSzPct val="100000"/>
              <a:buFont typeface="+mj-lt"/>
              <a:buAutoNum type="arabicParenR"/>
              <a:defRPr/>
            </a:pPr>
            <a:r>
              <a:rPr lang="en-US" dirty="0">
                <a:effectLst>
                  <a:outerShdw blurRad="38100" dist="38100" dir="2700000" algn="tl">
                    <a:srgbClr val="000000">
                      <a:alpha val="43137"/>
                    </a:srgbClr>
                  </a:outerShdw>
                </a:effectLst>
                <a:cs typeface="Calibri" pitchFamily="34" charset="0"/>
              </a:rPr>
              <a:t>Calvin’s mishandling of prophetic texts</a:t>
            </a:r>
          </a:p>
          <a:p>
            <a:pPr marL="742950" indent="-742950">
              <a:spcBef>
                <a:spcPts val="0"/>
              </a:spcBef>
              <a:spcAft>
                <a:spcPts val="2400"/>
              </a:spcAft>
              <a:buSzPct val="100000"/>
              <a:buFont typeface="+mj-lt"/>
              <a:buAutoNum type="arabicParenR"/>
              <a:defRPr/>
            </a:pPr>
            <a:r>
              <a:rPr lang="en-US" dirty="0">
                <a:effectLst>
                  <a:outerShdw blurRad="38100" dist="38100" dir="2700000" algn="tl">
                    <a:srgbClr val="000000">
                      <a:alpha val="43137"/>
                    </a:srgbClr>
                  </a:outerShdw>
                </a:effectLst>
                <a:cs typeface="Calibri" pitchFamily="34" charset="0"/>
              </a:rPr>
              <a:t>Anti-Semitism</a:t>
            </a:r>
          </a:p>
          <a:p>
            <a:pPr marL="742950" indent="-742950">
              <a:spcBef>
                <a:spcPts val="0"/>
              </a:spcBef>
              <a:spcAft>
                <a:spcPts val="2400"/>
              </a:spcAft>
              <a:buSzPct val="100000"/>
              <a:buFont typeface="+mj-lt"/>
              <a:buAutoNum type="arabicParenR"/>
              <a:defRPr/>
            </a:pPr>
            <a:r>
              <a:rPr lang="en-US" b="1" u="sng" dirty="0">
                <a:solidFill>
                  <a:srgbClr val="FFFFCC"/>
                </a:solidFill>
                <a:effectLst>
                  <a:outerShdw blurRad="38100" dist="38100" dir="2700000" algn="tl">
                    <a:srgbClr val="000000">
                      <a:alpha val="43137"/>
                    </a:srgbClr>
                  </a:outerShdw>
                </a:effectLst>
                <a:cs typeface="Calibri" pitchFamily="34" charset="0"/>
              </a:rPr>
              <a:t>Implications of a lack of an Israel‒Church distinction</a:t>
            </a:r>
          </a:p>
          <a:p>
            <a:pPr marL="742950" indent="-742950">
              <a:spcBef>
                <a:spcPts val="0"/>
              </a:spcBef>
              <a:spcAft>
                <a:spcPts val="2400"/>
              </a:spcAft>
              <a:buSzPct val="100000"/>
              <a:buFont typeface="+mj-lt"/>
              <a:buAutoNum type="arabicParenR"/>
              <a:defRPr/>
            </a:pPr>
            <a:r>
              <a:rPr lang="en-US" dirty="0">
                <a:effectLst>
                  <a:outerShdw blurRad="38100" dist="38100" dir="2700000" algn="tl">
                    <a:srgbClr val="000000">
                      <a:alpha val="43137"/>
                    </a:srgbClr>
                  </a:outerShdw>
                </a:effectLst>
                <a:cs typeface="Calibri" pitchFamily="34" charset="0"/>
              </a:rPr>
              <a:t>Neo-Calvinism as a fulfillment of Bible prophecy</a:t>
            </a:r>
          </a:p>
        </p:txBody>
      </p:sp>
      <p:pic>
        <p:nvPicPr>
          <p:cNvPr id="2" name="Picture 2">
            <a:extLst>
              <a:ext uri="{FF2B5EF4-FFF2-40B4-BE49-F238E27FC236}">
                <a16:creationId xmlns:a16="http://schemas.microsoft.com/office/drawing/2014/main" id="{B96B00B0-6581-65BB-C4FF-3E564BC379B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906000" y="1905000"/>
            <a:ext cx="1601755"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49991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2209800" y="228600"/>
            <a:ext cx="7772400" cy="1143000"/>
          </a:xfrm>
        </p:spPr>
        <p:txBody>
          <a:bodyPr/>
          <a:lstStyle/>
          <a:p>
            <a:pPr algn="ctr"/>
            <a:r>
              <a:rPr lang="en-US" altLang="en-US" sz="3600" dirty="0">
                <a:solidFill>
                  <a:srgbClr val="00FFFF"/>
                </a:solidFill>
                <a:effectLst>
                  <a:outerShdw blurRad="38100" dist="38100" dir="2700000" algn="tl">
                    <a:srgbClr val="000000">
                      <a:alpha val="43137"/>
                    </a:srgbClr>
                  </a:outerShdw>
                </a:effectLst>
              </a:rPr>
              <a:t>Dispensational Theology is a </a:t>
            </a:r>
            <a:br>
              <a:rPr lang="en-US" altLang="en-US" sz="3600" dirty="0">
                <a:solidFill>
                  <a:srgbClr val="00FFFF"/>
                </a:solidFill>
                <a:effectLst>
                  <a:outerShdw blurRad="38100" dist="38100" dir="2700000" algn="tl">
                    <a:srgbClr val="000000">
                      <a:alpha val="43137"/>
                    </a:srgbClr>
                  </a:outerShdw>
                </a:effectLst>
              </a:rPr>
            </a:br>
            <a:r>
              <a:rPr lang="en-US" altLang="en-US" sz="3600" dirty="0">
                <a:solidFill>
                  <a:srgbClr val="00FFFF"/>
                </a:solidFill>
                <a:effectLst>
                  <a:outerShdw blurRad="38100" dist="38100" dir="2700000" algn="tl">
                    <a:srgbClr val="000000">
                      <a:alpha val="43137"/>
                    </a:srgbClr>
                  </a:outerShdw>
                </a:effectLst>
              </a:rPr>
              <a:t>System of Theology</a:t>
            </a:r>
          </a:p>
        </p:txBody>
      </p:sp>
      <p:sp>
        <p:nvSpPr>
          <p:cNvPr id="183299" name="Rectangle 3"/>
          <p:cNvSpPr>
            <a:spLocks noChangeArrowheads="1"/>
          </p:cNvSpPr>
          <p:nvPr/>
        </p:nvSpPr>
        <p:spPr bwMode="auto">
          <a:xfrm>
            <a:off x="609600" y="1636712"/>
            <a:ext cx="10972800" cy="4687888"/>
          </a:xfrm>
          <a:prstGeom prst="rect">
            <a:avLst/>
          </a:prstGeom>
          <a:noFill/>
          <a:ln w="9525">
            <a:noFill/>
            <a:miter lim="800000"/>
            <a:headEnd/>
            <a:tailEnd/>
          </a:ln>
          <a:effectLst/>
        </p:spPr>
        <p:txBody>
          <a:bodyPr lIns="91436" tIns="45718" rIns="91436" bIns="45718"/>
          <a:lstStyle/>
          <a:p>
            <a:pPr algn="just" defTabSz="915001">
              <a:spcBef>
                <a:spcPts val="0"/>
              </a:spcBef>
              <a:spcAft>
                <a:spcPts val="2400"/>
              </a:spcAft>
              <a:defRPr/>
            </a:pPr>
            <a:r>
              <a:rPr lang="en-US" sz="3000" dirty="0">
                <a:latin typeface="Calibri" panose="020F0502020204030204" pitchFamily="34" charset="0"/>
                <a:cs typeface="Calibri" panose="020F0502020204030204" pitchFamily="34" charset="0"/>
              </a:rPr>
              <a:t>Traditional-normative dispensational theology is a system that embodies three essential, fundamental concepts called the </a:t>
            </a:r>
            <a:r>
              <a:rPr lang="en-US" sz="3000" b="1" dirty="0">
                <a:solidFill>
                  <a:srgbClr val="FFFFCC"/>
                </a:solidFill>
                <a:latin typeface="Calibri" panose="020F0502020204030204" pitchFamily="34" charset="0"/>
                <a:cs typeface="Calibri" panose="020F0502020204030204" pitchFamily="34" charset="0"/>
              </a:rPr>
              <a:t>sine qua non </a:t>
            </a:r>
            <a:r>
              <a:rPr lang="en-US" sz="3000" dirty="0">
                <a:latin typeface="Calibri" panose="020F0502020204030204" pitchFamily="34" charset="0"/>
                <a:cs typeface="Calibri" panose="020F0502020204030204" pitchFamily="34" charset="0"/>
              </a:rPr>
              <a:t>(lit. “without which is not”):</a:t>
            </a:r>
          </a:p>
          <a:p>
            <a:pPr marL="457200" indent="-457200" algn="just" defTabSz="915001">
              <a:spcBef>
                <a:spcPts val="0"/>
              </a:spcBef>
              <a:spcAft>
                <a:spcPts val="2400"/>
              </a:spcAft>
              <a:buClr>
                <a:srgbClr val="00FFFF"/>
              </a:buClr>
              <a:buFont typeface="+mj-lt"/>
              <a:buAutoNum type="arabicPeriod"/>
              <a:defRPr/>
            </a:pPr>
            <a:r>
              <a:rPr lang="en-US" sz="3000" dirty="0">
                <a:latin typeface="Calibri" panose="020F0502020204030204" pitchFamily="34" charset="0"/>
                <a:cs typeface="Calibri" panose="020F0502020204030204" pitchFamily="34" charset="0"/>
              </a:rPr>
              <a:t>The </a:t>
            </a:r>
            <a:r>
              <a:rPr lang="en-US" sz="3000" b="1" dirty="0">
                <a:solidFill>
                  <a:srgbClr val="FFFFCC"/>
                </a:solidFill>
                <a:latin typeface="Calibri" panose="020F0502020204030204" pitchFamily="34" charset="0"/>
                <a:cs typeface="Calibri" panose="020F0502020204030204" pitchFamily="34" charset="0"/>
              </a:rPr>
              <a:t>consistent</a:t>
            </a:r>
            <a:r>
              <a:rPr lang="en-US" sz="3000" dirty="0">
                <a:latin typeface="Calibri" panose="020F0502020204030204" pitchFamily="34" charset="0"/>
                <a:cs typeface="Calibri" panose="020F0502020204030204" pitchFamily="34" charset="0"/>
              </a:rPr>
              <a:t> use of a plain, normal, literal, grammatical-historical method of interpretation;</a:t>
            </a:r>
          </a:p>
          <a:p>
            <a:pPr marL="457200" indent="-457200" algn="just" defTabSz="915001">
              <a:spcBef>
                <a:spcPts val="0"/>
              </a:spcBef>
              <a:spcAft>
                <a:spcPts val="2400"/>
              </a:spcAft>
              <a:buClr>
                <a:srgbClr val="00FFFF"/>
              </a:buClr>
              <a:buFont typeface="+mj-lt"/>
              <a:buAutoNum type="arabicPeriod"/>
              <a:defRPr/>
            </a:pPr>
            <a:r>
              <a:rPr lang="en-US" sz="3000" dirty="0">
                <a:latin typeface="Calibri" panose="020F0502020204030204" pitchFamily="34" charset="0"/>
                <a:cs typeface="Calibri" panose="020F0502020204030204" pitchFamily="34" charset="0"/>
              </a:rPr>
              <a:t>Which reveals that the </a:t>
            </a:r>
            <a:r>
              <a:rPr lang="en-US" sz="3000" b="1" dirty="0">
                <a:solidFill>
                  <a:srgbClr val="FFFFCC"/>
                </a:solidFill>
                <a:latin typeface="Calibri" panose="020F0502020204030204" pitchFamily="34" charset="0"/>
                <a:cs typeface="Calibri" panose="020F0502020204030204" pitchFamily="34" charset="0"/>
              </a:rPr>
              <a:t>Church is distinct from Israel</a:t>
            </a:r>
            <a:r>
              <a:rPr lang="en-US" sz="3000" dirty="0">
                <a:latin typeface="Calibri" panose="020F0502020204030204" pitchFamily="34" charset="0"/>
                <a:cs typeface="Calibri" panose="020F0502020204030204" pitchFamily="34" charset="0"/>
              </a:rPr>
              <a:t>;</a:t>
            </a:r>
          </a:p>
          <a:p>
            <a:pPr marL="457200" indent="-457200" algn="just" defTabSz="915001">
              <a:spcBef>
                <a:spcPts val="0"/>
              </a:spcBef>
              <a:spcAft>
                <a:spcPts val="2400"/>
              </a:spcAft>
              <a:buClr>
                <a:srgbClr val="00FFFF"/>
              </a:buClr>
              <a:buFont typeface="+mj-lt"/>
              <a:buAutoNum type="arabicPeriod"/>
              <a:defRPr/>
            </a:pPr>
            <a:r>
              <a:rPr lang="en-US" sz="3000" dirty="0">
                <a:latin typeface="Calibri" panose="020F0502020204030204" pitchFamily="34" charset="0"/>
                <a:cs typeface="Calibri" panose="020F0502020204030204" pitchFamily="34" charset="0"/>
              </a:rPr>
              <a:t>God’s overall purpose is to bring </a:t>
            </a:r>
            <a:r>
              <a:rPr lang="en-US" sz="3000" b="1" dirty="0">
                <a:solidFill>
                  <a:srgbClr val="FFFFCC"/>
                </a:solidFill>
                <a:latin typeface="Calibri" panose="020F0502020204030204" pitchFamily="34" charset="0"/>
                <a:cs typeface="Calibri" panose="020F0502020204030204" pitchFamily="34" charset="0"/>
              </a:rPr>
              <a:t>glory to Himself </a:t>
            </a:r>
            <a:r>
              <a:rPr lang="en-US" sz="3000" dirty="0">
                <a:latin typeface="Calibri" panose="020F0502020204030204" pitchFamily="34" charset="0"/>
                <a:cs typeface="Calibri" panose="020F0502020204030204" pitchFamily="34" charset="0"/>
              </a:rPr>
              <a:t>(Eph. 1:6, 12, 14).</a:t>
            </a:r>
          </a:p>
        </p:txBody>
      </p:sp>
      <p:sp>
        <p:nvSpPr>
          <p:cNvPr id="30724" name="Text Box 4"/>
          <p:cNvSpPr txBox="1">
            <a:spLocks noChangeArrowheads="1"/>
          </p:cNvSpPr>
          <p:nvPr/>
        </p:nvSpPr>
        <p:spPr bwMode="auto">
          <a:xfrm>
            <a:off x="4033044" y="6403976"/>
            <a:ext cx="4125912"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479" tIns="41239" rIns="82479" bIns="41239">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r>
              <a:rPr lang="en-US" altLang="en-US" sz="1600" dirty="0">
                <a:latin typeface="Calibri" panose="020F0502020204030204" pitchFamily="34" charset="0"/>
                <a:cs typeface="Calibri" panose="020F0502020204030204" pitchFamily="34" charset="0"/>
              </a:rPr>
              <a:t>Dr. Charles Ryrie, </a:t>
            </a:r>
            <a:r>
              <a:rPr lang="en-US" altLang="en-US" sz="1600" i="1" dirty="0">
                <a:latin typeface="Calibri" panose="020F0502020204030204" pitchFamily="34" charset="0"/>
                <a:cs typeface="Calibri" panose="020F0502020204030204" pitchFamily="34" charset="0"/>
              </a:rPr>
              <a:t>Dispensationalism</a:t>
            </a:r>
            <a:r>
              <a:rPr lang="en-US" altLang="en-US" sz="1600" dirty="0">
                <a:latin typeface="Calibri" panose="020F0502020204030204" pitchFamily="34" charset="0"/>
                <a:cs typeface="Calibri" panose="020F0502020204030204" pitchFamily="34" charset="0"/>
              </a:rPr>
              <a:t>, pp. 38-41</a:t>
            </a:r>
          </a:p>
        </p:txBody>
      </p:sp>
    </p:spTree>
    <p:extLst>
      <p:ext uri="{BB962C8B-B14F-4D97-AF65-F5344CB8AC3E}">
        <p14:creationId xmlns:p14="http://schemas.microsoft.com/office/powerpoint/2010/main" val="330163108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09600" y="1600200"/>
            <a:ext cx="10972799" cy="2554545"/>
          </a:xfrm>
          <a:prstGeom prst="rect">
            <a:avLst/>
          </a:prstGeom>
        </p:spPr>
        <p:txBody>
          <a:bodyPr wrap="square">
            <a:spAutoFit/>
          </a:bodyPr>
          <a:lstStyle/>
          <a:p>
            <a:pPr algn="just"/>
            <a:r>
              <a:rPr lang="en-US" sz="3200" dirty="0">
                <a:effectLst>
                  <a:outerShdw blurRad="38100" dist="38100" dir="2700000" algn="tl">
                    <a:srgbClr val="000000">
                      <a:alpha val="43137"/>
                    </a:srgbClr>
                  </a:outerShdw>
                </a:effectLst>
                <a:latin typeface="Calibri" panose="020F0502020204030204" pitchFamily="34" charset="0"/>
              </a:rPr>
              <a:t>Augustine wrote, “the saints reign with Christ during the same thousand years, understood in the same way, that is, of the time of His first coming” and </a:t>
            </a:r>
            <a:r>
              <a:rPr lang="en-US" sz="3200" b="1" dirty="0">
                <a:solidFill>
                  <a:srgbClr val="FFFFCC"/>
                </a:solidFill>
                <a:effectLst>
                  <a:outerShdw blurRad="38100" dist="38100" dir="2700000" algn="tl">
                    <a:srgbClr val="000000">
                      <a:alpha val="43137"/>
                    </a:srgbClr>
                  </a:outerShdw>
                </a:effectLst>
                <a:latin typeface="Calibri" panose="020F0502020204030204" pitchFamily="34" charset="0"/>
              </a:rPr>
              <a:t>“</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Therefore the Church even now is the kingdom of Christ, and the kingdom of heaven</a:t>
            </a:r>
            <a:r>
              <a:rPr lang="en-US" sz="3200" b="1" dirty="0">
                <a:solidFill>
                  <a:srgbClr val="FFFFCC"/>
                </a:solidFill>
                <a:effectLst>
                  <a:outerShdw blurRad="38100" dist="38100" dir="2700000" algn="tl">
                    <a:srgbClr val="000000">
                      <a:alpha val="43137"/>
                    </a:srgbClr>
                  </a:outerShdw>
                </a:effectLst>
                <a:latin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rPr>
              <a:t>Accordingly, even now His saints reign with Him</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
        <p:nvSpPr>
          <p:cNvPr id="3" name="Rectangle 2"/>
          <p:cNvSpPr/>
          <p:nvPr/>
        </p:nvSpPr>
        <p:spPr>
          <a:xfrm>
            <a:off x="2133600" y="218926"/>
            <a:ext cx="7924800" cy="969496"/>
          </a:xfrm>
          <a:prstGeom prst="rect">
            <a:avLst/>
          </a:prstGeom>
        </p:spPr>
        <p:txBody>
          <a:bodyPr wrap="square">
            <a:spAutoFit/>
          </a:bodyPr>
          <a:lstStyle/>
          <a:p>
            <a:pPr algn="ctr">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rPr>
              <a:t>Augustine</a:t>
            </a:r>
          </a:p>
          <a:p>
            <a:pPr algn="ctr"/>
            <a:r>
              <a:rPr lang="en-US" sz="1600" i="1" dirty="0">
                <a:solidFill>
                  <a:srgbClr val="FFFFFF"/>
                </a:solidFill>
                <a:effectLst>
                  <a:outerShdw blurRad="38100" dist="38100" dir="2700000" algn="tl">
                    <a:srgbClr val="000000">
                      <a:alpha val="43137"/>
                    </a:srgbClr>
                  </a:outerShdw>
                </a:effectLst>
                <a:latin typeface="Calibri" panose="020F0502020204030204" pitchFamily="34" charset="0"/>
              </a:rPr>
              <a:t>The City of God</a:t>
            </a:r>
            <a:r>
              <a:rPr lang="en-US" sz="1600" dirty="0">
                <a:solidFill>
                  <a:srgbClr val="FFFFFF"/>
                </a:solidFill>
                <a:effectLst>
                  <a:outerShdw blurRad="38100" dist="38100" dir="2700000" algn="tl">
                    <a:srgbClr val="000000">
                      <a:alpha val="43137"/>
                    </a:srgbClr>
                  </a:outerShdw>
                </a:effectLst>
                <a:latin typeface="Calibri" panose="020F0502020204030204" pitchFamily="34" charset="0"/>
              </a:rPr>
              <a:t>, trans., Marcus </a:t>
            </a:r>
            <a:r>
              <a:rPr lang="en-US" sz="1600" dirty="0" err="1">
                <a:solidFill>
                  <a:srgbClr val="FFFFFF"/>
                </a:solidFill>
                <a:effectLst>
                  <a:outerShdw blurRad="38100" dist="38100" dir="2700000" algn="tl">
                    <a:srgbClr val="000000">
                      <a:alpha val="43137"/>
                    </a:srgbClr>
                  </a:outerShdw>
                </a:effectLst>
                <a:latin typeface="Calibri" panose="020F0502020204030204" pitchFamily="34" charset="0"/>
              </a:rPr>
              <a:t>Dods</a:t>
            </a:r>
            <a:r>
              <a:rPr lang="en-US" sz="1600" dirty="0">
                <a:solidFill>
                  <a:srgbClr val="FFFFFF"/>
                </a:solidFill>
                <a:effectLst>
                  <a:outerShdw blurRad="38100" dist="38100" dir="2700000" algn="tl">
                    <a:srgbClr val="000000">
                      <a:alpha val="43137"/>
                    </a:srgbClr>
                  </a:outerShdw>
                </a:effectLst>
                <a:latin typeface="Calibri" panose="020F0502020204030204" pitchFamily="34" charset="0"/>
              </a:rPr>
              <a:t> (NY: Random House, 1950), Book XX, chap. 9, p. 725-26.</a:t>
            </a:r>
            <a:endParaRPr lang="en-US" sz="1600" dirty="0">
              <a:solidFill>
                <a:srgbClr val="00FFFF"/>
              </a:solidFill>
              <a:effectLst>
                <a:outerShdw blurRad="38100" dist="38100" dir="2700000" algn="tl">
                  <a:srgbClr val="000000">
                    <a:alpha val="43137"/>
                  </a:srgbClr>
                </a:outerShdw>
              </a:effectLst>
              <a:latin typeface="Calibri" panose="020F0502020204030204" pitchFamily="34" charset="0"/>
            </a:endParaRPr>
          </a:p>
        </p:txBody>
      </p:sp>
    </p:spTree>
    <p:extLst>
      <p:ext uri="{BB962C8B-B14F-4D97-AF65-F5344CB8AC3E}">
        <p14:creationId xmlns:p14="http://schemas.microsoft.com/office/powerpoint/2010/main" val="1016385145"/>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09600" y="1600200"/>
            <a:ext cx="10972800" cy="4524315"/>
          </a:xfrm>
          <a:prstGeom prst="rect">
            <a:avLst/>
          </a:prstGeom>
        </p:spPr>
        <p:txBody>
          <a:bodyPr wrap="square">
            <a:spAutoFit/>
          </a:bodyPr>
          <a:lstStyle/>
          <a:p>
            <a:pPr algn="just"/>
            <a:r>
              <a:rPr lang="en-US" sz="3200" dirty="0">
                <a:latin typeface="Calibri" panose="020F0502020204030204" pitchFamily="34" charset="0"/>
                <a:cs typeface="Calibri" panose="020F0502020204030204" pitchFamily="34" charset="0"/>
              </a:rPr>
              <a:t>“</a:t>
            </a:r>
            <a:r>
              <a:rPr lang="en-US" sz="3200" dirty="0">
                <a:latin typeface="Calibri" panose="020F0502020204030204" pitchFamily="34" charset="0"/>
              </a:rPr>
              <a:t>And this opinion would not be objectionable…for I myself, too, once held this opinion. But, as they assert that those who then rise again shall enjoy the leisure of immoderate carnal banquets, furnished with an amount of meat and drink such as not only to shock the feeling of the temperate, but even to surpass the measure of credulity itself, such assertions can be believed only by the carnal. They who do believe them are called by the spiritual Chiliasts, which we may literally reproduce by the name Millenarians</a:t>
            </a:r>
            <a:r>
              <a:rPr lang="en-US" sz="3200" dirty="0">
                <a:latin typeface="Calibri" panose="020F0502020204030204" pitchFamily="34" charset="0"/>
                <a:cs typeface="Calibri" panose="020F0502020204030204" pitchFamily="34" charset="0"/>
              </a:rPr>
              <a:t>.”</a:t>
            </a:r>
          </a:p>
        </p:txBody>
      </p:sp>
      <p:sp>
        <p:nvSpPr>
          <p:cNvPr id="4" name="Rectangle 3">
            <a:extLst>
              <a:ext uri="{FF2B5EF4-FFF2-40B4-BE49-F238E27FC236}">
                <a16:creationId xmlns:a16="http://schemas.microsoft.com/office/drawing/2014/main" id="{5D879D4D-FA2F-4F83-BFE4-262B69D47EDC}"/>
              </a:ext>
            </a:extLst>
          </p:cNvPr>
          <p:cNvSpPr/>
          <p:nvPr/>
        </p:nvSpPr>
        <p:spPr>
          <a:xfrm>
            <a:off x="3857625" y="244908"/>
            <a:ext cx="4476750" cy="1202893"/>
          </a:xfrm>
          <a:prstGeom prst="rect">
            <a:avLst/>
          </a:prstGeom>
        </p:spPr>
        <p:txBody>
          <a:bodyPr wrap="square">
            <a:spAutoFit/>
          </a:bodyPr>
          <a:lstStyle/>
          <a:p>
            <a:pPr algn="ctr">
              <a:spcAft>
                <a:spcPts val="450"/>
              </a:spcAft>
            </a:pPr>
            <a:r>
              <a:rPr lang="en-US" sz="3600" kern="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Augustine</a:t>
            </a:r>
          </a:p>
          <a:p>
            <a:pPr algn="ctr"/>
            <a:r>
              <a:rPr lang="en-US" sz="1600" i="1" dirty="0">
                <a:solidFill>
                  <a:srgbClr val="FFFFFF"/>
                </a:solidFill>
                <a:effectLst>
                  <a:outerShdw blurRad="38100" dist="38100" dir="2700000" algn="tl">
                    <a:srgbClr val="000000">
                      <a:alpha val="43137"/>
                    </a:srgbClr>
                  </a:outerShdw>
                </a:effectLst>
                <a:latin typeface="Calibri" panose="020F0502020204030204" pitchFamily="34" charset="0"/>
              </a:rPr>
              <a:t>The City of God</a:t>
            </a:r>
            <a:r>
              <a:rPr lang="en-US" sz="1600" dirty="0">
                <a:solidFill>
                  <a:srgbClr val="FFFFFF"/>
                </a:solidFill>
                <a:effectLst>
                  <a:outerShdw blurRad="38100" dist="38100" dir="2700000" algn="tl">
                    <a:srgbClr val="000000">
                      <a:alpha val="43137"/>
                    </a:srgbClr>
                  </a:outerShdw>
                </a:effectLst>
                <a:latin typeface="Calibri" panose="020F0502020204030204" pitchFamily="34" charset="0"/>
              </a:rPr>
              <a:t>, trans., Marcus </a:t>
            </a:r>
            <a:r>
              <a:rPr lang="en-US" sz="1600" dirty="0" err="1">
                <a:solidFill>
                  <a:srgbClr val="FFFFFF"/>
                </a:solidFill>
                <a:effectLst>
                  <a:outerShdw blurRad="38100" dist="38100" dir="2700000" algn="tl">
                    <a:srgbClr val="000000">
                      <a:alpha val="43137"/>
                    </a:srgbClr>
                  </a:outerShdw>
                </a:effectLst>
                <a:latin typeface="Calibri" panose="020F0502020204030204" pitchFamily="34" charset="0"/>
              </a:rPr>
              <a:t>Dods</a:t>
            </a:r>
            <a:r>
              <a:rPr lang="en-US" sz="1600" dirty="0">
                <a:solidFill>
                  <a:srgbClr val="FFFFFF"/>
                </a:solidFill>
                <a:effectLst>
                  <a:outerShdw blurRad="38100" dist="38100" dir="2700000" algn="tl">
                    <a:srgbClr val="000000">
                      <a:alpha val="43137"/>
                    </a:srgbClr>
                  </a:outerShdw>
                </a:effectLst>
                <a:latin typeface="Calibri" panose="020F0502020204030204" pitchFamily="34" charset="0"/>
              </a:rPr>
              <a:t> (NY: Random House, 1950), Book XX, chap. 7, p. 719.</a:t>
            </a:r>
            <a:endParaRPr lang="en-US" sz="1600" dirty="0">
              <a:solidFill>
                <a:srgbClr val="00FFFF"/>
              </a:solidFill>
              <a:effectLst>
                <a:outerShdw blurRad="38100" dist="38100" dir="2700000" algn="tl">
                  <a:srgbClr val="000000">
                    <a:alpha val="43137"/>
                  </a:srgbClr>
                </a:outerShdw>
              </a:effectLst>
              <a:latin typeface="Calibri" panose="020F0502020204030204" pitchFamily="34" charset="0"/>
            </a:endParaRPr>
          </a:p>
        </p:txBody>
      </p:sp>
    </p:spTree>
    <p:extLst>
      <p:ext uri="{BB962C8B-B14F-4D97-AF65-F5344CB8AC3E}">
        <p14:creationId xmlns:p14="http://schemas.microsoft.com/office/powerpoint/2010/main" val="501001361"/>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D1378EE8-840D-4371-883A-868FBBCDDA10}"/>
              </a:ext>
            </a:extLst>
          </p:cNvPr>
          <p:cNvSpPr txBox="1">
            <a:spLocks noChangeArrowheads="1"/>
          </p:cNvSpPr>
          <p:nvPr/>
        </p:nvSpPr>
        <p:spPr>
          <a:xfrm>
            <a:off x="609600" y="1295400"/>
            <a:ext cx="10972800" cy="5105400"/>
          </a:xfrm>
          <a:prstGeom prst="rect">
            <a:avLst/>
          </a:prstGeom>
        </p:spPr>
        <p:txBody>
          <a:bodyPr anchor="t"/>
          <a:lstStyle>
            <a:lvl1pPr algn="l" rtl="0" eaLnBrk="0" fontAlgn="base" hangingPunct="0">
              <a:lnSpc>
                <a:spcPct val="70000"/>
              </a:lnSpc>
              <a:spcBef>
                <a:spcPct val="0"/>
              </a:spcBef>
              <a:spcAft>
                <a:spcPct val="0"/>
              </a:spcAft>
              <a:defRPr sz="4800" b="1">
                <a:solidFill>
                  <a:schemeClr val="tx2"/>
                </a:solidFill>
                <a:latin typeface="Calibri" panose="020F0502020204030204" pitchFamily="34" charset="0"/>
                <a:ea typeface="+mj-ea"/>
                <a:cs typeface="+mj-cs"/>
              </a:defRPr>
            </a:lvl1pPr>
            <a:lvl2pPr algn="l" rtl="0" eaLnBrk="0" fontAlgn="base" hangingPunct="0">
              <a:lnSpc>
                <a:spcPct val="70000"/>
              </a:lnSpc>
              <a:spcBef>
                <a:spcPct val="0"/>
              </a:spcBef>
              <a:spcAft>
                <a:spcPct val="0"/>
              </a:spcAft>
              <a:defRPr sz="4800" b="1">
                <a:solidFill>
                  <a:schemeClr val="tx2"/>
                </a:solidFill>
                <a:latin typeface="Arial Narrow" pitchFamily="34" charset="0"/>
              </a:defRPr>
            </a:lvl2pPr>
            <a:lvl3pPr algn="l" rtl="0" eaLnBrk="0" fontAlgn="base" hangingPunct="0">
              <a:lnSpc>
                <a:spcPct val="70000"/>
              </a:lnSpc>
              <a:spcBef>
                <a:spcPct val="0"/>
              </a:spcBef>
              <a:spcAft>
                <a:spcPct val="0"/>
              </a:spcAft>
              <a:defRPr sz="4800" b="1">
                <a:solidFill>
                  <a:schemeClr val="tx2"/>
                </a:solidFill>
                <a:latin typeface="Arial Narrow" pitchFamily="34" charset="0"/>
              </a:defRPr>
            </a:lvl3pPr>
            <a:lvl4pPr algn="l" rtl="0" eaLnBrk="0" fontAlgn="base" hangingPunct="0">
              <a:lnSpc>
                <a:spcPct val="70000"/>
              </a:lnSpc>
              <a:spcBef>
                <a:spcPct val="0"/>
              </a:spcBef>
              <a:spcAft>
                <a:spcPct val="0"/>
              </a:spcAft>
              <a:defRPr sz="4800" b="1">
                <a:solidFill>
                  <a:schemeClr val="tx2"/>
                </a:solidFill>
                <a:latin typeface="Arial Narrow" pitchFamily="34" charset="0"/>
              </a:defRPr>
            </a:lvl4pPr>
            <a:lvl5pPr algn="l" rtl="0" eaLnBrk="0" fontAlgn="base" hangingPunct="0">
              <a:lnSpc>
                <a:spcPct val="70000"/>
              </a:lnSpc>
              <a:spcBef>
                <a:spcPct val="0"/>
              </a:spcBef>
              <a:spcAft>
                <a:spcPct val="0"/>
              </a:spcAft>
              <a:defRPr sz="4800" b="1">
                <a:solidFill>
                  <a:schemeClr val="tx2"/>
                </a:solidFill>
                <a:latin typeface="Arial Narrow" pitchFamily="34" charset="0"/>
              </a:defRPr>
            </a:lvl5pPr>
            <a:lvl6pPr marL="457200" algn="l" rtl="0" fontAlgn="base">
              <a:lnSpc>
                <a:spcPct val="70000"/>
              </a:lnSpc>
              <a:spcBef>
                <a:spcPct val="0"/>
              </a:spcBef>
              <a:spcAft>
                <a:spcPct val="0"/>
              </a:spcAft>
              <a:defRPr sz="4800" b="1">
                <a:solidFill>
                  <a:schemeClr val="tx2"/>
                </a:solidFill>
                <a:latin typeface="Arial Narrow" pitchFamily="34" charset="0"/>
              </a:defRPr>
            </a:lvl6pPr>
            <a:lvl7pPr marL="914400" algn="l" rtl="0" fontAlgn="base">
              <a:lnSpc>
                <a:spcPct val="70000"/>
              </a:lnSpc>
              <a:spcBef>
                <a:spcPct val="0"/>
              </a:spcBef>
              <a:spcAft>
                <a:spcPct val="0"/>
              </a:spcAft>
              <a:defRPr sz="4800" b="1">
                <a:solidFill>
                  <a:schemeClr val="tx2"/>
                </a:solidFill>
                <a:latin typeface="Arial Narrow" pitchFamily="34" charset="0"/>
              </a:defRPr>
            </a:lvl7pPr>
            <a:lvl8pPr marL="1371600" algn="l" rtl="0" fontAlgn="base">
              <a:lnSpc>
                <a:spcPct val="70000"/>
              </a:lnSpc>
              <a:spcBef>
                <a:spcPct val="0"/>
              </a:spcBef>
              <a:spcAft>
                <a:spcPct val="0"/>
              </a:spcAft>
              <a:defRPr sz="4800" b="1">
                <a:solidFill>
                  <a:schemeClr val="tx2"/>
                </a:solidFill>
                <a:latin typeface="Arial Narrow" pitchFamily="34" charset="0"/>
              </a:defRPr>
            </a:lvl8pPr>
            <a:lvl9pPr marL="1828800" algn="l" rtl="0" fontAlgn="base">
              <a:lnSpc>
                <a:spcPct val="70000"/>
              </a:lnSpc>
              <a:spcBef>
                <a:spcPct val="0"/>
              </a:spcBef>
              <a:spcAft>
                <a:spcPct val="0"/>
              </a:spcAft>
              <a:defRPr sz="4800" b="1">
                <a:solidFill>
                  <a:schemeClr val="tx2"/>
                </a:solidFill>
                <a:latin typeface="Arial Narrow" pitchFamily="34" charset="0"/>
              </a:defRPr>
            </a:lvl9pPr>
          </a:lstStyle>
          <a:p>
            <a:pPr algn="just" eaLnBrk="1" hangingPunct="1">
              <a:lnSpc>
                <a:spcPct val="100000"/>
              </a:lnSpc>
            </a:pPr>
            <a:r>
              <a:rPr lang="en-US" sz="2800" b="0" i="1" kern="0" dirty="0">
                <a:solidFill>
                  <a:schemeClr val="tx1"/>
                </a:solidFill>
                <a:effectLst>
                  <a:outerShdw blurRad="38100" dist="38100" dir="2700000" algn="tl">
                    <a:srgbClr val="000000">
                      <a:alpha val="43137"/>
                    </a:srgbClr>
                  </a:outerShdw>
                </a:effectLst>
              </a:rPr>
              <a:t>“But </a:t>
            </a:r>
            <a:r>
              <a:rPr lang="en-US" sz="2800" i="1" u="sng" kern="0" dirty="0">
                <a:solidFill>
                  <a:srgbClr val="FFFFCC"/>
                </a:solidFill>
                <a:effectLst>
                  <a:outerShdw blurRad="38100" dist="38100" dir="2700000" algn="tl">
                    <a:srgbClr val="000000">
                      <a:alpha val="43137"/>
                    </a:srgbClr>
                  </a:outerShdw>
                </a:effectLst>
              </a:rPr>
              <a:t>Satan</a:t>
            </a:r>
            <a:r>
              <a:rPr lang="en-US" sz="2800" b="0" i="1" kern="0" dirty="0">
                <a:solidFill>
                  <a:schemeClr val="tx1"/>
                </a:solidFill>
                <a:effectLst>
                  <a:outerShdw blurRad="38100" dist="38100" dir="2700000" algn="tl">
                    <a:srgbClr val="000000">
                      <a:alpha val="43137"/>
                    </a:srgbClr>
                  </a:outerShdw>
                </a:effectLst>
              </a:rPr>
              <a:t> has not only befuddled men’s senses to make them bury with the corpses the memory of resurrection; he has also attempted to </a:t>
            </a:r>
            <a:r>
              <a:rPr lang="en-US" sz="2800" i="1" u="sng" kern="0" dirty="0">
                <a:solidFill>
                  <a:srgbClr val="FFFFCC"/>
                </a:solidFill>
                <a:effectLst>
                  <a:outerShdw blurRad="38100" dist="38100" dir="2700000" algn="tl">
                    <a:srgbClr val="000000">
                      <a:alpha val="43137"/>
                    </a:srgbClr>
                  </a:outerShdw>
                </a:effectLst>
              </a:rPr>
              <a:t>corrupt</a:t>
            </a:r>
            <a:r>
              <a:rPr lang="en-US" sz="2800" b="0" i="1" kern="0" dirty="0">
                <a:solidFill>
                  <a:schemeClr val="tx1"/>
                </a:solidFill>
                <a:effectLst>
                  <a:outerShdw blurRad="38100" dist="38100" dir="2700000" algn="tl">
                    <a:srgbClr val="000000">
                      <a:alpha val="43137"/>
                    </a:srgbClr>
                  </a:outerShdw>
                </a:effectLst>
              </a:rPr>
              <a:t> this part of the doctrine with various </a:t>
            </a:r>
            <a:r>
              <a:rPr lang="en-US" sz="2800" i="1" u="sng" kern="0" dirty="0">
                <a:solidFill>
                  <a:srgbClr val="FFFFCC"/>
                </a:solidFill>
                <a:effectLst>
                  <a:outerShdw blurRad="38100" dist="38100" dir="2700000" algn="tl">
                    <a:srgbClr val="000000">
                      <a:alpha val="43137"/>
                    </a:srgbClr>
                  </a:outerShdw>
                </a:effectLst>
              </a:rPr>
              <a:t>falsifications</a:t>
            </a:r>
            <a:r>
              <a:rPr lang="en-US" sz="2800" b="0" i="1" kern="0" dirty="0">
                <a:solidFill>
                  <a:schemeClr val="tx1"/>
                </a:solidFill>
                <a:effectLst>
                  <a:outerShdw blurRad="38100" dist="38100" dir="2700000" algn="tl">
                    <a:srgbClr val="000000">
                      <a:alpha val="43137"/>
                    </a:srgbClr>
                  </a:outerShdw>
                </a:effectLst>
              </a:rPr>
              <a:t>…Now their </a:t>
            </a:r>
            <a:r>
              <a:rPr lang="en-US" sz="2800" i="1" u="sng" kern="0" dirty="0">
                <a:solidFill>
                  <a:srgbClr val="FFFFCC"/>
                </a:solidFill>
                <a:effectLst>
                  <a:outerShdw blurRad="38100" dist="38100" dir="2700000" algn="tl">
                    <a:srgbClr val="000000">
                      <a:alpha val="43137"/>
                    </a:srgbClr>
                  </a:outerShdw>
                </a:effectLst>
              </a:rPr>
              <a:t>fiction</a:t>
            </a:r>
            <a:r>
              <a:rPr lang="en-US" sz="2800" b="0" i="1" kern="0" dirty="0">
                <a:solidFill>
                  <a:schemeClr val="tx1"/>
                </a:solidFill>
                <a:effectLst>
                  <a:outerShdw blurRad="38100" dist="38100" dir="2700000" algn="tl">
                    <a:srgbClr val="000000">
                      <a:alpha val="43137"/>
                    </a:srgbClr>
                  </a:outerShdw>
                </a:effectLst>
              </a:rPr>
              <a:t> is </a:t>
            </a:r>
            <a:r>
              <a:rPr lang="en-US" sz="2800" i="1" u="sng" kern="0" dirty="0">
                <a:solidFill>
                  <a:srgbClr val="FFFFCC"/>
                </a:solidFill>
                <a:effectLst>
                  <a:outerShdw blurRad="38100" dist="38100" dir="2700000" algn="tl">
                    <a:srgbClr val="000000">
                      <a:alpha val="43137"/>
                    </a:srgbClr>
                  </a:outerShdw>
                </a:effectLst>
              </a:rPr>
              <a:t>too childish</a:t>
            </a:r>
            <a:r>
              <a:rPr lang="en-US" sz="2800" b="0" i="1" kern="0" dirty="0">
                <a:solidFill>
                  <a:schemeClr val="tx1"/>
                </a:solidFill>
                <a:effectLst>
                  <a:outerShdw blurRad="38100" dist="38100" dir="2700000" algn="tl">
                    <a:srgbClr val="000000">
                      <a:alpha val="43137"/>
                    </a:srgbClr>
                  </a:outerShdw>
                </a:effectLst>
              </a:rPr>
              <a:t> either to need or to be worth a refutation. And the Apocalypse, from which they undoubtedly drew a pretext for their </a:t>
            </a:r>
            <a:r>
              <a:rPr lang="en-US" sz="2800" i="1" u="sng" kern="0" dirty="0">
                <a:solidFill>
                  <a:srgbClr val="FFFFCC"/>
                </a:solidFill>
                <a:effectLst>
                  <a:outerShdw blurRad="38100" dist="38100" dir="2700000" algn="tl">
                    <a:srgbClr val="000000">
                      <a:alpha val="43137"/>
                    </a:srgbClr>
                  </a:outerShdw>
                </a:effectLst>
              </a:rPr>
              <a:t>error</a:t>
            </a:r>
            <a:r>
              <a:rPr lang="en-US" sz="2800" b="0" i="1" kern="0" dirty="0">
                <a:solidFill>
                  <a:schemeClr val="tx1"/>
                </a:solidFill>
                <a:effectLst>
                  <a:outerShdw blurRad="38100" dist="38100" dir="2700000" algn="tl">
                    <a:srgbClr val="000000">
                      <a:alpha val="43137"/>
                    </a:srgbClr>
                  </a:outerShdw>
                </a:effectLst>
              </a:rPr>
              <a:t>, does not support them. For the number ‘one thousand’ [Rev. 20:4] does not apply to the eternal blessedness of the church but </a:t>
            </a:r>
            <a:r>
              <a:rPr lang="en-US" sz="2800" i="1" u="sng" kern="0" dirty="0">
                <a:solidFill>
                  <a:srgbClr val="FFFFCC"/>
                </a:solidFill>
                <a:effectLst>
                  <a:outerShdw blurRad="38100" dist="38100" dir="2700000" algn="tl">
                    <a:srgbClr val="000000">
                      <a:alpha val="43137"/>
                    </a:srgbClr>
                  </a:outerShdw>
                </a:effectLst>
              </a:rPr>
              <a:t>only to the various disturbances that awaited the church, while still toiling on earth</a:t>
            </a:r>
            <a:r>
              <a:rPr lang="en-US" sz="2800" b="0" i="1" kern="0" dirty="0">
                <a:solidFill>
                  <a:schemeClr val="tx1"/>
                </a:solidFill>
                <a:effectLst>
                  <a:outerShdw blurRad="38100" dist="38100" dir="2700000" algn="tl">
                    <a:srgbClr val="000000">
                      <a:alpha val="43137"/>
                    </a:srgbClr>
                  </a:outerShdw>
                </a:effectLst>
              </a:rPr>
              <a:t>…Those who assign the children of God a thousand years in which to enjoy the inheritance of the life to come do not realize how much </a:t>
            </a:r>
            <a:r>
              <a:rPr lang="en-US" sz="2800" i="1" u="sng" kern="0" dirty="0">
                <a:solidFill>
                  <a:srgbClr val="FFFFCC"/>
                </a:solidFill>
                <a:effectLst>
                  <a:outerShdw blurRad="38100" dist="38100" dir="2700000" algn="tl">
                    <a:srgbClr val="000000">
                      <a:alpha val="43137"/>
                    </a:srgbClr>
                  </a:outerShdw>
                </a:effectLst>
              </a:rPr>
              <a:t>reproach</a:t>
            </a:r>
            <a:r>
              <a:rPr lang="en-US" sz="2800" b="0" i="1" kern="0" dirty="0">
                <a:solidFill>
                  <a:schemeClr val="tx1"/>
                </a:solidFill>
                <a:effectLst>
                  <a:outerShdw blurRad="38100" dist="38100" dir="2700000" algn="tl">
                    <a:srgbClr val="000000">
                      <a:alpha val="43137"/>
                    </a:srgbClr>
                  </a:outerShdw>
                </a:effectLst>
              </a:rPr>
              <a:t> they are casting upon Christ and his Kingdom.”</a:t>
            </a:r>
            <a:endParaRPr lang="en-US" altLang="en-US" sz="2800" b="0" i="1" kern="0" dirty="0">
              <a:solidFill>
                <a:schemeClr val="tx1"/>
              </a:solidFill>
              <a:effectLst>
                <a:outerShdw blurRad="38100" dist="38100" dir="2700000" algn="tl">
                  <a:srgbClr val="000000">
                    <a:alpha val="43137"/>
                  </a:srgbClr>
                </a:outerShdw>
              </a:effectLst>
            </a:endParaRPr>
          </a:p>
        </p:txBody>
      </p:sp>
      <p:sp>
        <p:nvSpPr>
          <p:cNvPr id="6" name="Rectangle 3">
            <a:extLst>
              <a:ext uri="{FF2B5EF4-FFF2-40B4-BE49-F238E27FC236}">
                <a16:creationId xmlns:a16="http://schemas.microsoft.com/office/drawing/2014/main" id="{BE3C6E12-FEEE-4635-8A87-A0DFE30BDFF4}"/>
              </a:ext>
            </a:extLst>
          </p:cNvPr>
          <p:cNvSpPr txBox="1">
            <a:spLocks noChangeArrowheads="1"/>
          </p:cNvSpPr>
          <p:nvPr/>
        </p:nvSpPr>
        <p:spPr>
          <a:xfrm>
            <a:off x="3124200" y="228600"/>
            <a:ext cx="5943600" cy="1143000"/>
          </a:xfrm>
          <a:prstGeom prst="rect">
            <a:avLst/>
          </a:prstGeom>
        </p:spPr>
        <p:txBody>
          <a:bodyPr/>
          <a:lstStyle>
            <a:lvl1pPr marL="711200" indent="-711200" algn="l" rtl="0" eaLnBrk="0" fontAlgn="base" hangingPunct="0">
              <a:spcBef>
                <a:spcPct val="20000"/>
              </a:spcBef>
              <a:spcAft>
                <a:spcPct val="0"/>
              </a:spcAft>
              <a:buClr>
                <a:schemeClr val="tx1"/>
              </a:buClr>
              <a:buFont typeface="Wingdings" panose="05000000000000000000" pitchFamily="2" charset="2"/>
              <a:buAutoNum type="romanUcPeriod"/>
              <a:defRPr sz="2800">
                <a:solidFill>
                  <a:schemeClr val="tx1"/>
                </a:solidFill>
                <a:latin typeface="Calibri" panose="020F0502020204030204" pitchFamily="34" charset="0"/>
                <a:ea typeface="+mn-ea"/>
                <a:cs typeface="+mn-cs"/>
              </a:defRPr>
            </a:lvl1pPr>
            <a:lvl2pPr marL="1117600" indent="-660400" algn="l" rtl="0" eaLnBrk="0" fontAlgn="base" hangingPunct="0">
              <a:spcBef>
                <a:spcPct val="20000"/>
              </a:spcBef>
              <a:spcAft>
                <a:spcPct val="0"/>
              </a:spcAft>
              <a:buClr>
                <a:schemeClr val="tx1"/>
              </a:buClr>
              <a:buFont typeface="Wingdings" panose="05000000000000000000" pitchFamily="2" charset="2"/>
              <a:buAutoNum type="alphaUcPeriod"/>
              <a:defRPr sz="2600">
                <a:solidFill>
                  <a:schemeClr val="tx1"/>
                </a:solidFill>
                <a:latin typeface="Calibri" panose="020F0502020204030204" pitchFamily="34" charset="0"/>
              </a:defRPr>
            </a:lvl2pPr>
            <a:lvl3pPr marL="1524000" indent="-609600" algn="l" rtl="0" eaLnBrk="0" fontAlgn="base" hangingPunct="0">
              <a:spcBef>
                <a:spcPct val="20000"/>
              </a:spcBef>
              <a:spcAft>
                <a:spcPct val="0"/>
              </a:spcAft>
              <a:buClr>
                <a:schemeClr val="tx1"/>
              </a:buClr>
              <a:buFont typeface="Wingdings" panose="05000000000000000000" pitchFamily="2" charset="2"/>
              <a:buAutoNum type="arabicPeriod"/>
              <a:defRPr sz="2400">
                <a:solidFill>
                  <a:schemeClr val="tx1"/>
                </a:solidFill>
                <a:latin typeface="Calibri" panose="020F0502020204030204" pitchFamily="34" charset="0"/>
              </a:defRPr>
            </a:lvl3pPr>
            <a:lvl4pPr marL="1879600" indent="-508000" algn="l" rtl="0" eaLnBrk="0" fontAlgn="base" hangingPunct="0">
              <a:spcBef>
                <a:spcPct val="20000"/>
              </a:spcBef>
              <a:spcAft>
                <a:spcPct val="0"/>
              </a:spcAft>
              <a:buClr>
                <a:schemeClr val="tx1"/>
              </a:buClr>
              <a:buSzPct val="100000"/>
              <a:buAutoNum type="alphaLcParenR"/>
              <a:defRPr sz="2000">
                <a:solidFill>
                  <a:schemeClr val="tx1"/>
                </a:solidFill>
                <a:latin typeface="Calibri" panose="020F0502020204030204" pitchFamily="34" charset="0"/>
              </a:defRPr>
            </a:lvl4pPr>
            <a:lvl5pPr marL="2336800" indent="-508000" algn="l" rtl="0" eaLnBrk="0" fontAlgn="base" hangingPunct="0">
              <a:spcBef>
                <a:spcPct val="20000"/>
              </a:spcBef>
              <a:spcAft>
                <a:spcPct val="0"/>
              </a:spcAft>
              <a:buClr>
                <a:schemeClr val="tx1"/>
              </a:buClr>
              <a:buSzPct val="100000"/>
              <a:buAutoNum type="romanLcPeriod"/>
              <a:defRPr sz="2000">
                <a:solidFill>
                  <a:schemeClr val="tx1"/>
                </a:solidFill>
                <a:latin typeface="Calibri" panose="020F0502020204030204" pitchFamily="34" charset="0"/>
              </a:defRPr>
            </a:lvl5pPr>
            <a:lvl6pPr marL="2794000" indent="-508000" algn="l" rtl="0" fontAlgn="base">
              <a:spcBef>
                <a:spcPct val="20000"/>
              </a:spcBef>
              <a:spcAft>
                <a:spcPct val="0"/>
              </a:spcAft>
              <a:buClr>
                <a:schemeClr val="tx1"/>
              </a:buClr>
              <a:buSzPct val="100000"/>
              <a:buAutoNum type="romanLcPeriod"/>
              <a:defRPr sz="2000">
                <a:solidFill>
                  <a:schemeClr val="tx1"/>
                </a:solidFill>
                <a:latin typeface="+mn-lt"/>
              </a:defRPr>
            </a:lvl6pPr>
            <a:lvl7pPr marL="3251200" indent="-508000" algn="l" rtl="0" fontAlgn="base">
              <a:spcBef>
                <a:spcPct val="20000"/>
              </a:spcBef>
              <a:spcAft>
                <a:spcPct val="0"/>
              </a:spcAft>
              <a:buClr>
                <a:schemeClr val="tx1"/>
              </a:buClr>
              <a:buSzPct val="100000"/>
              <a:buAutoNum type="romanLcPeriod"/>
              <a:defRPr sz="2000">
                <a:solidFill>
                  <a:schemeClr val="tx1"/>
                </a:solidFill>
                <a:latin typeface="+mn-lt"/>
              </a:defRPr>
            </a:lvl7pPr>
            <a:lvl8pPr marL="3708400" indent="-508000" algn="l" rtl="0" fontAlgn="base">
              <a:spcBef>
                <a:spcPct val="20000"/>
              </a:spcBef>
              <a:spcAft>
                <a:spcPct val="0"/>
              </a:spcAft>
              <a:buClr>
                <a:schemeClr val="tx1"/>
              </a:buClr>
              <a:buSzPct val="100000"/>
              <a:buAutoNum type="romanLcPeriod"/>
              <a:defRPr sz="2000">
                <a:solidFill>
                  <a:schemeClr val="tx1"/>
                </a:solidFill>
                <a:latin typeface="+mn-lt"/>
              </a:defRPr>
            </a:lvl8pPr>
            <a:lvl9pPr marL="4165600" indent="-508000" algn="l" rtl="0" fontAlgn="base">
              <a:spcBef>
                <a:spcPct val="20000"/>
              </a:spcBef>
              <a:spcAft>
                <a:spcPct val="0"/>
              </a:spcAft>
              <a:buClr>
                <a:schemeClr val="tx1"/>
              </a:buClr>
              <a:buSzPct val="100000"/>
              <a:buAutoNum type="romanLcPeriod"/>
              <a:defRPr sz="2000">
                <a:solidFill>
                  <a:schemeClr val="tx1"/>
                </a:solidFill>
                <a:latin typeface="+mn-lt"/>
              </a:defRPr>
            </a:lvl9pPr>
          </a:lstStyle>
          <a:p>
            <a:pPr marL="0" indent="0" algn="ctr">
              <a:spcBef>
                <a:spcPct val="0"/>
              </a:spcBef>
              <a:spcAft>
                <a:spcPts val="600"/>
              </a:spcAft>
              <a:buNone/>
              <a:defRPr/>
            </a:pPr>
            <a:r>
              <a:rPr lang="en-US" sz="3600" dirty="0">
                <a:solidFill>
                  <a:srgbClr val="00FFFF"/>
                </a:solidFill>
                <a:effectLst>
                  <a:outerShdw blurRad="38100" dist="38100" dir="2700000" algn="tl">
                    <a:srgbClr val="000000">
                      <a:alpha val="43137"/>
                    </a:srgbClr>
                  </a:outerShdw>
                </a:effectLst>
              </a:rPr>
              <a:t>John Calvin</a:t>
            </a:r>
          </a:p>
          <a:p>
            <a:pPr marL="0" indent="0" algn="ctr" eaLnBrk="1" hangingPunct="1">
              <a:buNone/>
              <a:defRPr/>
            </a:pPr>
            <a:r>
              <a:rPr lang="en-US" sz="1600" kern="0" dirty="0">
                <a:effectLst>
                  <a:outerShdw blurRad="38100" dist="38100" dir="2700000" algn="tl">
                    <a:srgbClr val="000000">
                      <a:alpha val="43137"/>
                    </a:srgbClr>
                  </a:outerShdw>
                </a:effectLst>
              </a:rPr>
              <a:t>Institutes of the Christian Religion, III, xxv, 5. </a:t>
            </a:r>
          </a:p>
        </p:txBody>
      </p:sp>
      <p:pic>
        <p:nvPicPr>
          <p:cNvPr id="7" name="Picture 6">
            <a:extLst>
              <a:ext uri="{FF2B5EF4-FFF2-40B4-BE49-F238E27FC236}">
                <a16:creationId xmlns:a16="http://schemas.microsoft.com/office/drawing/2014/main" id="{8495427A-0A09-4CDC-A264-E6C3DBFB8F6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600" y="152400"/>
            <a:ext cx="638946" cy="914400"/>
          </a:xfrm>
          <a:prstGeom prst="rect">
            <a:avLst/>
          </a:prstGeom>
          <a:ln>
            <a:solidFill>
              <a:schemeClr val="tx1"/>
            </a:solidFill>
          </a:ln>
        </p:spPr>
      </p:pic>
    </p:spTree>
    <p:extLst>
      <p:ext uri="{BB962C8B-B14F-4D97-AF65-F5344CB8AC3E}">
        <p14:creationId xmlns:p14="http://schemas.microsoft.com/office/powerpoint/2010/main" val="3158969559"/>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a:extLst>
              <a:ext uri="{FF2B5EF4-FFF2-40B4-BE49-F238E27FC236}">
                <a16:creationId xmlns:a16="http://schemas.microsoft.com/office/drawing/2014/main" id="{6F900176-1953-487F-A1DC-B1FAA06DBEC7}"/>
              </a:ext>
            </a:extLst>
          </p:cNvPr>
          <p:cNvSpPr txBox="1">
            <a:spLocks noChangeArrowheads="1"/>
          </p:cNvSpPr>
          <p:nvPr/>
        </p:nvSpPr>
        <p:spPr bwMode="auto">
          <a:xfrm>
            <a:off x="3581400" y="2498757"/>
            <a:ext cx="8001000" cy="1860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algn="l" rtl="0" eaLnBrk="0" fontAlgn="base" hangingPunct="0">
              <a:lnSpc>
                <a:spcPct val="70000"/>
              </a:lnSpc>
              <a:spcBef>
                <a:spcPct val="0"/>
              </a:spcBef>
              <a:spcAft>
                <a:spcPct val="0"/>
              </a:spcAft>
              <a:defRPr sz="4800" b="1">
                <a:solidFill>
                  <a:schemeClr val="tx2"/>
                </a:solidFill>
                <a:latin typeface="Calibri" panose="020F0502020204030204" pitchFamily="34" charset="0"/>
                <a:ea typeface="+mj-ea"/>
                <a:cs typeface="+mj-cs"/>
              </a:defRPr>
            </a:lvl1pPr>
            <a:lvl2pPr algn="l" rtl="0" eaLnBrk="0" fontAlgn="base" hangingPunct="0">
              <a:lnSpc>
                <a:spcPct val="70000"/>
              </a:lnSpc>
              <a:spcBef>
                <a:spcPct val="0"/>
              </a:spcBef>
              <a:spcAft>
                <a:spcPct val="0"/>
              </a:spcAft>
              <a:defRPr sz="4800" b="1">
                <a:solidFill>
                  <a:schemeClr val="tx2"/>
                </a:solidFill>
                <a:latin typeface="Arial Narrow" pitchFamily="34" charset="0"/>
              </a:defRPr>
            </a:lvl2pPr>
            <a:lvl3pPr algn="l" rtl="0" eaLnBrk="0" fontAlgn="base" hangingPunct="0">
              <a:lnSpc>
                <a:spcPct val="70000"/>
              </a:lnSpc>
              <a:spcBef>
                <a:spcPct val="0"/>
              </a:spcBef>
              <a:spcAft>
                <a:spcPct val="0"/>
              </a:spcAft>
              <a:defRPr sz="4800" b="1">
                <a:solidFill>
                  <a:schemeClr val="tx2"/>
                </a:solidFill>
                <a:latin typeface="Arial Narrow" pitchFamily="34" charset="0"/>
              </a:defRPr>
            </a:lvl3pPr>
            <a:lvl4pPr algn="l" rtl="0" eaLnBrk="0" fontAlgn="base" hangingPunct="0">
              <a:lnSpc>
                <a:spcPct val="70000"/>
              </a:lnSpc>
              <a:spcBef>
                <a:spcPct val="0"/>
              </a:spcBef>
              <a:spcAft>
                <a:spcPct val="0"/>
              </a:spcAft>
              <a:defRPr sz="4800" b="1">
                <a:solidFill>
                  <a:schemeClr val="tx2"/>
                </a:solidFill>
                <a:latin typeface="Arial Narrow" pitchFamily="34" charset="0"/>
              </a:defRPr>
            </a:lvl4pPr>
            <a:lvl5pPr algn="l" rtl="0" eaLnBrk="0" fontAlgn="base" hangingPunct="0">
              <a:lnSpc>
                <a:spcPct val="70000"/>
              </a:lnSpc>
              <a:spcBef>
                <a:spcPct val="0"/>
              </a:spcBef>
              <a:spcAft>
                <a:spcPct val="0"/>
              </a:spcAft>
              <a:defRPr sz="4800" b="1">
                <a:solidFill>
                  <a:schemeClr val="tx2"/>
                </a:solidFill>
                <a:latin typeface="Arial Narrow" pitchFamily="34" charset="0"/>
              </a:defRPr>
            </a:lvl5pPr>
            <a:lvl6pPr marL="457200" algn="l" rtl="0" fontAlgn="base">
              <a:lnSpc>
                <a:spcPct val="70000"/>
              </a:lnSpc>
              <a:spcBef>
                <a:spcPct val="0"/>
              </a:spcBef>
              <a:spcAft>
                <a:spcPct val="0"/>
              </a:spcAft>
              <a:defRPr sz="4800" b="1">
                <a:solidFill>
                  <a:schemeClr val="tx2"/>
                </a:solidFill>
                <a:latin typeface="Arial Narrow" pitchFamily="34" charset="0"/>
              </a:defRPr>
            </a:lvl6pPr>
            <a:lvl7pPr marL="914400" algn="l" rtl="0" fontAlgn="base">
              <a:lnSpc>
                <a:spcPct val="70000"/>
              </a:lnSpc>
              <a:spcBef>
                <a:spcPct val="0"/>
              </a:spcBef>
              <a:spcAft>
                <a:spcPct val="0"/>
              </a:spcAft>
              <a:defRPr sz="4800" b="1">
                <a:solidFill>
                  <a:schemeClr val="tx2"/>
                </a:solidFill>
                <a:latin typeface="Arial Narrow" pitchFamily="34" charset="0"/>
              </a:defRPr>
            </a:lvl7pPr>
            <a:lvl8pPr marL="1371600" algn="l" rtl="0" fontAlgn="base">
              <a:lnSpc>
                <a:spcPct val="70000"/>
              </a:lnSpc>
              <a:spcBef>
                <a:spcPct val="0"/>
              </a:spcBef>
              <a:spcAft>
                <a:spcPct val="0"/>
              </a:spcAft>
              <a:defRPr sz="4800" b="1">
                <a:solidFill>
                  <a:schemeClr val="tx2"/>
                </a:solidFill>
                <a:latin typeface="Arial Narrow" pitchFamily="34" charset="0"/>
              </a:defRPr>
            </a:lvl8pPr>
            <a:lvl9pPr marL="1828800" algn="l" rtl="0" fontAlgn="base">
              <a:lnSpc>
                <a:spcPct val="70000"/>
              </a:lnSpc>
              <a:spcBef>
                <a:spcPct val="0"/>
              </a:spcBef>
              <a:spcAft>
                <a:spcPct val="0"/>
              </a:spcAft>
              <a:defRPr sz="4800" b="1">
                <a:solidFill>
                  <a:schemeClr val="tx2"/>
                </a:solidFill>
                <a:latin typeface="Arial Narrow" pitchFamily="34" charset="0"/>
              </a:defRPr>
            </a:lvl9pPr>
          </a:lstStyle>
          <a:p>
            <a:pPr algn="just">
              <a:lnSpc>
                <a:spcPct val="100000"/>
              </a:lnSpc>
            </a:pPr>
            <a:r>
              <a:rPr lang="en-US" sz="3400" b="0" dirty="0">
                <a:solidFill>
                  <a:schemeClr val="tx1"/>
                </a:solidFill>
                <a:effectLst>
                  <a:outerShdw blurRad="38100" dist="38100" dir="2700000" algn="tl">
                    <a:srgbClr val="000000">
                      <a:alpha val="43137"/>
                    </a:srgbClr>
                  </a:outerShdw>
                </a:effectLst>
                <a:ea typeface="+mn-ea"/>
                <a:cs typeface="+mn-cs"/>
              </a:rPr>
              <a:t>He believed that “such sacraments could generate faith; and hence baptism could generate faith of an infant.”</a:t>
            </a:r>
            <a:endParaRPr lang="en-US" altLang="en-US" sz="3400" b="0" kern="0" dirty="0">
              <a:solidFill>
                <a:schemeClr val="tx1"/>
              </a:solidFill>
              <a:cs typeface="Calibri" panose="020F0502020204030204" pitchFamily="34" charset="0"/>
            </a:endParaRPr>
          </a:p>
        </p:txBody>
      </p:sp>
      <p:pic>
        <p:nvPicPr>
          <p:cNvPr id="12" name="Picture 11">
            <a:extLst>
              <a:ext uri="{FF2B5EF4-FFF2-40B4-BE49-F238E27FC236}">
                <a16:creationId xmlns:a16="http://schemas.microsoft.com/office/drawing/2014/main" id="{CE255FE3-F86B-4C7A-8AD0-DAA526CF8FD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2000" y="2286000"/>
            <a:ext cx="2286000" cy="2286000"/>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3" name="Rectangle 3">
            <a:extLst>
              <a:ext uri="{FF2B5EF4-FFF2-40B4-BE49-F238E27FC236}">
                <a16:creationId xmlns:a16="http://schemas.microsoft.com/office/drawing/2014/main" id="{555C133D-F468-4273-80D1-E1E510352819}"/>
              </a:ext>
            </a:extLst>
          </p:cNvPr>
          <p:cNvSpPr txBox="1">
            <a:spLocks noChangeArrowheads="1"/>
          </p:cNvSpPr>
          <p:nvPr/>
        </p:nvSpPr>
        <p:spPr bwMode="auto">
          <a:xfrm>
            <a:off x="3581400" y="228600"/>
            <a:ext cx="5029200"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711200" indent="-711200" algn="l" rtl="0" eaLnBrk="0" fontAlgn="base" hangingPunct="0">
              <a:spcBef>
                <a:spcPct val="20000"/>
              </a:spcBef>
              <a:spcAft>
                <a:spcPct val="0"/>
              </a:spcAft>
              <a:buClr>
                <a:schemeClr val="tx1"/>
              </a:buClr>
              <a:buFont typeface="Wingdings" panose="05000000000000000000" pitchFamily="2" charset="2"/>
              <a:buAutoNum type="romanUcPeriod"/>
              <a:defRPr sz="2800">
                <a:solidFill>
                  <a:schemeClr val="tx1"/>
                </a:solidFill>
                <a:latin typeface="Calibri" panose="020F0502020204030204" pitchFamily="34" charset="0"/>
                <a:ea typeface="+mn-ea"/>
                <a:cs typeface="+mn-cs"/>
              </a:defRPr>
            </a:lvl1pPr>
            <a:lvl2pPr marL="1117600" indent="-660400" algn="l" rtl="0" eaLnBrk="0" fontAlgn="base" hangingPunct="0">
              <a:spcBef>
                <a:spcPct val="20000"/>
              </a:spcBef>
              <a:spcAft>
                <a:spcPct val="0"/>
              </a:spcAft>
              <a:buClr>
                <a:schemeClr val="tx1"/>
              </a:buClr>
              <a:buFont typeface="Wingdings" panose="05000000000000000000" pitchFamily="2" charset="2"/>
              <a:buAutoNum type="alphaUcPeriod"/>
              <a:defRPr sz="2600">
                <a:solidFill>
                  <a:schemeClr val="tx1"/>
                </a:solidFill>
                <a:latin typeface="Calibri" panose="020F0502020204030204" pitchFamily="34" charset="0"/>
              </a:defRPr>
            </a:lvl2pPr>
            <a:lvl3pPr marL="1524000" indent="-609600" algn="l" rtl="0" eaLnBrk="0" fontAlgn="base" hangingPunct="0">
              <a:spcBef>
                <a:spcPct val="20000"/>
              </a:spcBef>
              <a:spcAft>
                <a:spcPct val="0"/>
              </a:spcAft>
              <a:buClr>
                <a:schemeClr val="tx1"/>
              </a:buClr>
              <a:buFont typeface="Wingdings" panose="05000000000000000000" pitchFamily="2" charset="2"/>
              <a:buAutoNum type="arabicPeriod"/>
              <a:defRPr sz="2400">
                <a:solidFill>
                  <a:schemeClr val="tx1"/>
                </a:solidFill>
                <a:latin typeface="Calibri" panose="020F0502020204030204" pitchFamily="34" charset="0"/>
              </a:defRPr>
            </a:lvl3pPr>
            <a:lvl4pPr marL="1879600" indent="-508000" algn="l" rtl="0" eaLnBrk="0" fontAlgn="base" hangingPunct="0">
              <a:spcBef>
                <a:spcPct val="20000"/>
              </a:spcBef>
              <a:spcAft>
                <a:spcPct val="0"/>
              </a:spcAft>
              <a:buClr>
                <a:schemeClr val="tx1"/>
              </a:buClr>
              <a:buSzPct val="100000"/>
              <a:buAutoNum type="alphaLcParenR"/>
              <a:defRPr sz="2000">
                <a:solidFill>
                  <a:schemeClr val="tx1"/>
                </a:solidFill>
                <a:latin typeface="Calibri" panose="020F0502020204030204" pitchFamily="34" charset="0"/>
              </a:defRPr>
            </a:lvl4pPr>
            <a:lvl5pPr marL="2336800" indent="-508000" algn="l" rtl="0" eaLnBrk="0" fontAlgn="base" hangingPunct="0">
              <a:spcBef>
                <a:spcPct val="20000"/>
              </a:spcBef>
              <a:spcAft>
                <a:spcPct val="0"/>
              </a:spcAft>
              <a:buClr>
                <a:schemeClr val="tx1"/>
              </a:buClr>
              <a:buSzPct val="100000"/>
              <a:buAutoNum type="romanLcPeriod"/>
              <a:defRPr sz="2000">
                <a:solidFill>
                  <a:schemeClr val="tx1"/>
                </a:solidFill>
                <a:latin typeface="Calibri" panose="020F0502020204030204" pitchFamily="34" charset="0"/>
              </a:defRPr>
            </a:lvl5pPr>
            <a:lvl6pPr marL="2794000" indent="-508000" algn="l" rtl="0" fontAlgn="base">
              <a:spcBef>
                <a:spcPct val="20000"/>
              </a:spcBef>
              <a:spcAft>
                <a:spcPct val="0"/>
              </a:spcAft>
              <a:buClr>
                <a:schemeClr val="tx1"/>
              </a:buClr>
              <a:buSzPct val="100000"/>
              <a:buAutoNum type="romanLcPeriod"/>
              <a:defRPr sz="2000">
                <a:solidFill>
                  <a:schemeClr val="tx1"/>
                </a:solidFill>
                <a:latin typeface="+mn-lt"/>
              </a:defRPr>
            </a:lvl6pPr>
            <a:lvl7pPr marL="3251200" indent="-508000" algn="l" rtl="0" fontAlgn="base">
              <a:spcBef>
                <a:spcPct val="20000"/>
              </a:spcBef>
              <a:spcAft>
                <a:spcPct val="0"/>
              </a:spcAft>
              <a:buClr>
                <a:schemeClr val="tx1"/>
              </a:buClr>
              <a:buSzPct val="100000"/>
              <a:buAutoNum type="romanLcPeriod"/>
              <a:defRPr sz="2000">
                <a:solidFill>
                  <a:schemeClr val="tx1"/>
                </a:solidFill>
                <a:latin typeface="+mn-lt"/>
              </a:defRPr>
            </a:lvl7pPr>
            <a:lvl8pPr marL="3708400" indent="-508000" algn="l" rtl="0" fontAlgn="base">
              <a:spcBef>
                <a:spcPct val="20000"/>
              </a:spcBef>
              <a:spcAft>
                <a:spcPct val="0"/>
              </a:spcAft>
              <a:buClr>
                <a:schemeClr val="tx1"/>
              </a:buClr>
              <a:buSzPct val="100000"/>
              <a:buAutoNum type="romanLcPeriod"/>
              <a:defRPr sz="2000">
                <a:solidFill>
                  <a:schemeClr val="tx1"/>
                </a:solidFill>
                <a:latin typeface="+mn-lt"/>
              </a:defRPr>
            </a:lvl8pPr>
            <a:lvl9pPr marL="4165600" indent="-508000" algn="l" rtl="0" fontAlgn="base">
              <a:spcBef>
                <a:spcPct val="20000"/>
              </a:spcBef>
              <a:spcAft>
                <a:spcPct val="0"/>
              </a:spcAft>
              <a:buClr>
                <a:schemeClr val="tx1"/>
              </a:buClr>
              <a:buSzPct val="100000"/>
              <a:buAutoNum type="romanLcPeriod"/>
              <a:defRPr sz="2000">
                <a:solidFill>
                  <a:schemeClr val="tx1"/>
                </a:solidFill>
                <a:latin typeface="+mn-lt"/>
              </a:defRPr>
            </a:lvl9pPr>
          </a:lstStyle>
          <a:p>
            <a:pPr marL="0" indent="0" algn="ctr">
              <a:spcBef>
                <a:spcPct val="0"/>
              </a:spcBef>
              <a:spcAft>
                <a:spcPts val="600"/>
              </a:spcAft>
              <a:buNone/>
              <a:defRPr/>
            </a:pPr>
            <a:r>
              <a:rPr lang="en-US" sz="3600" dirty="0">
                <a:solidFill>
                  <a:srgbClr val="00FFFF"/>
                </a:solidFill>
                <a:effectLst>
                  <a:outerShdw blurRad="38100" dist="38100" dir="2700000" algn="tl">
                    <a:srgbClr val="000000">
                      <a:alpha val="43137"/>
                    </a:srgbClr>
                  </a:outerShdw>
                </a:effectLst>
              </a:rPr>
              <a:t>Martin Luther</a:t>
            </a:r>
          </a:p>
          <a:p>
            <a:pPr marL="0" indent="0" algn="ctr" eaLnBrk="1" hangingPunct="1">
              <a:buNone/>
              <a:defRPr/>
            </a:pPr>
            <a:r>
              <a:rPr lang="en-US" sz="1600" kern="0" dirty="0"/>
              <a:t>Alister E. McGrath, </a:t>
            </a:r>
            <a:r>
              <a:rPr lang="en-US" sz="1600" i="1" kern="0" dirty="0"/>
              <a:t>Reformation Thought: An Introduction </a:t>
            </a:r>
            <a:r>
              <a:rPr lang="en-US" sz="1600" kern="0" dirty="0"/>
              <a:t>(Grand Rapids: Baker, 1995), 179.</a:t>
            </a:r>
          </a:p>
        </p:txBody>
      </p:sp>
    </p:spTree>
    <p:extLst>
      <p:ext uri="{BB962C8B-B14F-4D97-AF65-F5344CB8AC3E}">
        <p14:creationId xmlns:p14="http://schemas.microsoft.com/office/powerpoint/2010/main" val="2008063499"/>
      </p:ext>
    </p:extLst>
  </p:cSld>
  <p:clrMapOvr>
    <a:masterClrMapping/>
  </p:clrMapOvr>
  <p:transition>
    <p:cut/>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40A685D-F40B-4D7F-BBF3-EB4A44A5A51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28800" y="228600"/>
            <a:ext cx="8534400" cy="6400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473551643"/>
      </p:ext>
    </p:extLst>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5413" name="Rectangle 5"/>
          <p:cNvSpPr>
            <a:spLocks noChangeArrowheads="1"/>
          </p:cNvSpPr>
          <p:nvPr/>
        </p:nvSpPr>
        <p:spPr bwMode="auto">
          <a:xfrm>
            <a:off x="609600" y="1488557"/>
            <a:ext cx="10972800" cy="4706825"/>
          </a:xfrm>
          <a:prstGeom prst="rect">
            <a:avLst/>
          </a:prstGeom>
          <a:noFill/>
          <a:ln w="9525">
            <a:noFill/>
            <a:miter lim="800000"/>
            <a:headEnd/>
            <a:tailEnd/>
          </a:ln>
          <a:effectLst/>
        </p:spPr>
        <p:txBody>
          <a:bodyPr/>
          <a:lstStyle/>
          <a:p>
            <a:pPr algn="just">
              <a:spcBef>
                <a:spcPct val="30000"/>
              </a:spcBef>
              <a:spcAft>
                <a:spcPct val="30000"/>
              </a:spcAft>
              <a:buClr>
                <a:srgbClr val="0000FF"/>
              </a:buClr>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000" dirty="0">
                <a:latin typeface="Calibri" panose="020F0502020204030204" pitchFamily="34" charset="0"/>
                <a:cs typeface="Calibri" panose="020F0502020204030204" pitchFamily="34" charset="0"/>
              </a:rPr>
              <a:t>The Eastern Orthodox, Roman Catholic, Lutheran, Anglican, and Reformed churches all practice </a:t>
            </a:r>
            <a:r>
              <a:rPr lang="en-US" sz="3000" b="1" u="sng" dirty="0">
                <a:solidFill>
                  <a:srgbClr val="FFFFCC"/>
                </a:solidFill>
                <a:latin typeface="Calibri" panose="020F0502020204030204" pitchFamily="34" charset="0"/>
                <a:cs typeface="Calibri" panose="020F0502020204030204" pitchFamily="34" charset="0"/>
              </a:rPr>
              <a:t>infant baptism</a:t>
            </a:r>
            <a:r>
              <a:rPr lang="en-US" sz="3000" dirty="0">
                <a:latin typeface="Calibri" panose="020F0502020204030204" pitchFamily="34" charset="0"/>
                <a:cs typeface="Calibri" panose="020F0502020204030204" pitchFamily="34" charset="0"/>
              </a:rPr>
              <a:t>. Today we want to look at…lines of evidence that show the </a:t>
            </a:r>
            <a:r>
              <a:rPr lang="en-US" sz="3000" b="1" u="sng" dirty="0">
                <a:solidFill>
                  <a:srgbClr val="FFFFCC"/>
                </a:solidFill>
                <a:latin typeface="Calibri" panose="020F0502020204030204" pitchFamily="34" charset="0"/>
                <a:cs typeface="Calibri" panose="020F0502020204030204" pitchFamily="34" charset="0"/>
              </a:rPr>
              <a:t>validity of this practice.</a:t>
            </a:r>
            <a:r>
              <a:rPr lang="en-US" sz="3000" b="1" dirty="0">
                <a:solidFill>
                  <a:srgbClr val="FFFFCC"/>
                </a:solidFill>
                <a:latin typeface="Calibri" panose="020F0502020204030204" pitchFamily="34" charset="0"/>
                <a:cs typeface="Calibri" panose="020F0502020204030204" pitchFamily="34" charset="0"/>
              </a:rPr>
              <a:t>  …</a:t>
            </a:r>
            <a:r>
              <a:rPr lang="en-US" sz="3000" dirty="0">
                <a:latin typeface="Calibri" panose="020F0502020204030204" pitchFamily="34" charset="0"/>
                <a:cs typeface="Calibri" panose="020F0502020204030204" pitchFamily="34" charset="0"/>
              </a:rPr>
              <a:t>just as baptism is the sign of entrance into the community of the new covenant, so </a:t>
            </a:r>
            <a:r>
              <a:rPr lang="en-US" sz="3000" b="1" u="sng" dirty="0">
                <a:solidFill>
                  <a:srgbClr val="FFFFCC"/>
                </a:solidFill>
                <a:latin typeface="Calibri" panose="020F0502020204030204" pitchFamily="34" charset="0"/>
                <a:cs typeface="Calibri" panose="020F0502020204030204" pitchFamily="34" charset="0"/>
              </a:rPr>
              <a:t>circumcision was the sign of entrance into the core community of the old covenant (the people of Israel</a:t>
            </a:r>
            <a:r>
              <a:rPr lang="en-US" sz="3000" dirty="0">
                <a:latin typeface="Calibri" panose="020F0502020204030204" pitchFamily="34" charset="0"/>
                <a:cs typeface="Calibri" panose="020F0502020204030204" pitchFamily="34" charset="0"/>
              </a:rPr>
              <a:t>; God-fearing Gentiles did not have to be circumcised).…The absence of controversy anywhere in the early church indicates that the church was comfortable with infant baptism, and was </a:t>
            </a:r>
            <a:r>
              <a:rPr lang="en-US" sz="3000" b="1" u="sng" dirty="0">
                <a:solidFill>
                  <a:srgbClr val="FFFFCC"/>
                </a:solidFill>
                <a:latin typeface="Calibri" panose="020F0502020204030204" pitchFamily="34" charset="0"/>
                <a:cs typeface="Calibri" panose="020F0502020204030204" pitchFamily="34" charset="0"/>
              </a:rPr>
              <a:t>carrying on the apostolic tradition of the New Testament</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
        <p:nvSpPr>
          <p:cNvPr id="6" name="Rectangle 2"/>
          <p:cNvSpPr>
            <a:spLocks noChangeArrowheads="1"/>
          </p:cNvSpPr>
          <p:nvPr/>
        </p:nvSpPr>
        <p:spPr bwMode="auto">
          <a:xfrm>
            <a:off x="2931097" y="248097"/>
            <a:ext cx="6329806" cy="971104"/>
          </a:xfrm>
          <a:prstGeom prst="rect">
            <a:avLst/>
          </a:prstGeom>
          <a:noFill/>
          <a:ln w="9525">
            <a:noFill/>
            <a:miter lim="800000"/>
            <a:headEnd/>
            <a:tailEnd/>
          </a:ln>
          <a:effectLst/>
        </p:spPr>
        <p:txBody>
          <a:bodyPr anchor="ctr"/>
          <a:lstStyle/>
          <a:p>
            <a:pPr algn="ctr">
              <a:spcAft>
                <a:spcPts val="600"/>
              </a:spcAft>
              <a:defRPr/>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R.C. Sproul</a:t>
            </a:r>
          </a:p>
          <a:p>
            <a:pPr algn="ctr">
              <a:spcAft>
                <a:spcPts val="1200"/>
              </a:spcAft>
              <a:defRPr/>
            </a:pPr>
            <a:r>
              <a:rPr lang="en-US" sz="1600" dirty="0">
                <a:latin typeface="Calibri" panose="020F0502020204030204" pitchFamily="34" charset="0"/>
                <a:cs typeface="Calibri" panose="020F0502020204030204" pitchFamily="34" charset="0"/>
              </a:rPr>
              <a:t>https://www.ligonier.org/learn/devotionals/the-infant-baptism-question/</a:t>
            </a:r>
            <a:endParaRPr lang="en-US" sz="1600" kern="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1026" name="Picture 2" descr="Image result for rc sproul">
            <a:extLst>
              <a:ext uri="{FF2B5EF4-FFF2-40B4-BE49-F238E27FC236}">
                <a16:creationId xmlns:a16="http://schemas.microsoft.com/office/drawing/2014/main" id="{16F9CFC6-027D-4925-8E33-AB2A2DB7D1E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5800" y="123698"/>
            <a:ext cx="1447800" cy="109550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59187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2400304" y="228314"/>
            <a:ext cx="7391399" cy="1143286"/>
          </a:xfrm>
        </p:spPr>
        <p:txBody>
          <a:bodyPr/>
          <a:lstStyle/>
          <a:p>
            <a:pPr algn="ctr" eaLnBrk="1" hangingPunct="1">
              <a:defRPr/>
            </a:pPr>
            <a:r>
              <a:rPr lang="en-US" altLang="en-US" sz="3200" dirty="0">
                <a:solidFill>
                  <a:srgbClr val="00FFFF"/>
                </a:solidFill>
                <a:effectLst>
                  <a:outerShdw blurRad="38100" dist="38100" dir="2700000" algn="tl">
                    <a:srgbClr val="000000">
                      <a:alpha val="43137"/>
                    </a:srgbClr>
                  </a:outerShdw>
                </a:effectLst>
              </a:rPr>
              <a:t>Alva J. McClain</a:t>
            </a:r>
            <a:br>
              <a:rPr lang="en-US" altLang="en-US" sz="1600" dirty="0">
                <a:solidFill>
                  <a:schemeClr val="tx1"/>
                </a:solidFill>
                <a:effectLst>
                  <a:outerShdw blurRad="38100" dist="38100" dir="2700000" algn="tl">
                    <a:srgbClr val="000000">
                      <a:alpha val="43137"/>
                    </a:srgbClr>
                  </a:outerShdw>
                </a:effectLst>
              </a:rPr>
            </a:br>
            <a:r>
              <a:rPr lang="en-US" sz="1600" dirty="0">
                <a:solidFill>
                  <a:schemeClr val="tx1"/>
                </a:solidFill>
                <a:effectLst>
                  <a:outerShdw blurRad="38100" dist="38100" dir="2700000" algn="tl">
                    <a:srgbClr val="000000">
                      <a:alpha val="43137"/>
                    </a:srgbClr>
                  </a:outerShdw>
                </a:effectLst>
              </a:rPr>
              <a:t>Alva J. McClain, </a:t>
            </a:r>
            <a:r>
              <a:rPr lang="en-US" sz="1600" i="1" dirty="0">
                <a:solidFill>
                  <a:schemeClr val="tx1"/>
                </a:solidFill>
                <a:effectLst>
                  <a:outerShdw blurRad="38100" dist="38100" dir="2700000" algn="tl">
                    <a:srgbClr val="000000">
                      <a:alpha val="43137"/>
                    </a:srgbClr>
                  </a:outerShdw>
                </a:effectLst>
              </a:rPr>
              <a:t>The Greatness of the Kingdom: An Inductive Study of the Kingdom of God as Set Forth in the Scriptures</a:t>
            </a:r>
            <a:r>
              <a:rPr lang="en-US" sz="1600" dirty="0">
                <a:solidFill>
                  <a:schemeClr val="tx1"/>
                </a:solidFill>
                <a:effectLst>
                  <a:outerShdw blurRad="38100" dist="38100" dir="2700000" algn="tl">
                    <a:srgbClr val="000000">
                      <a:alpha val="43137"/>
                    </a:srgbClr>
                  </a:outerShdw>
                </a:effectLst>
              </a:rPr>
              <a:t> (Grand Rapids: Zondervan, 1959), 438-39.</a:t>
            </a:r>
            <a:endParaRPr lang="en-US" altLang="en-US" sz="1600" dirty="0">
              <a:solidFill>
                <a:schemeClr val="tx1"/>
              </a:solidFill>
              <a:effectLst>
                <a:outerShdw blurRad="38100" dist="38100" dir="2700000" algn="tl">
                  <a:srgbClr val="000000">
                    <a:alpha val="43137"/>
                  </a:srgbClr>
                </a:outerShdw>
              </a:effectLst>
            </a:endParaRPr>
          </a:p>
        </p:txBody>
      </p:sp>
      <p:sp>
        <p:nvSpPr>
          <p:cNvPr id="57347" name="Content Placeholder 2"/>
          <p:cNvSpPr>
            <a:spLocks noGrp="1"/>
          </p:cNvSpPr>
          <p:nvPr>
            <p:ph idx="1"/>
          </p:nvPr>
        </p:nvSpPr>
        <p:spPr>
          <a:xfrm>
            <a:off x="609600" y="1371600"/>
            <a:ext cx="10972800" cy="5257800"/>
          </a:xfrm>
        </p:spPr>
        <p:txBody>
          <a:bodyPr/>
          <a:lstStyle/>
          <a:p>
            <a:pPr marL="0" indent="0" algn="just" eaLnBrk="1" hangingPunct="1">
              <a:buNone/>
              <a:defRPr/>
            </a:pPr>
            <a:r>
              <a:rPr lang="en-US" sz="2650" dirty="0">
                <a:effectLst>
                  <a:outerShdw blurRad="38100" dist="38100" dir="2700000" algn="tl">
                    <a:srgbClr val="000000">
                      <a:alpha val="43137"/>
                    </a:srgbClr>
                  </a:outerShdw>
                </a:effectLst>
              </a:rPr>
              <a:t>“Theological confusion, especially in matters which have to do with the church, will inevitably produce </a:t>
            </a:r>
            <a:r>
              <a:rPr lang="en-US" sz="2650" b="1" u="sng" dirty="0">
                <a:solidFill>
                  <a:srgbClr val="FFFFCC"/>
                </a:solidFill>
                <a:effectLst>
                  <a:outerShdw blurRad="38100" dist="38100" dir="2700000" algn="tl">
                    <a:srgbClr val="000000">
                      <a:alpha val="43137"/>
                    </a:srgbClr>
                  </a:outerShdw>
                </a:effectLst>
              </a:rPr>
              <a:t>consequences</a:t>
            </a:r>
            <a:r>
              <a:rPr lang="en-US" sz="2650" dirty="0">
                <a:effectLst>
                  <a:outerShdw blurRad="38100" dist="38100" dir="2700000" algn="tl">
                    <a:srgbClr val="000000">
                      <a:alpha val="43137"/>
                    </a:srgbClr>
                  </a:outerShdw>
                </a:effectLst>
              </a:rPr>
              <a:t> which are of grave </a:t>
            </a:r>
            <a:r>
              <a:rPr lang="en-US" sz="2650" b="1" u="sng" dirty="0">
                <a:solidFill>
                  <a:srgbClr val="FFFFCC"/>
                </a:solidFill>
                <a:effectLst>
                  <a:outerShdw blurRad="38100" dist="38100" dir="2700000" algn="tl">
                    <a:srgbClr val="000000">
                      <a:alpha val="43137"/>
                    </a:srgbClr>
                  </a:outerShdw>
                </a:effectLst>
              </a:rPr>
              <a:t>practical</a:t>
            </a:r>
            <a:r>
              <a:rPr lang="en-US" sz="2650" dirty="0">
                <a:effectLst>
                  <a:outerShdw blurRad="38100" dist="38100" dir="2700000" algn="tl">
                    <a:srgbClr val="000000">
                      <a:alpha val="43137"/>
                    </a:srgbClr>
                  </a:outerShdw>
                </a:effectLst>
              </a:rPr>
              <a:t> concern. The identification of the Kingdom with the church has led historically to ecclesiastical policies and programs which, even when not positively evil, have been far removed from the original </a:t>
            </a:r>
            <a:r>
              <a:rPr lang="en-US" sz="2650" b="1" u="sng" dirty="0">
                <a:solidFill>
                  <a:srgbClr val="FFFFCC"/>
                </a:solidFill>
                <a:effectLst>
                  <a:outerShdw blurRad="38100" dist="38100" dir="2700000" algn="tl">
                    <a:srgbClr val="000000">
                      <a:alpha val="43137"/>
                    </a:srgbClr>
                  </a:outerShdw>
                </a:effectLst>
              </a:rPr>
              <a:t>simplicity</a:t>
            </a:r>
            <a:r>
              <a:rPr lang="en-US" sz="2650" dirty="0">
                <a:effectLst>
                  <a:outerShdw blurRad="38100" dist="38100" dir="2700000" algn="tl">
                    <a:srgbClr val="000000">
                      <a:alpha val="43137"/>
                    </a:srgbClr>
                  </a:outerShdw>
                </a:effectLst>
              </a:rPr>
              <a:t> of the New Testament </a:t>
            </a:r>
            <a:r>
              <a:rPr lang="en-US" sz="2650" i="1" dirty="0" err="1">
                <a:effectLst>
                  <a:outerShdw blurRad="38100" dist="38100" dir="2700000" algn="tl">
                    <a:srgbClr val="000000">
                      <a:alpha val="43137"/>
                    </a:srgbClr>
                  </a:outerShdw>
                </a:effectLst>
              </a:rPr>
              <a:t>ekklēssia</a:t>
            </a:r>
            <a:r>
              <a:rPr lang="en-US" sz="2650" dirty="0">
                <a:effectLst>
                  <a:outerShdw blurRad="38100" dist="38100" dir="2700000" algn="tl">
                    <a:srgbClr val="000000">
                      <a:alpha val="43137"/>
                    </a:srgbClr>
                  </a:outerShdw>
                </a:effectLst>
              </a:rPr>
              <a:t>. It is easy to claim that in the ‘present kingdom of grace’ that the rule of the saints is wholly ‘spiritual,’ exerted only through moral principles and influence. But </a:t>
            </a:r>
            <a:r>
              <a:rPr lang="en-US" sz="2650" b="1" u="sng" dirty="0">
                <a:solidFill>
                  <a:srgbClr val="FFFFCC"/>
                </a:solidFill>
                <a:effectLst>
                  <a:outerShdw blurRad="38100" dist="38100" dir="2700000" algn="tl">
                    <a:srgbClr val="000000">
                      <a:alpha val="43137"/>
                    </a:srgbClr>
                  </a:outerShdw>
                </a:effectLst>
              </a:rPr>
              <a:t>practically</a:t>
            </a:r>
            <a:r>
              <a:rPr lang="en-US" sz="2650" dirty="0">
                <a:effectLst>
                  <a:outerShdw blurRad="38100" dist="38100" dir="2700000" algn="tl">
                    <a:srgbClr val="000000">
                      <a:alpha val="43137"/>
                    </a:srgbClr>
                  </a:outerShdw>
                </a:effectLst>
              </a:rPr>
              <a:t>, once the church becomes the Kingdom in any realistic theological sense, it is impossible to draw any clear line between principles and their implementation through political and social devices. For the logical implications of a present ecclesiastical kingdom are unmistakable, and historically have always led in one direction, i.e., </a:t>
            </a:r>
            <a:r>
              <a:rPr lang="en-US" sz="2650" b="1" u="sng" dirty="0">
                <a:solidFill>
                  <a:srgbClr val="FFFFCC"/>
                </a:solidFill>
                <a:effectLst>
                  <a:outerShdw blurRad="38100" dist="38100" dir="2700000" algn="tl">
                    <a:srgbClr val="000000">
                      <a:alpha val="43137"/>
                    </a:srgbClr>
                  </a:outerShdw>
                </a:effectLst>
              </a:rPr>
              <a:t>political</a:t>
            </a:r>
            <a:r>
              <a:rPr lang="en-US" sz="2650" dirty="0">
                <a:effectLst>
                  <a:outerShdw blurRad="38100" dist="38100" dir="2700000" algn="tl">
                    <a:srgbClr val="000000">
                      <a:alpha val="43137"/>
                    </a:srgbClr>
                  </a:outerShdw>
                </a:effectLst>
              </a:rPr>
              <a:t> control of the state by the church.”</a:t>
            </a:r>
          </a:p>
        </p:txBody>
      </p:sp>
      <mc:AlternateContent xmlns:mc="http://schemas.openxmlformats.org/markup-compatibility/2006" xmlns:p14="http://schemas.microsoft.com/office/powerpoint/2010/main">
        <mc:Choice Requires="p14">
          <p:contentPart p14:bwMode="auto" r:id="rId2">
            <p14:nvContentPartPr>
              <p14:cNvPr id="9" name="Ink 8"/>
              <p14:cNvContentPartPr/>
              <p14:nvPr/>
            </p14:nvContentPartPr>
            <p14:xfrm>
              <a:off x="5099609" y="3821322"/>
              <a:ext cx="6840" cy="20520"/>
            </p14:xfrm>
          </p:contentPart>
        </mc:Choice>
        <mc:Fallback xmlns="">
          <p:pic>
            <p:nvPicPr>
              <p:cNvPr id="9" name="Ink 8"/>
              <p:cNvPicPr/>
              <p:nvPr/>
            </p:nvPicPr>
            <p:blipFill>
              <a:blip r:embed="rId3"/>
              <a:stretch>
                <a:fillRect/>
              </a:stretch>
            </p:blipFill>
            <p:spPr>
              <a:xfrm>
                <a:off x="5095163" y="3816723"/>
                <a:ext cx="15732" cy="29719"/>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0" name="Ink 9"/>
              <p14:cNvContentPartPr/>
              <p14:nvPr/>
            </p14:nvContentPartPr>
            <p14:xfrm>
              <a:off x="5304449" y="3862362"/>
              <a:ext cx="20880" cy="7200"/>
            </p14:xfrm>
          </p:contentPart>
        </mc:Choice>
        <mc:Fallback xmlns="">
          <p:pic>
            <p:nvPicPr>
              <p:cNvPr id="10" name="Ink 9"/>
              <p:cNvPicPr/>
              <p:nvPr/>
            </p:nvPicPr>
            <p:blipFill>
              <a:blip r:embed="rId5"/>
              <a:stretch>
                <a:fillRect/>
              </a:stretch>
            </p:blipFill>
            <p:spPr>
              <a:xfrm>
                <a:off x="5300129" y="3858042"/>
                <a:ext cx="295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1" name="Ink 10"/>
              <p14:cNvContentPartPr/>
              <p14:nvPr/>
            </p14:nvContentPartPr>
            <p14:xfrm>
              <a:off x="5311289" y="3876042"/>
              <a:ext cx="14040" cy="360"/>
            </p14:xfrm>
          </p:contentPart>
        </mc:Choice>
        <mc:Fallback xmlns="">
          <p:pic>
            <p:nvPicPr>
              <p:cNvPr id="11" name="Ink 10"/>
              <p:cNvPicPr/>
              <p:nvPr/>
            </p:nvPicPr>
            <p:blipFill>
              <a:blip r:embed="rId7"/>
              <a:stretch>
                <a:fillRect/>
              </a:stretch>
            </p:blipFill>
            <p:spPr>
              <a:xfrm>
                <a:off x="5306969" y="3871722"/>
                <a:ext cx="22680" cy="9000"/>
              </a:xfrm>
              <a:prstGeom prst="rect">
                <a:avLst/>
              </a:prstGeom>
            </p:spPr>
          </p:pic>
        </mc:Fallback>
      </mc:AlternateContent>
      <p:pic>
        <p:nvPicPr>
          <p:cNvPr id="8" name="Picture 7">
            <a:extLst>
              <a:ext uri="{FF2B5EF4-FFF2-40B4-BE49-F238E27FC236}">
                <a16:creationId xmlns:a16="http://schemas.microsoft.com/office/drawing/2014/main" id="{3B58B209-F8B0-4C9C-A858-534E5FC67E8E}"/>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5800" y="121920"/>
            <a:ext cx="731520" cy="1097280"/>
          </a:xfrm>
          <a:prstGeom prst="rect">
            <a:avLst/>
          </a:prstGeom>
          <a:ln w="28575">
            <a:solidFill>
              <a:schemeClr val="tx1"/>
            </a:solidFill>
          </a:ln>
        </p:spPr>
      </p:pic>
    </p:spTree>
    <p:extLst>
      <p:ext uri="{BB962C8B-B14F-4D97-AF65-F5344CB8AC3E}">
        <p14:creationId xmlns:p14="http://schemas.microsoft.com/office/powerpoint/2010/main" val="1092354714"/>
      </p:ext>
    </p:extLst>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2400304" y="228314"/>
            <a:ext cx="7391399" cy="1143286"/>
          </a:xfrm>
        </p:spPr>
        <p:txBody>
          <a:bodyPr/>
          <a:lstStyle/>
          <a:p>
            <a:pPr algn="ctr" eaLnBrk="1" hangingPunct="1">
              <a:defRPr/>
            </a:pPr>
            <a:r>
              <a:rPr lang="en-US" altLang="en-US" sz="3200" dirty="0">
                <a:solidFill>
                  <a:srgbClr val="00FFFF"/>
                </a:solidFill>
                <a:effectLst>
                  <a:outerShdw blurRad="38100" dist="38100" dir="2700000" algn="tl">
                    <a:srgbClr val="000000">
                      <a:alpha val="43137"/>
                    </a:srgbClr>
                  </a:outerShdw>
                </a:effectLst>
              </a:rPr>
              <a:t>Alva J. McClain</a:t>
            </a:r>
            <a:br>
              <a:rPr lang="en-US" altLang="en-US" sz="1600" dirty="0">
                <a:solidFill>
                  <a:schemeClr val="tx1"/>
                </a:solidFill>
                <a:effectLst>
                  <a:outerShdw blurRad="38100" dist="38100" dir="2700000" algn="tl">
                    <a:srgbClr val="000000">
                      <a:alpha val="43137"/>
                    </a:srgbClr>
                  </a:outerShdw>
                </a:effectLst>
              </a:rPr>
            </a:br>
            <a:r>
              <a:rPr lang="en-US" sz="1600" dirty="0">
                <a:solidFill>
                  <a:schemeClr val="tx1"/>
                </a:solidFill>
                <a:effectLst>
                  <a:outerShdw blurRad="38100" dist="38100" dir="2700000" algn="tl">
                    <a:srgbClr val="000000">
                      <a:alpha val="43137"/>
                    </a:srgbClr>
                  </a:outerShdw>
                </a:effectLst>
              </a:rPr>
              <a:t>Alva J. McClain, </a:t>
            </a:r>
            <a:r>
              <a:rPr lang="en-US" sz="1600" i="1" dirty="0">
                <a:solidFill>
                  <a:schemeClr val="tx1"/>
                </a:solidFill>
                <a:effectLst>
                  <a:outerShdw blurRad="38100" dist="38100" dir="2700000" algn="tl">
                    <a:srgbClr val="000000">
                      <a:alpha val="43137"/>
                    </a:srgbClr>
                  </a:outerShdw>
                </a:effectLst>
              </a:rPr>
              <a:t>The Greatness of the Kingdom: An Inductive Study of the Kingdom of God as Set Forth in the Scriptures</a:t>
            </a:r>
            <a:r>
              <a:rPr lang="en-US" sz="1600" dirty="0">
                <a:solidFill>
                  <a:schemeClr val="tx1"/>
                </a:solidFill>
                <a:effectLst>
                  <a:outerShdw blurRad="38100" dist="38100" dir="2700000" algn="tl">
                    <a:srgbClr val="000000">
                      <a:alpha val="43137"/>
                    </a:srgbClr>
                  </a:outerShdw>
                </a:effectLst>
              </a:rPr>
              <a:t> (Grand Rapids: Zondervan, 1959), 438-39.</a:t>
            </a:r>
            <a:endParaRPr lang="en-US" altLang="en-US" sz="1600" dirty="0">
              <a:solidFill>
                <a:schemeClr val="tx1"/>
              </a:solidFill>
              <a:effectLst>
                <a:outerShdw blurRad="38100" dist="38100" dir="2700000" algn="tl">
                  <a:srgbClr val="000000">
                    <a:alpha val="43137"/>
                  </a:srgbClr>
                </a:outerShdw>
              </a:effectLst>
            </a:endParaRPr>
          </a:p>
        </p:txBody>
      </p:sp>
      <p:sp>
        <p:nvSpPr>
          <p:cNvPr id="57347" name="Content Placeholder 2"/>
          <p:cNvSpPr>
            <a:spLocks noGrp="1"/>
          </p:cNvSpPr>
          <p:nvPr>
            <p:ph idx="1"/>
          </p:nvPr>
        </p:nvSpPr>
        <p:spPr>
          <a:xfrm>
            <a:off x="609600" y="1371600"/>
            <a:ext cx="10972800" cy="4800600"/>
          </a:xfrm>
        </p:spPr>
        <p:txBody>
          <a:bodyPr/>
          <a:lstStyle/>
          <a:p>
            <a:pPr marL="0" indent="0" algn="just" eaLnBrk="1" hangingPunct="1">
              <a:buNone/>
              <a:defRPr/>
            </a:pPr>
            <a:r>
              <a:rPr lang="en-US" sz="2550" dirty="0">
                <a:effectLst>
                  <a:outerShdw blurRad="38100" dist="38100" dir="2700000" algn="tl">
                    <a:srgbClr val="000000">
                      <a:alpha val="43137"/>
                    </a:srgbClr>
                  </a:outerShdw>
                </a:effectLst>
              </a:rPr>
              <a:t>“The distances traveled down this road by various religious movements, and the forms of control which were developed, have been widely different. The difference is very great between the Roman Catholic system and modern Protestant efforts to control the state; also between the ecclesiastical rule of </a:t>
            </a:r>
            <a:r>
              <a:rPr lang="en-US" sz="2550" b="1" u="sng" dirty="0">
                <a:solidFill>
                  <a:srgbClr val="FFFFCC"/>
                </a:solidFill>
                <a:effectLst>
                  <a:outerShdw blurRad="38100" dist="38100" dir="2700000" algn="tl">
                    <a:srgbClr val="000000">
                      <a:alpha val="43137"/>
                    </a:srgbClr>
                  </a:outerShdw>
                </a:effectLst>
              </a:rPr>
              <a:t>Calvin in Geneva</a:t>
            </a:r>
            <a:r>
              <a:rPr lang="en-US" sz="2550" dirty="0">
                <a:effectLst>
                  <a:outerShdw blurRad="38100" dist="38100" dir="2700000" algn="tl">
                    <a:srgbClr val="000000">
                      <a:alpha val="43137"/>
                    </a:srgbClr>
                  </a:outerShdw>
                </a:effectLst>
              </a:rPr>
              <a:t> and the fanaticism of Münster and the English ‘fifth-monarchy.’ But the basic assumption is always the same: The church in some sense is the kingdom, and therefore has a </a:t>
            </a:r>
            <a:r>
              <a:rPr lang="en-US" sz="2550" b="1" u="sng" dirty="0">
                <a:solidFill>
                  <a:srgbClr val="FFFFCC"/>
                </a:solidFill>
                <a:effectLst>
                  <a:outerShdw blurRad="38100" dist="38100" dir="2700000" algn="tl">
                    <a:srgbClr val="000000">
                      <a:alpha val="43137"/>
                    </a:srgbClr>
                  </a:outerShdw>
                </a:effectLst>
              </a:rPr>
              <a:t>divine right to rule</a:t>
            </a:r>
            <a:r>
              <a:rPr lang="en-US" sz="2550" dirty="0">
                <a:effectLst>
                  <a:outerShdw blurRad="38100" dist="38100" dir="2700000" algn="tl">
                    <a:srgbClr val="000000">
                      <a:alpha val="43137"/>
                    </a:srgbClr>
                  </a:outerShdw>
                </a:effectLst>
              </a:rPr>
              <a:t>; or it is the business of the church to ‘establish’ fully the Kingdom of God among men. Thus </a:t>
            </a:r>
            <a:r>
              <a:rPr lang="en-US" sz="2550" b="1" u="sng" dirty="0">
                <a:solidFill>
                  <a:srgbClr val="FFFFCC"/>
                </a:solidFill>
                <a:effectLst>
                  <a:outerShdw blurRad="38100" dist="38100" dir="2700000" algn="tl">
                    <a:srgbClr val="000000">
                      <a:alpha val="43137"/>
                    </a:srgbClr>
                  </a:outerShdw>
                </a:effectLst>
              </a:rPr>
              <a:t>the church loses its pilgrim character</a:t>
            </a:r>
            <a:r>
              <a:rPr lang="en-US" sz="2550" dirty="0">
                <a:effectLst>
                  <a:outerShdw blurRad="38100" dist="38100" dir="2700000" algn="tl">
                    <a:srgbClr val="000000">
                      <a:alpha val="43137"/>
                    </a:srgbClr>
                  </a:outerShdw>
                </a:effectLst>
              </a:rPr>
              <a:t> and the sharp edge of its divinely commissioned ‘</a:t>
            </a:r>
            <a:r>
              <a:rPr lang="en-US" sz="2550" b="1" u="sng" dirty="0">
                <a:solidFill>
                  <a:srgbClr val="FFFFCC"/>
                </a:solidFill>
                <a:effectLst>
                  <a:outerShdw blurRad="38100" dist="38100" dir="2700000" algn="tl">
                    <a:srgbClr val="000000">
                      <a:alpha val="43137"/>
                    </a:srgbClr>
                  </a:outerShdw>
                </a:effectLst>
              </a:rPr>
              <a:t>witness’ is blunted</a:t>
            </a:r>
            <a:r>
              <a:rPr lang="en-US" sz="2550" dirty="0">
                <a:effectLst>
                  <a:outerShdw blurRad="38100" dist="38100" dir="2700000" algn="tl">
                    <a:srgbClr val="000000">
                      <a:alpha val="43137"/>
                    </a:srgbClr>
                  </a:outerShdw>
                </a:effectLst>
              </a:rPr>
              <a:t>. It becomes an </a:t>
            </a:r>
            <a:r>
              <a:rPr lang="en-US" sz="2550" i="1" dirty="0" err="1">
                <a:effectLst>
                  <a:outerShdw blurRad="38100" dist="38100" dir="2700000" algn="tl">
                    <a:srgbClr val="000000">
                      <a:alpha val="43137"/>
                    </a:srgbClr>
                  </a:outerShdw>
                </a:effectLst>
              </a:rPr>
              <a:t>ekklēssia</a:t>
            </a:r>
            <a:r>
              <a:rPr lang="en-US" sz="2550" dirty="0">
                <a:effectLst>
                  <a:outerShdw blurRad="38100" dist="38100" dir="2700000" algn="tl">
                    <a:srgbClr val="000000">
                      <a:alpha val="43137"/>
                    </a:srgbClr>
                  </a:outerShdw>
                </a:effectLst>
              </a:rPr>
              <a:t> which is not only in the world, but also of the world. It forgets that just as in the regeneration of the soul only God can effect the miracle, even so the ‘</a:t>
            </a:r>
            <a:r>
              <a:rPr lang="en-US" sz="2550" b="1" u="sng" dirty="0">
                <a:solidFill>
                  <a:srgbClr val="FFFFCC"/>
                </a:solidFill>
                <a:effectLst>
                  <a:outerShdw blurRad="38100" dist="38100" dir="2700000" algn="tl">
                    <a:srgbClr val="000000">
                      <a:alpha val="43137"/>
                    </a:srgbClr>
                  </a:outerShdw>
                </a:effectLst>
              </a:rPr>
              <a:t>regeneration</a:t>
            </a:r>
            <a:r>
              <a:rPr lang="en-US" sz="2550" dirty="0">
                <a:effectLst>
                  <a:outerShdw blurRad="38100" dist="38100" dir="2700000" algn="tl">
                    <a:srgbClr val="000000">
                      <a:alpha val="43137"/>
                    </a:srgbClr>
                  </a:outerShdw>
                </a:effectLst>
              </a:rPr>
              <a:t>’ of the world can only be wrought by the intrusion of regal power from on high (</a:t>
            </a:r>
            <a:r>
              <a:rPr lang="en-US" sz="2550" b="1" u="sng" dirty="0">
                <a:solidFill>
                  <a:srgbClr val="FFFFCC"/>
                </a:solidFill>
                <a:effectLst>
                  <a:outerShdw blurRad="38100" dist="38100" dir="2700000" algn="tl">
                    <a:srgbClr val="000000">
                      <a:alpha val="43137"/>
                    </a:srgbClr>
                  </a:outerShdw>
                </a:effectLst>
              </a:rPr>
              <a:t>Matt. 19:28</a:t>
            </a:r>
            <a:r>
              <a:rPr lang="en-US" sz="2550" dirty="0">
                <a:effectLst>
                  <a:outerShdw blurRad="38100" dist="38100" dir="2700000" algn="tl">
                    <a:srgbClr val="000000">
                      <a:alpha val="43137"/>
                    </a:srgbClr>
                  </a:outerShdw>
                </a:effectLst>
              </a:rPr>
              <a:t>).”</a:t>
            </a:r>
          </a:p>
        </p:txBody>
      </p:sp>
      <mc:AlternateContent xmlns:mc="http://schemas.openxmlformats.org/markup-compatibility/2006" xmlns:p14="http://schemas.microsoft.com/office/powerpoint/2010/main">
        <mc:Choice Requires="p14">
          <p:contentPart p14:bwMode="auto" r:id="rId2">
            <p14:nvContentPartPr>
              <p14:cNvPr id="9" name="Ink 8"/>
              <p14:cNvContentPartPr/>
              <p14:nvPr/>
            </p14:nvContentPartPr>
            <p14:xfrm>
              <a:off x="5099609" y="3821322"/>
              <a:ext cx="6840" cy="20520"/>
            </p14:xfrm>
          </p:contentPart>
        </mc:Choice>
        <mc:Fallback xmlns="">
          <p:pic>
            <p:nvPicPr>
              <p:cNvPr id="9" name="Ink 8"/>
              <p:cNvPicPr/>
              <p:nvPr/>
            </p:nvPicPr>
            <p:blipFill>
              <a:blip r:embed="rId3"/>
              <a:stretch>
                <a:fillRect/>
              </a:stretch>
            </p:blipFill>
            <p:spPr>
              <a:xfrm>
                <a:off x="5095163" y="3816723"/>
                <a:ext cx="15732" cy="29719"/>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0" name="Ink 9"/>
              <p14:cNvContentPartPr/>
              <p14:nvPr/>
            </p14:nvContentPartPr>
            <p14:xfrm>
              <a:off x="5304449" y="3862362"/>
              <a:ext cx="20880" cy="7200"/>
            </p14:xfrm>
          </p:contentPart>
        </mc:Choice>
        <mc:Fallback xmlns="">
          <p:pic>
            <p:nvPicPr>
              <p:cNvPr id="10" name="Ink 9"/>
              <p:cNvPicPr/>
              <p:nvPr/>
            </p:nvPicPr>
            <p:blipFill>
              <a:blip r:embed="rId5"/>
              <a:stretch>
                <a:fillRect/>
              </a:stretch>
            </p:blipFill>
            <p:spPr>
              <a:xfrm>
                <a:off x="5300129" y="3858042"/>
                <a:ext cx="295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1" name="Ink 10"/>
              <p14:cNvContentPartPr/>
              <p14:nvPr/>
            </p14:nvContentPartPr>
            <p14:xfrm>
              <a:off x="5311289" y="3876042"/>
              <a:ext cx="14040" cy="360"/>
            </p14:xfrm>
          </p:contentPart>
        </mc:Choice>
        <mc:Fallback xmlns="">
          <p:pic>
            <p:nvPicPr>
              <p:cNvPr id="11" name="Ink 10"/>
              <p:cNvPicPr/>
              <p:nvPr/>
            </p:nvPicPr>
            <p:blipFill>
              <a:blip r:embed="rId7"/>
              <a:stretch>
                <a:fillRect/>
              </a:stretch>
            </p:blipFill>
            <p:spPr>
              <a:xfrm>
                <a:off x="5306969" y="3871722"/>
                <a:ext cx="22680" cy="9000"/>
              </a:xfrm>
              <a:prstGeom prst="rect">
                <a:avLst/>
              </a:prstGeom>
            </p:spPr>
          </p:pic>
        </mc:Fallback>
      </mc:AlternateContent>
      <p:pic>
        <p:nvPicPr>
          <p:cNvPr id="8" name="Picture 7">
            <a:extLst>
              <a:ext uri="{FF2B5EF4-FFF2-40B4-BE49-F238E27FC236}">
                <a16:creationId xmlns:a16="http://schemas.microsoft.com/office/drawing/2014/main" id="{06B90D87-B53F-4453-949E-07319574DAE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5800" y="121920"/>
            <a:ext cx="731520" cy="1097280"/>
          </a:xfrm>
          <a:prstGeom prst="rect">
            <a:avLst/>
          </a:prstGeom>
          <a:ln w="28575">
            <a:solidFill>
              <a:schemeClr val="tx1"/>
            </a:solidFill>
          </a:ln>
        </p:spPr>
      </p:pic>
    </p:spTree>
    <p:extLst>
      <p:ext uri="{BB962C8B-B14F-4D97-AF65-F5344CB8AC3E}">
        <p14:creationId xmlns:p14="http://schemas.microsoft.com/office/powerpoint/2010/main" val="945201761"/>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828800" y="228600"/>
            <a:ext cx="8534400" cy="914400"/>
          </a:xfrm>
        </p:spPr>
        <p:txBody>
          <a:bodyPr/>
          <a:lstStyle/>
          <a:p>
            <a:pPr algn="ctr"/>
            <a:r>
              <a:rPr lang="en-US" sz="4000" dirty="0">
                <a:effectLst>
                  <a:outerShdw blurRad="38100" dist="38100" dir="2700000" algn="tl">
                    <a:srgbClr val="000000">
                      <a:alpha val="43137"/>
                    </a:srgbClr>
                  </a:outerShdw>
                </a:effectLst>
              </a:rPr>
              <a:t>II. Why Critique Calvinism?</a:t>
            </a:r>
            <a:endParaRPr lang="en-US" sz="4000" dirty="0">
              <a:effectLst>
                <a:outerShdw blurRad="38100" dist="38100" dir="2700000" algn="tl">
                  <a:srgbClr val="000000">
                    <a:alpha val="43137"/>
                  </a:srgbClr>
                </a:outerShdw>
              </a:effectLst>
              <a:ea typeface="Calibri" pitchFamily="34" charset="0"/>
              <a:cs typeface="Calibri" pitchFamily="34" charset="0"/>
            </a:endParaRPr>
          </a:p>
        </p:txBody>
      </p:sp>
      <p:sp>
        <p:nvSpPr>
          <p:cNvPr id="3" name="Content Placeholder 2"/>
          <p:cNvSpPr>
            <a:spLocks noGrp="1"/>
          </p:cNvSpPr>
          <p:nvPr>
            <p:ph idx="1"/>
          </p:nvPr>
        </p:nvSpPr>
        <p:spPr>
          <a:xfrm>
            <a:off x="609600" y="1600200"/>
            <a:ext cx="10744200" cy="3505200"/>
          </a:xfrm>
        </p:spPr>
        <p:txBody>
          <a:bodyPr/>
          <a:lstStyle/>
          <a:p>
            <a:pPr marL="458788" indent="-458788">
              <a:spcBef>
                <a:spcPts val="0"/>
              </a:spcBef>
              <a:spcAft>
                <a:spcPts val="3600"/>
              </a:spcAft>
              <a:buSzPct val="100000"/>
              <a:buFont typeface="+mj-lt"/>
              <a:buAutoNum type="alphaUcPeriod"/>
              <a:defRPr/>
            </a:pPr>
            <a:r>
              <a:rPr lang="en-US" dirty="0">
                <a:effectLst>
                  <a:outerShdw blurRad="38100" dist="38100" dir="2700000" algn="tl">
                    <a:srgbClr val="000000">
                      <a:alpha val="43137"/>
                    </a:srgbClr>
                  </a:outerShdw>
                </a:effectLst>
                <a:cs typeface="Calibri" pitchFamily="34" charset="0"/>
              </a:rPr>
              <a:t>General calling to defend the faith (Jude 3)</a:t>
            </a:r>
          </a:p>
          <a:p>
            <a:pPr marL="458788" indent="-458788">
              <a:spcBef>
                <a:spcPts val="0"/>
              </a:spcBef>
              <a:spcAft>
                <a:spcPts val="3600"/>
              </a:spcAft>
              <a:buSzPct val="100000"/>
              <a:buFont typeface="+mj-lt"/>
              <a:buAutoNum type="alphaUcPeriod"/>
              <a:defRPr/>
            </a:pPr>
            <a:r>
              <a:rPr lang="en-US" dirty="0">
                <a:effectLst>
                  <a:outerShdw blurRad="38100" dist="38100" dir="2700000" algn="tl">
                    <a:srgbClr val="000000">
                      <a:alpha val="43137"/>
                    </a:srgbClr>
                  </a:outerShdw>
                </a:effectLst>
                <a:cs typeface="Calibri" pitchFamily="34" charset="0"/>
              </a:rPr>
              <a:t>The call to admonish fellow believers (2 Thess. 3:15)</a:t>
            </a:r>
          </a:p>
          <a:p>
            <a:pPr marL="458788" indent="-458788">
              <a:spcBef>
                <a:spcPts val="0"/>
              </a:spcBef>
              <a:spcAft>
                <a:spcPts val="3600"/>
              </a:spcAft>
              <a:buSzPct val="100000"/>
              <a:buFont typeface="+mj-lt"/>
              <a:buAutoNum type="alphaUcPeriod"/>
              <a:defRPr/>
            </a:pPr>
            <a:r>
              <a:rPr lang="en-US" dirty="0">
                <a:effectLst>
                  <a:outerShdw blurRad="38100" dist="38100" dir="2700000" algn="tl">
                    <a:srgbClr val="000000">
                      <a:alpha val="43137"/>
                    </a:srgbClr>
                  </a:outerShdw>
                </a:effectLst>
                <a:cs typeface="Calibri" pitchFamily="34" charset="0"/>
              </a:rPr>
              <a:t>Calvinism is a serious issue</a:t>
            </a:r>
          </a:p>
          <a:p>
            <a:pPr marL="458788" indent="-458788">
              <a:spcBef>
                <a:spcPts val="0"/>
              </a:spcBef>
              <a:spcAft>
                <a:spcPts val="36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cs typeface="Calibri" pitchFamily="34" charset="0"/>
              </a:rPr>
              <a:t>The prophetic implications of Calvinism</a:t>
            </a:r>
          </a:p>
        </p:txBody>
      </p:sp>
      <p:pic>
        <p:nvPicPr>
          <p:cNvPr id="3074" name="Picture 2">
            <a:extLst>
              <a:ext uri="{FF2B5EF4-FFF2-40B4-BE49-F238E27FC236}">
                <a16:creationId xmlns:a16="http://schemas.microsoft.com/office/drawing/2014/main" id="{C6918F4F-A2FF-4A55-885A-DFB3DCE6CF0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763125" y="4267200"/>
            <a:ext cx="1819275" cy="2163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77768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371600"/>
            <a:ext cx="10972800" cy="5105400"/>
          </a:xfrm>
        </p:spPr>
        <p:txBody>
          <a:bodyPr/>
          <a:lstStyle/>
          <a:p>
            <a:pPr marL="0" indent="0" algn="just">
              <a:buNone/>
              <a:defRPr/>
            </a:pPr>
            <a:r>
              <a:rPr lang="en-US" sz="2800" dirty="0">
                <a:effectLst>
                  <a:outerShdw blurRad="38100" dist="38100" dir="2700000" algn="tl">
                    <a:srgbClr val="000000">
                      <a:alpha val="43137"/>
                    </a:srgbClr>
                  </a:outerShdw>
                </a:effectLst>
              </a:rPr>
              <a:t>“The Reformers inherited the doctrine of persecution from their mother Church, and practiced it as far as they had the power. They fought intolerance with intolerance. They differed favorably from their opponents in the degree and extent, but not in the principle, of intolerance. They broke down the tyranny of popery, and thus opened the way for the development of religious freedom; but they denied to others the liberty which they exercised themselves. The Protestant governments in Germany and </a:t>
            </a:r>
            <a:r>
              <a:rPr lang="en-US" sz="2800" b="1" u="sng" dirty="0">
                <a:solidFill>
                  <a:srgbClr val="FFFFCC"/>
                </a:solidFill>
                <a:effectLst>
                  <a:outerShdw blurRad="38100" dist="38100" dir="2700000" algn="tl">
                    <a:srgbClr val="000000">
                      <a:alpha val="43137"/>
                    </a:srgbClr>
                  </a:outerShdw>
                </a:effectLst>
              </a:rPr>
              <a:t>Switzerland</a:t>
            </a:r>
            <a:r>
              <a:rPr lang="en-US" sz="2800" dirty="0">
                <a:effectLst>
                  <a:outerShdw blurRad="38100" dist="38100" dir="2700000" algn="tl">
                    <a:srgbClr val="000000">
                      <a:alpha val="43137"/>
                    </a:srgbClr>
                  </a:outerShdw>
                </a:effectLst>
              </a:rPr>
              <a:t> excluded, within the limits of their jurisdiction, the Roman Catholics from all religious and civil rights, and took exclusive possession of their churches, convents, and other property. They banished, </a:t>
            </a:r>
            <a:r>
              <a:rPr lang="en-US" sz="2800" b="1" u="sng" dirty="0">
                <a:solidFill>
                  <a:srgbClr val="FFFFCC"/>
                </a:solidFill>
                <a:effectLst>
                  <a:outerShdw blurRad="38100" dist="38100" dir="2700000" algn="tl">
                    <a:srgbClr val="000000">
                      <a:alpha val="43137"/>
                    </a:srgbClr>
                  </a:outerShdw>
                </a:effectLst>
              </a:rPr>
              <a:t>imprisoned, drowned, beheaded, hanged, and burned</a:t>
            </a:r>
            <a:r>
              <a:rPr lang="en-US" sz="2800" dirty="0">
                <a:effectLst>
                  <a:outerShdw blurRad="38100" dist="38100" dir="2700000" algn="tl">
                    <a:srgbClr val="000000">
                      <a:alpha val="43137"/>
                    </a:srgbClr>
                  </a:outerShdw>
                </a:effectLst>
              </a:rPr>
              <a:t> Anabaptists, Antitrinitarians, Schwenkfeldians, and other </a:t>
            </a:r>
            <a:r>
              <a:rPr lang="en-US" sz="2800" b="1" u="sng" dirty="0">
                <a:solidFill>
                  <a:srgbClr val="FFFFCC"/>
                </a:solidFill>
                <a:effectLst>
                  <a:outerShdw blurRad="38100" dist="38100" dir="2700000" algn="tl">
                    <a:srgbClr val="000000">
                      <a:alpha val="43137"/>
                    </a:srgbClr>
                  </a:outerShdw>
                </a:effectLst>
              </a:rPr>
              <a:t>dissenters</a:t>
            </a:r>
            <a:r>
              <a:rPr lang="en-US" sz="2800" dirty="0">
                <a:effectLst>
                  <a:outerShdw blurRad="38100" dist="38100" dir="2700000" algn="tl">
                    <a:srgbClr val="000000">
                      <a:alpha val="43137"/>
                    </a:srgbClr>
                  </a:outerShdw>
                </a:effectLst>
              </a:rPr>
              <a:t>.”</a:t>
            </a:r>
          </a:p>
        </p:txBody>
      </p:sp>
      <p:sp>
        <p:nvSpPr>
          <p:cNvPr id="99331" name="TextBox 3"/>
          <p:cNvSpPr txBox="1">
            <a:spLocks noChangeArrowheads="1"/>
          </p:cNvSpPr>
          <p:nvPr/>
        </p:nvSpPr>
        <p:spPr bwMode="auto">
          <a:xfrm>
            <a:off x="3267075" y="228600"/>
            <a:ext cx="5657850" cy="969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spcAft>
                <a:spcPts val="600"/>
              </a:spcAft>
            </a:pPr>
            <a:r>
              <a:rPr lang="en-US" altLang="en-US" sz="32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Philip Schaff</a:t>
            </a:r>
          </a:p>
          <a:p>
            <a:pPr algn="ctr" eaLnBrk="1" hangingPunct="1"/>
            <a:r>
              <a:rPr lang="en-US" altLang="en-US" sz="20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History of the Christian Church, </a:t>
            </a:r>
            <a:r>
              <a:rPr lang="en-US" altLang="en-US" sz="2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vol. 8 , p. 700</a:t>
            </a:r>
            <a:r>
              <a:rPr lang="en-US" altLang="en-US" sz="20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2" name="Picture 1">
            <a:extLst>
              <a:ext uri="{FF2B5EF4-FFF2-40B4-BE49-F238E27FC236}">
                <a16:creationId xmlns:a16="http://schemas.microsoft.com/office/drawing/2014/main" id="{66237E8C-8146-47DB-A49B-BE8D3136809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70926" y="100816"/>
            <a:ext cx="776874" cy="109728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711930077"/>
      </p:ext>
    </p:extLst>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09600" y="1164134"/>
            <a:ext cx="10972800" cy="4708981"/>
          </a:xfrm>
          <a:prstGeom prst="rect">
            <a:avLst/>
          </a:prstGeom>
        </p:spPr>
        <p:txBody>
          <a:bodyPr wrap="square">
            <a:spAutoFit/>
          </a:bodyPr>
          <a:lstStyle/>
          <a:p>
            <a:pPr algn="just"/>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Reformers came out of Roman Catholicism which was known for its intolerance and persecution of anyone who differed from Catholic dogma, as anyone who has studied the Spanish Inquisition fully knows.  The tragedy is that John Calvin and some of the other Reformers, became shamefully intolerant of those who differed from their doctrinal position, even to the point of executing the offender!”</a:t>
            </a:r>
            <a:r>
              <a:rPr lang="en-US" sz="3000" dirty="0">
                <a:latin typeface="Calibri" panose="020F0502020204030204" pitchFamily="34" charset="0"/>
                <a:cs typeface="Calibri" panose="020F0502020204030204" pitchFamily="34" charset="0"/>
              </a:rPr>
              <a:t>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Reformers were ambitious of succeeding the tyrants whom they had dethroned. They imposed with equal rigor their creeds and confessions; they asserted the right of the magistrate to punish heretics with death. The nature of the tiger was the same...</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
        <p:nvSpPr>
          <p:cNvPr id="3" name="Rectangle 2"/>
          <p:cNvSpPr/>
          <p:nvPr/>
        </p:nvSpPr>
        <p:spPr>
          <a:xfrm>
            <a:off x="3724277" y="228600"/>
            <a:ext cx="4743449" cy="938719"/>
          </a:xfrm>
          <a:prstGeom prst="rect">
            <a:avLst/>
          </a:prstGeom>
        </p:spPr>
        <p:txBody>
          <a:bodyPr wrap="square">
            <a:spAutoFit/>
          </a:bodyPr>
          <a:lstStyle/>
          <a:p>
            <a:pPr algn="ctr">
              <a:spcAft>
                <a:spcPts val="600"/>
              </a:spcAft>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Edward Gibbon</a:t>
            </a:r>
          </a:p>
          <a:p>
            <a:pPr algn="ctr"/>
            <a:r>
              <a:rPr lang="en-US" sz="1800" i="1" dirty="0">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Decline and Fall</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ch.</a:t>
            </a:r>
            <a:r>
              <a:rPr lang="en-US" sz="1800" dirty="0">
                <a:latin typeface="Calibri" panose="020F0502020204030204" pitchFamily="34" charset="0"/>
                <a:cs typeface="Calibri" panose="020F0502020204030204" pitchFamily="34" charset="0"/>
              </a:rPr>
              <a:t> LIV</a:t>
            </a:r>
            <a:r>
              <a:rPr lang="en-US" sz="1800" dirty="0">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a:t>
            </a:r>
          </a:p>
        </p:txBody>
      </p:sp>
      <p:sp>
        <p:nvSpPr>
          <p:cNvPr id="2" name="TextBox 1">
            <a:extLst>
              <a:ext uri="{FF2B5EF4-FFF2-40B4-BE49-F238E27FC236}">
                <a16:creationId xmlns:a16="http://schemas.microsoft.com/office/drawing/2014/main" id="{896C3ABB-E974-43C0-8A18-7F424C6BEF31}"/>
              </a:ext>
            </a:extLst>
          </p:cNvPr>
          <p:cNvSpPr txBox="1"/>
          <p:nvPr/>
        </p:nvSpPr>
        <p:spPr>
          <a:xfrm>
            <a:off x="1524000" y="6096000"/>
            <a:ext cx="9906000" cy="646331"/>
          </a:xfrm>
          <a:prstGeom prst="rect">
            <a:avLst/>
          </a:prstGeom>
          <a:noFill/>
        </p:spPr>
        <p:txBody>
          <a:bodyPr wrap="square" rtlCol="0">
            <a:spAutoFit/>
          </a:bodyPr>
          <a:lstStyle/>
          <a:p>
            <a:pPr algn="ctr"/>
            <a:r>
              <a:rPr lang="en-US" sz="1800" dirty="0">
                <a:latin typeface="Calibri" panose="020F0502020204030204" pitchFamily="34" charset="0"/>
                <a:cs typeface="Calibri" panose="020F0502020204030204" pitchFamily="34" charset="0"/>
              </a:rPr>
              <a:t>Initial quote by George Zeller, “Should We Go Back to the Reformation?” online: www.middletownbiblechurch.org/reformed/backto.htm, accessed 22 November 2019</a:t>
            </a:r>
          </a:p>
        </p:txBody>
      </p:sp>
    </p:spTree>
    <p:extLst>
      <p:ext uri="{BB962C8B-B14F-4D97-AF65-F5344CB8AC3E}">
        <p14:creationId xmlns:p14="http://schemas.microsoft.com/office/powerpoint/2010/main" val="3309931831"/>
      </p:ext>
    </p:extLst>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5413" name="Rectangle 5"/>
          <p:cNvSpPr>
            <a:spLocks noChangeArrowheads="1"/>
          </p:cNvSpPr>
          <p:nvPr/>
        </p:nvSpPr>
        <p:spPr bwMode="auto">
          <a:xfrm>
            <a:off x="609600" y="1494343"/>
            <a:ext cx="10972800" cy="4373057"/>
          </a:xfrm>
          <a:prstGeom prst="rect">
            <a:avLst/>
          </a:prstGeom>
          <a:noFill/>
          <a:ln w="9525">
            <a:noFill/>
            <a:miter lim="800000"/>
            <a:headEnd/>
            <a:tailEnd/>
          </a:ln>
          <a:effectLst/>
        </p:spPr>
        <p:txBody>
          <a:bodyPr/>
          <a:lstStyle/>
          <a:p>
            <a:pPr algn="just"/>
            <a:r>
              <a:rPr lang="en-US" sz="2900" dirty="0">
                <a:latin typeface="Calibri" panose="020F0502020204030204" pitchFamily="34" charset="0"/>
                <a:cs typeface="Calibri" panose="020F0502020204030204" pitchFamily="34" charset="0"/>
              </a:rPr>
              <a:t>“In February of 1555, Calvin’s supporters gained the absolute majority on the council [in Geneva]. On May 16, there was an attempted uprising because Calvin had excluded certain libertarian civic officials from the Lord’s Supper. Leaders of the rebellion who fled to Bern were sentenced to death in </a:t>
            </a:r>
            <a:r>
              <a:rPr lang="en-US" sz="2900" dirty="0" err="1">
                <a:latin typeface="Calibri" panose="020F0502020204030204" pitchFamily="34" charset="0"/>
                <a:cs typeface="Calibri" panose="020F0502020204030204" pitchFamily="34" charset="0"/>
              </a:rPr>
              <a:t>abstentia</a:t>
            </a:r>
            <a:r>
              <a:rPr lang="en-US" sz="2900" dirty="0">
                <a:latin typeface="Calibri" panose="020F0502020204030204" pitchFamily="34" charset="0"/>
                <a:cs typeface="Calibri" panose="020F0502020204030204" pitchFamily="34" charset="0"/>
              </a:rPr>
              <a:t>. Four who failed to escape were beheaded, quartered, and their body parts hung in strategic locations as a warning. Evoking the phrase ‘henchmen of Satan,’ which he had used years earlier against the Anabaptists, Calvin justified this barbarity by saying, ‘Those who do not correct evil when they can do so and their office requires it are guilty of it.’ From 1554 until his death in 1564, ‘no one any longer dared oppose the Reformer [Calvin] openly.’”</a:t>
            </a:r>
          </a:p>
        </p:txBody>
      </p:sp>
      <p:sp>
        <p:nvSpPr>
          <p:cNvPr id="6" name="Rectangle 2"/>
          <p:cNvSpPr>
            <a:spLocks noChangeArrowheads="1"/>
          </p:cNvSpPr>
          <p:nvPr/>
        </p:nvSpPr>
        <p:spPr bwMode="auto">
          <a:xfrm>
            <a:off x="2514600" y="228600"/>
            <a:ext cx="7162800" cy="933449"/>
          </a:xfrm>
          <a:prstGeom prst="rect">
            <a:avLst/>
          </a:prstGeom>
          <a:noFill/>
          <a:ln w="9525">
            <a:noFill/>
            <a:miter lim="800000"/>
            <a:headEnd/>
            <a:tailEnd/>
          </a:ln>
          <a:effectLst/>
        </p:spPr>
        <p:txBody>
          <a:bodyPr anchor="ctr"/>
          <a:lstStyle/>
          <a:p>
            <a:pPr algn="ctr">
              <a:spcAft>
                <a:spcPts val="600"/>
              </a:spcAft>
              <a:defRPr/>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Dave Hunt</a:t>
            </a:r>
          </a:p>
          <a:p>
            <a:pPr lvl="0" algn="ctr"/>
            <a:r>
              <a:rPr lang="en-US" sz="1800" dirty="0">
                <a:solidFill>
                  <a:srgbClr val="FFFFFF"/>
                </a:solidFill>
                <a:latin typeface="Calibri" panose="020F0502020204030204" pitchFamily="34" charset="0"/>
                <a:cs typeface="Calibri" panose="020F0502020204030204" pitchFamily="34" charset="0"/>
              </a:rPr>
              <a:t>“Calvinism Denied,” in </a:t>
            </a:r>
            <a:r>
              <a:rPr lang="en-US" sz="1800" i="1" dirty="0">
                <a:solidFill>
                  <a:srgbClr val="FFFFFF"/>
                </a:solidFill>
                <a:latin typeface="Calibri" panose="020F0502020204030204" pitchFamily="34" charset="0"/>
                <a:cs typeface="Calibri" panose="020F0502020204030204" pitchFamily="34" charset="0"/>
              </a:rPr>
              <a:t>Debating Calvinism: Five Points, Two Views</a:t>
            </a:r>
            <a:r>
              <a:rPr lang="en-US" sz="1800" dirty="0">
                <a:solidFill>
                  <a:srgbClr val="FFFFFF"/>
                </a:solidFill>
                <a:latin typeface="Calibri" panose="020F0502020204030204" pitchFamily="34" charset="0"/>
                <a:cs typeface="Calibri" panose="020F0502020204030204" pitchFamily="34" charset="0"/>
              </a:rPr>
              <a:t>, ed. Dave Hunt and James White (Sisters, OR: Multnomah, 2004), pp. 23-24.</a:t>
            </a:r>
          </a:p>
        </p:txBody>
      </p:sp>
    </p:spTree>
    <p:extLst>
      <p:ext uri="{BB962C8B-B14F-4D97-AF65-F5344CB8AC3E}">
        <p14:creationId xmlns:p14="http://schemas.microsoft.com/office/powerpoint/2010/main" val="35948163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james white yasir qadhi beyond debate">
            <a:extLst>
              <a:ext uri="{FF2B5EF4-FFF2-40B4-BE49-F238E27FC236}">
                <a16:creationId xmlns:a16="http://schemas.microsoft.com/office/drawing/2014/main" id="{81D487EC-DB24-45BD-AF6F-6DF09A55A4C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828800" y="838200"/>
            <a:ext cx="8534400" cy="4800600"/>
          </a:xfrm>
          <a:prstGeom prst="rect">
            <a:avLst/>
          </a:prstGeom>
          <a:solidFill>
            <a:srgbClr val="FFFFFF">
              <a:shade val="85000"/>
            </a:srgbClr>
          </a:solidFill>
          <a:ln w="88900" cap="sq">
            <a:solidFill>
              <a:srgbClr val="FFFFCC"/>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59159666"/>
      </p:ext>
    </p:extLst>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2209800" y="228600"/>
            <a:ext cx="7772400" cy="1143000"/>
          </a:xfrm>
        </p:spPr>
        <p:txBody>
          <a:bodyPr/>
          <a:lstStyle/>
          <a:p>
            <a:pPr algn="ctr"/>
            <a:r>
              <a:rPr lang="en-US" altLang="en-US" sz="3600" dirty="0">
                <a:solidFill>
                  <a:srgbClr val="00FFFF"/>
                </a:solidFill>
                <a:effectLst>
                  <a:outerShdw blurRad="38100" dist="38100" dir="2700000" algn="tl">
                    <a:srgbClr val="000000">
                      <a:alpha val="43137"/>
                    </a:srgbClr>
                  </a:outerShdw>
                </a:effectLst>
              </a:rPr>
              <a:t>Dispensational Theology is a </a:t>
            </a:r>
            <a:br>
              <a:rPr lang="en-US" altLang="en-US" sz="3600" dirty="0">
                <a:solidFill>
                  <a:srgbClr val="00FFFF"/>
                </a:solidFill>
                <a:effectLst>
                  <a:outerShdw blurRad="38100" dist="38100" dir="2700000" algn="tl">
                    <a:srgbClr val="000000">
                      <a:alpha val="43137"/>
                    </a:srgbClr>
                  </a:outerShdw>
                </a:effectLst>
              </a:rPr>
            </a:br>
            <a:r>
              <a:rPr lang="en-US" altLang="en-US" sz="3600" dirty="0">
                <a:solidFill>
                  <a:srgbClr val="00FFFF"/>
                </a:solidFill>
                <a:effectLst>
                  <a:outerShdw blurRad="38100" dist="38100" dir="2700000" algn="tl">
                    <a:srgbClr val="000000">
                      <a:alpha val="43137"/>
                    </a:srgbClr>
                  </a:outerShdw>
                </a:effectLst>
              </a:rPr>
              <a:t>System of Theology</a:t>
            </a:r>
          </a:p>
        </p:txBody>
      </p:sp>
      <p:sp>
        <p:nvSpPr>
          <p:cNvPr id="183299" name="Rectangle 3"/>
          <p:cNvSpPr>
            <a:spLocks noChangeArrowheads="1"/>
          </p:cNvSpPr>
          <p:nvPr/>
        </p:nvSpPr>
        <p:spPr bwMode="auto">
          <a:xfrm>
            <a:off x="609600" y="1636712"/>
            <a:ext cx="10972800" cy="4687888"/>
          </a:xfrm>
          <a:prstGeom prst="rect">
            <a:avLst/>
          </a:prstGeom>
          <a:noFill/>
          <a:ln w="9525">
            <a:noFill/>
            <a:miter lim="800000"/>
            <a:headEnd/>
            <a:tailEnd/>
          </a:ln>
          <a:effectLst/>
        </p:spPr>
        <p:txBody>
          <a:bodyPr lIns="91436" tIns="45718" rIns="91436" bIns="45718"/>
          <a:lstStyle/>
          <a:p>
            <a:pPr algn="just" defTabSz="915001">
              <a:spcBef>
                <a:spcPts val="0"/>
              </a:spcBef>
              <a:spcAft>
                <a:spcPts val="2400"/>
              </a:spcAft>
              <a:defRPr/>
            </a:pPr>
            <a:r>
              <a:rPr lang="en-US" sz="3000" dirty="0">
                <a:latin typeface="Calibri" panose="020F0502020204030204" pitchFamily="34" charset="0"/>
                <a:cs typeface="Calibri" panose="020F0502020204030204" pitchFamily="34" charset="0"/>
              </a:rPr>
              <a:t>Traditional-normative dispensational theology is a system that embodies three essential, fundamental concepts called the </a:t>
            </a:r>
            <a:r>
              <a:rPr lang="en-US" sz="3000" b="1" dirty="0">
                <a:solidFill>
                  <a:srgbClr val="FFFFCC"/>
                </a:solidFill>
                <a:latin typeface="Calibri" panose="020F0502020204030204" pitchFamily="34" charset="0"/>
                <a:cs typeface="Calibri" panose="020F0502020204030204" pitchFamily="34" charset="0"/>
              </a:rPr>
              <a:t>sine qua non </a:t>
            </a:r>
            <a:r>
              <a:rPr lang="en-US" sz="3000" dirty="0">
                <a:latin typeface="Calibri" panose="020F0502020204030204" pitchFamily="34" charset="0"/>
                <a:cs typeface="Calibri" panose="020F0502020204030204" pitchFamily="34" charset="0"/>
              </a:rPr>
              <a:t>(lit. “without which is not”):</a:t>
            </a:r>
          </a:p>
          <a:p>
            <a:pPr marL="457200" indent="-457200" algn="just" defTabSz="915001">
              <a:spcBef>
                <a:spcPts val="0"/>
              </a:spcBef>
              <a:spcAft>
                <a:spcPts val="2400"/>
              </a:spcAft>
              <a:buClr>
                <a:srgbClr val="00FFFF"/>
              </a:buClr>
              <a:buFont typeface="+mj-lt"/>
              <a:buAutoNum type="arabicPeriod"/>
              <a:defRPr/>
            </a:pPr>
            <a:r>
              <a:rPr lang="en-US" sz="3000" dirty="0">
                <a:latin typeface="Calibri" panose="020F0502020204030204" pitchFamily="34" charset="0"/>
                <a:cs typeface="Calibri" panose="020F0502020204030204" pitchFamily="34" charset="0"/>
              </a:rPr>
              <a:t>The </a:t>
            </a:r>
            <a:r>
              <a:rPr lang="en-US" sz="3000" b="1" dirty="0">
                <a:solidFill>
                  <a:srgbClr val="FFFFCC"/>
                </a:solidFill>
                <a:latin typeface="Calibri" panose="020F0502020204030204" pitchFamily="34" charset="0"/>
                <a:cs typeface="Calibri" panose="020F0502020204030204" pitchFamily="34" charset="0"/>
              </a:rPr>
              <a:t>consistent</a:t>
            </a:r>
            <a:r>
              <a:rPr lang="en-US" sz="3000" dirty="0">
                <a:latin typeface="Calibri" panose="020F0502020204030204" pitchFamily="34" charset="0"/>
                <a:cs typeface="Calibri" panose="020F0502020204030204" pitchFamily="34" charset="0"/>
              </a:rPr>
              <a:t> use of a plain, normal, literal, grammatical-historical method of interpretation;</a:t>
            </a:r>
          </a:p>
          <a:p>
            <a:pPr marL="457200" indent="-457200" algn="just" defTabSz="915001">
              <a:spcBef>
                <a:spcPts val="0"/>
              </a:spcBef>
              <a:spcAft>
                <a:spcPts val="2400"/>
              </a:spcAft>
              <a:buClr>
                <a:srgbClr val="00FFFF"/>
              </a:buClr>
              <a:buFont typeface="+mj-lt"/>
              <a:buAutoNum type="arabicPeriod"/>
              <a:defRPr/>
            </a:pPr>
            <a:r>
              <a:rPr lang="en-US" sz="3000" dirty="0">
                <a:latin typeface="Calibri" panose="020F0502020204030204" pitchFamily="34" charset="0"/>
                <a:cs typeface="Calibri" panose="020F0502020204030204" pitchFamily="34" charset="0"/>
              </a:rPr>
              <a:t>Which reveals that the </a:t>
            </a:r>
            <a:r>
              <a:rPr lang="en-US" sz="3000" b="1" dirty="0">
                <a:solidFill>
                  <a:srgbClr val="FFFFCC"/>
                </a:solidFill>
                <a:latin typeface="Calibri" panose="020F0502020204030204" pitchFamily="34" charset="0"/>
                <a:cs typeface="Calibri" panose="020F0502020204030204" pitchFamily="34" charset="0"/>
              </a:rPr>
              <a:t>Church is distinct from Israel</a:t>
            </a:r>
            <a:r>
              <a:rPr lang="en-US" sz="3000" dirty="0">
                <a:latin typeface="Calibri" panose="020F0502020204030204" pitchFamily="34" charset="0"/>
                <a:cs typeface="Calibri" panose="020F0502020204030204" pitchFamily="34" charset="0"/>
              </a:rPr>
              <a:t>;</a:t>
            </a:r>
          </a:p>
          <a:p>
            <a:pPr marL="457200" indent="-457200" algn="just" defTabSz="915001">
              <a:spcBef>
                <a:spcPts val="0"/>
              </a:spcBef>
              <a:spcAft>
                <a:spcPts val="2400"/>
              </a:spcAft>
              <a:buClr>
                <a:srgbClr val="00FFFF"/>
              </a:buClr>
              <a:buFont typeface="+mj-lt"/>
              <a:buAutoNum type="arabicPeriod"/>
              <a:defRPr/>
            </a:pPr>
            <a:r>
              <a:rPr lang="en-US" sz="3000" dirty="0">
                <a:latin typeface="Calibri" panose="020F0502020204030204" pitchFamily="34" charset="0"/>
                <a:cs typeface="Calibri" panose="020F0502020204030204" pitchFamily="34" charset="0"/>
              </a:rPr>
              <a:t>God’s overall purpose is to bring </a:t>
            </a:r>
            <a:r>
              <a:rPr lang="en-US" sz="3000" b="1" dirty="0">
                <a:solidFill>
                  <a:srgbClr val="FFFFCC"/>
                </a:solidFill>
                <a:latin typeface="Calibri" panose="020F0502020204030204" pitchFamily="34" charset="0"/>
                <a:cs typeface="Calibri" panose="020F0502020204030204" pitchFamily="34" charset="0"/>
              </a:rPr>
              <a:t>glory to Himself </a:t>
            </a:r>
            <a:r>
              <a:rPr lang="en-US" sz="3000" dirty="0">
                <a:latin typeface="Calibri" panose="020F0502020204030204" pitchFamily="34" charset="0"/>
                <a:cs typeface="Calibri" panose="020F0502020204030204" pitchFamily="34" charset="0"/>
              </a:rPr>
              <a:t>(Eph. 1:6, 12, 14).</a:t>
            </a:r>
          </a:p>
        </p:txBody>
      </p:sp>
      <p:sp>
        <p:nvSpPr>
          <p:cNvPr id="30724" name="Text Box 4"/>
          <p:cNvSpPr txBox="1">
            <a:spLocks noChangeArrowheads="1"/>
          </p:cNvSpPr>
          <p:nvPr/>
        </p:nvSpPr>
        <p:spPr bwMode="auto">
          <a:xfrm>
            <a:off x="4033044" y="6403976"/>
            <a:ext cx="4125912"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479" tIns="41239" rIns="82479" bIns="41239">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r>
              <a:rPr lang="en-US" altLang="en-US" sz="1600" dirty="0">
                <a:latin typeface="Calibri" panose="020F0502020204030204" pitchFamily="34" charset="0"/>
                <a:cs typeface="Calibri" panose="020F0502020204030204" pitchFamily="34" charset="0"/>
              </a:rPr>
              <a:t>Dr. Charles Ryrie, </a:t>
            </a:r>
            <a:r>
              <a:rPr lang="en-US" altLang="en-US" sz="1600" i="1" dirty="0">
                <a:latin typeface="Calibri" panose="020F0502020204030204" pitchFamily="34" charset="0"/>
                <a:cs typeface="Calibri" panose="020F0502020204030204" pitchFamily="34" charset="0"/>
              </a:rPr>
              <a:t>Dispensationalism</a:t>
            </a:r>
            <a:r>
              <a:rPr lang="en-US" altLang="en-US" sz="1600" dirty="0">
                <a:latin typeface="Calibri" panose="020F0502020204030204" pitchFamily="34" charset="0"/>
                <a:cs typeface="Calibri" panose="020F0502020204030204" pitchFamily="34" charset="0"/>
              </a:rPr>
              <a:t>, pp. 38-41</a:t>
            </a:r>
          </a:p>
        </p:txBody>
      </p:sp>
    </p:spTree>
    <p:extLst>
      <p:ext uri="{BB962C8B-B14F-4D97-AF65-F5344CB8AC3E}">
        <p14:creationId xmlns:p14="http://schemas.microsoft.com/office/powerpoint/2010/main" val="138200496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Grp="1" noChangeArrowheads="1"/>
          </p:cNvSpPr>
          <p:nvPr>
            <p:ph type="body" idx="1"/>
          </p:nvPr>
        </p:nvSpPr>
        <p:spPr>
          <a:xfrm>
            <a:off x="609600" y="1222131"/>
            <a:ext cx="10972800" cy="5178669"/>
          </a:xfrm>
        </p:spPr>
        <p:txBody>
          <a:bodyPr/>
          <a:lstStyle/>
          <a:p>
            <a:pPr marL="0" indent="0" algn="just">
              <a:buNone/>
            </a:pPr>
            <a:r>
              <a:rPr lang="en-US" sz="3200" dirty="0">
                <a:effectLst>
                  <a:outerShdw blurRad="38100" dist="38100" dir="2700000" algn="tl">
                    <a:srgbClr val="000000">
                      <a:alpha val="43137"/>
                    </a:srgbClr>
                  </a:outerShdw>
                </a:effectLst>
              </a:rPr>
              <a:t>“To understand this, we must account for </a:t>
            </a:r>
            <a:r>
              <a:rPr lang="en-US" sz="3200" b="1" u="sng" dirty="0">
                <a:solidFill>
                  <a:srgbClr val="FFFFCC"/>
                </a:solidFill>
                <a:effectLst>
                  <a:outerShdw blurRad="38100" dist="38100" dir="2700000" algn="tl">
                    <a:srgbClr val="000000">
                      <a:alpha val="43137"/>
                    </a:srgbClr>
                  </a:outerShdw>
                </a:effectLst>
              </a:rPr>
              <a:t>the pre-millennial view</a:t>
            </a:r>
            <a:r>
              <a:rPr lang="en-US" sz="3200" dirty="0">
                <a:effectLst>
                  <a:outerShdw blurRad="38100" dist="38100" dir="2700000" algn="tl">
                    <a:srgbClr val="000000">
                      <a:alpha val="43137"/>
                    </a:srgbClr>
                  </a:outerShdw>
                </a:effectLst>
              </a:rPr>
              <a:t> that had come to dominate the American evangelical worldview and played a role in limiting evangelical social action on the race issues. According to this view, the present world is evil and will inevitably suffer moral decline until Christ comes again. Thus, to devote oneself to social reform is futile. The implications of this view were clearly expressed by Billy Graham. In response to King’s famous ‘I have a dream’ speech that his children might one day play together with white children, Graham, who had…</a:t>
            </a:r>
            <a:endParaRPr lang="en-US" dirty="0">
              <a:effectLst>
                <a:outerShdw blurRad="38100" dist="38100" dir="2700000" algn="tl">
                  <a:srgbClr val="000000">
                    <a:alpha val="43137"/>
                  </a:srgbClr>
                </a:outerShdw>
              </a:effectLst>
              <a:cs typeface="Calibri" panose="020F0502020204030204" pitchFamily="34" charset="0"/>
            </a:endParaRPr>
          </a:p>
        </p:txBody>
      </p:sp>
      <p:sp>
        <p:nvSpPr>
          <p:cNvPr id="80900" name="Text Box 4"/>
          <p:cNvSpPr txBox="1">
            <a:spLocks noChangeArrowheads="1"/>
          </p:cNvSpPr>
          <p:nvPr/>
        </p:nvSpPr>
        <p:spPr bwMode="auto">
          <a:xfrm>
            <a:off x="685800" y="6504801"/>
            <a:ext cx="108204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r>
              <a:rPr lang="en-US" sz="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Michael O. Emerson and Christian Smith, </a:t>
            </a:r>
            <a:r>
              <a:rPr lang="en-US" sz="12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Divided by Faith: Evangelical Religion and the Problem of Race in America</a:t>
            </a:r>
            <a:r>
              <a:rPr lang="en-US" sz="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(New York: Oxford University Press, 2000), 47.</a:t>
            </a:r>
          </a:p>
        </p:txBody>
      </p:sp>
      <p:sp>
        <p:nvSpPr>
          <p:cNvPr id="6" name="Rectangle 2">
            <a:extLst>
              <a:ext uri="{FF2B5EF4-FFF2-40B4-BE49-F238E27FC236}">
                <a16:creationId xmlns:a16="http://schemas.microsoft.com/office/drawing/2014/main" id="{CAAA40EE-C3C9-4EF3-8EDF-E5B612951F6B}"/>
              </a:ext>
            </a:extLst>
          </p:cNvPr>
          <p:cNvSpPr txBox="1">
            <a:spLocks noChangeArrowheads="1"/>
          </p:cNvSpPr>
          <p:nvPr/>
        </p:nvSpPr>
        <p:spPr bwMode="auto">
          <a:xfrm>
            <a:off x="3200400" y="228600"/>
            <a:ext cx="5791200" cy="685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sz="3600" kern="0" dirty="0">
                <a:effectLst>
                  <a:outerShdw blurRad="38100" dist="38100" dir="2700000" algn="tl">
                    <a:srgbClr val="000000">
                      <a:alpha val="43137"/>
                    </a:srgbClr>
                  </a:outerShdw>
                </a:effectLst>
              </a:rPr>
              <a:t>Premillennialism and Racism</a:t>
            </a:r>
          </a:p>
        </p:txBody>
      </p:sp>
      <p:pic>
        <p:nvPicPr>
          <p:cNvPr id="2" name="Picture 1">
            <a:extLst>
              <a:ext uri="{FF2B5EF4-FFF2-40B4-BE49-F238E27FC236}">
                <a16:creationId xmlns:a16="http://schemas.microsoft.com/office/drawing/2014/main" id="{86DC1760-FDBB-4DE2-834C-95A2FC00685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5800" y="76200"/>
            <a:ext cx="720957" cy="1097280"/>
          </a:xfrm>
          <a:prstGeom prst="rect">
            <a:avLst/>
          </a:prstGeom>
          <a:ln>
            <a:solidFill>
              <a:schemeClr val="tx1"/>
            </a:solidFill>
          </a:ln>
        </p:spPr>
      </p:pic>
    </p:spTree>
    <p:extLst>
      <p:ext uri="{BB962C8B-B14F-4D97-AF65-F5344CB8AC3E}">
        <p14:creationId xmlns:p14="http://schemas.microsoft.com/office/powerpoint/2010/main" val="745461137"/>
      </p:ext>
    </p:extLst>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Grp="1" noChangeArrowheads="1"/>
          </p:cNvSpPr>
          <p:nvPr>
            <p:ph type="body" idx="1"/>
          </p:nvPr>
        </p:nvSpPr>
        <p:spPr>
          <a:xfrm>
            <a:off x="609600" y="1222131"/>
            <a:ext cx="10972800" cy="5178669"/>
          </a:xfrm>
        </p:spPr>
        <p:txBody>
          <a:bodyPr/>
          <a:lstStyle/>
          <a:p>
            <a:pPr marL="0" indent="0" algn="just">
              <a:buNone/>
            </a:pPr>
            <a:r>
              <a:rPr lang="en-US" sz="3200" dirty="0">
                <a:effectLst>
                  <a:outerShdw blurRad="38100" dist="38100" dir="2700000" algn="tl">
                    <a:srgbClr val="000000">
                      <a:alpha val="43137"/>
                    </a:srgbClr>
                  </a:outerShdw>
                </a:effectLst>
              </a:rPr>
              <a:t>…been invited but did not attend the 1963 march on Washington, said: ‘</a:t>
            </a:r>
            <a:r>
              <a:rPr lang="en-US" sz="3200" b="1" u="sng" dirty="0">
                <a:solidFill>
                  <a:srgbClr val="FFFFCC"/>
                </a:solidFill>
                <a:effectLst>
                  <a:outerShdw blurRad="38100" dist="38100" dir="2700000" algn="tl">
                    <a:srgbClr val="000000">
                      <a:alpha val="43137"/>
                    </a:srgbClr>
                  </a:outerShdw>
                </a:effectLst>
              </a:rPr>
              <a:t>only when Christ comes again will little white children of Alabama walk hand-in-hand with little black children</a:t>
            </a:r>
            <a:r>
              <a:rPr lang="en-US" sz="3200" dirty="0">
                <a:effectLst>
                  <a:outerShdw blurRad="38100" dist="38100" dir="2700000" algn="tl">
                    <a:srgbClr val="000000">
                      <a:alpha val="43137"/>
                    </a:srgbClr>
                  </a:outerShdw>
                </a:effectLst>
              </a:rPr>
              <a:t>.’ This was not meant to be harsh, but rather what he and most white evangelicals perceived to be realistic.” </a:t>
            </a:r>
            <a:endParaRPr lang="en-US" dirty="0">
              <a:effectLst>
                <a:outerShdw blurRad="38100" dist="38100" dir="2700000" algn="tl">
                  <a:srgbClr val="000000">
                    <a:alpha val="43137"/>
                  </a:srgbClr>
                </a:outerShdw>
              </a:effectLst>
              <a:cs typeface="Calibri" panose="020F0502020204030204" pitchFamily="34" charset="0"/>
            </a:endParaRPr>
          </a:p>
        </p:txBody>
      </p:sp>
      <p:sp>
        <p:nvSpPr>
          <p:cNvPr id="80900" name="Text Box 4"/>
          <p:cNvSpPr txBox="1">
            <a:spLocks noChangeArrowheads="1"/>
          </p:cNvSpPr>
          <p:nvPr/>
        </p:nvSpPr>
        <p:spPr bwMode="auto">
          <a:xfrm>
            <a:off x="685800" y="6504801"/>
            <a:ext cx="108204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r>
              <a:rPr lang="en-US" sz="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Michael O. Emerson and Christian Smith, </a:t>
            </a:r>
            <a:r>
              <a:rPr lang="en-US" sz="12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Divided by Faith: Evangelical Religion and the Problem of Race in America</a:t>
            </a:r>
            <a:r>
              <a:rPr lang="en-US" sz="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(New York: Oxford University Press, 2000), 47.</a:t>
            </a:r>
          </a:p>
        </p:txBody>
      </p:sp>
      <p:sp>
        <p:nvSpPr>
          <p:cNvPr id="6" name="Rectangle 2">
            <a:extLst>
              <a:ext uri="{FF2B5EF4-FFF2-40B4-BE49-F238E27FC236}">
                <a16:creationId xmlns:a16="http://schemas.microsoft.com/office/drawing/2014/main" id="{CAAA40EE-C3C9-4EF3-8EDF-E5B612951F6B}"/>
              </a:ext>
            </a:extLst>
          </p:cNvPr>
          <p:cNvSpPr txBox="1">
            <a:spLocks noChangeArrowheads="1"/>
          </p:cNvSpPr>
          <p:nvPr/>
        </p:nvSpPr>
        <p:spPr bwMode="auto">
          <a:xfrm>
            <a:off x="2247900" y="228600"/>
            <a:ext cx="7696200" cy="685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sz="3600" kern="0" dirty="0">
                <a:effectLst>
                  <a:outerShdw blurRad="38100" dist="38100" dir="2700000" algn="tl">
                    <a:srgbClr val="000000">
                      <a:alpha val="43137"/>
                    </a:srgbClr>
                  </a:outerShdw>
                </a:effectLst>
              </a:rPr>
              <a:t>Premillennialism and Racism (cont’d)</a:t>
            </a:r>
          </a:p>
        </p:txBody>
      </p:sp>
      <p:pic>
        <p:nvPicPr>
          <p:cNvPr id="2" name="Picture 1">
            <a:extLst>
              <a:ext uri="{FF2B5EF4-FFF2-40B4-BE49-F238E27FC236}">
                <a16:creationId xmlns:a16="http://schemas.microsoft.com/office/drawing/2014/main" id="{86DC1760-FDBB-4DE2-834C-95A2FC00685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5800" y="76200"/>
            <a:ext cx="720957" cy="1097280"/>
          </a:xfrm>
          <a:prstGeom prst="rect">
            <a:avLst/>
          </a:prstGeom>
          <a:ln>
            <a:solidFill>
              <a:schemeClr val="tx1"/>
            </a:solidFill>
          </a:ln>
        </p:spPr>
      </p:pic>
    </p:spTree>
    <p:extLst>
      <p:ext uri="{BB962C8B-B14F-4D97-AF65-F5344CB8AC3E}">
        <p14:creationId xmlns:p14="http://schemas.microsoft.com/office/powerpoint/2010/main" val="3542191710"/>
      </p:ext>
    </p:extLst>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6436" name="Text Box 4"/>
          <p:cNvSpPr txBox="1">
            <a:spLocks noChangeArrowheads="1"/>
          </p:cNvSpPr>
          <p:nvPr/>
        </p:nvSpPr>
        <p:spPr bwMode="auto">
          <a:xfrm>
            <a:off x="605159" y="1151363"/>
            <a:ext cx="10981681" cy="5155257"/>
          </a:xfrm>
          <a:prstGeom prst="rect">
            <a:avLst/>
          </a:prstGeom>
          <a:noFill/>
          <a:ln w="9525">
            <a:noFill/>
            <a:miter lim="800000"/>
            <a:headEnd/>
            <a:tailEnd/>
          </a:ln>
          <a:effectLst/>
        </p:spPr>
        <p:txBody>
          <a:bodyPr wrap="square">
            <a:spAutoFit/>
          </a:bodyPr>
          <a:lstStyle/>
          <a:p>
            <a:pPr>
              <a:spcBef>
                <a:spcPts val="600"/>
              </a:spcBef>
              <a:spcAft>
                <a:spcPts val="600"/>
              </a:spcAft>
              <a:defRPr/>
            </a:pPr>
            <a:r>
              <a:rPr lang="en-US" altLang="zh-CN" sz="29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John MacArthur Jr. writes:</a:t>
            </a:r>
            <a:endParaRPr lang="en-US" sz="2900" kern="0" dirty="0">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endParaRPr>
          </a:p>
          <a:p>
            <a:pPr algn="just">
              <a:spcBef>
                <a:spcPts val="600"/>
              </a:spcBef>
              <a:spcAft>
                <a:spcPts val="600"/>
              </a:spcAft>
              <a:defRPr/>
            </a:pPr>
            <a:r>
              <a:rPr lang="en-US" altLang="zh-CN" sz="2900" kern="0" dirty="0">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“There is a tendency, however, for dispensationalists to get </a:t>
            </a:r>
            <a:r>
              <a:rPr lang="en-US" altLang="zh-CN" sz="2900" b="1" i="1" kern="0" dirty="0">
                <a:solidFill>
                  <a:srgbClr val="FFFFCC"/>
                </a:solidFill>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carried away</a:t>
            </a:r>
            <a:r>
              <a:rPr lang="en-US" altLang="zh-CN" sz="2900" kern="0" dirty="0">
                <a:solidFill>
                  <a:srgbClr val="FFFFCC"/>
                </a:solidFill>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 </a:t>
            </a:r>
            <a:r>
              <a:rPr lang="en-US" altLang="zh-CN" sz="2900" kern="0" dirty="0">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with compartmentalizing truth to the point that they make </a:t>
            </a:r>
            <a:r>
              <a:rPr lang="en-US" altLang="zh-CN" sz="2900" b="1" i="1" kern="0" dirty="0">
                <a:solidFill>
                  <a:srgbClr val="FFFFCC"/>
                </a:solidFill>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unbiblical differentiations</a:t>
            </a:r>
            <a:r>
              <a:rPr lang="en-US" altLang="zh-CN" sz="2900" kern="0" dirty="0">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 An almost </a:t>
            </a:r>
            <a:r>
              <a:rPr lang="en-US" altLang="zh-CN" sz="2900" b="1" i="1" kern="0" dirty="0">
                <a:solidFill>
                  <a:srgbClr val="FFFFCC"/>
                </a:solidFill>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obsessive desire</a:t>
            </a:r>
            <a:r>
              <a:rPr lang="en-US" altLang="zh-CN" sz="2900" kern="0" dirty="0">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 to categorize and contrast related truths has carried various dispensationalist interpreters (</a:t>
            </a:r>
            <a:r>
              <a:rPr lang="en-US" altLang="zh-CN" sz="2900" i="1" kern="0" dirty="0">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Chafer, Ryrie, Hodges, etc.</a:t>
            </a:r>
            <a:r>
              <a:rPr lang="en-US" altLang="zh-CN" sz="2900" kern="0" dirty="0">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 far beyond the legitimate distinctions between Israel and the Church. Many would </a:t>
            </a:r>
            <a:r>
              <a:rPr lang="en-US" altLang="zh-CN" sz="2900" b="1" i="1" kern="0" dirty="0">
                <a:solidFill>
                  <a:srgbClr val="FFFFCC"/>
                </a:solidFill>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also</a:t>
            </a:r>
            <a:r>
              <a:rPr lang="en-US" altLang="zh-CN" sz="2900" kern="0" dirty="0">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 draw </a:t>
            </a:r>
            <a:r>
              <a:rPr lang="en-US" altLang="zh-CN" sz="2900" b="1" i="1" kern="0" dirty="0">
                <a:solidFill>
                  <a:srgbClr val="FFFFCC"/>
                </a:solidFill>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hard lines</a:t>
            </a:r>
            <a:r>
              <a:rPr lang="en-US" altLang="zh-CN" sz="2900" kern="0" dirty="0">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 between salvation and discipleship (</a:t>
            </a:r>
            <a:r>
              <a:rPr lang="en-US" altLang="zh-CN" sz="2900" i="1" kern="0" dirty="0">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justification and sanctification</a:t>
            </a:r>
            <a:r>
              <a:rPr lang="en-US" altLang="zh-CN" sz="2900" kern="0" dirty="0">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 </a:t>
            </a:r>
            <a:r>
              <a:rPr lang="en-US" altLang="zh-CN" sz="2900" b="1" i="1" kern="0" dirty="0">
                <a:solidFill>
                  <a:srgbClr val="FFFFCC"/>
                </a:solidFill>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the church and the kingdom</a:t>
            </a:r>
            <a:r>
              <a:rPr lang="en-US" altLang="zh-CN" sz="2900" kern="0" dirty="0">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 Christ's preaching and the apostolic message, faith and repentance, and the age of law and the age of grace." (bold &amp; emphasis mine)  </a:t>
            </a:r>
            <a:r>
              <a:rPr lang="en-US" altLang="zh-CN" sz="2900" i="1" kern="0" dirty="0">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The Gospel According to Jesus</a:t>
            </a:r>
            <a:r>
              <a:rPr lang="en-US" altLang="zh-CN" sz="2900" kern="0" dirty="0">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 page 31 </a:t>
            </a:r>
          </a:p>
        </p:txBody>
      </p:sp>
      <p:pic>
        <p:nvPicPr>
          <p:cNvPr id="5" name="Picture 4">
            <a:extLst>
              <a:ext uri="{FF2B5EF4-FFF2-40B4-BE49-F238E27FC236}">
                <a16:creationId xmlns:a16="http://schemas.microsoft.com/office/drawing/2014/main" id="{031721A3-F816-4080-956B-E5DE7F10609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4798" y="76200"/>
            <a:ext cx="1566502" cy="914400"/>
          </a:xfrm>
          <a:prstGeom prst="rect">
            <a:avLst/>
          </a:prstGeom>
          <a:ln>
            <a:solidFill>
              <a:schemeClr val="tx1"/>
            </a:solidFill>
          </a:ln>
        </p:spPr>
      </p:pic>
      <p:sp>
        <p:nvSpPr>
          <p:cNvPr id="6" name="Rectangle 2">
            <a:extLst>
              <a:ext uri="{FF2B5EF4-FFF2-40B4-BE49-F238E27FC236}">
                <a16:creationId xmlns:a16="http://schemas.microsoft.com/office/drawing/2014/main" id="{4714CD47-5E8E-4418-910F-A8207AD93C35}"/>
              </a:ext>
            </a:extLst>
          </p:cNvPr>
          <p:cNvSpPr>
            <a:spLocks noChangeArrowheads="1"/>
          </p:cNvSpPr>
          <p:nvPr/>
        </p:nvSpPr>
        <p:spPr bwMode="auto">
          <a:xfrm>
            <a:off x="2744993" y="228601"/>
            <a:ext cx="6702014" cy="922762"/>
          </a:xfrm>
          <a:prstGeom prst="rect">
            <a:avLst/>
          </a:prstGeom>
          <a:noFill/>
          <a:ln w="9525">
            <a:noFill/>
            <a:miter lim="800000"/>
            <a:headEnd/>
            <a:tailEnd/>
          </a:ln>
          <a:effectLst/>
        </p:spPr>
        <p:txBody>
          <a:bodyPr anchor="ctr"/>
          <a:lstStyle/>
          <a:p>
            <a:pPr algn="ctr">
              <a:defRPr/>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John MacArthur</a:t>
            </a:r>
          </a:p>
        </p:txBody>
      </p:sp>
    </p:spTree>
    <p:extLst>
      <p:ext uri="{BB962C8B-B14F-4D97-AF65-F5344CB8AC3E}">
        <p14:creationId xmlns:p14="http://schemas.microsoft.com/office/powerpoint/2010/main" val="29753718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5413" name="Rectangle 5"/>
          <p:cNvSpPr>
            <a:spLocks noChangeArrowheads="1"/>
          </p:cNvSpPr>
          <p:nvPr/>
        </p:nvSpPr>
        <p:spPr bwMode="auto">
          <a:xfrm>
            <a:off x="609600" y="1151363"/>
            <a:ext cx="10972800" cy="5104123"/>
          </a:xfrm>
          <a:prstGeom prst="rect">
            <a:avLst/>
          </a:prstGeom>
          <a:noFill/>
          <a:ln w="9525">
            <a:noFill/>
            <a:miter lim="800000"/>
            <a:headEnd/>
            <a:tailEnd/>
          </a:ln>
          <a:effectLst/>
        </p:spPr>
        <p:txBody>
          <a:bodyPr/>
          <a:lstStyle/>
          <a:p>
            <a:pPr algn="just">
              <a:spcBef>
                <a:spcPct val="30000"/>
              </a:spcBef>
              <a:spcAft>
                <a:spcPct val="30000"/>
              </a:spcAft>
              <a:buClr>
                <a:srgbClr val="0000FF"/>
              </a:buClr>
              <a:defRPr/>
            </a:pPr>
            <a:r>
              <a:rPr lang="en-US" altLang="zh-CN" sz="3200" kern="0" dirty="0">
                <a:solidFill>
                  <a:prstClr val="white"/>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was raised in a dispensational environment; there’s no question… But, as I got into seminary, I began to test some of those things.  I have been perhaps aptly designated as a </a:t>
            </a:r>
            <a:r>
              <a:rPr lang="en-US" altLang="zh-CN" sz="3200" b="1" i="1" kern="0"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leaky dispensationalist</a:t>
            </a:r>
            <a:r>
              <a:rPr lang="en-US" altLang="zh-CN" sz="3200" kern="0" dirty="0">
                <a:solidFill>
                  <a:prstClr val="white"/>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Here’s my dispensationalism – I’ll give it to you in one sentence: there’s a difference between the church and Israel – period!... </a:t>
            </a:r>
          </a:p>
          <a:p>
            <a:pPr>
              <a:spcBef>
                <a:spcPct val="30000"/>
              </a:spcBef>
              <a:spcAft>
                <a:spcPct val="30000"/>
              </a:spcAft>
              <a:buClr>
                <a:schemeClr val="hlink"/>
              </a:buClr>
              <a:defRPr/>
            </a:pPr>
            <a:r>
              <a:rPr lang="en-US" altLang="zh-CN" sz="3200" kern="0" dirty="0">
                <a:solidFill>
                  <a:prstClr val="white"/>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the same time in seminary, I began to be exposed to reading among more Reformed theologians… And over the years of exegeting the scripture, it has again yielded to me a Reformed theology….”</a:t>
            </a:r>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34798" y="76200"/>
            <a:ext cx="1566502" cy="914400"/>
          </a:xfrm>
          <a:prstGeom prst="rect">
            <a:avLst/>
          </a:prstGeom>
          <a:ln>
            <a:solidFill>
              <a:schemeClr val="tx1"/>
            </a:solidFill>
          </a:ln>
        </p:spPr>
      </p:pic>
      <p:sp>
        <p:nvSpPr>
          <p:cNvPr id="7" name="Rectangle 2">
            <a:extLst>
              <a:ext uri="{FF2B5EF4-FFF2-40B4-BE49-F238E27FC236}">
                <a16:creationId xmlns:a16="http://schemas.microsoft.com/office/drawing/2014/main" id="{5308EB86-4765-48EA-80C3-9114B04F5506}"/>
              </a:ext>
            </a:extLst>
          </p:cNvPr>
          <p:cNvSpPr>
            <a:spLocks noChangeArrowheads="1"/>
          </p:cNvSpPr>
          <p:nvPr/>
        </p:nvSpPr>
        <p:spPr bwMode="auto">
          <a:xfrm>
            <a:off x="2744993" y="228601"/>
            <a:ext cx="6702014" cy="922762"/>
          </a:xfrm>
          <a:prstGeom prst="rect">
            <a:avLst/>
          </a:prstGeom>
          <a:noFill/>
          <a:ln w="9525">
            <a:noFill/>
            <a:miter lim="800000"/>
            <a:headEnd/>
            <a:tailEnd/>
          </a:ln>
          <a:effectLst/>
        </p:spPr>
        <p:txBody>
          <a:bodyPr anchor="ctr"/>
          <a:lstStyle/>
          <a:p>
            <a:pPr algn="ctr">
              <a:defRPr/>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John MacArthur</a:t>
            </a:r>
          </a:p>
        </p:txBody>
      </p:sp>
    </p:spTree>
    <p:extLst>
      <p:ext uri="{BB962C8B-B14F-4D97-AF65-F5344CB8AC3E}">
        <p14:creationId xmlns:p14="http://schemas.microsoft.com/office/powerpoint/2010/main" val="31489729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05" name="Rectangle 5"/>
          <p:cNvSpPr>
            <a:spLocks noChangeArrowheads="1"/>
          </p:cNvSpPr>
          <p:nvPr/>
        </p:nvSpPr>
        <p:spPr bwMode="auto">
          <a:xfrm>
            <a:off x="609600" y="1151363"/>
            <a:ext cx="10972800" cy="3785652"/>
          </a:xfrm>
          <a:prstGeom prst="rect">
            <a:avLst/>
          </a:prstGeom>
          <a:noFill/>
          <a:ln w="9525">
            <a:noFill/>
            <a:miter lim="800000"/>
            <a:headEnd/>
            <a:tailEnd/>
          </a:ln>
          <a:effectLst/>
        </p:spPr>
        <p:txBody>
          <a:bodyPr wrap="square">
            <a:spAutoFit/>
          </a:bodyPr>
          <a:lstStyle/>
          <a:p>
            <a:pPr algn="just">
              <a:spcBef>
                <a:spcPts val="600"/>
              </a:spcBef>
              <a:spcAft>
                <a:spcPts val="600"/>
              </a:spcAft>
              <a:defRPr/>
            </a:pPr>
            <a:r>
              <a:rPr lang="en-US" altLang="zh-CN" sz="3000" kern="0" dirty="0">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“I was convinced of it (</a:t>
            </a:r>
            <a:r>
              <a:rPr lang="en-US" altLang="zh-CN" sz="3000" i="1" kern="0" dirty="0">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Reformed theology</a:t>
            </a:r>
            <a:r>
              <a:rPr lang="en-US" altLang="zh-CN" sz="3000" kern="0" dirty="0">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 when I started and I’m more convinced of it now as I’ve gone through the text. </a:t>
            </a:r>
            <a:r>
              <a:rPr lang="en-US" altLang="zh-CN" sz="3000" b="1" i="1" kern="0" dirty="0">
                <a:solidFill>
                  <a:srgbClr val="FFFFCC"/>
                </a:solidFill>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I was convinced of it when I started because I read so many noble men who have held that view</a:t>
            </a:r>
            <a:r>
              <a:rPr lang="en-US" altLang="zh-CN" sz="3000" kern="0" dirty="0">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 (</a:t>
            </a:r>
            <a:r>
              <a:rPr lang="en-US" altLang="zh-CN" sz="3000" i="1" kern="0" dirty="0">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Reformed Theology</a:t>
            </a:r>
            <a:r>
              <a:rPr lang="en-US" altLang="zh-CN" sz="3000" kern="0" dirty="0">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 It was more at that point hero worship, and now it’s become my own.” (bold mine)  </a:t>
            </a:r>
          </a:p>
          <a:p>
            <a:pPr marL="4348163" algn="just">
              <a:spcBef>
                <a:spcPts val="600"/>
              </a:spcBef>
              <a:spcAft>
                <a:spcPts val="600"/>
              </a:spcAft>
              <a:defRPr/>
            </a:pPr>
            <a:r>
              <a:rPr lang="en-US" altLang="zh-CN" sz="2000" kern="0" dirty="0">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Transcribed from tape, #GC 70-15, entitled "Bible Questions and Answers."  A copy of the tape can be obtained by writing, Word of Grace, P.O. Box 4000, Panorama City, CA 91412.  Copyright 1994 by John MacArthur Jr., All Rights Reserved.</a:t>
            </a:r>
          </a:p>
        </p:txBody>
      </p:sp>
      <p:sp>
        <p:nvSpPr>
          <p:cNvPr id="2" name="Rectangle 1"/>
          <p:cNvSpPr/>
          <p:nvPr/>
        </p:nvSpPr>
        <p:spPr>
          <a:xfrm>
            <a:off x="715048" y="5828782"/>
            <a:ext cx="10867352" cy="892552"/>
          </a:xfrm>
          <a:prstGeom prst="rect">
            <a:avLst/>
          </a:prstGeom>
        </p:spPr>
        <p:txBody>
          <a:bodyPr wrap="square">
            <a:spAutoFit/>
          </a:bodyPr>
          <a:lstStyle/>
          <a:p>
            <a:pPr algn="just">
              <a:spcBef>
                <a:spcPts val="600"/>
              </a:spcBef>
              <a:spcAft>
                <a:spcPts val="600"/>
              </a:spcAft>
              <a:defRPr/>
            </a:pPr>
            <a:r>
              <a:rPr lang="en-US" sz="2600" kern="0" dirty="0">
                <a:solidFill>
                  <a:prstClr val="white"/>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600" i="1" kern="0" dirty="0">
                <a:solidFill>
                  <a:prstClr val="white"/>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My point here is only to demonstrate how John MacArthur, who claims to be a dispensationalist, has arrived at his position on Lordship salvation.</a:t>
            </a:r>
            <a:r>
              <a:rPr lang="en-US" sz="2600" kern="0" dirty="0">
                <a:solidFill>
                  <a:prstClr val="white"/>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6" name="Picture 5">
            <a:extLst>
              <a:ext uri="{FF2B5EF4-FFF2-40B4-BE49-F238E27FC236}">
                <a16:creationId xmlns:a16="http://schemas.microsoft.com/office/drawing/2014/main" id="{4A1FCB41-282F-479E-957D-CE09763AD58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34798" y="76200"/>
            <a:ext cx="1566502" cy="914400"/>
          </a:xfrm>
          <a:prstGeom prst="rect">
            <a:avLst/>
          </a:prstGeom>
          <a:ln>
            <a:solidFill>
              <a:schemeClr val="tx1"/>
            </a:solidFill>
          </a:ln>
        </p:spPr>
      </p:pic>
      <p:sp>
        <p:nvSpPr>
          <p:cNvPr id="8" name="Rectangle 2">
            <a:extLst>
              <a:ext uri="{FF2B5EF4-FFF2-40B4-BE49-F238E27FC236}">
                <a16:creationId xmlns:a16="http://schemas.microsoft.com/office/drawing/2014/main" id="{2B5E09F5-1395-4D8E-850D-741E24C6CAAA}"/>
              </a:ext>
            </a:extLst>
          </p:cNvPr>
          <p:cNvSpPr>
            <a:spLocks noChangeArrowheads="1"/>
          </p:cNvSpPr>
          <p:nvPr/>
        </p:nvSpPr>
        <p:spPr bwMode="auto">
          <a:xfrm>
            <a:off x="2744993" y="228601"/>
            <a:ext cx="6702014" cy="922762"/>
          </a:xfrm>
          <a:prstGeom prst="rect">
            <a:avLst/>
          </a:prstGeom>
          <a:noFill/>
          <a:ln w="9525">
            <a:noFill/>
            <a:miter lim="800000"/>
            <a:headEnd/>
            <a:tailEnd/>
          </a:ln>
          <a:effectLst/>
        </p:spPr>
        <p:txBody>
          <a:bodyPr anchor="ctr"/>
          <a:lstStyle/>
          <a:p>
            <a:pPr algn="ctr">
              <a:defRPr/>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John MacArthur</a:t>
            </a:r>
          </a:p>
        </p:txBody>
      </p:sp>
    </p:spTree>
    <p:extLst>
      <p:ext uri="{BB962C8B-B14F-4D97-AF65-F5344CB8AC3E}">
        <p14:creationId xmlns:p14="http://schemas.microsoft.com/office/powerpoint/2010/main" val="22285988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485900" y="228600"/>
            <a:ext cx="9220200" cy="914400"/>
          </a:xfrm>
        </p:spPr>
        <p:txBody>
          <a:bodyPr/>
          <a:lstStyle/>
          <a:p>
            <a:pPr algn="ctr"/>
            <a:r>
              <a:rPr lang="en-US" sz="4000" dirty="0">
                <a:effectLst>
                  <a:outerShdw blurRad="38100" dist="38100" dir="2700000" algn="tl">
                    <a:srgbClr val="000000">
                      <a:alpha val="43137"/>
                    </a:srgbClr>
                  </a:outerShdw>
                </a:effectLst>
              </a:rPr>
              <a:t>D. The Prophetic Implications of Calvinism</a:t>
            </a:r>
            <a:endParaRPr lang="en-US" sz="4000" dirty="0">
              <a:effectLst>
                <a:outerShdw blurRad="38100" dist="38100" dir="2700000" algn="tl">
                  <a:srgbClr val="000000">
                    <a:alpha val="43137"/>
                  </a:srgbClr>
                </a:outerShdw>
              </a:effectLst>
              <a:ea typeface="Calibri" pitchFamily="34" charset="0"/>
              <a:cs typeface="Calibri" pitchFamily="34" charset="0"/>
            </a:endParaRPr>
          </a:p>
        </p:txBody>
      </p:sp>
      <p:sp>
        <p:nvSpPr>
          <p:cNvPr id="3" name="Content Placeholder 2"/>
          <p:cNvSpPr>
            <a:spLocks noGrp="1"/>
          </p:cNvSpPr>
          <p:nvPr>
            <p:ph idx="1"/>
          </p:nvPr>
        </p:nvSpPr>
        <p:spPr>
          <a:xfrm>
            <a:off x="609600" y="1600200"/>
            <a:ext cx="10439400" cy="4343400"/>
          </a:xfrm>
        </p:spPr>
        <p:txBody>
          <a:bodyPr/>
          <a:lstStyle/>
          <a:p>
            <a:pPr marL="742950" indent="-742950">
              <a:spcBef>
                <a:spcPts val="0"/>
              </a:spcBef>
              <a:spcAft>
                <a:spcPts val="2400"/>
              </a:spcAft>
              <a:buSzPct val="100000"/>
              <a:buFont typeface="+mj-lt"/>
              <a:buAutoNum type="arabicParenR"/>
              <a:defRPr/>
            </a:pPr>
            <a:r>
              <a:rPr lang="en-US" dirty="0">
                <a:effectLst>
                  <a:outerShdw blurRad="38100" dist="38100" dir="2700000" algn="tl">
                    <a:srgbClr val="000000">
                      <a:alpha val="43137"/>
                    </a:srgbClr>
                  </a:outerShdw>
                </a:effectLst>
                <a:cs typeface="Calibri" pitchFamily="34" charset="0"/>
              </a:rPr>
              <a:t>De-emphasis of Biblical Eschatology</a:t>
            </a:r>
          </a:p>
          <a:p>
            <a:pPr marL="742950" indent="-742950">
              <a:spcBef>
                <a:spcPts val="0"/>
              </a:spcBef>
              <a:spcAft>
                <a:spcPts val="2400"/>
              </a:spcAft>
              <a:buSzPct val="100000"/>
              <a:buFont typeface="+mj-lt"/>
              <a:buAutoNum type="arabicParenR"/>
              <a:defRPr/>
            </a:pPr>
            <a:r>
              <a:rPr lang="en-US" dirty="0">
                <a:effectLst>
                  <a:outerShdw blurRad="38100" dist="38100" dir="2700000" algn="tl">
                    <a:srgbClr val="000000">
                      <a:alpha val="43137"/>
                    </a:srgbClr>
                  </a:outerShdw>
                </a:effectLst>
                <a:cs typeface="Calibri" pitchFamily="34" charset="0"/>
              </a:rPr>
              <a:t>Calvin’s mishandling of prophetic texts</a:t>
            </a:r>
          </a:p>
          <a:p>
            <a:pPr marL="742950" indent="-742950">
              <a:spcBef>
                <a:spcPts val="0"/>
              </a:spcBef>
              <a:spcAft>
                <a:spcPts val="2400"/>
              </a:spcAft>
              <a:buSzPct val="100000"/>
              <a:buFont typeface="+mj-lt"/>
              <a:buAutoNum type="arabicParenR"/>
              <a:defRPr/>
            </a:pPr>
            <a:r>
              <a:rPr lang="en-US" dirty="0">
                <a:effectLst>
                  <a:outerShdw blurRad="38100" dist="38100" dir="2700000" algn="tl">
                    <a:srgbClr val="000000">
                      <a:alpha val="43137"/>
                    </a:srgbClr>
                  </a:outerShdw>
                </a:effectLst>
                <a:cs typeface="Calibri" pitchFamily="34" charset="0"/>
              </a:rPr>
              <a:t>Anti-Semitism</a:t>
            </a:r>
          </a:p>
          <a:p>
            <a:pPr marL="742950" indent="-742950">
              <a:spcBef>
                <a:spcPts val="0"/>
              </a:spcBef>
              <a:spcAft>
                <a:spcPts val="2400"/>
              </a:spcAft>
              <a:buSzPct val="100000"/>
              <a:buFont typeface="+mj-lt"/>
              <a:buAutoNum type="arabicParenR"/>
              <a:defRPr/>
            </a:pPr>
            <a:r>
              <a:rPr lang="en-US" dirty="0">
                <a:effectLst>
                  <a:outerShdw blurRad="38100" dist="38100" dir="2700000" algn="tl">
                    <a:srgbClr val="000000">
                      <a:alpha val="43137"/>
                    </a:srgbClr>
                  </a:outerShdw>
                </a:effectLst>
                <a:cs typeface="Calibri" pitchFamily="34" charset="0"/>
              </a:rPr>
              <a:t>Implications of a lack of an Israel‒Church distinction</a:t>
            </a:r>
          </a:p>
          <a:p>
            <a:pPr marL="742950" indent="-742950">
              <a:spcBef>
                <a:spcPts val="0"/>
              </a:spcBef>
              <a:spcAft>
                <a:spcPts val="2400"/>
              </a:spcAft>
              <a:buSzPct val="100000"/>
              <a:buFont typeface="+mj-lt"/>
              <a:buAutoNum type="arabicParenR"/>
              <a:defRPr/>
            </a:pPr>
            <a:r>
              <a:rPr lang="en-US" dirty="0">
                <a:effectLst>
                  <a:outerShdw blurRad="38100" dist="38100" dir="2700000" algn="tl">
                    <a:srgbClr val="000000">
                      <a:alpha val="43137"/>
                    </a:srgbClr>
                  </a:outerShdw>
                </a:effectLst>
                <a:cs typeface="Calibri" pitchFamily="34" charset="0"/>
              </a:rPr>
              <a:t>Neo-Calvinism as a fulfillment of Bible prophecy</a:t>
            </a:r>
          </a:p>
        </p:txBody>
      </p:sp>
      <p:pic>
        <p:nvPicPr>
          <p:cNvPr id="5" name="Picture 2">
            <a:extLst>
              <a:ext uri="{FF2B5EF4-FFF2-40B4-BE49-F238E27FC236}">
                <a16:creationId xmlns:a16="http://schemas.microsoft.com/office/drawing/2014/main" id="{DCC3A26C-AD85-4394-A191-1EDB34D78B4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906000" y="1905000"/>
            <a:ext cx="1601755"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64725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6436" name="Text Box 4"/>
          <p:cNvSpPr txBox="1">
            <a:spLocks noChangeArrowheads="1"/>
          </p:cNvSpPr>
          <p:nvPr/>
        </p:nvSpPr>
        <p:spPr bwMode="auto">
          <a:xfrm>
            <a:off x="634798" y="1156063"/>
            <a:ext cx="10947602" cy="4031873"/>
          </a:xfrm>
          <a:prstGeom prst="rect">
            <a:avLst/>
          </a:prstGeom>
          <a:noFill/>
          <a:ln w="9525">
            <a:noFill/>
            <a:miter lim="800000"/>
            <a:headEnd/>
            <a:tailEnd/>
          </a:ln>
          <a:effectLst/>
        </p:spPr>
        <p:txBody>
          <a:bodyPr wrap="square">
            <a:spAutoFit/>
          </a:bodyPr>
          <a:lstStyle/>
          <a:p>
            <a:pPr algn="just">
              <a:spcBef>
                <a:spcPts val="450"/>
              </a:spcBef>
              <a:spcAft>
                <a:spcPts val="450"/>
              </a:spcAft>
              <a:defRPr/>
            </a:pPr>
            <a:r>
              <a:rPr lang="en-US" altLang="zh-CN" sz="3200" kern="0" dirty="0">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a:t>
            </a:r>
            <a:r>
              <a:rPr lang="en-US" sz="3200" kern="0" dirty="0">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When I wrote [GAJ] I didn’t know anybody outside of my circles really, and I didn’t know how this book would be received. But Jim </a:t>
            </a:r>
            <a:r>
              <a:rPr lang="en-US" sz="3200" kern="0" dirty="0" err="1">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Boice</a:t>
            </a:r>
            <a:r>
              <a:rPr lang="en-US" sz="3200" kern="0" dirty="0">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 agreed to write the foreword, and John Piper wrote an endorsement that was absolutely stunning to me, because I was really not moving in Reformed circles at that time. I was a </a:t>
            </a:r>
            <a:r>
              <a:rPr lang="en-US" sz="3200" b="1" i="1" kern="0" dirty="0">
                <a:solidFill>
                  <a:srgbClr val="FFFFCC"/>
                </a:solidFill>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leaky dispensationalist</a:t>
            </a:r>
            <a:r>
              <a:rPr lang="en-US" sz="3200" kern="0" dirty="0">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 That was my world, and I realized that </a:t>
            </a:r>
            <a:r>
              <a:rPr lang="en-US" sz="3200" b="1" i="1" kern="0" dirty="0">
                <a:solidFill>
                  <a:srgbClr val="FFFFCC"/>
                </a:solidFill>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I was much more one of you than I was one of them</a:t>
            </a:r>
            <a:r>
              <a:rPr lang="en-US" sz="3200" kern="0" dirty="0">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 Interview with John Piper and Justin Taylor, </a:t>
            </a:r>
            <a:r>
              <a:rPr lang="en-US" sz="3200" i="1" kern="0" dirty="0">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Stand</a:t>
            </a:r>
            <a:r>
              <a:rPr lang="en-US" sz="3200" kern="0" dirty="0">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 p. 129.</a:t>
            </a:r>
            <a:endParaRPr lang="en-US" altLang="zh-CN" sz="3200" kern="0" dirty="0">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endParaRPr>
          </a:p>
        </p:txBody>
      </p:sp>
      <p:sp>
        <p:nvSpPr>
          <p:cNvPr id="6" name="Rectangle 2">
            <a:extLst>
              <a:ext uri="{FF2B5EF4-FFF2-40B4-BE49-F238E27FC236}">
                <a16:creationId xmlns:a16="http://schemas.microsoft.com/office/drawing/2014/main" id="{CFA38481-4B83-4BAA-B906-BD0D62A23377}"/>
              </a:ext>
            </a:extLst>
          </p:cNvPr>
          <p:cNvSpPr>
            <a:spLocks noChangeArrowheads="1"/>
          </p:cNvSpPr>
          <p:nvPr/>
        </p:nvSpPr>
        <p:spPr bwMode="auto">
          <a:xfrm>
            <a:off x="3358455" y="237120"/>
            <a:ext cx="5475090" cy="905881"/>
          </a:xfrm>
          <a:prstGeom prst="rect">
            <a:avLst/>
          </a:prstGeom>
          <a:noFill/>
          <a:ln w="9525">
            <a:noFill/>
            <a:miter lim="800000"/>
            <a:headEnd/>
            <a:tailEnd/>
          </a:ln>
          <a:effectLst/>
        </p:spPr>
        <p:txBody>
          <a:bodyPr anchor="ctr"/>
          <a:lstStyle/>
          <a:p>
            <a:pPr algn="ctr">
              <a:spcAft>
                <a:spcPts val="0"/>
              </a:spcAft>
              <a:defRPr/>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John MacArthur</a:t>
            </a:r>
          </a:p>
        </p:txBody>
      </p:sp>
      <p:pic>
        <p:nvPicPr>
          <p:cNvPr id="5" name="Picture 4">
            <a:extLst>
              <a:ext uri="{FF2B5EF4-FFF2-40B4-BE49-F238E27FC236}">
                <a16:creationId xmlns:a16="http://schemas.microsoft.com/office/drawing/2014/main" id="{2DB6A225-F032-407E-9110-A13F033FD18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4798" y="76200"/>
            <a:ext cx="1566502" cy="914400"/>
          </a:xfrm>
          <a:prstGeom prst="rect">
            <a:avLst/>
          </a:prstGeom>
          <a:ln>
            <a:solidFill>
              <a:schemeClr val="tx1"/>
            </a:solidFill>
          </a:ln>
        </p:spPr>
      </p:pic>
    </p:spTree>
    <p:extLst>
      <p:ext uri="{BB962C8B-B14F-4D97-AF65-F5344CB8AC3E}">
        <p14:creationId xmlns:p14="http://schemas.microsoft.com/office/powerpoint/2010/main" val="14568788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6436" name="Text Box 4"/>
          <p:cNvSpPr txBox="1">
            <a:spLocks noChangeArrowheads="1"/>
          </p:cNvSpPr>
          <p:nvPr/>
        </p:nvSpPr>
        <p:spPr bwMode="auto">
          <a:xfrm>
            <a:off x="634798" y="1143000"/>
            <a:ext cx="10947602" cy="4524315"/>
          </a:xfrm>
          <a:prstGeom prst="rect">
            <a:avLst/>
          </a:prstGeom>
          <a:noFill/>
          <a:ln w="9525">
            <a:noFill/>
            <a:miter lim="800000"/>
            <a:headEnd/>
            <a:tailEnd/>
          </a:ln>
          <a:effectLst/>
        </p:spPr>
        <p:txBody>
          <a:bodyPr wrap="square">
            <a:spAutoFit/>
          </a:bodyPr>
          <a:lstStyle/>
          <a:p>
            <a:pPr algn="just">
              <a:spcBef>
                <a:spcPts val="450"/>
              </a:spcBef>
              <a:spcAft>
                <a:spcPts val="450"/>
              </a:spcAft>
              <a:defRPr/>
            </a:pPr>
            <a:r>
              <a:rPr lang="en-US" altLang="zh-CN" sz="3200" kern="0" dirty="0">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a:t>
            </a:r>
            <a:r>
              <a:rPr lang="en-US" sz="3200" b="1" u="sng" kern="0" dirty="0">
                <a:solidFill>
                  <a:srgbClr val="FFFFCC"/>
                </a:solidFill>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The lordship debate has had a devastating effect on dispensationalism</a:t>
            </a:r>
            <a:r>
              <a:rPr lang="en-US" sz="3200" kern="0" dirty="0">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 Because no-lordship theology [a pejorative term for Free Grace] is so closely associated with dispensationalism, many have imagined a </a:t>
            </a:r>
            <a:r>
              <a:rPr lang="en-US" sz="3200" b="1" u="sng" kern="0" dirty="0">
                <a:solidFill>
                  <a:srgbClr val="FFFFCC"/>
                </a:solidFill>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cause-and-effect</a:t>
            </a:r>
            <a:r>
              <a:rPr lang="en-US" sz="3200" kern="0" dirty="0">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 relationship between the two...Frankly, some </a:t>
            </a:r>
            <a:r>
              <a:rPr lang="en-US" sz="3200" b="1" u="sng" kern="0" dirty="0">
                <a:solidFill>
                  <a:srgbClr val="FFFFCC"/>
                </a:solidFill>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mongrel species</a:t>
            </a:r>
            <a:r>
              <a:rPr lang="en-US" sz="3200" kern="0" dirty="0">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 of dispensationalism [which he has defined as the Dispensationalism of Ryrie, Chafer, and others] ought to die, and I will be happy to join the cortege.” </a:t>
            </a:r>
            <a:r>
              <a:rPr lang="en-US" altLang="zh-CN" sz="3200" i="1" kern="0" dirty="0">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“The Gospel According to the Apostles,” </a:t>
            </a:r>
            <a:r>
              <a:rPr lang="en-US" altLang="zh-CN" sz="3200" kern="0" dirty="0">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page 221 </a:t>
            </a:r>
          </a:p>
        </p:txBody>
      </p:sp>
      <p:sp>
        <p:nvSpPr>
          <p:cNvPr id="6" name="Rectangle 2">
            <a:extLst>
              <a:ext uri="{FF2B5EF4-FFF2-40B4-BE49-F238E27FC236}">
                <a16:creationId xmlns:a16="http://schemas.microsoft.com/office/drawing/2014/main" id="{88DCE179-43EA-4996-BE10-A86A82A802BD}"/>
              </a:ext>
            </a:extLst>
          </p:cNvPr>
          <p:cNvSpPr>
            <a:spLocks noChangeArrowheads="1"/>
          </p:cNvSpPr>
          <p:nvPr/>
        </p:nvSpPr>
        <p:spPr bwMode="auto">
          <a:xfrm>
            <a:off x="3358455" y="237120"/>
            <a:ext cx="5475090" cy="905881"/>
          </a:xfrm>
          <a:prstGeom prst="rect">
            <a:avLst/>
          </a:prstGeom>
          <a:noFill/>
          <a:ln w="9525">
            <a:noFill/>
            <a:miter lim="800000"/>
            <a:headEnd/>
            <a:tailEnd/>
          </a:ln>
          <a:effectLst/>
        </p:spPr>
        <p:txBody>
          <a:bodyPr anchor="ctr"/>
          <a:lstStyle/>
          <a:p>
            <a:pPr algn="ctr">
              <a:spcAft>
                <a:spcPts val="0"/>
              </a:spcAft>
              <a:defRPr/>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John MacArthur</a:t>
            </a:r>
          </a:p>
        </p:txBody>
      </p:sp>
      <p:pic>
        <p:nvPicPr>
          <p:cNvPr id="5" name="Picture 4">
            <a:extLst>
              <a:ext uri="{FF2B5EF4-FFF2-40B4-BE49-F238E27FC236}">
                <a16:creationId xmlns:a16="http://schemas.microsoft.com/office/drawing/2014/main" id="{9E61B2CC-52C2-46C5-8596-664241523D1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4798" y="76200"/>
            <a:ext cx="1566502" cy="914400"/>
          </a:xfrm>
          <a:prstGeom prst="rect">
            <a:avLst/>
          </a:prstGeom>
          <a:ln>
            <a:solidFill>
              <a:schemeClr val="tx1"/>
            </a:solidFill>
          </a:ln>
        </p:spPr>
      </p:pic>
    </p:spTree>
    <p:extLst>
      <p:ext uri="{BB962C8B-B14F-4D97-AF65-F5344CB8AC3E}">
        <p14:creationId xmlns:p14="http://schemas.microsoft.com/office/powerpoint/2010/main" val="42355742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6436" name="Text Box 4"/>
          <p:cNvSpPr txBox="1">
            <a:spLocks noChangeArrowheads="1"/>
          </p:cNvSpPr>
          <p:nvPr/>
        </p:nvSpPr>
        <p:spPr bwMode="auto">
          <a:xfrm>
            <a:off x="609600" y="1143001"/>
            <a:ext cx="10972800" cy="5170646"/>
          </a:xfrm>
          <a:prstGeom prst="rect">
            <a:avLst/>
          </a:prstGeom>
          <a:noFill/>
          <a:ln w="9525">
            <a:noFill/>
            <a:miter lim="800000"/>
            <a:headEnd/>
            <a:tailEnd/>
          </a:ln>
          <a:effectLst/>
        </p:spPr>
        <p:txBody>
          <a:bodyPr wrap="square">
            <a:spAutoFit/>
          </a:bodyPr>
          <a:lstStyle/>
          <a:p>
            <a:pPr algn="just">
              <a:spcBef>
                <a:spcPts val="450"/>
              </a:spcBef>
              <a:spcAft>
                <a:spcPts val="450"/>
              </a:spcAft>
              <a:defRPr/>
            </a:pPr>
            <a:r>
              <a:rPr lang="en-US" altLang="zh-CN" sz="3000" kern="0" dirty="0">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a:t>
            </a:r>
            <a:r>
              <a:rPr lang="en-US" sz="3000" b="1" u="sng" kern="0" dirty="0">
                <a:solidFill>
                  <a:srgbClr val="FFFFCC"/>
                </a:solidFill>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Who are the defenders of no-lordship dispensationalism? Nearly all of them stand in a tradition that has its roots in the teaching of Lewis Sperry Chafer</a:t>
            </a:r>
            <a:r>
              <a:rPr lang="en-US" sz="3000" kern="0" dirty="0">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 I will show…that Dr. Chafer is the father of modern no-lordship teaching. Every prominent figure on the no-lordship side descends from Dr. Chafer’s spiritual lineage. Though Dr. Chafer did not invent or originate any of the key elements of no-lordship teaching, he codified the system of dispensationalism on which all contemporary no-lordship doctrine is founded. That system is the common link between those who attempt to defend no-lordship doctrine on theological grounds.” </a:t>
            </a:r>
            <a:r>
              <a:rPr lang="en-US" altLang="zh-CN" sz="3000" i="1" kern="0" dirty="0">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“The Gospel According to the Apostles,” </a:t>
            </a:r>
            <a:r>
              <a:rPr lang="en-US" altLang="zh-CN" sz="3000" kern="0" dirty="0">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page 35 </a:t>
            </a:r>
          </a:p>
        </p:txBody>
      </p:sp>
      <p:sp>
        <p:nvSpPr>
          <p:cNvPr id="6" name="Rectangle 2">
            <a:extLst>
              <a:ext uri="{FF2B5EF4-FFF2-40B4-BE49-F238E27FC236}">
                <a16:creationId xmlns:a16="http://schemas.microsoft.com/office/drawing/2014/main" id="{DA7B0688-184A-4148-B7A8-710C28A7439A}"/>
              </a:ext>
            </a:extLst>
          </p:cNvPr>
          <p:cNvSpPr>
            <a:spLocks noChangeArrowheads="1"/>
          </p:cNvSpPr>
          <p:nvPr/>
        </p:nvSpPr>
        <p:spPr bwMode="auto">
          <a:xfrm>
            <a:off x="3358455" y="237120"/>
            <a:ext cx="5475090" cy="905881"/>
          </a:xfrm>
          <a:prstGeom prst="rect">
            <a:avLst/>
          </a:prstGeom>
          <a:noFill/>
          <a:ln w="9525">
            <a:noFill/>
            <a:miter lim="800000"/>
            <a:headEnd/>
            <a:tailEnd/>
          </a:ln>
          <a:effectLst/>
        </p:spPr>
        <p:txBody>
          <a:bodyPr anchor="ctr"/>
          <a:lstStyle/>
          <a:p>
            <a:pPr algn="ctr">
              <a:spcAft>
                <a:spcPts val="0"/>
              </a:spcAft>
              <a:defRPr/>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John MacArthur</a:t>
            </a:r>
          </a:p>
        </p:txBody>
      </p:sp>
      <p:pic>
        <p:nvPicPr>
          <p:cNvPr id="5" name="Picture 4">
            <a:extLst>
              <a:ext uri="{FF2B5EF4-FFF2-40B4-BE49-F238E27FC236}">
                <a16:creationId xmlns:a16="http://schemas.microsoft.com/office/drawing/2014/main" id="{BCF00725-A2CD-4451-91F8-22094781921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4798" y="76200"/>
            <a:ext cx="1566502" cy="914400"/>
          </a:xfrm>
          <a:prstGeom prst="rect">
            <a:avLst/>
          </a:prstGeom>
          <a:ln>
            <a:solidFill>
              <a:schemeClr val="tx1"/>
            </a:solidFill>
          </a:ln>
        </p:spPr>
      </p:pic>
    </p:spTree>
    <p:extLst>
      <p:ext uri="{BB962C8B-B14F-4D97-AF65-F5344CB8AC3E}">
        <p14:creationId xmlns:p14="http://schemas.microsoft.com/office/powerpoint/2010/main" val="29326307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485900" y="228600"/>
            <a:ext cx="9220200" cy="914400"/>
          </a:xfrm>
        </p:spPr>
        <p:txBody>
          <a:bodyPr/>
          <a:lstStyle/>
          <a:p>
            <a:pPr algn="ctr"/>
            <a:r>
              <a:rPr lang="en-US" sz="4000" dirty="0">
                <a:effectLst>
                  <a:outerShdw blurRad="38100" dist="38100" dir="2700000" algn="tl">
                    <a:srgbClr val="000000">
                      <a:alpha val="43137"/>
                    </a:srgbClr>
                  </a:outerShdw>
                </a:effectLst>
              </a:rPr>
              <a:t>D. The Prophetic Implications of Calvinism</a:t>
            </a:r>
            <a:endParaRPr lang="en-US" sz="4000" dirty="0">
              <a:effectLst>
                <a:outerShdw blurRad="38100" dist="38100" dir="2700000" algn="tl">
                  <a:srgbClr val="000000">
                    <a:alpha val="43137"/>
                  </a:srgbClr>
                </a:outerShdw>
              </a:effectLst>
              <a:ea typeface="Calibri" pitchFamily="34" charset="0"/>
              <a:cs typeface="Calibri" pitchFamily="34" charset="0"/>
            </a:endParaRPr>
          </a:p>
        </p:txBody>
      </p:sp>
      <p:sp>
        <p:nvSpPr>
          <p:cNvPr id="3" name="Content Placeholder 2"/>
          <p:cNvSpPr>
            <a:spLocks noGrp="1"/>
          </p:cNvSpPr>
          <p:nvPr>
            <p:ph idx="1"/>
          </p:nvPr>
        </p:nvSpPr>
        <p:spPr>
          <a:xfrm>
            <a:off x="609600" y="1600200"/>
            <a:ext cx="10439400" cy="4343400"/>
          </a:xfrm>
        </p:spPr>
        <p:txBody>
          <a:bodyPr/>
          <a:lstStyle/>
          <a:p>
            <a:pPr marL="742950" indent="-742950">
              <a:spcBef>
                <a:spcPts val="0"/>
              </a:spcBef>
              <a:spcAft>
                <a:spcPts val="2400"/>
              </a:spcAft>
              <a:buSzPct val="100000"/>
              <a:buFont typeface="+mj-lt"/>
              <a:buAutoNum type="arabicParenR"/>
              <a:defRPr/>
            </a:pPr>
            <a:r>
              <a:rPr lang="en-US" dirty="0">
                <a:effectLst>
                  <a:outerShdw blurRad="38100" dist="38100" dir="2700000" algn="tl">
                    <a:srgbClr val="000000">
                      <a:alpha val="43137"/>
                    </a:srgbClr>
                  </a:outerShdw>
                </a:effectLst>
                <a:cs typeface="Calibri" pitchFamily="34" charset="0"/>
              </a:rPr>
              <a:t>De-emphasis of Biblical Eschatology</a:t>
            </a:r>
          </a:p>
          <a:p>
            <a:pPr marL="742950" indent="-742950">
              <a:spcBef>
                <a:spcPts val="0"/>
              </a:spcBef>
              <a:spcAft>
                <a:spcPts val="2400"/>
              </a:spcAft>
              <a:buSzPct val="100000"/>
              <a:buFont typeface="+mj-lt"/>
              <a:buAutoNum type="arabicParenR"/>
              <a:defRPr/>
            </a:pPr>
            <a:r>
              <a:rPr lang="en-US" dirty="0">
                <a:effectLst>
                  <a:outerShdw blurRad="38100" dist="38100" dir="2700000" algn="tl">
                    <a:srgbClr val="000000">
                      <a:alpha val="43137"/>
                    </a:srgbClr>
                  </a:outerShdw>
                </a:effectLst>
                <a:cs typeface="Calibri" pitchFamily="34" charset="0"/>
              </a:rPr>
              <a:t>Calvin’s mishandling of prophetic texts</a:t>
            </a:r>
          </a:p>
          <a:p>
            <a:pPr marL="742950" indent="-742950">
              <a:spcBef>
                <a:spcPts val="0"/>
              </a:spcBef>
              <a:spcAft>
                <a:spcPts val="2400"/>
              </a:spcAft>
              <a:buSzPct val="100000"/>
              <a:buFont typeface="+mj-lt"/>
              <a:buAutoNum type="arabicParenR"/>
              <a:defRPr/>
            </a:pPr>
            <a:r>
              <a:rPr lang="en-US" dirty="0">
                <a:effectLst>
                  <a:outerShdw blurRad="38100" dist="38100" dir="2700000" algn="tl">
                    <a:srgbClr val="000000">
                      <a:alpha val="43137"/>
                    </a:srgbClr>
                  </a:outerShdw>
                </a:effectLst>
                <a:cs typeface="Calibri" pitchFamily="34" charset="0"/>
              </a:rPr>
              <a:t>Anti-Semitism</a:t>
            </a:r>
          </a:p>
          <a:p>
            <a:pPr marL="742950" indent="-742950">
              <a:spcBef>
                <a:spcPts val="0"/>
              </a:spcBef>
              <a:spcAft>
                <a:spcPts val="2400"/>
              </a:spcAft>
              <a:buSzPct val="100000"/>
              <a:buFont typeface="+mj-lt"/>
              <a:buAutoNum type="arabicParenR"/>
              <a:defRPr/>
            </a:pPr>
            <a:r>
              <a:rPr lang="en-US" dirty="0">
                <a:effectLst>
                  <a:outerShdw blurRad="38100" dist="38100" dir="2700000" algn="tl">
                    <a:srgbClr val="000000">
                      <a:alpha val="43137"/>
                    </a:srgbClr>
                  </a:outerShdw>
                </a:effectLst>
                <a:cs typeface="Calibri" pitchFamily="34" charset="0"/>
              </a:rPr>
              <a:t>Implications of a lack of an Israel‒Church distinction</a:t>
            </a:r>
          </a:p>
          <a:p>
            <a:pPr marL="742950" indent="-742950">
              <a:spcBef>
                <a:spcPts val="0"/>
              </a:spcBef>
              <a:spcAft>
                <a:spcPts val="2400"/>
              </a:spcAft>
              <a:buSzPct val="100000"/>
              <a:buFont typeface="+mj-lt"/>
              <a:buAutoNum type="arabicParenR"/>
              <a:defRPr/>
            </a:pPr>
            <a:r>
              <a:rPr lang="en-US" b="1" u="sng" dirty="0">
                <a:solidFill>
                  <a:srgbClr val="FFFFCC"/>
                </a:solidFill>
                <a:effectLst>
                  <a:outerShdw blurRad="38100" dist="38100" dir="2700000" algn="tl">
                    <a:srgbClr val="000000">
                      <a:alpha val="43137"/>
                    </a:srgbClr>
                  </a:outerShdw>
                </a:effectLst>
                <a:cs typeface="Calibri" pitchFamily="34" charset="0"/>
              </a:rPr>
              <a:t>Neo-Calvinism as a fulfillment of Bible prophecy</a:t>
            </a:r>
          </a:p>
        </p:txBody>
      </p:sp>
      <p:pic>
        <p:nvPicPr>
          <p:cNvPr id="2" name="Picture 2">
            <a:extLst>
              <a:ext uri="{FF2B5EF4-FFF2-40B4-BE49-F238E27FC236}">
                <a16:creationId xmlns:a16="http://schemas.microsoft.com/office/drawing/2014/main" id="{B96B00B0-6581-65BB-C4FF-3E564BC379B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906000" y="1905000"/>
            <a:ext cx="1601755"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9375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143000" y="228600"/>
            <a:ext cx="9220200" cy="914400"/>
          </a:xfrm>
        </p:spPr>
        <p:txBody>
          <a:bodyPr/>
          <a:lstStyle/>
          <a:p>
            <a:pPr algn="ctr"/>
            <a:r>
              <a:rPr lang="en-US" sz="4000" dirty="0">
                <a:effectLst>
                  <a:outerShdw blurRad="38100" dist="38100" dir="2700000" algn="tl">
                    <a:srgbClr val="000000">
                      <a:alpha val="43137"/>
                    </a:srgbClr>
                  </a:outerShdw>
                </a:effectLst>
              </a:rPr>
              <a:t>5. Calvinism as a Prophetic Fulfillment</a:t>
            </a:r>
            <a:endParaRPr lang="en-US" sz="4000" dirty="0">
              <a:effectLst>
                <a:outerShdw blurRad="38100" dist="38100" dir="2700000" algn="tl">
                  <a:srgbClr val="000000">
                    <a:alpha val="43137"/>
                  </a:srgbClr>
                </a:outerShdw>
              </a:effectLst>
              <a:ea typeface="Calibri" pitchFamily="34" charset="0"/>
              <a:cs typeface="Calibri" pitchFamily="34" charset="0"/>
            </a:endParaRPr>
          </a:p>
        </p:txBody>
      </p:sp>
      <p:sp>
        <p:nvSpPr>
          <p:cNvPr id="3" name="Content Placeholder 2"/>
          <p:cNvSpPr>
            <a:spLocks noGrp="1"/>
          </p:cNvSpPr>
          <p:nvPr>
            <p:ph idx="1"/>
          </p:nvPr>
        </p:nvSpPr>
        <p:spPr>
          <a:xfrm>
            <a:off x="611951" y="1752600"/>
            <a:ext cx="9370250" cy="3657600"/>
          </a:xfrm>
        </p:spPr>
        <p:txBody>
          <a:bodyPr/>
          <a:lstStyle/>
          <a:p>
            <a:pPr marL="742950" indent="-742950">
              <a:spcBef>
                <a:spcPts val="0"/>
              </a:spcBef>
              <a:spcAft>
                <a:spcPts val="3000"/>
              </a:spcAft>
              <a:buSzPct val="100000"/>
              <a:buFont typeface="+mj-lt"/>
              <a:buAutoNum type="alphaLcParenR"/>
              <a:defRPr/>
            </a:pPr>
            <a:r>
              <a:rPr lang="en-US" dirty="0">
                <a:effectLst>
                  <a:outerShdw blurRad="38100" dist="38100" dir="2700000" algn="tl">
                    <a:srgbClr val="000000">
                      <a:alpha val="43137"/>
                    </a:srgbClr>
                  </a:outerShdw>
                </a:effectLst>
                <a:cs typeface="Calibri" pitchFamily="34" charset="0"/>
              </a:rPr>
              <a:t>Apostasy (1 Tim. 4:1; 2 Tim. 3:1-13)</a:t>
            </a:r>
          </a:p>
          <a:p>
            <a:pPr marL="742950" indent="-742950">
              <a:spcBef>
                <a:spcPts val="0"/>
              </a:spcBef>
              <a:spcAft>
                <a:spcPts val="3000"/>
              </a:spcAft>
              <a:buSzPct val="100000"/>
              <a:buAutoNum type="alphaLcParenR"/>
              <a:defRPr/>
            </a:pPr>
            <a:r>
              <a:rPr lang="en-US" dirty="0">
                <a:effectLst>
                  <a:outerShdw blurRad="38100" dist="38100" dir="2700000" algn="tl">
                    <a:srgbClr val="000000">
                      <a:alpha val="43137"/>
                    </a:srgbClr>
                  </a:outerShdw>
                </a:effectLst>
                <a:cs typeface="Calibri" pitchFamily="34" charset="0"/>
              </a:rPr>
              <a:t>Holds to a Form of Godliness (2 Tim. 3:5)</a:t>
            </a:r>
          </a:p>
          <a:p>
            <a:pPr marL="742950" indent="-742950">
              <a:spcBef>
                <a:spcPts val="0"/>
              </a:spcBef>
              <a:spcAft>
                <a:spcPts val="3000"/>
              </a:spcAft>
              <a:buSzPct val="100000"/>
              <a:buFont typeface="+mj-lt"/>
              <a:buAutoNum type="alphaLcParenR"/>
              <a:defRPr/>
            </a:pPr>
            <a:r>
              <a:rPr lang="en-US" dirty="0">
                <a:effectLst>
                  <a:outerShdw blurRad="38100" dist="38100" dir="2700000" algn="tl">
                    <a:srgbClr val="000000">
                      <a:alpha val="43137"/>
                    </a:srgbClr>
                  </a:outerShdw>
                </a:effectLst>
                <a:cs typeface="Calibri" pitchFamily="34" charset="0"/>
              </a:rPr>
              <a:t>Works based salvation (2 Tim. 4:3-4)</a:t>
            </a:r>
          </a:p>
          <a:p>
            <a:pPr marL="742950" indent="-742950">
              <a:spcBef>
                <a:spcPts val="0"/>
              </a:spcBef>
              <a:spcAft>
                <a:spcPts val="3000"/>
              </a:spcAft>
              <a:buSzPct val="100000"/>
              <a:buFont typeface="Wingdings" panose="05000000000000000000" pitchFamily="2" charset="2"/>
              <a:buAutoNum type="alphaLcParenR"/>
              <a:defRPr/>
            </a:pPr>
            <a:r>
              <a:rPr lang="en-US" dirty="0">
                <a:effectLst>
                  <a:outerShdw blurRad="38100" dist="38100" dir="2700000" algn="tl">
                    <a:srgbClr val="000000">
                      <a:alpha val="43137"/>
                    </a:srgbClr>
                  </a:outerShdw>
                </a:effectLst>
                <a:cs typeface="Calibri" pitchFamily="34" charset="0"/>
              </a:rPr>
              <a:t>Divides churches and families (Matt. 10:36)</a:t>
            </a:r>
          </a:p>
        </p:txBody>
      </p:sp>
      <p:pic>
        <p:nvPicPr>
          <p:cNvPr id="3074" name="Picture 2">
            <a:extLst>
              <a:ext uri="{FF2B5EF4-FFF2-40B4-BE49-F238E27FC236}">
                <a16:creationId xmlns:a16="http://schemas.microsoft.com/office/drawing/2014/main" id="{C6918F4F-A2FF-4A55-885A-DFB3DCE6CF03}"/>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601200" y="1752600"/>
            <a:ext cx="1978849" cy="2353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09343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143000" y="228600"/>
            <a:ext cx="9220200" cy="914400"/>
          </a:xfrm>
        </p:spPr>
        <p:txBody>
          <a:bodyPr/>
          <a:lstStyle/>
          <a:p>
            <a:pPr algn="ctr"/>
            <a:r>
              <a:rPr lang="en-US" sz="4000" dirty="0">
                <a:effectLst>
                  <a:outerShdw blurRad="38100" dist="38100" dir="2700000" algn="tl">
                    <a:srgbClr val="000000">
                      <a:alpha val="43137"/>
                    </a:srgbClr>
                  </a:outerShdw>
                </a:effectLst>
              </a:rPr>
              <a:t>5. Calvinism as a Prophetic Fulfillment</a:t>
            </a:r>
            <a:endParaRPr lang="en-US" sz="4000" dirty="0">
              <a:effectLst>
                <a:outerShdw blurRad="38100" dist="38100" dir="2700000" algn="tl">
                  <a:srgbClr val="000000">
                    <a:alpha val="43137"/>
                  </a:srgbClr>
                </a:outerShdw>
              </a:effectLst>
              <a:ea typeface="Calibri" pitchFamily="34" charset="0"/>
              <a:cs typeface="Calibri" pitchFamily="34" charset="0"/>
            </a:endParaRPr>
          </a:p>
        </p:txBody>
      </p:sp>
      <p:sp>
        <p:nvSpPr>
          <p:cNvPr id="3" name="Content Placeholder 2"/>
          <p:cNvSpPr>
            <a:spLocks noGrp="1"/>
          </p:cNvSpPr>
          <p:nvPr>
            <p:ph idx="1"/>
          </p:nvPr>
        </p:nvSpPr>
        <p:spPr>
          <a:xfrm>
            <a:off x="611951" y="1752600"/>
            <a:ext cx="9370250" cy="3657600"/>
          </a:xfrm>
        </p:spPr>
        <p:txBody>
          <a:bodyPr/>
          <a:lstStyle/>
          <a:p>
            <a:pPr marL="742950" indent="-742950">
              <a:spcBef>
                <a:spcPts val="0"/>
              </a:spcBef>
              <a:spcAft>
                <a:spcPts val="3000"/>
              </a:spcAft>
              <a:buSzPct val="100000"/>
              <a:buFont typeface="+mj-lt"/>
              <a:buAutoNum type="alphaLcParenR"/>
              <a:defRPr/>
            </a:pPr>
            <a:r>
              <a:rPr lang="en-US" b="1" u="sng" dirty="0">
                <a:solidFill>
                  <a:srgbClr val="FFFFCC"/>
                </a:solidFill>
                <a:effectLst>
                  <a:outerShdw blurRad="38100" dist="38100" dir="2700000" algn="tl">
                    <a:srgbClr val="000000">
                      <a:alpha val="43137"/>
                    </a:srgbClr>
                  </a:outerShdw>
                </a:effectLst>
                <a:cs typeface="Calibri" pitchFamily="34" charset="0"/>
              </a:rPr>
              <a:t>Apostasy (1 Tim. 4:1; 2 Tim. 3:1-13)</a:t>
            </a:r>
          </a:p>
          <a:p>
            <a:pPr marL="742950" indent="-742950">
              <a:spcBef>
                <a:spcPts val="0"/>
              </a:spcBef>
              <a:spcAft>
                <a:spcPts val="3000"/>
              </a:spcAft>
              <a:buSzPct val="100000"/>
              <a:buAutoNum type="alphaLcParenR"/>
              <a:defRPr/>
            </a:pPr>
            <a:r>
              <a:rPr lang="en-US" dirty="0">
                <a:effectLst>
                  <a:outerShdw blurRad="38100" dist="38100" dir="2700000" algn="tl">
                    <a:srgbClr val="000000">
                      <a:alpha val="43137"/>
                    </a:srgbClr>
                  </a:outerShdw>
                </a:effectLst>
                <a:cs typeface="Calibri" pitchFamily="34" charset="0"/>
              </a:rPr>
              <a:t>Holds to a Form of Godliness (2 Tim. 3:5)</a:t>
            </a:r>
          </a:p>
          <a:p>
            <a:pPr marL="742950" indent="-742950">
              <a:spcBef>
                <a:spcPts val="0"/>
              </a:spcBef>
              <a:spcAft>
                <a:spcPts val="3000"/>
              </a:spcAft>
              <a:buSzPct val="100000"/>
              <a:buFont typeface="+mj-lt"/>
              <a:buAutoNum type="alphaLcParenR"/>
              <a:defRPr/>
            </a:pPr>
            <a:r>
              <a:rPr lang="en-US" dirty="0">
                <a:effectLst>
                  <a:outerShdw blurRad="38100" dist="38100" dir="2700000" algn="tl">
                    <a:srgbClr val="000000">
                      <a:alpha val="43137"/>
                    </a:srgbClr>
                  </a:outerShdw>
                </a:effectLst>
                <a:cs typeface="Calibri" pitchFamily="34" charset="0"/>
              </a:rPr>
              <a:t>Works based salvation (2 Tim. 4:3-4)</a:t>
            </a:r>
          </a:p>
          <a:p>
            <a:pPr marL="742950" indent="-742950">
              <a:spcBef>
                <a:spcPts val="0"/>
              </a:spcBef>
              <a:spcAft>
                <a:spcPts val="3000"/>
              </a:spcAft>
              <a:buSzPct val="100000"/>
              <a:buFont typeface="Wingdings" panose="05000000000000000000" pitchFamily="2" charset="2"/>
              <a:buAutoNum type="alphaLcParenR"/>
              <a:defRPr/>
            </a:pPr>
            <a:r>
              <a:rPr lang="en-US" dirty="0">
                <a:effectLst>
                  <a:outerShdw blurRad="38100" dist="38100" dir="2700000" algn="tl">
                    <a:srgbClr val="000000">
                      <a:alpha val="43137"/>
                    </a:srgbClr>
                  </a:outerShdw>
                </a:effectLst>
                <a:cs typeface="Calibri" pitchFamily="34" charset="0"/>
              </a:rPr>
              <a:t>Divides churches and families (Matt. 10:36)</a:t>
            </a:r>
          </a:p>
        </p:txBody>
      </p:sp>
      <p:pic>
        <p:nvPicPr>
          <p:cNvPr id="3074" name="Picture 2">
            <a:extLst>
              <a:ext uri="{FF2B5EF4-FFF2-40B4-BE49-F238E27FC236}">
                <a16:creationId xmlns:a16="http://schemas.microsoft.com/office/drawing/2014/main" id="{C6918F4F-A2FF-4A55-885A-DFB3DCE6CF03}"/>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601200" y="1752600"/>
            <a:ext cx="1978849" cy="2353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12965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4B0EB09-825B-440E-965D-E5299BE71C2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9"/>
          </a:xfrm>
          <a:prstGeom prst="rect">
            <a:avLst/>
          </a:prstGeom>
        </p:spPr>
      </p:pic>
      <p:sp>
        <p:nvSpPr>
          <p:cNvPr id="5" name="Subtitle 3"/>
          <p:cNvSpPr txBox="1">
            <a:spLocks/>
          </p:cNvSpPr>
          <p:nvPr/>
        </p:nvSpPr>
        <p:spPr bwMode="auto">
          <a:xfrm>
            <a:off x="609600" y="0"/>
            <a:ext cx="10972800" cy="2362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algn="ctr" defTabSz="685800" eaLnBrk="1" hangingPunct="1">
              <a:spcBef>
                <a:spcPts val="0"/>
              </a:spcBef>
              <a:spcAft>
                <a:spcPts val="1200"/>
              </a:spcAft>
              <a:buClr>
                <a:schemeClr val="tx1"/>
              </a:buClr>
              <a:buNone/>
              <a:defRPr/>
            </a:pPr>
            <a:r>
              <a:rPr lang="en-US" sz="4400" dirty="0">
                <a:solidFill>
                  <a:schemeClr val="tx2"/>
                </a:solidFill>
                <a:ea typeface="+mj-ea"/>
                <a:cs typeface="Calibri" panose="020F0502020204030204" pitchFamily="34" charset="0"/>
              </a:rPr>
              <a:t>1 Timothy 4:1</a:t>
            </a:r>
          </a:p>
          <a:p>
            <a:pPr marL="0" indent="0" algn="just">
              <a:spcBef>
                <a:spcPts val="0"/>
              </a:spcBef>
              <a:buNone/>
            </a:pPr>
            <a:r>
              <a:rPr lang="en-US" sz="4000" dirty="0"/>
              <a:t>“But the Spirit explicitly says that in later times some will fall away from the faith, paying attention to deceitful spirits and </a:t>
            </a:r>
            <a:r>
              <a:rPr lang="en-US" sz="4000" b="1" u="sng" dirty="0">
                <a:solidFill>
                  <a:srgbClr val="FFFFCC"/>
                </a:solidFill>
              </a:rPr>
              <a:t>doctrines of demons</a:t>
            </a:r>
            <a:r>
              <a:rPr lang="en-US" sz="4000" dirty="0"/>
              <a:t>.”</a:t>
            </a:r>
          </a:p>
        </p:txBody>
      </p:sp>
      <p:sp>
        <p:nvSpPr>
          <p:cNvPr id="2" name="Slide Number Placeholder 1">
            <a:extLst>
              <a:ext uri="{FF2B5EF4-FFF2-40B4-BE49-F238E27FC236}">
                <a16:creationId xmlns:a16="http://schemas.microsoft.com/office/drawing/2014/main" id="{125B1419-536D-4847-8177-3790994119AC}"/>
              </a:ext>
            </a:extLst>
          </p:cNvPr>
          <p:cNvSpPr>
            <a:spLocks noGrp="1"/>
          </p:cNvSpPr>
          <p:nvPr>
            <p:ph type="sldNum" sz="quarter" idx="12"/>
          </p:nvPr>
        </p:nvSpPr>
        <p:spPr/>
        <p:txBody>
          <a:bodyPr/>
          <a:lstStyle/>
          <a:p>
            <a:pPr>
              <a:defRPr/>
            </a:pPr>
            <a:fld id="{B3C3A6CF-E9D9-4FB9-8425-0D4364AA3ACE}" type="slidenum">
              <a:rPr lang="en-US" altLang="en-US" sz="1600" b="1"/>
              <a:pPr>
                <a:defRPr/>
              </a:pPr>
              <a:t>86</a:t>
            </a:fld>
            <a:endParaRPr lang="en-US" altLang="en-US" sz="1600" b="1" dirty="0"/>
          </a:p>
        </p:txBody>
      </p:sp>
    </p:spTree>
    <p:extLst>
      <p:ext uri="{BB962C8B-B14F-4D97-AF65-F5344CB8AC3E}">
        <p14:creationId xmlns:p14="http://schemas.microsoft.com/office/powerpoint/2010/main" val="3337635489"/>
      </p:ext>
    </p:extLst>
  </p:cSld>
  <p:clrMapOvr>
    <a:masterClrMapping/>
  </p:clrMapOvr>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143000" y="228600"/>
            <a:ext cx="9220200" cy="914400"/>
          </a:xfrm>
        </p:spPr>
        <p:txBody>
          <a:bodyPr/>
          <a:lstStyle/>
          <a:p>
            <a:pPr algn="ctr"/>
            <a:r>
              <a:rPr lang="en-US" sz="4000" dirty="0">
                <a:effectLst>
                  <a:outerShdw blurRad="38100" dist="38100" dir="2700000" algn="tl">
                    <a:srgbClr val="000000">
                      <a:alpha val="43137"/>
                    </a:srgbClr>
                  </a:outerShdw>
                </a:effectLst>
              </a:rPr>
              <a:t>5. Calvinism as a Prophetic Fulfillment</a:t>
            </a:r>
            <a:endParaRPr lang="en-US" sz="4000" dirty="0">
              <a:effectLst>
                <a:outerShdw blurRad="38100" dist="38100" dir="2700000" algn="tl">
                  <a:srgbClr val="000000">
                    <a:alpha val="43137"/>
                  </a:srgbClr>
                </a:outerShdw>
              </a:effectLst>
              <a:ea typeface="Calibri" pitchFamily="34" charset="0"/>
              <a:cs typeface="Calibri" pitchFamily="34" charset="0"/>
            </a:endParaRPr>
          </a:p>
        </p:txBody>
      </p:sp>
      <p:sp>
        <p:nvSpPr>
          <p:cNvPr id="3" name="Content Placeholder 2"/>
          <p:cNvSpPr>
            <a:spLocks noGrp="1"/>
          </p:cNvSpPr>
          <p:nvPr>
            <p:ph idx="1"/>
          </p:nvPr>
        </p:nvSpPr>
        <p:spPr>
          <a:xfrm>
            <a:off x="611951" y="1752600"/>
            <a:ext cx="9370250" cy="3657600"/>
          </a:xfrm>
        </p:spPr>
        <p:txBody>
          <a:bodyPr/>
          <a:lstStyle/>
          <a:p>
            <a:pPr marL="742950" indent="-742950">
              <a:spcBef>
                <a:spcPts val="0"/>
              </a:spcBef>
              <a:spcAft>
                <a:spcPts val="3000"/>
              </a:spcAft>
              <a:buSzPct val="100000"/>
              <a:buFont typeface="+mj-lt"/>
              <a:buAutoNum type="alphaLcParenR"/>
              <a:defRPr/>
            </a:pPr>
            <a:r>
              <a:rPr lang="en-US" dirty="0">
                <a:effectLst>
                  <a:outerShdw blurRad="38100" dist="38100" dir="2700000" algn="tl">
                    <a:srgbClr val="000000">
                      <a:alpha val="43137"/>
                    </a:srgbClr>
                  </a:outerShdw>
                </a:effectLst>
                <a:cs typeface="Calibri" pitchFamily="34" charset="0"/>
              </a:rPr>
              <a:t>Apostasy (1 Tim. 4:1; 2 Tim. 3:1-13)</a:t>
            </a:r>
          </a:p>
          <a:p>
            <a:pPr marL="742950" indent="-742950">
              <a:spcBef>
                <a:spcPts val="0"/>
              </a:spcBef>
              <a:spcAft>
                <a:spcPts val="3000"/>
              </a:spcAft>
              <a:buSzPct val="100000"/>
              <a:buAutoNum type="alphaLcParenR"/>
              <a:defRPr/>
            </a:pPr>
            <a:r>
              <a:rPr lang="en-US" b="1" u="sng" dirty="0">
                <a:solidFill>
                  <a:srgbClr val="FFFFCC"/>
                </a:solidFill>
                <a:effectLst>
                  <a:outerShdw blurRad="38100" dist="38100" dir="2700000" algn="tl">
                    <a:srgbClr val="000000">
                      <a:alpha val="43137"/>
                    </a:srgbClr>
                  </a:outerShdw>
                </a:effectLst>
                <a:cs typeface="Calibri" pitchFamily="34" charset="0"/>
              </a:rPr>
              <a:t>Holds to a Form of Godliness (2 Tim. 3:5)</a:t>
            </a:r>
          </a:p>
          <a:p>
            <a:pPr marL="742950" indent="-742950">
              <a:spcBef>
                <a:spcPts val="0"/>
              </a:spcBef>
              <a:spcAft>
                <a:spcPts val="3000"/>
              </a:spcAft>
              <a:buSzPct val="100000"/>
              <a:buFont typeface="+mj-lt"/>
              <a:buAutoNum type="alphaLcParenR"/>
              <a:defRPr/>
            </a:pPr>
            <a:r>
              <a:rPr lang="en-US" dirty="0">
                <a:effectLst>
                  <a:outerShdw blurRad="38100" dist="38100" dir="2700000" algn="tl">
                    <a:srgbClr val="000000">
                      <a:alpha val="43137"/>
                    </a:srgbClr>
                  </a:outerShdw>
                </a:effectLst>
                <a:cs typeface="Calibri" pitchFamily="34" charset="0"/>
              </a:rPr>
              <a:t>Works based salvation (2 Tim. 4:3-4)</a:t>
            </a:r>
          </a:p>
          <a:p>
            <a:pPr marL="742950" indent="-742950">
              <a:spcBef>
                <a:spcPts val="0"/>
              </a:spcBef>
              <a:spcAft>
                <a:spcPts val="3000"/>
              </a:spcAft>
              <a:buSzPct val="100000"/>
              <a:buFont typeface="Wingdings" panose="05000000000000000000" pitchFamily="2" charset="2"/>
              <a:buAutoNum type="alphaLcParenR"/>
              <a:defRPr/>
            </a:pPr>
            <a:r>
              <a:rPr lang="en-US" dirty="0">
                <a:effectLst>
                  <a:outerShdw blurRad="38100" dist="38100" dir="2700000" algn="tl">
                    <a:srgbClr val="000000">
                      <a:alpha val="43137"/>
                    </a:srgbClr>
                  </a:outerShdw>
                </a:effectLst>
                <a:cs typeface="Calibri" pitchFamily="34" charset="0"/>
              </a:rPr>
              <a:t>Divides churches and families (Matt. 10:36)</a:t>
            </a:r>
          </a:p>
        </p:txBody>
      </p:sp>
      <p:pic>
        <p:nvPicPr>
          <p:cNvPr id="3074" name="Picture 2">
            <a:extLst>
              <a:ext uri="{FF2B5EF4-FFF2-40B4-BE49-F238E27FC236}">
                <a16:creationId xmlns:a16="http://schemas.microsoft.com/office/drawing/2014/main" id="{C6918F4F-A2FF-4A55-885A-DFB3DCE6CF03}"/>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601200" y="1752600"/>
            <a:ext cx="1978849" cy="2353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50142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143000" y="228600"/>
            <a:ext cx="9220200" cy="914400"/>
          </a:xfrm>
        </p:spPr>
        <p:txBody>
          <a:bodyPr/>
          <a:lstStyle/>
          <a:p>
            <a:pPr algn="ctr"/>
            <a:r>
              <a:rPr lang="en-US" sz="4000" dirty="0">
                <a:effectLst>
                  <a:outerShdw blurRad="38100" dist="38100" dir="2700000" algn="tl">
                    <a:srgbClr val="000000">
                      <a:alpha val="43137"/>
                    </a:srgbClr>
                  </a:outerShdw>
                </a:effectLst>
              </a:rPr>
              <a:t>5. Calvinism as a Prophetic Fulfillment</a:t>
            </a:r>
            <a:endParaRPr lang="en-US" sz="4000" dirty="0">
              <a:effectLst>
                <a:outerShdw blurRad="38100" dist="38100" dir="2700000" algn="tl">
                  <a:srgbClr val="000000">
                    <a:alpha val="43137"/>
                  </a:srgbClr>
                </a:outerShdw>
              </a:effectLst>
              <a:ea typeface="Calibri" pitchFamily="34" charset="0"/>
              <a:cs typeface="Calibri" pitchFamily="34" charset="0"/>
            </a:endParaRPr>
          </a:p>
        </p:txBody>
      </p:sp>
      <p:sp>
        <p:nvSpPr>
          <p:cNvPr id="3" name="Content Placeholder 2"/>
          <p:cNvSpPr>
            <a:spLocks noGrp="1"/>
          </p:cNvSpPr>
          <p:nvPr>
            <p:ph idx="1"/>
          </p:nvPr>
        </p:nvSpPr>
        <p:spPr>
          <a:xfrm>
            <a:off x="611951" y="1752600"/>
            <a:ext cx="9370250" cy="3657600"/>
          </a:xfrm>
        </p:spPr>
        <p:txBody>
          <a:bodyPr/>
          <a:lstStyle/>
          <a:p>
            <a:pPr marL="742950" indent="-742950">
              <a:spcBef>
                <a:spcPts val="0"/>
              </a:spcBef>
              <a:spcAft>
                <a:spcPts val="3000"/>
              </a:spcAft>
              <a:buSzPct val="100000"/>
              <a:buFont typeface="+mj-lt"/>
              <a:buAutoNum type="alphaLcParenR"/>
              <a:defRPr/>
            </a:pPr>
            <a:r>
              <a:rPr lang="en-US" dirty="0">
                <a:effectLst>
                  <a:outerShdw blurRad="38100" dist="38100" dir="2700000" algn="tl">
                    <a:srgbClr val="000000">
                      <a:alpha val="43137"/>
                    </a:srgbClr>
                  </a:outerShdw>
                </a:effectLst>
                <a:cs typeface="Calibri" pitchFamily="34" charset="0"/>
              </a:rPr>
              <a:t>Apostasy (1 Tim. 4:1; 2 Tim. 3:1-13)</a:t>
            </a:r>
          </a:p>
          <a:p>
            <a:pPr marL="742950" indent="-742950">
              <a:spcBef>
                <a:spcPts val="0"/>
              </a:spcBef>
              <a:spcAft>
                <a:spcPts val="3000"/>
              </a:spcAft>
              <a:buSzPct val="100000"/>
              <a:buAutoNum type="alphaLcParenR"/>
              <a:defRPr/>
            </a:pPr>
            <a:r>
              <a:rPr lang="en-US" dirty="0">
                <a:effectLst>
                  <a:outerShdw blurRad="38100" dist="38100" dir="2700000" algn="tl">
                    <a:srgbClr val="000000">
                      <a:alpha val="43137"/>
                    </a:srgbClr>
                  </a:outerShdw>
                </a:effectLst>
                <a:cs typeface="Calibri" pitchFamily="34" charset="0"/>
              </a:rPr>
              <a:t>Holds to a Form of Godliness (2 Tim. 3:5)</a:t>
            </a:r>
          </a:p>
          <a:p>
            <a:pPr marL="742950" indent="-742950">
              <a:spcBef>
                <a:spcPts val="0"/>
              </a:spcBef>
              <a:spcAft>
                <a:spcPts val="3000"/>
              </a:spcAft>
              <a:buSzPct val="100000"/>
              <a:buFont typeface="+mj-lt"/>
              <a:buAutoNum type="alphaLcParenR"/>
              <a:defRPr/>
            </a:pPr>
            <a:r>
              <a:rPr lang="en-US" b="1" u="sng" dirty="0">
                <a:solidFill>
                  <a:srgbClr val="FFFFCC"/>
                </a:solidFill>
                <a:effectLst>
                  <a:outerShdw blurRad="38100" dist="38100" dir="2700000" algn="tl">
                    <a:srgbClr val="000000">
                      <a:alpha val="43137"/>
                    </a:srgbClr>
                  </a:outerShdw>
                </a:effectLst>
                <a:cs typeface="Calibri" pitchFamily="34" charset="0"/>
              </a:rPr>
              <a:t>Works based salvation (2 Tim. 4:3-4)</a:t>
            </a:r>
          </a:p>
          <a:p>
            <a:pPr marL="742950" indent="-742950">
              <a:spcBef>
                <a:spcPts val="0"/>
              </a:spcBef>
              <a:spcAft>
                <a:spcPts val="3000"/>
              </a:spcAft>
              <a:buSzPct val="100000"/>
              <a:buFont typeface="Wingdings" panose="05000000000000000000" pitchFamily="2" charset="2"/>
              <a:buAutoNum type="alphaLcParenR"/>
              <a:defRPr/>
            </a:pPr>
            <a:r>
              <a:rPr lang="en-US" dirty="0">
                <a:effectLst>
                  <a:outerShdw blurRad="38100" dist="38100" dir="2700000" algn="tl">
                    <a:srgbClr val="000000">
                      <a:alpha val="43137"/>
                    </a:srgbClr>
                  </a:outerShdw>
                </a:effectLst>
                <a:cs typeface="Calibri" pitchFamily="34" charset="0"/>
              </a:rPr>
              <a:t>Divides churches and families (Matt. 10:36)</a:t>
            </a:r>
          </a:p>
        </p:txBody>
      </p:sp>
      <p:pic>
        <p:nvPicPr>
          <p:cNvPr id="3074" name="Picture 2">
            <a:extLst>
              <a:ext uri="{FF2B5EF4-FFF2-40B4-BE49-F238E27FC236}">
                <a16:creationId xmlns:a16="http://schemas.microsoft.com/office/drawing/2014/main" id="{C6918F4F-A2FF-4A55-885A-DFB3DCE6CF03}"/>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601200" y="1752600"/>
            <a:ext cx="1978849" cy="2353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94930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7F586FE-706B-4994-9AC8-6E88FF2E5DE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
            <a:ext cx="12192001" cy="6857999"/>
          </a:xfrm>
          <a:prstGeom prst="rect">
            <a:avLst/>
          </a:prstGeom>
        </p:spPr>
      </p:pic>
      <p:sp>
        <p:nvSpPr>
          <p:cNvPr id="13" name="Rectangle 3"/>
          <p:cNvSpPr txBox="1">
            <a:spLocks/>
          </p:cNvSpPr>
          <p:nvPr/>
        </p:nvSpPr>
        <p:spPr bwMode="auto">
          <a:xfrm>
            <a:off x="609600" y="0"/>
            <a:ext cx="10972800" cy="472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defTabSz="685800">
              <a:spcBef>
                <a:spcPct val="0"/>
              </a:spcBef>
              <a:spcAft>
                <a:spcPts val="1200"/>
              </a:spcAft>
              <a:buClrTx/>
              <a:buSzTx/>
              <a:buNone/>
            </a:pPr>
            <a:r>
              <a:rPr lang="en-US" altLang="en-US" sz="4000" dirty="0">
                <a:solidFill>
                  <a:schemeClr val="tx2"/>
                </a:solidFill>
                <a:ea typeface="+mj-ea"/>
                <a:cs typeface="+mj-cs"/>
              </a:rPr>
              <a:t>2 Timothy 4:3-4</a:t>
            </a:r>
          </a:p>
          <a:p>
            <a:pPr marL="0" indent="0" algn="just">
              <a:spcBef>
                <a:spcPct val="0"/>
              </a:spcBef>
              <a:buClrTx/>
              <a:buSzTx/>
              <a:buNone/>
            </a:pPr>
            <a:r>
              <a:rPr lang="en-US" altLang="en-US" sz="3600" dirty="0">
                <a:effectLst>
                  <a:outerShdw blurRad="38100" dist="38100" dir="2700000" algn="tl">
                    <a:srgbClr val="000000">
                      <a:alpha val="43137"/>
                    </a:srgbClr>
                  </a:outerShdw>
                </a:effectLst>
              </a:rPr>
              <a:t>“</a:t>
            </a:r>
            <a:r>
              <a:rPr lang="en-US" sz="3600" dirty="0">
                <a:effectLst>
                  <a:outerShdw blurRad="38100" dist="38100" dir="2700000" algn="tl">
                    <a:srgbClr val="000000">
                      <a:alpha val="43137"/>
                    </a:srgbClr>
                  </a:outerShdw>
                </a:effectLst>
              </a:rPr>
              <a:t>For the time will come when they will not endure sound doctrine; but </a:t>
            </a:r>
            <a:r>
              <a:rPr lang="en-US" sz="3600" i="1" dirty="0">
                <a:effectLst>
                  <a:outerShdw blurRad="38100" dist="38100" dir="2700000" algn="tl">
                    <a:srgbClr val="000000">
                      <a:alpha val="43137"/>
                    </a:srgbClr>
                  </a:outerShdw>
                </a:effectLst>
              </a:rPr>
              <a:t>wanting</a:t>
            </a:r>
            <a:r>
              <a:rPr lang="en-US" sz="3600" dirty="0">
                <a:effectLst>
                  <a:outerShdw blurRad="38100" dist="38100" dir="2700000" algn="tl">
                    <a:srgbClr val="000000">
                      <a:alpha val="43137"/>
                    </a:srgbClr>
                  </a:outerShdw>
                </a:effectLst>
              </a:rPr>
              <a:t> to have their ears tickled, they will accumulate for themselves teachers in accordance to their own desires, </a:t>
            </a:r>
            <a:r>
              <a:rPr lang="en-US" sz="3600" baseline="30000" dirty="0">
                <a:effectLst>
                  <a:outerShdw blurRad="38100" dist="38100" dir="2700000" algn="tl">
                    <a:srgbClr val="000000">
                      <a:alpha val="43137"/>
                    </a:srgbClr>
                  </a:outerShdw>
                </a:effectLst>
              </a:rPr>
              <a:t>4 </a:t>
            </a:r>
            <a:r>
              <a:rPr lang="en-US" sz="3600" dirty="0">
                <a:effectLst>
                  <a:outerShdw blurRad="38100" dist="38100" dir="2700000" algn="tl">
                    <a:srgbClr val="000000">
                      <a:alpha val="43137"/>
                    </a:srgbClr>
                  </a:outerShdw>
                </a:effectLst>
              </a:rPr>
              <a:t>and will turn away their ears from the truth and will turn aside to myths.</a:t>
            </a:r>
            <a:r>
              <a:rPr lang="en-US" altLang="en-US" sz="3600" dirty="0">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35175427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485900" y="228600"/>
            <a:ext cx="9220200" cy="914400"/>
          </a:xfrm>
        </p:spPr>
        <p:txBody>
          <a:bodyPr/>
          <a:lstStyle/>
          <a:p>
            <a:pPr algn="ctr"/>
            <a:r>
              <a:rPr lang="en-US" sz="4000" dirty="0">
                <a:effectLst>
                  <a:outerShdw blurRad="38100" dist="38100" dir="2700000" algn="tl">
                    <a:srgbClr val="000000">
                      <a:alpha val="43137"/>
                    </a:srgbClr>
                  </a:outerShdw>
                </a:effectLst>
              </a:rPr>
              <a:t>D. The Prophetic Implications of Calvinism</a:t>
            </a:r>
            <a:endParaRPr lang="en-US" sz="4000" dirty="0">
              <a:effectLst>
                <a:outerShdw blurRad="38100" dist="38100" dir="2700000" algn="tl">
                  <a:srgbClr val="000000">
                    <a:alpha val="43137"/>
                  </a:srgbClr>
                </a:outerShdw>
              </a:effectLst>
              <a:ea typeface="Calibri" pitchFamily="34" charset="0"/>
              <a:cs typeface="Calibri" pitchFamily="34" charset="0"/>
            </a:endParaRPr>
          </a:p>
        </p:txBody>
      </p:sp>
      <p:sp>
        <p:nvSpPr>
          <p:cNvPr id="3" name="Content Placeholder 2"/>
          <p:cNvSpPr>
            <a:spLocks noGrp="1"/>
          </p:cNvSpPr>
          <p:nvPr>
            <p:ph idx="1"/>
          </p:nvPr>
        </p:nvSpPr>
        <p:spPr>
          <a:xfrm>
            <a:off x="609600" y="1600200"/>
            <a:ext cx="10439400" cy="4343400"/>
          </a:xfrm>
        </p:spPr>
        <p:txBody>
          <a:bodyPr/>
          <a:lstStyle/>
          <a:p>
            <a:pPr marL="742950" indent="-742950">
              <a:spcBef>
                <a:spcPts val="0"/>
              </a:spcBef>
              <a:spcAft>
                <a:spcPts val="2400"/>
              </a:spcAft>
              <a:buSzPct val="100000"/>
              <a:buFont typeface="+mj-lt"/>
              <a:buAutoNum type="arabicParenR"/>
              <a:defRPr/>
            </a:pPr>
            <a:r>
              <a:rPr lang="en-US" b="1" u="sng" dirty="0">
                <a:solidFill>
                  <a:srgbClr val="FFFFCC"/>
                </a:solidFill>
                <a:effectLst>
                  <a:outerShdw blurRad="38100" dist="38100" dir="2700000" algn="tl">
                    <a:srgbClr val="000000">
                      <a:alpha val="43137"/>
                    </a:srgbClr>
                  </a:outerShdw>
                </a:effectLst>
                <a:cs typeface="Calibri" pitchFamily="34" charset="0"/>
              </a:rPr>
              <a:t>De-emphasis of Biblical Eschatology</a:t>
            </a:r>
          </a:p>
          <a:p>
            <a:pPr marL="742950" indent="-742950">
              <a:spcBef>
                <a:spcPts val="0"/>
              </a:spcBef>
              <a:spcAft>
                <a:spcPts val="2400"/>
              </a:spcAft>
              <a:buSzPct val="100000"/>
              <a:buFont typeface="+mj-lt"/>
              <a:buAutoNum type="arabicParenR"/>
              <a:defRPr/>
            </a:pPr>
            <a:r>
              <a:rPr lang="en-US" dirty="0">
                <a:effectLst>
                  <a:outerShdw blurRad="38100" dist="38100" dir="2700000" algn="tl">
                    <a:srgbClr val="000000">
                      <a:alpha val="43137"/>
                    </a:srgbClr>
                  </a:outerShdw>
                </a:effectLst>
                <a:cs typeface="Calibri" pitchFamily="34" charset="0"/>
              </a:rPr>
              <a:t>Calvin’s mishandling of prophetic texts</a:t>
            </a:r>
          </a:p>
          <a:p>
            <a:pPr marL="742950" indent="-742950">
              <a:spcBef>
                <a:spcPts val="0"/>
              </a:spcBef>
              <a:spcAft>
                <a:spcPts val="2400"/>
              </a:spcAft>
              <a:buSzPct val="100000"/>
              <a:buFont typeface="+mj-lt"/>
              <a:buAutoNum type="arabicParenR"/>
              <a:defRPr/>
            </a:pPr>
            <a:r>
              <a:rPr lang="en-US" dirty="0">
                <a:effectLst>
                  <a:outerShdw blurRad="38100" dist="38100" dir="2700000" algn="tl">
                    <a:srgbClr val="000000">
                      <a:alpha val="43137"/>
                    </a:srgbClr>
                  </a:outerShdw>
                </a:effectLst>
                <a:cs typeface="Calibri" pitchFamily="34" charset="0"/>
              </a:rPr>
              <a:t>Anti-Semitism</a:t>
            </a:r>
          </a:p>
          <a:p>
            <a:pPr marL="742950" indent="-742950">
              <a:spcBef>
                <a:spcPts val="0"/>
              </a:spcBef>
              <a:spcAft>
                <a:spcPts val="2400"/>
              </a:spcAft>
              <a:buSzPct val="100000"/>
              <a:buFont typeface="+mj-lt"/>
              <a:buAutoNum type="arabicParenR"/>
              <a:defRPr/>
            </a:pPr>
            <a:r>
              <a:rPr lang="en-US" dirty="0">
                <a:effectLst>
                  <a:outerShdw blurRad="38100" dist="38100" dir="2700000" algn="tl">
                    <a:srgbClr val="000000">
                      <a:alpha val="43137"/>
                    </a:srgbClr>
                  </a:outerShdw>
                </a:effectLst>
                <a:cs typeface="Calibri" pitchFamily="34" charset="0"/>
              </a:rPr>
              <a:t>Implications of a lack of an Israel‒Church distinction</a:t>
            </a:r>
          </a:p>
          <a:p>
            <a:pPr marL="742950" indent="-742950">
              <a:spcBef>
                <a:spcPts val="0"/>
              </a:spcBef>
              <a:spcAft>
                <a:spcPts val="2400"/>
              </a:spcAft>
              <a:buSzPct val="100000"/>
              <a:buFont typeface="+mj-lt"/>
              <a:buAutoNum type="arabicParenR"/>
              <a:defRPr/>
            </a:pPr>
            <a:r>
              <a:rPr lang="en-US" dirty="0">
                <a:effectLst>
                  <a:outerShdw blurRad="38100" dist="38100" dir="2700000" algn="tl">
                    <a:srgbClr val="000000">
                      <a:alpha val="43137"/>
                    </a:srgbClr>
                  </a:outerShdw>
                </a:effectLst>
                <a:cs typeface="Calibri" pitchFamily="34" charset="0"/>
              </a:rPr>
              <a:t>Neo-Calvinism as a fulfillment of Bible prophecy</a:t>
            </a:r>
          </a:p>
        </p:txBody>
      </p:sp>
      <p:pic>
        <p:nvPicPr>
          <p:cNvPr id="2" name="Picture 2">
            <a:extLst>
              <a:ext uri="{FF2B5EF4-FFF2-40B4-BE49-F238E27FC236}">
                <a16:creationId xmlns:a16="http://schemas.microsoft.com/office/drawing/2014/main" id="{B3B57BDD-5102-B648-26D8-ADE2F861C43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906000" y="1905000"/>
            <a:ext cx="1601755"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01964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143000" y="228600"/>
            <a:ext cx="9220200" cy="914400"/>
          </a:xfrm>
        </p:spPr>
        <p:txBody>
          <a:bodyPr/>
          <a:lstStyle/>
          <a:p>
            <a:pPr algn="ctr"/>
            <a:r>
              <a:rPr lang="en-US" sz="4000" dirty="0">
                <a:effectLst>
                  <a:outerShdw blurRad="38100" dist="38100" dir="2700000" algn="tl">
                    <a:srgbClr val="000000">
                      <a:alpha val="43137"/>
                    </a:srgbClr>
                  </a:outerShdw>
                </a:effectLst>
              </a:rPr>
              <a:t>5. Calvinism as a Prophetic Fulfillment</a:t>
            </a:r>
            <a:endParaRPr lang="en-US" sz="4000" dirty="0">
              <a:effectLst>
                <a:outerShdw blurRad="38100" dist="38100" dir="2700000" algn="tl">
                  <a:srgbClr val="000000">
                    <a:alpha val="43137"/>
                  </a:srgbClr>
                </a:outerShdw>
              </a:effectLst>
              <a:ea typeface="Calibri" pitchFamily="34" charset="0"/>
              <a:cs typeface="Calibri" pitchFamily="34" charset="0"/>
            </a:endParaRPr>
          </a:p>
        </p:txBody>
      </p:sp>
      <p:sp>
        <p:nvSpPr>
          <p:cNvPr id="3" name="Content Placeholder 2"/>
          <p:cNvSpPr>
            <a:spLocks noGrp="1"/>
          </p:cNvSpPr>
          <p:nvPr>
            <p:ph idx="1"/>
          </p:nvPr>
        </p:nvSpPr>
        <p:spPr>
          <a:xfrm>
            <a:off x="611951" y="1752600"/>
            <a:ext cx="9370250" cy="3657600"/>
          </a:xfrm>
        </p:spPr>
        <p:txBody>
          <a:bodyPr/>
          <a:lstStyle/>
          <a:p>
            <a:pPr marL="742950" indent="-742950">
              <a:spcBef>
                <a:spcPts val="0"/>
              </a:spcBef>
              <a:spcAft>
                <a:spcPts val="3000"/>
              </a:spcAft>
              <a:buSzPct val="100000"/>
              <a:buFont typeface="+mj-lt"/>
              <a:buAutoNum type="alphaLcParenR"/>
              <a:defRPr/>
            </a:pPr>
            <a:r>
              <a:rPr lang="en-US" dirty="0">
                <a:effectLst>
                  <a:outerShdw blurRad="38100" dist="38100" dir="2700000" algn="tl">
                    <a:srgbClr val="000000">
                      <a:alpha val="43137"/>
                    </a:srgbClr>
                  </a:outerShdw>
                </a:effectLst>
                <a:cs typeface="Calibri" pitchFamily="34" charset="0"/>
              </a:rPr>
              <a:t>Apostasy (1 Tim. 4:1; 2 Tim. 3:1-13)</a:t>
            </a:r>
          </a:p>
          <a:p>
            <a:pPr marL="742950" indent="-742950">
              <a:spcBef>
                <a:spcPts val="0"/>
              </a:spcBef>
              <a:spcAft>
                <a:spcPts val="3000"/>
              </a:spcAft>
              <a:buSzPct val="100000"/>
              <a:buAutoNum type="alphaLcParenR"/>
              <a:defRPr/>
            </a:pPr>
            <a:r>
              <a:rPr lang="en-US" dirty="0">
                <a:effectLst>
                  <a:outerShdw blurRad="38100" dist="38100" dir="2700000" algn="tl">
                    <a:srgbClr val="000000">
                      <a:alpha val="43137"/>
                    </a:srgbClr>
                  </a:outerShdw>
                </a:effectLst>
                <a:cs typeface="Calibri" pitchFamily="34" charset="0"/>
              </a:rPr>
              <a:t>Holds to a Form of Godliness (2 Tim. 3:5)</a:t>
            </a:r>
          </a:p>
          <a:p>
            <a:pPr marL="742950" indent="-742950">
              <a:spcBef>
                <a:spcPts val="0"/>
              </a:spcBef>
              <a:spcAft>
                <a:spcPts val="3000"/>
              </a:spcAft>
              <a:buSzPct val="100000"/>
              <a:buFont typeface="+mj-lt"/>
              <a:buAutoNum type="alphaLcParenR"/>
              <a:defRPr/>
            </a:pPr>
            <a:r>
              <a:rPr lang="en-US" dirty="0">
                <a:effectLst>
                  <a:outerShdw blurRad="38100" dist="38100" dir="2700000" algn="tl">
                    <a:srgbClr val="000000">
                      <a:alpha val="43137"/>
                    </a:srgbClr>
                  </a:outerShdw>
                </a:effectLst>
                <a:cs typeface="Calibri" pitchFamily="34" charset="0"/>
              </a:rPr>
              <a:t>Works based salvation (2 Tim. 4:3-4)</a:t>
            </a:r>
          </a:p>
          <a:p>
            <a:pPr marL="742950" indent="-742950">
              <a:spcBef>
                <a:spcPts val="0"/>
              </a:spcBef>
              <a:spcAft>
                <a:spcPts val="3000"/>
              </a:spcAft>
              <a:buSzPct val="100000"/>
              <a:buFont typeface="Wingdings" panose="05000000000000000000" pitchFamily="2" charset="2"/>
              <a:buAutoNum type="alphaLcParenR"/>
              <a:defRPr/>
            </a:pPr>
            <a:r>
              <a:rPr lang="en-US" b="1" u="sng" dirty="0">
                <a:solidFill>
                  <a:srgbClr val="FFFFCC"/>
                </a:solidFill>
                <a:effectLst>
                  <a:outerShdw blurRad="38100" dist="38100" dir="2700000" algn="tl">
                    <a:srgbClr val="000000">
                      <a:alpha val="43137"/>
                    </a:srgbClr>
                  </a:outerShdw>
                </a:effectLst>
                <a:cs typeface="Calibri" pitchFamily="34" charset="0"/>
              </a:rPr>
              <a:t>Divides churches and families (Matt. 10:36)</a:t>
            </a:r>
          </a:p>
        </p:txBody>
      </p:sp>
      <p:pic>
        <p:nvPicPr>
          <p:cNvPr id="3074" name="Picture 2">
            <a:extLst>
              <a:ext uri="{FF2B5EF4-FFF2-40B4-BE49-F238E27FC236}">
                <a16:creationId xmlns:a16="http://schemas.microsoft.com/office/drawing/2014/main" id="{C6918F4F-A2FF-4A55-885A-DFB3DCE6CF03}"/>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601200" y="1752600"/>
            <a:ext cx="1978849" cy="2353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4323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0050" name="Title 1"/>
          <p:cNvSpPr>
            <a:spLocks noGrp="1"/>
          </p:cNvSpPr>
          <p:nvPr>
            <p:ph type="title" idx="4294967295"/>
          </p:nvPr>
        </p:nvSpPr>
        <p:spPr>
          <a:xfrm>
            <a:off x="2209800" y="2857500"/>
            <a:ext cx="7772400" cy="1143000"/>
          </a:xfrm>
        </p:spPr>
        <p:txBody>
          <a:bodyPr/>
          <a:lstStyle/>
          <a:p>
            <a:pPr algn="ctr"/>
            <a:r>
              <a:rPr lang="en-US" altLang="en-US" sz="6000" dirty="0">
                <a:effectLst>
                  <a:outerShdw blurRad="38100" dist="38100" dir="2700000" algn="tl">
                    <a:srgbClr val="000000">
                      <a:alpha val="43137"/>
                    </a:srgbClr>
                  </a:outerShdw>
                </a:effectLst>
              </a:rPr>
              <a:t>Conclusion</a:t>
            </a:r>
          </a:p>
        </p:txBody>
      </p:sp>
    </p:spTree>
    <p:extLst>
      <p:ext uri="{BB962C8B-B14F-4D97-AF65-F5344CB8AC3E}">
        <p14:creationId xmlns:p14="http://schemas.microsoft.com/office/powerpoint/2010/main" val="35157276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828800" y="228600"/>
            <a:ext cx="8534400" cy="914400"/>
          </a:xfrm>
        </p:spPr>
        <p:txBody>
          <a:bodyPr/>
          <a:lstStyle/>
          <a:p>
            <a:pPr algn="ctr"/>
            <a:r>
              <a:rPr lang="en-US" sz="4000" dirty="0">
                <a:effectLst>
                  <a:outerShdw blurRad="38100" dist="38100" dir="2700000" algn="tl">
                    <a:srgbClr val="000000">
                      <a:alpha val="43137"/>
                    </a:srgbClr>
                  </a:outerShdw>
                </a:effectLst>
                <a:ea typeface="Calibri" pitchFamily="34" charset="0"/>
                <a:cs typeface="Calibri" pitchFamily="34" charset="0"/>
              </a:rPr>
              <a:t>Neo-Calvinism vs. The Bible</a:t>
            </a:r>
          </a:p>
        </p:txBody>
      </p:sp>
      <p:sp>
        <p:nvSpPr>
          <p:cNvPr id="3" name="Content Placeholder 2"/>
          <p:cNvSpPr>
            <a:spLocks noGrp="1"/>
          </p:cNvSpPr>
          <p:nvPr>
            <p:ph idx="1"/>
          </p:nvPr>
        </p:nvSpPr>
        <p:spPr>
          <a:xfrm>
            <a:off x="609600" y="1143000"/>
            <a:ext cx="7543800" cy="5562600"/>
          </a:xfrm>
        </p:spPr>
        <p:txBody>
          <a:bodyPr/>
          <a:lstStyle/>
          <a:p>
            <a:pPr marL="576263" indent="-576263">
              <a:spcBef>
                <a:spcPts val="1800"/>
              </a:spcBef>
              <a:spcAft>
                <a:spcPts val="18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Calvinism’s Mixed Blessing</a:t>
            </a:r>
          </a:p>
          <a:p>
            <a:pPr marL="576263" indent="-576263">
              <a:spcBef>
                <a:spcPts val="1800"/>
              </a:spcBef>
              <a:spcAft>
                <a:spcPts val="1800"/>
              </a:spcAft>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cs typeface="Calibri" pitchFamily="34" charset="0"/>
              </a:rPr>
              <a:t>Why Critique Calvinism?</a:t>
            </a:r>
          </a:p>
          <a:p>
            <a:pPr marL="576263" indent="-576263">
              <a:spcBef>
                <a:spcPts val="1800"/>
              </a:spcBef>
              <a:spcAft>
                <a:spcPts val="18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The Source of Calvin’s Theology</a:t>
            </a:r>
            <a:endParaRPr lang="en-US" dirty="0">
              <a:effectLst>
                <a:outerShdw blurRad="38100" dist="38100" dir="2700000" algn="tl">
                  <a:srgbClr val="000000">
                    <a:alpha val="43137"/>
                  </a:srgbClr>
                </a:outerShdw>
              </a:effectLst>
              <a:latin typeface="Calibri" pitchFamily="34" charset="0"/>
              <a:cs typeface="Calibri" pitchFamily="34" charset="0"/>
            </a:endParaRPr>
          </a:p>
          <a:p>
            <a:pPr marL="576263" indent="-576263">
              <a:spcBef>
                <a:spcPts val="1800"/>
              </a:spcBef>
              <a:spcAft>
                <a:spcPts val="18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Calvin’s Manner of Life</a:t>
            </a:r>
          </a:p>
          <a:p>
            <a:pPr marL="576263" indent="-576263">
              <a:spcBef>
                <a:spcPts val="1800"/>
              </a:spcBef>
              <a:spcAft>
                <a:spcPts val="1800"/>
              </a:spcAft>
              <a:buSzPct val="100000"/>
              <a:buFont typeface="+mj-lt"/>
              <a:buAutoNum type="romanUcPeriod"/>
              <a:defRPr/>
            </a:pPr>
            <a:r>
              <a:rPr lang="en-US" dirty="0">
                <a:effectLst>
                  <a:outerShdw blurRad="38100" dist="38100" dir="2700000" algn="tl">
                    <a:srgbClr val="000000">
                      <a:alpha val="43137"/>
                    </a:srgbClr>
                  </a:outerShdw>
                </a:effectLst>
                <a:latin typeface="Calibri" pitchFamily="34" charset="0"/>
                <a:cs typeface="Calibri" pitchFamily="34" charset="0"/>
              </a:rPr>
              <a:t>TULIP Through the Grid of Scripture</a:t>
            </a:r>
          </a:p>
          <a:p>
            <a:pPr marL="576263" indent="-576263">
              <a:spcBef>
                <a:spcPts val="1800"/>
              </a:spcBef>
              <a:spcAft>
                <a:spcPts val="18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Conclusion</a:t>
            </a:r>
            <a:endParaRPr lang="en-US" dirty="0">
              <a:effectLst>
                <a:outerShdw blurRad="38100" dist="38100" dir="2700000" algn="tl">
                  <a:srgbClr val="000000">
                    <a:alpha val="43137"/>
                  </a:srgbClr>
                </a:outerShdw>
              </a:effectLst>
              <a:latin typeface="Calibri" pitchFamily="34" charset="0"/>
              <a:cs typeface="Calibri" pitchFamily="34" charset="0"/>
            </a:endParaRPr>
          </a:p>
        </p:txBody>
      </p:sp>
      <p:pic>
        <p:nvPicPr>
          <p:cNvPr id="5" name="Picture 2" descr="Related image">
            <a:extLst>
              <a:ext uri="{FF2B5EF4-FFF2-40B4-BE49-F238E27FC236}">
                <a16:creationId xmlns:a16="http://schemas.microsoft.com/office/drawing/2014/main" id="{27D634A5-232E-4EA4-96A0-50BAA04C7A4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914553" y="1371600"/>
            <a:ext cx="2667847" cy="3657600"/>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35445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828800" y="228600"/>
            <a:ext cx="8534400" cy="914400"/>
          </a:xfrm>
        </p:spPr>
        <p:txBody>
          <a:bodyPr/>
          <a:lstStyle/>
          <a:p>
            <a:pPr algn="ctr"/>
            <a:r>
              <a:rPr lang="en-US" sz="4000" dirty="0">
                <a:effectLst>
                  <a:outerShdw blurRad="38100" dist="38100" dir="2700000" algn="tl">
                    <a:srgbClr val="000000">
                      <a:alpha val="43137"/>
                    </a:srgbClr>
                  </a:outerShdw>
                </a:effectLst>
              </a:rPr>
              <a:t>II. Why Critique Calvinism?</a:t>
            </a:r>
            <a:endParaRPr lang="en-US" sz="4000" dirty="0">
              <a:effectLst>
                <a:outerShdw blurRad="38100" dist="38100" dir="2700000" algn="tl">
                  <a:srgbClr val="000000">
                    <a:alpha val="43137"/>
                  </a:srgbClr>
                </a:outerShdw>
              </a:effectLst>
              <a:ea typeface="Calibri" pitchFamily="34" charset="0"/>
              <a:cs typeface="Calibri" pitchFamily="34" charset="0"/>
            </a:endParaRPr>
          </a:p>
        </p:txBody>
      </p:sp>
      <p:sp>
        <p:nvSpPr>
          <p:cNvPr id="3" name="Content Placeholder 2"/>
          <p:cNvSpPr>
            <a:spLocks noGrp="1"/>
          </p:cNvSpPr>
          <p:nvPr>
            <p:ph idx="1"/>
          </p:nvPr>
        </p:nvSpPr>
        <p:spPr>
          <a:xfrm>
            <a:off x="609600" y="1600200"/>
            <a:ext cx="10744200" cy="3505200"/>
          </a:xfrm>
        </p:spPr>
        <p:txBody>
          <a:bodyPr/>
          <a:lstStyle/>
          <a:p>
            <a:pPr marL="458788" indent="-458788">
              <a:spcBef>
                <a:spcPts val="0"/>
              </a:spcBef>
              <a:spcAft>
                <a:spcPts val="3600"/>
              </a:spcAft>
              <a:buSzPct val="100000"/>
              <a:buFont typeface="+mj-lt"/>
              <a:buAutoNum type="alphaUcPeriod"/>
              <a:defRPr/>
            </a:pPr>
            <a:r>
              <a:rPr lang="en-US" dirty="0">
                <a:effectLst>
                  <a:outerShdw blurRad="38100" dist="38100" dir="2700000" algn="tl">
                    <a:srgbClr val="000000">
                      <a:alpha val="43137"/>
                    </a:srgbClr>
                  </a:outerShdw>
                </a:effectLst>
                <a:cs typeface="Calibri" pitchFamily="34" charset="0"/>
              </a:rPr>
              <a:t>General calling to defend the faith (Jude 3)</a:t>
            </a:r>
          </a:p>
          <a:p>
            <a:pPr marL="458788" indent="-458788">
              <a:spcBef>
                <a:spcPts val="0"/>
              </a:spcBef>
              <a:spcAft>
                <a:spcPts val="3600"/>
              </a:spcAft>
              <a:buSzPct val="100000"/>
              <a:buFont typeface="+mj-lt"/>
              <a:buAutoNum type="alphaUcPeriod"/>
              <a:defRPr/>
            </a:pPr>
            <a:r>
              <a:rPr lang="en-US" dirty="0">
                <a:effectLst>
                  <a:outerShdw blurRad="38100" dist="38100" dir="2700000" algn="tl">
                    <a:srgbClr val="000000">
                      <a:alpha val="43137"/>
                    </a:srgbClr>
                  </a:outerShdw>
                </a:effectLst>
                <a:cs typeface="Calibri" pitchFamily="34" charset="0"/>
              </a:rPr>
              <a:t>The call to admonish fellow believers (2 Thess. 3:15)</a:t>
            </a:r>
          </a:p>
          <a:p>
            <a:pPr marL="458788" indent="-458788">
              <a:spcBef>
                <a:spcPts val="0"/>
              </a:spcBef>
              <a:spcAft>
                <a:spcPts val="3600"/>
              </a:spcAft>
              <a:buSzPct val="100000"/>
              <a:buFont typeface="+mj-lt"/>
              <a:buAutoNum type="alphaUcPeriod"/>
              <a:defRPr/>
            </a:pPr>
            <a:r>
              <a:rPr lang="en-US" dirty="0">
                <a:effectLst>
                  <a:outerShdw blurRad="38100" dist="38100" dir="2700000" algn="tl">
                    <a:srgbClr val="000000">
                      <a:alpha val="43137"/>
                    </a:srgbClr>
                  </a:outerShdw>
                </a:effectLst>
                <a:cs typeface="Calibri" pitchFamily="34" charset="0"/>
              </a:rPr>
              <a:t>Calvinism is a serious issue</a:t>
            </a:r>
          </a:p>
          <a:p>
            <a:pPr marL="458788" indent="-458788">
              <a:spcBef>
                <a:spcPts val="0"/>
              </a:spcBef>
              <a:spcAft>
                <a:spcPts val="3600"/>
              </a:spcAft>
              <a:buSzPct val="100000"/>
              <a:buFont typeface="+mj-lt"/>
              <a:buAutoNum type="alphaUcPeriod"/>
              <a:defRPr/>
            </a:pPr>
            <a:r>
              <a:rPr lang="en-US" dirty="0">
                <a:effectLst>
                  <a:outerShdw blurRad="38100" dist="38100" dir="2700000" algn="tl">
                    <a:srgbClr val="000000">
                      <a:alpha val="43137"/>
                    </a:srgbClr>
                  </a:outerShdw>
                </a:effectLst>
                <a:cs typeface="Calibri" pitchFamily="34" charset="0"/>
              </a:rPr>
              <a:t>The prophetic implications of Calvinism</a:t>
            </a:r>
          </a:p>
        </p:txBody>
      </p:sp>
      <p:pic>
        <p:nvPicPr>
          <p:cNvPr id="3074" name="Picture 2">
            <a:extLst>
              <a:ext uri="{FF2B5EF4-FFF2-40B4-BE49-F238E27FC236}">
                <a16:creationId xmlns:a16="http://schemas.microsoft.com/office/drawing/2014/main" id="{C6918F4F-A2FF-4A55-885A-DFB3DCE6CF0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763125" y="4267200"/>
            <a:ext cx="1819275" cy="2163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70180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828800" y="228600"/>
            <a:ext cx="8534400" cy="914400"/>
          </a:xfrm>
        </p:spPr>
        <p:txBody>
          <a:bodyPr/>
          <a:lstStyle/>
          <a:p>
            <a:pPr algn="ctr"/>
            <a:r>
              <a:rPr lang="en-US" sz="4000" dirty="0">
                <a:effectLst>
                  <a:outerShdw blurRad="38100" dist="38100" dir="2700000" algn="tl">
                    <a:srgbClr val="000000">
                      <a:alpha val="43137"/>
                    </a:srgbClr>
                  </a:outerShdw>
                </a:effectLst>
              </a:rPr>
              <a:t>II. Why Critique Calvinism?</a:t>
            </a:r>
            <a:endParaRPr lang="en-US" sz="4000" dirty="0">
              <a:effectLst>
                <a:outerShdw blurRad="38100" dist="38100" dir="2700000" algn="tl">
                  <a:srgbClr val="000000">
                    <a:alpha val="43137"/>
                  </a:srgbClr>
                </a:outerShdw>
              </a:effectLst>
              <a:ea typeface="Calibri" pitchFamily="34" charset="0"/>
              <a:cs typeface="Calibri" pitchFamily="34" charset="0"/>
            </a:endParaRPr>
          </a:p>
        </p:txBody>
      </p:sp>
      <p:sp>
        <p:nvSpPr>
          <p:cNvPr id="3" name="Content Placeholder 2"/>
          <p:cNvSpPr>
            <a:spLocks noGrp="1"/>
          </p:cNvSpPr>
          <p:nvPr>
            <p:ph idx="1"/>
          </p:nvPr>
        </p:nvSpPr>
        <p:spPr>
          <a:xfrm>
            <a:off x="609600" y="1600200"/>
            <a:ext cx="10744200" cy="3505200"/>
          </a:xfrm>
        </p:spPr>
        <p:txBody>
          <a:bodyPr/>
          <a:lstStyle/>
          <a:p>
            <a:pPr marL="458788" indent="-458788">
              <a:spcBef>
                <a:spcPts val="0"/>
              </a:spcBef>
              <a:spcAft>
                <a:spcPts val="3600"/>
              </a:spcAft>
              <a:buSzPct val="100000"/>
              <a:buFont typeface="+mj-lt"/>
              <a:buAutoNum type="alphaUcPeriod"/>
              <a:defRPr/>
            </a:pPr>
            <a:r>
              <a:rPr lang="en-US" dirty="0">
                <a:effectLst>
                  <a:outerShdw blurRad="38100" dist="38100" dir="2700000" algn="tl">
                    <a:srgbClr val="000000">
                      <a:alpha val="43137"/>
                    </a:srgbClr>
                  </a:outerShdw>
                </a:effectLst>
                <a:cs typeface="Calibri" pitchFamily="34" charset="0"/>
              </a:rPr>
              <a:t>General calling to defend the faith (Jude 3)</a:t>
            </a:r>
          </a:p>
          <a:p>
            <a:pPr marL="458788" indent="-458788">
              <a:spcBef>
                <a:spcPts val="0"/>
              </a:spcBef>
              <a:spcAft>
                <a:spcPts val="3600"/>
              </a:spcAft>
              <a:buSzPct val="100000"/>
              <a:buFont typeface="+mj-lt"/>
              <a:buAutoNum type="alphaUcPeriod"/>
              <a:defRPr/>
            </a:pPr>
            <a:r>
              <a:rPr lang="en-US" dirty="0">
                <a:effectLst>
                  <a:outerShdw blurRad="38100" dist="38100" dir="2700000" algn="tl">
                    <a:srgbClr val="000000">
                      <a:alpha val="43137"/>
                    </a:srgbClr>
                  </a:outerShdw>
                </a:effectLst>
                <a:cs typeface="Calibri" pitchFamily="34" charset="0"/>
              </a:rPr>
              <a:t>The call to admonish fellow believers (2 Thess. 3:15)</a:t>
            </a:r>
          </a:p>
          <a:p>
            <a:pPr marL="458788" indent="-458788">
              <a:spcBef>
                <a:spcPts val="0"/>
              </a:spcBef>
              <a:spcAft>
                <a:spcPts val="3600"/>
              </a:spcAft>
              <a:buSzPct val="100000"/>
              <a:buFont typeface="+mj-lt"/>
              <a:buAutoNum type="alphaUcPeriod"/>
              <a:defRPr/>
            </a:pPr>
            <a:r>
              <a:rPr lang="en-US" dirty="0">
                <a:effectLst>
                  <a:outerShdw blurRad="38100" dist="38100" dir="2700000" algn="tl">
                    <a:srgbClr val="000000">
                      <a:alpha val="43137"/>
                    </a:srgbClr>
                  </a:outerShdw>
                </a:effectLst>
                <a:cs typeface="Calibri" pitchFamily="34" charset="0"/>
              </a:rPr>
              <a:t>Calvinism is a serious issue</a:t>
            </a:r>
          </a:p>
          <a:p>
            <a:pPr marL="458788" indent="-458788">
              <a:spcBef>
                <a:spcPts val="0"/>
              </a:spcBef>
              <a:spcAft>
                <a:spcPts val="36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cs typeface="Calibri" pitchFamily="34" charset="0"/>
              </a:rPr>
              <a:t>The prophetic implications of Calvinism</a:t>
            </a:r>
          </a:p>
        </p:txBody>
      </p:sp>
      <p:pic>
        <p:nvPicPr>
          <p:cNvPr id="3074" name="Picture 2">
            <a:extLst>
              <a:ext uri="{FF2B5EF4-FFF2-40B4-BE49-F238E27FC236}">
                <a16:creationId xmlns:a16="http://schemas.microsoft.com/office/drawing/2014/main" id="{C6918F4F-A2FF-4A55-885A-DFB3DCE6CF0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763125" y="4267200"/>
            <a:ext cx="1819275" cy="2163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63016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485900" y="228600"/>
            <a:ext cx="9220200" cy="914400"/>
          </a:xfrm>
        </p:spPr>
        <p:txBody>
          <a:bodyPr/>
          <a:lstStyle/>
          <a:p>
            <a:pPr algn="ctr"/>
            <a:r>
              <a:rPr lang="en-US" sz="4000" dirty="0">
                <a:effectLst>
                  <a:outerShdw blurRad="38100" dist="38100" dir="2700000" algn="tl">
                    <a:srgbClr val="000000">
                      <a:alpha val="43137"/>
                    </a:srgbClr>
                  </a:outerShdw>
                </a:effectLst>
              </a:rPr>
              <a:t>D. The Prophetic Implications of Calvinism</a:t>
            </a:r>
            <a:endParaRPr lang="en-US" sz="4000" dirty="0">
              <a:effectLst>
                <a:outerShdw blurRad="38100" dist="38100" dir="2700000" algn="tl">
                  <a:srgbClr val="000000">
                    <a:alpha val="43137"/>
                  </a:srgbClr>
                </a:outerShdw>
              </a:effectLst>
              <a:ea typeface="Calibri" pitchFamily="34" charset="0"/>
              <a:cs typeface="Calibri" pitchFamily="34" charset="0"/>
            </a:endParaRPr>
          </a:p>
        </p:txBody>
      </p:sp>
      <p:sp>
        <p:nvSpPr>
          <p:cNvPr id="3" name="Content Placeholder 2"/>
          <p:cNvSpPr>
            <a:spLocks noGrp="1"/>
          </p:cNvSpPr>
          <p:nvPr>
            <p:ph idx="1"/>
          </p:nvPr>
        </p:nvSpPr>
        <p:spPr>
          <a:xfrm>
            <a:off x="609600" y="1600200"/>
            <a:ext cx="10439400" cy="4343400"/>
          </a:xfrm>
        </p:spPr>
        <p:txBody>
          <a:bodyPr/>
          <a:lstStyle/>
          <a:p>
            <a:pPr marL="742950" indent="-742950">
              <a:spcBef>
                <a:spcPts val="0"/>
              </a:spcBef>
              <a:spcAft>
                <a:spcPts val="2400"/>
              </a:spcAft>
              <a:buSzPct val="100000"/>
              <a:buFont typeface="+mj-lt"/>
              <a:buAutoNum type="arabicParenR"/>
              <a:defRPr/>
            </a:pPr>
            <a:r>
              <a:rPr lang="en-US" dirty="0">
                <a:effectLst>
                  <a:outerShdw blurRad="38100" dist="38100" dir="2700000" algn="tl">
                    <a:srgbClr val="000000">
                      <a:alpha val="43137"/>
                    </a:srgbClr>
                  </a:outerShdw>
                </a:effectLst>
                <a:cs typeface="Calibri" pitchFamily="34" charset="0"/>
              </a:rPr>
              <a:t>De-emphasis of Biblical Eschatology</a:t>
            </a:r>
          </a:p>
          <a:p>
            <a:pPr marL="742950" indent="-742950">
              <a:spcBef>
                <a:spcPts val="0"/>
              </a:spcBef>
              <a:spcAft>
                <a:spcPts val="2400"/>
              </a:spcAft>
              <a:buSzPct val="100000"/>
              <a:buFont typeface="+mj-lt"/>
              <a:buAutoNum type="arabicParenR"/>
              <a:defRPr/>
            </a:pPr>
            <a:r>
              <a:rPr lang="en-US" dirty="0">
                <a:effectLst>
                  <a:outerShdw blurRad="38100" dist="38100" dir="2700000" algn="tl">
                    <a:srgbClr val="000000">
                      <a:alpha val="43137"/>
                    </a:srgbClr>
                  </a:outerShdw>
                </a:effectLst>
                <a:cs typeface="Calibri" pitchFamily="34" charset="0"/>
              </a:rPr>
              <a:t>Calvin’s mishandling of prophetic texts</a:t>
            </a:r>
          </a:p>
          <a:p>
            <a:pPr marL="742950" indent="-742950">
              <a:spcBef>
                <a:spcPts val="0"/>
              </a:spcBef>
              <a:spcAft>
                <a:spcPts val="2400"/>
              </a:spcAft>
              <a:buSzPct val="100000"/>
              <a:buFont typeface="+mj-lt"/>
              <a:buAutoNum type="arabicParenR"/>
              <a:defRPr/>
            </a:pPr>
            <a:r>
              <a:rPr lang="en-US" dirty="0">
                <a:effectLst>
                  <a:outerShdw blurRad="38100" dist="38100" dir="2700000" algn="tl">
                    <a:srgbClr val="000000">
                      <a:alpha val="43137"/>
                    </a:srgbClr>
                  </a:outerShdw>
                </a:effectLst>
                <a:cs typeface="Calibri" pitchFamily="34" charset="0"/>
              </a:rPr>
              <a:t>Anti-Semitism</a:t>
            </a:r>
          </a:p>
          <a:p>
            <a:pPr marL="742950" indent="-742950">
              <a:spcBef>
                <a:spcPts val="0"/>
              </a:spcBef>
              <a:spcAft>
                <a:spcPts val="2400"/>
              </a:spcAft>
              <a:buSzPct val="100000"/>
              <a:buFont typeface="+mj-lt"/>
              <a:buAutoNum type="arabicParenR"/>
              <a:defRPr/>
            </a:pPr>
            <a:r>
              <a:rPr lang="en-US" dirty="0">
                <a:effectLst>
                  <a:outerShdw blurRad="38100" dist="38100" dir="2700000" algn="tl">
                    <a:srgbClr val="000000">
                      <a:alpha val="43137"/>
                    </a:srgbClr>
                  </a:outerShdw>
                </a:effectLst>
                <a:cs typeface="Calibri" pitchFamily="34" charset="0"/>
              </a:rPr>
              <a:t>Implications of a lack of an Israel‒Church distinction</a:t>
            </a:r>
          </a:p>
          <a:p>
            <a:pPr marL="742950" indent="-742950">
              <a:spcBef>
                <a:spcPts val="0"/>
              </a:spcBef>
              <a:spcAft>
                <a:spcPts val="2400"/>
              </a:spcAft>
              <a:buSzPct val="100000"/>
              <a:buFont typeface="+mj-lt"/>
              <a:buAutoNum type="arabicParenR"/>
              <a:defRPr/>
            </a:pPr>
            <a:r>
              <a:rPr lang="en-US" dirty="0">
                <a:effectLst>
                  <a:outerShdw blurRad="38100" dist="38100" dir="2700000" algn="tl">
                    <a:srgbClr val="000000">
                      <a:alpha val="43137"/>
                    </a:srgbClr>
                  </a:outerShdw>
                </a:effectLst>
                <a:cs typeface="Calibri" pitchFamily="34" charset="0"/>
              </a:rPr>
              <a:t>Neo-Calvinism as a fulfillment of Bible prophecy</a:t>
            </a:r>
          </a:p>
        </p:txBody>
      </p:sp>
      <p:pic>
        <p:nvPicPr>
          <p:cNvPr id="2" name="Picture 2">
            <a:extLst>
              <a:ext uri="{FF2B5EF4-FFF2-40B4-BE49-F238E27FC236}">
                <a16:creationId xmlns:a16="http://schemas.microsoft.com/office/drawing/2014/main" id="{B96B00B0-6581-65BB-C4FF-3E564BC379B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906000" y="1905000"/>
            <a:ext cx="1601755"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6981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PREVIOUS_ACTIVE_SLIDE" val="8868"/>
</p:tagLst>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13711</TotalTime>
  <Words>7778</Words>
  <Application>Microsoft Office PowerPoint</Application>
  <PresentationFormat>Widescreen</PresentationFormat>
  <Paragraphs>354</Paragraphs>
  <Slides>95</Slides>
  <Notes>10</Notes>
  <HiddenSlides>0</HiddenSlides>
  <MMClips>0</MMClips>
  <ScaleCrop>false</ScaleCrop>
  <HeadingPairs>
    <vt:vector size="4" baseType="variant">
      <vt:variant>
        <vt:lpstr>Theme</vt:lpstr>
      </vt:variant>
      <vt:variant>
        <vt:i4>2</vt:i4>
      </vt:variant>
      <vt:variant>
        <vt:lpstr>Slide Titles</vt:lpstr>
      </vt:variant>
      <vt:variant>
        <vt:i4>95</vt:i4>
      </vt:variant>
    </vt:vector>
  </HeadingPairs>
  <TitlesOfParts>
    <vt:vector size="97" baseType="lpstr">
      <vt:lpstr>Azure</vt:lpstr>
      <vt:lpstr>1_Azure</vt:lpstr>
      <vt:lpstr>PowerPoint Presentation</vt:lpstr>
      <vt:lpstr>Neo-Calvinism vs. The Bible</vt:lpstr>
      <vt:lpstr>II. Why Critique Calvinism?</vt:lpstr>
      <vt:lpstr>C. Calvinism is a Serious Issue</vt:lpstr>
      <vt:lpstr>PowerPoint Presentation</vt:lpstr>
      <vt:lpstr>II. Why Critique Calvinism?</vt:lpstr>
      <vt:lpstr>II. Why Critique Calvinism?</vt:lpstr>
      <vt:lpstr>D. The Prophetic Implications of Calvinism</vt:lpstr>
      <vt:lpstr>D. The Prophetic Implications of Calvinism</vt:lpstr>
      <vt:lpstr>PowerPoint Presentation</vt:lpstr>
      <vt:lpstr>“John Calvin (1509–1564) has been called ‘one of the greatest interpreters of the Bible.’...Though well known for his theology (spelled out in his two-volume Institutes of the Christian Religion), he wrote commentaries on every book of the Bible except 14 Old Testament books and 3 New Testament books. Those books are Judges, Ruth, 1 and 2 Samuel, 1 and 2 Kings, 1 and 2 Chronicles, Ezra, Nehemiah, Esther, Proverbs, Ecclesiastes, Song of Songs, 2 and 3 John, and Revelation.”</vt:lpstr>
      <vt:lpstr>PowerPoint Presentation</vt:lpstr>
      <vt:lpstr>PowerPoint Presentation</vt:lpstr>
      <vt:lpstr>Biblical Prophecy: Importance</vt:lpstr>
      <vt:lpstr>PowerPoint Presentation</vt:lpstr>
      <vt:lpstr>Authority of Scripture V. 19</vt:lpstr>
      <vt:lpstr>PowerPoint Presentation</vt:lpstr>
      <vt:lpstr>D. The Prophetic Implications of Calvinism</vt:lpstr>
      <vt:lpstr>PowerPoint Presentation</vt:lpstr>
      <vt:lpstr>PowerPoint Presentation</vt:lpstr>
      <vt:lpstr>PowerPoint Presentation</vt:lpstr>
      <vt:lpstr>PowerPoint Presentation</vt:lpstr>
      <vt:lpstr>PowerPoint Presentation</vt:lpstr>
      <vt:lpstr>7 Kings or Kingdoms (Dan. 2:37-38)  (Revelation 17:9-10)</vt:lpstr>
      <vt:lpstr>PowerPoint Presentation</vt:lpstr>
      <vt:lpstr>PowerPoint Presentation</vt:lpstr>
      <vt:lpstr>“This passage is explained in various ways. I pass by the dreams of the Jews, who apply all passages of this kind to the temporal reign of the Messiah, which they have contrived by their own imagination.... I willingly view this passage as referring to Judea, and afterwards to other parts of the world.... Let us now see when this prophecy was fulfilled, or shall be fulfilled. The Lord began some kind of restoration when he brought his people out of Babylon: but that was only a foretaste, and, therefore, I have no hesitation in saying that this passage, as well as others of a similar kind, must refer to the kingdom of Christ; and in no other light could it be viewed, if we compare it with other prophecies.”</vt:lpstr>
      <vt:lpstr>“Here the Prophet describes the felicity which shall be under the reign of Christ: and we know that whenever the Prophets set forth promises of a happy and prosperous state to God’s people, they adopt metaphorical expressions, and say, that abundance of all good things shall flow, that there shall be the most fruitful produce, that provisions shall be bountifully supplied; for they accommodated their mode of speaking to the notions of that ancient people; it is therefore no wonder if they sometimes speak to them as to children. At the same time, the Spirit under these figurative expressions declares, that the kingdom of Christ shall in every way be happy and blessed, or that the Church of God, which means the same thing, shall be blessed, when Christ shall begin to reign.”</vt:lpstr>
      <vt:lpstr>“For as we are dull and entangled in earthly thoughts, our minds can hardly rise up to heaven, though the Lord with a clear voice invites us to himself. The Prophet then, in order to aid our weakness, adds a vivid representation, as though God stood before their eyes. Stand, he says, shall his feet on the mount of Olives. He does not here promise a miracle, such as even the ignorant might conceive to be literal; nor does he do this in what follows, when he says, The mount shall be rent…half…to the east and half to the west. This has never happened, that mount has never been rent: but as the Prophet could not, under those grievous trials, which might have overwhelmed the minds of the godly a hundred times, have extolled the power of God…without employing a highly figurative language, he therefore accommodates himself, as I have said, to the capacity of our flesh.”</vt:lpstr>
      <vt:lpstr>PowerPoint Presentation</vt:lpstr>
      <vt:lpstr>Reasons for Understanding 1000 Literally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 The Prophetic Implications of Calvinism</vt:lpstr>
      <vt:lpstr>PowerPoint Presentation</vt:lpstr>
      <vt:lpstr>PowerPoint Presentation</vt:lpstr>
      <vt:lpstr>PowerPoint Presentation</vt:lpstr>
      <vt:lpstr>PowerPoint Presentation</vt:lpstr>
      <vt:lpstr>The Encyclopaedia Judaica says “Short of the Auschwitz oven and the extermination, the whole Nazi holocaust is pre-outlined here.”</vt:lpstr>
      <vt:lpstr>PowerPoint Presentation</vt:lpstr>
      <vt:lpstr>PowerPoint Presentation</vt:lpstr>
      <vt:lpstr>“But here he [the rabbi] not only betrays his ignorance, but his utter stupidity, since God so blinded the whole people that they were like restive dogs. I have had much conversation with many Jews: I have never seen either a drop of piety or a grain of truth or ingenuousness—nay, I have never found common sense in any Jew. But this fellow, who seems so sharp and ingenious, displays his own impudence to his great disgrace.”</vt:lpstr>
      <vt:lpstr>“But by this public call, the Gentiles were not only made equal to the Jews, but seemed to be substituted into their place, as if the Jews had been dead.”</vt:lpstr>
      <vt:lpstr>In his sermon on 2 Samuel 24:24, Calvin declares: “Now the Jews are cut off like rotten limbs. We have taken their place.”</vt:lpstr>
      <vt:lpstr>Calvin also declares them [Israel] to be “cut off from everything,” adding haughtily, “and we have succeeded them in their place.”</vt:lpstr>
      <vt:lpstr>PowerPoint Presentation</vt:lpstr>
      <vt:lpstr>“As for eighty to ninety percent of the Jews in our times, they are Ashkenazi…Russians…Look at them! White, crooked nose, blonde hairs. This is not the descendent of Yakub [Jacob]. These are not a Semitic people. Look at them! They don’t look like Semites and they are not Semites…Hitler never intended to mass-destroy the Jews. There are a number of books out written by Christians on this, you should read them. The Hoax of the Holocaust, I advise you to read this book, you may want to write this down, the Hoax of the Holocaust, a very good book. All of this is false propaganda and I know it sounds so far-fetched, and these theories, but read it. The evidences are very strong. And they’re talking about newspaper articles, clippings, everything and look up yourself what Hitler really wanted to do…but what the Jews, the way that they portray him, also is not correct.”</vt:lpstr>
      <vt:lpstr>PowerPoint Presentation</vt:lpstr>
      <vt:lpstr>PowerPoint Presentation</vt:lpstr>
      <vt:lpstr>PowerPoint Presentation</vt:lpstr>
      <vt:lpstr>PowerPoint Presentation</vt:lpstr>
      <vt:lpstr>D. The Prophetic Implications of Calvinism</vt:lpstr>
      <vt:lpstr>Dispensational Theology is a  System of Theology</vt:lpstr>
      <vt:lpstr>PowerPoint Presentation</vt:lpstr>
      <vt:lpstr>PowerPoint Presentation</vt:lpstr>
      <vt:lpstr>PowerPoint Presentation</vt:lpstr>
      <vt:lpstr>PowerPoint Presentation</vt:lpstr>
      <vt:lpstr>PowerPoint Presentation</vt:lpstr>
      <vt:lpstr>PowerPoint Presentation</vt:lpstr>
      <vt:lpstr>Alva J. McClain Alva J. McClain, The Greatness of the Kingdom: An Inductive Study of the Kingdom of God as Set Forth in the Scriptures (Grand Rapids: Zondervan, 1959), 438-39.</vt:lpstr>
      <vt:lpstr>Alva J. McClain Alva J. McClain, The Greatness of the Kingdom: An Inductive Study of the Kingdom of God as Set Forth in the Scriptures (Grand Rapids: Zondervan, 1959), 438-39.</vt:lpstr>
      <vt:lpstr>PowerPoint Presentation</vt:lpstr>
      <vt:lpstr>PowerPoint Presentation</vt:lpstr>
      <vt:lpstr>PowerPoint Presentation</vt:lpstr>
      <vt:lpstr>PowerPoint Presentation</vt:lpstr>
      <vt:lpstr>Dispensational Theology is a  System of Theology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 The Prophetic Implications of Calvinism</vt:lpstr>
      <vt:lpstr>5. Calvinism as a Prophetic Fulfillment</vt:lpstr>
      <vt:lpstr>5. Calvinism as a Prophetic Fulfillment</vt:lpstr>
      <vt:lpstr>PowerPoint Presentation</vt:lpstr>
      <vt:lpstr>5. Calvinism as a Prophetic Fulfillment</vt:lpstr>
      <vt:lpstr>5. Calvinism as a Prophetic Fulfillment</vt:lpstr>
      <vt:lpstr>PowerPoint Presentation</vt:lpstr>
      <vt:lpstr>5. Calvinism as a Prophetic Fulfillment</vt:lpstr>
      <vt:lpstr>Conclusion</vt:lpstr>
      <vt:lpstr>Neo-Calvinism vs. The Bible</vt:lpstr>
      <vt:lpstr>II. Why Critique Calvinism?</vt:lpstr>
      <vt:lpstr>II. Why Critique Calvinism?</vt:lpstr>
      <vt:lpstr>D. The Prophetic Implications of Calvinism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Neo Calvinism vs the Bible - 002</dc:title>
  <dc:subject>Neo Calvinism vs the Bible</dc:subject>
  <dc:creator>A. Woods</dc:creator>
  <dc:description>Modified by Jim McGowan</dc:description>
  <cp:lastModifiedBy>anne woods</cp:lastModifiedBy>
  <cp:revision>1526</cp:revision>
  <cp:lastPrinted>2011-06-25T18:12:52Z</cp:lastPrinted>
  <dcterms:created xsi:type="dcterms:W3CDTF">2009-03-17T12:21:13Z</dcterms:created>
  <dcterms:modified xsi:type="dcterms:W3CDTF">2024-09-22T03:54:07Z</dcterms:modified>
</cp:coreProperties>
</file>