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6528" r:id="rId2"/>
    <p:sldId id="963" r:id="rId3"/>
    <p:sldId id="6603" r:id="rId4"/>
    <p:sldId id="6538" r:id="rId5"/>
    <p:sldId id="6604" r:id="rId6"/>
    <p:sldId id="6540" r:id="rId7"/>
    <p:sldId id="6605" r:id="rId8"/>
    <p:sldId id="6542" r:id="rId9"/>
    <p:sldId id="6606" r:id="rId10"/>
    <p:sldId id="6607" r:id="rId11"/>
    <p:sldId id="6608" r:id="rId12"/>
    <p:sldId id="6609" r:id="rId13"/>
    <p:sldId id="6613" r:id="rId14"/>
    <p:sldId id="6614" r:id="rId15"/>
    <p:sldId id="6615" r:id="rId16"/>
    <p:sldId id="6616" r:id="rId17"/>
    <p:sldId id="6617" r:id="rId18"/>
    <p:sldId id="6618" r:id="rId19"/>
    <p:sldId id="6619" r:id="rId20"/>
    <p:sldId id="6620" r:id="rId21"/>
    <p:sldId id="6621" r:id="rId22"/>
    <p:sldId id="6622" r:id="rId23"/>
    <p:sldId id="6623" r:id="rId24"/>
    <p:sldId id="6624" r:id="rId25"/>
    <p:sldId id="6625" r:id="rId26"/>
    <p:sldId id="6594" r:id="rId27"/>
    <p:sldId id="6626" r:id="rId28"/>
    <p:sldId id="6597" r:id="rId29"/>
    <p:sldId id="6627" r:id="rId30"/>
    <p:sldId id="6599" r:id="rId31"/>
    <p:sldId id="813" r:id="rId32"/>
    <p:sldId id="346" r:id="rId33"/>
    <p:sldId id="711" r:id="rId34"/>
    <p:sldId id="6636" r:id="rId35"/>
    <p:sldId id="6600" r:id="rId36"/>
    <p:sldId id="6629" r:id="rId37"/>
    <p:sldId id="6630" r:id="rId38"/>
    <p:sldId id="6631" r:id="rId39"/>
    <p:sldId id="5892" r:id="rId40"/>
    <p:sldId id="6516" r:id="rId41"/>
    <p:sldId id="6632" r:id="rId42"/>
    <p:sldId id="6633" r:id="rId43"/>
    <p:sldId id="6634" r:id="rId44"/>
    <p:sldId id="2880" r:id="rId45"/>
    <p:sldId id="6289" r:id="rId46"/>
    <p:sldId id="6635" r:id="rId47"/>
    <p:sldId id="6290" r:id="rId4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99FF"/>
    <a:srgbClr val="FFFFCC"/>
    <a:srgbClr val="0000FF"/>
    <a:srgbClr val="CCCCFF"/>
    <a:srgbClr val="000099"/>
    <a:srgbClr val="0000CC"/>
    <a:srgbClr val="33CC33"/>
    <a:srgbClr val="FF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121" d="100"/>
          <a:sy n="121" d="100"/>
        </p:scale>
        <p:origin x="122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3576" y="3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984C6EED-C20C-400C-A3A7-E227020F98F6}"/>
    <pc:docChg chg="custSel modSld">
      <pc:chgData name="Claudia Mora" userId="24c506dca79c9d25" providerId="LiveId" clId="{984C6EED-C20C-400C-A3A7-E227020F98F6}" dt="2024-08-29T02:26:38.678" v="23" actId="20577"/>
      <pc:docMkLst>
        <pc:docMk/>
      </pc:docMkLst>
      <pc:sldChg chg="modSp mod">
        <pc:chgData name="Claudia Mora" userId="24c506dca79c9d25" providerId="LiveId" clId="{984C6EED-C20C-400C-A3A7-E227020F98F6}" dt="2024-08-29T02:25:09.908" v="8" actId="20577"/>
        <pc:sldMkLst>
          <pc:docMk/>
          <pc:sldMk cId="1055257922" sldId="963"/>
        </pc:sldMkLst>
        <pc:spChg chg="mod">
          <ac:chgData name="Claudia Mora" userId="24c506dca79c9d25" providerId="LiveId" clId="{984C6EED-C20C-400C-A3A7-E227020F98F6}" dt="2024-08-29T02:25:09.908" v="8" actId="20577"/>
          <ac:spMkLst>
            <pc:docMk/>
            <pc:sldMk cId="1055257922" sldId="963"/>
            <ac:spMk id="16387" creationId="{89431B3B-AA75-4626-99D7-E5E9317D5C12}"/>
          </ac:spMkLst>
        </pc:spChg>
      </pc:sldChg>
      <pc:sldChg chg="addSp delSp mod">
        <pc:chgData name="Claudia Mora" userId="24c506dca79c9d25" providerId="LiveId" clId="{984C6EED-C20C-400C-A3A7-E227020F98F6}" dt="2024-08-29T02:24:51.578" v="1"/>
        <pc:sldMkLst>
          <pc:docMk/>
          <pc:sldMk cId="4203151410" sldId="6528"/>
        </pc:sldMkLst>
        <pc:picChg chg="add">
          <ac:chgData name="Claudia Mora" userId="24c506dca79c9d25" providerId="LiveId" clId="{984C6EED-C20C-400C-A3A7-E227020F98F6}" dt="2024-08-29T02:24:51.578" v="1"/>
          <ac:picMkLst>
            <pc:docMk/>
            <pc:sldMk cId="4203151410" sldId="6528"/>
            <ac:picMk id="2" creationId="{E2C065DA-1DB8-09E5-D5D3-4ED0EC6AAF71}"/>
          </ac:picMkLst>
        </pc:picChg>
        <pc:picChg chg="del">
          <ac:chgData name="Claudia Mora" userId="24c506dca79c9d25" providerId="LiveId" clId="{984C6EED-C20C-400C-A3A7-E227020F98F6}" dt="2024-08-29T02:24:49.408" v="0" actId="478"/>
          <ac:picMkLst>
            <pc:docMk/>
            <pc:sldMk cId="4203151410" sldId="6528"/>
            <ac:picMk id="4" creationId="{970845EF-801A-4FC9-8C2B-14D3AC7791A1}"/>
          </ac:picMkLst>
        </pc:picChg>
      </pc:sldChg>
      <pc:sldChg chg="modSp mod">
        <pc:chgData name="Claudia Mora" userId="24c506dca79c9d25" providerId="LiveId" clId="{984C6EED-C20C-400C-A3A7-E227020F98F6}" dt="2024-08-29T02:25:23.288" v="13" actId="20577"/>
        <pc:sldMkLst>
          <pc:docMk/>
          <pc:sldMk cId="341718983" sldId="6603"/>
        </pc:sldMkLst>
        <pc:spChg chg="mod">
          <ac:chgData name="Claudia Mora" userId="24c506dca79c9d25" providerId="LiveId" clId="{984C6EED-C20C-400C-A3A7-E227020F98F6}" dt="2024-08-29T02:25:23.288" v="13" actId="20577"/>
          <ac:spMkLst>
            <pc:docMk/>
            <pc:sldMk cId="341718983" sldId="6603"/>
            <ac:spMk id="16387" creationId="{89431B3B-AA75-4626-99D7-E5E9317D5C12}"/>
          </ac:spMkLst>
        </pc:spChg>
      </pc:sldChg>
      <pc:sldChg chg="modSp mod">
        <pc:chgData name="Claudia Mora" userId="24c506dca79c9d25" providerId="LiveId" clId="{984C6EED-C20C-400C-A3A7-E227020F98F6}" dt="2024-08-29T02:26:00.948" v="19" actId="20577"/>
        <pc:sldMkLst>
          <pc:docMk/>
          <pc:sldMk cId="2042047018" sldId="6625"/>
        </pc:sldMkLst>
        <pc:spChg chg="mod">
          <ac:chgData name="Claudia Mora" userId="24c506dca79c9d25" providerId="LiveId" clId="{984C6EED-C20C-400C-A3A7-E227020F98F6}" dt="2024-08-29T02:26:00.948" v="19" actId="20577"/>
          <ac:spMkLst>
            <pc:docMk/>
            <pc:sldMk cId="2042047018" sldId="6625"/>
            <ac:spMk id="134147" creationId="{00000000-0000-0000-0000-000000000000}"/>
          </ac:spMkLst>
        </pc:spChg>
      </pc:sldChg>
      <pc:sldChg chg="modSp mod">
        <pc:chgData name="Claudia Mora" userId="24c506dca79c9d25" providerId="LiveId" clId="{984C6EED-C20C-400C-A3A7-E227020F98F6}" dt="2024-08-29T02:26:18.158" v="21" actId="20577"/>
        <pc:sldMkLst>
          <pc:docMk/>
          <pc:sldMk cId="2814807648" sldId="6627"/>
        </pc:sldMkLst>
        <pc:spChg chg="mod">
          <ac:chgData name="Claudia Mora" userId="24c506dca79c9d25" providerId="LiveId" clId="{984C6EED-C20C-400C-A3A7-E227020F98F6}" dt="2024-08-29T02:26:18.158" v="21" actId="20577"/>
          <ac:spMkLst>
            <pc:docMk/>
            <pc:sldMk cId="2814807648" sldId="6627"/>
            <ac:spMk id="51202" creationId="{00000000-0000-0000-0000-000000000000}"/>
          </ac:spMkLst>
        </pc:spChg>
      </pc:sldChg>
      <pc:sldChg chg="modSp mod">
        <pc:chgData name="Claudia Mora" userId="24c506dca79c9d25" providerId="LiveId" clId="{984C6EED-C20C-400C-A3A7-E227020F98F6}" dt="2024-08-29T02:26:38.678" v="23" actId="20577"/>
        <pc:sldMkLst>
          <pc:docMk/>
          <pc:sldMk cId="0" sldId="6629"/>
        </pc:sldMkLst>
        <pc:spChg chg="mod">
          <ac:chgData name="Claudia Mora" userId="24c506dca79c9d25" providerId="LiveId" clId="{984C6EED-C20C-400C-A3A7-E227020F98F6}" dt="2024-08-29T02:26:38.678" v="23" actId="20577"/>
          <ac:spMkLst>
            <pc:docMk/>
            <pc:sldMk cId="0" sldId="6629"/>
            <ac:spMk id="51202" creationId="{08FB39FA-9F46-44FA-86EE-1ABC01153D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08</a:t>
            </a:r>
          </a:p>
          <a:p>
            <a:pPr algn="ctr">
              <a:defRPr/>
            </a:pPr>
            <a:r>
              <a:rPr lang="en-US" dirty="0">
                <a:latin typeface="Calibri" panose="020F0502020204030204" pitchFamily="34" charset="0"/>
                <a:cs typeface="Calibri" panose="020F0502020204030204" pitchFamily="34" charset="0"/>
              </a:rPr>
              <a:t>05-24-2020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47</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8/28/2024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20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8/28/2024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42113-0E46-44FE-80D1-237D5F56E3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7800" y="5664820"/>
            <a:ext cx="870855" cy="914400"/>
          </a:xfrm>
          <a:prstGeom prst="rect">
            <a:avLst/>
          </a:prstGeom>
        </p:spPr>
      </p:pic>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s-ES" altLang="en-US" sz="4000" dirty="0">
                <a:solidFill>
                  <a:schemeClr val="tx2"/>
                </a:solidFill>
                <a:effectLst>
                  <a:outerShdw blurRad="38100" dist="38100" dir="2700000" algn="tl">
                    <a:srgbClr val="000000">
                      <a:alpha val="43137"/>
                    </a:srgbClr>
                  </a:outerShdw>
                </a:effectLst>
                <a:ea typeface="+mj-ea"/>
                <a:cs typeface="+mj-cs"/>
              </a:rPr>
              <a:t>COMO ENCONTRAR GOZO EN LA VIDA CRISTIANA</a:t>
            </a:r>
          </a:p>
        </p:txBody>
      </p:sp>
      <p:sp>
        <p:nvSpPr>
          <p:cNvPr id="8" name="Subtitle 2">
            <a:extLst>
              <a:ext uri="{FF2B5EF4-FFF2-40B4-BE49-F238E27FC236}">
                <a16:creationId xmlns:a16="http://schemas.microsoft.com/office/drawing/2014/main" id="{3ACCB616-7912-4E1D-9B54-7C4772DDE716}"/>
              </a:ext>
            </a:extLst>
          </p:cNvPr>
          <p:cNvSpPr txBox="1">
            <a:spLocks/>
          </p:cNvSpPr>
          <p:nvPr/>
        </p:nvSpPr>
        <p:spPr bwMode="auto">
          <a:xfrm>
            <a:off x="2057400" y="5181600"/>
            <a:ext cx="609600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Presidente–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Seminario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Teológico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Chafer</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C065DA-1DB8-09E5-D5D3-4ED0EC6AAF71}"/>
              </a:ext>
            </a:extLst>
          </p:cNvPr>
          <p:cNvPicPr>
            <a:picLocks noChangeAspect="1"/>
          </p:cNvPicPr>
          <p:nvPr/>
        </p:nvPicPr>
        <p:blipFill>
          <a:blip r:embed="rId3"/>
          <a:stretch>
            <a:fillRect/>
          </a:stretch>
        </p:blipFill>
        <p:spPr>
          <a:xfrm>
            <a:off x="676318" y="1859144"/>
            <a:ext cx="7791363" cy="3139712"/>
          </a:xfrm>
          <a:prstGeom prst="rect">
            <a:avLst/>
          </a:prstGeom>
        </p:spPr>
      </p:pic>
    </p:spTree>
    <p:extLst>
      <p:ext uri="{BB962C8B-B14F-4D97-AF65-F5344CB8AC3E}">
        <p14:creationId xmlns:p14="http://schemas.microsoft.com/office/powerpoint/2010/main" val="420315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Legalistas</a:t>
            </a:r>
            <a:r>
              <a:rPr lang="en-US" dirty="0">
                <a:effectLst>
                  <a:outerShdw blurRad="38100" dist="38100" dir="2700000" algn="tl">
                    <a:srgbClr val="000000">
                      <a:alpha val="43137"/>
                    </a:srgbClr>
                  </a:outerShdw>
                </a:effectLst>
              </a:rPr>
              <a:t> vs. </a:t>
            </a:r>
            <a:r>
              <a:rPr lang="en-US" dirty="0" err="1">
                <a:effectLst>
                  <a:outerShdw blurRad="38100" dist="38100" dir="2700000" algn="tl">
                    <a:srgbClr val="000000">
                      <a:alpha val="43137"/>
                    </a:srgbClr>
                  </a:outerShdw>
                </a:effectLst>
              </a:rPr>
              <a:t>verdaderos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(Fil. 3:1-3)</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 transformación de Pablo lejos del legalismo </a:t>
            </a:r>
            <a:r>
              <a:rPr lang="en-US" dirty="0">
                <a:effectLst>
                  <a:outerShdw blurRad="38100" dist="38100" dir="2700000" algn="tl">
                    <a:srgbClr val="000000">
                      <a:alpha val="43137"/>
                    </a:srgbClr>
                  </a:outerShdw>
                </a:effectLst>
              </a:rPr>
              <a:t>(Fil. 3:4-14)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Otros elementos a adoptar en lugar del legalismo </a:t>
            </a:r>
            <a:r>
              <a:rPr lang="en-US" dirty="0">
                <a:effectLst>
                  <a:outerShdw blurRad="38100" dist="38100" dir="2700000" algn="tl">
                    <a:srgbClr val="000000">
                      <a:alpha val="43137"/>
                    </a:srgbClr>
                  </a:outerShdw>
                </a:effectLst>
              </a:rPr>
              <a:t>(Fil.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Evita </a:t>
            </a:r>
            <a:r>
              <a:rPr lang="en-US" altLang="en-US" sz="3600" dirty="0" err="1">
                <a:solidFill>
                  <a:srgbClr val="00FFFF"/>
                </a:solidFill>
                <a:effectLst>
                  <a:outerShdw blurRad="38100" dist="38100" dir="2700000" algn="tl">
                    <a:srgbClr val="000000">
                      <a:alpha val="43137"/>
                    </a:srgbClr>
                  </a:outerShdw>
                </a:effectLst>
              </a:rPr>
              <a:t>el</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Legallismo</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2" y="4572002"/>
            <a:ext cx="2743197" cy="2057398"/>
          </a:xfrm>
          <a:prstGeom prst="rect">
            <a:avLst/>
          </a:prstGeom>
        </p:spPr>
      </p:pic>
    </p:spTree>
    <p:extLst>
      <p:ext uri="{BB962C8B-B14F-4D97-AF65-F5344CB8AC3E}">
        <p14:creationId xmlns:p14="http://schemas.microsoft.com/office/powerpoint/2010/main" val="319773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b="1" u="sng" dirty="0" err="1">
                <a:solidFill>
                  <a:srgbClr val="FFFFCC"/>
                </a:solidFill>
                <a:effectLst>
                  <a:outerShdw blurRad="38100" dist="38100" dir="2700000" algn="tl">
                    <a:srgbClr val="000000">
                      <a:alpha val="43137"/>
                    </a:srgbClr>
                  </a:outerShdw>
                </a:effectLst>
              </a:rPr>
              <a:t>Legalistas</a:t>
            </a:r>
            <a:r>
              <a:rPr lang="en-US" b="1" u="sng" dirty="0">
                <a:solidFill>
                  <a:srgbClr val="FFFFCC"/>
                </a:solidFill>
                <a:effectLst>
                  <a:outerShdw blurRad="38100" dist="38100" dir="2700000" algn="tl">
                    <a:srgbClr val="000000">
                      <a:alpha val="43137"/>
                    </a:srgbClr>
                  </a:outerShdw>
                </a:effectLst>
              </a:rPr>
              <a:t> vs. </a:t>
            </a:r>
            <a:r>
              <a:rPr lang="en-US" b="1" u="sng" dirty="0" err="1">
                <a:solidFill>
                  <a:srgbClr val="FFFFCC"/>
                </a:solidFill>
                <a:effectLst>
                  <a:outerShdw blurRad="38100" dist="38100" dir="2700000" algn="tl">
                    <a:srgbClr val="000000">
                      <a:alpha val="43137"/>
                    </a:srgbClr>
                  </a:outerShdw>
                </a:effectLst>
              </a:rPr>
              <a:t>verdaderos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creyentes</a:t>
            </a:r>
            <a:r>
              <a:rPr lang="en-US" b="1" u="sng" dirty="0">
                <a:solidFill>
                  <a:srgbClr val="FFFFCC"/>
                </a:solidFill>
                <a:effectLst>
                  <a:outerShdw blurRad="38100" dist="38100" dir="2700000" algn="tl">
                    <a:srgbClr val="000000">
                      <a:alpha val="43137"/>
                    </a:srgbClr>
                  </a:outerShdw>
                </a:effectLst>
              </a:rPr>
              <a:t> (Fil. 3:1-3)</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 transformación de Pablo lejos del legalismo </a:t>
            </a:r>
            <a:r>
              <a:rPr lang="en-US" dirty="0">
                <a:effectLst>
                  <a:outerShdw blurRad="38100" dist="38100" dir="2700000" algn="tl">
                    <a:srgbClr val="000000">
                      <a:alpha val="43137"/>
                    </a:srgbClr>
                  </a:outerShdw>
                </a:effectLst>
              </a:rPr>
              <a:t>(Fil. 3:4-14)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Otros elementos a adoptar en lugar del legalismo </a:t>
            </a:r>
            <a:r>
              <a:rPr lang="en-US" dirty="0">
                <a:effectLst>
                  <a:outerShdw blurRad="38100" dist="38100" dir="2700000" algn="tl">
                    <a:srgbClr val="000000">
                      <a:alpha val="43137"/>
                    </a:srgbClr>
                  </a:outerShdw>
                </a:effectLst>
              </a:rPr>
              <a:t>(Fil.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Evita </a:t>
            </a:r>
            <a:r>
              <a:rPr lang="en-US" altLang="en-US" sz="3600" dirty="0" err="1">
                <a:solidFill>
                  <a:srgbClr val="00FFFF"/>
                </a:solidFill>
                <a:effectLst>
                  <a:outerShdw blurRad="38100" dist="38100" dir="2700000" algn="tl">
                    <a:srgbClr val="000000">
                      <a:alpha val="43137"/>
                    </a:srgbClr>
                  </a:outerShdw>
                </a:effectLst>
              </a:rPr>
              <a:t>el</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Legallismo</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2" y="4572002"/>
            <a:ext cx="2743197" cy="2057398"/>
          </a:xfrm>
          <a:prstGeom prst="rect">
            <a:avLst/>
          </a:prstGeom>
        </p:spPr>
      </p:pic>
    </p:spTree>
    <p:extLst>
      <p:ext uri="{BB962C8B-B14F-4D97-AF65-F5344CB8AC3E}">
        <p14:creationId xmlns:p14="http://schemas.microsoft.com/office/powerpoint/2010/main" val="63463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err="1">
                <a:solidFill>
                  <a:srgbClr val="00FFFF"/>
                </a:solidFill>
                <a:effectLst>
                  <a:outerShdw blurRad="38100" dist="38100" dir="2700000" algn="tl">
                    <a:srgbClr val="000000">
                      <a:alpha val="43137"/>
                    </a:srgbClr>
                  </a:outerShdw>
                </a:effectLst>
              </a:rPr>
              <a:t>Legalistas</a:t>
            </a:r>
            <a:r>
              <a:rPr lang="en-US" sz="3600" kern="1200" dirty="0">
                <a:solidFill>
                  <a:srgbClr val="00FFFF"/>
                </a:solidFill>
                <a:effectLst>
                  <a:outerShdw blurRad="38100" dist="38100" dir="2700000" algn="tl">
                    <a:srgbClr val="000000">
                      <a:alpha val="43137"/>
                    </a:srgbClr>
                  </a:outerShdw>
                </a:effectLst>
              </a:rPr>
              <a:t> vs. </a:t>
            </a:r>
            <a:r>
              <a:rPr lang="en-US" sz="3600" kern="1200" dirty="0" err="1">
                <a:solidFill>
                  <a:srgbClr val="00FFFF"/>
                </a:solidFill>
                <a:effectLst>
                  <a:outerShdw blurRad="38100" dist="38100" dir="2700000" algn="tl">
                    <a:srgbClr val="000000">
                      <a:alpha val="43137"/>
                    </a:srgbClr>
                  </a:outerShdw>
                </a:effectLst>
              </a:rPr>
              <a:t>Verdaderos</a:t>
            </a:r>
            <a:r>
              <a:rPr lang="en-US" sz="3600" kern="1200" dirty="0">
                <a:solidFill>
                  <a:srgbClr val="00FFFF"/>
                </a:solidFill>
                <a:effectLst>
                  <a:outerShdw blurRad="38100" dist="38100" dir="2700000" algn="tl">
                    <a:srgbClr val="000000">
                      <a:alpha val="43137"/>
                    </a:srgbClr>
                  </a:outerShdw>
                </a:effectLst>
              </a:rPr>
              <a:t> </a:t>
            </a:r>
            <a:r>
              <a:rPr lang="en-US" sz="3600" kern="1200" dirty="0" err="1">
                <a:solidFill>
                  <a:srgbClr val="00FFFF"/>
                </a:solidFill>
                <a:effectLst>
                  <a:outerShdw blurRad="38100" dist="38100" dir="2700000" algn="tl">
                    <a:srgbClr val="000000">
                      <a:alpha val="43137"/>
                    </a:srgbClr>
                  </a:outerShdw>
                </a:effectLst>
              </a:rPr>
              <a:t>Creyentes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85750" y="1600200"/>
            <a:ext cx="8572500" cy="2514599"/>
          </a:xfrm>
        </p:spPr>
        <p:txBody>
          <a:bodyPr/>
          <a:lstStyle/>
          <a:p>
            <a:pPr marL="514350" indent="-514350" algn="just" eaLnBrk="1" hangingPunct="1">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Mandato</a:t>
            </a:r>
            <a:r>
              <a:rPr lang="en-US" dirty="0">
                <a:effectLst>
                  <a:outerShdw blurRad="38100" dist="38100" dir="2700000" algn="tl">
                    <a:srgbClr val="000000">
                      <a:alpha val="43137"/>
                    </a:srgbClr>
                  </a:outerShdw>
                </a:effectLst>
              </a:rPr>
              <a:t> a </a:t>
            </a:r>
            <a:r>
              <a:rPr lang="en-US" dirty="0" err="1">
                <a:effectLst>
                  <a:outerShdw blurRad="38100" dist="38100" dir="2700000" algn="tl">
                    <a:srgbClr val="000000">
                      <a:alpha val="43137"/>
                    </a:srgbClr>
                  </a:outerShdw>
                </a:effectLst>
              </a:rPr>
              <a:t>Regocijarse</a:t>
            </a:r>
            <a:r>
              <a:rPr lang="en-US" dirty="0">
                <a:effectLst>
                  <a:outerShdw blurRad="38100" dist="38100" dir="2700000" algn="tl">
                    <a:srgbClr val="000000">
                      <a:alpha val="43137"/>
                    </a:srgbClr>
                  </a:outerShdw>
                </a:effectLst>
              </a:rPr>
              <a:t> (1)</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La Amenaza Planteada por los Legalistas </a:t>
            </a:r>
            <a:r>
              <a:rPr lang="en-US" dirty="0">
                <a:effectLst>
                  <a:outerShdw blurRad="38100" dist="38100" dir="2700000" algn="tl">
                    <a:srgbClr val="000000">
                      <a:alpha val="43137"/>
                    </a:srgbClr>
                  </a:outerShdw>
                </a:effectLst>
              </a:rPr>
              <a:t>(2)</a:t>
            </a:r>
          </a:p>
          <a:p>
            <a:pPr marL="514350" indent="-514350" algn="just" eaLnBrk="1" hangingPunct="1">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Caracteristicas</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quienes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Caminan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por</a:t>
            </a:r>
            <a:r>
              <a:rPr lang="en-US" dirty="0">
                <a:effectLst>
                  <a:outerShdw blurRad="38100" dist="38100" dir="2700000" algn="tl">
                    <a:srgbClr val="000000">
                      <a:alpha val="43137"/>
                    </a:srgbClr>
                  </a:outerShdw>
                </a:effectLst>
              </a:rPr>
              <a:t>            El Espiritu (3)</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60091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a:t>
            </a:r>
            <a:r>
              <a:rPr lang="es-ES" sz="3600" dirty="0">
                <a:effectLst>
                  <a:outerShdw blurRad="38100" dist="38100" dir="2700000" algn="tl">
                    <a:srgbClr val="000000">
                      <a:alpha val="43137"/>
                    </a:srgbClr>
                  </a:outerShdw>
                </a:effectLst>
              </a:rPr>
              <a:t>Características de Quienes Caminan en el Espíritu</a:t>
            </a:r>
            <a:br>
              <a:rPr lang="en-US" sz="3600" b="1" u="sng" dirty="0">
                <a:solidFill>
                  <a:srgbClr val="FFFFCC"/>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Genuinamente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Circuncidados</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Adoradores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Espirituales</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Gloria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Cristo</a:t>
            </a:r>
          </a:p>
          <a:p>
            <a:pPr marL="514350" indent="-514350" algn="just" eaLnBrk="1" hangingPunct="1">
              <a:spcBef>
                <a:spcPts val="0"/>
              </a:spcBef>
              <a:spcAft>
                <a:spcPts val="2400"/>
              </a:spcAft>
              <a:buSzPct val="100000"/>
              <a:buFont typeface="+mj-lt"/>
              <a:buAutoNum type="arabicPeriod"/>
              <a:defRPr/>
            </a:pPr>
            <a:r>
              <a:rPr lang="es-ES" b="1" u="sng" dirty="0">
                <a:solidFill>
                  <a:srgbClr val="FFFFCC"/>
                </a:solidFill>
                <a:effectLst>
                  <a:outerShdw blurRad="38100" dist="38100" dir="2700000" algn="tl">
                    <a:srgbClr val="000000">
                      <a:alpha val="43137"/>
                    </a:srgbClr>
                  </a:outerShdw>
                </a:effectLst>
              </a:rPr>
              <a:t>No confían en la carne</a:t>
            </a:r>
            <a:endParaRPr lang="en-US" sz="3400" b="1" u="sng" dirty="0">
              <a:solidFill>
                <a:srgbClr val="FFFFCC"/>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19900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Legalistas</a:t>
            </a:r>
            <a:r>
              <a:rPr lang="en-US" dirty="0">
                <a:effectLst>
                  <a:outerShdw blurRad="38100" dist="38100" dir="2700000" algn="tl">
                    <a:srgbClr val="000000">
                      <a:alpha val="43137"/>
                    </a:srgbClr>
                  </a:outerShdw>
                </a:effectLst>
              </a:rPr>
              <a:t> vs. </a:t>
            </a:r>
            <a:r>
              <a:rPr lang="en-US" dirty="0" err="1">
                <a:effectLst>
                  <a:outerShdw blurRad="38100" dist="38100" dir="2700000" algn="tl">
                    <a:srgbClr val="000000">
                      <a:alpha val="43137"/>
                    </a:srgbClr>
                  </a:outerShdw>
                </a:effectLst>
              </a:rPr>
              <a:t>verdaderos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(Fil. 3:1-3)</a:t>
            </a:r>
          </a:p>
          <a:p>
            <a:pPr marL="457200" indent="-457200" algn="just" eaLnBrk="1" hangingPunct="1">
              <a:spcBef>
                <a:spcPts val="0"/>
              </a:spcBef>
              <a:spcAft>
                <a:spcPts val="2400"/>
              </a:spcAft>
              <a:defRPr/>
            </a:pPr>
            <a:r>
              <a:rPr lang="es-ES" b="1" u="sng" dirty="0">
                <a:solidFill>
                  <a:srgbClr val="FFFFCC"/>
                </a:solidFill>
                <a:effectLst>
                  <a:outerShdw blurRad="38100" dist="38100" dir="2700000" algn="tl">
                    <a:srgbClr val="000000">
                      <a:alpha val="43137"/>
                    </a:srgbClr>
                  </a:outerShdw>
                </a:effectLst>
              </a:rPr>
              <a:t>La transformación de Pablo lejos del legalismo </a:t>
            </a:r>
            <a:r>
              <a:rPr lang="en-US" b="1" u="sng" dirty="0">
                <a:solidFill>
                  <a:srgbClr val="FFFFCC"/>
                </a:solidFill>
                <a:effectLst>
                  <a:outerShdw blurRad="38100" dist="38100" dir="2700000" algn="tl">
                    <a:srgbClr val="000000">
                      <a:alpha val="43137"/>
                    </a:srgbClr>
                  </a:outerShdw>
                </a:effectLst>
              </a:rPr>
              <a:t>(Fil. 3:4-14)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Otros elementos a adoptar en lugar del legalismo </a:t>
            </a:r>
            <a:r>
              <a:rPr lang="en-US" dirty="0">
                <a:effectLst>
                  <a:outerShdw blurRad="38100" dist="38100" dir="2700000" algn="tl">
                    <a:srgbClr val="000000">
                      <a:alpha val="43137"/>
                    </a:srgbClr>
                  </a:outerShdw>
                </a:effectLst>
              </a:rPr>
              <a:t>(Fil.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Evita </a:t>
            </a:r>
            <a:r>
              <a:rPr lang="en-US" altLang="en-US" sz="3600" dirty="0" err="1">
                <a:solidFill>
                  <a:srgbClr val="00FFFF"/>
                </a:solidFill>
                <a:effectLst>
                  <a:outerShdw blurRad="38100" dist="38100" dir="2700000" algn="tl">
                    <a:srgbClr val="000000">
                      <a:alpha val="43137"/>
                    </a:srgbClr>
                  </a:outerShdw>
                </a:effectLst>
              </a:rPr>
              <a:t>el</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Legallismo</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2" y="4572002"/>
            <a:ext cx="2743197" cy="2057398"/>
          </a:xfrm>
          <a:prstGeom prst="rect">
            <a:avLst/>
          </a:prstGeom>
        </p:spPr>
      </p:pic>
    </p:spTree>
    <p:extLst>
      <p:ext uri="{BB962C8B-B14F-4D97-AF65-F5344CB8AC3E}">
        <p14:creationId xmlns:p14="http://schemas.microsoft.com/office/powerpoint/2010/main" val="310448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La Transición de Pablo Lejos del Legalismo</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305800" cy="3200399"/>
          </a:xfrm>
        </p:spPr>
        <p:txBody>
          <a:bodyPr/>
          <a:lstStyle/>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Una declaración transitoria y general </a:t>
            </a:r>
            <a:r>
              <a:rPr lang="en-US" dirty="0">
                <a:effectLst>
                  <a:outerShdw blurRad="38100" dist="38100" dir="2700000" algn="tl">
                    <a:srgbClr val="000000">
                      <a:alpha val="43137"/>
                    </a:srgbClr>
                  </a:outerShdw>
                </a:effectLst>
              </a:rPr>
              <a:t>(Fil. 3:4)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Ocho razones de la confianza de Pablo en la carne </a:t>
            </a:r>
            <a:r>
              <a:rPr lang="en-US" dirty="0">
                <a:effectLst>
                  <a:outerShdw blurRad="38100" dist="38100" dir="2700000" algn="tl">
                    <a:srgbClr val="000000">
                      <a:alpha val="43137"/>
                    </a:srgbClr>
                  </a:outerShdw>
                </a:effectLst>
              </a:rPr>
              <a:t>(Fil. 3:5-6)</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Las nuevas prioridades espirituales de Pablo </a:t>
            </a:r>
            <a:r>
              <a:rPr lang="en-US" dirty="0">
                <a:effectLst>
                  <a:outerShdw blurRad="38100" dist="38100" dir="2700000" algn="tl">
                    <a:srgbClr val="000000">
                      <a:alpha val="43137"/>
                    </a:srgbClr>
                  </a:outerShdw>
                </a:effectLst>
              </a:rPr>
              <a:t>(Fil.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67755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La Transición de Pablo Lejos del Legalismo</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28600" y="1600201"/>
            <a:ext cx="8382000" cy="3200399"/>
          </a:xfrm>
        </p:spPr>
        <p:txBody>
          <a:bodyPr/>
          <a:lstStyle/>
          <a:p>
            <a:pPr marL="457200" indent="-457200" algn="just" eaLnBrk="1" hangingPunct="1">
              <a:spcBef>
                <a:spcPts val="0"/>
              </a:spcBef>
              <a:spcAft>
                <a:spcPts val="2400"/>
              </a:spcAft>
              <a:defRPr/>
            </a:pPr>
            <a:r>
              <a:rPr lang="es-ES" b="1" u="sng" dirty="0">
                <a:solidFill>
                  <a:srgbClr val="FFFFCC"/>
                </a:solidFill>
                <a:effectLst>
                  <a:outerShdw blurRad="38100" dist="38100" dir="2700000" algn="tl">
                    <a:srgbClr val="000000">
                      <a:alpha val="43137"/>
                    </a:srgbClr>
                  </a:outerShdw>
                </a:effectLst>
              </a:rPr>
              <a:t>Una declaración transitoria y general </a:t>
            </a:r>
            <a:r>
              <a:rPr lang="en-US" b="1" u="sng" dirty="0">
                <a:solidFill>
                  <a:srgbClr val="FFFFCC"/>
                </a:solidFill>
                <a:effectLst>
                  <a:outerShdw blurRad="38100" dist="38100" dir="2700000" algn="tl">
                    <a:srgbClr val="000000">
                      <a:alpha val="43137"/>
                    </a:srgbClr>
                  </a:outerShdw>
                </a:effectLst>
              </a:rPr>
              <a:t>(Fil. 3:4)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Ocho razones de la confianza de Pablo en la carne </a:t>
            </a:r>
            <a:r>
              <a:rPr lang="en-US" dirty="0">
                <a:effectLst>
                  <a:outerShdw blurRad="38100" dist="38100" dir="2700000" algn="tl">
                    <a:srgbClr val="000000">
                      <a:alpha val="43137"/>
                    </a:srgbClr>
                  </a:outerShdw>
                </a:effectLst>
              </a:rPr>
              <a:t>(Fil. 3:5-6)</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Las nuevas prioridades espirituales de Pablo     </a:t>
            </a:r>
            <a:r>
              <a:rPr lang="en-US" dirty="0">
                <a:effectLst>
                  <a:outerShdw blurRad="38100" dist="38100" dir="2700000" algn="tl">
                    <a:srgbClr val="000000">
                      <a:alpha val="43137"/>
                    </a:srgbClr>
                  </a:outerShdw>
                </a:effectLst>
              </a:rPr>
              <a:t>(Fil.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68753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La Transición de Pablo Lejos del Legalismo</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305800" cy="3200399"/>
          </a:xfrm>
        </p:spPr>
        <p:txBody>
          <a:bodyPr/>
          <a:lstStyle/>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Una declaración transitoria y general </a:t>
            </a:r>
            <a:r>
              <a:rPr lang="en-US" dirty="0">
                <a:effectLst>
                  <a:outerShdw blurRad="38100" dist="38100" dir="2700000" algn="tl">
                    <a:srgbClr val="000000">
                      <a:alpha val="43137"/>
                    </a:srgbClr>
                  </a:outerShdw>
                </a:effectLst>
              </a:rPr>
              <a:t>(Fil. 3:4)</a:t>
            </a:r>
          </a:p>
          <a:p>
            <a:pPr marL="457200" indent="-457200" algn="just" eaLnBrk="1" hangingPunct="1">
              <a:spcBef>
                <a:spcPts val="0"/>
              </a:spcBef>
              <a:spcAft>
                <a:spcPts val="2400"/>
              </a:spcAft>
              <a:defRPr/>
            </a:pPr>
            <a:r>
              <a:rPr lang="es-ES" b="1" u="sng" dirty="0">
                <a:solidFill>
                  <a:srgbClr val="FFFFCC"/>
                </a:solidFill>
                <a:effectLst>
                  <a:outerShdw blurRad="38100" dist="38100" dir="2700000" algn="tl">
                    <a:srgbClr val="000000">
                      <a:alpha val="43137"/>
                    </a:srgbClr>
                  </a:outerShdw>
                </a:effectLst>
              </a:rPr>
              <a:t>Ocho razones de la confianza de Pablo en la carne </a:t>
            </a:r>
            <a:r>
              <a:rPr lang="en-US" b="1" u="sng" dirty="0">
                <a:solidFill>
                  <a:srgbClr val="FFFFCC"/>
                </a:solidFill>
                <a:effectLst>
                  <a:outerShdw blurRad="38100" dist="38100" dir="2700000" algn="tl">
                    <a:srgbClr val="000000">
                      <a:alpha val="43137"/>
                    </a:srgbClr>
                  </a:outerShdw>
                </a:effectLst>
              </a:rPr>
              <a:t>(Fil. 3:5-6)</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Las nuevas prioridades espirituales de Pablo </a:t>
            </a:r>
            <a:r>
              <a:rPr lang="en-US" dirty="0">
                <a:effectLst>
                  <a:outerShdw blurRad="38100" dist="38100" dir="2700000" algn="tl">
                    <a:srgbClr val="000000">
                      <a:alpha val="43137"/>
                    </a:srgbClr>
                  </a:outerShdw>
                </a:effectLst>
              </a:rPr>
              <a:t>(Fil.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445524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599"/>
            <a:ext cx="9144000" cy="1371601"/>
          </a:xfrm>
        </p:spPr>
        <p:txBody>
          <a:bodyPr/>
          <a:lstStyle/>
          <a:p>
            <a:pPr algn="ctr" eaLnBrk="1" hangingPunct="1"/>
            <a:br>
              <a:rPr lang="es-ES" sz="3600" kern="1200" dirty="0">
                <a:solidFill>
                  <a:srgbClr val="00FFFF"/>
                </a:solidFill>
                <a:effectLst>
                  <a:outerShdw blurRad="38100" dist="38100" dir="2700000" algn="tl">
                    <a:srgbClr val="000000">
                      <a:alpha val="43137"/>
                    </a:srgbClr>
                  </a:outerShdw>
                </a:effectLst>
              </a:rPr>
            </a:br>
            <a:r>
              <a:rPr lang="es-ES" sz="3600" kern="1200" dirty="0">
                <a:solidFill>
                  <a:srgbClr val="00FFFF"/>
                </a:solidFill>
                <a:effectLst>
                  <a:outerShdw blurRad="38100" dist="38100" dir="2700000" algn="tl">
                    <a:srgbClr val="000000">
                      <a:alpha val="43137"/>
                    </a:srgbClr>
                  </a:outerShdw>
                </a:effectLst>
              </a:rPr>
              <a:t>Ocho razones de la Confianza de Pablo en la carne (Fil. 3:5-6)</a:t>
            </a:r>
            <a:br>
              <a:rPr lang="es-ES" sz="3600" kern="1200" dirty="0">
                <a:solidFill>
                  <a:srgbClr val="00FFFF"/>
                </a:solidFill>
                <a:effectLst>
                  <a:outerShdw blurRad="38100" dist="38100" dir="2700000" algn="tl">
                    <a:srgbClr val="000000">
                      <a:alpha val="43137"/>
                    </a:srgbClr>
                  </a:outerShdw>
                </a:effectLst>
              </a:rPr>
            </a:b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Circuncisión</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Israelí</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Benjamita</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Hebreo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Hebreos</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Fariseo</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Perseguidor</a:t>
            </a:r>
            <a:r>
              <a:rPr lang="en-US" dirty="0">
                <a:effectLst>
                  <a:outerShdw blurRad="38100" dist="38100" dir="2700000" algn="tl">
                    <a:srgbClr val="000000">
                      <a:alpha val="43137"/>
                    </a:srgbClr>
                  </a:outerShdw>
                </a:effectLst>
              </a:rPr>
              <a:t> de la </a:t>
            </a:r>
            <a:r>
              <a:rPr lang="en-US" dirty="0" err="1">
                <a:effectLst>
                  <a:outerShdw blurRad="38100" dist="38100" dir="2700000" algn="tl">
                    <a:srgbClr val="000000">
                      <a:alpha val="43137"/>
                    </a:srgbClr>
                  </a:outerShdw>
                </a:effectLst>
              </a:rPr>
              <a:t>Iglesia</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Celo</a:t>
            </a:r>
            <a:r>
              <a:rPr lang="en-US" dirty="0">
                <a:effectLst>
                  <a:outerShdw blurRad="38100" dist="38100" dir="2700000" algn="tl">
                    <a:srgbClr val="000000">
                      <a:alpha val="43137"/>
                    </a:srgbClr>
                  </a:outerShdw>
                </a:effectLst>
              </a:rPr>
              <a:t> Santo</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Sin Culpa</a:t>
            </a:r>
          </a:p>
        </p:txBody>
      </p:sp>
    </p:spTree>
    <p:extLst>
      <p:ext uri="{BB962C8B-B14F-4D97-AF65-F5344CB8AC3E}">
        <p14:creationId xmlns:p14="http://schemas.microsoft.com/office/powerpoint/2010/main" val="3664017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La Transición de Pablo Lejos del Legalismo</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305800" cy="3200399"/>
          </a:xfrm>
        </p:spPr>
        <p:txBody>
          <a:bodyPr/>
          <a:lstStyle/>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Una declaración transitoria y general </a:t>
            </a:r>
            <a:r>
              <a:rPr lang="en-US" dirty="0">
                <a:effectLst>
                  <a:outerShdw blurRad="38100" dist="38100" dir="2700000" algn="tl">
                    <a:srgbClr val="000000">
                      <a:alpha val="43137"/>
                    </a:srgbClr>
                  </a:outerShdw>
                </a:effectLst>
              </a:rPr>
              <a:t>(Fil. 3:4)</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Ocho razones de la confianza de Pablo en la carne </a:t>
            </a:r>
            <a:r>
              <a:rPr lang="en-US" dirty="0">
                <a:effectLst>
                  <a:outerShdw blurRad="38100" dist="38100" dir="2700000" algn="tl">
                    <a:srgbClr val="000000">
                      <a:alpha val="43137"/>
                    </a:srgbClr>
                  </a:outerShdw>
                </a:effectLst>
              </a:rPr>
              <a:t>(Fil. 3:5-6)</a:t>
            </a:r>
          </a:p>
          <a:p>
            <a:pPr marL="457200" indent="-457200" algn="just" eaLnBrk="1" hangingPunct="1">
              <a:spcBef>
                <a:spcPts val="0"/>
              </a:spcBef>
              <a:spcAft>
                <a:spcPts val="2400"/>
              </a:spcAft>
              <a:defRPr/>
            </a:pPr>
            <a:r>
              <a:rPr lang="es-ES" b="1" u="sng" dirty="0">
                <a:solidFill>
                  <a:srgbClr val="FFFFCC"/>
                </a:solidFill>
                <a:effectLst>
                  <a:outerShdw blurRad="38100" dist="38100" dir="2700000" algn="tl">
                    <a:srgbClr val="000000">
                      <a:alpha val="43137"/>
                    </a:srgbClr>
                  </a:outerShdw>
                </a:effectLst>
              </a:rPr>
              <a:t>Las nuevas prioridades espirituales de Pablo </a:t>
            </a:r>
            <a:r>
              <a:rPr lang="en-US" b="1" u="sng" dirty="0">
                <a:solidFill>
                  <a:srgbClr val="FFFFCC"/>
                </a:solidFill>
                <a:effectLst>
                  <a:outerShdw blurRad="38100" dist="38100" dir="2700000" algn="tl">
                    <a:srgbClr val="000000">
                      <a:alpha val="43137"/>
                    </a:srgbClr>
                  </a:outerShdw>
                </a:effectLst>
              </a:rPr>
              <a:t>(Fil.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68619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76200" y="1454235"/>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lo </a:t>
            </a:r>
            <a:r>
              <a:rPr lang="en-US" sz="2600" dirty="0" err="1">
                <a:effectLst>
                  <a:outerShdw blurRad="38100" dist="38100" dir="2700000" algn="tl">
                    <a:srgbClr val="000000">
                      <a:alpha val="43137"/>
                    </a:srgbClr>
                  </a:outerShdw>
                </a:effectLst>
                <a:cs typeface="Calibri" panose="020F0502020204030204" pitchFamily="34" charset="0"/>
              </a:rPr>
              <a:t>escribió</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Pablo</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¿Para </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Los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de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Filipo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Desde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dónde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Roma</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Cuándo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Año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62 d.C.</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la occasion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Cinco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contactos</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8602" y="2286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579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Abrazar</a:t>
            </a:r>
            <a:r>
              <a:rPr lang="en-US" dirty="0">
                <a:effectLst>
                  <a:outerShdw blurRad="38100" dist="38100" dir="2700000" algn="tl">
                    <a:srgbClr val="000000">
                      <a:alpha val="43137"/>
                    </a:srgbClr>
                  </a:outerShdw>
                </a:effectLst>
              </a:rPr>
              <a:t>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espirituales</a:t>
            </a:r>
            <a:r>
              <a:rPr lang="en-US" dirty="0">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426395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Rechazo</a:t>
            </a:r>
            <a:r>
              <a:rPr lang="en-US" b="1" u="sng" dirty="0">
                <a:solidFill>
                  <a:srgbClr val="FFFFCC"/>
                </a:solidFill>
                <a:effectLst>
                  <a:outerShdw blurRad="38100" dist="38100" dir="2700000" algn="tl">
                    <a:srgbClr val="000000">
                      <a:alpha val="43137"/>
                    </a:srgbClr>
                  </a:outerShdw>
                </a:effectLst>
              </a:rPr>
              <a:t> a las </a:t>
            </a:r>
            <a:r>
              <a:rPr lang="en-US" b="1" u="sng" dirty="0" err="1">
                <a:solidFill>
                  <a:srgbClr val="FFFFCC"/>
                </a:solidFill>
                <a:effectLst>
                  <a:outerShdw blurRad="38100" dist="38100" dir="2700000" algn="tl">
                    <a:srgbClr val="000000">
                      <a:alpha val="43137"/>
                    </a:srgbClr>
                  </a:outerShdw>
                </a:effectLst>
              </a:rPr>
              <a:t>cosas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carnales</a:t>
            </a:r>
            <a:r>
              <a:rPr lang="en-US" b="1" u="sng" dirty="0">
                <a:solidFill>
                  <a:srgbClr val="FFFFCC"/>
                </a:solidFill>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Abrazar</a:t>
            </a:r>
            <a:r>
              <a:rPr lang="en-US" dirty="0">
                <a:effectLst>
                  <a:outerShdw blurRad="38100" dist="38100" dir="2700000" algn="tl">
                    <a:srgbClr val="000000">
                      <a:alpha val="43137"/>
                    </a:srgbClr>
                  </a:outerShdw>
                </a:effectLst>
              </a:rPr>
              <a:t>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espirituales</a:t>
            </a:r>
            <a:r>
              <a:rPr lang="en-US" dirty="0">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02440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Abrazar</a:t>
            </a:r>
            <a:r>
              <a:rPr lang="en-US" b="1" u="sng" dirty="0">
                <a:solidFill>
                  <a:srgbClr val="FFFFCC"/>
                </a:solidFill>
                <a:effectLst>
                  <a:outerShdw blurRad="38100" dist="38100" dir="2700000" algn="tl">
                    <a:srgbClr val="000000">
                      <a:alpha val="43137"/>
                    </a:srgbClr>
                  </a:outerShdw>
                </a:effectLst>
              </a:rPr>
              <a:t> las </a:t>
            </a:r>
            <a:r>
              <a:rPr lang="en-US" b="1" u="sng" dirty="0" err="1">
                <a:solidFill>
                  <a:srgbClr val="FFFFCC"/>
                </a:solidFill>
                <a:effectLst>
                  <a:outerShdw blurRad="38100" dist="38100" dir="2700000" algn="tl">
                    <a:srgbClr val="000000">
                      <a:alpha val="43137"/>
                    </a:srgbClr>
                  </a:outerShdw>
                </a:effectLst>
              </a:rPr>
              <a:t>cosas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espirituales</a:t>
            </a:r>
            <a:r>
              <a:rPr lang="en-US" b="1" u="sng" dirty="0">
                <a:solidFill>
                  <a:srgbClr val="FFFFCC"/>
                </a:solidFill>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9832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Abrazar</a:t>
            </a:r>
            <a:r>
              <a:rPr lang="en-US" b="1" u="sng" dirty="0">
                <a:solidFill>
                  <a:srgbClr val="FFFFCC"/>
                </a:solidFill>
                <a:effectLst>
                  <a:outerShdw blurRad="38100" dist="38100" dir="2700000" algn="tl">
                    <a:srgbClr val="000000">
                      <a:alpha val="43137"/>
                    </a:srgbClr>
                  </a:outerShdw>
                </a:effectLst>
              </a:rPr>
              <a:t> las </a:t>
            </a:r>
            <a:r>
              <a:rPr lang="en-US" b="1" u="sng" dirty="0" err="1">
                <a:solidFill>
                  <a:srgbClr val="FFFFCC"/>
                </a:solidFill>
                <a:effectLst>
                  <a:outerShdw blurRad="38100" dist="38100" dir="2700000" algn="tl">
                    <a:srgbClr val="000000">
                      <a:alpha val="43137"/>
                    </a:srgbClr>
                  </a:outerShdw>
                </a:effectLst>
              </a:rPr>
              <a:t>cosas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espirituales</a:t>
            </a:r>
            <a:r>
              <a:rPr lang="en-US" b="1" u="sng" dirty="0">
                <a:solidFill>
                  <a:srgbClr val="FFFFCC"/>
                </a:solidFill>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Conocer</a:t>
            </a:r>
            <a:r>
              <a:rPr lang="en-US" b="1" u="sng" dirty="0">
                <a:solidFill>
                  <a:srgbClr val="FFFFCC"/>
                </a:solidFill>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75943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aún más: Considero como pérdida todas las cosas, en comparación con lo incomparable que es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conocer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gnōsis</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Cristo Jesús mi Señor. Por su causa lo he perdido todo y lo tengo por basura a fin de ganar a Cristo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6E7B6A-48E1-49E3-B4C9-7B0A2095E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1062344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7:21-23</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todo el que me dice ‘ Señor, Señor’ entrará en el reino de los cielos, sino el que hace la voluntad de mi Padre que está en los cielos. Muchos me dirán en aquel día: ‘¡Señor, Señor! ¿No profetizamos en tu nombre? ¿En tu nombre no echamos demonios? ¿Y en tu nombre no hicimos muchas obras poderosas?’. Entonces yo les declararé: ‘Nunca les he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conocido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ginōskō</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¡Apártense de mí, obradores de maldad!’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204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aún más: Considero como pérdida todas las cosas, en comparación con lo incomparable que es conocer a Cristo Jesús mi Señor. Por su causa lo he perdido todo y lo tengo por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basura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skybalon</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fin de ganar a Cristo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4CF3B4E-2339-4A5C-A2F6-4E903B1381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398906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Abrazar</a:t>
            </a:r>
            <a:r>
              <a:rPr lang="en-US" dirty="0">
                <a:effectLst>
                  <a:outerShdw blurRad="38100" dist="38100" dir="2700000" algn="tl">
                    <a:srgbClr val="000000">
                      <a:alpha val="43137"/>
                    </a:srgbClr>
                  </a:outerShdw>
                </a:effectLst>
              </a:rPr>
              <a:t>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espirituales</a:t>
            </a:r>
            <a:r>
              <a:rPr lang="en-US" dirty="0">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982387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ser hallado en él;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pretender una justicia mía, derivada de la ley</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sino la que es por la fe en Cristo; la justicia que proviene de Dios por la fe.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70FA39B-3C75-464D-948E-C9FC9430E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94540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599"/>
            <a:ext cx="9144000" cy="1371601"/>
          </a:xfrm>
        </p:spPr>
        <p:txBody>
          <a:bodyPr/>
          <a:lstStyle/>
          <a:p>
            <a:pPr algn="ctr" eaLnBrk="1" hangingPunct="1"/>
            <a:br>
              <a:rPr lang="es-ES" sz="3600" kern="1200" dirty="0">
                <a:solidFill>
                  <a:srgbClr val="00FFFF"/>
                </a:solidFill>
                <a:effectLst>
                  <a:outerShdw blurRad="38100" dist="38100" dir="2700000" algn="tl">
                    <a:srgbClr val="000000">
                      <a:alpha val="43137"/>
                    </a:srgbClr>
                  </a:outerShdw>
                </a:effectLst>
              </a:rPr>
            </a:br>
            <a:r>
              <a:rPr lang="es-ES" sz="3600" kern="1200" dirty="0">
                <a:solidFill>
                  <a:srgbClr val="00FFFF"/>
                </a:solidFill>
                <a:effectLst>
                  <a:outerShdw blurRad="38100" dist="38100" dir="2700000" algn="tl">
                    <a:srgbClr val="000000">
                      <a:alpha val="43137"/>
                    </a:srgbClr>
                  </a:outerShdw>
                </a:effectLst>
              </a:rPr>
              <a:t>Ocho razones de la Confianza de Pablo en la Carne (Fil. 3:5-6)</a:t>
            </a:r>
            <a:br>
              <a:rPr lang="es-ES" sz="3600" kern="1200" dirty="0">
                <a:solidFill>
                  <a:srgbClr val="00FFFF"/>
                </a:solidFill>
                <a:effectLst>
                  <a:outerShdw blurRad="38100" dist="38100" dir="2700000" algn="tl">
                    <a:srgbClr val="000000">
                      <a:alpha val="43137"/>
                    </a:srgbClr>
                  </a:outerShdw>
                </a:effectLst>
              </a:rPr>
            </a:b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Circuncisión</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Israelí</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Benjamita</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Hebreo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Hebreos</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Fariseo</a:t>
            </a:r>
            <a:endParaRPr lang="en-US" b="1" u="sng" dirty="0">
              <a:solidFill>
                <a:srgbClr val="FFFFCC"/>
              </a:solidFill>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Perseguidor</a:t>
            </a:r>
            <a:r>
              <a:rPr lang="en-US" dirty="0">
                <a:effectLst>
                  <a:outerShdw blurRad="38100" dist="38100" dir="2700000" algn="tl">
                    <a:srgbClr val="000000">
                      <a:alpha val="43137"/>
                    </a:srgbClr>
                  </a:outerShdw>
                </a:effectLst>
              </a:rPr>
              <a:t> de la </a:t>
            </a:r>
            <a:r>
              <a:rPr lang="en-US" dirty="0" err="1">
                <a:effectLst>
                  <a:outerShdw blurRad="38100" dist="38100" dir="2700000" algn="tl">
                    <a:srgbClr val="000000">
                      <a:alpha val="43137"/>
                    </a:srgbClr>
                  </a:outerShdw>
                </a:effectLst>
              </a:rPr>
              <a:t>Iglesia</a:t>
            </a:r>
            <a:endParaRPr lang="en-US" dirty="0">
              <a:effectLst>
                <a:outerShdw blurRad="38100" dist="38100" dir="2700000" algn="tl">
                  <a:srgbClr val="000000">
                    <a:alpha val="43137"/>
                  </a:srgbClr>
                </a:outerShdw>
              </a:effectLst>
            </a:endParaRPr>
          </a:p>
          <a:p>
            <a:pPr marL="514350" indent="-514350" algn="just" eaLnBrk="1" hangingPunct="1">
              <a:spcBef>
                <a:spcPts val="0"/>
              </a:spcBef>
              <a:spcAft>
                <a:spcPts val="600"/>
              </a:spcAft>
              <a:buSzPct val="100000"/>
              <a:buFont typeface="+mj-lt"/>
              <a:buAutoNum type="arabicPeriod"/>
              <a:defRPr/>
            </a:pPr>
            <a:r>
              <a:rPr lang="en-US" dirty="0" err="1">
                <a:effectLst>
                  <a:outerShdw blurRad="38100" dist="38100" dir="2700000" algn="tl">
                    <a:srgbClr val="000000">
                      <a:alpha val="43137"/>
                    </a:srgbClr>
                  </a:outerShdw>
                </a:effectLst>
              </a:rPr>
              <a:t>Celo</a:t>
            </a:r>
            <a:r>
              <a:rPr lang="en-US" dirty="0">
                <a:effectLst>
                  <a:outerShdw blurRad="38100" dist="38100" dir="2700000" algn="tl">
                    <a:srgbClr val="000000">
                      <a:alpha val="43137"/>
                    </a:srgbClr>
                  </a:outerShdw>
                </a:effectLst>
              </a:rPr>
              <a:t> Santo</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Sin Culpa</a:t>
            </a:r>
          </a:p>
        </p:txBody>
      </p:sp>
    </p:spTree>
    <p:extLst>
      <p:ext uri="{BB962C8B-B14F-4D97-AF65-F5344CB8AC3E}">
        <p14:creationId xmlns:p14="http://schemas.microsoft.com/office/powerpoint/2010/main" val="281480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73059" y="1058008"/>
            <a:ext cx="7932741" cy="5412557"/>
          </a:xfrm>
        </p:spPr>
        <p:txBody>
          <a:bodyPr/>
          <a:lstStyle/>
          <a:p>
            <a:pPr marL="0" indent="0" eaLnBrk="1" hangingPunct="1">
              <a:spcBef>
                <a:spcPts val="0"/>
              </a:spcBef>
              <a:spcAft>
                <a:spcPts val="1200"/>
              </a:spcAft>
              <a:buSzPct val="100000"/>
              <a:buNone/>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Quiénes</a:t>
            </a:r>
            <a:r>
              <a:rPr lang="en-US" sz="2600" dirty="0">
                <a:effectLst>
                  <a:outerShdw blurRad="38100" dist="38100" dir="2700000" algn="tl">
                    <a:srgbClr val="000000">
                      <a:alpha val="43137"/>
                    </a:srgbClr>
                  </a:outerShdw>
                </a:effectLst>
                <a:cs typeface="Calibri" panose="020F0502020204030204" pitchFamily="34" charset="0"/>
              </a:rPr>
              <a:t> son </a:t>
            </a:r>
            <a:r>
              <a:rPr lang="en-US" sz="2600" dirty="0" err="1">
                <a:effectLst>
                  <a:outerShdw blurRad="38100" dist="38100" dir="2700000" algn="tl">
                    <a:srgbClr val="000000">
                      <a:alpha val="43137"/>
                    </a:srgbClr>
                  </a:outerShdw>
                </a:effectLst>
                <a:cs typeface="Calibri" panose="020F0502020204030204" pitchFamily="34" charset="0"/>
              </a:rPr>
              <a:t>los</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oponentes</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oponentes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que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amenazan</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el</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algn="just"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es </a:t>
            </a:r>
            <a:r>
              <a:rPr lang="en-US" sz="2600" dirty="0" err="1">
                <a:effectLst>
                  <a:outerShdw blurRad="38100" dist="38100" dir="2700000" algn="tl">
                    <a:srgbClr val="000000">
                      <a:alpha val="43137"/>
                    </a:srgbClr>
                  </a:outerShdw>
                </a:effectLst>
                <a:cs typeface="Calibri" panose="020F0502020204030204" pitchFamily="34" charset="0"/>
              </a:rPr>
              <a:t>el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propósito</a:t>
            </a:r>
            <a:r>
              <a:rPr lang="en-US" sz="2600" dirty="0">
                <a:effectLst>
                  <a:outerShdw blurRad="38100" dist="38100" dir="2700000" algn="tl">
                    <a:srgbClr val="000000">
                      <a:alpha val="43137"/>
                    </a:srgbClr>
                  </a:outerShdw>
                </a:effectLst>
                <a:cs typeface="Calibri" panose="020F0502020204030204" pitchFamily="34" charset="0"/>
              </a:rPr>
              <a:t>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Dar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Cómo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está</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organizado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esquema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partes </a:t>
            </a: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¿De </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se </a:t>
            </a:r>
            <a:r>
              <a:rPr lang="en-US" sz="2600" dirty="0" err="1">
                <a:effectLst>
                  <a:outerShdw blurRad="38100" dist="38100" dir="2700000" algn="tl">
                    <a:srgbClr val="000000">
                      <a:alpha val="43137"/>
                    </a:srgbClr>
                  </a:outerShdw>
                </a:effectLst>
                <a:cs typeface="Calibri" panose="020F0502020204030204" pitchFamily="34" charset="0"/>
              </a:rPr>
              <a:t>trata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Gozo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hace</a:t>
            </a:r>
            <a:r>
              <a:rPr lang="en-US" sz="2600" dirty="0">
                <a:effectLst>
                  <a:outerShdw blurRad="38100" dist="38100" dir="2700000" algn="tl">
                    <a:srgbClr val="000000">
                      <a:alpha val="43137"/>
                    </a:srgbClr>
                  </a:outerShdw>
                </a:effectLst>
                <a:cs typeface="Calibri" panose="020F0502020204030204" pitchFamily="34" charset="0"/>
              </a:rPr>
              <a:t> que </a:t>
            </a:r>
            <a:r>
              <a:rPr lang="en-US" sz="2600" dirty="0" err="1">
                <a:effectLst>
                  <a:outerShdw blurRad="38100" dist="38100" dir="2700000" algn="tl">
                    <a:srgbClr val="000000">
                      <a:alpha val="43137"/>
                    </a:srgbClr>
                  </a:outerShdw>
                </a:effectLst>
                <a:cs typeface="Calibri" panose="020F0502020204030204" pitchFamily="34" charset="0"/>
              </a:rPr>
              <a:t>éste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sea </a:t>
            </a:r>
            <a:r>
              <a:rPr lang="en-US" sz="2600" dirty="0" err="1">
                <a:effectLst>
                  <a:outerShdw blurRad="38100" dist="38100" dir="2700000" algn="tl">
                    <a:srgbClr val="000000">
                      <a:alpha val="43137"/>
                    </a:srgbClr>
                  </a:outerShdw>
                </a:effectLst>
                <a:cs typeface="Calibri" panose="020F0502020204030204" pitchFamily="34" charset="0"/>
              </a:rPr>
              <a:t>diferente</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e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7189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 hallado en él</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pretender una justicia mía, derivada de la ley, sino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que es por la fe en Cristo</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justicia que proviene de Dios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la 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0446B5-B793-4FCC-82BE-3687636CED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232334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lgn="ctr">
              <a:defRPr/>
            </a:pPr>
            <a:r>
              <a:rPr lang="en-US" altLang="en-US" sz="3600" kern="1200" dirty="0">
                <a:solidFill>
                  <a:srgbClr val="00FFFF"/>
                </a:solidFill>
                <a:effectLst>
                  <a:outerShdw blurRad="38100" dist="38100" dir="2700000" algn="tl">
                    <a:srgbClr val="000000">
                      <a:alpha val="43137"/>
                    </a:srgbClr>
                  </a:outerShdw>
                </a:effectLst>
              </a:rPr>
              <a:t>“</a:t>
            </a:r>
            <a:r>
              <a:rPr lang="en-US" altLang="en-US" sz="3600" kern="1200" dirty="0" err="1">
                <a:solidFill>
                  <a:srgbClr val="00FFFF"/>
                </a:solidFill>
                <a:effectLst>
                  <a:outerShdw blurRad="38100" dist="38100" dir="2700000" algn="tl">
                    <a:srgbClr val="000000">
                      <a:alpha val="43137"/>
                    </a:srgbClr>
                  </a:outerShdw>
                </a:effectLst>
              </a:rPr>
              <a:t>Creer</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Definida</a:t>
            </a:r>
            <a:endParaRPr lang="en-US" altLang="en-US" sz="3600" kern="1200" dirty="0">
              <a:solidFill>
                <a:srgbClr val="00FFFF"/>
              </a:solidFill>
              <a:effectLst>
                <a:outerShdw blurRad="38100" dist="38100" dir="2700000" algn="tl">
                  <a:srgbClr val="000000">
                    <a:alpha val="43137"/>
                  </a:srgbClr>
                </a:outerShdw>
              </a:effectLst>
            </a:endParaRPr>
          </a:p>
        </p:txBody>
      </p:sp>
      <p:sp>
        <p:nvSpPr>
          <p:cNvPr id="108547" name="Content Placeholder 2"/>
          <p:cNvSpPr>
            <a:spLocks noGrp="1"/>
          </p:cNvSpPr>
          <p:nvPr>
            <p:ph idx="1"/>
          </p:nvPr>
        </p:nvSpPr>
        <p:spPr>
          <a:xfrm>
            <a:off x="0" y="1143000"/>
            <a:ext cx="9144000" cy="3657600"/>
          </a:xfrm>
        </p:spPr>
        <p:txBody>
          <a:bodyPr/>
          <a:lstStyle/>
          <a:p>
            <a:pPr marL="0" indent="0" algn="just">
              <a:buFont typeface="Wingdings" pitchFamily="2" charset="2"/>
              <a:buNone/>
            </a:pPr>
            <a:r>
              <a:rPr lang="es-ES" altLang="en-US" i="1" dirty="0" err="1"/>
              <a:t>pisteuō</a:t>
            </a:r>
            <a:r>
              <a:rPr lang="es-ES" altLang="en-US" i="1" dirty="0"/>
              <a:t>... “creer”, también “ser </a:t>
            </a:r>
            <a:r>
              <a:rPr lang="es-ES" altLang="en-US" b="1" i="1" u="sng" dirty="0">
                <a:solidFill>
                  <a:srgbClr val="FFFFCC"/>
                </a:solidFill>
              </a:rPr>
              <a:t>persuadido</a:t>
            </a:r>
            <a:r>
              <a:rPr lang="es-ES" altLang="en-US" i="1" dirty="0"/>
              <a:t> de”, y por lo tanto, “poner </a:t>
            </a:r>
            <a:r>
              <a:rPr lang="es-ES" altLang="en-US" b="1" i="1" u="sng" dirty="0">
                <a:solidFill>
                  <a:srgbClr val="FFFFCC"/>
                </a:solidFill>
              </a:rPr>
              <a:t>confianza</a:t>
            </a:r>
            <a:r>
              <a:rPr lang="es-ES" altLang="en-US" i="1" dirty="0"/>
              <a:t> en, </a:t>
            </a:r>
            <a:r>
              <a:rPr lang="es-ES" altLang="en-US" b="1" i="1" u="sng" dirty="0">
                <a:solidFill>
                  <a:srgbClr val="FFFFCC"/>
                </a:solidFill>
              </a:rPr>
              <a:t>tranquilidad</a:t>
            </a:r>
            <a:r>
              <a:rPr lang="es-ES" altLang="en-US" i="1" dirty="0"/>
              <a:t>”, significa, en este sentido de la palabra, </a:t>
            </a:r>
            <a:r>
              <a:rPr lang="es-ES" altLang="en-US" b="1" i="1" u="sng" dirty="0">
                <a:solidFill>
                  <a:srgbClr val="FFFFCC"/>
                </a:solidFill>
              </a:rPr>
              <a:t>certidumbre</a:t>
            </a:r>
            <a:r>
              <a:rPr lang="es-ES" altLang="en-US" i="1" dirty="0"/>
              <a:t> en, no mera credibilidad. Es más frecuente en los escritos del apóstol Juan, especialmente en el Evangelio. No usa el sustantivo…De los escritores de los Evangelios…usos del verbo…Juan </a:t>
            </a:r>
            <a:r>
              <a:rPr lang="es-ES" altLang="en-US" b="1" i="1" u="sng" dirty="0">
                <a:solidFill>
                  <a:srgbClr val="FFFFCC"/>
                </a:solidFill>
              </a:rPr>
              <a:t>noventa y nueve</a:t>
            </a:r>
            <a:r>
              <a:rPr lang="es-ES" altLang="en-US" i="1" dirty="0"/>
              <a:t>.</a:t>
            </a:r>
            <a:r>
              <a:rPr lang="en-US" altLang="en-US" dirty="0"/>
              <a:t>.</a:t>
            </a:r>
          </a:p>
        </p:txBody>
      </p:sp>
      <p:sp>
        <p:nvSpPr>
          <p:cNvPr id="108548" name="TextBox 3"/>
          <p:cNvSpPr txBox="1">
            <a:spLocks noChangeArrowheads="1"/>
          </p:cNvSpPr>
          <p:nvPr/>
        </p:nvSpPr>
        <p:spPr bwMode="auto">
          <a:xfrm>
            <a:off x="800100" y="61722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61.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7C3CE94C-D6F3-434F-AE46-903E06A5D2D9}"/>
              </a:ext>
            </a:extLst>
          </p:cNvPr>
          <p:cNvSpPr>
            <a:spLocks noGrp="1"/>
          </p:cNvSpPr>
          <p:nvPr>
            <p:ph idx="1"/>
          </p:nvPr>
        </p:nvSpPr>
        <p:spPr>
          <a:xfrm>
            <a:off x="0" y="1600200"/>
            <a:ext cx="9144000" cy="3962401"/>
          </a:xfrm>
        </p:spPr>
        <p:txBody>
          <a:bodyPr/>
          <a:lstStyle/>
          <a:p>
            <a:pPr marL="0" indent="0" algn="just" eaLnBrk="1" hangingPunct="1">
              <a:buNone/>
              <a:defRPr/>
            </a:pPr>
            <a:r>
              <a:rPr lang="en-US" dirty="0"/>
              <a:t>“D</a:t>
            </a:r>
            <a:r>
              <a:rPr lang="es-ES" dirty="0" err="1"/>
              <a:t>espués</a:t>
            </a:r>
            <a:r>
              <a:rPr lang="es-ES" dirty="0"/>
              <a:t> de todo, esta vital novedad mental es parte de creer y, por lo tanto, a veces puede ser y se usa como sinónimo de creer. </a:t>
            </a:r>
            <a:r>
              <a:rPr lang="en-US" dirty="0"/>
              <a:t>(cf. </a:t>
            </a:r>
            <a:r>
              <a:rPr lang="en-US" dirty="0" err="1"/>
              <a:t>Hechos</a:t>
            </a:r>
            <a:r>
              <a:rPr lang="en-US" dirty="0"/>
              <a:t> 17:30; 20:21; 26:20; Rom. 2:4; 2Tim. 2:25; 2 Pet. 3:9). </a:t>
            </a:r>
            <a:r>
              <a:rPr lang="es-ES" dirty="0"/>
              <a:t>Sin embargo, el arrepentimiento no puede agregarse a la fe como condición para la salvación, </a:t>
            </a:r>
            <a:r>
              <a:rPr lang="es-ES" b="1" u="sng" dirty="0">
                <a:solidFill>
                  <a:srgbClr val="FFFFCC"/>
                </a:solidFill>
              </a:rPr>
              <a:t>porque más de 150 pasajes de las Escrituras condicionan la salvación a creer únicamente</a:t>
            </a:r>
            <a:r>
              <a:rPr lang="en-US" b="1" u="sng" dirty="0">
                <a:solidFill>
                  <a:srgbClr val="FFFFCC"/>
                </a:solidFill>
              </a:rPr>
              <a:t> (cf. Juan 3:16; </a:t>
            </a:r>
            <a:r>
              <a:rPr lang="en-US" b="1" u="sng" dirty="0" err="1">
                <a:solidFill>
                  <a:srgbClr val="FFFFCC"/>
                </a:solidFill>
              </a:rPr>
              <a:t>Hechos</a:t>
            </a:r>
            <a:r>
              <a:rPr lang="en-US" b="1" u="sng" dirty="0">
                <a:solidFill>
                  <a:srgbClr val="FFFFCC"/>
                </a:solidFill>
              </a:rPr>
              <a:t> 16:31</a:t>
            </a:r>
            <a:r>
              <a:rPr lang="en-US" dirty="0"/>
              <a:t>).” </a:t>
            </a:r>
          </a:p>
        </p:txBody>
      </p:sp>
      <p:pic>
        <p:nvPicPr>
          <p:cNvPr id="4" name="Picture 6">
            <a:extLst>
              <a:ext uri="{FF2B5EF4-FFF2-40B4-BE49-F238E27FC236}">
                <a16:creationId xmlns:a16="http://schemas.microsoft.com/office/drawing/2014/main" id="{48B95640-3057-4EC8-8B5C-5FFBDCB8C5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10" y="121920"/>
            <a:ext cx="793790" cy="10972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696C13-5FC1-445E-96B0-E613AFF06D0A}"/>
              </a:ext>
            </a:extLst>
          </p:cNvPr>
          <p:cNvSpPr/>
          <p:nvPr/>
        </p:nvSpPr>
        <p:spPr>
          <a:xfrm>
            <a:off x="2286000" y="228600"/>
            <a:ext cx="4572000" cy="1277273"/>
          </a:xfrm>
          <a:prstGeom prst="rect">
            <a:avLst/>
          </a:prstGeom>
        </p:spPr>
        <p:txBody>
          <a:bodyPr>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Lewis Sperry Chafer</a:t>
            </a:r>
          </a:p>
          <a:p>
            <a:pPr algn="ctr"/>
            <a:r>
              <a:rPr lang="en-US" sz="1800" dirty="0">
                <a:latin typeface="Calibri" panose="020F0502020204030204" pitchFamily="34" charset="0"/>
                <a:ea typeface="+mj-ea"/>
                <a:cs typeface="+mj-cs"/>
              </a:rPr>
              <a:t>vol. 7, </a:t>
            </a:r>
            <a:r>
              <a:rPr lang="en-US" sz="1800" i="1" dirty="0">
                <a:latin typeface="Calibri" panose="020F0502020204030204" pitchFamily="34" charset="0"/>
                <a:ea typeface="+mj-ea"/>
                <a:cs typeface="+mj-cs"/>
              </a:rPr>
              <a:t>Systematic Theology </a:t>
            </a:r>
            <a:r>
              <a:rPr lang="en-US" sz="1800" dirty="0">
                <a:latin typeface="Calibri" panose="020F0502020204030204" pitchFamily="34" charset="0"/>
                <a:ea typeface="+mj-ea"/>
                <a:cs typeface="+mj-cs"/>
              </a:rPr>
              <a:t>(Grand Rapids, MI: Kregel Publications, 1993), 265-66.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1843CA-C7BB-4546-BBD9-D8E728DFE6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2743200"/>
          </a:xfrm>
        </p:spPr>
        <p:txBody>
          <a:bodyPr/>
          <a:lstStyle/>
          <a:p>
            <a:pPr marL="0" indent="0" algn="ctr">
              <a:spcBef>
                <a:spcPct val="0"/>
              </a:spcBef>
              <a:buNone/>
              <a:defRPr/>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Romanos 4:4-5</a:t>
            </a:r>
          </a:p>
          <a:p>
            <a:pPr marL="0" indent="0" algn="just">
              <a:spcBef>
                <a:spcPts val="0"/>
              </a:spcBef>
              <a:buNone/>
              <a:defRPr/>
            </a:pPr>
            <a:r>
              <a:rPr lang="en-US" altLang="en-US" sz="3400" dirty="0">
                <a:effectLst>
                  <a:outerShdw blurRad="38100" dist="38100" dir="2700000" algn="tl">
                    <a:srgbClr val="000000">
                      <a:alpha val="43137"/>
                    </a:srgbClr>
                  </a:outerShdw>
                </a:effectLst>
                <a:cs typeface="Calibri" panose="020F0502020204030204" pitchFamily="34" charset="0"/>
              </a:rPr>
              <a:t>“</a:t>
            </a:r>
            <a:r>
              <a:rPr lang="en-US" altLang="en-US" sz="3400" baseline="30000" dirty="0">
                <a:effectLst>
                  <a:outerShdw blurRad="38100" dist="38100" dir="2700000" algn="tl">
                    <a:srgbClr val="000000">
                      <a:alpha val="43137"/>
                    </a:srgbClr>
                  </a:outerShdw>
                </a:effectLst>
                <a:cs typeface="Calibri" panose="020F0502020204030204" pitchFamily="34" charset="0"/>
              </a:rPr>
              <a:t> </a:t>
            </a:r>
            <a:r>
              <a:rPr lang="es-ES" altLang="en-US" sz="3400" dirty="0">
                <a:effectLst>
                  <a:outerShdw blurRad="38100" dist="38100" dir="2700000" algn="tl">
                    <a:srgbClr val="000000">
                      <a:alpha val="43137"/>
                    </a:srgbClr>
                  </a:outerShdw>
                </a:effectLst>
                <a:cs typeface="Calibri" panose="020F0502020204030204" pitchFamily="34" charset="0"/>
              </a:rPr>
              <a:t>Al que obra, no se le considera el salario como gracia sino como obligación. 5 </a:t>
            </a:r>
            <a:r>
              <a:rPr lang="es-ES" altLang="en-US" sz="3400" b="1" u="sng" dirty="0">
                <a:solidFill>
                  <a:srgbClr val="FFFFCC"/>
                </a:solidFill>
                <a:effectLst>
                  <a:outerShdw blurRad="38100" dist="38100" dir="2700000" algn="tl">
                    <a:srgbClr val="000000">
                      <a:alpha val="43137"/>
                    </a:srgbClr>
                  </a:outerShdw>
                </a:effectLst>
                <a:cs typeface="Calibri" panose="020F0502020204030204" pitchFamily="34" charset="0"/>
              </a:rPr>
              <a:t>Pero al que no obra sino que cree</a:t>
            </a:r>
            <a:r>
              <a:rPr lang="es-ES" altLang="en-US" sz="3400" dirty="0">
                <a:effectLst>
                  <a:outerShdw blurRad="38100" dist="38100" dir="2700000" algn="tl">
                    <a:srgbClr val="000000">
                      <a:alpha val="43137"/>
                    </a:srgbClr>
                  </a:outerShdw>
                </a:effectLst>
                <a:cs typeface="Calibri" panose="020F0502020204030204" pitchFamily="34" charset="0"/>
              </a:rPr>
              <a:t> en aquel que justifica al impío, se considera su fe como justicia</a:t>
            </a:r>
            <a:r>
              <a:rPr lang="en-US" altLang="en-US" sz="3400" dirty="0">
                <a:effectLst>
                  <a:outerShdw blurRad="38100" dist="38100" dir="2700000" algn="tl">
                    <a:srgbClr val="000000">
                      <a:alpha val="43137"/>
                    </a:srgbClr>
                  </a:outerShdw>
                </a:effectLst>
                <a:cs typeface="Calibri" panose="020F0502020204030204" pitchFamily="34" charset="0"/>
              </a:rPr>
              <a:t>.”</a:t>
            </a:r>
          </a:p>
        </p:txBody>
      </p:sp>
      <p:pic>
        <p:nvPicPr>
          <p:cNvPr id="82948"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7886" y="3048000"/>
            <a:ext cx="1248229" cy="182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4F661-B85E-B5EE-56DD-095BF5B04596}"/>
              </a:ext>
            </a:extLst>
          </p:cNvPr>
          <p:cNvPicPr>
            <a:picLocks noChangeAspect="1"/>
          </p:cNvPicPr>
          <p:nvPr/>
        </p:nvPicPr>
        <p:blipFill>
          <a:blip r:embed="rId2"/>
          <a:stretch>
            <a:fillRect/>
          </a:stretch>
        </p:blipFill>
        <p:spPr>
          <a:xfrm>
            <a:off x="0" y="-32238"/>
            <a:ext cx="9144000" cy="6794439"/>
          </a:xfrm>
          <a:prstGeom prst="rect">
            <a:avLst/>
          </a:prstGeom>
          <a:ln>
            <a:noFill/>
          </a:ln>
        </p:spPr>
      </p:pic>
    </p:spTree>
    <p:extLst>
      <p:ext uri="{BB962C8B-B14F-4D97-AF65-F5344CB8AC3E}">
        <p14:creationId xmlns:p14="http://schemas.microsoft.com/office/powerpoint/2010/main" val="34563654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ser hallado en él; sin pretender una justicia mía, derivada de la ley, sino la que es por la fe en Cristo;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justicia que proviene de Dios</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 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C442F13-69E2-4BDC-880C-68EEBBD1F1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4077563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08FB39FA-9F46-44FA-86EE-1ABC01153DA4}"/>
              </a:ext>
            </a:extLst>
          </p:cNvPr>
          <p:cNvSpPr>
            <a:spLocks noGrp="1"/>
          </p:cNvSpPr>
          <p:nvPr>
            <p:ph type="title"/>
          </p:nvPr>
        </p:nvSpPr>
        <p:spPr>
          <a:xfrm>
            <a:off x="457200" y="609600"/>
            <a:ext cx="8458200" cy="1143000"/>
          </a:xfrm>
        </p:spPr>
        <p:txBody>
          <a:bodyPr/>
          <a:lstStyle/>
          <a:p>
            <a:pPr algn="ctr" eaLnBrk="1" hangingPunct="1"/>
            <a:r>
              <a:rPr lang="en-US" altLang="en-US" dirty="0">
                <a:solidFill>
                  <a:schemeClr val="tx1"/>
                </a:solidFill>
                <a:cs typeface="Times New Roman" panose="02020603050405020304" pitchFamily="18" charset="0"/>
              </a:rPr>
              <a:t>Tres </a:t>
            </a:r>
            <a:r>
              <a:rPr lang="en-US" altLang="en-US" dirty="0" err="1">
                <a:solidFill>
                  <a:schemeClr val="tx1"/>
                </a:solidFill>
                <a:cs typeface="Times New Roman" panose="02020603050405020304" pitchFamily="18" charset="0"/>
              </a:rPr>
              <a:t>Transferencias</a:t>
            </a:r>
            <a:r>
              <a:rPr lang="en-US" altLang="en-US" dirty="0">
                <a:solidFill>
                  <a:schemeClr val="tx1"/>
                </a:solidFill>
                <a:cs typeface="Times New Roman" panose="02020603050405020304" pitchFamily="18" charset="0"/>
              </a:rPr>
              <a:t>/ </a:t>
            </a:r>
            <a:r>
              <a:rPr lang="en-US" altLang="en-US" dirty="0" err="1">
                <a:solidFill>
                  <a:schemeClr val="tx1"/>
                </a:solidFill>
                <a:cs typeface="Times New Roman" panose="02020603050405020304" pitchFamily="18" charset="0"/>
              </a:rPr>
              <a:t>Imputaciones</a:t>
            </a:r>
            <a:endParaRPr lang="en-US" altLang="en-US" dirty="0">
              <a:solidFill>
                <a:schemeClr val="tx1"/>
              </a:solidFill>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D06AFA40-3301-4B0C-AD47-C5D03FFE5EAC}"/>
              </a:ext>
            </a:extLst>
          </p:cNvPr>
          <p:cNvGraphicFramePr>
            <a:graphicFrameLocks noGrp="1"/>
          </p:cNvGraphicFramePr>
          <p:nvPr>
            <p:ph idx="1"/>
          </p:nvPr>
        </p:nvGraphicFramePr>
        <p:xfrm>
          <a:off x="457200" y="1600200"/>
          <a:ext cx="8382000" cy="38862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775818">
                <a:tc>
                  <a:txBody>
                    <a:bodyPr/>
                    <a:lstStyle/>
                    <a:p>
                      <a:r>
                        <a:rPr lang="en-US" sz="2800" dirty="0" err="1">
                          <a:effectLst>
                            <a:outerShdw blurRad="38100" dist="38100" dir="2700000" algn="tl">
                              <a:srgbClr val="000000">
                                <a:alpha val="43137"/>
                              </a:srgbClr>
                            </a:outerShdw>
                          </a:effectLst>
                        </a:rPr>
                        <a:t>Pecado</a:t>
                      </a:r>
                      <a:r>
                        <a:rPr lang="en-US" sz="2800" dirty="0">
                          <a:effectLst>
                            <a:outerShdw blurRad="38100" dist="38100" dir="2700000" algn="tl">
                              <a:srgbClr val="000000">
                                <a:alpha val="43137"/>
                              </a:srgbClr>
                            </a:outerShdw>
                          </a:effectLst>
                        </a:rPr>
                        <a:t> de Adan a:</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i="0" dirty="0">
                          <a:effectLst>
                            <a:outerShdw blurRad="38100" dist="38100" dir="2700000" algn="tl">
                              <a:srgbClr val="000000">
                                <a:alpha val="43137"/>
                              </a:srgbClr>
                            </a:outerShdw>
                          </a:effectLst>
                        </a:rPr>
                        <a:t>Toda la </a:t>
                      </a:r>
                      <a:r>
                        <a:rPr lang="en-US" sz="2800" i="0" dirty="0" err="1">
                          <a:effectLst>
                            <a:outerShdw blurRad="38100" dist="38100" dir="2700000" algn="tl">
                              <a:srgbClr val="000000">
                                <a:alpha val="43137"/>
                              </a:srgbClr>
                            </a:outerShdw>
                          </a:effectLst>
                        </a:rPr>
                        <a:t>humanidad</a:t>
                      </a:r>
                      <a:endParaRPr lang="en-US" sz="2800" dirty="0">
                        <a:effectLst>
                          <a:outerShdw blurRad="38100" dist="38100" dir="2700000" algn="tl">
                            <a:srgbClr val="000000">
                              <a:alpha val="43137"/>
                            </a:srgbClr>
                          </a:outerShdw>
                        </a:effectLst>
                      </a:endParaRPr>
                    </a:p>
                  </a:txBody>
                  <a:tcPr/>
                </a:tc>
                <a:tc>
                  <a:txBody>
                    <a:bodyPr/>
                    <a:lstStyle/>
                    <a:p>
                      <a:r>
                        <a:rPr lang="en-US" sz="2800" dirty="0" err="1">
                          <a:effectLst>
                            <a:outerShdw blurRad="38100" dist="38100" dir="2700000" algn="tl">
                              <a:srgbClr val="000000">
                                <a:alpha val="43137"/>
                              </a:srgbClr>
                            </a:outerShdw>
                          </a:effectLst>
                        </a:rPr>
                        <a:t>Pecado</a:t>
                      </a:r>
                      <a:r>
                        <a:rPr lang="en-US" sz="2800" dirty="0">
                          <a:effectLst>
                            <a:outerShdw blurRad="38100" dist="38100" dir="2700000" algn="tl">
                              <a:srgbClr val="000000">
                                <a:alpha val="43137"/>
                              </a:srgbClr>
                            </a:outerShdw>
                          </a:effectLst>
                        </a:rPr>
                        <a:t> de la </a:t>
                      </a:r>
                      <a:r>
                        <a:rPr lang="en-US" sz="2800" dirty="0" err="1">
                          <a:effectLst>
                            <a:outerShdw blurRad="38100" dist="38100" dir="2700000" algn="tl">
                              <a:srgbClr val="000000">
                                <a:alpha val="43137"/>
                              </a:srgbClr>
                            </a:outerShdw>
                          </a:effectLst>
                        </a:rPr>
                        <a:t>Humanidad</a:t>
                      </a:r>
                      <a:r>
                        <a:rPr lang="en-US" sz="2800" dirty="0">
                          <a:effectLst>
                            <a:outerShdw blurRad="38100" dist="38100" dir="2700000" algn="tl">
                              <a:srgbClr val="000000">
                                <a:alpha val="43137"/>
                              </a:srgbClr>
                            </a:outerShdw>
                          </a:effectLst>
                        </a:rPr>
                        <a:t> a:</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Jesucristo</a:t>
                      </a:r>
                      <a:endParaRPr lang="en-US" sz="2800" dirty="0">
                        <a:effectLst>
                          <a:outerShdw blurRad="38100" dist="38100" dir="2700000" algn="tl">
                            <a:srgbClr val="000000">
                              <a:alpha val="43137"/>
                            </a:srgbClr>
                          </a:outerShdw>
                        </a:effectLst>
                      </a:endParaRPr>
                    </a:p>
                  </a:txBody>
                  <a:tcPr/>
                </a:tc>
                <a:tc>
                  <a:txBody>
                    <a:bodyPr/>
                    <a:lstStyle/>
                    <a:p>
                      <a:r>
                        <a:rPr lang="en-US" sz="2800" dirty="0">
                          <a:effectLst>
                            <a:outerShdw blurRad="38100" dist="38100" dir="2700000" algn="tl">
                              <a:srgbClr val="000000">
                                <a:alpha val="43137"/>
                              </a:srgbClr>
                            </a:outerShdw>
                          </a:effectLst>
                        </a:rPr>
                        <a:t>Justicia de Cristo a:</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Los         </a:t>
                      </a:r>
                      <a:r>
                        <a:rPr lang="en-US" sz="2800" dirty="0" err="1">
                          <a:effectLst>
                            <a:outerShdw blurRad="38100" dist="38100" dir="2700000" algn="tl">
                              <a:srgbClr val="000000">
                                <a:alpha val="43137"/>
                              </a:srgbClr>
                            </a:outerShdw>
                          </a:effectLst>
                        </a:rPr>
                        <a:t>creyentes</a:t>
                      </a:r>
                      <a:r>
                        <a:rPr lang="en-US" sz="2800" dirty="0">
                          <a:effectLst>
                            <a:outerShdw blurRad="38100" dist="38100" dir="2700000" algn="tl">
                              <a:srgbClr val="000000">
                                <a:alpha val="43137"/>
                              </a:srgbClr>
                            </a:outerShdw>
                          </a:effectLst>
                        </a:rPr>
                        <a:t> </a:t>
                      </a:r>
                    </a:p>
                  </a:txBody>
                  <a:tcPr/>
                </a:tc>
                <a:extLst>
                  <a:ext uri="{0D108BD9-81ED-4DB2-BD59-A6C34878D82A}">
                    <a16:rowId xmlns:a16="http://schemas.microsoft.com/office/drawing/2014/main" val="10000"/>
                  </a:ext>
                </a:extLst>
              </a:tr>
              <a:tr h="1110382">
                <a:tc>
                  <a:txBody>
                    <a:bodyPr/>
                    <a:lstStyle/>
                    <a:p>
                      <a:pPr algn="ctr"/>
                      <a:r>
                        <a:rPr lang="en-US" sz="3200" dirty="0" err="1">
                          <a:latin typeface="Albertus Medium" pitchFamily="34" charset="0"/>
                        </a:rPr>
                        <a:t>Hamartiología</a:t>
                      </a:r>
                      <a:endParaRPr lang="en-US" sz="3200" dirty="0">
                        <a:latin typeface="Albertus Medium" pitchFamily="34" charset="0"/>
                      </a:endParaRPr>
                    </a:p>
                    <a:p>
                      <a:pPr algn="ctr"/>
                      <a:r>
                        <a:rPr lang="en-US" sz="2400" dirty="0">
                          <a:latin typeface="Albertus Medium" pitchFamily="34" charset="0"/>
                        </a:rPr>
                        <a:t>Rom. 5:12</a:t>
                      </a:r>
                    </a:p>
                  </a:txBody>
                  <a:tcPr anchor="ctr" anchorCtr="1"/>
                </a:tc>
                <a:tc>
                  <a:txBody>
                    <a:bodyPr/>
                    <a:lstStyle/>
                    <a:p>
                      <a:pPr algn="ctr"/>
                      <a:r>
                        <a:rPr lang="en-US" sz="3200" dirty="0" err="1">
                          <a:latin typeface="Albertus Medium" pitchFamily="34" charset="0"/>
                        </a:rPr>
                        <a:t>Cristología</a:t>
                      </a:r>
                      <a:endParaRPr lang="en-US" sz="3200" dirty="0">
                        <a:latin typeface="Albertus Medium" pitchFamily="34" charset="0"/>
                      </a:endParaRPr>
                    </a:p>
                    <a:p>
                      <a:pPr algn="ctr"/>
                      <a:r>
                        <a:rPr lang="en-US" sz="2400" dirty="0">
                          <a:latin typeface="Albertus Medium" pitchFamily="34" charset="0"/>
                        </a:rPr>
                        <a:t>2 Cor. 5:21</a:t>
                      </a:r>
                    </a:p>
                  </a:txBody>
                  <a:tcPr anchor="ctr" anchorCtr="1"/>
                </a:tc>
                <a:tc>
                  <a:txBody>
                    <a:bodyPr/>
                    <a:lstStyle/>
                    <a:p>
                      <a:pPr algn="ctr"/>
                      <a:r>
                        <a:rPr lang="en-US" sz="3200" dirty="0" err="1">
                          <a:latin typeface="Albertus Medium" pitchFamily="34" charset="0"/>
                        </a:rPr>
                        <a:t>Soteriología</a:t>
                      </a:r>
                      <a:endParaRPr lang="en-US" sz="3200" dirty="0">
                        <a:latin typeface="Albertus Medium" pitchFamily="34" charset="0"/>
                      </a:endParaRPr>
                    </a:p>
                    <a:p>
                      <a:pPr algn="ctr"/>
                      <a:r>
                        <a:rPr lang="en-US" sz="2400" dirty="0">
                          <a:latin typeface="Albertus Medium" pitchFamily="34" charset="0"/>
                        </a:rPr>
                        <a:t>Fil. 3:9</a:t>
                      </a:r>
                    </a:p>
                  </a:txBody>
                  <a:tcPr anchor="ctr" anchorCtr="1"/>
                </a:tc>
                <a:extLst>
                  <a:ext uri="{0D108BD9-81ED-4DB2-BD59-A6C34878D82A}">
                    <a16:rowId xmlns:a16="http://schemas.microsoft.com/office/drawing/2014/main" val="10001"/>
                  </a:ext>
                </a:extLst>
              </a:tr>
            </a:tbl>
          </a:graphicData>
        </a:graphic>
      </p:graphicFrame>
      <p:sp>
        <p:nvSpPr>
          <p:cNvPr id="7" name="Curved Left Arrow 6">
            <a:extLst>
              <a:ext uri="{FF2B5EF4-FFF2-40B4-BE49-F238E27FC236}">
                <a16:creationId xmlns:a16="http://schemas.microsoft.com/office/drawing/2014/main" id="{6EFBA122-5E52-4DBB-8475-5DBE666F429E}"/>
              </a:ext>
            </a:extLst>
          </p:cNvPr>
          <p:cNvSpPr/>
          <p:nvPr/>
        </p:nvSpPr>
        <p:spPr>
          <a:xfrm>
            <a:off x="7924800" y="2514600"/>
            <a:ext cx="838200" cy="16764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Curved Left Arrow 7">
            <a:extLst>
              <a:ext uri="{FF2B5EF4-FFF2-40B4-BE49-F238E27FC236}">
                <a16:creationId xmlns:a16="http://schemas.microsoft.com/office/drawing/2014/main" id="{845026FC-520D-45C3-AFC7-669E7C54BB3D}"/>
              </a:ext>
            </a:extLst>
          </p:cNvPr>
          <p:cNvSpPr/>
          <p:nvPr/>
        </p:nvSpPr>
        <p:spPr>
          <a:xfrm>
            <a:off x="5105400" y="2667000"/>
            <a:ext cx="762000" cy="13716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urved Left Arrow 8">
            <a:extLst>
              <a:ext uri="{FF2B5EF4-FFF2-40B4-BE49-F238E27FC236}">
                <a16:creationId xmlns:a16="http://schemas.microsoft.com/office/drawing/2014/main" id="{C182D0E3-2727-4B40-B6E7-DD89490579E4}"/>
              </a:ext>
            </a:extLst>
          </p:cNvPr>
          <p:cNvSpPr/>
          <p:nvPr/>
        </p:nvSpPr>
        <p:spPr>
          <a:xfrm>
            <a:off x="2362200" y="2514600"/>
            <a:ext cx="762000" cy="15240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51220" name="Picture 2" descr="C:\Users\HP Desktop\AppData\Local\Microsoft\Windows\Temporary Internet Files\Content.IE5\NHOXWXLW\MC900436392[1].png">
            <a:extLst>
              <a:ext uri="{FF2B5EF4-FFF2-40B4-BE49-F238E27FC236}">
                <a16:creationId xmlns:a16="http://schemas.microsoft.com/office/drawing/2014/main" id="{524E48C6-F529-4870-A89A-EB80515AD7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2125" y="2438400"/>
            <a:ext cx="6937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4" descr="C:\Users\HP Desktop\AppData\Local\Microsoft\Windows\Temporary Internet Files\Content.IE5\PWDB1GMM\MC900128951[1].wmf">
            <a:extLst>
              <a:ext uri="{FF2B5EF4-FFF2-40B4-BE49-F238E27FC236}">
                <a16:creationId xmlns:a16="http://schemas.microsoft.com/office/drawing/2014/main" id="{04A8A4EB-0F68-4B29-BF25-F1FE83A1AD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32059" t="-2269" r="17377" b="68764"/>
          <a:stretch>
            <a:fillRect/>
          </a:stretch>
        </p:blipFill>
        <p:spPr bwMode="auto">
          <a:xfrm>
            <a:off x="1219200" y="251460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7" descr="C:\Users\HP Desktop\AppData\Local\Microsoft\Windows\Temporary Internet Files\Content.IE5\NHOXWXLW\MC900058392[1].wmf">
            <a:extLst>
              <a:ext uri="{FF2B5EF4-FFF2-40B4-BE49-F238E27FC236}">
                <a16:creationId xmlns:a16="http://schemas.microsoft.com/office/drawing/2014/main" id="{E8B412DB-9AE0-4506-A678-3C5BA62168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1925" y="2514600"/>
            <a:ext cx="1336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Abrazar</a:t>
            </a:r>
            <a:r>
              <a:rPr lang="en-US" b="1" u="sng" dirty="0">
                <a:solidFill>
                  <a:srgbClr val="FFFFCC"/>
                </a:solidFill>
                <a:effectLst>
                  <a:outerShdw blurRad="38100" dist="38100" dir="2700000" algn="tl">
                    <a:srgbClr val="000000">
                      <a:alpha val="43137"/>
                    </a:srgbClr>
                  </a:outerShdw>
                </a:effectLst>
              </a:rPr>
              <a:t> las </a:t>
            </a:r>
            <a:r>
              <a:rPr lang="en-US" b="1" u="sng" dirty="0" err="1">
                <a:solidFill>
                  <a:srgbClr val="FFFFCC"/>
                </a:solidFill>
                <a:effectLst>
                  <a:outerShdw blurRad="38100" dist="38100" dir="2700000" algn="tl">
                    <a:srgbClr val="000000">
                      <a:alpha val="43137"/>
                    </a:srgbClr>
                  </a:outerShdw>
                </a:effectLst>
              </a:rPr>
              <a:t>cosas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espirituales</a:t>
            </a:r>
            <a:r>
              <a:rPr lang="en-US" b="1" u="sng" dirty="0">
                <a:solidFill>
                  <a:srgbClr val="FFFFCC"/>
                </a:solidFill>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Participar</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en</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los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Padecimientos</a:t>
            </a:r>
            <a:r>
              <a:rPr lang="en-US" b="1" u="sng" dirty="0">
                <a:solidFill>
                  <a:srgbClr val="FFFFCC"/>
                </a:solidFill>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03946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Abrazar</a:t>
            </a:r>
            <a:r>
              <a:rPr lang="en-US" b="1" u="sng" dirty="0">
                <a:solidFill>
                  <a:srgbClr val="FFFFCC"/>
                </a:solidFill>
                <a:effectLst>
                  <a:outerShdw blurRad="38100" dist="38100" dir="2700000" algn="tl">
                    <a:srgbClr val="000000">
                      <a:alpha val="43137"/>
                    </a:srgbClr>
                  </a:outerShdw>
                </a:effectLst>
              </a:rPr>
              <a:t> las </a:t>
            </a:r>
            <a:r>
              <a:rPr lang="en-US" b="1" u="sng" dirty="0" err="1">
                <a:solidFill>
                  <a:srgbClr val="FFFFCC"/>
                </a:solidFill>
                <a:effectLst>
                  <a:outerShdw blurRad="38100" dist="38100" dir="2700000" algn="tl">
                    <a:srgbClr val="000000">
                      <a:alpha val="43137"/>
                    </a:srgbClr>
                  </a:outerShdw>
                </a:effectLst>
              </a:rPr>
              <a:t>cosas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espirituales</a:t>
            </a:r>
            <a:r>
              <a:rPr lang="en-US" b="1" u="sng" dirty="0">
                <a:solidFill>
                  <a:srgbClr val="FFFFCC"/>
                </a:solidFill>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Resurección</a:t>
            </a:r>
            <a:r>
              <a:rPr lang="en-US" b="1" u="sng" dirty="0">
                <a:solidFill>
                  <a:srgbClr val="FFFFCC"/>
                </a:solidFill>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31243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1"/>
            <a:ext cx="9144000" cy="6857999"/>
          </a:xfrm>
          <a:prstGeom prst="rect">
            <a:avLst/>
          </a:prstGeom>
        </p:spPr>
      </p:pic>
      <p:sp>
        <p:nvSpPr>
          <p:cNvPr id="38914" name="Rectangle 3"/>
          <p:cNvSpPr>
            <a:spLocks noChangeArrowheads="1"/>
          </p:cNvSpPr>
          <p:nvPr/>
        </p:nvSpPr>
        <p:spPr bwMode="auto">
          <a:xfrm>
            <a:off x="0" y="0"/>
            <a:ext cx="9144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15:20-23</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ahora,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Cristo</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sí ha resucitado de entre los muertos, como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primicias</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los que durmieron. 21 Puesto que la muerte entró por medio de un hombre, también por medio de un hombre ha venido la resurrección de los muertos. 22 Porque así como en Adán todos mueren, así también en Cristo todos serán vivificados. 23 Pero cada uno en su orden: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Cristo, las primicias</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luego los que son de Cristo, en su venida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7437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375291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a:t>
                      </a:r>
                      <a:r>
                        <a:rPr lang="en-US" altLang="en-US" sz="4000" b="0" dirty="0" err="1">
                          <a:solidFill>
                            <a:schemeClr val="tx2"/>
                          </a:solidFill>
                          <a:effectLst>
                            <a:outerShdw blurRad="38100" dist="38100" dir="2700000" algn="tl">
                              <a:srgbClr val="000000">
                                <a:alpha val="43137"/>
                              </a:srgbClr>
                            </a:outerShdw>
                          </a:effectLst>
                        </a:rPr>
                        <a:t>Tiempos</a:t>
                      </a:r>
                      <a:r>
                        <a:rPr lang="en-US" altLang="en-US" sz="4000" b="0" dirty="0">
                          <a:solidFill>
                            <a:schemeClr val="tx2"/>
                          </a:solidFill>
                          <a:effectLst>
                            <a:outerShdw blurRad="38100" dist="38100" dir="2700000" algn="tl">
                              <a:srgbClr val="000000">
                                <a:alpha val="43137"/>
                              </a:srgbClr>
                            </a:outerShdw>
                          </a:effectLst>
                        </a:rPr>
                        <a:t> de la </a:t>
                      </a:r>
                      <a:r>
                        <a:rPr lang="en-US" altLang="en-US" sz="4000" b="0" dirty="0" err="1">
                          <a:solidFill>
                            <a:schemeClr val="tx2"/>
                          </a:solidFill>
                          <a:effectLst>
                            <a:outerShdw blurRad="38100" dist="38100" dir="2700000" algn="tl">
                              <a:srgbClr val="000000">
                                <a:alpha val="43137"/>
                              </a:srgbClr>
                            </a:outerShdw>
                          </a:effectLst>
                        </a:rPr>
                        <a:t>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Penalidad</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Poder</a:t>
                      </a: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Presencia</a:t>
                      </a: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a:t>
                      </a: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Efe</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890043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198600210"/>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a:t>
                      </a:r>
                      <a:r>
                        <a:rPr lang="en-US" altLang="en-US" sz="4000" b="0" dirty="0" err="1">
                          <a:solidFill>
                            <a:schemeClr val="tx2"/>
                          </a:solidFill>
                          <a:effectLst>
                            <a:outerShdw blurRad="38100" dist="38100" dir="2700000" algn="tl">
                              <a:srgbClr val="000000">
                                <a:alpha val="43137"/>
                              </a:srgbClr>
                            </a:outerShdw>
                          </a:effectLst>
                        </a:rPr>
                        <a:t>Tiempos</a:t>
                      </a:r>
                      <a:r>
                        <a:rPr lang="en-US" altLang="en-US" sz="4000" b="0" dirty="0">
                          <a:solidFill>
                            <a:schemeClr val="tx2"/>
                          </a:solidFill>
                          <a:effectLst>
                            <a:outerShdw blurRad="38100" dist="38100" dir="2700000" algn="tl">
                              <a:srgbClr val="000000">
                                <a:alpha val="43137"/>
                              </a:srgbClr>
                            </a:outerShdw>
                          </a:effectLst>
                        </a:rPr>
                        <a:t> de la </a:t>
                      </a:r>
                      <a:r>
                        <a:rPr lang="en-US" altLang="en-US" sz="4000" b="0" dirty="0" err="1">
                          <a:solidFill>
                            <a:schemeClr val="tx2"/>
                          </a:solidFill>
                          <a:effectLst>
                            <a:outerShdw blurRad="38100" dist="38100" dir="2700000" algn="tl">
                              <a:srgbClr val="000000">
                                <a:alpha val="43137"/>
                              </a:srgbClr>
                            </a:outerShdw>
                          </a:effectLst>
                        </a:rPr>
                        <a:t>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Penalidad</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Poder</a:t>
                      </a: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Presencia</a:t>
                      </a: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a:t>
                      </a: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Efe</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1011932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Abrazar</a:t>
            </a:r>
            <a:r>
              <a:rPr lang="en-US" b="1" u="sng" dirty="0">
                <a:solidFill>
                  <a:srgbClr val="FFFFCC"/>
                </a:solidFill>
                <a:effectLst>
                  <a:outerShdw blurRad="38100" dist="38100" dir="2700000" algn="tl">
                    <a:srgbClr val="000000">
                      <a:alpha val="43137"/>
                    </a:srgbClr>
                  </a:outerShdw>
                </a:effectLst>
              </a:rPr>
              <a:t> las </a:t>
            </a:r>
            <a:r>
              <a:rPr lang="en-US" b="1" u="sng" dirty="0" err="1">
                <a:solidFill>
                  <a:srgbClr val="FFFFCC"/>
                </a:solidFill>
                <a:effectLst>
                  <a:outerShdw blurRad="38100" dist="38100" dir="2700000" algn="tl">
                    <a:srgbClr val="000000">
                      <a:alpha val="43137"/>
                    </a:srgbClr>
                  </a:outerShdw>
                </a:effectLst>
              </a:rPr>
              <a:t>cosas</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espirituales</a:t>
            </a:r>
            <a:r>
              <a:rPr lang="en-US" b="1" u="sng" dirty="0">
                <a:solidFill>
                  <a:srgbClr val="FFFFCC"/>
                </a:solidFill>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92622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104900" y="381000"/>
            <a:ext cx="69342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prosigo a la meta hacia el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premio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brabeion</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 supremo llamamiento de Dios en Cristo Jesús. </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0777ACB-0594-4BC1-B2DB-8DB2CE41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9" y="3048000"/>
            <a:ext cx="2745302" cy="1828800"/>
          </a:xfrm>
          <a:prstGeom prst="rect">
            <a:avLst/>
          </a:prstGeom>
        </p:spPr>
      </p:pic>
    </p:spTree>
    <p:extLst>
      <p:ext uri="{BB962C8B-B14F-4D97-AF65-F5344CB8AC3E}">
        <p14:creationId xmlns:p14="http://schemas.microsoft.com/office/powerpoint/2010/main" val="25307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0142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a:t>
            </a:r>
            <a:r>
              <a:rPr lang="es-ES" sz="2800" dirty="0">
                <a:effectLst>
                  <a:outerShdw blurRad="38100" dist="38100" dir="2700000" algn="tl">
                    <a:srgbClr val="000000">
                      <a:alpha val="43137"/>
                    </a:srgbClr>
                  </a:outerShdw>
                </a:effectLst>
                <a:latin typeface="Calibri" panose="020F0502020204030204" pitchFamily="34" charset="0"/>
              </a:rPr>
              <a:t>¿No saben que los que corren en el estadio, todos a la verdad corren, pero solo uno lleva el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rPr>
              <a:t>premio [</a:t>
            </a:r>
            <a:r>
              <a:rPr lang="es-ES" sz="2800" b="1" u="sng" dirty="0" err="1">
                <a:solidFill>
                  <a:srgbClr val="FFFFCC"/>
                </a:solidFill>
                <a:effectLst>
                  <a:outerShdw blurRad="38100" dist="38100" dir="2700000" algn="tl">
                    <a:srgbClr val="000000">
                      <a:alpha val="43137"/>
                    </a:srgbClr>
                  </a:outerShdw>
                </a:effectLst>
                <a:latin typeface="Calibri" panose="020F0502020204030204" pitchFamily="34" charset="0"/>
              </a:rPr>
              <a:t>brabeion</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s-ES" sz="2800" dirty="0">
                <a:effectLst>
                  <a:outerShdw blurRad="38100" dist="38100" dir="2700000" algn="tl">
                    <a:srgbClr val="000000">
                      <a:alpha val="43137"/>
                    </a:srgbClr>
                  </a:outerShdw>
                </a:effectLst>
                <a:latin typeface="Calibri" panose="020F0502020204030204" pitchFamily="34" charset="0"/>
              </a:rPr>
              <a:t>? Corran de tal manera que lo obtengan. 25 Y todo aquel que lucha se disciplina en todo. Ellos lo hacen para recibir una corona corruptible; nosotros, en cambio, para una incorruptible. 26 Por eso yo corro así, no como a la ventura; peleo así, no como quien golpea al aire. 27 Más bien, pongo mi cuerpo bajo disciplina y lo hago obedecer; no sea que, después de haber predicado a otros, yo mismo venga a ser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rPr>
              <a:t>descalificado</a:t>
            </a:r>
            <a:r>
              <a:rPr lang="en-US" sz="28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Nuevas Prioridades Espirituales de Pablo</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(Fil.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371600"/>
            <a:ext cx="6705600" cy="5334000"/>
          </a:xfrm>
        </p:spPr>
        <p:txBody>
          <a:bodyPr/>
          <a:lstStyle/>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Rechazo</a:t>
            </a:r>
            <a:r>
              <a:rPr lang="en-US" dirty="0">
                <a:effectLst>
                  <a:outerShdw blurRad="38100" dist="38100" dir="2700000" algn="tl">
                    <a:srgbClr val="000000">
                      <a:alpha val="43137"/>
                    </a:srgbClr>
                  </a:outerShdw>
                </a:effectLst>
              </a:rPr>
              <a:t> a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carnales</a:t>
            </a:r>
            <a:r>
              <a:rPr lang="en-US" dirty="0">
                <a:effectLst>
                  <a:outerShdw blurRad="38100" dist="38100" dir="2700000" algn="tl">
                    <a:srgbClr val="000000">
                      <a:alpha val="43137"/>
                    </a:srgbClr>
                  </a:outerShdw>
                </a:effectLst>
              </a:rPr>
              <a:t> (7)</a:t>
            </a:r>
          </a:p>
          <a:p>
            <a:pPr marL="461963" indent="-461963" algn="just" eaLnBrk="1" hangingPunct="1">
              <a:spcBef>
                <a:spcPts val="0"/>
              </a:spcBef>
              <a:spcAft>
                <a:spcPts val="1200"/>
              </a:spcAft>
              <a:buSzPct val="100000"/>
              <a:buFont typeface="+mj-lt"/>
              <a:buAutoNum type="arabicPeriod"/>
              <a:defRPr/>
            </a:pPr>
            <a:r>
              <a:rPr lang="en-US" dirty="0" err="1">
                <a:effectLst>
                  <a:outerShdw blurRad="38100" dist="38100" dir="2700000" algn="tl">
                    <a:srgbClr val="000000">
                      <a:alpha val="43137"/>
                    </a:srgbClr>
                  </a:outerShdw>
                </a:effectLst>
              </a:rPr>
              <a:t>Abrazar</a:t>
            </a:r>
            <a:r>
              <a:rPr lang="en-US" dirty="0">
                <a:effectLst>
                  <a:outerShdw blurRad="38100" dist="38100" dir="2700000" algn="tl">
                    <a:srgbClr val="000000">
                      <a:alpha val="43137"/>
                    </a:srgbClr>
                  </a:outerShdw>
                </a:effectLst>
              </a:rPr>
              <a:t> las </a:t>
            </a:r>
            <a:r>
              <a:rPr lang="en-US" dirty="0" err="1">
                <a:effectLst>
                  <a:outerShdw blurRad="38100" dist="38100" dir="2700000" algn="tl">
                    <a:srgbClr val="000000">
                      <a:alpha val="43137"/>
                    </a:srgbClr>
                  </a:outerShdw>
                </a:effectLst>
              </a:rPr>
              <a:t>cosas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espirituales</a:t>
            </a:r>
            <a:r>
              <a:rPr lang="en-US" dirty="0">
                <a:effectLst>
                  <a:outerShdw blurRad="38100" dist="38100" dir="2700000" algn="tl">
                    <a:srgbClr val="000000">
                      <a:alpha val="43137"/>
                    </a:srgbClr>
                  </a:outerShdw>
                </a:effectLst>
              </a:rPr>
              <a:t> (8-14)</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Conocer</a:t>
            </a:r>
            <a:r>
              <a:rPr lang="en-US" dirty="0">
                <a:effectLst>
                  <a:outerShdw blurRad="38100" dist="38100" dir="2700000" algn="tl">
                    <a:srgbClr val="000000">
                      <a:alpha val="43137"/>
                    </a:srgbClr>
                  </a:outerShdw>
                </a:effectLst>
              </a:rPr>
              <a:t> a Cristo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La Justicia de Cristo (9)</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Participar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Padecimientos</a:t>
            </a:r>
            <a:r>
              <a:rPr lang="en-US" dirty="0">
                <a:effectLst>
                  <a:outerShdw blurRad="38100" dist="38100" dir="2700000" algn="tl">
                    <a:srgbClr val="000000">
                      <a:alpha val="43137"/>
                    </a:srgbClr>
                  </a:outerShdw>
                </a:effectLst>
              </a:rPr>
              <a:t> de Cristo(10)</a:t>
            </a:r>
          </a:p>
          <a:p>
            <a:pPr marL="914400" lvl="1" indent="-452438" algn="just" eaLnBrk="1" hangingPunct="1">
              <a:spcBef>
                <a:spcPts val="600"/>
              </a:spcBef>
              <a:spcAft>
                <a:spcPts val="1200"/>
              </a:spcAft>
              <a:buSzPct val="100000"/>
              <a:buFont typeface="+mj-lt"/>
              <a:buAutoNum type="alphaUcPeriod"/>
              <a:defRPr/>
            </a:pPr>
            <a:r>
              <a:rPr lang="en-US" dirty="0" err="1">
                <a:effectLst>
                  <a:outerShdw blurRad="38100" dist="38100" dir="2700000" algn="tl">
                    <a:srgbClr val="000000">
                      <a:alpha val="43137"/>
                    </a:srgbClr>
                  </a:outerShdw>
                </a:effectLst>
              </a:rPr>
              <a:t>Resurección</a:t>
            </a:r>
            <a:r>
              <a:rPr lang="en-US" dirty="0">
                <a:effectLst>
                  <a:outerShdw blurRad="38100" dist="38100" dir="2700000" algn="tl">
                    <a:srgbClr val="000000">
                      <a:alpha val="43137"/>
                    </a:srgbClr>
                  </a:outerShdw>
                </a:effectLst>
              </a:rPr>
              <a:t>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Premio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507782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862322"/>
          </a:xfrm>
          <a:prstGeom prst="rect">
            <a:avLst/>
          </a:prstGeom>
        </p:spPr>
        <p:txBody>
          <a:bodyPr wrap="square">
            <a:spAutoFit/>
          </a:bodyPr>
          <a:lstStyle/>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 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levante hacia ti su rostro, y ponga en ti paz” (RVA-2015)</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1 – </a:t>
            </a:r>
            <a:r>
              <a:rPr lang="es-ES" sz="3400" b="1" u="sng" dirty="0">
                <a:solidFill>
                  <a:srgbClr val="FFFFCC"/>
                </a:solidFill>
                <a:effectLst>
                  <a:outerShdw blurRad="38100" dist="38100" dir="2700000" algn="tl">
                    <a:srgbClr val="000000">
                      <a:alpha val="43137"/>
                    </a:srgbClr>
                  </a:outerShdw>
                </a:effectLst>
              </a:rPr>
              <a:t>Dios puede usar circunstancias negativas para producir resultados positivos</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410981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763000" cy="1143000"/>
          </a:xfrm>
        </p:spPr>
        <p:txBody>
          <a:bodyPr/>
          <a:lstStyle/>
          <a:p>
            <a:pPr algn="ctr" eaLnBrk="1" hangingPunct="1"/>
            <a:r>
              <a:rPr lang="en-US" altLang="en-US" sz="4000" kern="1200" dirty="0" err="1">
                <a:solidFill>
                  <a:srgbClr val="00FFFF"/>
                </a:solidFill>
                <a:effectLst>
                  <a:outerShdw blurRad="38100" dist="38100" dir="2700000" algn="tl">
                    <a:srgbClr val="000000">
                      <a:alpha val="43137"/>
                    </a:srgbClr>
                  </a:outerShdw>
                </a:effectLst>
              </a:rPr>
              <a:t>Resultados</a:t>
            </a:r>
            <a:r>
              <a:rPr lang="en-US" altLang="en-US" sz="4000" kern="1200" dirty="0">
                <a:solidFill>
                  <a:srgbClr val="00FFFF"/>
                </a:solidFill>
                <a:effectLst>
                  <a:outerShdw blurRad="38100" dist="38100" dir="2700000" algn="tl">
                    <a:srgbClr val="000000">
                      <a:alpha val="43137"/>
                    </a:srgbClr>
                  </a:outerShdw>
                </a:effectLst>
              </a:rPr>
              <a:t> </a:t>
            </a:r>
            <a:r>
              <a:rPr lang="en-US" altLang="en-US" sz="4000" kern="1200" dirty="0" err="1">
                <a:solidFill>
                  <a:srgbClr val="00FFFF"/>
                </a:solidFill>
                <a:effectLst>
                  <a:outerShdw blurRad="38100" dist="38100" dir="2700000" algn="tl">
                    <a:srgbClr val="000000">
                      <a:alpha val="43137"/>
                    </a:srgbClr>
                  </a:outerShdw>
                </a:effectLst>
              </a:rPr>
              <a:t>Positivos</a:t>
            </a:r>
            <a:r>
              <a:rPr lang="en-US" altLang="en-US" sz="4000" kern="1200" dirty="0">
                <a:solidFill>
                  <a:srgbClr val="00FFFF"/>
                </a:solidFill>
                <a:effectLst>
                  <a:outerShdw blurRad="38100" dist="38100" dir="2700000" algn="tl">
                    <a:srgbClr val="000000">
                      <a:alpha val="43137"/>
                    </a:srgbClr>
                  </a:outerShdw>
                </a:effectLst>
              </a:rPr>
              <a:t> del </a:t>
            </a:r>
            <a:r>
              <a:rPr lang="en-US" altLang="en-US" sz="4000" kern="1200" dirty="0" err="1">
                <a:solidFill>
                  <a:srgbClr val="00FFFF"/>
                </a:solidFill>
                <a:effectLst>
                  <a:outerShdw blurRad="38100" dist="38100" dir="2700000" algn="tl">
                    <a:srgbClr val="000000">
                      <a:alpha val="43137"/>
                    </a:srgbClr>
                  </a:outerShdw>
                </a:effectLst>
              </a:rPr>
              <a:t>Encarcelamiento</a:t>
            </a:r>
            <a:r>
              <a:rPr lang="en-US" altLang="en-US" sz="4000" kern="1200" dirty="0">
                <a:solidFill>
                  <a:srgbClr val="00FFFF"/>
                </a:solidFill>
                <a:effectLst>
                  <a:outerShdw blurRad="38100" dist="38100" dir="2700000" algn="tl">
                    <a:srgbClr val="000000">
                      <a:alpha val="43137"/>
                    </a:srgbClr>
                  </a:outerShdw>
                </a:effectLst>
              </a:rPr>
              <a:t> </a:t>
            </a:r>
            <a:r>
              <a:rPr lang="en-US" altLang="en-US" sz="3200" kern="1200" dirty="0">
                <a:solidFill>
                  <a:srgbClr val="00FFFF"/>
                </a:solidFill>
                <a:effectLst>
                  <a:outerShdw blurRad="38100" dist="38100" dir="2700000" algn="tl">
                    <a:srgbClr val="000000">
                      <a:alpha val="43137"/>
                    </a:srgbClr>
                  </a:outerShdw>
                </a:effectLst>
              </a:rPr>
              <a:t>(Fil</a:t>
            </a:r>
            <a:r>
              <a:rPr lang="en-US" sz="3200" kern="1200" dirty="0">
                <a:solidFill>
                  <a:srgbClr val="00FFFF"/>
                </a:solidFill>
                <a:effectLst>
                  <a:outerShdw blurRad="38100" dist="38100" dir="2700000" algn="tl">
                    <a:srgbClr val="000000">
                      <a:alpha val="43137"/>
                    </a:srgbClr>
                  </a:outerShdw>
                </a:effectLst>
              </a:rPr>
              <a:t>. </a:t>
            </a:r>
            <a:r>
              <a:rPr lang="en-US" altLang="en-US" sz="3200" kern="1200" dirty="0">
                <a:solidFill>
                  <a:srgbClr val="00FFFF"/>
                </a:solidFill>
                <a:effectLst>
                  <a:outerShdw blurRad="38100" dist="38100" dir="2700000" algn="tl">
                    <a:srgbClr val="000000">
                      <a:alpha val="43137"/>
                    </a:srgbClr>
                  </a:outerShdw>
                </a:effectLst>
              </a:rPr>
              <a:t>1:12-30)</a:t>
            </a:r>
            <a:endParaRPr lang="en-US" altLang="en-US" sz="4000" kern="1200" dirty="0">
              <a:solidFill>
                <a:srgbClr val="00FFFF"/>
              </a:solidFill>
              <a:effectLst>
                <a:outerShdw blurRad="38100" dist="38100" dir="2700000" algn="tl">
                  <a:srgbClr val="000000">
                    <a:alpha val="43137"/>
                  </a:srgbClr>
                </a:outerShdw>
              </a:effectLst>
            </a:endParaRPr>
          </a:p>
        </p:txBody>
      </p:sp>
      <p:sp>
        <p:nvSpPr>
          <p:cNvPr id="15363" name="Rectangle 3"/>
          <p:cNvSpPr>
            <a:spLocks noGrp="1" noChangeArrowheads="1"/>
          </p:cNvSpPr>
          <p:nvPr>
            <p:ph type="body" idx="1"/>
          </p:nvPr>
        </p:nvSpPr>
        <p:spPr>
          <a:xfrm>
            <a:off x="152400" y="1600201"/>
            <a:ext cx="8839200" cy="3352799"/>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Audiencia </a:t>
            </a:r>
            <a:r>
              <a:rPr lang="en-US" sz="3400" dirty="0" err="1">
                <a:effectLst>
                  <a:outerShdw blurRad="38100" dist="38100" dir="2700000" algn="tl">
                    <a:srgbClr val="000000">
                      <a:alpha val="43137"/>
                    </a:srgbClr>
                  </a:outerShdw>
                </a:effectLst>
              </a:rPr>
              <a:t>cautiva</a:t>
            </a:r>
            <a:r>
              <a:rPr lang="en-US" sz="3400" dirty="0">
                <a:effectLst>
                  <a:outerShdw blurRad="38100" dist="38100" dir="2700000" algn="tl">
                    <a:srgbClr val="000000">
                      <a:alpha val="43137"/>
                    </a:srgbClr>
                  </a:outerShdw>
                </a:effectLst>
              </a:rPr>
              <a:t> (Fil. 1:12-13)</a:t>
            </a:r>
          </a:p>
          <a:p>
            <a:pPr marL="457200" indent="-457200" algn="just" eaLnBrk="1" hangingPunct="1">
              <a:spcBef>
                <a:spcPts val="0"/>
              </a:spcBef>
              <a:spcAft>
                <a:spcPts val="2400"/>
              </a:spcAft>
              <a:defRPr/>
            </a:pPr>
            <a:r>
              <a:rPr lang="es-ES" sz="3400" dirty="0">
                <a:effectLst>
                  <a:outerShdw blurRad="38100" dist="38100" dir="2700000" algn="tl">
                    <a:srgbClr val="000000">
                      <a:alpha val="43137"/>
                    </a:srgbClr>
                  </a:outerShdw>
                </a:effectLst>
              </a:rPr>
              <a:t>Audacia de la Iglesia para predicar </a:t>
            </a:r>
            <a:r>
              <a:rPr lang="en-US" dirty="0">
                <a:effectLst>
                  <a:outerShdw blurRad="38100" dist="38100" dir="2700000" algn="tl">
                    <a:srgbClr val="000000">
                      <a:alpha val="43137"/>
                    </a:srgbClr>
                  </a:outerShdw>
                </a:effectLst>
              </a:rPr>
              <a:t>(Fil. 1:14-18)</a:t>
            </a: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Más </a:t>
            </a:r>
            <a:r>
              <a:rPr lang="en-US" sz="3400" dirty="0" err="1">
                <a:effectLst>
                  <a:outerShdw blurRad="38100" dist="38100" dir="2700000" algn="tl">
                    <a:srgbClr val="000000">
                      <a:alpha val="43137"/>
                    </a:srgbClr>
                  </a:outerShdw>
                </a:effectLst>
              </a:rPr>
              <a:t>oración</a:t>
            </a:r>
            <a:r>
              <a:rPr lang="en-US" sz="3400" dirty="0">
                <a:effectLst>
                  <a:outerShdw blurRad="38100" dist="38100" dir="2700000" algn="tl">
                    <a:srgbClr val="000000">
                      <a:alpha val="43137"/>
                    </a:srgbClr>
                  </a:outerShdw>
                </a:effectLst>
              </a:rPr>
              <a:t> (Fil. 1:19)</a:t>
            </a:r>
          </a:p>
          <a:p>
            <a:pPr marL="457200" indent="-457200" algn="just" eaLnBrk="1" hangingPunct="1">
              <a:spcBef>
                <a:spcPts val="0"/>
              </a:spcBef>
              <a:spcAft>
                <a:spcPts val="2400"/>
              </a:spcAft>
              <a:defRPr/>
            </a:pPr>
            <a:r>
              <a:rPr lang="en-US" sz="3400" dirty="0" err="1">
                <a:effectLst>
                  <a:outerShdw blurRad="38100" dist="38100" dir="2700000" algn="tl">
                    <a:srgbClr val="000000">
                      <a:alpha val="43137"/>
                    </a:srgbClr>
                  </a:outerShdw>
                </a:effectLst>
              </a:rPr>
              <a:t>Protección</a:t>
            </a:r>
            <a:r>
              <a:rPr lang="en-US" sz="3400" dirty="0">
                <a:effectLst>
                  <a:outerShdw blurRad="38100" dist="38100" dir="2700000" algn="tl">
                    <a:srgbClr val="000000">
                      <a:alpha val="43137"/>
                    </a:srgbClr>
                  </a:outerShdw>
                </a:effectLst>
              </a:rPr>
              <a:t> de ser </a:t>
            </a:r>
            <a:r>
              <a:rPr lang="en-US" sz="3400" dirty="0" err="1">
                <a:effectLst>
                  <a:outerShdw blurRad="38100" dist="38100" dir="2700000" algn="tl">
                    <a:srgbClr val="000000">
                      <a:alpha val="43137"/>
                    </a:srgbClr>
                  </a:outerShdw>
                </a:effectLst>
              </a:rPr>
              <a:t>martirizado</a:t>
            </a:r>
            <a:r>
              <a:rPr lang="en-US" sz="3400" dirty="0">
                <a:effectLst>
                  <a:outerShdw blurRad="38100" dist="38100" dir="2700000" algn="tl">
                    <a:srgbClr val="000000">
                      <a:alpha val="43137"/>
                    </a:srgbClr>
                  </a:outerShdw>
                </a:effectLst>
              </a:rPr>
              <a:t> (Fil.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458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2</a:t>
            </a:r>
            <a:r>
              <a:rPr lang="en-US" sz="3400" b="1" u="sng" dirty="0">
                <a:solidFill>
                  <a:srgbClr val="FFFFCC"/>
                </a:solidFill>
              </a:rPr>
              <a:t> – </a:t>
            </a:r>
            <a:r>
              <a:rPr lang="es-ES" sz="3400" b="1" u="sng" dirty="0">
                <a:solidFill>
                  <a:srgbClr val="FFFFCC"/>
                </a:solidFill>
                <a:effectLst>
                  <a:outerShdw blurRad="38100" dist="38100" dir="2700000" algn="tl">
                    <a:srgbClr val="000000">
                      <a:alpha val="43137"/>
                    </a:srgbClr>
                  </a:outerShdw>
                </a:effectLst>
              </a:rPr>
              <a:t>El ejemplo de servicio de Cristo</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34406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Cristo (Fil.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Pablo (Fil. 2:17-18)</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Timoteo</a:t>
            </a:r>
            <a:r>
              <a:rPr lang="en-US" dirty="0">
                <a:effectLst>
                  <a:outerShdw blurRad="38100" dist="38100" dir="2700000" algn="tl">
                    <a:srgbClr val="000000">
                      <a:alpha val="43137"/>
                    </a:srgbClr>
                  </a:outerShdw>
                </a:effectLst>
              </a:rPr>
              <a:t> (Fil. 2:19-24)</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Epafrodito</a:t>
            </a:r>
            <a:r>
              <a:rPr lang="en-US" dirty="0">
                <a:effectLst>
                  <a:outerShdw blurRad="38100" dist="38100" dir="2700000" algn="tl">
                    <a:srgbClr val="000000">
                      <a:alpha val="43137"/>
                    </a:srgbClr>
                  </a:outerShdw>
                </a:effectLst>
              </a:rPr>
              <a:t> (Fil.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err="1">
                <a:solidFill>
                  <a:srgbClr val="00FFFF"/>
                </a:solidFill>
                <a:effectLst>
                  <a:outerShdw blurRad="38100" dist="38100" dir="2700000" algn="tl">
                    <a:srgbClr val="000000">
                      <a:alpha val="43137"/>
                    </a:srgbClr>
                  </a:outerShdw>
                </a:effectLst>
              </a:rPr>
              <a:t>Ejemplos</a:t>
            </a:r>
            <a:r>
              <a:rPr lang="en-US" altLang="en-US" sz="3600" dirty="0">
                <a:solidFill>
                  <a:srgbClr val="00FFFF"/>
                </a:solidFill>
                <a:effectLst>
                  <a:outerShdw blurRad="38100" dist="38100" dir="2700000" algn="tl">
                    <a:srgbClr val="000000">
                      <a:alpha val="43137"/>
                    </a:srgbClr>
                  </a:outerShdw>
                </a:effectLst>
              </a:rPr>
              <a:t> de </a:t>
            </a:r>
            <a:r>
              <a:rPr lang="en-US" altLang="en-US" sz="3600" dirty="0" err="1">
                <a:solidFill>
                  <a:srgbClr val="00FFFF"/>
                </a:solidFill>
                <a:effectLst>
                  <a:outerShdw blurRad="38100" dist="38100" dir="2700000" algn="tl">
                    <a:srgbClr val="000000">
                      <a:alpha val="43137"/>
                    </a:srgbClr>
                  </a:outerShdw>
                </a:effectLst>
              </a:rPr>
              <a:t>Servicio</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Humilde</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46232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3</a:t>
            </a:r>
            <a:r>
              <a:rPr lang="en-US" sz="3400" b="1" u="sng" dirty="0">
                <a:solidFill>
                  <a:srgbClr val="FFFFCC"/>
                </a:solidFill>
              </a:rPr>
              <a:t> – </a:t>
            </a:r>
            <a:r>
              <a:rPr lang="en-US" sz="3400" b="1" u="sng" dirty="0" err="1">
                <a:solidFill>
                  <a:srgbClr val="FFFFCC"/>
                </a:solidFill>
                <a:effectLst>
                  <a:outerShdw blurRad="38100" dist="38100" dir="2700000" algn="tl">
                    <a:srgbClr val="000000">
                      <a:alpha val="43137"/>
                    </a:srgbClr>
                  </a:outerShdw>
                </a:effectLst>
              </a:rPr>
              <a:t>Evitar</a:t>
            </a:r>
            <a:r>
              <a:rPr lang="en-US" sz="3400" b="1" u="sng" dirty="0">
                <a:solidFill>
                  <a:srgbClr val="FFFFCC"/>
                </a:solidFill>
                <a:effectLst>
                  <a:outerShdw blurRad="38100" dist="38100" dir="2700000" algn="tl">
                    <a:srgbClr val="000000">
                      <a:alpha val="43137"/>
                    </a:srgbClr>
                  </a:outerShdw>
                </a:effectLst>
              </a:rPr>
              <a:t> </a:t>
            </a:r>
            <a:r>
              <a:rPr lang="en-US" sz="3400" b="1" u="sng" dirty="0" err="1">
                <a:solidFill>
                  <a:srgbClr val="FFFFCC"/>
                </a:solidFill>
                <a:effectLst>
                  <a:outerShdw blurRad="38100" dist="38100" dir="2700000" algn="tl">
                    <a:srgbClr val="000000">
                      <a:alpha val="43137"/>
                    </a:srgbClr>
                  </a:outerShdw>
                </a:effectLst>
              </a:rPr>
              <a:t>el</a:t>
            </a:r>
            <a:r>
              <a:rPr lang="en-US" sz="3400" b="1" u="sng" dirty="0">
                <a:solidFill>
                  <a:srgbClr val="FFFFCC"/>
                </a:solidFill>
                <a:effectLst>
                  <a:outerShdw blurRad="38100" dist="38100" dir="2700000" algn="tl">
                    <a:srgbClr val="000000">
                      <a:alpha val="43137"/>
                    </a:srgbClr>
                  </a:outerShdw>
                </a:effectLst>
              </a:rPr>
              <a:t> </a:t>
            </a:r>
            <a:r>
              <a:rPr lang="en-US" sz="3400" b="1" u="sng" dirty="0" err="1">
                <a:solidFill>
                  <a:srgbClr val="FFFFCC"/>
                </a:solidFill>
                <a:effectLst>
                  <a:outerShdw blurRad="38100" dist="38100" dir="2700000" algn="tl">
                    <a:srgbClr val="000000">
                      <a:alpha val="43137"/>
                    </a:srgbClr>
                  </a:outerShdw>
                </a:effectLst>
              </a:rPr>
              <a:t>legalismo</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334749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15223</TotalTime>
  <Words>2351</Words>
  <Application>Microsoft Office PowerPoint</Application>
  <PresentationFormat>On-screen Show (4:3)</PresentationFormat>
  <Paragraphs>268</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Albertus Medium</vt:lpstr>
      <vt:lpstr>Calibri</vt:lpstr>
      <vt:lpstr>Times New Roman</vt:lpstr>
      <vt:lpstr>Wingdings</vt:lpstr>
      <vt:lpstr>Azure</vt:lpstr>
      <vt:lpstr>PowerPoint Presentation</vt:lpstr>
      <vt:lpstr>Respuesta a 10 preguntas</vt:lpstr>
      <vt:lpstr>Respuesta a 10 preguntas</vt:lpstr>
      <vt:lpstr>PowerPoint Presentation</vt:lpstr>
      <vt:lpstr>PowerPoint Presentation</vt:lpstr>
      <vt:lpstr>Resultados Positivos del Encarcelamiento (Fil. 1:12-30)</vt:lpstr>
      <vt:lpstr>PowerPoint Presentation</vt:lpstr>
      <vt:lpstr>PowerPoint Presentation</vt:lpstr>
      <vt:lpstr>PowerPoint Presentation</vt:lpstr>
      <vt:lpstr>PowerPoint Presentation</vt:lpstr>
      <vt:lpstr>PowerPoint Presentation</vt:lpstr>
      <vt:lpstr>Legalistas vs. Verdaderos Creyentes  (Fil. 3:1-3)</vt:lpstr>
      <vt:lpstr>3. Características de Quienes Caminan en el Espíritu   (Fil. 3:3)</vt:lpstr>
      <vt:lpstr>PowerPoint Presentation</vt:lpstr>
      <vt:lpstr>La Transición de Pablo Lejos del Legalismo (Fil. 3:4-14)</vt:lpstr>
      <vt:lpstr>La Transición de Pablo Lejos del Legalismo (Fil. 3:4-14)</vt:lpstr>
      <vt:lpstr>La Transición de Pablo Lejos del Legalismo (Fil. 3:4-14)</vt:lpstr>
      <vt:lpstr> Ocho razones de la Confianza de Pablo en la carne (Fil. 3:5-6)   (Fil. 3:5-6)</vt:lpstr>
      <vt:lpstr>La Transición de Pablo Lejos del Legalismo (Fil. 3:4-14)</vt:lpstr>
      <vt:lpstr>Nuevas Prioridades Espirituales de Pablo  (Fil. 3:7-14)</vt:lpstr>
      <vt:lpstr>Nuevas Prioridades Espirituales de Pablo  (Fil. 3:7-14)</vt:lpstr>
      <vt:lpstr>Nuevas Prioridades Espirituales de Pablo  (Fil. 3:7-14)</vt:lpstr>
      <vt:lpstr>Nuevas Prioridades Espirituales de Pablo  (Fil. 3:7-14)</vt:lpstr>
      <vt:lpstr>PowerPoint Presentation</vt:lpstr>
      <vt:lpstr>PowerPoint Presentation</vt:lpstr>
      <vt:lpstr>PowerPoint Presentation</vt:lpstr>
      <vt:lpstr>Nuevas Prioridades Espirituales de Pablo  (Fil. 3:7-14)</vt:lpstr>
      <vt:lpstr>PowerPoint Presentation</vt:lpstr>
      <vt:lpstr> Ocho razones de la Confianza de Pablo en la Carne (Fil. 3:5-6)   (Fil. 3:5-6)</vt:lpstr>
      <vt:lpstr>PowerPoint Presentation</vt:lpstr>
      <vt:lpstr>“Creer” Definida</vt:lpstr>
      <vt:lpstr>PowerPoint Presentation</vt:lpstr>
      <vt:lpstr>PowerPoint Presentation</vt:lpstr>
      <vt:lpstr>PowerPoint Presentation</vt:lpstr>
      <vt:lpstr>PowerPoint Presentation</vt:lpstr>
      <vt:lpstr>Tres Transferencias/ Imputaciones</vt:lpstr>
      <vt:lpstr>Nuevas Prioridades Espirituales de Pablo  (Fil. 3:7-14)</vt:lpstr>
      <vt:lpstr>Nuevas Prioridades Espirituales de Pablo  (Fil. 3:7-14)</vt:lpstr>
      <vt:lpstr>PowerPoint Presentation</vt:lpstr>
      <vt:lpstr>PowerPoint Presentation</vt:lpstr>
      <vt:lpstr>PowerPoint Presentation</vt:lpstr>
      <vt:lpstr>Nuevas Prioridades Espirituales de Pablo  (Fil. 3:7-14)</vt:lpstr>
      <vt:lpstr>PowerPoint Presentation</vt:lpstr>
      <vt:lpstr>PowerPoint Presentation</vt:lpstr>
      <vt:lpstr>Conclusion</vt:lpstr>
      <vt:lpstr>Nuevas Prioridades Espirituales de Pablo  (Fil. 3:7-14)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08-Philippians-3v7-14 - WORKING COPY FOR ANDY</dc:title>
  <dc:subject>Philippians</dc:subject>
  <dc:creator>A. Woods</dc:creator>
  <dc:description>Modified by Jim McGowan</dc:description>
  <cp:lastModifiedBy>Claudia Mora</cp:lastModifiedBy>
  <cp:revision>1600</cp:revision>
  <cp:lastPrinted>2020-04-05T17:23:49Z</cp:lastPrinted>
  <dcterms:created xsi:type="dcterms:W3CDTF">2009-03-17T12:21:13Z</dcterms:created>
  <dcterms:modified xsi:type="dcterms:W3CDTF">2024-08-29T02:27:07Z</dcterms:modified>
</cp:coreProperties>
</file>