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9907" r:id="rId2"/>
    <p:sldId id="11172" r:id="rId3"/>
    <p:sldId id="10525" r:id="rId4"/>
    <p:sldId id="2084" r:id="rId5"/>
    <p:sldId id="273" r:id="rId6"/>
    <p:sldId id="11159" r:id="rId7"/>
    <p:sldId id="11005" r:id="rId8"/>
    <p:sldId id="11173" r:id="rId9"/>
    <p:sldId id="11164" r:id="rId10"/>
    <p:sldId id="11163" r:id="rId11"/>
    <p:sldId id="11167" r:id="rId12"/>
    <p:sldId id="11168" r:id="rId13"/>
    <p:sldId id="2307" r:id="rId14"/>
    <p:sldId id="6466" r:id="rId15"/>
    <p:sldId id="9613" r:id="rId16"/>
    <p:sldId id="266" r:id="rId17"/>
    <p:sldId id="270" r:id="rId18"/>
    <p:sldId id="10346" r:id="rId19"/>
    <p:sldId id="268" r:id="rId20"/>
    <p:sldId id="11169" r:id="rId21"/>
    <p:sldId id="7567" r:id="rId22"/>
    <p:sldId id="11170" r:id="rId23"/>
    <p:sldId id="5255" r:id="rId24"/>
    <p:sldId id="5256" r:id="rId25"/>
    <p:sldId id="1942" r:id="rId26"/>
    <p:sldId id="5268" r:id="rId27"/>
    <p:sldId id="5707" r:id="rId28"/>
    <p:sldId id="2309" r:id="rId29"/>
    <p:sldId id="282" r:id="rId30"/>
    <p:sldId id="5512" r:id="rId31"/>
    <p:sldId id="11178" r:id="rId32"/>
    <p:sldId id="10522" r:id="rId33"/>
    <p:sldId id="11179" r:id="rId34"/>
    <p:sldId id="11177" r:id="rId35"/>
    <p:sldId id="11160" r:id="rId36"/>
    <p:sldId id="11161" r:id="rId37"/>
  </p:sldIdLst>
  <p:sldSz cx="12192000" cy="6858000"/>
  <p:notesSz cx="7315200" cy="9601200"/>
  <p:custDataLst>
    <p:tags r:id="rId4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C832A-BC82-4BEF-9A38-857DC91E85F3}" v="8" dt="2024-06-21T15:42:08.386"/>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8" autoAdjust="0"/>
    <p:restoredTop sz="93870" autoAdjust="0"/>
  </p:normalViewPr>
  <p:slideViewPr>
    <p:cSldViewPr>
      <p:cViewPr varScale="1">
        <p:scale>
          <a:sx n="64" d="100"/>
          <a:sy n="64" d="100"/>
        </p:scale>
        <p:origin x="7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475"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39C9EF08-877D-4C66-BF94-B2C38CC072EE}"/>
    <pc:docChg chg="custSel modHandout">
      <pc:chgData name="Jim McGowan" userId="e2c7446dd3aca506" providerId="LiveId" clId="{39C9EF08-877D-4C66-BF94-B2C38CC072EE}" dt="2024-03-19T15:02:09.061" v="5" actId="6549"/>
      <pc:docMkLst>
        <pc:docMk/>
      </pc:docMkLst>
    </pc:docChg>
  </pc:docChgLst>
  <pc:docChgLst>
    <pc:chgData name="Jim McGowan" userId="e2c7446dd3aca506" providerId="LiveId" clId="{A4EA20B5-BB04-4372-98D4-EB20B449239E}"/>
    <pc:docChg chg="custSel modSld replTag delTag">
      <pc:chgData name="Jim McGowan" userId="e2c7446dd3aca506" providerId="LiveId" clId="{A4EA20B5-BB04-4372-98D4-EB20B449239E}" dt="2024-05-15T16:29:45.681" v="11"/>
      <pc:docMkLst>
        <pc:docMk/>
      </pc:docMkLst>
      <pc:sldChg chg="addSp delSp modSp mod">
        <pc:chgData name="Jim McGowan" userId="e2c7446dd3aca506" providerId="LiveId" clId="{A4EA20B5-BB04-4372-98D4-EB20B449239E}" dt="2024-05-15T16:29:36.537" v="9"/>
        <pc:sldMkLst>
          <pc:docMk/>
          <pc:sldMk cId="1419657900" sldId="11130"/>
        </pc:sldMkLst>
        <pc:spChg chg="add mod">
          <ac:chgData name="Jim McGowan" userId="e2c7446dd3aca506" providerId="LiveId" clId="{A4EA20B5-BB04-4372-98D4-EB20B449239E}" dt="2024-05-15T16:29:36.537" v="9"/>
          <ac:spMkLst>
            <pc:docMk/>
            <pc:sldMk cId="1419657900" sldId="11130"/>
            <ac:spMk id="2" creationId="{C6371C82-25DC-97BD-9016-AD6AA2E8F3F0}"/>
          </ac:spMkLst>
        </pc:spChg>
        <pc:spChg chg="del">
          <ac:chgData name="Jim McGowan" userId="e2c7446dd3aca506" providerId="LiveId" clId="{A4EA20B5-BB04-4372-98D4-EB20B449239E}" dt="2024-05-15T16:29:35.023" v="8" actId="478"/>
          <ac:spMkLst>
            <pc:docMk/>
            <pc:sldMk cId="1419657900" sldId="11130"/>
            <ac:spMk id="4" creationId="{00000000-0000-0000-0000-000000000000}"/>
          </ac:spMkLst>
        </pc:spChg>
      </pc:sldChg>
      <pc:sldChg chg="modSp mod">
        <pc:chgData name="Jim McGowan" userId="e2c7446dd3aca506" providerId="LiveId" clId="{A4EA20B5-BB04-4372-98D4-EB20B449239E}" dt="2024-05-15T16:29:13.133" v="5" actId="115"/>
        <pc:sldMkLst>
          <pc:docMk/>
          <pc:sldMk cId="2800202896" sldId="11154"/>
        </pc:sldMkLst>
        <pc:spChg chg="mod">
          <ac:chgData name="Jim McGowan" userId="e2c7446dd3aca506" providerId="LiveId" clId="{A4EA20B5-BB04-4372-98D4-EB20B449239E}" dt="2024-05-15T16:29:13.133" v="5" actId="115"/>
          <ac:spMkLst>
            <pc:docMk/>
            <pc:sldMk cId="2800202896" sldId="11154"/>
            <ac:spMk id="5" creationId="{00000000-0000-0000-0000-000000000000}"/>
          </ac:spMkLst>
        </pc:spChg>
      </pc:sldChg>
    </pc:docChg>
  </pc:docChgLst>
  <pc:docChgLst>
    <pc:chgData name="Jim McGowan" userId="e2c7446dd3aca506" providerId="LiveId" clId="{B7BC832A-BC82-4BEF-9A38-857DC91E85F3}"/>
    <pc:docChg chg="undo custSel addSld delSld modSld replTag delTag">
      <pc:chgData name="Jim McGowan" userId="e2c7446dd3aca506" providerId="LiveId" clId="{B7BC832A-BC82-4BEF-9A38-857DC91E85F3}" dt="2024-06-21T16:19:43.619" v="124"/>
      <pc:docMkLst>
        <pc:docMk/>
      </pc:docMkLst>
      <pc:sldChg chg="modSp mod">
        <pc:chgData name="Jim McGowan" userId="e2c7446dd3aca506" providerId="LiveId" clId="{B7BC832A-BC82-4BEF-9A38-857DC91E85F3}" dt="2024-06-21T15:45:08.961" v="70" actId="12788"/>
        <pc:sldMkLst>
          <pc:docMk/>
          <pc:sldMk cId="0" sldId="266"/>
        </pc:sldMkLst>
        <pc:spChg chg="mod">
          <ac:chgData name="Jim McGowan" userId="e2c7446dd3aca506" providerId="LiveId" clId="{B7BC832A-BC82-4BEF-9A38-857DC91E85F3}" dt="2024-06-21T15:45:08.961" v="70" actId="12788"/>
          <ac:spMkLst>
            <pc:docMk/>
            <pc:sldMk cId="0" sldId="266"/>
            <ac:spMk id="12291" creationId="{5BB788B1-DC4F-4325-877A-27222411E51D}"/>
          </ac:spMkLst>
        </pc:spChg>
      </pc:sldChg>
      <pc:sldChg chg="modSp mod">
        <pc:chgData name="Jim McGowan" userId="e2c7446dd3aca506" providerId="LiveId" clId="{B7BC832A-BC82-4BEF-9A38-857DC91E85F3}" dt="2024-06-21T15:49:03.777" v="110" actId="948"/>
        <pc:sldMkLst>
          <pc:docMk/>
          <pc:sldMk cId="0" sldId="268"/>
        </pc:sldMkLst>
        <pc:spChg chg="mod">
          <ac:chgData name="Jim McGowan" userId="e2c7446dd3aca506" providerId="LiveId" clId="{B7BC832A-BC82-4BEF-9A38-857DC91E85F3}" dt="2024-06-21T15:49:03.777" v="110" actId="948"/>
          <ac:spMkLst>
            <pc:docMk/>
            <pc:sldMk cId="0" sldId="268"/>
            <ac:spMk id="14339" creationId="{4F0F8EA2-78E3-457A-AF11-0D25C0A59E85}"/>
          </ac:spMkLst>
        </pc:spChg>
      </pc:sldChg>
      <pc:sldChg chg="modSp mod">
        <pc:chgData name="Jim McGowan" userId="e2c7446dd3aca506" providerId="LiveId" clId="{B7BC832A-BC82-4BEF-9A38-857DC91E85F3}" dt="2024-06-21T15:45:00.524" v="66" actId="12788"/>
        <pc:sldMkLst>
          <pc:docMk/>
          <pc:sldMk cId="0" sldId="270"/>
        </pc:sldMkLst>
        <pc:spChg chg="mod">
          <ac:chgData name="Jim McGowan" userId="e2c7446dd3aca506" providerId="LiveId" clId="{B7BC832A-BC82-4BEF-9A38-857DC91E85F3}" dt="2024-06-21T15:45:00.524" v="66" actId="12788"/>
          <ac:spMkLst>
            <pc:docMk/>
            <pc:sldMk cId="0" sldId="270"/>
            <ac:spMk id="16387" creationId="{E4C4803F-3472-4C44-812E-2E5A888BAAFA}"/>
          </ac:spMkLst>
        </pc:spChg>
      </pc:sldChg>
      <pc:sldChg chg="del">
        <pc:chgData name="Jim McGowan" userId="e2c7446dd3aca506" providerId="LiveId" clId="{B7BC832A-BC82-4BEF-9A38-857DC91E85F3}" dt="2024-06-21T15:40:23.105" v="15" actId="47"/>
        <pc:sldMkLst>
          <pc:docMk/>
          <pc:sldMk cId="0" sldId="272"/>
        </pc:sldMkLst>
      </pc:sldChg>
      <pc:sldChg chg="modSp mod">
        <pc:chgData name="Jim McGowan" userId="e2c7446dd3aca506" providerId="LiveId" clId="{B7BC832A-BC82-4BEF-9A38-857DC91E85F3}" dt="2024-06-21T15:42:48.686" v="37" actId="2710"/>
        <pc:sldMkLst>
          <pc:docMk/>
          <pc:sldMk cId="1875746961" sldId="3819"/>
        </pc:sldMkLst>
        <pc:spChg chg="mod">
          <ac:chgData name="Jim McGowan" userId="e2c7446dd3aca506" providerId="LiveId" clId="{B7BC832A-BC82-4BEF-9A38-857DC91E85F3}" dt="2024-06-21T15:42:48.686" v="37" actId="2710"/>
          <ac:spMkLst>
            <pc:docMk/>
            <pc:sldMk cId="1875746961" sldId="3819"/>
            <ac:spMk id="134147" creationId="{00000000-0000-0000-0000-000000000000}"/>
          </ac:spMkLst>
        </pc:spChg>
      </pc:sldChg>
      <pc:sldChg chg="modSp mod">
        <pc:chgData name="Jim McGowan" userId="e2c7446dd3aca506" providerId="LiveId" clId="{B7BC832A-BC82-4BEF-9A38-857DC91E85F3}" dt="2024-06-21T15:50:02.114" v="118" actId="2710"/>
        <pc:sldMkLst>
          <pc:docMk/>
          <pc:sldMk cId="3229515011" sldId="5707"/>
        </pc:sldMkLst>
        <pc:spChg chg="mod">
          <ac:chgData name="Jim McGowan" userId="e2c7446dd3aca506" providerId="LiveId" clId="{B7BC832A-BC82-4BEF-9A38-857DC91E85F3}" dt="2024-06-21T15:50:02.114" v="118" actId="2710"/>
          <ac:spMkLst>
            <pc:docMk/>
            <pc:sldMk cId="3229515011" sldId="5707"/>
            <ac:spMk id="38914" creationId="{72F1D0A4-B466-40F2-9DC5-B2CC8E1FF1BA}"/>
          </ac:spMkLst>
        </pc:spChg>
      </pc:sldChg>
      <pc:sldChg chg="modSp add mod modTransition">
        <pc:chgData name="Jim McGowan" userId="e2c7446dd3aca506" providerId="LiveId" clId="{B7BC832A-BC82-4BEF-9A38-857DC91E85F3}" dt="2024-06-21T15:41:06.940" v="28" actId="208"/>
        <pc:sldMkLst>
          <pc:docMk/>
          <pc:sldMk cId="217491656" sldId="6466"/>
        </pc:sldMkLst>
        <pc:spChg chg="mod">
          <ac:chgData name="Jim McGowan" userId="e2c7446dd3aca506" providerId="LiveId" clId="{B7BC832A-BC82-4BEF-9A38-857DC91E85F3}" dt="2024-06-21T15:40:49.387" v="24" actId="14100"/>
          <ac:spMkLst>
            <pc:docMk/>
            <pc:sldMk cId="217491656" sldId="6466"/>
            <ac:spMk id="36867" creationId="{B7774E78-6F3A-41BB-BA5B-A7CAAFEC9A4E}"/>
          </ac:spMkLst>
        </pc:spChg>
        <pc:picChg chg="mod">
          <ac:chgData name="Jim McGowan" userId="e2c7446dd3aca506" providerId="LiveId" clId="{B7BC832A-BC82-4BEF-9A38-857DC91E85F3}" dt="2024-06-21T15:41:06.940" v="28" actId="208"/>
          <ac:picMkLst>
            <pc:docMk/>
            <pc:sldMk cId="217491656" sldId="6466"/>
            <ac:picMk id="47107" creationId="{ED3568EC-6C27-4A0B-A1CD-705A0DE67E4F}"/>
          </ac:picMkLst>
        </pc:picChg>
      </pc:sldChg>
      <pc:sldChg chg="modSp mod">
        <pc:chgData name="Jim McGowan" userId="e2c7446dd3aca506" providerId="LiveId" clId="{B7BC832A-BC82-4BEF-9A38-857DC91E85F3}" dt="2024-06-21T16:19:40.658" v="122" actId="20577"/>
        <pc:sldMkLst>
          <pc:docMk/>
          <pc:sldMk cId="600341616" sldId="9907"/>
        </pc:sldMkLst>
        <pc:spChg chg="mod">
          <ac:chgData name="Jim McGowan" userId="e2c7446dd3aca506" providerId="LiveId" clId="{B7BC832A-BC82-4BEF-9A38-857DC91E85F3}" dt="2024-06-21T16:19:40.658" v="122" actId="20577"/>
          <ac:spMkLst>
            <pc:docMk/>
            <pc:sldMk cId="600341616" sldId="9907"/>
            <ac:spMk id="2" creationId="{F6F239A2-28FB-CB10-2B53-6BC98FC8D84B}"/>
          </ac:spMkLst>
        </pc:spChg>
      </pc:sldChg>
      <pc:sldChg chg="modSp mod">
        <pc:chgData name="Jim McGowan" userId="e2c7446dd3aca506" providerId="LiveId" clId="{B7BC832A-BC82-4BEF-9A38-857DC91E85F3}" dt="2024-06-21T15:42:54.718" v="40" actId="2710"/>
        <pc:sldMkLst>
          <pc:docMk/>
          <pc:sldMk cId="1375012787" sldId="10277"/>
        </pc:sldMkLst>
        <pc:spChg chg="mod">
          <ac:chgData name="Jim McGowan" userId="e2c7446dd3aca506" providerId="LiveId" clId="{B7BC832A-BC82-4BEF-9A38-857DC91E85F3}" dt="2024-06-21T15:42:54.718" v="40" actId="2710"/>
          <ac:spMkLst>
            <pc:docMk/>
            <pc:sldMk cId="1375012787" sldId="10277"/>
            <ac:spMk id="134147" creationId="{00000000-0000-0000-0000-000000000000}"/>
          </ac:spMkLst>
        </pc:spChg>
      </pc:sldChg>
      <pc:sldChg chg="modSp mod">
        <pc:chgData name="Jim McGowan" userId="e2c7446dd3aca506" providerId="LiveId" clId="{B7BC832A-BC82-4BEF-9A38-857DC91E85F3}" dt="2024-06-21T15:48:52.677" v="108" actId="948"/>
        <pc:sldMkLst>
          <pc:docMk/>
          <pc:sldMk cId="1857731128" sldId="10346"/>
        </pc:sldMkLst>
        <pc:spChg chg="mod">
          <ac:chgData name="Jim McGowan" userId="e2c7446dd3aca506" providerId="LiveId" clId="{B7BC832A-BC82-4BEF-9A38-857DC91E85F3}" dt="2024-06-21T15:48:52.677" v="108" actId="948"/>
          <ac:spMkLst>
            <pc:docMk/>
            <pc:sldMk cId="1857731128" sldId="10346"/>
            <ac:spMk id="15363" creationId="{EF24DC29-B81A-4FE1-8FF9-B08593BB585C}"/>
          </ac:spMkLst>
        </pc:spChg>
      </pc:sldChg>
      <pc:sldChg chg="modSp">
        <pc:chgData name="Jim McGowan" userId="e2c7446dd3aca506" providerId="LiveId" clId="{B7BC832A-BC82-4BEF-9A38-857DC91E85F3}" dt="2024-06-21T15:36:15.848" v="0" actId="1037"/>
        <pc:sldMkLst>
          <pc:docMk/>
          <pc:sldMk cId="2274555151" sldId="10525"/>
        </pc:sldMkLst>
        <pc:picChg chg="mod">
          <ac:chgData name="Jim McGowan" userId="e2c7446dd3aca506" providerId="LiveId" clId="{B7BC832A-BC82-4BEF-9A38-857DC91E85F3}" dt="2024-06-21T15:36:15.848" v="0" actId="1037"/>
          <ac:picMkLst>
            <pc:docMk/>
            <pc:sldMk cId="2274555151" sldId="10525"/>
            <ac:picMk id="18436" creationId="{7C7A1305-7B5F-499F-A19E-BAE5872075BD}"/>
          </ac:picMkLst>
        </pc:picChg>
      </pc:sldChg>
      <pc:sldChg chg="addSp delSp modSp mod">
        <pc:chgData name="Jim McGowan" userId="e2c7446dd3aca506" providerId="LiveId" clId="{B7BC832A-BC82-4BEF-9A38-857DC91E85F3}" dt="2024-06-21T15:36:51.751" v="9" actId="478"/>
        <pc:sldMkLst>
          <pc:docMk/>
          <pc:sldMk cId="1080226103" sldId="11005"/>
        </pc:sldMkLst>
        <pc:picChg chg="add mod">
          <ac:chgData name="Jim McGowan" userId="e2c7446dd3aca506" providerId="LiveId" clId="{B7BC832A-BC82-4BEF-9A38-857DC91E85F3}" dt="2024-06-21T15:36:31.258" v="4"/>
          <ac:picMkLst>
            <pc:docMk/>
            <pc:sldMk cId="1080226103" sldId="11005"/>
            <ac:picMk id="2" creationId="{B33A6E5D-AC9D-FB87-3D69-B7FDF545FBEA}"/>
          </ac:picMkLst>
        </pc:picChg>
        <pc:picChg chg="add del">
          <ac:chgData name="Jim McGowan" userId="e2c7446dd3aca506" providerId="LiveId" clId="{B7BC832A-BC82-4BEF-9A38-857DC91E85F3}" dt="2024-06-21T15:36:51.751" v="9" actId="478"/>
          <ac:picMkLst>
            <pc:docMk/>
            <pc:sldMk cId="1080226103" sldId="11005"/>
            <ac:picMk id="3" creationId="{FB154A21-5487-48F3-3079-AC4DAB494891}"/>
          </ac:picMkLst>
        </pc:picChg>
      </pc:sldChg>
    </pc:docChg>
  </pc:docChgLst>
  <pc:docChgLst>
    <pc:chgData name="Jim McGowan" userId="e2c7446dd3aca506" providerId="LiveId" clId="{2CB5C28D-12E7-4891-BCBC-8A9869B2FD25}"/>
    <pc:docChg chg="custSel replTag delTag modHandout">
      <pc:chgData name="Jim McGowan" userId="e2c7446dd3aca506" providerId="LiveId" clId="{2CB5C28D-12E7-4891-BCBC-8A9869B2FD25}" dt="2024-03-03T17:23:24.258" v="1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400" dirty="0"/>
              <a:t>Dr. Andy Woods</a:t>
            </a:r>
          </a:p>
          <a:p>
            <a:pPr>
              <a:defRPr/>
            </a:pPr>
            <a:r>
              <a:rPr lang="en-US" sz="1400" dirty="0"/>
              <a:t>2 Thessalonians 035 - 3v3-5</a:t>
            </a:r>
          </a:p>
          <a:p>
            <a:pPr>
              <a:defRPr/>
            </a:pPr>
            <a:r>
              <a:rPr lang="en-US" sz="1400" dirty="0"/>
              <a:t>06-23-2024</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6/29/2024</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7</a:t>
            </a:fld>
            <a:endParaRPr lang="en-US"/>
          </a:p>
        </p:txBody>
      </p:sp>
    </p:spTree>
    <p:extLst>
      <p:ext uri="{BB962C8B-B14F-4D97-AF65-F5344CB8AC3E}">
        <p14:creationId xmlns:p14="http://schemas.microsoft.com/office/powerpoint/2010/main" val="328030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31</a:t>
            </a:fld>
            <a:endParaRPr lang="en-US"/>
          </a:p>
        </p:txBody>
      </p:sp>
    </p:spTree>
    <p:extLst>
      <p:ext uri="{BB962C8B-B14F-4D97-AF65-F5344CB8AC3E}">
        <p14:creationId xmlns:p14="http://schemas.microsoft.com/office/powerpoint/2010/main" val="3982648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33</a:t>
            </a:fld>
            <a:endParaRPr lang="en-US"/>
          </a:p>
        </p:txBody>
      </p:sp>
    </p:spTree>
    <p:extLst>
      <p:ext uri="{BB962C8B-B14F-4D97-AF65-F5344CB8AC3E}">
        <p14:creationId xmlns:p14="http://schemas.microsoft.com/office/powerpoint/2010/main" val="3680539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34</a:t>
            </a:fld>
            <a:endParaRPr lang="en-US"/>
          </a:p>
        </p:txBody>
      </p:sp>
    </p:spTree>
    <p:extLst>
      <p:ext uri="{BB962C8B-B14F-4D97-AF65-F5344CB8AC3E}">
        <p14:creationId xmlns:p14="http://schemas.microsoft.com/office/powerpoint/2010/main" val="398264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8</a:t>
            </a:fld>
            <a:endParaRPr lang="en-US"/>
          </a:p>
        </p:txBody>
      </p:sp>
    </p:spTree>
    <p:extLst>
      <p:ext uri="{BB962C8B-B14F-4D97-AF65-F5344CB8AC3E}">
        <p14:creationId xmlns:p14="http://schemas.microsoft.com/office/powerpoint/2010/main" val="328030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9</a:t>
            </a:fld>
            <a:endParaRPr lang="en-US"/>
          </a:p>
        </p:txBody>
      </p:sp>
    </p:spTree>
    <p:extLst>
      <p:ext uri="{BB962C8B-B14F-4D97-AF65-F5344CB8AC3E}">
        <p14:creationId xmlns:p14="http://schemas.microsoft.com/office/powerpoint/2010/main" val="2109971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10</a:t>
            </a:fld>
            <a:endParaRPr lang="en-US"/>
          </a:p>
        </p:txBody>
      </p:sp>
    </p:spTree>
    <p:extLst>
      <p:ext uri="{BB962C8B-B14F-4D97-AF65-F5344CB8AC3E}">
        <p14:creationId xmlns:p14="http://schemas.microsoft.com/office/powerpoint/2010/main" val="3680539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11</a:t>
            </a:fld>
            <a:endParaRPr lang="en-US"/>
          </a:p>
        </p:txBody>
      </p:sp>
    </p:spTree>
    <p:extLst>
      <p:ext uri="{BB962C8B-B14F-4D97-AF65-F5344CB8AC3E}">
        <p14:creationId xmlns:p14="http://schemas.microsoft.com/office/powerpoint/2010/main" val="398264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12</a:t>
            </a:fld>
            <a:endParaRPr lang="en-US"/>
          </a:p>
        </p:txBody>
      </p:sp>
    </p:spTree>
    <p:extLst>
      <p:ext uri="{BB962C8B-B14F-4D97-AF65-F5344CB8AC3E}">
        <p14:creationId xmlns:p14="http://schemas.microsoft.com/office/powerpoint/2010/main" val="1298345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20</a:t>
            </a:fld>
            <a:endParaRPr lang="en-US"/>
          </a:p>
        </p:txBody>
      </p:sp>
    </p:spTree>
    <p:extLst>
      <p:ext uri="{BB962C8B-B14F-4D97-AF65-F5344CB8AC3E}">
        <p14:creationId xmlns:p14="http://schemas.microsoft.com/office/powerpoint/2010/main" val="288898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C071F8-0110-44CB-B1AD-32F308DA789F}" type="slidenum">
              <a:rPr lang="en-US" smtClean="0"/>
              <a:t>22</a:t>
            </a:fld>
            <a:endParaRPr lang="en-US"/>
          </a:p>
        </p:txBody>
      </p:sp>
    </p:spTree>
    <p:extLst>
      <p:ext uri="{BB962C8B-B14F-4D97-AF65-F5344CB8AC3E}">
        <p14:creationId xmlns:p14="http://schemas.microsoft.com/office/powerpoint/2010/main" val="93249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30</a:t>
            </a:fld>
            <a:endParaRPr lang="en-US" altLang="en-US" dirty="0"/>
          </a:p>
        </p:txBody>
      </p:sp>
    </p:spTree>
    <p:extLst>
      <p:ext uri="{BB962C8B-B14F-4D97-AF65-F5344CB8AC3E}">
        <p14:creationId xmlns:p14="http://schemas.microsoft.com/office/powerpoint/2010/main" val="398682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311971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Date Placeholder 4">
            <a:extLst>
              <a:ext uri="{FF2B5EF4-FFF2-40B4-BE49-F238E27FC236}">
                <a16:creationId xmlns:a16="http://schemas.microsoft.com/office/drawing/2014/main" id="{1283215E-CD08-47FF-8993-50096AE229FD}"/>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9A7E909F-90B6-42A4-A052-F2B40798147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7A64EF4-39AB-4985-83D7-09259859183A}"/>
              </a:ext>
            </a:extLst>
          </p:cNvPr>
          <p:cNvSpPr>
            <a:spLocks noGrp="1"/>
          </p:cNvSpPr>
          <p:nvPr>
            <p:ph type="sldNum" sz="quarter" idx="12"/>
          </p:nvPr>
        </p:nvSpPr>
        <p:spPr>
          <a:xfrm>
            <a:off x="9347200" y="6248400"/>
            <a:ext cx="2540000" cy="457200"/>
          </a:xfrm>
          <a:prstGeom prst="rect">
            <a:avLst/>
          </a:prstGeom>
        </p:spPr>
        <p:txBody>
          <a:bodyPr/>
          <a:lstStyle>
            <a:lvl1pPr>
              <a:defRPr/>
            </a:lvl1pPr>
          </a:lstStyle>
          <a:p>
            <a:fld id="{FFFD57C3-7B94-4F44-BCC6-4480791BDEB1}" type="slidenum">
              <a:rPr lang="en-US" altLang="en-US"/>
              <a:pPr/>
              <a:t>‹#›</a:t>
            </a:fld>
            <a:endParaRPr lang="en-US" altLang="en-US"/>
          </a:p>
        </p:txBody>
      </p:sp>
    </p:spTree>
    <p:extLst>
      <p:ext uri="{BB962C8B-B14F-4D97-AF65-F5344CB8AC3E}">
        <p14:creationId xmlns:p14="http://schemas.microsoft.com/office/powerpoint/2010/main" val="3312524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132413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80886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3" r:id="rId11"/>
    <p:sldLayoutId id="2147496304" r:id="rId12"/>
    <p:sldLayoutId id="2147496305" r:id="rId13"/>
    <p:sldLayoutId id="2147496306" r:id="rId14"/>
    <p:sldLayoutId id="2147496307"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10457-12D8-7F64-2A6D-BC5D9AF764C3}"/>
              </a:ext>
            </a:extLst>
          </p:cNvPr>
          <p:cNvPicPr>
            <a:picLocks noChangeAspect="1"/>
          </p:cNvPicPr>
          <p:nvPr/>
        </p:nvPicPr>
        <p:blipFill>
          <a:blip r:embed="rId2"/>
          <a:stretch>
            <a:fillRect/>
          </a:stretch>
        </p:blipFill>
        <p:spPr>
          <a:xfrm>
            <a:off x="2021633" y="457200"/>
            <a:ext cx="8148734" cy="45720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ubtitle 2">
            <a:extLst>
              <a:ext uri="{FF2B5EF4-FFF2-40B4-BE49-F238E27FC236}">
                <a16:creationId xmlns:a16="http://schemas.microsoft.com/office/drawing/2014/main" id="{F6F239A2-28FB-CB10-2B53-6BC98FC8D84B}"/>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3" name="Picture 2">
            <a:extLst>
              <a:ext uri="{FF2B5EF4-FFF2-40B4-BE49-F238E27FC236}">
                <a16:creationId xmlns:a16="http://schemas.microsoft.com/office/drawing/2014/main" id="{E19EE9D4-75BC-71C7-1AA1-8C247FC30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spTree>
    <p:extLst>
      <p:ext uri="{BB962C8B-B14F-4D97-AF65-F5344CB8AC3E}">
        <p14:creationId xmlns:p14="http://schemas.microsoft.com/office/powerpoint/2010/main" val="60034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Reciprocal Prayer</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6962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Thessalonians’ Prayer for Paul (</a:t>
            </a:r>
            <a:r>
              <a:rPr lang="en-US"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Paul’s Prayer for the Thessalonians (3-5)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221466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3:3-5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Paul’s Prayer for the Thessalonians</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Protection from Satan (3)</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Continued obedience (4)</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sz="3200" dirty="0">
                <a:effectLst>
                  <a:outerShdw blurRad="38100" dist="38100" dir="2700000" algn="tl">
                    <a:srgbClr val="000000">
                      <a:alpha val="43137"/>
                    </a:srgbClr>
                  </a:outerShdw>
                </a:effectLst>
              </a:rPr>
              <a:t>Greater intimacy with God (5)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2449587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3:3-5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Paul’s Prayer for the Thessalonians</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Protection from Satan (3)</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Continued obedience (4)</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sz="3200" dirty="0">
                <a:effectLst>
                  <a:outerShdw blurRad="38100" dist="38100" dir="2700000" algn="tl">
                    <a:srgbClr val="000000">
                      <a:alpha val="43137"/>
                    </a:srgbClr>
                  </a:outerShdw>
                </a:effectLst>
              </a:rPr>
              <a:t>Greater intimacy with God (5)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2521970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3657600" y="2057400"/>
            <a:ext cx="7924800" cy="4419600"/>
          </a:xfrm>
        </p:spPr>
        <p:txBody>
          <a:bodyPr/>
          <a:lstStyle/>
          <a:p>
            <a:pPr marL="461963" indent="-461963">
              <a:spcBef>
                <a:spcPts val="0"/>
              </a:spcBef>
              <a:spcAft>
                <a:spcPts val="2400"/>
              </a:spcAft>
              <a:defRPr/>
            </a:pPr>
            <a:r>
              <a:rPr lang="en-US" sz="3000" dirty="0">
                <a:effectLst>
                  <a:outerShdw blurRad="38100" dist="38100" dir="2700000" algn="tl">
                    <a:srgbClr val="000000">
                      <a:alpha val="43137"/>
                    </a:srgbClr>
                  </a:outerShdw>
                </a:effectLst>
              </a:rPr>
              <a:t>Prince of this world (John 12:31; 14:30; 16:11)</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God of this age (2 Cor. 4:4)</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Prince and power of the air (Eph. 2:2)</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Who the believer wrestles with (Eph. 6:12)</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Roaring lion (1 Pet. 5:8)</a:t>
            </a:r>
          </a:p>
          <a:p>
            <a:pPr marL="461963" indent="-461963">
              <a:spcBef>
                <a:spcPts val="0"/>
              </a:spcBef>
              <a:spcAft>
                <a:spcPts val="2400"/>
              </a:spcAft>
              <a:defRPr/>
            </a:pPr>
            <a:r>
              <a:rPr lang="en-US" sz="3000" dirty="0">
                <a:effectLst>
                  <a:outerShdw blurRad="38100" dist="38100" dir="2700000" algn="tl">
                    <a:srgbClr val="000000">
                      <a:alpha val="43137"/>
                    </a:srgbClr>
                  </a:outerShdw>
                </a:effectLst>
              </a:rPr>
              <a:t>Whole world lies in his power (1 John 5:19)</a:t>
            </a:r>
          </a:p>
        </p:txBody>
      </p:sp>
      <p:sp>
        <p:nvSpPr>
          <p:cNvPr id="4" name="Rectangle 3">
            <a:extLst>
              <a:ext uri="{FF2B5EF4-FFF2-40B4-BE49-F238E27FC236}">
                <a16:creationId xmlns:a16="http://schemas.microsoft.com/office/drawing/2014/main" id="{63175BFC-8CBA-41B4-B075-031D7679CA52}"/>
              </a:ext>
            </a:extLst>
          </p:cNvPr>
          <p:cNvSpPr/>
          <p:nvPr/>
        </p:nvSpPr>
        <p:spPr>
          <a:xfrm>
            <a:off x="609600" y="228601"/>
            <a:ext cx="10972800" cy="1631216"/>
          </a:xfrm>
          <a:prstGeom prst="rect">
            <a:avLst/>
          </a:prstGeom>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Names &amp; Titles Demonstrating </a:t>
            </a:r>
          </a:p>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Satan’s Post-Fall, Earthly Authority </a:t>
            </a:r>
          </a:p>
          <a:p>
            <a:pPr algn="ctr"/>
            <a:r>
              <a:rPr lang="en-US" sz="2600" dirty="0">
                <a:effectLst>
                  <a:outerShdw blurRad="38100" dist="38100" dir="2700000" algn="tl">
                    <a:srgbClr val="000000">
                      <a:alpha val="43137"/>
                    </a:srgbClr>
                  </a:outerShdw>
                </a:effectLst>
                <a:latin typeface="Calibri" panose="020F0502020204030204" pitchFamily="34" charset="0"/>
                <a:cs typeface="+mn-cs"/>
              </a:rPr>
              <a:t>(Job 1:7; 2:2; Luke 4:5-8; Rom. 8:19-22)</a:t>
            </a:r>
          </a:p>
        </p:txBody>
      </p:sp>
      <p:pic>
        <p:nvPicPr>
          <p:cNvPr id="2" name="Picture 1">
            <a:extLst>
              <a:ext uri="{FF2B5EF4-FFF2-40B4-BE49-F238E27FC236}">
                <a16:creationId xmlns:a16="http://schemas.microsoft.com/office/drawing/2014/main" id="{4FFDFCEB-DD3F-AF55-86A7-64ACCBF0E29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06068" y="2240280"/>
            <a:ext cx="2670532" cy="2743200"/>
          </a:xfrm>
          <a:prstGeom prst="rect">
            <a:avLst/>
          </a:prstGeom>
          <a:ln>
            <a:solidFill>
              <a:schemeClr val="tx1"/>
            </a:solidFill>
          </a:ln>
        </p:spPr>
      </p:pic>
    </p:spTree>
    <p:extLst>
      <p:ext uri="{BB962C8B-B14F-4D97-AF65-F5344CB8AC3E}">
        <p14:creationId xmlns:p14="http://schemas.microsoft.com/office/powerpoint/2010/main" val="196675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B7774E78-6F3A-41BB-BA5B-A7CAAFEC9A4E}"/>
              </a:ext>
            </a:extLst>
          </p:cNvPr>
          <p:cNvSpPr>
            <a:spLocks noGrp="1" noChangeArrowheads="1"/>
          </p:cNvSpPr>
          <p:nvPr>
            <p:ph type="body" idx="4294967295"/>
          </p:nvPr>
        </p:nvSpPr>
        <p:spPr>
          <a:xfrm>
            <a:off x="609600" y="1325564"/>
            <a:ext cx="8991600" cy="5227637"/>
          </a:xfrm>
        </p:spPr>
        <p:txBody>
          <a:bodyPr/>
          <a:lstStyle/>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Initial eviction from heaven (Isa 14:12-15; Ezek 28:12-17)</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Eden (Gen 3:15)</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Pre-diluvian world (1 Pet 3:19-20)</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Cross (John 12:31; 16:11; Col 2:15; Heb 2:14; 1 John 3:8)</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Mid point of the Tribulation (Rev 12:9)</a:t>
            </a:r>
          </a:p>
          <a:p>
            <a:pPr marL="514350" indent="-514350" algn="just" eaLnBrk="1" hangingPunct="1">
              <a:spcBef>
                <a:spcPts val="0"/>
              </a:spcBef>
              <a:spcAft>
                <a:spcPts val="1800"/>
              </a:spcAft>
              <a:buSzPct val="100000"/>
              <a:buFont typeface="+mj-lt"/>
              <a:buAutoNum type="arabicPeriod"/>
              <a:defRPr/>
            </a:pPr>
            <a:r>
              <a:rPr lang="en-US" sz="2800" b="1" u="sng" kern="1200" dirty="0">
                <a:solidFill>
                  <a:srgbClr val="FFFFCC"/>
                </a:solidFill>
                <a:effectLst>
                  <a:outerShdw blurRad="38100" dist="38100" dir="2700000" algn="tl">
                    <a:srgbClr val="000000">
                      <a:alpha val="43137"/>
                    </a:srgbClr>
                  </a:outerShdw>
                </a:effectLst>
              </a:rPr>
              <a:t>Beginning of millennium (Rev 20:2-3)</a:t>
            </a:r>
          </a:p>
          <a:p>
            <a:pPr marL="514350" indent="-514350" algn="just" eaLnBrk="1" hangingPunct="1">
              <a:spcBef>
                <a:spcPts val="0"/>
              </a:spcBef>
              <a:spcAft>
                <a:spcPts val="1800"/>
              </a:spcAft>
              <a:buSzPct val="100000"/>
              <a:buFont typeface="+mj-lt"/>
              <a:buAutoNum type="arabicPeriod"/>
              <a:defRPr/>
            </a:pPr>
            <a:r>
              <a:rPr lang="en-US" sz="2800" kern="1200" dirty="0">
                <a:effectLst>
                  <a:outerShdw blurRad="38100" dist="38100" dir="2700000" algn="tl">
                    <a:srgbClr val="000000">
                      <a:alpha val="43137"/>
                    </a:srgbClr>
                  </a:outerShdw>
                </a:effectLst>
              </a:rPr>
              <a:t>End of millennium (Rev 20:10)</a:t>
            </a:r>
          </a:p>
        </p:txBody>
      </p:sp>
      <p:pic>
        <p:nvPicPr>
          <p:cNvPr id="47107" name="Picture 4">
            <a:extLst>
              <a:ext uri="{FF2B5EF4-FFF2-40B4-BE49-F238E27FC236}">
                <a16:creationId xmlns:a16="http://schemas.microsoft.com/office/drawing/2014/main" id="{ED3568EC-6C27-4A0B-A1CD-705A0DE67E4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77010" y="1600200"/>
            <a:ext cx="177937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759ADDC8-F772-454F-9B93-5B498C013207}"/>
              </a:ext>
            </a:extLst>
          </p:cNvPr>
          <p:cNvSpPr txBox="1">
            <a:spLocks noChangeArrowheads="1"/>
          </p:cNvSpPr>
          <p:nvPr/>
        </p:nvSpPr>
        <p:spPr bwMode="auto">
          <a:xfrm>
            <a:off x="2209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dirty="0">
                <a:effectLst>
                  <a:outerShdw blurRad="38100" dist="38100" dir="2700000" algn="tl">
                    <a:srgbClr val="000000">
                      <a:alpha val="43137"/>
                    </a:srgbClr>
                  </a:outerShdw>
                </a:effectLst>
              </a:rPr>
              <a:t>Satan’s Progressive Defeat</a:t>
            </a:r>
          </a:p>
        </p:txBody>
      </p:sp>
    </p:spTree>
    <p:extLst>
      <p:ext uri="{BB962C8B-B14F-4D97-AF65-F5344CB8AC3E}">
        <p14:creationId xmlns:p14="http://schemas.microsoft.com/office/powerpoint/2010/main" val="21749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61002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BB788B1-DC4F-4325-877A-27222411E51D}"/>
              </a:ext>
            </a:extLst>
          </p:cNvPr>
          <p:cNvSpPr>
            <a:spLocks noGrp="1" noChangeArrowheads="1"/>
          </p:cNvSpPr>
          <p:nvPr>
            <p:ph type="body" idx="1"/>
          </p:nvPr>
        </p:nvSpPr>
        <p:spPr>
          <a:xfrm>
            <a:off x="1295400" y="1600201"/>
            <a:ext cx="9601200" cy="4689475"/>
          </a:xfrm>
        </p:spPr>
        <p:txBody>
          <a:bodyPr/>
          <a:lstStyle/>
          <a:p>
            <a:pPr marL="684213" lvl="1" indent="-684213" algn="just" eaLnBrk="1" hangingPunct="1">
              <a:lnSpc>
                <a:spcPct val="100000"/>
              </a:lnSpc>
              <a:spcBef>
                <a:spcPts val="0"/>
              </a:spcBef>
              <a:spcAft>
                <a:spcPts val="18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Lied to Adam and Eve (Gen 3:1ff)</a:t>
            </a:r>
          </a:p>
          <a:p>
            <a:pPr marL="684213" lvl="1" indent="-684213" algn="just" eaLnBrk="1" hangingPunct="1">
              <a:lnSpc>
                <a:spcPct val="100000"/>
              </a:lnSpc>
              <a:spcBef>
                <a:spcPts val="0"/>
              </a:spcBef>
              <a:spcAft>
                <a:spcPts val="18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Corrupted the pre-flood gene pool (Gen 6:1-4)</a:t>
            </a:r>
          </a:p>
          <a:p>
            <a:pPr marL="684213" lvl="1" indent="-684213" algn="just" eaLnBrk="1" hangingPunct="1">
              <a:lnSpc>
                <a:spcPct val="100000"/>
              </a:lnSpc>
              <a:spcBef>
                <a:spcPts val="0"/>
              </a:spcBef>
              <a:spcAft>
                <a:spcPts val="18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Accused and afflicted Job (Job 1–2)</a:t>
            </a:r>
          </a:p>
          <a:p>
            <a:pPr marL="684213" lvl="1" indent="-684213" algn="just" eaLnBrk="1" hangingPunct="1">
              <a:lnSpc>
                <a:spcPct val="100000"/>
              </a:lnSpc>
              <a:spcBef>
                <a:spcPts val="0"/>
              </a:spcBef>
              <a:spcAft>
                <a:spcPts val="18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Disputed Michael regarding Moses’ body (Jude 9)</a:t>
            </a:r>
          </a:p>
          <a:p>
            <a:pPr marL="684213" lvl="1" indent="-684213" algn="just" eaLnBrk="1" hangingPunct="1">
              <a:lnSpc>
                <a:spcPct val="100000"/>
              </a:lnSpc>
              <a:spcBef>
                <a:spcPts val="0"/>
              </a:spcBef>
              <a:spcAft>
                <a:spcPts val="18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Tempted David to take a census (1 </a:t>
            </a:r>
            <a:r>
              <a:rPr lang="en-US" kern="1200" dirty="0" err="1">
                <a:effectLst>
                  <a:outerShdw blurRad="38100" dist="38100" dir="2700000" algn="tl">
                    <a:srgbClr val="000000">
                      <a:alpha val="43137"/>
                    </a:srgbClr>
                  </a:outerShdw>
                </a:effectLst>
                <a:ea typeface="+mn-ea"/>
                <a:cs typeface="+mn-cs"/>
              </a:rPr>
              <a:t>Chr</a:t>
            </a:r>
            <a:r>
              <a:rPr lang="en-US" kern="1200" dirty="0">
                <a:effectLst>
                  <a:outerShdw blurRad="38100" dist="38100" dir="2700000" algn="tl">
                    <a:srgbClr val="000000">
                      <a:alpha val="43137"/>
                    </a:srgbClr>
                  </a:outerShdw>
                </a:effectLst>
                <a:ea typeface="+mn-ea"/>
                <a:cs typeface="+mn-cs"/>
              </a:rPr>
              <a:t> 21:1)</a:t>
            </a:r>
          </a:p>
          <a:p>
            <a:pPr marL="684213" lvl="1" indent="-684213" algn="just" eaLnBrk="1" hangingPunct="1">
              <a:lnSpc>
                <a:spcPct val="100000"/>
              </a:lnSpc>
              <a:spcBef>
                <a:spcPts val="0"/>
              </a:spcBef>
              <a:spcAft>
                <a:spcPts val="18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Accused Joshua (</a:t>
            </a:r>
            <a:r>
              <a:rPr lang="en-US" kern="1200" dirty="0" err="1">
                <a:effectLst>
                  <a:outerShdw blurRad="38100" dist="38100" dir="2700000" algn="tl">
                    <a:srgbClr val="000000">
                      <a:alpha val="43137"/>
                    </a:srgbClr>
                  </a:outerShdw>
                </a:effectLst>
                <a:ea typeface="+mn-ea"/>
                <a:cs typeface="+mn-cs"/>
              </a:rPr>
              <a:t>Zech</a:t>
            </a:r>
            <a:r>
              <a:rPr lang="en-US" kern="1200" dirty="0">
                <a:effectLst>
                  <a:outerShdw blurRad="38100" dist="38100" dir="2700000" algn="tl">
                    <a:srgbClr val="000000">
                      <a:alpha val="43137"/>
                    </a:srgbClr>
                  </a:outerShdw>
                </a:effectLst>
                <a:ea typeface="+mn-ea"/>
                <a:cs typeface="+mn-cs"/>
              </a:rPr>
              <a:t> 3:1-3)</a:t>
            </a:r>
          </a:p>
        </p:txBody>
      </p:sp>
      <p:sp>
        <p:nvSpPr>
          <p:cNvPr id="5" name="Rectangle 2">
            <a:extLst>
              <a:ext uri="{FF2B5EF4-FFF2-40B4-BE49-F238E27FC236}">
                <a16:creationId xmlns:a16="http://schemas.microsoft.com/office/drawing/2014/main" id="{2AFD3C8B-698F-41F6-93D7-F50FA100CB4A}"/>
              </a:ext>
            </a:extLst>
          </p:cNvPr>
          <p:cNvSpPr txBox="1">
            <a:spLocks noChangeArrowheads="1"/>
          </p:cNvSpPr>
          <p:nvPr/>
        </p:nvSpPr>
        <p:spPr bwMode="auto">
          <a:xfrm>
            <a:off x="2209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a:effectLst>
                  <a:outerShdw blurRad="38100" dist="38100" dir="2700000" algn="tl">
                    <a:srgbClr val="000000">
                      <a:alpha val="43137"/>
                    </a:srgbClr>
                  </a:outerShdw>
                </a:effectLst>
              </a:rPr>
              <a:t>Satan’s Works </a:t>
            </a:r>
            <a:r>
              <a:rPr lang="en-US" altLang="en-US" sz="4000" kern="0" dirty="0">
                <a:effectLst>
                  <a:outerShdw blurRad="38100" dist="38100" dir="2700000" algn="tl">
                    <a:srgbClr val="000000">
                      <a:alpha val="43137"/>
                    </a:srgbClr>
                  </a:outerShdw>
                </a:effectLst>
              </a:rPr>
              <a:t>- </a:t>
            </a:r>
            <a:r>
              <a:rPr lang="en-US" altLang="en-US" sz="4000" b="1" dirty="0">
                <a:solidFill>
                  <a:srgbClr val="FFFFCC"/>
                </a:solidFill>
                <a:effectLst>
                  <a:outerShdw blurRad="38100" dist="38100" dir="2700000" algn="tl">
                    <a:srgbClr val="000000">
                      <a:alpha val="43137"/>
                    </a:srgbClr>
                  </a:outerShdw>
                </a:effectLst>
                <a:ea typeface="+mn-ea"/>
                <a:cs typeface="+mn-cs"/>
              </a:rPr>
              <a:t>Past</a:t>
            </a:r>
            <a:endParaRPr lang="en-US" altLang="en-US" sz="3600" b="1" dirty="0">
              <a:solidFill>
                <a:srgbClr val="FFFFCC"/>
              </a:solidFill>
              <a:effectLst>
                <a:outerShdw blurRad="38100" dist="38100" dir="2700000" algn="tl">
                  <a:srgbClr val="000000">
                    <a:alpha val="43137"/>
                  </a:srgbClr>
                </a:outerShdw>
              </a:effectLst>
              <a:ea typeface="+mn-ea"/>
              <a:cs typeface="+mn-cs"/>
            </a:endParaRPr>
          </a:p>
        </p:txBody>
      </p:sp>
      <p:pic>
        <p:nvPicPr>
          <p:cNvPr id="39940" name="Picture 5">
            <a:extLst>
              <a:ext uri="{FF2B5EF4-FFF2-40B4-BE49-F238E27FC236}">
                <a16:creationId xmlns:a16="http://schemas.microsoft.com/office/drawing/2014/main" id="{14DB1C2A-4AF6-4EE0-A273-04DCBA205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a:extLst>
              <a:ext uri="{FF2B5EF4-FFF2-40B4-BE49-F238E27FC236}">
                <a16:creationId xmlns:a16="http://schemas.microsoft.com/office/drawing/2014/main" id="{2A21B2D5-CB35-468B-B332-6BCCE3EE2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id="{E4C4803F-3472-4C44-812E-2E5A888BAAFA}"/>
              </a:ext>
            </a:extLst>
          </p:cNvPr>
          <p:cNvSpPr>
            <a:spLocks noGrp="1" noChangeArrowheads="1"/>
          </p:cNvSpPr>
          <p:nvPr>
            <p:ph type="body" idx="1"/>
          </p:nvPr>
        </p:nvSpPr>
        <p:spPr>
          <a:xfrm>
            <a:off x="1295400" y="1600201"/>
            <a:ext cx="9601200" cy="4811713"/>
          </a:xfrm>
        </p:spPr>
        <p:txBody>
          <a:bodyPr/>
          <a:lstStyle/>
          <a:p>
            <a:pPr marL="684213" lvl="1" indent="-684213" algn="just" eaLnBrk="1" hangingPunct="1">
              <a:spcBef>
                <a:spcPts val="0"/>
              </a:spcBef>
              <a:spcAft>
                <a:spcPts val="1800"/>
              </a:spcAft>
              <a:buClr>
                <a:schemeClr val="tx2"/>
              </a:buClr>
              <a:buSzPct val="100000"/>
              <a:buFont typeface="+mj-lt"/>
              <a:buAutoNum type="arabicPeriod" startAt="7"/>
              <a:defRPr/>
            </a:pPr>
            <a:r>
              <a:rPr lang="en-US" kern="1200" dirty="0">
                <a:effectLst>
                  <a:outerShdw blurRad="38100" dist="38100" dir="2700000" algn="tl">
                    <a:srgbClr val="000000">
                      <a:alpha val="43137"/>
                    </a:srgbClr>
                  </a:outerShdw>
                </a:effectLst>
                <a:ea typeface="+mn-ea"/>
                <a:cs typeface="+mn-cs"/>
              </a:rPr>
              <a:t>Tempted Christ (Matt 4:1-11)</a:t>
            </a:r>
          </a:p>
          <a:p>
            <a:pPr marL="684213" lvl="1" indent="-684213" algn="just" eaLnBrk="1" hangingPunct="1">
              <a:spcBef>
                <a:spcPts val="0"/>
              </a:spcBef>
              <a:spcAft>
                <a:spcPts val="1800"/>
              </a:spcAft>
              <a:buClr>
                <a:schemeClr val="tx2"/>
              </a:buClr>
              <a:buSzPct val="100000"/>
              <a:buFont typeface="+mj-lt"/>
              <a:buAutoNum type="arabicPeriod" startAt="7"/>
              <a:defRPr/>
            </a:pPr>
            <a:r>
              <a:rPr lang="en-US" kern="1200" dirty="0">
                <a:effectLst>
                  <a:outerShdw blurRad="38100" dist="38100" dir="2700000" algn="tl">
                    <a:srgbClr val="000000">
                      <a:alpha val="43137"/>
                    </a:srgbClr>
                  </a:outerShdw>
                </a:effectLst>
                <a:ea typeface="+mn-ea"/>
                <a:cs typeface="+mn-cs"/>
              </a:rPr>
              <a:t>Tested Peter (Luke 22:31-33)</a:t>
            </a:r>
          </a:p>
          <a:p>
            <a:pPr marL="684213" lvl="1" indent="-684213" algn="just" eaLnBrk="1" hangingPunct="1">
              <a:spcBef>
                <a:spcPts val="0"/>
              </a:spcBef>
              <a:spcAft>
                <a:spcPts val="1800"/>
              </a:spcAft>
              <a:buClr>
                <a:schemeClr val="tx2"/>
              </a:buClr>
              <a:buSzPct val="100000"/>
              <a:buFont typeface="+mj-lt"/>
              <a:buAutoNum type="arabicPeriod" startAt="7"/>
              <a:defRPr/>
            </a:pPr>
            <a:r>
              <a:rPr lang="en-US" kern="1200" dirty="0">
                <a:effectLst>
                  <a:outerShdw blurRad="38100" dist="38100" dir="2700000" algn="tl">
                    <a:srgbClr val="000000">
                      <a:alpha val="43137"/>
                    </a:srgbClr>
                  </a:outerShdw>
                </a:effectLst>
                <a:ea typeface="+mn-ea"/>
                <a:cs typeface="+mn-cs"/>
              </a:rPr>
              <a:t>Possessed Judas (John 13:27)</a:t>
            </a:r>
          </a:p>
          <a:p>
            <a:pPr marL="684213" lvl="1" indent="-684213" algn="just" eaLnBrk="1" hangingPunct="1">
              <a:spcBef>
                <a:spcPts val="0"/>
              </a:spcBef>
              <a:spcAft>
                <a:spcPts val="1800"/>
              </a:spcAft>
              <a:buClr>
                <a:schemeClr val="tx2"/>
              </a:buClr>
              <a:buSzPct val="100000"/>
              <a:buFont typeface="+mj-lt"/>
              <a:buAutoNum type="arabicPeriod" startAt="7"/>
              <a:defRPr/>
            </a:pPr>
            <a:r>
              <a:rPr lang="en-US" b="1" u="sng" kern="1200" dirty="0">
                <a:solidFill>
                  <a:srgbClr val="FFFFCC"/>
                </a:solidFill>
                <a:effectLst>
                  <a:outerShdw blurRad="38100" dist="38100" dir="2700000" algn="tl">
                    <a:srgbClr val="000000">
                      <a:alpha val="43137"/>
                    </a:srgbClr>
                  </a:outerShdw>
                </a:effectLst>
                <a:ea typeface="+mn-ea"/>
                <a:cs typeface="+mn-cs"/>
              </a:rPr>
              <a:t>Hindered Paul (1 </a:t>
            </a:r>
            <a:r>
              <a:rPr lang="en-US" b="1" u="sng" kern="1200" dirty="0" err="1">
                <a:solidFill>
                  <a:srgbClr val="FFFFCC"/>
                </a:solidFill>
                <a:effectLst>
                  <a:outerShdw blurRad="38100" dist="38100" dir="2700000" algn="tl">
                    <a:srgbClr val="000000">
                      <a:alpha val="43137"/>
                    </a:srgbClr>
                  </a:outerShdw>
                </a:effectLst>
                <a:ea typeface="+mn-ea"/>
                <a:cs typeface="+mn-cs"/>
              </a:rPr>
              <a:t>Thess</a:t>
            </a:r>
            <a:r>
              <a:rPr lang="en-US" b="1" u="sng" kern="1200" dirty="0">
                <a:solidFill>
                  <a:srgbClr val="FFFFCC"/>
                </a:solidFill>
                <a:effectLst>
                  <a:outerShdw blurRad="38100" dist="38100" dir="2700000" algn="tl">
                    <a:srgbClr val="000000">
                      <a:alpha val="43137"/>
                    </a:srgbClr>
                  </a:outerShdw>
                </a:effectLst>
                <a:ea typeface="+mn-ea"/>
                <a:cs typeface="+mn-cs"/>
              </a:rPr>
              <a:t> 2:18)</a:t>
            </a:r>
          </a:p>
          <a:p>
            <a:pPr marL="684213" lvl="1" indent="-684213" algn="just" eaLnBrk="1" hangingPunct="1">
              <a:spcBef>
                <a:spcPts val="0"/>
              </a:spcBef>
              <a:spcAft>
                <a:spcPts val="1800"/>
              </a:spcAft>
              <a:buClr>
                <a:schemeClr val="tx2"/>
              </a:buClr>
              <a:buSzPct val="100000"/>
              <a:buFont typeface="+mj-lt"/>
              <a:buAutoNum type="arabicPeriod" startAt="7"/>
              <a:defRPr/>
            </a:pPr>
            <a:r>
              <a:rPr lang="en-US" kern="1200" dirty="0">
                <a:effectLst>
                  <a:outerShdw blurRad="38100" dist="38100" dir="2700000" algn="tl">
                    <a:srgbClr val="000000">
                      <a:alpha val="43137"/>
                    </a:srgbClr>
                  </a:outerShdw>
                </a:effectLst>
                <a:ea typeface="+mn-ea"/>
                <a:cs typeface="+mn-cs"/>
              </a:rPr>
              <a:t>Afflicted Paul (2 Cor 12:7-10)</a:t>
            </a:r>
          </a:p>
          <a:p>
            <a:pPr marL="684213" lvl="1" indent="-684213" algn="just" eaLnBrk="1" hangingPunct="1">
              <a:spcBef>
                <a:spcPts val="0"/>
              </a:spcBef>
              <a:spcAft>
                <a:spcPts val="1800"/>
              </a:spcAft>
              <a:buClr>
                <a:schemeClr val="tx2"/>
              </a:buClr>
              <a:buSzPct val="100000"/>
              <a:buFont typeface="+mj-lt"/>
              <a:buAutoNum type="arabicPeriod" startAt="7"/>
              <a:defRPr/>
            </a:pPr>
            <a:r>
              <a:rPr lang="en-US" kern="1200" dirty="0">
                <a:effectLst>
                  <a:outerShdw blurRad="38100" dist="38100" dir="2700000" algn="tl">
                    <a:srgbClr val="000000">
                      <a:alpha val="43137"/>
                    </a:srgbClr>
                  </a:outerShdw>
                </a:effectLst>
                <a:ea typeface="+mn-ea"/>
                <a:cs typeface="+mn-cs"/>
              </a:rPr>
              <a:t>Influenced Ananias &amp; Sapphira to lie (Acts 5:3-4, 8)</a:t>
            </a:r>
          </a:p>
        </p:txBody>
      </p:sp>
      <p:sp>
        <p:nvSpPr>
          <p:cNvPr id="7" name="Rectangle 2">
            <a:extLst>
              <a:ext uri="{FF2B5EF4-FFF2-40B4-BE49-F238E27FC236}">
                <a16:creationId xmlns:a16="http://schemas.microsoft.com/office/drawing/2014/main" id="{EA9BE353-B78F-4785-BCD3-4409691A2DB6}"/>
              </a:ext>
            </a:extLst>
          </p:cNvPr>
          <p:cNvSpPr txBox="1">
            <a:spLocks noChangeArrowheads="1"/>
          </p:cNvSpPr>
          <p:nvPr/>
        </p:nvSpPr>
        <p:spPr bwMode="auto">
          <a:xfrm>
            <a:off x="2209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a:effectLst>
                  <a:outerShdw blurRad="38100" dist="38100" dir="2700000" algn="tl">
                    <a:srgbClr val="000000">
                      <a:alpha val="43137"/>
                    </a:srgbClr>
                  </a:outerShdw>
                </a:effectLst>
              </a:rPr>
              <a:t>Satan’s Works </a:t>
            </a:r>
            <a:r>
              <a:rPr lang="en-US" altLang="en-US" sz="4000" kern="0" dirty="0">
                <a:effectLst>
                  <a:outerShdw blurRad="38100" dist="38100" dir="2700000" algn="tl">
                    <a:srgbClr val="000000">
                      <a:alpha val="43137"/>
                    </a:srgbClr>
                  </a:outerShdw>
                </a:effectLst>
              </a:rPr>
              <a:t>– </a:t>
            </a:r>
            <a:r>
              <a:rPr lang="en-US" altLang="en-US" sz="4000" b="1" dirty="0">
                <a:solidFill>
                  <a:srgbClr val="FFFFCC"/>
                </a:solidFill>
                <a:effectLst>
                  <a:outerShdw blurRad="38100" dist="38100" dir="2700000" algn="tl">
                    <a:srgbClr val="000000">
                      <a:alpha val="43137"/>
                    </a:srgbClr>
                  </a:outerShdw>
                </a:effectLst>
                <a:ea typeface="+mn-ea"/>
                <a:cs typeface="+mn-cs"/>
              </a:rPr>
              <a:t>Past</a:t>
            </a:r>
            <a:r>
              <a:rPr lang="en-US" altLang="en-US" sz="4000" kern="0" dirty="0">
                <a:effectLst>
                  <a:outerShdw blurRad="38100" dist="38100" dir="2700000" algn="tl">
                    <a:srgbClr val="000000">
                      <a:alpha val="43137"/>
                    </a:srgbClr>
                  </a:outerShdw>
                </a:effectLst>
              </a:rPr>
              <a:t> (cont’d)</a:t>
            </a:r>
          </a:p>
        </p:txBody>
      </p:sp>
      <p:pic>
        <p:nvPicPr>
          <p:cNvPr id="2" name="Picture 5">
            <a:extLst>
              <a:ext uri="{FF2B5EF4-FFF2-40B4-BE49-F238E27FC236}">
                <a16:creationId xmlns:a16="http://schemas.microsoft.com/office/drawing/2014/main" id="{39726F28-A9D1-ECA2-0E55-D8BE1D9E5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76892D97-346B-CEDB-4015-56D289C4C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EF24DC29-B81A-4FE1-8FF9-B08593BB585C}"/>
              </a:ext>
            </a:extLst>
          </p:cNvPr>
          <p:cNvSpPr>
            <a:spLocks noGrp="1" noChangeArrowheads="1"/>
          </p:cNvSpPr>
          <p:nvPr>
            <p:ph type="body" idx="1"/>
          </p:nvPr>
        </p:nvSpPr>
        <p:spPr>
          <a:xfrm>
            <a:off x="1295400" y="1600200"/>
            <a:ext cx="9601200" cy="4114800"/>
          </a:xfrm>
        </p:spPr>
        <p:txBody>
          <a:bodyPr/>
          <a:lstStyle/>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Snatches God’s Word (Luke 8:12)</a:t>
            </a:r>
          </a:p>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Rules world (1 John 5:19)</a:t>
            </a:r>
          </a:p>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Blinds the mind (2 Cor 4:4)</a:t>
            </a:r>
          </a:p>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Sends false ministers (2 Cor 11:14-15)</a:t>
            </a:r>
          </a:p>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Sends false gospels (2 Cor 11:3-4)</a:t>
            </a:r>
          </a:p>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Sows unbelievers among believers (Matt 13:38-39)</a:t>
            </a:r>
          </a:p>
          <a:p>
            <a:pPr marL="684213" lvl="1" indent="-684213" algn="just" eaLnBrk="1" hangingPunct="1">
              <a:spcBef>
                <a:spcPts val="0"/>
              </a:spcBef>
              <a:spcAft>
                <a:spcPts val="1200"/>
              </a:spcAft>
              <a:buClr>
                <a:schemeClr val="tx2"/>
              </a:buClr>
              <a:buSzPct val="100000"/>
              <a:buFont typeface="+mj-lt"/>
              <a:buAutoNum type="arabicPeriod"/>
              <a:defRPr/>
            </a:pPr>
            <a:r>
              <a:rPr lang="en-US" kern="1200" dirty="0">
                <a:effectLst>
                  <a:outerShdw blurRad="38100" dist="38100" dir="2700000" algn="tl">
                    <a:srgbClr val="000000">
                      <a:alpha val="43137"/>
                    </a:srgbClr>
                  </a:outerShdw>
                </a:effectLst>
                <a:ea typeface="+mn-ea"/>
                <a:cs typeface="+mn-cs"/>
              </a:rPr>
              <a:t>Performs miracles (2 </a:t>
            </a:r>
            <a:r>
              <a:rPr lang="en-US" kern="1200" dirty="0" err="1">
                <a:effectLst>
                  <a:outerShdw blurRad="38100" dist="38100" dir="2700000" algn="tl">
                    <a:srgbClr val="000000">
                      <a:alpha val="43137"/>
                    </a:srgbClr>
                  </a:outerShdw>
                </a:effectLst>
                <a:ea typeface="+mn-ea"/>
                <a:cs typeface="+mn-cs"/>
              </a:rPr>
              <a:t>Thess</a:t>
            </a:r>
            <a:r>
              <a:rPr lang="en-US" kern="1200" dirty="0">
                <a:effectLst>
                  <a:outerShdw blurRad="38100" dist="38100" dir="2700000" algn="tl">
                    <a:srgbClr val="000000">
                      <a:alpha val="43137"/>
                    </a:srgbClr>
                  </a:outerShdw>
                </a:effectLst>
                <a:ea typeface="+mn-ea"/>
                <a:cs typeface="+mn-cs"/>
              </a:rPr>
              <a:t> 2:9)</a:t>
            </a:r>
          </a:p>
        </p:txBody>
      </p:sp>
      <p:sp>
        <p:nvSpPr>
          <p:cNvPr id="7" name="Rectangle 2">
            <a:extLst>
              <a:ext uri="{FF2B5EF4-FFF2-40B4-BE49-F238E27FC236}">
                <a16:creationId xmlns:a16="http://schemas.microsoft.com/office/drawing/2014/main" id="{4D19DDAA-6093-49AC-81F3-4B69F12195BF}"/>
              </a:ext>
            </a:extLst>
          </p:cNvPr>
          <p:cNvSpPr txBox="1">
            <a:spLocks noChangeArrowheads="1"/>
          </p:cNvSpPr>
          <p:nvPr/>
        </p:nvSpPr>
        <p:spPr bwMode="auto">
          <a:xfrm>
            <a:off x="2209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a:effectLst>
                  <a:outerShdw blurRad="38100" dist="38100" dir="2700000" algn="tl">
                    <a:srgbClr val="000000">
                      <a:alpha val="43137"/>
                    </a:srgbClr>
                  </a:outerShdw>
                </a:effectLst>
              </a:rPr>
              <a:t>Satan’s Works </a:t>
            </a:r>
            <a:r>
              <a:rPr lang="en-US" altLang="en-US" sz="4000" kern="0" dirty="0">
                <a:effectLst>
                  <a:outerShdw blurRad="38100" dist="38100" dir="2700000" algn="tl">
                    <a:srgbClr val="000000">
                      <a:alpha val="43137"/>
                    </a:srgbClr>
                  </a:outerShdw>
                </a:effectLst>
              </a:rPr>
              <a:t>– </a:t>
            </a:r>
            <a:r>
              <a:rPr lang="en-US" altLang="en-US" sz="4000" b="1" dirty="0">
                <a:solidFill>
                  <a:srgbClr val="FFFFCC"/>
                </a:solidFill>
                <a:effectLst>
                  <a:outerShdw blurRad="38100" dist="38100" dir="2700000" algn="tl">
                    <a:srgbClr val="000000">
                      <a:alpha val="43137"/>
                    </a:srgbClr>
                  </a:outerShdw>
                </a:effectLst>
                <a:ea typeface="+mn-ea"/>
                <a:cs typeface="+mn-cs"/>
              </a:rPr>
              <a:t>Present</a:t>
            </a:r>
            <a:endParaRPr lang="en-US" altLang="en-US" sz="4000" kern="0" dirty="0">
              <a:effectLst>
                <a:outerShdw blurRad="38100" dist="38100" dir="2700000" algn="tl">
                  <a:srgbClr val="000000">
                    <a:alpha val="43137"/>
                  </a:srgbClr>
                </a:outerShdw>
              </a:effectLst>
            </a:endParaRPr>
          </a:p>
        </p:txBody>
      </p:sp>
      <p:pic>
        <p:nvPicPr>
          <p:cNvPr id="2" name="Picture 5">
            <a:extLst>
              <a:ext uri="{FF2B5EF4-FFF2-40B4-BE49-F238E27FC236}">
                <a16:creationId xmlns:a16="http://schemas.microsoft.com/office/drawing/2014/main" id="{BFF9DC82-12EF-EFC6-CE7D-E346E70CC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49B4AA78-16DD-4BED-2D60-1334CAD37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731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4F0F8EA2-78E3-457A-AF11-0D25C0A59E85}"/>
              </a:ext>
            </a:extLst>
          </p:cNvPr>
          <p:cNvSpPr>
            <a:spLocks noGrp="1" noChangeArrowheads="1"/>
          </p:cNvSpPr>
          <p:nvPr>
            <p:ph type="body" idx="1"/>
          </p:nvPr>
        </p:nvSpPr>
        <p:spPr>
          <a:xfrm>
            <a:off x="1295400" y="1600200"/>
            <a:ext cx="9601200" cy="4659312"/>
          </a:xfrm>
        </p:spPr>
        <p:txBody>
          <a:bodyPr/>
          <a:lstStyle/>
          <a:p>
            <a:pPr marL="684213" lvl="1" indent="-684213" algn="just" eaLnBrk="1" hangingPunct="1">
              <a:spcBef>
                <a:spcPts val="0"/>
              </a:spcBef>
              <a:spcAft>
                <a:spcPts val="1200"/>
              </a:spcAft>
              <a:buClr>
                <a:schemeClr val="tx2"/>
              </a:buClr>
              <a:buSzPct val="100000"/>
              <a:buFont typeface="+mj-lt"/>
              <a:buAutoNum type="arabicPeriod" startAt="8"/>
              <a:defRPr/>
            </a:pPr>
            <a:r>
              <a:rPr lang="en-US" kern="1200" dirty="0">
                <a:effectLst>
                  <a:outerShdw blurRad="38100" dist="38100" dir="2700000" algn="tl">
                    <a:srgbClr val="000000">
                      <a:alpha val="43137"/>
                    </a:srgbClr>
                  </a:outerShdw>
                </a:effectLst>
                <a:ea typeface="+mn-ea"/>
                <a:cs typeface="+mn-cs"/>
              </a:rPr>
              <a:t>Promotes immorality (Eph 2:1-3)</a:t>
            </a:r>
          </a:p>
          <a:p>
            <a:pPr marL="684213" lvl="1" indent="-684213" algn="just" eaLnBrk="1" hangingPunct="1">
              <a:spcBef>
                <a:spcPts val="0"/>
              </a:spcBef>
              <a:spcAft>
                <a:spcPts val="1200"/>
              </a:spcAft>
              <a:buClr>
                <a:schemeClr val="tx2"/>
              </a:buClr>
              <a:buSzPct val="100000"/>
              <a:buFont typeface="+mj-lt"/>
              <a:buAutoNum type="arabicPeriod" startAt="8"/>
              <a:defRPr/>
            </a:pPr>
            <a:r>
              <a:rPr lang="en-US" kern="1200" dirty="0">
                <a:effectLst>
                  <a:outerShdw blurRad="38100" dist="38100" dir="2700000" algn="tl">
                    <a:srgbClr val="000000">
                      <a:alpha val="43137"/>
                    </a:srgbClr>
                  </a:outerShdw>
                </a:effectLst>
                <a:ea typeface="+mn-ea"/>
                <a:cs typeface="+mn-cs"/>
              </a:rPr>
              <a:t>Opposes God’s people (Eph 6:11-12)</a:t>
            </a:r>
          </a:p>
          <a:p>
            <a:pPr marL="684213" lvl="1" indent="-684213" algn="just" eaLnBrk="1" hangingPunct="1">
              <a:spcBef>
                <a:spcPts val="0"/>
              </a:spcBef>
              <a:spcAft>
                <a:spcPts val="1200"/>
              </a:spcAft>
              <a:buClr>
                <a:schemeClr val="tx2"/>
              </a:buClr>
              <a:buSzPct val="100000"/>
              <a:buFont typeface="+mj-lt"/>
              <a:buAutoNum type="arabicPeriod" startAt="10"/>
              <a:defRPr/>
            </a:pPr>
            <a:r>
              <a:rPr lang="en-US" kern="1200" dirty="0">
                <a:effectLst>
                  <a:outerShdw blurRad="38100" dist="38100" dir="2700000" algn="tl">
                    <a:srgbClr val="000000">
                      <a:alpha val="43137"/>
                    </a:srgbClr>
                  </a:outerShdw>
                </a:effectLst>
                <a:ea typeface="+mn-ea"/>
                <a:cs typeface="+mn-cs"/>
              </a:rPr>
              <a:t>Tempts God’s people (1 Cor 7:5)</a:t>
            </a:r>
          </a:p>
          <a:p>
            <a:pPr marL="684213" lvl="1" indent="-684213" algn="just" eaLnBrk="1" hangingPunct="1">
              <a:spcBef>
                <a:spcPts val="0"/>
              </a:spcBef>
              <a:spcAft>
                <a:spcPts val="1200"/>
              </a:spcAft>
              <a:buClr>
                <a:schemeClr val="tx2"/>
              </a:buClr>
              <a:buSzPct val="100000"/>
              <a:buFont typeface="+mj-lt"/>
              <a:buAutoNum type="arabicPeriod" startAt="10"/>
              <a:defRPr/>
            </a:pPr>
            <a:r>
              <a:rPr lang="en-US" kern="1200" dirty="0">
                <a:effectLst>
                  <a:outerShdw blurRad="38100" dist="38100" dir="2700000" algn="tl">
                    <a:srgbClr val="000000">
                      <a:alpha val="43137"/>
                    </a:srgbClr>
                  </a:outerShdw>
                </a:effectLst>
                <a:ea typeface="+mn-ea"/>
                <a:cs typeface="+mn-cs"/>
              </a:rPr>
              <a:t>Uses the carnality of Christians (Eph 4:26-27)</a:t>
            </a:r>
          </a:p>
          <a:p>
            <a:pPr marL="684213" lvl="1" indent="-684213" algn="just" eaLnBrk="1" hangingPunct="1">
              <a:spcBef>
                <a:spcPts val="0"/>
              </a:spcBef>
              <a:spcAft>
                <a:spcPts val="1200"/>
              </a:spcAft>
              <a:buClr>
                <a:schemeClr val="tx2"/>
              </a:buClr>
              <a:buSzPct val="100000"/>
              <a:buFont typeface="+mj-lt"/>
              <a:buAutoNum type="arabicPeriod" startAt="10"/>
              <a:defRPr/>
            </a:pPr>
            <a:r>
              <a:rPr lang="en-US" kern="1200" dirty="0">
                <a:effectLst>
                  <a:outerShdw blurRad="38100" dist="38100" dir="2700000" algn="tl">
                    <a:srgbClr val="000000">
                      <a:alpha val="43137"/>
                    </a:srgbClr>
                  </a:outerShdw>
                </a:effectLst>
                <a:ea typeface="+mn-ea"/>
                <a:cs typeface="+mn-cs"/>
              </a:rPr>
              <a:t>Causes physical problems (Luke 13:11, 16)</a:t>
            </a:r>
          </a:p>
          <a:p>
            <a:pPr marL="684213" lvl="1" indent="-684213" algn="just" eaLnBrk="1" hangingPunct="1">
              <a:spcBef>
                <a:spcPts val="0"/>
              </a:spcBef>
              <a:spcAft>
                <a:spcPts val="1200"/>
              </a:spcAft>
              <a:buClr>
                <a:schemeClr val="tx2"/>
              </a:buClr>
              <a:buSzPct val="100000"/>
              <a:buFont typeface="+mj-lt"/>
              <a:buAutoNum type="arabicPeriod" startAt="10"/>
              <a:defRPr/>
            </a:pPr>
            <a:r>
              <a:rPr lang="en-US" kern="1200" dirty="0">
                <a:effectLst>
                  <a:outerShdw blurRad="38100" dist="38100" dir="2700000" algn="tl">
                    <a:srgbClr val="000000">
                      <a:alpha val="43137"/>
                    </a:srgbClr>
                  </a:outerShdw>
                </a:effectLst>
                <a:ea typeface="+mn-ea"/>
                <a:cs typeface="+mn-cs"/>
              </a:rPr>
              <a:t>Influences civil government (Dan 10:10ff)</a:t>
            </a:r>
          </a:p>
          <a:p>
            <a:pPr marL="684213" lvl="1" indent="-684213" algn="just" eaLnBrk="1" hangingPunct="1">
              <a:spcBef>
                <a:spcPts val="0"/>
              </a:spcBef>
              <a:spcAft>
                <a:spcPts val="1200"/>
              </a:spcAft>
              <a:buClr>
                <a:schemeClr val="tx2"/>
              </a:buClr>
              <a:buSzPct val="100000"/>
              <a:buFont typeface="+mj-lt"/>
              <a:buAutoNum type="arabicPeriod" startAt="10"/>
              <a:defRPr/>
            </a:pPr>
            <a:r>
              <a:rPr lang="en-US" kern="1200" dirty="0">
                <a:effectLst>
                  <a:outerShdw blurRad="38100" dist="38100" dir="2700000" algn="tl">
                    <a:srgbClr val="000000">
                      <a:alpha val="43137"/>
                    </a:srgbClr>
                  </a:outerShdw>
                </a:effectLst>
                <a:ea typeface="+mn-ea"/>
                <a:cs typeface="+mn-cs"/>
              </a:rPr>
              <a:t>Lies (John 8:44)</a:t>
            </a:r>
          </a:p>
          <a:p>
            <a:pPr marL="684213" lvl="1" indent="-684213" algn="just" eaLnBrk="1" hangingPunct="1">
              <a:spcBef>
                <a:spcPts val="0"/>
              </a:spcBef>
              <a:spcAft>
                <a:spcPts val="1200"/>
              </a:spcAft>
              <a:buClr>
                <a:schemeClr val="tx2"/>
              </a:buClr>
              <a:buSzPct val="100000"/>
              <a:buFont typeface="+mj-lt"/>
              <a:buAutoNum type="arabicPeriod" startAt="10"/>
              <a:defRPr/>
            </a:pPr>
            <a:r>
              <a:rPr lang="en-US" kern="1200" dirty="0">
                <a:effectLst>
                  <a:outerShdw blurRad="38100" dist="38100" dir="2700000" algn="tl">
                    <a:srgbClr val="000000">
                      <a:alpha val="43137"/>
                    </a:srgbClr>
                  </a:outerShdw>
                </a:effectLst>
                <a:ea typeface="+mn-ea"/>
                <a:cs typeface="+mn-cs"/>
              </a:rPr>
              <a:t>Deceives (Rev 12:9; 20:3)</a:t>
            </a:r>
          </a:p>
        </p:txBody>
      </p:sp>
      <p:sp>
        <p:nvSpPr>
          <p:cNvPr id="7" name="Rectangle 2">
            <a:extLst>
              <a:ext uri="{FF2B5EF4-FFF2-40B4-BE49-F238E27FC236}">
                <a16:creationId xmlns:a16="http://schemas.microsoft.com/office/drawing/2014/main" id="{D8DAD309-3C14-4D43-898F-9A54B51B31A9}"/>
              </a:ext>
            </a:extLst>
          </p:cNvPr>
          <p:cNvSpPr txBox="1">
            <a:spLocks noChangeArrowheads="1"/>
          </p:cNvSpPr>
          <p:nvPr/>
        </p:nvSpPr>
        <p:spPr bwMode="auto">
          <a:xfrm>
            <a:off x="2209800" y="304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4000" kern="0">
                <a:effectLst>
                  <a:outerShdw blurRad="38100" dist="38100" dir="2700000" algn="tl">
                    <a:srgbClr val="000000">
                      <a:alpha val="43137"/>
                    </a:srgbClr>
                  </a:outerShdw>
                </a:effectLst>
              </a:rPr>
              <a:t>Satan’s Works </a:t>
            </a:r>
            <a:r>
              <a:rPr lang="en-US" altLang="en-US" sz="4000" kern="0" dirty="0">
                <a:effectLst>
                  <a:outerShdw blurRad="38100" dist="38100" dir="2700000" algn="tl">
                    <a:srgbClr val="000000">
                      <a:alpha val="43137"/>
                    </a:srgbClr>
                  </a:outerShdw>
                </a:effectLst>
              </a:rPr>
              <a:t>– </a:t>
            </a:r>
            <a:r>
              <a:rPr lang="en-US" altLang="en-US" sz="4000" b="1" dirty="0">
                <a:solidFill>
                  <a:srgbClr val="FFFFCC"/>
                </a:solidFill>
                <a:effectLst>
                  <a:outerShdw blurRad="38100" dist="38100" dir="2700000" algn="tl">
                    <a:srgbClr val="000000">
                      <a:alpha val="43137"/>
                    </a:srgbClr>
                  </a:outerShdw>
                </a:effectLst>
                <a:ea typeface="+mn-ea"/>
                <a:cs typeface="+mn-cs"/>
              </a:rPr>
              <a:t>Present</a:t>
            </a:r>
            <a:r>
              <a:rPr lang="en-US" altLang="en-US" sz="4000" kern="0" dirty="0">
                <a:effectLst>
                  <a:outerShdw blurRad="38100" dist="38100" dir="2700000" algn="tl">
                    <a:srgbClr val="000000">
                      <a:alpha val="43137"/>
                    </a:srgbClr>
                  </a:outerShdw>
                </a:effectLst>
              </a:rPr>
              <a:t> (cont’d )</a:t>
            </a:r>
          </a:p>
        </p:txBody>
      </p:sp>
      <p:pic>
        <p:nvPicPr>
          <p:cNvPr id="2" name="Picture 5">
            <a:extLst>
              <a:ext uri="{FF2B5EF4-FFF2-40B4-BE49-F238E27FC236}">
                <a16:creationId xmlns:a16="http://schemas.microsoft.com/office/drawing/2014/main" id="{7DCC1A69-B173-FADA-6DE6-D803F50F4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22238"/>
            <a:ext cx="87788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0DA8E3B6-A1C9-DFA1-579C-32D050F22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0" y="122238"/>
            <a:ext cx="877888"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0A96E-12F7-3173-0408-F52C353FDA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9219" name="Rectangle 3">
            <a:extLst>
              <a:ext uri="{FF2B5EF4-FFF2-40B4-BE49-F238E27FC236}">
                <a16:creationId xmlns:a16="http://schemas.microsoft.com/office/drawing/2014/main" id="{FD8DD498-5673-53CF-DB81-6A4FBE105E09}"/>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b="1" u="sng" dirty="0">
                <a:solidFill>
                  <a:srgbClr val="FFFFCC"/>
                </a:solidFill>
              </a:rPr>
              <a:t>2 – Correction</a:t>
            </a:r>
          </a:p>
          <a:p>
            <a:pPr marL="457200" indent="-457200" algn="just" eaLnBrk="1" hangingPunct="1">
              <a:spcBef>
                <a:spcPts val="0"/>
              </a:spcBef>
              <a:spcAft>
                <a:spcPts val="3600"/>
              </a:spcAft>
              <a:defRPr/>
            </a:pPr>
            <a:r>
              <a:rPr lang="en-US" dirty="0"/>
              <a:t>3 – Consequences</a:t>
            </a:r>
          </a:p>
        </p:txBody>
      </p:sp>
      <p:pic>
        <p:nvPicPr>
          <p:cNvPr id="96260" name="Picture 10">
            <a:extLst>
              <a:ext uri="{FF2B5EF4-FFF2-40B4-BE49-F238E27FC236}">
                <a16:creationId xmlns:a16="http://schemas.microsoft.com/office/drawing/2014/main" id="{E786776A-AFC1-5D6C-70EB-045A88B0C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947181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3:3-5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Paul’s Prayer for the Thessalonians</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Protection from Satan (3)</a:t>
            </a:r>
          </a:p>
          <a:p>
            <a:pPr marL="574675" lvl="1" indent="-574675" eaLnBrk="1" hangingPunct="1">
              <a:spcBef>
                <a:spcPts val="0"/>
              </a:spcBef>
              <a:spcAft>
                <a:spcPts val="3600"/>
              </a:spcAft>
              <a:buClr>
                <a:srgbClr val="00FF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Continued obedience (4)</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sz="3200" dirty="0">
                <a:effectLst>
                  <a:outerShdw blurRad="38100" dist="38100" dir="2700000" algn="tl">
                    <a:srgbClr val="000000">
                      <a:alpha val="43137"/>
                    </a:srgbClr>
                  </a:outerShdw>
                </a:effectLst>
              </a:rPr>
              <a:t>Greater intimacy with God (5)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471261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609600" y="152400"/>
          <a:ext cx="10972800" cy="6553200"/>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4083022562"/>
                    </a:ext>
                  </a:extLst>
                </a:gridCol>
                <a:gridCol w="3115159">
                  <a:extLst>
                    <a:ext uri="{9D8B030D-6E8A-4147-A177-3AD203B41FA5}">
                      <a16:colId xmlns:a16="http://schemas.microsoft.com/office/drawing/2014/main" val="1397627422"/>
                    </a:ext>
                  </a:extLst>
                </a:gridCol>
                <a:gridCol w="2696705">
                  <a:extLst>
                    <a:ext uri="{9D8B030D-6E8A-4147-A177-3AD203B41FA5}">
                      <a16:colId xmlns:a16="http://schemas.microsoft.com/office/drawing/2014/main" val="3861418638"/>
                    </a:ext>
                  </a:extLst>
                </a:gridCol>
                <a:gridCol w="2417736">
                  <a:extLst>
                    <a:ext uri="{9D8B030D-6E8A-4147-A177-3AD203B41FA5}">
                      <a16:colId xmlns:a16="http://schemas.microsoft.com/office/drawing/2014/main" val="1991858644"/>
                    </a:ext>
                  </a:extLst>
                </a:gridCol>
              </a:tblGrid>
              <a:tr h="1066800">
                <a:tc gridSpan="4">
                  <a:txBody>
                    <a:bodyPr/>
                    <a:lstStyle/>
                    <a:p>
                      <a:pPr marL="0" marR="0" lvl="0" indent="0" algn="ctr" defTabSz="685800" rtl="0" eaLnBrk="0" fontAlgn="base" latinLnBrk="0" hangingPunct="0">
                        <a:lnSpc>
                          <a:spcPct val="90000"/>
                        </a:lnSpc>
                        <a:spcBef>
                          <a:spcPct val="0"/>
                        </a:spcBef>
                        <a:spcAft>
                          <a:spcPts val="1200"/>
                        </a:spcAft>
                        <a:buClr>
                          <a:schemeClr val="tx2"/>
                        </a:buClr>
                        <a:buSzPct val="75000"/>
                        <a:buFont typeface="Wingdings" pitchFamily="2" charset="2"/>
                        <a:buNone/>
                        <a:tabLst/>
                        <a:defRPr/>
                      </a:pPr>
                      <a:r>
                        <a:rPr lang="en-US" altLang="en-US" sz="40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Three Tenses of Salvation</a:t>
                      </a:r>
                      <a:endParaRPr lang="en-US" sz="40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8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8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8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8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08943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3:3-5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Paul’s Prayer for the Thessalonians</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Protection from Satan (3)</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Continued obedience (4)</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Greater intimacy with God (5)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88654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FC1077-AB87-4890-A0D3-6A05AF1BE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5293757"/>
          </a:xfrm>
          <a:prstGeom prst="rect">
            <a:avLst/>
          </a:prstGeom>
          <a:noFill/>
          <a:ln w="28575">
            <a:noFill/>
            <a:miter lim="800000"/>
            <a:headEnd/>
            <a:tailEnd/>
          </a:ln>
        </p:spPr>
        <p:txBody>
          <a:bodyPr wrap="square">
            <a:spAutoFit/>
          </a:bodyPr>
          <a:lstStyle/>
          <a:p>
            <a:pPr algn="ctr" defTabSz="68580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5:21-22</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heard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the ancients were told, ‘You shall not commit murder’ and ‘Whoever commits murder shall be liable to the court.’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everyone who is angry with his brother shall be guilty before the court; and whoever says to his brother, ‘You good-for-nothing,’ shall be guilty before the supreme court; and whoever says, ‘You fool,’ shall be guilty enough to go into the fiery hell.”</a:t>
            </a:r>
          </a:p>
        </p:txBody>
      </p:sp>
    </p:spTree>
    <p:extLst>
      <p:ext uri="{BB962C8B-B14F-4D97-AF65-F5344CB8AC3E}">
        <p14:creationId xmlns:p14="http://schemas.microsoft.com/office/powerpoint/2010/main" val="698696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7D069-E491-4830-BF30-8A8EC777B5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1200"/>
              </a:spcAft>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Matthew 5:27-28</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heard that it was said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shall not commit adultery’;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 say to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everyone who looks at a woman with lust for her has already committed adultery with her in his heart.”</a:t>
            </a:r>
          </a:p>
        </p:txBody>
      </p:sp>
    </p:spTree>
    <p:extLst>
      <p:ext uri="{BB962C8B-B14F-4D97-AF65-F5344CB8AC3E}">
        <p14:creationId xmlns:p14="http://schemas.microsoft.com/office/powerpoint/2010/main" val="3205135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43000"/>
            <a:ext cx="10972800" cy="5016758"/>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My views ... are the result of a life of inquiry and reflection, and very different from the anti-Christian system imputed to me by those who know nothing of my opinions. To the corruptions of Christianity, I am, indeed, opposed; but not to the genuine precepts of Jesus Himself. I am a Christian in the only sense in which He wished any one to be; sincerely attached to his doctrines in preference to all others...His system of morals...if filled up in the style and spirit of the rich fragments He left us, would be the most perfect and sublime that has ever been taught by man...His moral doctrines...were more pure and . . .</a:t>
            </a:r>
          </a:p>
        </p:txBody>
      </p:sp>
      <p:sp>
        <p:nvSpPr>
          <p:cNvPr id="55299" name="TextBox 4"/>
          <p:cNvSpPr txBox="1">
            <a:spLocks noChangeArrowheads="1"/>
          </p:cNvSpPr>
          <p:nvPr/>
        </p:nvSpPr>
        <p:spPr bwMode="auto">
          <a:xfrm>
            <a:off x="1752600" y="6444734"/>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55300" name="Title 5"/>
          <p:cNvSpPr>
            <a:spLocks noGrp="1"/>
          </p:cNvSpPr>
          <p:nvPr>
            <p:ph type="ctrTitle" sz="quarter" idx="4294967295"/>
          </p:nvPr>
        </p:nvSpPr>
        <p:spPr>
          <a:xfrm>
            <a:off x="4267200" y="228601"/>
            <a:ext cx="3657600" cy="694267"/>
          </a:xfrm>
        </p:spPr>
        <p:txBody>
          <a:bodyPr/>
          <a:lstStyle/>
          <a:p>
            <a:pPr algn="ctr" eaLnBrk="1" hangingPunct="1"/>
            <a:r>
              <a:rPr lang="en-US" sz="3600" dirty="0">
                <a:solidFill>
                  <a:srgbClr val="00FFFF"/>
                </a:solidFill>
                <a:effectLst>
                  <a:outerShdw blurRad="38100" dist="38100" dir="2700000" algn="tl">
                    <a:srgbClr val="000000">
                      <a:alpha val="43137"/>
                    </a:srgbClr>
                  </a:outerShdw>
                </a:effectLst>
                <a:cs typeface="Calibri" panose="020F0502020204030204" pitchFamily="34" charset="0"/>
              </a:rPr>
              <a:t>Thomas Jefferson</a:t>
            </a:r>
          </a:p>
        </p:txBody>
      </p:sp>
      <p:pic>
        <p:nvPicPr>
          <p:cNvPr id="55302" name="Picture 4" descr="http://upload.wikimedia.org/wikipedia/commons/1/1e/Thomas_Jefferson_by_Rembrandt_Peale,_18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90685"/>
            <a:ext cx="10972800" cy="4524315"/>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perfect than those of the most correct of the philosophers...gathering all into one family under the bonds of love, charity, peace, common wants and common aids. A development of this head will evince the peculiar superiority of the system of Jesus over all others. The precepts of philosophy, and of </a:t>
            </a:r>
            <a:r>
              <a:rPr lang="en-US" sz="3200" b="1" u="sng" dirty="0">
                <a:solidFill>
                  <a:srgbClr val="FFFFCC"/>
                </a:solidFill>
                <a:latin typeface="Calibri" panose="020F0502020204030204" pitchFamily="34" charset="0"/>
                <a:cs typeface="Calibri" panose="020F0502020204030204" pitchFamily="34" charset="0"/>
              </a:rPr>
              <a:t>the Hebrew code, laid hold of actions only</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He pushed his </a:t>
            </a:r>
            <a:r>
              <a:rPr lang="en-US" sz="3200" b="1" u="sng" dirty="0" err="1">
                <a:solidFill>
                  <a:srgbClr val="FFFFCC"/>
                </a:solidFill>
                <a:latin typeface="Calibri" panose="020F0502020204030204" pitchFamily="34" charset="0"/>
                <a:cs typeface="Calibri" panose="020F0502020204030204" pitchFamily="34" charset="0"/>
              </a:rPr>
              <a:t>scrutinies</a:t>
            </a:r>
            <a:r>
              <a:rPr lang="en-US" sz="3200" b="1" u="sng" dirty="0">
                <a:solidFill>
                  <a:srgbClr val="FFFFCC"/>
                </a:solidFill>
                <a:latin typeface="Calibri" panose="020F0502020204030204" pitchFamily="34" charset="0"/>
                <a:cs typeface="Calibri" panose="020F0502020204030204" pitchFamily="34" charset="0"/>
              </a:rPr>
              <a:t> into the heart of man; erected his tribunal in the region of his thoughts, and purified the waters at the fountain head</a:t>
            </a:r>
            <a:r>
              <a:rPr lang="en-US" sz="3200" dirty="0">
                <a:latin typeface="Calibri" panose="020F0502020204030204" pitchFamily="34" charset="0"/>
                <a:cs typeface="Calibri" panose="020F0502020204030204" pitchFamily="34" charset="0"/>
              </a:rPr>
              <a:t>.”</a:t>
            </a:r>
          </a:p>
        </p:txBody>
      </p:sp>
      <p:sp>
        <p:nvSpPr>
          <p:cNvPr id="55299" name="TextBox 4"/>
          <p:cNvSpPr txBox="1">
            <a:spLocks noChangeArrowheads="1"/>
          </p:cNvSpPr>
          <p:nvPr/>
        </p:nvSpPr>
        <p:spPr bwMode="auto">
          <a:xfrm>
            <a:off x="1752600" y="6413526"/>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97FB6D77-CAA0-4F1D-81E0-29B27933F25E}"/>
              </a:ext>
            </a:extLst>
          </p:cNvPr>
          <p:cNvSpPr txBox="1">
            <a:spLocks/>
          </p:cNvSpPr>
          <p:nvPr/>
        </p:nvSpPr>
        <p:spPr bwMode="auto">
          <a:xfrm>
            <a:off x="4267200" y="228601"/>
            <a:ext cx="3657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solidFill>
                  <a:srgbClr val="00FFFF"/>
                </a:solidFill>
                <a:effectLst>
                  <a:outerShdw blurRad="38100" dist="38100" dir="2700000" algn="tl">
                    <a:srgbClr val="000000">
                      <a:alpha val="43137"/>
                    </a:srgbClr>
                  </a:outerShdw>
                </a:effectLst>
                <a:cs typeface="Calibri" panose="020F0502020204030204" pitchFamily="34" charset="0"/>
              </a:rPr>
              <a:t>Thomas Jefferson</a:t>
            </a:r>
            <a:endParaRPr 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8" name="Picture 4" descr="http://upload.wikimedia.org/wikipedia/commons/1/1e/Thomas_Jefferson_by_Rembrandt_Peale,_1800.jpg">
            <a:extLst>
              <a:ext uri="{FF2B5EF4-FFF2-40B4-BE49-F238E27FC236}">
                <a16:creationId xmlns:a16="http://schemas.microsoft.com/office/drawing/2014/main" id="{CA4912B8-B84C-4352-A172-DE24F975122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199"/>
            <a:ext cx="767663" cy="914400"/>
          </a:xfrm>
          <a:prstGeom prst="rect">
            <a:avLst/>
          </a:prstGeom>
          <a:solidFill>
            <a:srgbClr val="FFFFFF">
              <a:shade val="85000"/>
            </a:srgbClr>
          </a:solidFill>
          <a:ln w="19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2285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E3DBE7-394A-B83A-36C3-5F5C1488EB25}"/>
              </a:ext>
            </a:extLst>
          </p:cNvPr>
          <p:cNvPicPr>
            <a:picLocks noChangeAspect="1"/>
          </p:cNvPicPr>
          <p:nvPr/>
        </p:nvPicPr>
        <p:blipFill>
          <a:blip r:embed="rId2"/>
          <a:stretch>
            <a:fillRect/>
          </a:stretch>
        </p:blipFill>
        <p:spPr>
          <a:xfrm>
            <a:off x="0" y="0"/>
            <a:ext cx="12192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4739759"/>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moral excellence, knowledge, </a:t>
            </a:r>
            <a:r>
              <a:rPr lang="en-US" sz="3600" baseline="30000" dirty="0">
                <a:effectLst>
                  <a:outerShdw blurRad="38100" dist="38100" dir="2700000" algn="tl">
                    <a:srgbClr val="000000">
                      <a:alpha val="43137"/>
                    </a:srgbClr>
                  </a:outerShdw>
                </a:effectLst>
                <a:latin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knowledge, self-control,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self-control,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perseverance [</a:t>
            </a:r>
            <a:r>
              <a:rPr lang="en-US" sz="3600" b="1" i="1" u="sng" kern="0" dirty="0" err="1">
                <a:solidFill>
                  <a:srgbClr val="FFFFCC"/>
                </a:solidFill>
                <a:effectLst>
                  <a:outerShdw blurRad="38100" dist="38100" dir="2700000" algn="tl">
                    <a:srgbClr val="000000">
                      <a:alpha val="43137"/>
                    </a:srgbClr>
                  </a:outerShdw>
                </a:effectLst>
                <a:latin typeface="Calibri" panose="020F0502020204030204" pitchFamily="34" charset="0"/>
                <a:cs typeface="+mn-cs"/>
              </a:rPr>
              <a:t>hypomonē</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perseverance, godliness,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29515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486150" y="228600"/>
            <a:ext cx="52197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2 Peter,” online: www.soniclight.com, accessed 21 January 2020, 12.</a:t>
            </a:r>
          </a:p>
        </p:txBody>
      </p:sp>
      <p:sp>
        <p:nvSpPr>
          <p:cNvPr id="16387" name="Rectangle 3"/>
          <p:cNvSpPr>
            <a:spLocks noGrp="1" noChangeArrowheads="1"/>
          </p:cNvSpPr>
          <p:nvPr>
            <p:ph type="body" idx="1"/>
          </p:nvPr>
        </p:nvSpPr>
        <p:spPr>
          <a:xfrm>
            <a:off x="609600" y="1676400"/>
            <a:ext cx="10972800" cy="4343400"/>
          </a:xfrm>
        </p:spPr>
        <p:txBody>
          <a:bodyPr/>
          <a:lstStyle/>
          <a:p>
            <a:pPr marL="0" indent="0" algn="just">
              <a:buNone/>
              <a:defRPr/>
            </a:pPr>
            <a:r>
              <a:rPr lang="en-US" i="1" dirty="0"/>
              <a:t>“</a:t>
            </a:r>
            <a:r>
              <a:rPr lang="en-US" dirty="0"/>
              <a:t>Unlike other New Testament ethical lists (except Rom. 5:3-5), Peter used a literary device called ‘</a:t>
            </a:r>
            <a:r>
              <a:rPr lang="en-US" dirty="0" err="1"/>
              <a:t>sorites</a:t>
            </a:r>
            <a:r>
              <a:rPr lang="en-US" dirty="0"/>
              <a:t>’ (also called ‘climax’ or </a:t>
            </a:r>
            <a:r>
              <a:rPr lang="en-US" i="1" dirty="0" err="1"/>
              <a:t>gradatio</a:t>
            </a:r>
            <a:r>
              <a:rPr lang="en-US" dirty="0"/>
              <a:t>). Sorites (from the Gr. </a:t>
            </a:r>
            <a:r>
              <a:rPr lang="en-US" i="1" dirty="0" err="1"/>
              <a:t>soros</a:t>
            </a:r>
            <a:r>
              <a:rPr lang="en-US" dirty="0"/>
              <a:t>, ‘a heap’) is </a:t>
            </a:r>
            <a:r>
              <a:rPr lang="en-US" b="1" u="sng" dirty="0">
                <a:solidFill>
                  <a:srgbClr val="FFFFCC"/>
                </a:solidFill>
              </a:rPr>
              <a:t>a set of statements that proceed, step by step, to a climactic conclusion through the force of logic or reliance upon a series of indisputable facts</a:t>
            </a:r>
            <a:r>
              <a:rPr lang="en-US" dirty="0"/>
              <a:t>. Each new statement picks up the last key word or phrase of the preceding one</a:t>
            </a:r>
            <a:r>
              <a:rPr lang="en-US" i="1" dirty="0"/>
              <a:t>.”</a:t>
            </a:r>
          </a:p>
        </p:txBody>
      </p:sp>
    </p:spTree>
    <p:extLst>
      <p:ext uri="{BB962C8B-B14F-4D97-AF65-F5344CB8AC3E}">
        <p14:creationId xmlns:p14="http://schemas.microsoft.com/office/powerpoint/2010/main" val="2133051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a:t>
            </a:r>
            <a:r>
              <a:rPr lang="en-US" altLang="en-US" sz="3600">
                <a:effectLst>
                  <a:outerShdw blurRad="38100" dist="38100" dir="2700000" algn="tl">
                    <a:srgbClr val="000000">
                      <a:alpha val="43137"/>
                    </a:srgbClr>
                  </a:outerShdw>
                </a:effectLst>
                <a:cs typeface="Calibri" panose="020F0502020204030204" pitchFamily="34" charset="0"/>
              </a:rPr>
              <a:t>Thessalonians 2:1-12</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departure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582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555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[the Tribulation]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315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3:3-5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Paul’s Prayer for the Thessalonians</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Protection from Satan (3)</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Continued obedience (4)</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sz="3200" dirty="0">
                <a:effectLst>
                  <a:outerShdw blurRad="38100" dist="38100" dir="2700000" algn="tl">
                    <a:srgbClr val="000000">
                      <a:alpha val="43137"/>
                    </a:srgbClr>
                  </a:outerShdw>
                </a:effectLst>
              </a:rPr>
              <a:t>Greater intimacy with God (5)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6666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515727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Reciprocal Prayer</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6962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Thessalonians’ Prayer for Paul (</a:t>
            </a:r>
            <a:r>
              <a:rPr lang="en-US"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Paul’s Prayer for the Thessalonians (3-5)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804675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3:3-5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Paul’s Prayer for the Thessalonians</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Protection from Satan (3)</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Continued obedience (4)</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sz="3200" dirty="0">
                <a:effectLst>
                  <a:outerShdw blurRad="38100" dist="38100" dir="2700000" algn="tl">
                    <a:srgbClr val="000000">
                      <a:alpha val="43137"/>
                    </a:srgbClr>
                  </a:outerShdw>
                </a:effectLst>
              </a:rPr>
              <a:t>Greater intimacy with God (5)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3684446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639050"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b="1" u="sng" dirty="0">
                <a:solidFill>
                  <a:srgbClr val="FFFFCC"/>
                </a:solidFill>
              </a:rPr>
              <a:t>Exhortation to discipline the idle (3:6-15) </a:t>
            </a:r>
          </a:p>
          <a:p>
            <a:pPr marL="457200" indent="-457200" algn="just" eaLnBrk="1" hangingPunct="1">
              <a:spcBef>
                <a:spcPts val="0"/>
              </a:spcBef>
              <a:spcAft>
                <a:spcPts val="3600"/>
              </a:spcAft>
              <a:defRPr/>
            </a:pPr>
            <a:r>
              <a:rPr lang="en-US" dirty="0"/>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21235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b="1" u="sng" dirty="0">
                <a:solidFill>
                  <a:srgbClr val="FFFFCC"/>
                </a:solidFill>
              </a:rPr>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4742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0FD0A96E-12F7-3173-0408-F52C353FDAB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9219" name="Rectangle 3">
            <a:extLst>
              <a:ext uri="{FF2B5EF4-FFF2-40B4-BE49-F238E27FC236}">
                <a16:creationId xmlns:a16="http://schemas.microsoft.com/office/drawing/2014/main" id="{FD8DD498-5673-53CF-DB81-6A4FBE105E09}"/>
              </a:ext>
            </a:extLst>
          </p:cNvPr>
          <p:cNvSpPr>
            <a:spLocks noGrp="1" noChangeArrowheads="1"/>
          </p:cNvSpPr>
          <p:nvPr>
            <p:ph type="body" idx="1"/>
          </p:nvPr>
        </p:nvSpPr>
        <p:spPr>
          <a:xfrm>
            <a:off x="4095750" y="1946275"/>
            <a:ext cx="4002088" cy="2930525"/>
          </a:xfrm>
        </p:spPr>
        <p:txBody>
          <a:bodyPr/>
          <a:lstStyle/>
          <a:p>
            <a:pPr marL="457200" indent="-457200" algn="just" eaLnBrk="1" hangingPunct="1">
              <a:spcBef>
                <a:spcPts val="0"/>
              </a:spcBef>
              <a:spcAft>
                <a:spcPts val="3600"/>
              </a:spcAft>
              <a:defRPr/>
            </a:pPr>
            <a:r>
              <a:rPr lang="en-US" dirty="0"/>
              <a:t>1 – Commendation</a:t>
            </a:r>
          </a:p>
          <a:p>
            <a:pPr marL="457200" indent="-457200" algn="just" eaLnBrk="1" hangingPunct="1">
              <a:spcBef>
                <a:spcPts val="0"/>
              </a:spcBef>
              <a:spcAft>
                <a:spcPts val="3600"/>
              </a:spcAft>
              <a:defRPr/>
            </a:pPr>
            <a:r>
              <a:rPr lang="en-US" dirty="0"/>
              <a:t>2 – Correction</a:t>
            </a:r>
          </a:p>
          <a:p>
            <a:pPr marL="457200" indent="-457200" algn="just" eaLnBrk="1" hangingPunct="1">
              <a:spcBef>
                <a:spcPts val="0"/>
              </a:spcBef>
              <a:spcAft>
                <a:spcPts val="3600"/>
              </a:spcAft>
              <a:defRPr/>
            </a:pPr>
            <a:r>
              <a:rPr lang="en-US" b="1" u="sng" dirty="0">
                <a:solidFill>
                  <a:srgbClr val="FFFFCC"/>
                </a:solidFill>
              </a:rPr>
              <a:t>3 – Consequences</a:t>
            </a:r>
          </a:p>
        </p:txBody>
      </p:sp>
      <p:pic>
        <p:nvPicPr>
          <p:cNvPr id="96260" name="Picture 10">
            <a:extLst>
              <a:ext uri="{FF2B5EF4-FFF2-40B4-BE49-F238E27FC236}">
                <a16:creationId xmlns:a16="http://schemas.microsoft.com/office/drawing/2014/main" id="{E786776A-AFC1-5D6C-70EB-045A88B0C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dirty="0"/>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dirty="0"/>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BFD8F14-709A-0A53-EE80-9376F4D047BB}"/>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a:t>Consequences of Poor Doctrine (3)</a:t>
            </a:r>
          </a:p>
        </p:txBody>
      </p:sp>
      <p:sp>
        <p:nvSpPr>
          <p:cNvPr id="20483" name="Rectangle 3">
            <a:extLst>
              <a:ext uri="{FF2B5EF4-FFF2-40B4-BE49-F238E27FC236}">
                <a16:creationId xmlns:a16="http://schemas.microsoft.com/office/drawing/2014/main" id="{F77E3BE2-8E13-0AC4-D3A8-32C0C2CBAE86}"/>
              </a:ext>
            </a:extLst>
          </p:cNvPr>
          <p:cNvSpPr>
            <a:spLocks noGrp="1" noChangeArrowheads="1"/>
          </p:cNvSpPr>
          <p:nvPr>
            <p:ph type="body" idx="1"/>
          </p:nvPr>
        </p:nvSpPr>
        <p:spPr>
          <a:xfrm>
            <a:off x="2343150" y="1946275"/>
            <a:ext cx="7507288" cy="2701925"/>
          </a:xfrm>
        </p:spPr>
        <p:txBody>
          <a:bodyPr/>
          <a:lstStyle/>
          <a:p>
            <a:pPr marL="457200" indent="-457200" algn="just" eaLnBrk="1" hangingPunct="1">
              <a:spcBef>
                <a:spcPts val="0"/>
              </a:spcBef>
              <a:spcAft>
                <a:spcPts val="3600"/>
              </a:spcAft>
              <a:defRPr/>
            </a:pPr>
            <a:r>
              <a:rPr lang="en-US" b="1" u="sng" dirty="0">
                <a:solidFill>
                  <a:srgbClr val="FFFFCC"/>
                </a:solidFill>
              </a:rPr>
              <a:t>Reciprocal prayer (3:1-5)</a:t>
            </a:r>
          </a:p>
          <a:p>
            <a:pPr marL="457200" indent="-457200" algn="just" eaLnBrk="1" hangingPunct="1">
              <a:spcBef>
                <a:spcPts val="0"/>
              </a:spcBef>
              <a:spcAft>
                <a:spcPts val="3600"/>
              </a:spcAft>
              <a:defRPr/>
            </a:pPr>
            <a:r>
              <a:rPr lang="en-US" dirty="0"/>
              <a:t>Exhortation to discipline the idle (3:6-15) </a:t>
            </a:r>
          </a:p>
          <a:p>
            <a:pPr marL="457200" indent="-457200" algn="just" eaLnBrk="1" hangingPunct="1">
              <a:spcBef>
                <a:spcPts val="0"/>
              </a:spcBef>
              <a:spcAft>
                <a:spcPts val="3600"/>
              </a:spcAft>
              <a:defRPr/>
            </a:pPr>
            <a:r>
              <a:rPr lang="en-US" dirty="0"/>
              <a:t>Conclusion (3:16-18) </a:t>
            </a:r>
          </a:p>
        </p:txBody>
      </p:sp>
      <p:pic>
        <p:nvPicPr>
          <p:cNvPr id="97284" name="Picture 10">
            <a:extLst>
              <a:ext uri="{FF2B5EF4-FFF2-40B4-BE49-F238E27FC236}">
                <a16:creationId xmlns:a16="http://schemas.microsoft.com/office/drawing/2014/main" id="{F6AB45E7-D9F0-AAA3-C5B5-F16B01020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0" y="80963"/>
            <a:ext cx="939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00764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Reciprocal Prayer</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Thessalonians’ Prayer for Paul (</a:t>
            </a:r>
            <a:r>
              <a:rPr lang="en-US" dirty="0">
                <a:effectLst>
                  <a:outerShdw blurRad="38100" dist="38100" dir="2700000" algn="tl">
                    <a:srgbClr val="000000">
                      <a:alpha val="43137"/>
                    </a:srgbClr>
                  </a:outerShdw>
                </a:effectLst>
              </a:rPr>
              <a:t>1-2</a:t>
            </a:r>
            <a:r>
              <a:rPr lang="en-US" sz="3200" dirty="0">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Paul’s Prayer for the Thessalonians (3-5)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08022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3:1-5</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Reciprocal Prayer</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b="1" u="sng" dirty="0">
                <a:solidFill>
                  <a:srgbClr val="FFFFCC"/>
                </a:solidFill>
                <a:effectLst>
                  <a:outerShdw blurRad="38100" dist="38100" dir="2700000" algn="tl">
                    <a:srgbClr val="000000">
                      <a:alpha val="43137"/>
                    </a:srgbClr>
                  </a:outerShdw>
                </a:effectLst>
              </a:rPr>
              <a:t>Thessalonians’ Prayer for Paul (</a:t>
            </a:r>
            <a:r>
              <a:rPr lang="en-US" b="1" u="sng" dirty="0">
                <a:solidFill>
                  <a:srgbClr val="FFFFCC"/>
                </a:solidFill>
                <a:effectLst>
                  <a:outerShdw blurRad="38100" dist="38100" dir="2700000" algn="tl">
                    <a:srgbClr val="000000">
                      <a:alpha val="43137"/>
                    </a:srgbClr>
                  </a:outerShdw>
                </a:effectLst>
              </a:rPr>
              <a:t>1-2</a:t>
            </a:r>
            <a:r>
              <a:rPr lang="en-US" sz="3200" b="1" u="sng" dirty="0">
                <a:solidFill>
                  <a:srgbClr val="FFFFCC"/>
                </a:solidFill>
                <a:effectLst>
                  <a:outerShdw blurRad="38100" dist="38100" dir="2700000" algn="tl">
                    <a:srgbClr val="000000">
                      <a:alpha val="43137"/>
                    </a:srgbClr>
                  </a:outerShdw>
                </a:effectLst>
              </a:rPr>
              <a:t>)</a:t>
            </a:r>
          </a:p>
          <a:p>
            <a:pPr marL="574675" lvl="1" indent="-574675" eaLnBrk="1" hangingPunct="1">
              <a:lnSpc>
                <a:spcPct val="100000"/>
              </a:lnSpc>
              <a:spcBef>
                <a:spcPts val="0"/>
              </a:spcBef>
              <a:spcAft>
                <a:spcPts val="3600"/>
              </a:spcAft>
              <a:buClr>
                <a:srgbClr val="00FFFF"/>
              </a:buClr>
              <a:buSzPct val="100000"/>
              <a:buFont typeface="Wingdings" pitchFamily="2" charset="2"/>
              <a:buAutoNum type="romanUcPeriod"/>
              <a:defRPr/>
            </a:pPr>
            <a:r>
              <a:rPr lang="en-US" sz="3200" dirty="0">
                <a:effectLst>
                  <a:outerShdw blurRad="38100" dist="38100" dir="2700000" algn="tl">
                    <a:srgbClr val="000000">
                      <a:alpha val="43137"/>
                    </a:srgbClr>
                  </a:outerShdw>
                </a:effectLst>
              </a:rPr>
              <a:t>Paul’s Prayer for the Thessalonians (3-5)</a:t>
            </a: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150091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lnSpc>
                <a:spcPct val="100000"/>
              </a:lnSpc>
            </a:pPr>
            <a:r>
              <a:rPr lang="en-US" sz="3600" dirty="0">
                <a:solidFill>
                  <a:srgbClr val="00FFFF"/>
                </a:solidFill>
                <a:effectLst>
                  <a:outerShdw blurRad="38100" dist="38100" dir="2700000" algn="tl">
                    <a:srgbClr val="000000">
                      <a:alpha val="43137"/>
                    </a:srgbClr>
                  </a:outerShdw>
                </a:effectLst>
              </a:rPr>
              <a:t>2 Thessalonians</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 3:1-</a:t>
            </a:r>
            <a:r>
              <a:rPr lang="en-US" sz="3600" dirty="0">
                <a:solidFill>
                  <a:srgbClr val="00FFFF"/>
                </a:solidFill>
                <a:effectLst>
                  <a:outerShdw blurRad="38100" dist="38100" dir="2700000" algn="tl">
                    <a:srgbClr val="000000">
                      <a:alpha val="43137"/>
                    </a:srgbClr>
                  </a:outerShdw>
                </a:effectLst>
              </a:rPr>
              <a:t>2</a:t>
            </a:r>
            <a:br>
              <a:rPr lang="en-US" sz="3600" dirty="0">
                <a:effectLst>
                  <a:outerShdw blurRad="38100" dist="38100" dir="2700000" algn="tl">
                    <a:srgbClr val="000000">
                      <a:alpha val="43137"/>
                    </a:srgbClr>
                  </a:outerShdw>
                </a:effectLst>
                <a:cs typeface="Calibri" panose="020F0502020204030204" pitchFamily="34" charset="0"/>
              </a:rPr>
            </a:br>
            <a:r>
              <a:rPr lang="en-US" sz="2400" b="1" dirty="0">
                <a:solidFill>
                  <a:srgbClr val="FFFFCC"/>
                </a:solidFill>
                <a:effectLst>
                  <a:outerShdw blurRad="38100" dist="38100" dir="2700000" algn="tl">
                    <a:srgbClr val="000000">
                      <a:alpha val="43137"/>
                    </a:srgbClr>
                  </a:outerShdw>
                </a:effectLst>
                <a:cs typeface="Calibri" panose="020F0502020204030204" pitchFamily="34" charset="0"/>
              </a:rPr>
              <a:t>Thessalonians’ Prayer for Paul</a:t>
            </a:r>
            <a:endParaRPr lang="en-US" sz="2400" b="1" dirty="0">
              <a:solidFill>
                <a:srgbClr val="FFFFCC"/>
              </a:solidFill>
              <a:effectLst>
                <a:outerShdw blurRad="38100" dist="38100" dir="2700000" algn="tl">
                  <a:srgbClr val="000000">
                    <a:alpha val="43137"/>
                  </a:srgbClr>
                </a:outerShdw>
              </a:effectLst>
            </a:endParaRPr>
          </a:p>
        </p:txBody>
      </p:sp>
      <p:sp>
        <p:nvSpPr>
          <p:cNvPr id="161795" name="Rectangle 3"/>
          <p:cNvSpPr>
            <a:spLocks noGrp="1" noChangeArrowheads="1"/>
          </p:cNvSpPr>
          <p:nvPr>
            <p:ph type="body" idx="1"/>
          </p:nvPr>
        </p:nvSpPr>
        <p:spPr>
          <a:xfrm>
            <a:off x="609600" y="2147131"/>
            <a:ext cx="7467600" cy="2424870"/>
          </a:xfrm>
        </p:spPr>
        <p:txBody>
          <a:bodyPr/>
          <a:lstStyle/>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Effectiveness (1)</a:t>
            </a:r>
          </a:p>
          <a:p>
            <a:pPr marL="574675" lvl="1" indent="-574675" eaLnBrk="1" hangingPunct="1">
              <a:lnSpc>
                <a:spcPct val="100000"/>
              </a:lnSpc>
              <a:spcBef>
                <a:spcPts val="0"/>
              </a:spcBef>
              <a:spcAft>
                <a:spcPts val="3600"/>
              </a:spcAft>
              <a:buClr>
                <a:srgbClr val="00FFFF"/>
              </a:buClr>
              <a:buSzPct val="100000"/>
              <a:buFont typeface="+mj-lt"/>
              <a:buAutoNum type="alphaUcPeriod"/>
              <a:defRPr/>
            </a:pPr>
            <a:r>
              <a:rPr lang="en-US" dirty="0">
                <a:effectLst>
                  <a:outerShdw blurRad="38100" dist="38100" dir="2700000" algn="tl">
                    <a:srgbClr val="000000">
                      <a:alpha val="43137"/>
                    </a:srgbClr>
                  </a:outerShdw>
                </a:effectLst>
              </a:rPr>
              <a:t>Deliverance (2)</a:t>
            </a:r>
            <a:endParaRPr lang="en-US" sz="3200" dirty="0">
              <a:effectLst>
                <a:outerShdw blurRad="38100" dist="38100" dir="2700000" algn="tl">
                  <a:srgbClr val="000000">
                    <a:alpha val="43137"/>
                  </a:srgbClr>
                </a:outerShdw>
              </a:effectLst>
            </a:endParaRPr>
          </a:p>
          <a:p>
            <a:pPr marL="0" lvl="1" indent="0" eaLnBrk="1" hangingPunct="1">
              <a:lnSpc>
                <a:spcPct val="100000"/>
              </a:lnSpc>
              <a:spcBef>
                <a:spcPts val="0"/>
              </a:spcBef>
              <a:spcAft>
                <a:spcPts val="3600"/>
              </a:spcAft>
              <a:buClr>
                <a:srgbClr val="00FFFF"/>
              </a:buClr>
              <a:buSzPct val="100000"/>
              <a:buNone/>
              <a:defRPr/>
            </a:pPr>
            <a:endParaRPr lang="en-US" sz="3200"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FB154A21-5487-48F3-3079-AC4DAB494891}"/>
              </a:ext>
            </a:extLst>
          </p:cNvPr>
          <p:cNvPicPr>
            <a:picLocks noChangeAspect="1"/>
          </p:cNvPicPr>
          <p:nvPr/>
        </p:nvPicPr>
        <p:blipFill>
          <a:blip r:embed="rId3"/>
          <a:stretch>
            <a:fillRect/>
          </a:stretch>
        </p:blipFill>
        <p:spPr>
          <a:xfrm>
            <a:off x="8305800" y="2438400"/>
            <a:ext cx="3090940" cy="2286198"/>
          </a:xfrm>
          <a:prstGeom prst="rect">
            <a:avLst/>
          </a:prstGeom>
        </p:spPr>
      </p:pic>
    </p:spTree>
    <p:extLst>
      <p:ext uri="{BB962C8B-B14F-4D97-AF65-F5344CB8AC3E}">
        <p14:creationId xmlns:p14="http://schemas.microsoft.com/office/powerpoint/2010/main" val="3858891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11180"/>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19110</TotalTime>
  <Words>1528</Words>
  <Application>Microsoft Office PowerPoint</Application>
  <PresentationFormat>Widescreen</PresentationFormat>
  <Paragraphs>173</Paragraphs>
  <Slides>36</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Times New Roman</vt:lpstr>
      <vt:lpstr>Wingdings</vt:lpstr>
      <vt:lpstr>Azure</vt:lpstr>
      <vt:lpstr>PowerPoint Presentation</vt:lpstr>
      <vt:lpstr>Structure</vt:lpstr>
      <vt:lpstr>2 Thessalonians 2:1-12</vt:lpstr>
      <vt:lpstr>Structure</vt:lpstr>
      <vt:lpstr>Consequences of Poor Doctrine (3)</vt:lpstr>
      <vt:lpstr>Consequences of Poor Doctrine (3)</vt:lpstr>
      <vt:lpstr>2 Thessalonians 3:1-5 Reciprocal Prayer</vt:lpstr>
      <vt:lpstr>2 Thessalonians 3:1-5 Reciprocal Prayer</vt:lpstr>
      <vt:lpstr>2 Thessalonians 3:1-2 Thessalonians’ Prayer for Paul</vt:lpstr>
      <vt:lpstr>2 Thessalonians 3:1-5 Reciprocal Prayer</vt:lpstr>
      <vt:lpstr>2 Thessalonians 3:3-5 Paul’s Prayer for the Thessalonians</vt:lpstr>
      <vt:lpstr>2 Thessalonians 3:3-5 Paul’s Prayer for the Thessalonians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3:3-5 Paul’s Prayer for the Thessalonians</vt:lpstr>
      <vt:lpstr>PowerPoint Presentation</vt:lpstr>
      <vt:lpstr>2 Thessalonians 3:3-5 Paul’s Prayer for the Thessalonians</vt:lpstr>
      <vt:lpstr>PowerPoint Presentation</vt:lpstr>
      <vt:lpstr>PowerPoint Presentation</vt:lpstr>
      <vt:lpstr>Thomas Jefferson</vt:lpstr>
      <vt:lpstr>PowerPoint Presentation</vt:lpstr>
      <vt:lpstr>PowerPoint Presentation</vt:lpstr>
      <vt:lpstr>Thomas L. Constable “Notes on 2 Peter,” online: www.soniclight.com, accessed 21 January 2020, 12.</vt:lpstr>
      <vt:lpstr>PORTRAIT OF GROWTH 1:5-7 </vt:lpstr>
      <vt:lpstr>PowerPoint Presentation</vt:lpstr>
      <vt:lpstr>2 Thessalonians 3:3-5 Paul’s Prayer for the Thessalonians</vt:lpstr>
      <vt:lpstr>Conclusion</vt:lpstr>
      <vt:lpstr>2 Thessalonians 3:1-5 Reciprocal Prayer</vt:lpstr>
      <vt:lpstr>2 Thessalonians 3:3-5 Paul’s Prayer for the Thessalonians</vt:lpstr>
      <vt:lpstr>Consequences of Poor Doctrine (3)</vt:lpstr>
      <vt:lpstr>Consequences of Poor Doctrine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036 - 3v4-5</dc:title>
  <dc:subject>THE RAPTURE</dc:subject>
  <dc:creator>A. Woods</dc:creator>
  <dc:description>Modified by Jim McGowan</dc:description>
  <cp:lastModifiedBy>anne woods</cp:lastModifiedBy>
  <cp:revision>2321</cp:revision>
  <cp:lastPrinted>2024-05-31T15:42:37Z</cp:lastPrinted>
  <dcterms:created xsi:type="dcterms:W3CDTF">2009-03-17T12:21:13Z</dcterms:created>
  <dcterms:modified xsi:type="dcterms:W3CDTF">2024-06-29T18:49:29Z</dcterms:modified>
</cp:coreProperties>
</file>