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67"/>
  </p:notesMasterIdLst>
  <p:handoutMasterIdLst>
    <p:handoutMasterId r:id="rId68"/>
  </p:handoutMasterIdLst>
  <p:sldIdLst>
    <p:sldId id="2094" r:id="rId2"/>
    <p:sldId id="9505" r:id="rId3"/>
    <p:sldId id="11096" r:id="rId4"/>
    <p:sldId id="11183" r:id="rId5"/>
    <p:sldId id="11184" r:id="rId6"/>
    <p:sldId id="11028" r:id="rId7"/>
    <p:sldId id="11191" r:id="rId8"/>
    <p:sldId id="11267" r:id="rId9"/>
    <p:sldId id="11226" r:id="rId10"/>
    <p:sldId id="11379" r:id="rId11"/>
    <p:sldId id="11380" r:id="rId12"/>
    <p:sldId id="11385" r:id="rId13"/>
    <p:sldId id="11387" r:id="rId14"/>
    <p:sldId id="11388" r:id="rId15"/>
    <p:sldId id="11389" r:id="rId16"/>
    <p:sldId id="778" r:id="rId17"/>
    <p:sldId id="3742" r:id="rId18"/>
    <p:sldId id="11381" r:id="rId19"/>
    <p:sldId id="11386" r:id="rId20"/>
    <p:sldId id="11391" r:id="rId21"/>
    <p:sldId id="11392" r:id="rId22"/>
    <p:sldId id="11424" r:id="rId23"/>
    <p:sldId id="11425" r:id="rId24"/>
    <p:sldId id="11426" r:id="rId25"/>
    <p:sldId id="11393" r:id="rId26"/>
    <p:sldId id="6593" r:id="rId27"/>
    <p:sldId id="9806" r:id="rId28"/>
    <p:sldId id="2156" r:id="rId29"/>
    <p:sldId id="9993" r:id="rId30"/>
    <p:sldId id="2884" r:id="rId31"/>
    <p:sldId id="4907" r:id="rId32"/>
    <p:sldId id="11382" r:id="rId33"/>
    <p:sldId id="11390" r:id="rId34"/>
    <p:sldId id="11394" r:id="rId35"/>
    <p:sldId id="11395" r:id="rId36"/>
    <p:sldId id="8521" r:id="rId37"/>
    <p:sldId id="7039" r:id="rId38"/>
    <p:sldId id="7040" r:id="rId39"/>
    <p:sldId id="8520" r:id="rId40"/>
    <p:sldId id="11383" r:id="rId41"/>
    <p:sldId id="11396" r:id="rId42"/>
    <p:sldId id="11397" r:id="rId43"/>
    <p:sldId id="11399" r:id="rId44"/>
    <p:sldId id="11401" r:id="rId45"/>
    <p:sldId id="11402" r:id="rId46"/>
    <p:sldId id="11403" r:id="rId47"/>
    <p:sldId id="11398" r:id="rId48"/>
    <p:sldId id="11400" r:id="rId49"/>
    <p:sldId id="11404" r:id="rId50"/>
    <p:sldId id="1103" r:id="rId51"/>
    <p:sldId id="337" r:id="rId52"/>
    <p:sldId id="6506" r:id="rId53"/>
    <p:sldId id="2240" r:id="rId54"/>
    <p:sldId id="11405" r:id="rId55"/>
    <p:sldId id="11406" r:id="rId56"/>
    <p:sldId id="11384" r:id="rId57"/>
    <p:sldId id="11427" r:id="rId58"/>
    <p:sldId id="7883" r:id="rId59"/>
    <p:sldId id="3264" r:id="rId60"/>
    <p:sldId id="7565" r:id="rId61"/>
    <p:sldId id="11422" r:id="rId62"/>
    <p:sldId id="7510" r:id="rId63"/>
    <p:sldId id="10522" r:id="rId64"/>
    <p:sldId id="11268" r:id="rId65"/>
    <p:sldId id="10524" r:id="rId66"/>
  </p:sldIdLst>
  <p:sldSz cx="12192000" cy="6858000"/>
  <p:notesSz cx="7315200" cy="9601200"/>
  <p:custDataLst>
    <p:tags r:id="rId69"/>
  </p:custDataLst>
  <p:defaultTextStyle>
    <a:defPPr>
      <a:defRPr lang="en-US"/>
    </a:defPPr>
    <a:lvl1pPr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sz="2400"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sz="2400" kern="1200">
        <a:solidFill>
          <a:schemeClr val="tx1"/>
        </a:solidFill>
        <a:latin typeface="Times New Roman" panose="02020603050405020304"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Woods" initials="AW" lastIdx="1" clrIdx="0">
    <p:extLst>
      <p:ext uri="{19B8F6BF-5375-455C-9EA6-DF929625EA0E}">
        <p15:presenceInfo xmlns:p15="http://schemas.microsoft.com/office/powerpoint/2012/main" userId="f980d2db616d9d0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FFCC"/>
    <a:srgbClr val="000066"/>
    <a:srgbClr val="008000"/>
    <a:srgbClr val="CC66FF"/>
    <a:srgbClr val="00FF00"/>
    <a:srgbClr val="99FFCC"/>
    <a:srgbClr val="FF99FF"/>
    <a:srgbClr val="FF00FF"/>
    <a:srgbClr val="00CCFF"/>
    <a:srgbClr val="4D4D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ABDFE0-0C57-4AE3-A143-137E90371EE5}" v="14" dt="2024-06-21T16:36:06.734"/>
  </p1510:revLst>
</p1510:revInfo>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768" autoAdjust="0"/>
    <p:restoredTop sz="96191" autoAdjust="0"/>
  </p:normalViewPr>
  <p:slideViewPr>
    <p:cSldViewPr>
      <p:cViewPr>
        <p:scale>
          <a:sx n="90" d="100"/>
          <a:sy n="90" d="100"/>
        </p:scale>
        <p:origin x="883" y="42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80" d="100"/>
          <a:sy n="80" d="100"/>
        </p:scale>
        <p:origin x="3475" y="48"/>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commentAuthors" Target="commentAuthors.xml"/><Relationship Id="rId75"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microsoft.com/office/2015/10/relationships/revisionInfo" Target="revisionInfo.xml"/><Relationship Id="rId7" Type="http://schemas.openxmlformats.org/officeDocument/2006/relationships/slide" Target="slides/slide6.xml"/><Relationship Id="rId7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0EABDFE0-0C57-4AE3-A143-137E90371EE5}"/>
    <pc:docChg chg="custSel modSld replTag delTag modHandout">
      <pc:chgData name="Jim McGowan" userId="e2c7446dd3aca506" providerId="LiveId" clId="{0EABDFE0-0C57-4AE3-A143-137E90371EE5}" dt="2024-06-21T16:39:10.344" v="149"/>
      <pc:docMkLst>
        <pc:docMk/>
      </pc:docMkLst>
      <pc:sldChg chg="modSp mod">
        <pc:chgData name="Jim McGowan" userId="e2c7446dd3aca506" providerId="LiveId" clId="{0EABDFE0-0C57-4AE3-A143-137E90371EE5}" dt="2024-06-21T16:27:01.690" v="17" actId="12789"/>
        <pc:sldMkLst>
          <pc:docMk/>
          <pc:sldMk cId="3796552179" sldId="778"/>
        </pc:sldMkLst>
        <pc:picChg chg="mod">
          <ac:chgData name="Jim McGowan" userId="e2c7446dd3aca506" providerId="LiveId" clId="{0EABDFE0-0C57-4AE3-A143-137E90371EE5}" dt="2024-06-21T16:27:01.690" v="17" actId="12789"/>
          <ac:picMkLst>
            <pc:docMk/>
            <pc:sldMk cId="3796552179" sldId="778"/>
            <ac:picMk id="2" creationId="{00000000-0000-0000-0000-000000000000}"/>
          </ac:picMkLst>
        </pc:picChg>
      </pc:sldChg>
      <pc:sldChg chg="modSp mod">
        <pc:chgData name="Jim McGowan" userId="e2c7446dd3aca506" providerId="LiveId" clId="{0EABDFE0-0C57-4AE3-A143-137E90371EE5}" dt="2024-06-21T16:27:19.642" v="20" actId="255"/>
        <pc:sldMkLst>
          <pc:docMk/>
          <pc:sldMk cId="3909790712" sldId="3742"/>
        </pc:sldMkLst>
        <pc:spChg chg="mod">
          <ac:chgData name="Jim McGowan" userId="e2c7446dd3aca506" providerId="LiveId" clId="{0EABDFE0-0C57-4AE3-A143-137E90371EE5}" dt="2024-06-21T16:27:19.642" v="20" actId="255"/>
          <ac:spMkLst>
            <pc:docMk/>
            <pc:sldMk cId="3909790712" sldId="3742"/>
            <ac:spMk id="134147" creationId="{00000000-0000-0000-0000-000000000000}"/>
          </ac:spMkLst>
        </pc:spChg>
      </pc:sldChg>
      <pc:sldChg chg="modSp mod">
        <pc:chgData name="Jim McGowan" userId="e2c7446dd3aca506" providerId="LiveId" clId="{0EABDFE0-0C57-4AE3-A143-137E90371EE5}" dt="2024-06-21T16:33:46.116" v="103"/>
        <pc:sldMkLst>
          <pc:docMk/>
          <pc:sldMk cId="267104598" sldId="7039"/>
        </pc:sldMkLst>
        <pc:graphicFrameChg chg="mod modGraphic">
          <ac:chgData name="Jim McGowan" userId="e2c7446dd3aca506" providerId="LiveId" clId="{0EABDFE0-0C57-4AE3-A143-137E90371EE5}" dt="2024-06-21T16:33:46.116" v="103"/>
          <ac:graphicFrameMkLst>
            <pc:docMk/>
            <pc:sldMk cId="267104598" sldId="7039"/>
            <ac:graphicFrameMk id="4" creationId="{E49A613A-85F1-4E0D-982D-96A3538A6C49}"/>
          </ac:graphicFrameMkLst>
        </pc:graphicFrameChg>
      </pc:sldChg>
      <pc:sldChg chg="modSp mod">
        <pc:chgData name="Jim McGowan" userId="e2c7446dd3aca506" providerId="LiveId" clId="{0EABDFE0-0C57-4AE3-A143-137E90371EE5}" dt="2024-06-21T16:36:06.730" v="122"/>
        <pc:sldMkLst>
          <pc:docMk/>
          <pc:sldMk cId="2009566339" sldId="7040"/>
        </pc:sldMkLst>
        <pc:graphicFrameChg chg="mod modGraphic">
          <ac:chgData name="Jim McGowan" userId="e2c7446dd3aca506" providerId="LiveId" clId="{0EABDFE0-0C57-4AE3-A143-137E90371EE5}" dt="2024-06-21T16:36:06.730" v="122"/>
          <ac:graphicFrameMkLst>
            <pc:docMk/>
            <pc:sldMk cId="2009566339" sldId="7040"/>
            <ac:graphicFrameMk id="4" creationId="{E49A613A-85F1-4E0D-982D-96A3538A6C49}"/>
          </ac:graphicFrameMkLst>
        </pc:graphicFrameChg>
      </pc:sldChg>
      <pc:sldChg chg="modSp mod">
        <pc:chgData name="Jim McGowan" userId="e2c7446dd3aca506" providerId="LiveId" clId="{0EABDFE0-0C57-4AE3-A143-137E90371EE5}" dt="2024-06-21T16:26:20.848" v="3" actId="20577"/>
        <pc:sldMkLst>
          <pc:docMk/>
          <pc:sldMk cId="3132974867" sldId="11385"/>
        </pc:sldMkLst>
        <pc:spChg chg="mod">
          <ac:chgData name="Jim McGowan" userId="e2c7446dd3aca506" providerId="LiveId" clId="{0EABDFE0-0C57-4AE3-A143-137E90371EE5}" dt="2024-06-21T16:26:20.848" v="3" actId="20577"/>
          <ac:spMkLst>
            <pc:docMk/>
            <pc:sldMk cId="3132974867" sldId="11385"/>
            <ac:spMk id="161795" creationId="{00000000-0000-0000-0000-000000000000}"/>
          </ac:spMkLst>
        </pc:spChg>
      </pc:sldChg>
      <pc:sldChg chg="modSp mod">
        <pc:chgData name="Jim McGowan" userId="e2c7446dd3aca506" providerId="LiveId" clId="{0EABDFE0-0C57-4AE3-A143-137E90371EE5}" dt="2024-06-21T16:27:47.207" v="23" actId="14100"/>
        <pc:sldMkLst>
          <pc:docMk/>
          <pc:sldMk cId="2792527304" sldId="11386"/>
        </pc:sldMkLst>
        <pc:spChg chg="mod">
          <ac:chgData name="Jim McGowan" userId="e2c7446dd3aca506" providerId="LiveId" clId="{0EABDFE0-0C57-4AE3-A143-137E90371EE5}" dt="2024-06-21T16:27:47.207" v="23" actId="14100"/>
          <ac:spMkLst>
            <pc:docMk/>
            <pc:sldMk cId="2792527304" sldId="11386"/>
            <ac:spMk id="161795" creationId="{00000000-0000-0000-0000-000000000000}"/>
          </ac:spMkLst>
        </pc:spChg>
      </pc:sldChg>
      <pc:sldChg chg="modSp mod">
        <pc:chgData name="Jim McGowan" userId="e2c7446dd3aca506" providerId="LiveId" clId="{0EABDFE0-0C57-4AE3-A143-137E90371EE5}" dt="2024-06-21T16:26:26.763" v="6" actId="14100"/>
        <pc:sldMkLst>
          <pc:docMk/>
          <pc:sldMk cId="763469798" sldId="11387"/>
        </pc:sldMkLst>
        <pc:spChg chg="mod">
          <ac:chgData name="Jim McGowan" userId="e2c7446dd3aca506" providerId="LiveId" clId="{0EABDFE0-0C57-4AE3-A143-137E90371EE5}" dt="2024-06-21T16:26:26.763" v="6" actId="14100"/>
          <ac:spMkLst>
            <pc:docMk/>
            <pc:sldMk cId="763469798" sldId="11387"/>
            <ac:spMk id="161795" creationId="{00000000-0000-0000-0000-000000000000}"/>
          </ac:spMkLst>
        </pc:spChg>
      </pc:sldChg>
      <pc:sldChg chg="modSp mod">
        <pc:chgData name="Jim McGowan" userId="e2c7446dd3aca506" providerId="LiveId" clId="{0EABDFE0-0C57-4AE3-A143-137E90371EE5}" dt="2024-06-21T16:26:38.511" v="9" actId="14100"/>
        <pc:sldMkLst>
          <pc:docMk/>
          <pc:sldMk cId="2010694933" sldId="11388"/>
        </pc:sldMkLst>
        <pc:spChg chg="mod">
          <ac:chgData name="Jim McGowan" userId="e2c7446dd3aca506" providerId="LiveId" clId="{0EABDFE0-0C57-4AE3-A143-137E90371EE5}" dt="2024-06-21T16:26:38.511" v="9" actId="14100"/>
          <ac:spMkLst>
            <pc:docMk/>
            <pc:sldMk cId="2010694933" sldId="11388"/>
            <ac:spMk id="161795" creationId="{00000000-0000-0000-0000-000000000000}"/>
          </ac:spMkLst>
        </pc:spChg>
      </pc:sldChg>
      <pc:sldChg chg="modSp mod">
        <pc:chgData name="Jim McGowan" userId="e2c7446dd3aca506" providerId="LiveId" clId="{0EABDFE0-0C57-4AE3-A143-137E90371EE5}" dt="2024-06-21T16:26:46.651" v="12" actId="14100"/>
        <pc:sldMkLst>
          <pc:docMk/>
          <pc:sldMk cId="3229364702" sldId="11389"/>
        </pc:sldMkLst>
        <pc:spChg chg="mod">
          <ac:chgData name="Jim McGowan" userId="e2c7446dd3aca506" providerId="LiveId" clId="{0EABDFE0-0C57-4AE3-A143-137E90371EE5}" dt="2024-06-21T16:26:46.651" v="12" actId="14100"/>
          <ac:spMkLst>
            <pc:docMk/>
            <pc:sldMk cId="3229364702" sldId="11389"/>
            <ac:spMk id="161795" creationId="{00000000-0000-0000-0000-000000000000}"/>
          </ac:spMkLst>
        </pc:spChg>
      </pc:sldChg>
      <pc:sldChg chg="modSp mod">
        <pc:chgData name="Jim McGowan" userId="e2c7446dd3aca506" providerId="LiveId" clId="{0EABDFE0-0C57-4AE3-A143-137E90371EE5}" dt="2024-06-21T16:30:08.523" v="60" actId="14100"/>
        <pc:sldMkLst>
          <pc:docMk/>
          <pc:sldMk cId="3632915008" sldId="11390"/>
        </pc:sldMkLst>
        <pc:spChg chg="mod">
          <ac:chgData name="Jim McGowan" userId="e2c7446dd3aca506" providerId="LiveId" clId="{0EABDFE0-0C57-4AE3-A143-137E90371EE5}" dt="2024-06-21T16:30:08.523" v="60" actId="14100"/>
          <ac:spMkLst>
            <pc:docMk/>
            <pc:sldMk cId="3632915008" sldId="11390"/>
            <ac:spMk id="161795" creationId="{00000000-0000-0000-0000-000000000000}"/>
          </ac:spMkLst>
        </pc:spChg>
      </pc:sldChg>
      <pc:sldChg chg="modSp mod">
        <pc:chgData name="Jim McGowan" userId="e2c7446dd3aca506" providerId="LiveId" clId="{0EABDFE0-0C57-4AE3-A143-137E90371EE5}" dt="2024-06-21T16:27:54.048" v="24" actId="14100"/>
        <pc:sldMkLst>
          <pc:docMk/>
          <pc:sldMk cId="587130152" sldId="11391"/>
        </pc:sldMkLst>
        <pc:spChg chg="mod">
          <ac:chgData name="Jim McGowan" userId="e2c7446dd3aca506" providerId="LiveId" clId="{0EABDFE0-0C57-4AE3-A143-137E90371EE5}" dt="2024-06-21T16:27:54.048" v="24" actId="14100"/>
          <ac:spMkLst>
            <pc:docMk/>
            <pc:sldMk cId="587130152" sldId="11391"/>
            <ac:spMk id="161795" creationId="{00000000-0000-0000-0000-000000000000}"/>
          </ac:spMkLst>
        </pc:spChg>
      </pc:sldChg>
      <pc:sldChg chg="modSp mod">
        <pc:chgData name="Jim McGowan" userId="e2c7446dd3aca506" providerId="LiveId" clId="{0EABDFE0-0C57-4AE3-A143-137E90371EE5}" dt="2024-06-21T16:27:58.127" v="27" actId="14100"/>
        <pc:sldMkLst>
          <pc:docMk/>
          <pc:sldMk cId="3016851456" sldId="11392"/>
        </pc:sldMkLst>
        <pc:spChg chg="mod">
          <ac:chgData name="Jim McGowan" userId="e2c7446dd3aca506" providerId="LiveId" clId="{0EABDFE0-0C57-4AE3-A143-137E90371EE5}" dt="2024-06-21T16:27:58.127" v="27" actId="14100"/>
          <ac:spMkLst>
            <pc:docMk/>
            <pc:sldMk cId="3016851456" sldId="11392"/>
            <ac:spMk id="161795" creationId="{00000000-0000-0000-0000-000000000000}"/>
          </ac:spMkLst>
        </pc:spChg>
      </pc:sldChg>
      <pc:sldChg chg="modSp mod">
        <pc:chgData name="Jim McGowan" userId="e2c7446dd3aca506" providerId="LiveId" clId="{0EABDFE0-0C57-4AE3-A143-137E90371EE5}" dt="2024-06-21T16:29:30.704" v="57" actId="14100"/>
        <pc:sldMkLst>
          <pc:docMk/>
          <pc:sldMk cId="1921913483" sldId="11393"/>
        </pc:sldMkLst>
        <pc:spChg chg="mod">
          <ac:chgData name="Jim McGowan" userId="e2c7446dd3aca506" providerId="LiveId" clId="{0EABDFE0-0C57-4AE3-A143-137E90371EE5}" dt="2024-06-21T16:29:30.704" v="57" actId="14100"/>
          <ac:spMkLst>
            <pc:docMk/>
            <pc:sldMk cId="1921913483" sldId="11393"/>
            <ac:spMk id="161795" creationId="{00000000-0000-0000-0000-000000000000}"/>
          </ac:spMkLst>
        </pc:spChg>
      </pc:sldChg>
      <pc:sldChg chg="modSp mod">
        <pc:chgData name="Jim McGowan" userId="e2c7446dd3aca506" providerId="LiveId" clId="{0EABDFE0-0C57-4AE3-A143-137E90371EE5}" dt="2024-06-21T16:30:13.373" v="61" actId="14100"/>
        <pc:sldMkLst>
          <pc:docMk/>
          <pc:sldMk cId="503175389" sldId="11394"/>
        </pc:sldMkLst>
        <pc:spChg chg="mod">
          <ac:chgData name="Jim McGowan" userId="e2c7446dd3aca506" providerId="LiveId" clId="{0EABDFE0-0C57-4AE3-A143-137E90371EE5}" dt="2024-06-21T16:30:13.373" v="61" actId="14100"/>
          <ac:spMkLst>
            <pc:docMk/>
            <pc:sldMk cId="503175389" sldId="11394"/>
            <ac:spMk id="161795" creationId="{00000000-0000-0000-0000-000000000000}"/>
          </ac:spMkLst>
        </pc:spChg>
      </pc:sldChg>
      <pc:sldChg chg="modSp mod">
        <pc:chgData name="Jim McGowan" userId="e2c7446dd3aca506" providerId="LiveId" clId="{0EABDFE0-0C57-4AE3-A143-137E90371EE5}" dt="2024-06-21T16:30:17.781" v="62" actId="14100"/>
        <pc:sldMkLst>
          <pc:docMk/>
          <pc:sldMk cId="3711457575" sldId="11395"/>
        </pc:sldMkLst>
        <pc:spChg chg="mod">
          <ac:chgData name="Jim McGowan" userId="e2c7446dd3aca506" providerId="LiveId" clId="{0EABDFE0-0C57-4AE3-A143-137E90371EE5}" dt="2024-06-21T16:30:17.781" v="62" actId="14100"/>
          <ac:spMkLst>
            <pc:docMk/>
            <pc:sldMk cId="3711457575" sldId="11395"/>
            <ac:spMk id="161795" creationId="{00000000-0000-0000-0000-000000000000}"/>
          </ac:spMkLst>
        </pc:spChg>
      </pc:sldChg>
      <pc:sldChg chg="modSp mod">
        <pc:chgData name="Jim McGowan" userId="e2c7446dd3aca506" providerId="LiveId" clId="{0EABDFE0-0C57-4AE3-A143-137E90371EE5}" dt="2024-06-21T16:36:29.679" v="125" actId="14100"/>
        <pc:sldMkLst>
          <pc:docMk/>
          <pc:sldMk cId="3283953335" sldId="11396"/>
        </pc:sldMkLst>
        <pc:spChg chg="mod">
          <ac:chgData name="Jim McGowan" userId="e2c7446dd3aca506" providerId="LiveId" clId="{0EABDFE0-0C57-4AE3-A143-137E90371EE5}" dt="2024-06-21T16:36:29.679" v="125" actId="14100"/>
          <ac:spMkLst>
            <pc:docMk/>
            <pc:sldMk cId="3283953335" sldId="11396"/>
            <ac:spMk id="161795" creationId="{00000000-0000-0000-0000-000000000000}"/>
          </ac:spMkLst>
        </pc:spChg>
      </pc:sldChg>
      <pc:sldChg chg="modSp mod">
        <pc:chgData name="Jim McGowan" userId="e2c7446dd3aca506" providerId="LiveId" clId="{0EABDFE0-0C57-4AE3-A143-137E90371EE5}" dt="2024-06-21T16:36:35.523" v="126" actId="14100"/>
        <pc:sldMkLst>
          <pc:docMk/>
          <pc:sldMk cId="2397297047" sldId="11397"/>
        </pc:sldMkLst>
        <pc:spChg chg="mod">
          <ac:chgData name="Jim McGowan" userId="e2c7446dd3aca506" providerId="LiveId" clId="{0EABDFE0-0C57-4AE3-A143-137E90371EE5}" dt="2024-06-21T16:36:35.523" v="126" actId="14100"/>
          <ac:spMkLst>
            <pc:docMk/>
            <pc:sldMk cId="2397297047" sldId="11397"/>
            <ac:spMk id="161795" creationId="{00000000-0000-0000-0000-000000000000}"/>
          </ac:spMkLst>
        </pc:spChg>
      </pc:sldChg>
      <pc:sldChg chg="modSp mod">
        <pc:chgData name="Jim McGowan" userId="e2c7446dd3aca506" providerId="LiveId" clId="{0EABDFE0-0C57-4AE3-A143-137E90371EE5}" dt="2024-06-21T16:36:49.781" v="132" actId="14100"/>
        <pc:sldMkLst>
          <pc:docMk/>
          <pc:sldMk cId="1057309954" sldId="11398"/>
        </pc:sldMkLst>
        <pc:spChg chg="mod">
          <ac:chgData name="Jim McGowan" userId="e2c7446dd3aca506" providerId="LiveId" clId="{0EABDFE0-0C57-4AE3-A143-137E90371EE5}" dt="2024-06-21T16:36:49.781" v="132" actId="14100"/>
          <ac:spMkLst>
            <pc:docMk/>
            <pc:sldMk cId="1057309954" sldId="11398"/>
            <ac:spMk id="161795" creationId="{00000000-0000-0000-0000-000000000000}"/>
          </ac:spMkLst>
        </pc:spChg>
      </pc:sldChg>
      <pc:sldChg chg="modSp mod">
        <pc:chgData name="Jim McGowan" userId="e2c7446dd3aca506" providerId="LiveId" clId="{0EABDFE0-0C57-4AE3-A143-137E90371EE5}" dt="2024-06-21T16:36:42.087" v="129" actId="14100"/>
        <pc:sldMkLst>
          <pc:docMk/>
          <pc:sldMk cId="670739719" sldId="11399"/>
        </pc:sldMkLst>
        <pc:spChg chg="mod">
          <ac:chgData name="Jim McGowan" userId="e2c7446dd3aca506" providerId="LiveId" clId="{0EABDFE0-0C57-4AE3-A143-137E90371EE5}" dt="2024-06-21T16:36:42.087" v="129" actId="14100"/>
          <ac:spMkLst>
            <pc:docMk/>
            <pc:sldMk cId="670739719" sldId="11399"/>
            <ac:spMk id="161795" creationId="{00000000-0000-0000-0000-000000000000}"/>
          </ac:spMkLst>
        </pc:spChg>
      </pc:sldChg>
      <pc:sldChg chg="modSp mod">
        <pc:chgData name="Jim McGowan" userId="e2c7446dd3aca506" providerId="LiveId" clId="{0EABDFE0-0C57-4AE3-A143-137E90371EE5}" dt="2024-06-21T16:37:26.975" v="135" actId="14100"/>
        <pc:sldMkLst>
          <pc:docMk/>
          <pc:sldMk cId="3986481950" sldId="11405"/>
        </pc:sldMkLst>
        <pc:spChg chg="mod">
          <ac:chgData name="Jim McGowan" userId="e2c7446dd3aca506" providerId="LiveId" clId="{0EABDFE0-0C57-4AE3-A143-137E90371EE5}" dt="2024-06-21T16:37:26.975" v="135" actId="14100"/>
          <ac:spMkLst>
            <pc:docMk/>
            <pc:sldMk cId="3986481950" sldId="11405"/>
            <ac:spMk id="161795" creationId="{00000000-0000-0000-0000-000000000000}"/>
          </ac:spMkLst>
        </pc:spChg>
      </pc:sldChg>
      <pc:sldChg chg="modSp mod">
        <pc:chgData name="Jim McGowan" userId="e2c7446dd3aca506" providerId="LiveId" clId="{0EABDFE0-0C57-4AE3-A143-137E90371EE5}" dt="2024-06-21T16:37:32.109" v="136" actId="14100"/>
        <pc:sldMkLst>
          <pc:docMk/>
          <pc:sldMk cId="2154036606" sldId="11406"/>
        </pc:sldMkLst>
        <pc:spChg chg="mod">
          <ac:chgData name="Jim McGowan" userId="e2c7446dd3aca506" providerId="LiveId" clId="{0EABDFE0-0C57-4AE3-A143-137E90371EE5}" dt="2024-06-21T16:37:32.109" v="136" actId="14100"/>
          <ac:spMkLst>
            <pc:docMk/>
            <pc:sldMk cId="2154036606" sldId="11406"/>
            <ac:spMk id="161795" creationId="{00000000-0000-0000-0000-000000000000}"/>
          </ac:spMkLst>
        </pc:spChg>
      </pc:sldChg>
      <pc:sldChg chg="modSp mod">
        <pc:chgData name="Jim McGowan" userId="e2c7446dd3aca506" providerId="LiveId" clId="{0EABDFE0-0C57-4AE3-A143-137E90371EE5}" dt="2024-06-21T16:28:09.845" v="34" actId="313"/>
        <pc:sldMkLst>
          <pc:docMk/>
          <pc:sldMk cId="866954373" sldId="11424"/>
        </pc:sldMkLst>
        <pc:spChg chg="mod">
          <ac:chgData name="Jim McGowan" userId="e2c7446dd3aca506" providerId="LiveId" clId="{0EABDFE0-0C57-4AE3-A143-137E90371EE5}" dt="2024-06-21T16:28:09.845" v="34" actId="313"/>
          <ac:spMkLst>
            <pc:docMk/>
            <pc:sldMk cId="866954373" sldId="11424"/>
            <ac:spMk id="64514" creationId="{00000000-0000-0000-0000-000000000000}"/>
          </ac:spMkLst>
        </pc:spChg>
      </pc:sldChg>
      <pc:sldChg chg="modSp mod">
        <pc:chgData name="Jim McGowan" userId="e2c7446dd3aca506" providerId="LiveId" clId="{0EABDFE0-0C57-4AE3-A143-137E90371EE5}" dt="2024-06-21T16:28:29.629" v="44" actId="313"/>
        <pc:sldMkLst>
          <pc:docMk/>
          <pc:sldMk cId="315011226" sldId="11425"/>
        </pc:sldMkLst>
        <pc:spChg chg="mod">
          <ac:chgData name="Jim McGowan" userId="e2c7446dd3aca506" providerId="LiveId" clId="{0EABDFE0-0C57-4AE3-A143-137E90371EE5}" dt="2024-06-21T16:28:29.629" v="44" actId="313"/>
          <ac:spMkLst>
            <pc:docMk/>
            <pc:sldMk cId="315011226" sldId="11425"/>
            <ac:spMk id="64514" creationId="{00000000-0000-0000-0000-000000000000}"/>
          </ac:spMkLst>
        </pc:spChg>
      </pc:sldChg>
      <pc:sldChg chg="modSp mod">
        <pc:chgData name="Jim McGowan" userId="e2c7446dd3aca506" providerId="LiveId" clId="{0EABDFE0-0C57-4AE3-A143-137E90371EE5}" dt="2024-06-21T16:29:16.143" v="54" actId="313"/>
        <pc:sldMkLst>
          <pc:docMk/>
          <pc:sldMk cId="12649161" sldId="11426"/>
        </pc:sldMkLst>
        <pc:spChg chg="mod">
          <ac:chgData name="Jim McGowan" userId="e2c7446dd3aca506" providerId="LiveId" clId="{0EABDFE0-0C57-4AE3-A143-137E90371EE5}" dt="2024-06-21T16:29:16.143" v="54" actId="313"/>
          <ac:spMkLst>
            <pc:docMk/>
            <pc:sldMk cId="12649161" sldId="11426"/>
            <ac:spMk id="64514"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9" name="Rectangle 5"/>
          <p:cNvSpPr>
            <a:spLocks noGrp="1" noChangeArrowheads="1"/>
          </p:cNvSpPr>
          <p:nvPr>
            <p:ph type="sldNum" sz="quarter" idx="3"/>
          </p:nvPr>
        </p:nvSpPr>
        <p:spPr bwMode="auto">
          <a:xfrm>
            <a:off x="4144437" y="9122452"/>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6" name="Rectangle 4">
            <a:extLst>
              <a:ext uri="{FF2B5EF4-FFF2-40B4-BE49-F238E27FC236}">
                <a16:creationId xmlns:a16="http://schemas.microsoft.com/office/drawing/2014/main" id="{E639ABDC-F385-432C-BC0C-EC9FB366D81E}"/>
              </a:ext>
            </a:extLst>
          </p:cNvPr>
          <p:cNvSpPr>
            <a:spLocks noGrp="1" noChangeArrowheads="1"/>
          </p:cNvSpPr>
          <p:nvPr>
            <p:ph type="ftr" sz="quarter" idx="2"/>
          </p:nvPr>
        </p:nvSpPr>
        <p:spPr bwMode="auto">
          <a:xfrm>
            <a:off x="0" y="9082034"/>
            <a:ext cx="3594184" cy="519166"/>
          </a:xfrm>
          <a:prstGeom prst="rect">
            <a:avLst/>
          </a:prstGeom>
          <a:noFill/>
          <a:ln w="9525">
            <a:noFill/>
            <a:miter lim="800000"/>
            <a:headEnd/>
            <a:tailEnd/>
          </a:ln>
        </p:spPr>
        <p:txBody>
          <a:bodyPr vert="horz" wrap="square" lIns="107802" tIns="53903" rIns="107802" bIns="53903" numCol="1" anchor="b" anchorCtr="0" compatLnSpc="1">
            <a:prstTxWarp prst="textNoShape">
              <a:avLst/>
            </a:prstTxWarp>
          </a:bodyPr>
          <a:lstStyle>
            <a:lvl1pPr defTabSz="1019412" eaLnBrk="1" hangingPunct="1">
              <a:defRPr sz="1600">
                <a:latin typeface="Times New Roman" pitchFamily="18" charset="0"/>
                <a:cs typeface="Arial" charset="0"/>
              </a:defRPr>
            </a:lvl1pPr>
          </a:lstStyle>
          <a:p>
            <a:pPr>
              <a:defRPr/>
            </a:pPr>
            <a:r>
              <a:rPr lang="en-US" sz="1400" dirty="0">
                <a:latin typeface="Calibri" panose="020F0502020204030204" pitchFamily="34" charset="0"/>
              </a:rPr>
              <a:t>Sugar Land Bible Church</a:t>
            </a:r>
          </a:p>
        </p:txBody>
      </p:sp>
      <p:sp>
        <p:nvSpPr>
          <p:cNvPr id="7" name="Header Placeholder 1">
            <a:extLst>
              <a:ext uri="{FF2B5EF4-FFF2-40B4-BE49-F238E27FC236}">
                <a16:creationId xmlns:a16="http://schemas.microsoft.com/office/drawing/2014/main" id="{DBD86D44-784A-49A5-8D58-104289F50E40}"/>
              </a:ext>
            </a:extLst>
          </p:cNvPr>
          <p:cNvSpPr>
            <a:spLocks noGrp="1"/>
          </p:cNvSpPr>
          <p:nvPr>
            <p:ph type="hdr" sz="quarter"/>
          </p:nvPr>
        </p:nvSpPr>
        <p:spPr>
          <a:xfrm>
            <a:off x="1612833" y="120405"/>
            <a:ext cx="4089536" cy="793995"/>
          </a:xfrm>
          <a:prstGeom prst="rect">
            <a:avLst/>
          </a:prstGeom>
        </p:spPr>
        <p:txBody>
          <a:bodyPr vert="horz" lIns="118243" tIns="59121" rIns="118243" bIns="59121" rtlCol="0"/>
          <a:lstStyle>
            <a:lvl1pPr algn="ctr">
              <a:defRPr sz="1700" dirty="0">
                <a:latin typeface="Calibri" panose="020F0502020204030204" pitchFamily="34" charset="0"/>
                <a:cs typeface="Calibri" panose="020F0502020204030204" pitchFamily="34" charset="0"/>
              </a:defRPr>
            </a:lvl1pPr>
          </a:lstStyle>
          <a:p>
            <a:pPr>
              <a:defRPr/>
            </a:pPr>
            <a:r>
              <a:rPr lang="en-US" sz="1400" dirty="0"/>
              <a:t>Dr. Andy Woods</a:t>
            </a:r>
          </a:p>
          <a:p>
            <a:pPr>
              <a:defRPr/>
            </a:pPr>
            <a:r>
              <a:rPr lang="en-US" sz="1400" dirty="0"/>
              <a:t>Genesis 163 - 41v46b-57</a:t>
            </a:r>
          </a:p>
          <a:p>
            <a:pPr>
              <a:defRPr/>
            </a:pPr>
            <a:r>
              <a:rPr lang="en-US" sz="1400" dirty="0"/>
              <a:t>06-23-2024</a:t>
            </a: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bwMode="auto">
          <a:xfrm>
            <a:off x="1" y="0"/>
            <a:ext cx="3170764"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3" name="Date Placeholder 2"/>
          <p:cNvSpPr>
            <a:spLocks noGrp="1"/>
          </p:cNvSpPr>
          <p:nvPr>
            <p:ph type="dt" idx="1"/>
          </p:nvPr>
        </p:nvSpPr>
        <p:spPr bwMode="auto">
          <a:xfrm>
            <a:off x="4142749" y="0"/>
            <a:ext cx="3170763" cy="478748"/>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lvl1pPr algn="r" defTabSz="920970" eaLnBrk="1" hangingPunct="1">
              <a:defRPr sz="1400">
                <a:latin typeface="Calibri" panose="020F0502020204030204" pitchFamily="34" charset="0"/>
                <a:cs typeface="Arial" charset="0"/>
              </a:defRPr>
            </a:lvl1pPr>
          </a:lstStyle>
          <a:p>
            <a:pPr>
              <a:defRPr/>
            </a:pPr>
            <a:fld id="{5800389A-3474-4B41-9CB2-F1B2DAE08F62}" type="datetimeFigureOut">
              <a:rPr lang="en-US" smtClean="0"/>
              <a:pPr>
                <a:defRPr/>
              </a:pPr>
              <a:t>6/21/2024</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101038" tIns="50519" rIns="101038" bIns="50519" rtlCol="0" anchor="ctr"/>
          <a:lstStyle/>
          <a:p>
            <a:pPr lvl="0"/>
            <a:endParaRPr lang="en-US" noProof="0" dirty="0"/>
          </a:p>
        </p:txBody>
      </p:sp>
      <p:sp>
        <p:nvSpPr>
          <p:cNvPr id="5" name="Notes Placeholder 4"/>
          <p:cNvSpPr>
            <a:spLocks noGrp="1"/>
          </p:cNvSpPr>
          <p:nvPr>
            <p:ph type="body" sz="quarter" idx="3"/>
          </p:nvPr>
        </p:nvSpPr>
        <p:spPr bwMode="auto">
          <a:xfrm>
            <a:off x="732364" y="4561226"/>
            <a:ext cx="5850473" cy="4318573"/>
          </a:xfrm>
          <a:prstGeom prst="rect">
            <a:avLst/>
          </a:prstGeom>
          <a:noFill/>
          <a:ln w="9525">
            <a:noFill/>
            <a:miter lim="800000"/>
            <a:headEnd/>
            <a:tailEnd/>
          </a:ln>
        </p:spPr>
        <p:txBody>
          <a:bodyPr vert="horz" wrap="square" lIns="97392" tIns="48697" rIns="97392" bIns="4869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bwMode="auto">
          <a:xfrm>
            <a:off x="1" y="9120813"/>
            <a:ext cx="3170764"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defTabSz="920970" eaLnBrk="1" hangingPunct="1">
              <a:defRPr sz="1400">
                <a:latin typeface="Calibri" panose="020F0502020204030204" pitchFamily="34" charset="0"/>
                <a:cs typeface="Arial" charset="0"/>
              </a:defRPr>
            </a:lvl1pPr>
          </a:lstStyle>
          <a:p>
            <a:pPr>
              <a:defRPr/>
            </a:pPr>
            <a:endParaRPr lang="en-US" dirty="0"/>
          </a:p>
        </p:txBody>
      </p:sp>
      <p:sp>
        <p:nvSpPr>
          <p:cNvPr id="7" name="Slide Number Placeholder 6"/>
          <p:cNvSpPr>
            <a:spLocks noGrp="1"/>
          </p:cNvSpPr>
          <p:nvPr>
            <p:ph type="sldNum" sz="quarter" idx="5"/>
          </p:nvPr>
        </p:nvSpPr>
        <p:spPr bwMode="auto">
          <a:xfrm>
            <a:off x="4142749" y="9120813"/>
            <a:ext cx="3170763" cy="478748"/>
          </a:xfrm>
          <a:prstGeom prst="rect">
            <a:avLst/>
          </a:prstGeom>
          <a:noFill/>
          <a:ln w="9525">
            <a:noFill/>
            <a:miter lim="800000"/>
            <a:headEnd/>
            <a:tailEnd/>
          </a:ln>
        </p:spPr>
        <p:txBody>
          <a:bodyPr vert="horz" wrap="square" lIns="97392" tIns="48697" rIns="97392" bIns="48697" numCol="1" anchor="b" anchorCtr="0" compatLnSpc="1">
            <a:prstTxWarp prst="textNoShape">
              <a:avLst/>
            </a:prstTxWarp>
          </a:bodyPr>
          <a:lstStyle>
            <a:lvl1pPr algn="r" defTabSz="919579">
              <a:defRPr sz="1400">
                <a:latin typeface="Calibri" panose="020F0502020204030204" pitchFamily="34" charset="0"/>
              </a:defRPr>
            </a:lvl1pPr>
          </a:lstStyle>
          <a:p>
            <a:fld id="{3D084339-C7C3-4022-975D-A91B6BCBB8E5}" type="slidenum">
              <a:rPr lang="en-US" altLang="en-US" smtClean="0"/>
              <a:pPr/>
              <a:t>‹#›</a:t>
            </a:fld>
            <a:endParaRPr lang="en-US"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bereanpublishers.com/the-odds-of-eight-messianic-prophecies-coming-true/"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bereanpublishers.com/the-odds-of-eight-messianic-prophecies-coming-true/"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109 prophecies…</a:t>
            </a:r>
          </a:p>
          <a:p>
            <a:endParaRPr lang="en-US" dirty="0"/>
          </a:p>
          <a:p>
            <a:r>
              <a:rPr lang="en-US" dirty="0"/>
              <a:t>Peter Stoner – </a:t>
            </a:r>
            <a:r>
              <a:rPr lang="en-US" sz="1200" b="0" i="0" kern="1200" dirty="0">
                <a:solidFill>
                  <a:schemeClr val="tx1"/>
                </a:solidFill>
                <a:effectLst/>
                <a:latin typeface="+mn-lt"/>
                <a:ea typeface="+mn-ea"/>
                <a:cs typeface="+mn-cs"/>
              </a:rPr>
              <a:t>SCIENCE SPEAKS, An Evaluation of Certain Christian Evidences</a:t>
            </a:r>
          </a:p>
          <a:p>
            <a:endParaRPr lang="en-US" sz="1200" b="0" i="0" kern="1200" dirty="0">
              <a:solidFill>
                <a:schemeClr val="tx1"/>
              </a:solidFill>
              <a:effectLst/>
              <a:latin typeface="+mn-lt"/>
              <a:ea typeface="+mn-ea"/>
              <a:cs typeface="+mn-cs"/>
            </a:endParaRPr>
          </a:p>
          <a:p>
            <a:r>
              <a:rPr lang="en-US" b="1" dirty="0"/>
              <a:t>To fulfill just 8 prophecies </a:t>
            </a:r>
            <a:r>
              <a:rPr lang="en-US" dirty="0"/>
              <a:t>=</a:t>
            </a:r>
            <a:r>
              <a:rPr lang="en-US" sz="1200" b="0" i="0" kern="1200" dirty="0">
                <a:solidFill>
                  <a:schemeClr val="tx1"/>
                </a:solidFill>
                <a:effectLst/>
                <a:latin typeface="+mn-lt"/>
                <a:ea typeface="+mn-ea"/>
                <a:cs typeface="+mn-cs"/>
              </a:rPr>
              <a:t>1 X 10 to the twenty-eighth power!</a:t>
            </a:r>
            <a:endParaRPr lang="en-US" dirty="0"/>
          </a:p>
          <a:p>
            <a:endParaRPr lang="en-US" dirty="0"/>
          </a:p>
          <a:p>
            <a:r>
              <a:rPr lang="en-US" sz="1200" b="0" i="0" kern="1200" dirty="0">
                <a:solidFill>
                  <a:schemeClr val="tx1"/>
                </a:solidFill>
                <a:effectLst/>
                <a:latin typeface="+mn-lt"/>
                <a:ea typeface="+mn-ea"/>
                <a:cs typeface="+mn-cs"/>
              </a:rPr>
              <a:t>Can we visualize this with an illustration? Suppose we took an atheistic professor, blindfolded him and covered the state of Texas two feet deep with silver dollars. Then we put a check on one of those silver dollars and mixed them up. The odds of one person fulfilling just these eight prophecies would be the same as this atheistic professor selecting the silver dollar upon which we have placed a check, in his first try.</a:t>
            </a:r>
          </a:p>
          <a:p>
            <a:endParaRPr lang="en-US" dirty="0"/>
          </a:p>
          <a:p>
            <a:r>
              <a:rPr lang="en-US" dirty="0">
                <a:hlinkClick r:id="rId3"/>
              </a:rPr>
              <a:t>https://www.bereanpublishers.com/the-odds-of-eight-messianic-prophecies-coming-true/</a:t>
            </a:r>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37</a:t>
            </a:fld>
            <a:endParaRPr lang="en-US" altLang="en-US" dirty="0"/>
          </a:p>
        </p:txBody>
      </p:sp>
    </p:spTree>
    <p:extLst>
      <p:ext uri="{BB962C8B-B14F-4D97-AF65-F5344CB8AC3E}">
        <p14:creationId xmlns:p14="http://schemas.microsoft.com/office/powerpoint/2010/main" val="16750755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109 prophecies…</a:t>
            </a:r>
          </a:p>
          <a:p>
            <a:endParaRPr lang="en-US" dirty="0"/>
          </a:p>
          <a:p>
            <a:r>
              <a:rPr lang="en-US" dirty="0"/>
              <a:t>Peter Stoner – </a:t>
            </a:r>
            <a:r>
              <a:rPr lang="en-US" sz="1200" b="0" i="0" kern="1200" dirty="0">
                <a:solidFill>
                  <a:schemeClr val="tx1"/>
                </a:solidFill>
                <a:effectLst/>
                <a:latin typeface="+mn-lt"/>
                <a:ea typeface="+mn-ea"/>
                <a:cs typeface="+mn-cs"/>
              </a:rPr>
              <a:t>SCIENCE SPEAKS, An Evaluation of Certain Christian Evidences</a:t>
            </a:r>
          </a:p>
          <a:p>
            <a:endParaRPr lang="en-US" sz="1200" b="0" i="0" kern="1200" dirty="0">
              <a:solidFill>
                <a:schemeClr val="tx1"/>
              </a:solidFill>
              <a:effectLst/>
              <a:latin typeface="+mn-lt"/>
              <a:ea typeface="+mn-ea"/>
              <a:cs typeface="+mn-cs"/>
            </a:endParaRPr>
          </a:p>
          <a:p>
            <a:r>
              <a:rPr lang="en-US" b="1" dirty="0"/>
              <a:t>To fulfill just 8 prophecies </a:t>
            </a:r>
            <a:r>
              <a:rPr lang="en-US" dirty="0"/>
              <a:t>=</a:t>
            </a:r>
            <a:r>
              <a:rPr lang="en-US" sz="1200" b="0" i="0" kern="1200" dirty="0">
                <a:solidFill>
                  <a:schemeClr val="tx1"/>
                </a:solidFill>
                <a:effectLst/>
                <a:latin typeface="+mn-lt"/>
                <a:ea typeface="+mn-ea"/>
                <a:cs typeface="+mn-cs"/>
              </a:rPr>
              <a:t>1 X 10 to the twenty-eighth power!</a:t>
            </a:r>
            <a:endParaRPr lang="en-US" dirty="0"/>
          </a:p>
          <a:p>
            <a:endParaRPr lang="en-US" dirty="0"/>
          </a:p>
          <a:p>
            <a:r>
              <a:rPr lang="en-US" sz="1200" b="0" i="0" kern="1200" dirty="0">
                <a:solidFill>
                  <a:schemeClr val="tx1"/>
                </a:solidFill>
                <a:effectLst/>
                <a:latin typeface="+mn-lt"/>
                <a:ea typeface="+mn-ea"/>
                <a:cs typeface="+mn-cs"/>
              </a:rPr>
              <a:t>Can we visualize this with an illustration? Suppose we took an atheistic professor, blindfolded him and covered the state of Texas two feet deep with silver dollars. Then we put a check on one of those silver dollars and mixed them up. The odds of one person fulfilling just these eight prophecies would be the same as this atheistic professor selecting the silver dollar upon which we have placed a check, in his first try.</a:t>
            </a:r>
          </a:p>
          <a:p>
            <a:endParaRPr lang="en-US" dirty="0"/>
          </a:p>
          <a:p>
            <a:r>
              <a:rPr lang="en-US" dirty="0">
                <a:hlinkClick r:id="rId3"/>
              </a:rPr>
              <a:t>https://www.bereanpublishers.com/the-odds-of-eight-messianic-prophecies-coming-true/</a:t>
            </a:r>
            <a:endParaRPr lang="en-US" dirty="0"/>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1/27/2019</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38</a:t>
            </a:fld>
            <a:endParaRPr lang="en-US" altLang="en-US" dirty="0"/>
          </a:p>
        </p:txBody>
      </p:sp>
    </p:spTree>
    <p:extLst>
      <p:ext uri="{BB962C8B-B14F-4D97-AF65-F5344CB8AC3E}">
        <p14:creationId xmlns:p14="http://schemas.microsoft.com/office/powerpoint/2010/main" val="27289376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p:nvPr>
        </p:nvSpPr>
        <p:spPr/>
        <p:txBody>
          <a:bodyPr/>
          <a:lstStyle/>
          <a:p>
            <a:pPr>
              <a:defRPr/>
            </a:pPr>
            <a:r>
              <a:rPr lang="en-US"/>
              <a:t>Dr. Andy Woods</a:t>
            </a:r>
            <a:endParaRPr lang="en-US" dirty="0"/>
          </a:p>
        </p:txBody>
      </p:sp>
      <p:sp>
        <p:nvSpPr>
          <p:cNvPr id="5" name="Date Placeholder 4"/>
          <p:cNvSpPr>
            <a:spLocks noGrp="1"/>
          </p:cNvSpPr>
          <p:nvPr>
            <p:ph type="dt" idx="1"/>
          </p:nvPr>
        </p:nvSpPr>
        <p:spPr/>
        <p:txBody>
          <a:bodyPr/>
          <a:lstStyle/>
          <a:p>
            <a:pPr>
              <a:defRPr/>
            </a:pPr>
            <a:r>
              <a:rPr lang="en-US"/>
              <a:t>9/11/2016</a:t>
            </a:r>
            <a:endParaRPr lang="en-US" dirty="0"/>
          </a:p>
        </p:txBody>
      </p:sp>
      <p:sp>
        <p:nvSpPr>
          <p:cNvPr id="6" name="Footer Placeholder 5"/>
          <p:cNvSpPr>
            <a:spLocks noGrp="1"/>
          </p:cNvSpPr>
          <p:nvPr>
            <p:ph type="ftr" sz="quarter" idx="4"/>
          </p:nvPr>
        </p:nvSpPr>
        <p:spPr/>
        <p:txBody>
          <a:bodyPr/>
          <a:lstStyle/>
          <a:p>
            <a:pPr>
              <a:defRPr/>
            </a:pPr>
            <a:r>
              <a:rPr lang="en-US"/>
              <a:t>Sugar Land Bible Church</a:t>
            </a:r>
            <a:endParaRPr lang="en-US" dirty="0"/>
          </a:p>
        </p:txBody>
      </p:sp>
      <p:sp>
        <p:nvSpPr>
          <p:cNvPr id="7" name="Slide Number Placeholder 6"/>
          <p:cNvSpPr>
            <a:spLocks noGrp="1"/>
          </p:cNvSpPr>
          <p:nvPr>
            <p:ph type="sldNum" sz="quarter" idx="5"/>
          </p:nvPr>
        </p:nvSpPr>
        <p:spPr/>
        <p:txBody>
          <a:bodyPr/>
          <a:lstStyle/>
          <a:p>
            <a:pPr>
              <a:defRPr/>
            </a:pPr>
            <a:fld id="{F3584848-F49B-4589-80F1-8AC4D2C6A1D1}" type="slidenum">
              <a:rPr lang="en-US" altLang="en-US" smtClean="0"/>
              <a:pPr>
                <a:defRPr/>
              </a:pPr>
              <a:t>65</a:t>
            </a:fld>
            <a:endParaRPr lang="en-US" altLang="en-US" dirty="0"/>
          </a:p>
        </p:txBody>
      </p:sp>
    </p:spTree>
    <p:extLst>
      <p:ext uri="{BB962C8B-B14F-4D97-AF65-F5344CB8AC3E}">
        <p14:creationId xmlns:p14="http://schemas.microsoft.com/office/powerpoint/2010/main" val="41785451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675353320"/>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10711618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98651927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971FCA6-7645-460B-AB48-CA8D34B804C4}"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45315681"/>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59"/>
          <p:cNvSpPr>
            <a:spLocks noGrp="1" noChangeArrowheads="1"/>
          </p:cNvSpPr>
          <p:nvPr>
            <p:ph type="dt" sz="half" idx="10"/>
          </p:nvPr>
        </p:nvSpPr>
        <p:spPr/>
        <p:txBody>
          <a:bodyPr/>
          <a:lstStyle>
            <a:lvl1pPr>
              <a:defRPr/>
            </a:lvl1pPr>
          </a:lstStyle>
          <a:p>
            <a:pPr>
              <a:defRPr/>
            </a:pPr>
            <a:endParaRPr lang="en-US"/>
          </a:p>
        </p:txBody>
      </p:sp>
      <p:sp>
        <p:nvSpPr>
          <p:cNvPr id="4" name="Rectangle 1060"/>
          <p:cNvSpPr>
            <a:spLocks noGrp="1" noChangeArrowheads="1"/>
          </p:cNvSpPr>
          <p:nvPr>
            <p:ph type="ftr" sz="quarter" idx="11"/>
          </p:nvPr>
        </p:nvSpPr>
        <p:spPr/>
        <p:txBody>
          <a:bodyPr/>
          <a:lstStyle>
            <a:lvl1pPr>
              <a:defRPr/>
            </a:lvl1pPr>
          </a:lstStyle>
          <a:p>
            <a:pPr>
              <a:defRPr/>
            </a:pPr>
            <a:endParaRPr lang="en-US"/>
          </a:p>
        </p:txBody>
      </p:sp>
      <p:sp>
        <p:nvSpPr>
          <p:cNvPr id="5" name="Rectangle 1061"/>
          <p:cNvSpPr>
            <a:spLocks noGrp="1" noChangeArrowheads="1"/>
          </p:cNvSpPr>
          <p:nvPr>
            <p:ph type="sldNum" sz="quarter" idx="12"/>
          </p:nvPr>
        </p:nvSpPr>
        <p:spPr/>
        <p:txBody>
          <a:bodyPr/>
          <a:lstStyle>
            <a:lvl1pPr>
              <a:defRPr smtClean="0"/>
            </a:lvl1pPr>
          </a:lstStyle>
          <a:p>
            <a:pPr>
              <a:defRPr/>
            </a:pPr>
            <a:fld id="{228044A3-C64B-439C-B7F2-9F7A50A2C066}" type="slidenum">
              <a:rPr lang="en-US" altLang="en-US"/>
              <a:pPr>
                <a:defRPr/>
              </a:pPr>
              <a:t>‹#›</a:t>
            </a:fld>
            <a:endParaRPr lang="en-US" altLang="en-US"/>
          </a:p>
        </p:txBody>
      </p:sp>
    </p:spTree>
    <p:extLst>
      <p:ext uri="{BB962C8B-B14F-4D97-AF65-F5344CB8AC3E}">
        <p14:creationId xmlns:p14="http://schemas.microsoft.com/office/powerpoint/2010/main" val="17391359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fld id="{4C1770DC-A357-497B-8062-DBFC6B489430}" type="datetime1">
              <a:rPr lang="en-US"/>
              <a:pPr>
                <a:defRPr/>
              </a:pPr>
              <a:t>6/21/2024</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DANIEL</a:t>
            </a:r>
          </a:p>
        </p:txBody>
      </p:sp>
      <p:sp>
        <p:nvSpPr>
          <p:cNvPr id="6" name="Slide Number Placeholder 5"/>
          <p:cNvSpPr>
            <a:spLocks noGrp="1"/>
          </p:cNvSpPr>
          <p:nvPr>
            <p:ph type="sldNum" sz="quarter" idx="12"/>
          </p:nvPr>
        </p:nvSpPr>
        <p:spPr/>
        <p:txBody>
          <a:bodyPr/>
          <a:lstStyle>
            <a:lvl1pPr>
              <a:defRPr/>
            </a:lvl1pPr>
          </a:lstStyle>
          <a:p>
            <a:fld id="{A3EF16CB-0333-4C7A-82A6-C2756022D2B7}" type="slidenum">
              <a:rPr lang="en-US" altLang="en-US"/>
              <a:pPr/>
              <a:t>‹#›</a:t>
            </a:fld>
            <a:endParaRPr lang="en-US" altLang="en-US"/>
          </a:p>
        </p:txBody>
      </p:sp>
    </p:spTree>
    <p:extLst>
      <p:ext uri="{BB962C8B-B14F-4D97-AF65-F5344CB8AC3E}">
        <p14:creationId xmlns:p14="http://schemas.microsoft.com/office/powerpoint/2010/main" val="29985142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240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072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6">
            <a:extLst>
              <a:ext uri="{FF2B5EF4-FFF2-40B4-BE49-F238E27FC236}">
                <a16:creationId xmlns:a16="http://schemas.microsoft.com/office/drawing/2014/main" id="{DBDCB8BE-5B3F-440A-9569-8D8DF6F96513}"/>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CF113993-BF59-45AE-991F-820066FBB64B}"/>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8">
            <a:extLst>
              <a:ext uri="{FF2B5EF4-FFF2-40B4-BE49-F238E27FC236}">
                <a16:creationId xmlns:a16="http://schemas.microsoft.com/office/drawing/2014/main" id="{8F78E552-B260-4929-9ED6-A3DA2E2A56BE}"/>
              </a:ext>
            </a:extLst>
          </p:cNvPr>
          <p:cNvSpPr>
            <a:spLocks noGrp="1" noChangeArrowheads="1"/>
          </p:cNvSpPr>
          <p:nvPr>
            <p:ph type="sldNum" sz="quarter" idx="12"/>
          </p:nvPr>
        </p:nvSpPr>
        <p:spPr/>
        <p:txBody>
          <a:bodyPr/>
          <a:lstStyle>
            <a:lvl1pPr>
              <a:defRPr/>
            </a:lvl1pPr>
          </a:lstStyle>
          <a:p>
            <a:fld id="{43199A41-4403-4A21-A81D-34D8EA14E4E5}" type="slidenum">
              <a:rPr lang="en-US" altLang="en-US"/>
              <a:pPr/>
              <a:t>‹#›</a:t>
            </a:fld>
            <a:endParaRPr lang="en-US" altLang="en-US"/>
          </a:p>
        </p:txBody>
      </p:sp>
    </p:spTree>
    <p:extLst>
      <p:ext uri="{BB962C8B-B14F-4D97-AF65-F5344CB8AC3E}">
        <p14:creationId xmlns:p14="http://schemas.microsoft.com/office/powerpoint/2010/main" val="3326590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59233347"/>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2777750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426670155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93262438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268773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16711780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24601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95921770"/>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906" r:id="rId1"/>
    <p:sldLayoutId id="2147488907" r:id="rId2"/>
    <p:sldLayoutId id="2147488908" r:id="rId3"/>
    <p:sldLayoutId id="2147488909" r:id="rId4"/>
    <p:sldLayoutId id="2147488910" r:id="rId5"/>
    <p:sldLayoutId id="2147488911" r:id="rId6"/>
    <p:sldLayoutId id="2147488912" r:id="rId7"/>
    <p:sldLayoutId id="2147488913" r:id="rId8"/>
    <p:sldLayoutId id="2147488914" r:id="rId9"/>
    <p:sldLayoutId id="2147488915" r:id="rId10"/>
    <p:sldLayoutId id="2147488916" r:id="rId11"/>
    <p:sldLayoutId id="2147488920" r:id="rId12"/>
    <p:sldLayoutId id="2147488921" r:id="rId13"/>
    <p:sldLayoutId id="2147488922" r:id="rId14"/>
    <p:sldLayoutId id="2147488923" r:id="rId15"/>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6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6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B01347A-E166-4399-80F1-5FDEDB0A697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5" name="Picture 4" descr="A close up of a sign&#10;&#10;Description automatically generated">
            <a:extLst>
              <a:ext uri="{FF2B5EF4-FFF2-40B4-BE49-F238E27FC236}">
                <a16:creationId xmlns:a16="http://schemas.microsoft.com/office/drawing/2014/main" id="{365E98A2-B1BD-4000-A879-674CC59720E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44800" y="1676400"/>
            <a:ext cx="6502400" cy="3657600"/>
          </a:xfrm>
          <a:prstGeom prst="rect">
            <a:avLst/>
          </a:prstGeom>
        </p:spPr>
      </p:pic>
      <p:sp>
        <p:nvSpPr>
          <p:cNvPr id="7" name="Rectangle 2">
            <a:extLst>
              <a:ext uri="{FF2B5EF4-FFF2-40B4-BE49-F238E27FC236}">
                <a16:creationId xmlns:a16="http://schemas.microsoft.com/office/drawing/2014/main" id="{6C1B414B-77B0-4090-9319-1C754B5D5A2D}"/>
              </a:ext>
            </a:extLst>
          </p:cNvPr>
          <p:cNvSpPr txBox="1">
            <a:spLocks noChangeArrowheads="1"/>
          </p:cNvSpPr>
          <p:nvPr/>
        </p:nvSpPr>
        <p:spPr>
          <a:xfrm>
            <a:off x="3124200" y="228600"/>
            <a:ext cx="5943600" cy="1219200"/>
          </a:xfrm>
          <a:prstGeom prst="rect">
            <a:avLst/>
          </a:prstGeom>
        </p:spPr>
        <p:txBody>
          <a:bodyPr anchor="ct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r>
              <a:rPr lang="en-US" sz="3600" kern="0" dirty="0">
                <a:effectLst>
                  <a:outerShdw blurRad="38100" dist="38100" dir="2700000" algn="tl">
                    <a:srgbClr val="000000">
                      <a:alpha val="43137"/>
                    </a:srgbClr>
                  </a:outerShdw>
                </a:effectLst>
              </a:rPr>
              <a:t>Genesis 12</a:t>
            </a:r>
            <a:r>
              <a:rPr lang="en-US" sz="3600" kern="0" dirty="0">
                <a:effectLst>
                  <a:outerShdw blurRad="38100" dist="38100" dir="2700000" algn="tl">
                    <a:srgbClr val="000000">
                      <a:alpha val="43137"/>
                    </a:srgbClr>
                  </a:outerShdw>
                </a:effectLst>
                <a:cs typeface="Calibri" panose="020F0502020204030204" pitchFamily="34" charset="0"/>
              </a:rPr>
              <a:t>‒50</a:t>
            </a:r>
            <a:endParaRPr lang="en-US" sz="3600" kern="0" dirty="0">
              <a:effectLst>
                <a:outerShdw blurRad="38100" dist="38100" dir="2700000" algn="tl">
                  <a:srgbClr val="000000">
                    <a:alpha val="43137"/>
                  </a:srgbClr>
                </a:outerShdw>
              </a:effectLst>
              <a:sym typeface="Symbol" pitchFamily="18" charset="2"/>
            </a:endParaRPr>
          </a:p>
          <a:p>
            <a:pPr algn="ctr" eaLnBrk="1" hangingPunct="1"/>
            <a:r>
              <a:rPr lang="en-US" sz="3200" kern="0" dirty="0">
                <a:effectLst>
                  <a:outerShdw blurRad="38100" dist="38100" dir="2700000" algn="tl">
                    <a:srgbClr val="000000">
                      <a:alpha val="43137"/>
                    </a:srgbClr>
                  </a:outerShdw>
                </a:effectLst>
                <a:sym typeface="Symbol" pitchFamily="18" charset="2"/>
              </a:rPr>
              <a:t>Israel’s Birth &amp; Preservation</a:t>
            </a:r>
          </a:p>
        </p:txBody>
      </p:sp>
    </p:spTree>
    <p:extLst>
      <p:ext uri="{BB962C8B-B14F-4D97-AF65-F5344CB8AC3E}">
        <p14:creationId xmlns:p14="http://schemas.microsoft.com/office/powerpoint/2010/main" val="3912038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Joseph exercises his authority (46b)</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7 years of plenty (47-49)</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family (50-52)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7 years of famine (53-54)</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Egyptians’ response (55-56)</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Foreigners’ response (57)</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VI. Genesis 41:46b-57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Activities</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287075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exercises his authority (46b)</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7 years of plenty (47-49)</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family (50-52)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7 years of famine (53-54)</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Egyptians’ response (55-56)</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Foreigners’ response (57)</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VI. Genesis 41:46b-57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Activities</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3318820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41:47-49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7 Years of Plenty</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Abundance of food (47)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Gathering &amp; storing (48)</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Record keeping (49)</a:t>
            </a: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1329748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41:47-49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7 Years of Plenty</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Abundance of food (47)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Gathering &amp; storing (48)</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Record keeping (49)</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7634697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41:47-49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7 Years of Plenty</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Abundance of food (47)</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Gathering &amp; storing (48)</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Record keeping (49)</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0106949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2"/>
            </a:pPr>
            <a:r>
              <a:rPr lang="en-US" sz="3600" dirty="0">
                <a:effectLst>
                  <a:outerShdw blurRad="38100" dist="38100" dir="2700000" algn="tl">
                    <a:srgbClr val="000000">
                      <a:alpha val="43137"/>
                    </a:srgbClr>
                  </a:outerShdw>
                </a:effectLst>
              </a:rPr>
              <a:t>Genesis 41:47-49</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7 Years of Plenty</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Abundance of food (47)</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Gathering &amp; storing (48)</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Record keeping (49)</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293647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83426" y="457200"/>
            <a:ext cx="9425148" cy="5943600"/>
          </a:xfrm>
          <a:prstGeom prst="rect">
            <a:avLst/>
          </a:prstGeom>
        </p:spPr>
      </p:pic>
    </p:spTree>
    <p:extLst>
      <p:ext uri="{BB962C8B-B14F-4D97-AF65-F5344CB8AC3E}">
        <p14:creationId xmlns:p14="http://schemas.microsoft.com/office/powerpoint/2010/main" val="3796552179"/>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24CD7B-EFB6-4E4D-B7F4-CD16829CAC7D}"/>
              </a:ext>
            </a:extLst>
          </p:cNvPr>
          <p:cNvPicPr>
            <a:picLocks noChangeAspect="1"/>
          </p:cNvPicPr>
          <p:nvPr/>
        </p:nvPicPr>
        <p:blipFill>
          <a:blip r:embed="rId2"/>
          <a:stretch>
            <a:fillRect/>
          </a:stretch>
        </p:blipFill>
        <p:spPr>
          <a:xfrm>
            <a:off x="1" y="1"/>
            <a:ext cx="12192000" cy="6857999"/>
          </a:xfrm>
          <a:prstGeom prst="rect">
            <a:avLst/>
          </a:prstGeom>
        </p:spPr>
      </p:pic>
      <p:sp>
        <p:nvSpPr>
          <p:cNvPr id="134147" name="Rectangle 1"/>
          <p:cNvSpPr>
            <a:spLocks noChangeArrowheads="1"/>
          </p:cNvSpPr>
          <p:nvPr/>
        </p:nvSpPr>
        <p:spPr bwMode="auto">
          <a:xfrm>
            <a:off x="370417" y="0"/>
            <a:ext cx="11493499" cy="4739759"/>
          </a:xfrm>
          <a:prstGeom prst="rect">
            <a:avLst/>
          </a:prstGeom>
          <a:noFill/>
          <a:ln w="28575">
            <a:noFill/>
            <a:miter lim="800000"/>
            <a:headEnd/>
            <a:tailEnd/>
          </a:ln>
        </p:spPr>
        <p:txBody>
          <a:bodyPr wrap="square">
            <a:spAutoFit/>
          </a:bodyPr>
          <a:lstStyle/>
          <a:p>
            <a:pPr algn="ctr" eaLnBrk="1" hangingPunct="1">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Revelation 20:7-10</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7 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When the thousand years are completed, Satan will be released from his prison,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8 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will come out to deceive the nations which are in the four corners of the earth, Gog and Magog, to gather them together for the war;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number of them is like the sand of the seashore</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9 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they came up on the broad plain of the earth and surrounded the camp of the saints and the beloved city, and fire came down from. . .</a:t>
            </a:r>
            <a:endParaRPr lang="en-US" altLang="en-US" sz="36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90979071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exercises his authority (46b)</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7 years of plenty (47-49)</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Joseph’s family (50-52)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7 years of famine (53-54)</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Egyptians’ response (55-56)</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Foreigners’ response (57)</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VI. Genesis 41:46b-57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Activities</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107805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41:50-52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Family</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Wife-Mother (50)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First son (51)</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Second son (52)</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7925273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195" name="Rectangle 3"/>
          <p:cNvSpPr>
            <a:spLocks noGrp="1" noChangeArrowheads="1"/>
          </p:cNvSpPr>
          <p:nvPr>
            <p:ph type="body" idx="1"/>
          </p:nvPr>
        </p:nvSpPr>
        <p:spPr>
          <a:xfrm>
            <a:off x="1066800" y="1371600"/>
            <a:ext cx="6477000" cy="4419600"/>
          </a:xfrm>
        </p:spPr>
        <p:txBody>
          <a:bodyPr/>
          <a:lstStyle/>
          <a:p>
            <a:pPr marL="457200" lvl="1" indent="-457200" eaLnBrk="1" hangingPunct="1">
              <a:spcBef>
                <a:spcPts val="0"/>
              </a:spcBef>
              <a:spcAft>
                <a:spcPts val="3000"/>
              </a:spcAft>
              <a:buClr>
                <a:schemeClr val="tx2"/>
              </a:buClr>
              <a:buSzPct val="100000"/>
              <a:buFont typeface="+mj-lt"/>
              <a:buAutoNum type="romanUcPeriod" startAt="2"/>
              <a:defRPr/>
            </a:pPr>
            <a:r>
              <a:rPr lang="en-US" b="1" dirty="0">
                <a:solidFill>
                  <a:srgbClr val="FFFFCC"/>
                </a:solidFill>
                <a:effectLst>
                  <a:outerShdw blurRad="38100" dist="38100" dir="2700000" algn="tl">
                    <a:srgbClr val="000000">
                      <a:alpha val="43137"/>
                    </a:srgbClr>
                  </a:outerShdw>
                </a:effectLst>
              </a:rPr>
              <a:t>Genesis 12-50 (four people)</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Abraham (</a:t>
            </a:r>
            <a:r>
              <a:rPr lang="en-US">
                <a:effectLst>
                  <a:outerShdw blurRad="38100" dist="38100" dir="2700000" algn="tl">
                    <a:srgbClr val="000000">
                      <a:alpha val="43137"/>
                    </a:srgbClr>
                  </a:outerShdw>
                </a:effectLst>
              </a:rPr>
              <a:t>12:1–25:11)</a:t>
            </a:r>
            <a:endParaRPr lang="en-US" dirty="0">
              <a:effectLst>
                <a:outerShdw blurRad="38100" dist="38100" dir="2700000" algn="tl">
                  <a:srgbClr val="000000">
                    <a:alpha val="43137"/>
                  </a:srgbClr>
                </a:outerShdw>
              </a:effectLst>
            </a:endParaRP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Isaac (25:12–26:35)</a:t>
            </a:r>
          </a:p>
          <a:p>
            <a:pPr marL="914400" lvl="2" indent="-457200" eaLnBrk="1" hangingPunct="1">
              <a:spcBef>
                <a:spcPts val="0"/>
              </a:spcBef>
              <a:spcAft>
                <a:spcPts val="30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Jacob (27–36)</a:t>
            </a:r>
          </a:p>
          <a:p>
            <a:pPr marL="914400" lvl="2" indent="-457200" eaLnBrk="1" hangingPunct="1">
              <a:spcBef>
                <a:spcPts val="0"/>
              </a:spcBef>
              <a:spcAft>
                <a:spcPts val="30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Joseph (37–50) </a:t>
            </a:r>
          </a:p>
        </p:txBody>
      </p:sp>
      <p:sp>
        <p:nvSpPr>
          <p:cNvPr id="7" name="Rectangle 2050">
            <a:extLst>
              <a:ext uri="{FF2B5EF4-FFF2-40B4-BE49-F238E27FC236}">
                <a16:creationId xmlns:a16="http://schemas.microsoft.com/office/drawing/2014/main" id="{82F6E191-4850-492E-80EC-DCA9B0ADC8BB}"/>
              </a:ext>
            </a:extLst>
          </p:cNvPr>
          <p:cNvSpPr>
            <a:spLocks noGrp="1" noChangeArrowheads="1"/>
          </p:cNvSpPr>
          <p:nvPr>
            <p:ph type="title"/>
          </p:nvPr>
        </p:nvSpPr>
        <p:spPr>
          <a:xfrm>
            <a:off x="3924300" y="228600"/>
            <a:ext cx="4343400" cy="914400"/>
          </a:xfrm>
        </p:spPr>
        <p:txBody>
          <a:bodyPr/>
          <a:lstStyle/>
          <a:p>
            <a:pPr algn="ctr" eaLnBrk="1" hangingPunct="1"/>
            <a:r>
              <a:rPr lang="en-US" sz="3600" dirty="0"/>
              <a:t>GENESIS STRUCTURE</a:t>
            </a:r>
          </a:p>
        </p:txBody>
      </p:sp>
      <p:pic>
        <p:nvPicPr>
          <p:cNvPr id="8" name="Picture 4" descr="5 Bible Lessons to Learn From the Book of Genesis | Jack Wellman">
            <a:extLst>
              <a:ext uri="{FF2B5EF4-FFF2-40B4-BE49-F238E27FC236}">
                <a16:creationId xmlns:a16="http://schemas.microsoft.com/office/drawing/2014/main" id="{39237039-C3D8-40A9-89D9-6312DC926CD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08955" y="2286000"/>
            <a:ext cx="3432433" cy="2286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F8F7F49B-01B0-4DFB-8914-3EF5260CE8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515600" y="152400"/>
            <a:ext cx="1074928" cy="914400"/>
          </a:xfrm>
          <a:prstGeom prst="rect">
            <a:avLst/>
          </a:prstGeom>
        </p:spPr>
      </p:pic>
    </p:spTree>
    <p:extLst>
      <p:ext uri="{BB962C8B-B14F-4D97-AF65-F5344CB8AC3E}">
        <p14:creationId xmlns:p14="http://schemas.microsoft.com/office/powerpoint/2010/main" val="14617528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41:50-52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Family</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Wife-Mother (50)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First son (51)</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Second son (52)</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5871301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41:50-52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Family</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Wife-Mother (50)</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First son (51)</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Second son (52)</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0168514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98168D-6165-4D80-89B1-62EE131C8DE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2 Cor. 4:16</a:t>
            </a:r>
            <a:endPar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endParaRP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we do not lose heart, but though our outer man is decaying, yet our inner man is being renewed day by day.”</a:t>
            </a:r>
          </a:p>
        </p:txBody>
      </p:sp>
      <p:pic>
        <p:nvPicPr>
          <p:cNvPr id="7" name="Picture 6">
            <a:extLst>
              <a:ext uri="{FF2B5EF4-FFF2-40B4-BE49-F238E27FC236}">
                <a16:creationId xmlns:a16="http://schemas.microsoft.com/office/drawing/2014/main" id="{05F631D0-2E3E-3962-FCE2-625C9D2B335E}"/>
              </a:ext>
            </a:extLst>
          </p:cNvPr>
          <p:cNvPicPr>
            <a:picLocks noChangeAspect="1"/>
          </p:cNvPicPr>
          <p:nvPr/>
        </p:nvPicPr>
        <p:blipFill>
          <a:blip r:embed="rId3"/>
          <a:stretch>
            <a:fillRect/>
          </a:stretch>
        </p:blipFill>
        <p:spPr>
          <a:xfrm>
            <a:off x="5075021" y="2133600"/>
            <a:ext cx="2041958" cy="2743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866954373"/>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98168D-6165-4D80-89B1-62EE131C8DE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1969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2 Cor. 4:17</a:t>
            </a:r>
            <a:endPar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endParaRP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momentary, light affliction is producing for us an eternal weight of glory far beyond all comparison.”</a:t>
            </a:r>
          </a:p>
        </p:txBody>
      </p:sp>
      <p:pic>
        <p:nvPicPr>
          <p:cNvPr id="2" name="Picture 1">
            <a:extLst>
              <a:ext uri="{FF2B5EF4-FFF2-40B4-BE49-F238E27FC236}">
                <a16:creationId xmlns:a16="http://schemas.microsoft.com/office/drawing/2014/main" id="{650665E3-DC46-2679-1418-EE5C53D914F1}"/>
              </a:ext>
            </a:extLst>
          </p:cNvPr>
          <p:cNvPicPr>
            <a:picLocks noChangeAspect="1"/>
          </p:cNvPicPr>
          <p:nvPr/>
        </p:nvPicPr>
        <p:blipFill rotWithShape="1">
          <a:blip r:embed="rId3"/>
          <a:srcRect t="10000" b="18000"/>
          <a:stretch/>
        </p:blipFill>
        <p:spPr>
          <a:xfrm>
            <a:off x="4191000" y="2057400"/>
            <a:ext cx="3810000" cy="2743200"/>
          </a:xfrm>
          <a:prstGeom prst="rect">
            <a:avLst/>
          </a:prstGeom>
          <a:ln>
            <a:solidFill>
              <a:schemeClr val="tx1"/>
            </a:solidFill>
          </a:ln>
        </p:spPr>
      </p:pic>
    </p:spTree>
    <p:extLst>
      <p:ext uri="{BB962C8B-B14F-4D97-AF65-F5344CB8AC3E}">
        <p14:creationId xmlns:p14="http://schemas.microsoft.com/office/powerpoint/2010/main" val="315011226"/>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98168D-6165-4D80-89B1-62EE131C8DE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64514" name="Rectangle 1"/>
          <p:cNvSpPr>
            <a:spLocks noChangeArrowheads="1"/>
          </p:cNvSpPr>
          <p:nvPr/>
        </p:nvSpPr>
        <p:spPr bwMode="auto">
          <a:xfrm>
            <a:off x="609600" y="0"/>
            <a:ext cx="10972800" cy="3077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514350">
              <a:spcAft>
                <a:spcPts val="1200"/>
              </a:spcAft>
              <a:defRPr/>
            </a:pPr>
            <a:r>
              <a:rPr lang="en-US" sz="4000" dirty="0">
                <a:solidFill>
                  <a:schemeClr val="tx2"/>
                </a:solidFill>
                <a:effectLst>
                  <a:outerShdw blurRad="38100" dist="38100" dir="2700000" algn="tl">
                    <a:srgbClr val="000000"/>
                  </a:outerShdw>
                </a:effectLst>
                <a:latin typeface="Calibri" panose="020F0502020204030204" pitchFamily="34" charset="0"/>
                <a:ea typeface="+mj-ea"/>
                <a:cs typeface="+mj-cs"/>
              </a:rPr>
              <a:t>2 Cor. 4:18</a:t>
            </a:r>
            <a:endPar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mj-cs"/>
            </a:endParaRP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“while we look not at the things which are seen, but at the things which are not seen; for the things which are seen are temporal, but the things which are not seen are eternal.”</a:t>
            </a:r>
            <a:endPar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1784EBA1-89BF-11D5-6622-F1A664C92F28}"/>
              </a:ext>
            </a:extLst>
          </p:cNvPr>
          <p:cNvPicPr>
            <a:picLocks noChangeAspect="1"/>
          </p:cNvPicPr>
          <p:nvPr/>
        </p:nvPicPr>
        <p:blipFill>
          <a:blip r:embed="rId3"/>
          <a:stretch>
            <a:fillRect/>
          </a:stretch>
        </p:blipFill>
        <p:spPr>
          <a:xfrm>
            <a:off x="4416606" y="2819400"/>
            <a:ext cx="3358789" cy="2011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2649161"/>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3"/>
            </a:pPr>
            <a:r>
              <a:rPr lang="en-US" sz="3600" dirty="0">
                <a:effectLst>
                  <a:outerShdw blurRad="38100" dist="38100" dir="2700000" algn="tl">
                    <a:srgbClr val="000000">
                      <a:alpha val="43137"/>
                    </a:srgbClr>
                  </a:outerShdw>
                </a:effectLst>
              </a:rPr>
              <a:t>Genesis 41:50-52</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Family</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Wife-Mother (50)</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First son (51)</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Second son (52)</a:t>
            </a:r>
          </a:p>
          <a:p>
            <a:pPr marL="457200" lvl="3" indent="-457200" eaLnBrk="1" hangingPunct="1">
              <a:spcBef>
                <a:spcPts val="0"/>
              </a:spcBef>
              <a:spcAft>
                <a:spcPts val="3000"/>
              </a:spcAft>
              <a:buClr>
                <a:srgbClr val="00FF00"/>
              </a:buClr>
              <a:buFont typeface="+mj-lt"/>
              <a:buAutoNum type="arabicPeriod"/>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9219134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DB1CEC5-38CB-A70B-E5FC-A652534E0C5E}"/>
              </a:ext>
            </a:extLst>
          </p:cNvPr>
          <p:cNvPicPr>
            <a:picLocks noChangeAspect="1"/>
          </p:cNvPicPr>
          <p:nvPr/>
        </p:nvPicPr>
        <p:blipFill>
          <a:blip r:embed="rId2"/>
          <a:stretch>
            <a:fillRect/>
          </a:stretch>
        </p:blipFill>
        <p:spPr>
          <a:xfrm>
            <a:off x="1682114" y="228323"/>
            <a:ext cx="8827773" cy="6401355"/>
          </a:xfrm>
          <a:prstGeom prst="rect">
            <a:avLst/>
          </a:prstGeom>
        </p:spPr>
      </p:pic>
    </p:spTree>
    <p:extLst>
      <p:ext uri="{BB962C8B-B14F-4D97-AF65-F5344CB8AC3E}">
        <p14:creationId xmlns:p14="http://schemas.microsoft.com/office/powerpoint/2010/main" val="201793897"/>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26742" y="137160"/>
            <a:ext cx="8938517" cy="6583680"/>
          </a:xfrm>
          <a:prstGeom prst="rect">
            <a:avLst/>
          </a:prstGeom>
        </p:spPr>
      </p:pic>
      <p:sp>
        <p:nvSpPr>
          <p:cNvPr id="6" name="Oval 7">
            <a:extLst>
              <a:ext uri="{FF2B5EF4-FFF2-40B4-BE49-F238E27FC236}">
                <a16:creationId xmlns:a16="http://schemas.microsoft.com/office/drawing/2014/main" id="{F882EAB0-01C5-4E90-9A67-7AA912D992E2}"/>
              </a:ext>
            </a:extLst>
          </p:cNvPr>
          <p:cNvSpPr>
            <a:spLocks noChangeArrowheads="1"/>
          </p:cNvSpPr>
          <p:nvPr/>
        </p:nvSpPr>
        <p:spPr bwMode="auto">
          <a:xfrm>
            <a:off x="5067300" y="609600"/>
            <a:ext cx="17526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
        <p:nvSpPr>
          <p:cNvPr id="5" name="Oval 7">
            <a:extLst>
              <a:ext uri="{FF2B5EF4-FFF2-40B4-BE49-F238E27FC236}">
                <a16:creationId xmlns:a16="http://schemas.microsoft.com/office/drawing/2014/main" id="{4752FD6B-7872-4DF6-8E18-7885AC122007}"/>
              </a:ext>
            </a:extLst>
          </p:cNvPr>
          <p:cNvSpPr>
            <a:spLocks noChangeArrowheads="1"/>
          </p:cNvSpPr>
          <p:nvPr/>
        </p:nvSpPr>
        <p:spPr bwMode="auto">
          <a:xfrm>
            <a:off x="3886200" y="2057400"/>
            <a:ext cx="1752600" cy="24384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519592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6718173-9219-F663-D796-7C4B67D8C3C7}"/>
              </a:ext>
            </a:extLst>
          </p:cNvPr>
          <p:cNvPicPr>
            <a:picLocks noChangeAspect="1"/>
          </p:cNvPicPr>
          <p:nvPr/>
        </p:nvPicPr>
        <p:blipFill>
          <a:blip r:embed="rId2"/>
          <a:stretch>
            <a:fillRect/>
          </a:stretch>
        </p:blipFill>
        <p:spPr>
          <a:xfrm>
            <a:off x="609600" y="955447"/>
            <a:ext cx="10972800" cy="4947107"/>
          </a:xfrm>
          <a:prstGeom prst="rect">
            <a:avLst/>
          </a:prstGeom>
          <a:solidFill>
            <a:srgbClr val="FFFFFF">
              <a:shade val="85000"/>
            </a:srgbClr>
          </a:solidFill>
          <a:ln w="88900" cap="sq">
            <a:solidFill>
              <a:srgbClr val="FF0000"/>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E60E5B2-428F-4547-94CC-D2352E16FDC2}"/>
              </a:ext>
            </a:extLst>
          </p:cNvPr>
          <p:cNvPicPr>
            <a:picLocks noChangeAspect="1"/>
          </p:cNvPicPr>
          <p:nvPr/>
        </p:nvPicPr>
        <p:blipFill>
          <a:blip r:embed="rId2"/>
          <a:stretch>
            <a:fillRect/>
          </a:stretch>
        </p:blipFill>
        <p:spPr>
          <a:xfrm>
            <a:off x="2090058" y="228600"/>
            <a:ext cx="801188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019640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37:2-36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Sold unto Egypt</a:t>
            </a:r>
          </a:p>
        </p:txBody>
      </p:sp>
      <p:sp>
        <p:nvSpPr>
          <p:cNvPr id="161795" name="Rectangle 3"/>
          <p:cNvSpPr>
            <a:spLocks noGrp="1" noChangeArrowheads="1"/>
          </p:cNvSpPr>
          <p:nvPr>
            <p:ph type="body" idx="1"/>
          </p:nvPr>
        </p:nvSpPr>
        <p:spPr>
          <a:xfrm>
            <a:off x="627513" y="1714500"/>
            <a:ext cx="8059287" cy="3429000"/>
          </a:xfrm>
        </p:spPr>
        <p:txBody>
          <a:bodyPr/>
          <a:lstStyle/>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coat (37:2-4)</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dreams (37:5-11)</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pit  (37:12-24)</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Joseph’s enslavement (37:25-36)</a:t>
            </a:r>
          </a:p>
        </p:txBody>
      </p:sp>
      <p:pic>
        <p:nvPicPr>
          <p:cNvPr id="2" name="Picture 1">
            <a:extLst>
              <a:ext uri="{FF2B5EF4-FFF2-40B4-BE49-F238E27FC236}">
                <a16:creationId xmlns:a16="http://schemas.microsoft.com/office/drawing/2014/main" id="{C0839479-96CF-1F7A-43B5-D05CAFC82BD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4485431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6082" name="Picture 2" descr="C:\Users\HP Desktop\Pictures\Gabe's images\DivisionOfLandInMillennium.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772088" y="228600"/>
            <a:ext cx="864782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C9A3D71C-AB1B-47C7-9777-3D1F362BD523}"/>
              </a:ext>
            </a:extLst>
          </p:cNvPr>
          <p:cNvGraphicFramePr>
            <a:graphicFrameLocks noGrp="1"/>
          </p:cNvGraphicFramePr>
          <p:nvPr/>
        </p:nvGraphicFramePr>
        <p:xfrm>
          <a:off x="1600200" y="799087"/>
          <a:ext cx="8991600" cy="5259826"/>
        </p:xfrm>
        <a:graphic>
          <a:graphicData uri="http://schemas.openxmlformats.org/drawingml/2006/table">
            <a:tbl>
              <a:tblPr firstRow="1" bandRow="1">
                <a:tableStyleId>{073A0DAA-6AF3-43AB-8588-CEC1D06C72B9}</a:tableStyleId>
              </a:tblPr>
              <a:tblGrid>
                <a:gridCol w="4267200">
                  <a:extLst>
                    <a:ext uri="{9D8B030D-6E8A-4147-A177-3AD203B41FA5}">
                      <a16:colId xmlns:a16="http://schemas.microsoft.com/office/drawing/2014/main" val="450372001"/>
                    </a:ext>
                  </a:extLst>
                </a:gridCol>
                <a:gridCol w="4724400">
                  <a:extLst>
                    <a:ext uri="{9D8B030D-6E8A-4147-A177-3AD203B41FA5}">
                      <a16:colId xmlns:a16="http://schemas.microsoft.com/office/drawing/2014/main" val="3560513311"/>
                    </a:ext>
                  </a:extLst>
                </a:gridCol>
              </a:tblGrid>
              <a:tr h="768745">
                <a:tc gridSpan="2">
                  <a:txBody>
                    <a:bodyPr/>
                    <a:lstStyle/>
                    <a:p>
                      <a:pPr algn="ctr"/>
                      <a:r>
                        <a:rPr kumimoji="0" lang="en-US" altLang="en-US" sz="3200" b="0" i="0" u="none" strike="noStrike" kern="0" cap="none" spc="0" normalizeH="0" baseline="0" noProof="0" dirty="0">
                          <a:ln>
                            <a:noFill/>
                          </a:ln>
                          <a:solidFill>
                            <a:srgbClr val="00FFFF"/>
                          </a:solidFill>
                          <a:effectLst>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Distinctions Between 144,000 &amp; Multitude</a:t>
                      </a:r>
                      <a:endParaRPr lang="en-US" sz="3200" dirty="0">
                        <a:latin typeface="Calibri" panose="020F0502020204030204" pitchFamily="34" charset="0"/>
                        <a:cs typeface="Calibri" panose="020F0502020204030204" pitchFamily="34" charset="0"/>
                      </a:endParaRPr>
                    </a:p>
                  </a:txBody>
                  <a:tcPr anchor="ctr"/>
                </a:tc>
                <a:tc hMerge="1">
                  <a:txBody>
                    <a:bodyPr/>
                    <a:lstStyle/>
                    <a:p>
                      <a:endParaRPr lang="en-US" dirty="0"/>
                    </a:p>
                  </a:txBody>
                  <a:tcPr/>
                </a:tc>
                <a:extLst>
                  <a:ext uri="{0D108BD9-81ED-4DB2-BD59-A6C34878D82A}">
                    <a16:rowId xmlns:a16="http://schemas.microsoft.com/office/drawing/2014/main" val="1673481748"/>
                  </a:ext>
                </a:extLst>
              </a:tr>
              <a:tr h="687827">
                <a:tc>
                  <a:txBody>
                    <a:bodyPr/>
                    <a:lstStyle/>
                    <a:p>
                      <a:pPr marL="461963" indent="-461963" algn="ctr" eaLnBrk="1" hangingPunct="1">
                        <a:defRPr/>
                      </a:pPr>
                      <a:r>
                        <a:rPr lang="en-US" altLang="en-US" sz="2800" b="1" u="none" kern="1200" noProof="0" dirty="0">
                          <a:solidFill>
                            <a:srgbClr val="C00000"/>
                          </a:solidFill>
                          <a:effectLst/>
                          <a:latin typeface="Calibri" panose="020F0502020204030204" pitchFamily="34" charset="0"/>
                          <a:ea typeface="+mn-ea"/>
                          <a:cs typeface="Calibri" panose="020F0502020204030204" pitchFamily="34" charset="0"/>
                        </a:rPr>
                        <a:t>144,000</a:t>
                      </a:r>
                      <a:endParaRPr lang="en-US" sz="2800" b="1" u="none" kern="1200" dirty="0">
                        <a:solidFill>
                          <a:srgbClr val="C00000"/>
                        </a:solidFill>
                        <a:effectLst/>
                        <a:latin typeface="Calibri" panose="020F0502020204030204" pitchFamily="34" charset="0"/>
                        <a:ea typeface="+mn-ea"/>
                        <a:cs typeface="Calibri" panose="020F0502020204030204" pitchFamily="34" charset="0"/>
                      </a:endParaRPr>
                    </a:p>
                  </a:txBody>
                  <a:tcPr anchor="ctr"/>
                </a:tc>
                <a:tc>
                  <a:txBody>
                    <a:bodyPr/>
                    <a:lstStyle/>
                    <a:p>
                      <a:pPr marL="461963" indent="-461963" algn="ctr" eaLnBrk="1" hangingPunct="1">
                        <a:defRPr/>
                      </a:pPr>
                      <a:r>
                        <a:rPr lang="en-US" altLang="en-US" sz="2800" b="1" u="none" kern="1200" noProof="0" dirty="0">
                          <a:solidFill>
                            <a:schemeClr val="bg1">
                              <a:lumMod val="50000"/>
                            </a:schemeClr>
                          </a:solidFill>
                          <a:effectLst/>
                          <a:latin typeface="Calibri" panose="020F0502020204030204" pitchFamily="34" charset="0"/>
                          <a:ea typeface="+mn-ea"/>
                          <a:cs typeface="Calibri" panose="020F0502020204030204" pitchFamily="34" charset="0"/>
                        </a:rPr>
                        <a:t>MULTITUDE</a:t>
                      </a:r>
                      <a:endParaRPr lang="en-US" sz="2800" b="1" u="none" kern="1200" dirty="0">
                        <a:solidFill>
                          <a:schemeClr val="bg1">
                            <a:lumMod val="50000"/>
                          </a:schemeClr>
                        </a:solidFill>
                        <a:effectLst/>
                        <a:latin typeface="Calibri" panose="020F0502020204030204" pitchFamily="34" charset="0"/>
                        <a:ea typeface="+mn-ea"/>
                        <a:cs typeface="Calibri" panose="020F0502020204030204" pitchFamily="34" charset="0"/>
                      </a:endParaRPr>
                    </a:p>
                  </a:txBody>
                  <a:tcPr anchor="ctr"/>
                </a:tc>
                <a:extLst>
                  <a:ext uri="{0D108BD9-81ED-4DB2-BD59-A6C34878D82A}">
                    <a16:rowId xmlns:a16="http://schemas.microsoft.com/office/drawing/2014/main" val="2348412215"/>
                  </a:ext>
                </a:extLst>
              </a:tr>
              <a:tr h="687827">
                <a:tc>
                  <a:txBody>
                    <a:bodyPr/>
                    <a:lstStyle/>
                    <a:p>
                      <a:pPr marL="461963" indent="-461963" algn="l" eaLnBrk="1" hangingPunct="1">
                        <a:defRPr/>
                      </a:pPr>
                      <a:r>
                        <a:rPr lang="en-US" sz="2800" b="1" u="none" dirty="0">
                          <a:solidFill>
                            <a:schemeClr val="bg2"/>
                          </a:solidFill>
                          <a:effectLst/>
                          <a:latin typeface="Calibri" panose="020F0502020204030204" pitchFamily="34" charset="0"/>
                          <a:cs typeface="Calibri" panose="020F0502020204030204" pitchFamily="34" charset="0"/>
                        </a:rPr>
                        <a:t>Revelation 7:1-8</a:t>
                      </a:r>
                    </a:p>
                  </a:txBody>
                  <a:tcPr anchor="ctr"/>
                </a:tc>
                <a:tc>
                  <a:txBody>
                    <a:bodyPr/>
                    <a:lstStyle/>
                    <a:p>
                      <a:pPr marL="461963" indent="-461963" algn="l" eaLnBrk="1" hangingPunct="1">
                        <a:defRPr/>
                      </a:pPr>
                      <a:r>
                        <a:rPr lang="en-US" sz="2800" b="1" u="none" dirty="0">
                          <a:solidFill>
                            <a:schemeClr val="bg2"/>
                          </a:solidFill>
                          <a:effectLst/>
                          <a:latin typeface="Calibri" panose="020F0502020204030204" pitchFamily="34" charset="0"/>
                          <a:cs typeface="Calibri" panose="020F0502020204030204" pitchFamily="34" charset="0"/>
                        </a:rPr>
                        <a:t>Revelation 7:9-17</a:t>
                      </a:r>
                    </a:p>
                  </a:txBody>
                  <a:tcPr anchor="ctr"/>
                </a:tc>
                <a:extLst>
                  <a:ext uri="{0D108BD9-81ED-4DB2-BD59-A6C34878D82A}">
                    <a16:rowId xmlns:a16="http://schemas.microsoft.com/office/drawing/2014/main" val="2039530397"/>
                  </a:ext>
                </a:extLst>
              </a:tr>
              <a:tr h="647360">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Numbered</a:t>
                      </a:r>
                    </a:p>
                  </a:txBody>
                  <a:tcPr anchor="ctr"/>
                </a:tc>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Innumerable</a:t>
                      </a:r>
                    </a:p>
                  </a:txBody>
                  <a:tcPr anchor="ctr"/>
                </a:tc>
                <a:extLst>
                  <a:ext uri="{0D108BD9-81ED-4DB2-BD59-A6C34878D82A}">
                    <a16:rowId xmlns:a16="http://schemas.microsoft.com/office/drawing/2014/main" val="1030757281"/>
                  </a:ext>
                </a:extLst>
              </a:tr>
              <a:tr h="647360">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Jews</a:t>
                      </a:r>
                    </a:p>
                  </a:txBody>
                  <a:tcPr anchor="ctr"/>
                </a:tc>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All nations</a:t>
                      </a:r>
                    </a:p>
                  </a:txBody>
                  <a:tcPr anchor="ctr"/>
                </a:tc>
                <a:extLst>
                  <a:ext uri="{0D108BD9-81ED-4DB2-BD59-A6C34878D82A}">
                    <a16:rowId xmlns:a16="http://schemas.microsoft.com/office/drawing/2014/main" val="2861922657"/>
                  </a:ext>
                </a:extLst>
              </a:tr>
              <a:tr h="647360">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Sealed</a:t>
                      </a:r>
                    </a:p>
                  </a:txBody>
                  <a:tcPr anchor="ctr"/>
                </a:tc>
                <a:tc>
                  <a:txBody>
                    <a:bodyPr/>
                    <a:lstStyle/>
                    <a:p>
                      <a:pPr marL="461963" indent="-461963" eaLnBrk="1" hangingPunct="1">
                        <a:defRPr/>
                      </a:pPr>
                      <a:r>
                        <a:rPr lang="en-US" sz="2600" b="1" dirty="0">
                          <a:effectLst/>
                          <a:latin typeface="Calibri" panose="020F0502020204030204" pitchFamily="34" charset="0"/>
                          <a:cs typeface="Calibri" panose="020F0502020204030204" pitchFamily="34" charset="0"/>
                        </a:rPr>
                        <a:t>Slain</a:t>
                      </a:r>
                    </a:p>
                  </a:txBody>
                  <a:tcPr anchor="ctr"/>
                </a:tc>
                <a:extLst>
                  <a:ext uri="{0D108BD9-81ED-4DB2-BD59-A6C34878D82A}">
                    <a16:rowId xmlns:a16="http://schemas.microsoft.com/office/drawing/2014/main" val="2431306076"/>
                  </a:ext>
                </a:extLst>
              </a:tr>
              <a:tr h="647360">
                <a:tc>
                  <a:txBody>
                    <a:bodyPr/>
                    <a:lstStyle/>
                    <a:p>
                      <a:r>
                        <a:rPr lang="en-US" sz="2600" b="1" dirty="0">
                          <a:effectLst/>
                          <a:latin typeface="Calibri" panose="020F0502020204030204" pitchFamily="34" charset="0"/>
                          <a:cs typeface="Calibri" panose="020F0502020204030204" pitchFamily="34" charset="0"/>
                        </a:rPr>
                        <a:t>Sealed </a:t>
                      </a:r>
                      <a:r>
                        <a:rPr lang="en-US" sz="2600" b="1" u="sng" dirty="0">
                          <a:solidFill>
                            <a:srgbClr val="C00000"/>
                          </a:solidFill>
                          <a:effectLst/>
                          <a:latin typeface="Calibri" panose="020F0502020204030204" pitchFamily="34" charset="0"/>
                          <a:cs typeface="Calibri" panose="020F0502020204030204" pitchFamily="34" charset="0"/>
                        </a:rPr>
                        <a:t>before</a:t>
                      </a:r>
                      <a:r>
                        <a:rPr lang="en-US" sz="2600" b="1" dirty="0">
                          <a:effectLst/>
                          <a:latin typeface="Calibri" panose="020F0502020204030204" pitchFamily="34" charset="0"/>
                          <a:cs typeface="Calibri" panose="020F0502020204030204" pitchFamily="34" charset="0"/>
                        </a:rPr>
                        <a:t> the Tribulation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effectLst/>
                          <a:latin typeface="Calibri" panose="020F0502020204030204" pitchFamily="34" charset="0"/>
                          <a:cs typeface="Calibri" panose="020F0502020204030204" pitchFamily="34" charset="0"/>
                        </a:rPr>
                        <a:t>Converted </a:t>
                      </a:r>
                      <a:r>
                        <a:rPr lang="en-US" sz="2600" b="1" u="sng" kern="1200" dirty="0">
                          <a:solidFill>
                            <a:schemeClr val="bg1">
                              <a:lumMod val="50000"/>
                            </a:schemeClr>
                          </a:solidFill>
                          <a:effectLst/>
                          <a:latin typeface="Calibri" panose="020F0502020204030204" pitchFamily="34" charset="0"/>
                          <a:ea typeface="+mn-ea"/>
                          <a:cs typeface="Calibri" panose="020F0502020204030204" pitchFamily="34" charset="0"/>
                        </a:rPr>
                        <a:t>out of</a:t>
                      </a:r>
                      <a:r>
                        <a:rPr lang="en-US" sz="2600" b="1" dirty="0">
                          <a:effectLst/>
                          <a:latin typeface="Calibri" panose="020F0502020204030204" pitchFamily="34" charset="0"/>
                          <a:cs typeface="Calibri" panose="020F0502020204030204" pitchFamily="34" charset="0"/>
                        </a:rPr>
                        <a:t> the Tribulation</a:t>
                      </a:r>
                    </a:p>
                  </a:txBody>
                  <a:tcPr anchor="ctr"/>
                </a:tc>
                <a:extLst>
                  <a:ext uri="{0D108BD9-81ED-4DB2-BD59-A6C34878D82A}">
                    <a16:rowId xmlns:a16="http://schemas.microsoft.com/office/drawing/2014/main" val="256274081"/>
                  </a:ext>
                </a:extLst>
              </a:tr>
              <a:tr h="525987">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en-US" sz="2000" dirty="0">
                          <a:effectLst/>
                          <a:latin typeface="Calibri" panose="020F0502020204030204" pitchFamily="34" charset="0"/>
                          <a:cs typeface="Calibri" panose="020F0502020204030204" pitchFamily="34" charset="0"/>
                        </a:rPr>
                        <a:t>Hitchcock and Ice, </a:t>
                      </a:r>
                      <a:r>
                        <a:rPr lang="en-US" altLang="en-US" sz="2000" i="1" dirty="0">
                          <a:effectLst/>
                          <a:latin typeface="Calibri" panose="020F0502020204030204" pitchFamily="34" charset="0"/>
                          <a:cs typeface="Calibri" panose="020F0502020204030204" pitchFamily="34" charset="0"/>
                        </a:rPr>
                        <a:t>The Truth Behind Left Behind</a:t>
                      </a:r>
                      <a:r>
                        <a:rPr lang="en-US" altLang="en-US" sz="2000" dirty="0">
                          <a:effectLst/>
                          <a:latin typeface="Calibri" panose="020F0502020204030204" pitchFamily="34" charset="0"/>
                          <a:cs typeface="Calibri" panose="020F0502020204030204" pitchFamily="34" charset="0"/>
                        </a:rPr>
                        <a:t>, 77</a:t>
                      </a:r>
                    </a:p>
                  </a:txBody>
                  <a:tcPr anchor="ctr"/>
                </a:tc>
                <a:tc hMerge="1">
                  <a:txBody>
                    <a:bodyPr/>
                    <a:lstStyle/>
                    <a:p>
                      <a:endParaRPr lang="en-US" dirty="0"/>
                    </a:p>
                  </a:txBody>
                  <a:tcPr/>
                </a:tc>
                <a:extLst>
                  <a:ext uri="{0D108BD9-81ED-4DB2-BD59-A6C34878D82A}">
                    <a16:rowId xmlns:a16="http://schemas.microsoft.com/office/drawing/2014/main" val="2472296049"/>
                  </a:ext>
                </a:extLst>
              </a:tr>
            </a:tbl>
          </a:graphicData>
        </a:graphic>
      </p:graphicFrame>
    </p:spTree>
    <p:extLst>
      <p:ext uri="{BB962C8B-B14F-4D97-AF65-F5344CB8AC3E}">
        <p14:creationId xmlns:p14="http://schemas.microsoft.com/office/powerpoint/2010/main" val="8127418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exercises his authority (46b)</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7 years of plenty (47-49)</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family (50-52)</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7 years of famine (53-54)</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Egyptians’ response (55-56)</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Foreigners’ response (57)</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VI. Genesis 41:46b-57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Activities</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4380934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41:53-54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7 Years of Famine</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End of fat years (53)</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Beginning of lean years (54)</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6329150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41:53-54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7 Years of Famine</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End of fat years (53)</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Beginning of lean years (54)</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5031753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4"/>
            </a:pPr>
            <a:r>
              <a:rPr lang="en-US" sz="3600" dirty="0">
                <a:effectLst>
                  <a:outerShdw blurRad="38100" dist="38100" dir="2700000" algn="tl">
                    <a:srgbClr val="000000">
                      <a:alpha val="43137"/>
                    </a:srgbClr>
                  </a:outerShdw>
                </a:effectLst>
              </a:rPr>
              <a:t>Genesis 41:53-54</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7 Years of Famine</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End of fat years (53)</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Beginning of lean years (54)</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7114575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96C6F-DFD1-4B4B-A4B8-F18E5994ADA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1"/>
            <a:ext cx="10972800" cy="2954655"/>
          </a:xfrm>
          <a:prstGeom prst="rect">
            <a:avLst/>
          </a:prstGeom>
          <a:noFill/>
          <a:ln w="28575">
            <a:noFill/>
            <a:miter lim="800000"/>
            <a:headEnd/>
            <a:tailEnd/>
          </a:ln>
        </p:spPr>
        <p:txBody>
          <a:bodyPr wrap="square">
            <a:spAutoFit/>
          </a:bodyPr>
          <a:lstStyle/>
          <a:p>
            <a:pPr algn="ctr">
              <a:spcAft>
                <a:spcPts val="1200"/>
              </a:spcAft>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John 13:19; 14:29</a:t>
            </a:r>
          </a:p>
          <a:p>
            <a:pPr algn="just"/>
            <a:r>
              <a:rPr lang="en-US" altLang="en-US" sz="34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alt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4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now on I am telling you before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comes to pass, so that when it does occur,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may believe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I am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14:29</a:t>
            </a:r>
            <a:r>
              <a:rPr lang="en-US" sz="34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 have told you before it happens, so that when it happens,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may believe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2">
            <a:extLst>
              <a:ext uri="{FF2B5EF4-FFF2-40B4-BE49-F238E27FC236}">
                <a16:creationId xmlns:a16="http://schemas.microsoft.com/office/drawing/2014/main" id="{78D34089-CE76-4413-ADB1-672F9420D8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3048000"/>
            <a:ext cx="5486400" cy="1828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25391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extLst>
              <p:ext uri="{D42A27DB-BD31-4B8C-83A1-F6EECF244321}">
                <p14:modId xmlns:p14="http://schemas.microsoft.com/office/powerpoint/2010/main" val="994894856"/>
              </p:ext>
            </p:extLst>
          </p:nvPr>
        </p:nvGraphicFramePr>
        <p:xfrm>
          <a:off x="609600" y="91440"/>
          <a:ext cx="10972800" cy="6675120"/>
        </p:xfrm>
        <a:graphic>
          <a:graphicData uri="http://schemas.openxmlformats.org/drawingml/2006/table">
            <a:tbl>
              <a:tblPr firstRow="1" bandRow="1">
                <a:tableStyleId>{5C22544A-7EE6-4342-B048-85BDC9FD1C3A}</a:tableStyleId>
              </a:tblPr>
              <a:tblGrid>
                <a:gridCol w="3962400">
                  <a:extLst>
                    <a:ext uri="{9D8B030D-6E8A-4147-A177-3AD203B41FA5}">
                      <a16:colId xmlns:a16="http://schemas.microsoft.com/office/drawing/2014/main" val="690753193"/>
                    </a:ext>
                  </a:extLst>
                </a:gridCol>
                <a:gridCol w="3352800">
                  <a:extLst>
                    <a:ext uri="{9D8B030D-6E8A-4147-A177-3AD203B41FA5}">
                      <a16:colId xmlns:a16="http://schemas.microsoft.com/office/drawing/2014/main" val="286287145"/>
                    </a:ext>
                  </a:extLst>
                </a:gridCol>
                <a:gridCol w="3657600">
                  <a:extLst>
                    <a:ext uri="{9D8B030D-6E8A-4147-A177-3AD203B41FA5}">
                      <a16:colId xmlns:a16="http://schemas.microsoft.com/office/drawing/2014/main" val="1804750111"/>
                    </a:ext>
                  </a:extLst>
                </a:gridCol>
              </a:tblGrid>
              <a:tr h="914400">
                <a:tc gridSpan="3">
                  <a:txBody>
                    <a:bodyPr/>
                    <a:lstStyle/>
                    <a:p>
                      <a:pPr algn="ctr"/>
                      <a:r>
                        <a:rPr lang="en-US" sz="3600" b="0" kern="1200" noProof="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What Happened to Christ’s Disciples?</a:t>
                      </a:r>
                      <a:endPar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822960">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Disciple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Place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Martyrdom</a:t>
                      </a:r>
                    </a:p>
                  </a:txBody>
                  <a:tcPr anchor="ctr"/>
                </a:tc>
                <a:extLst>
                  <a:ext uri="{0D108BD9-81ED-4DB2-BD59-A6C34878D82A}">
                    <a16:rowId xmlns:a16="http://schemas.microsoft.com/office/drawing/2014/main" val="1318531292"/>
                  </a:ext>
                </a:extLst>
              </a:tr>
              <a:tr h="82296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James the Son of Alpheus</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Jerusalem</a:t>
                      </a:r>
                    </a:p>
                  </a:txBody>
                  <a:tcPr anchor="ctr"/>
                </a:tc>
                <a:tc>
                  <a:txBody>
                    <a:bodyPr/>
                    <a:lstStyle/>
                    <a:p>
                      <a:pPr algn="ctr"/>
                      <a:r>
                        <a:rPr lang="en-US" sz="2800" dirty="0">
                          <a:latin typeface="Calibri" panose="020F0502020204030204" pitchFamily="34" charset="0"/>
                          <a:cs typeface="Calibri" panose="020F0502020204030204" pitchFamily="34" charset="0"/>
                        </a:rPr>
                        <a:t>Clubbed to death</a:t>
                      </a:r>
                    </a:p>
                  </a:txBody>
                  <a:tcPr anchor="ctr"/>
                </a:tc>
                <a:extLst>
                  <a:ext uri="{0D108BD9-81ED-4DB2-BD59-A6C34878D82A}">
                    <a16:rowId xmlns:a16="http://schemas.microsoft.com/office/drawing/2014/main" val="777567912"/>
                  </a:ext>
                </a:extLst>
              </a:tr>
              <a:tr h="82296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Simon the Zealot</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Jerusalem</a:t>
                      </a:r>
                    </a:p>
                  </a:txBody>
                  <a:tcPr anchor="ctr"/>
                </a:tc>
                <a:tc>
                  <a:txBody>
                    <a:bodyPr/>
                    <a:lstStyle/>
                    <a:p>
                      <a:pPr algn="ctr"/>
                      <a:r>
                        <a:rPr lang="en-US" sz="2800" dirty="0">
                          <a:latin typeface="Calibri" panose="020F0502020204030204" pitchFamily="34" charset="0"/>
                          <a:cs typeface="Calibri" panose="020F0502020204030204" pitchFamily="34" charset="0"/>
                        </a:rPr>
                        <a:t>Martyred</a:t>
                      </a:r>
                    </a:p>
                  </a:txBody>
                  <a:tcPr anchor="ctr"/>
                </a:tc>
                <a:extLst>
                  <a:ext uri="{0D108BD9-81ED-4DB2-BD59-A6C34878D82A}">
                    <a16:rowId xmlns:a16="http://schemas.microsoft.com/office/drawing/2014/main" val="2088523037"/>
                  </a:ext>
                </a:extLst>
              </a:tr>
              <a:tr h="82296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James the Son of Zebedee</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Judea (Acts 12:2)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Calibri" panose="020F0502020204030204" pitchFamily="34" charset="0"/>
                          <a:cs typeface="Calibri" panose="020F0502020204030204" pitchFamily="34" charset="0"/>
                        </a:rPr>
                        <a:t>Executed</a:t>
                      </a:r>
                    </a:p>
                  </a:txBody>
                  <a:tcPr anchor="ctr"/>
                </a:tc>
                <a:extLst>
                  <a:ext uri="{0D108BD9-81ED-4DB2-BD59-A6C34878D82A}">
                    <a16:rowId xmlns:a16="http://schemas.microsoft.com/office/drawing/2014/main" val="3167288718"/>
                  </a:ext>
                </a:extLst>
              </a:tr>
              <a:tr h="82296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Thaddeus</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Mesopotamia</a:t>
                      </a:r>
                    </a:p>
                  </a:txBody>
                  <a:tcPr anchor="ctr"/>
                </a:tc>
                <a:tc>
                  <a:txBody>
                    <a:bodyPr/>
                    <a:lstStyle/>
                    <a:p>
                      <a:pPr algn="ctr"/>
                      <a:r>
                        <a:rPr lang="en-US" sz="2800" dirty="0">
                          <a:latin typeface="Calibri" panose="020F0502020204030204" pitchFamily="34" charset="0"/>
                          <a:cs typeface="Calibri" panose="020F0502020204030204" pitchFamily="34" charset="0"/>
                        </a:rPr>
                        <a:t>Beaten to death</a:t>
                      </a:r>
                    </a:p>
                  </a:txBody>
                  <a:tcPr anchor="ctr"/>
                </a:tc>
                <a:extLst>
                  <a:ext uri="{0D108BD9-81ED-4DB2-BD59-A6C34878D82A}">
                    <a16:rowId xmlns:a16="http://schemas.microsoft.com/office/drawing/2014/main" val="1287159523"/>
                  </a:ext>
                </a:extLst>
              </a:tr>
              <a:tr h="82296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Peter</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Babylon, Rome</a:t>
                      </a:r>
                    </a:p>
                  </a:txBody>
                  <a:tcPr anchor="ctr"/>
                </a:tc>
                <a:tc>
                  <a:txBody>
                    <a:bodyPr/>
                    <a:lstStyle/>
                    <a:p>
                      <a:pPr algn="ctr"/>
                      <a:r>
                        <a:rPr lang="en-US" sz="2800" dirty="0">
                          <a:latin typeface="Calibri" panose="020F0502020204030204" pitchFamily="34" charset="0"/>
                          <a:cs typeface="Calibri" panose="020F0502020204030204" pitchFamily="34" charset="0"/>
                        </a:rPr>
                        <a:t>Crucified upside down</a:t>
                      </a:r>
                    </a:p>
                  </a:txBody>
                  <a:tcPr anchor="ctr"/>
                </a:tc>
                <a:extLst>
                  <a:ext uri="{0D108BD9-81ED-4DB2-BD59-A6C34878D82A}">
                    <a16:rowId xmlns:a16="http://schemas.microsoft.com/office/drawing/2014/main" val="1793763941"/>
                  </a:ext>
                </a:extLst>
              </a:tr>
              <a:tr h="82296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Matthew</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Parthia (Tehran)</a:t>
                      </a:r>
                    </a:p>
                  </a:txBody>
                  <a:tcPr anchor="ctr"/>
                </a:tc>
                <a:tc>
                  <a:txBody>
                    <a:bodyPr/>
                    <a:lstStyle/>
                    <a:p>
                      <a:pPr algn="ctr"/>
                      <a:r>
                        <a:rPr lang="en-US" sz="2800" dirty="0">
                          <a:latin typeface="Calibri" panose="020F0502020204030204" pitchFamily="34" charset="0"/>
                          <a:cs typeface="Calibri" panose="020F0502020204030204" pitchFamily="34" charset="0"/>
                        </a:rPr>
                        <a:t>Beheaded</a:t>
                      </a:r>
                    </a:p>
                  </a:txBody>
                  <a:tcPr anchor="ctr"/>
                </a:tc>
                <a:extLst>
                  <a:ext uri="{0D108BD9-81ED-4DB2-BD59-A6C34878D82A}">
                    <a16:rowId xmlns:a16="http://schemas.microsoft.com/office/drawing/2014/main" val="183737382"/>
                  </a:ext>
                </a:extLst>
              </a:tr>
            </a:tbl>
          </a:graphicData>
        </a:graphic>
      </p:graphicFrame>
    </p:spTree>
    <p:extLst>
      <p:ext uri="{BB962C8B-B14F-4D97-AF65-F5344CB8AC3E}">
        <p14:creationId xmlns:p14="http://schemas.microsoft.com/office/powerpoint/2010/main" val="2671045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extLst>
              <p:ext uri="{D42A27DB-BD31-4B8C-83A1-F6EECF244321}">
                <p14:modId xmlns:p14="http://schemas.microsoft.com/office/powerpoint/2010/main" val="3333791832"/>
              </p:ext>
            </p:extLst>
          </p:nvPr>
        </p:nvGraphicFramePr>
        <p:xfrm>
          <a:off x="609600" y="76200"/>
          <a:ext cx="10972800" cy="6370320"/>
        </p:xfrm>
        <a:graphic>
          <a:graphicData uri="http://schemas.openxmlformats.org/drawingml/2006/table">
            <a:tbl>
              <a:tblPr firstRow="1" bandRow="1">
                <a:tableStyleId>{5C22544A-7EE6-4342-B048-85BDC9FD1C3A}</a:tableStyleId>
              </a:tblPr>
              <a:tblGrid>
                <a:gridCol w="3959352">
                  <a:extLst>
                    <a:ext uri="{9D8B030D-6E8A-4147-A177-3AD203B41FA5}">
                      <a16:colId xmlns:a16="http://schemas.microsoft.com/office/drawing/2014/main" val="690753193"/>
                    </a:ext>
                  </a:extLst>
                </a:gridCol>
                <a:gridCol w="3355848">
                  <a:extLst>
                    <a:ext uri="{9D8B030D-6E8A-4147-A177-3AD203B41FA5}">
                      <a16:colId xmlns:a16="http://schemas.microsoft.com/office/drawing/2014/main" val="286287145"/>
                    </a:ext>
                  </a:extLst>
                </a:gridCol>
                <a:gridCol w="3657600">
                  <a:extLst>
                    <a:ext uri="{9D8B030D-6E8A-4147-A177-3AD203B41FA5}">
                      <a16:colId xmlns:a16="http://schemas.microsoft.com/office/drawing/2014/main" val="1804750111"/>
                    </a:ext>
                  </a:extLst>
                </a:gridCol>
              </a:tblGrid>
              <a:tr h="914400">
                <a:tc gridSpan="3">
                  <a:txBody>
                    <a:bodyPr/>
                    <a:lstStyle/>
                    <a:p>
                      <a:pPr algn="ctr"/>
                      <a:r>
                        <a:rPr lang="en-US" sz="3600" b="0" kern="1200" noProof="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What Happened to Christ’s Disciples?</a:t>
                      </a:r>
                      <a:endPar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822960">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Disciple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Place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Martyrdom</a:t>
                      </a:r>
                    </a:p>
                  </a:txBody>
                  <a:tcPr anchor="ctr"/>
                </a:tc>
                <a:extLst>
                  <a:ext uri="{0D108BD9-81ED-4DB2-BD59-A6C34878D82A}">
                    <a16:rowId xmlns:a16="http://schemas.microsoft.com/office/drawing/2014/main" val="1318531292"/>
                  </a:ext>
                </a:extLst>
              </a:tr>
              <a:tr h="91440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John</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Asia Minor, Patmos, Ephesus</a:t>
                      </a:r>
                    </a:p>
                  </a:txBody>
                  <a:tcPr anchor="ctr"/>
                </a:tc>
                <a:tc>
                  <a:txBody>
                    <a:bodyPr/>
                    <a:lstStyle/>
                    <a:p>
                      <a:pPr algn="ctr"/>
                      <a:r>
                        <a:rPr lang="en-US" sz="2800" dirty="0">
                          <a:latin typeface="Calibri" panose="020F0502020204030204" pitchFamily="34" charset="0"/>
                          <a:cs typeface="Calibri" panose="020F0502020204030204" pitchFamily="34" charset="0"/>
                        </a:rPr>
                        <a:t>Fried in boiling oil</a:t>
                      </a:r>
                    </a:p>
                  </a:txBody>
                  <a:tcPr anchor="ctr"/>
                </a:tc>
                <a:extLst>
                  <a:ext uri="{0D108BD9-81ED-4DB2-BD59-A6C34878D82A}">
                    <a16:rowId xmlns:a16="http://schemas.microsoft.com/office/drawing/2014/main" val="777567912"/>
                  </a:ext>
                </a:extLst>
              </a:tr>
              <a:tr h="91440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Philip</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E. Turkey</a:t>
                      </a:r>
                    </a:p>
                  </a:txBody>
                  <a:tcPr anchor="ctr"/>
                </a:tc>
                <a:tc>
                  <a:txBody>
                    <a:bodyPr/>
                    <a:lstStyle/>
                    <a:p>
                      <a:pPr algn="ctr"/>
                      <a:r>
                        <a:rPr lang="en-US" sz="2800" dirty="0">
                          <a:latin typeface="Calibri" panose="020F0502020204030204" pitchFamily="34" charset="0"/>
                          <a:cs typeface="Calibri" panose="020F0502020204030204" pitchFamily="34" charset="0"/>
                        </a:rPr>
                        <a:t>Tortured &amp; crucified</a:t>
                      </a:r>
                    </a:p>
                  </a:txBody>
                  <a:tcPr anchor="ctr"/>
                </a:tc>
                <a:extLst>
                  <a:ext uri="{0D108BD9-81ED-4DB2-BD59-A6C34878D82A}">
                    <a16:rowId xmlns:a16="http://schemas.microsoft.com/office/drawing/2014/main" val="2088523037"/>
                  </a:ext>
                </a:extLst>
              </a:tr>
              <a:tr h="91440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Thomas</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India</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Calibri" panose="020F0502020204030204" pitchFamily="34" charset="0"/>
                          <a:cs typeface="Calibri" panose="020F0502020204030204" pitchFamily="34" charset="0"/>
                        </a:rPr>
                        <a:t>Speared</a:t>
                      </a:r>
                    </a:p>
                  </a:txBody>
                  <a:tcPr anchor="ctr"/>
                </a:tc>
                <a:extLst>
                  <a:ext uri="{0D108BD9-81ED-4DB2-BD59-A6C34878D82A}">
                    <a16:rowId xmlns:a16="http://schemas.microsoft.com/office/drawing/2014/main" val="3167288718"/>
                  </a:ext>
                </a:extLst>
              </a:tr>
              <a:tr h="91440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Bartholomew</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India</a:t>
                      </a:r>
                    </a:p>
                  </a:txBody>
                  <a:tcPr anchor="ctr"/>
                </a:tc>
                <a:tc>
                  <a:txBody>
                    <a:bodyPr/>
                    <a:lstStyle/>
                    <a:p>
                      <a:pPr algn="ctr"/>
                      <a:r>
                        <a:rPr lang="en-US" sz="2800" dirty="0">
                          <a:latin typeface="Calibri" panose="020F0502020204030204" pitchFamily="34" charset="0"/>
                          <a:cs typeface="Calibri" panose="020F0502020204030204" pitchFamily="34" charset="0"/>
                        </a:rPr>
                        <a:t>Flayed &amp; crucified</a:t>
                      </a:r>
                    </a:p>
                  </a:txBody>
                  <a:tcPr anchor="ctr"/>
                </a:tc>
                <a:extLst>
                  <a:ext uri="{0D108BD9-81ED-4DB2-BD59-A6C34878D82A}">
                    <a16:rowId xmlns:a16="http://schemas.microsoft.com/office/drawing/2014/main" val="1287159523"/>
                  </a:ext>
                </a:extLst>
              </a:tr>
              <a:tr h="91440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Andrew</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Ukraine, Russia, Greece</a:t>
                      </a:r>
                    </a:p>
                  </a:txBody>
                  <a:tcPr anchor="ctr"/>
                </a:tc>
                <a:tc>
                  <a:txBody>
                    <a:bodyPr/>
                    <a:lstStyle/>
                    <a:p>
                      <a:pPr algn="ctr"/>
                      <a:r>
                        <a:rPr lang="en-US" sz="2800" dirty="0">
                          <a:latin typeface="Calibri" panose="020F0502020204030204" pitchFamily="34" charset="0"/>
                          <a:cs typeface="Calibri" panose="020F0502020204030204" pitchFamily="34" charset="0"/>
                        </a:rPr>
                        <a:t>Hanged</a:t>
                      </a:r>
                    </a:p>
                  </a:txBody>
                  <a:tcPr anchor="ctr"/>
                </a:tc>
                <a:extLst>
                  <a:ext uri="{0D108BD9-81ED-4DB2-BD59-A6C34878D82A}">
                    <a16:rowId xmlns:a16="http://schemas.microsoft.com/office/drawing/2014/main" val="1793763941"/>
                  </a:ext>
                </a:extLst>
              </a:tr>
            </a:tbl>
          </a:graphicData>
        </a:graphic>
      </p:graphicFrame>
    </p:spTree>
    <p:extLst>
      <p:ext uri="{BB962C8B-B14F-4D97-AF65-F5344CB8AC3E}">
        <p14:creationId xmlns:p14="http://schemas.microsoft.com/office/powerpoint/2010/main" val="20095663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8" name="Picture 4" descr="Every Prophecy of the Bible: Clear Explanations for ...">
            <a:extLst>
              <a:ext uri="{FF2B5EF4-FFF2-40B4-BE49-F238E27FC236}">
                <a16:creationId xmlns:a16="http://schemas.microsoft.com/office/drawing/2014/main" id="{737C9917-4D80-4259-9070-44DD4B5CC60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86213" y="247575"/>
            <a:ext cx="4219575" cy="63628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47487123"/>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1BCF2E-4296-7AF2-65A6-7B7C2E7F8A89}"/>
              </a:ext>
            </a:extLst>
          </p:cNvPr>
          <p:cNvPicPr>
            <a:picLocks noChangeAspect="1"/>
          </p:cNvPicPr>
          <p:nvPr/>
        </p:nvPicPr>
        <p:blipFill>
          <a:blip r:embed="rId2"/>
          <a:stretch>
            <a:fillRect/>
          </a:stretch>
        </p:blipFill>
        <p:spPr>
          <a:xfrm>
            <a:off x="1219200" y="147637"/>
            <a:ext cx="9753600" cy="65627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Oval 7">
            <a:extLst>
              <a:ext uri="{FF2B5EF4-FFF2-40B4-BE49-F238E27FC236}">
                <a16:creationId xmlns:a16="http://schemas.microsoft.com/office/drawing/2014/main" id="{469EFFC0-177E-E996-A76B-9672D3FDA1EB}"/>
              </a:ext>
            </a:extLst>
          </p:cNvPr>
          <p:cNvSpPr>
            <a:spLocks noChangeArrowheads="1"/>
          </p:cNvSpPr>
          <p:nvPr/>
        </p:nvSpPr>
        <p:spPr bwMode="auto">
          <a:xfrm>
            <a:off x="2286000" y="6024562"/>
            <a:ext cx="1600200" cy="685800"/>
          </a:xfrm>
          <a:prstGeom prst="ellipse">
            <a:avLst/>
          </a:prstGeom>
          <a:noFill/>
          <a:ln w="76200" algn="ctr">
            <a:solidFill>
              <a:srgbClr val="C00000"/>
            </a:solidFill>
            <a:round/>
            <a:headEnd/>
            <a:tailEnd/>
          </a:ln>
        </p:spPr>
        <p:txBody>
          <a:bodyPr wrap="none"/>
          <a:lstStyle/>
          <a:p>
            <a:endParaRPr lang="en-US"/>
          </a:p>
        </p:txBody>
      </p:sp>
      <p:sp>
        <p:nvSpPr>
          <p:cNvPr id="4" name="Oval 7">
            <a:extLst>
              <a:ext uri="{FF2B5EF4-FFF2-40B4-BE49-F238E27FC236}">
                <a16:creationId xmlns:a16="http://schemas.microsoft.com/office/drawing/2014/main" id="{888017C1-2471-FA5B-AB5F-3D0205BDF8CE}"/>
              </a:ext>
            </a:extLst>
          </p:cNvPr>
          <p:cNvSpPr>
            <a:spLocks noChangeArrowheads="1"/>
          </p:cNvSpPr>
          <p:nvPr/>
        </p:nvSpPr>
        <p:spPr bwMode="auto">
          <a:xfrm>
            <a:off x="8686800" y="2514600"/>
            <a:ext cx="1295400" cy="381000"/>
          </a:xfrm>
          <a:prstGeom prst="ellipse">
            <a:avLst/>
          </a:prstGeom>
          <a:noFill/>
          <a:ln w="76200" algn="ctr">
            <a:solidFill>
              <a:srgbClr val="C00000"/>
            </a:solidFill>
            <a:round/>
            <a:headEnd/>
            <a:tailEnd/>
          </a:ln>
        </p:spPr>
        <p:txBody>
          <a:bodyPr wrap="none"/>
          <a:lstStyle/>
          <a:p>
            <a:endParaRPr lang="en-US"/>
          </a:p>
        </p:txBody>
      </p:sp>
      <p:sp>
        <p:nvSpPr>
          <p:cNvPr id="5" name="Oval 7">
            <a:extLst>
              <a:ext uri="{FF2B5EF4-FFF2-40B4-BE49-F238E27FC236}">
                <a16:creationId xmlns:a16="http://schemas.microsoft.com/office/drawing/2014/main" id="{D4A3F32E-298D-CBA8-5536-C932F406A770}"/>
              </a:ext>
            </a:extLst>
          </p:cNvPr>
          <p:cNvSpPr>
            <a:spLocks noChangeArrowheads="1"/>
          </p:cNvSpPr>
          <p:nvPr/>
        </p:nvSpPr>
        <p:spPr bwMode="auto">
          <a:xfrm>
            <a:off x="9677400" y="1752600"/>
            <a:ext cx="1295400" cy="609600"/>
          </a:xfrm>
          <a:prstGeom prst="ellipse">
            <a:avLst/>
          </a:prstGeom>
          <a:noFill/>
          <a:ln w="76200" algn="ctr">
            <a:solidFill>
              <a:srgbClr val="C00000"/>
            </a:solidFill>
            <a:round/>
            <a:headEnd/>
            <a:tailEnd/>
          </a:ln>
        </p:spPr>
        <p:txBody>
          <a:bodyPr wrap="none"/>
          <a:lstStyle/>
          <a:p>
            <a:endParaRPr lang="en-US"/>
          </a:p>
        </p:txBody>
      </p:sp>
    </p:spTree>
    <p:extLst>
      <p:ext uri="{BB962C8B-B14F-4D97-AF65-F5344CB8AC3E}">
        <p14:creationId xmlns:p14="http://schemas.microsoft.com/office/powerpoint/2010/main" val="1706211916"/>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exercises his authority (46b)</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7 years of plenty (47-49)</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family (50-52)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7 years of famine (53-54)</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Egyptians’ response (55-56)</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Foreigners’ response (57)</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VI. Genesis 41:46b-57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Activities</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5888066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5"/>
            </a:pPr>
            <a:r>
              <a:rPr lang="en-US" sz="3600" dirty="0">
                <a:effectLst>
                  <a:outerShdw blurRad="38100" dist="38100" dir="2700000" algn="tl">
                    <a:srgbClr val="000000">
                      <a:alpha val="43137"/>
                    </a:srgbClr>
                  </a:outerShdw>
                </a:effectLst>
              </a:rPr>
              <a:t>Genesis 41:55-56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Egyptians’ Response</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Pharoah’s command (55)</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Selling of the grain (56)</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2839533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5"/>
            </a:pPr>
            <a:r>
              <a:rPr lang="en-US" sz="3600" dirty="0">
                <a:effectLst>
                  <a:outerShdw blurRad="38100" dist="38100" dir="2700000" algn="tl">
                    <a:srgbClr val="000000">
                      <a:alpha val="43137"/>
                    </a:srgbClr>
                  </a:outerShdw>
                </a:effectLst>
              </a:rPr>
              <a:t>Genesis 41:55-56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Egyptians’ Response</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Pharoah’s command (55)</a:t>
            </a:r>
          </a:p>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Selling of the grain (56)</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3972970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rPr>
              <a:t>Genesis 41:55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Pharoah’s Command</a:t>
            </a:r>
          </a:p>
        </p:txBody>
      </p:sp>
      <p:sp>
        <p:nvSpPr>
          <p:cNvPr id="161795" name="Rectangle 3"/>
          <p:cNvSpPr>
            <a:spLocks noGrp="1" noChangeArrowheads="1"/>
          </p:cNvSpPr>
          <p:nvPr>
            <p:ph type="body" idx="1"/>
          </p:nvPr>
        </p:nvSpPr>
        <p:spPr>
          <a:xfrm>
            <a:off x="1066800" y="2057400"/>
            <a:ext cx="6096000" cy="27432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Timing (55a)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Circumstances (55b)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Command (55c)</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6707397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rPr>
              <a:t>Genesis 41:55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Pharoah’s Command</a:t>
            </a:r>
          </a:p>
        </p:txBody>
      </p:sp>
      <p:sp>
        <p:nvSpPr>
          <p:cNvPr id="161795" name="Rectangle 3"/>
          <p:cNvSpPr>
            <a:spLocks noGrp="1" noChangeArrowheads="1"/>
          </p:cNvSpPr>
          <p:nvPr>
            <p:ph type="body" idx="1"/>
          </p:nvPr>
        </p:nvSpPr>
        <p:spPr>
          <a:xfrm>
            <a:off x="1066800" y="2057400"/>
            <a:ext cx="60960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Timing (55a)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Circumstances (55b)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Command (55c)</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8518364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rPr>
              <a:t>Genesis 41:55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Pharoah’s Command</a:t>
            </a:r>
          </a:p>
        </p:txBody>
      </p:sp>
      <p:sp>
        <p:nvSpPr>
          <p:cNvPr id="161795" name="Rectangle 3"/>
          <p:cNvSpPr>
            <a:spLocks noGrp="1" noChangeArrowheads="1"/>
          </p:cNvSpPr>
          <p:nvPr>
            <p:ph type="body" idx="1"/>
          </p:nvPr>
        </p:nvSpPr>
        <p:spPr>
          <a:xfrm>
            <a:off x="1066800" y="2057400"/>
            <a:ext cx="60960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Timing (55a)</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Circumstances (55b)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Command (55c)</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077427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a:pPr>
            <a:r>
              <a:rPr lang="en-US" sz="3600" dirty="0">
                <a:effectLst>
                  <a:outerShdw blurRad="38100" dist="38100" dir="2700000" algn="tl">
                    <a:srgbClr val="000000">
                      <a:alpha val="43137"/>
                    </a:srgbClr>
                  </a:outerShdw>
                </a:effectLst>
              </a:rPr>
              <a:t>Genesis 41:55</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Pharoah’s Command</a:t>
            </a:r>
          </a:p>
        </p:txBody>
      </p:sp>
      <p:sp>
        <p:nvSpPr>
          <p:cNvPr id="161795" name="Rectangle 3"/>
          <p:cNvSpPr>
            <a:spLocks noGrp="1" noChangeArrowheads="1"/>
          </p:cNvSpPr>
          <p:nvPr>
            <p:ph type="body" idx="1"/>
          </p:nvPr>
        </p:nvSpPr>
        <p:spPr>
          <a:xfrm>
            <a:off x="1066800" y="2057400"/>
            <a:ext cx="60960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Timing (55a)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Circumstances (55b)</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Command (55c)</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357347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395538" y="228600"/>
            <a:ext cx="7400925" cy="914400"/>
          </a:xfrm>
        </p:spPr>
        <p:txBody>
          <a:bodyPr/>
          <a:lstStyle/>
          <a:p>
            <a:pPr marL="742950" indent="-742950" algn="ctr" eaLnBrk="1" hangingPunct="1">
              <a:buClr>
                <a:srgbClr val="CC66FF"/>
              </a:buClr>
              <a:buFont typeface="+mj-lt"/>
              <a:buAutoNum type="alphaUcPeriod" startAt="5"/>
            </a:pPr>
            <a:r>
              <a:rPr lang="en-US" sz="3600" dirty="0">
                <a:effectLst>
                  <a:outerShdw blurRad="38100" dist="38100" dir="2700000" algn="tl">
                    <a:srgbClr val="000000">
                      <a:alpha val="43137"/>
                    </a:srgbClr>
                  </a:outerShdw>
                </a:effectLst>
              </a:rPr>
              <a:t>Genesis 41:55-56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Egyptians’ Response</a:t>
            </a:r>
          </a:p>
        </p:txBody>
      </p:sp>
      <p:sp>
        <p:nvSpPr>
          <p:cNvPr id="161795" name="Rectangle 3"/>
          <p:cNvSpPr>
            <a:spLocks noGrp="1" noChangeArrowheads="1"/>
          </p:cNvSpPr>
          <p:nvPr>
            <p:ph type="body" idx="1"/>
          </p:nvPr>
        </p:nvSpPr>
        <p:spPr>
          <a:xfrm>
            <a:off x="1066800" y="2057400"/>
            <a:ext cx="6781800" cy="2743200"/>
          </a:xfrm>
        </p:spPr>
        <p:txBody>
          <a:bodyPr/>
          <a:lstStyle/>
          <a:p>
            <a:pPr marL="457200" lvl="3" indent="-457200" eaLnBrk="1" hangingPunct="1">
              <a:spcBef>
                <a:spcPts val="0"/>
              </a:spcBef>
              <a:spcAft>
                <a:spcPts val="3000"/>
              </a:spcAft>
              <a:buClr>
                <a:srgbClr val="00FF00"/>
              </a:buClr>
              <a:buFont typeface="+mj-lt"/>
              <a:buAutoNum type="arabicPeriod"/>
              <a:defRPr/>
            </a:pPr>
            <a:r>
              <a:rPr lang="en-US" dirty="0">
                <a:effectLst>
                  <a:outerShdw blurRad="38100" dist="38100" dir="2700000" algn="tl">
                    <a:srgbClr val="000000">
                      <a:alpha val="43137"/>
                    </a:srgbClr>
                  </a:outerShdw>
                </a:effectLst>
              </a:rPr>
              <a:t>Pharoah’s command (55)</a:t>
            </a:r>
          </a:p>
          <a:p>
            <a:pPr marL="457200" lvl="3" indent="-457200" eaLnBrk="1" hangingPunct="1">
              <a:spcBef>
                <a:spcPts val="0"/>
              </a:spcBef>
              <a:spcAft>
                <a:spcPts val="3000"/>
              </a:spcAft>
              <a:buClr>
                <a:srgbClr val="00FF00"/>
              </a:buClr>
              <a:buFont typeface="+mj-lt"/>
              <a:buAutoNum type="arabicPeriod"/>
              <a:defRPr/>
            </a:pPr>
            <a:r>
              <a:rPr lang="en-US" b="1" u="sng" dirty="0">
                <a:solidFill>
                  <a:srgbClr val="FFFFCC"/>
                </a:solidFill>
                <a:effectLst>
                  <a:outerShdw blurRad="38100" dist="38100" dir="2700000" algn="tl">
                    <a:srgbClr val="000000">
                      <a:alpha val="43137"/>
                    </a:srgbClr>
                  </a:outerShdw>
                </a:effectLst>
              </a:rPr>
              <a:t>Selling of the grain (56)</a:t>
            </a: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a:p>
            <a:pPr marL="0" lvl="3" indent="0" eaLnBrk="1" hangingPunct="1">
              <a:spcBef>
                <a:spcPts val="0"/>
              </a:spcBef>
              <a:spcAft>
                <a:spcPts val="3000"/>
              </a:spcAft>
              <a:buClr>
                <a:srgbClr val="00FF00"/>
              </a:buClr>
              <a:buNone/>
              <a:defRPr/>
            </a:pPr>
            <a:endParaRPr lang="en-US" dirty="0">
              <a:effectLst>
                <a:outerShdw blurRad="38100" dist="38100" dir="2700000" algn="tl">
                  <a:srgbClr val="000000">
                    <a:alpha val="43137"/>
                  </a:srgbClr>
                </a:outerShdw>
              </a:effectLst>
            </a:endParaRPr>
          </a:p>
        </p:txBody>
      </p:sp>
      <p:pic>
        <p:nvPicPr>
          <p:cNvPr id="3" name="Picture 2">
            <a:extLst>
              <a:ext uri="{FF2B5EF4-FFF2-40B4-BE49-F238E27FC236}">
                <a16:creationId xmlns:a16="http://schemas.microsoft.com/office/drawing/2014/main" id="{2C61A172-C2B9-3470-C716-B088B9B2742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0573099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41:56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Selling of the Grain</a:t>
            </a:r>
          </a:p>
        </p:txBody>
      </p:sp>
      <p:sp>
        <p:nvSpPr>
          <p:cNvPr id="161795" name="Rectangle 3"/>
          <p:cNvSpPr>
            <a:spLocks noGrp="1" noChangeArrowheads="1"/>
          </p:cNvSpPr>
          <p:nvPr>
            <p:ph type="body" idx="1"/>
          </p:nvPr>
        </p:nvSpPr>
        <p:spPr>
          <a:xfrm>
            <a:off x="1066800" y="2057400"/>
            <a:ext cx="60960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Statement of fact (56a)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Joseph responds (56b)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Statement of fact (56c)</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9658154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41:56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Selling of the Grain</a:t>
            </a:r>
          </a:p>
        </p:txBody>
      </p:sp>
      <p:sp>
        <p:nvSpPr>
          <p:cNvPr id="161795" name="Rectangle 3"/>
          <p:cNvSpPr>
            <a:spLocks noGrp="1" noChangeArrowheads="1"/>
          </p:cNvSpPr>
          <p:nvPr>
            <p:ph type="body" idx="1"/>
          </p:nvPr>
        </p:nvSpPr>
        <p:spPr>
          <a:xfrm>
            <a:off x="1066800" y="2057400"/>
            <a:ext cx="60960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Statement of fact (56a)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Joseph responds (56b)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Statement of fact (56c)</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5249574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045FCC3-4B34-77C9-37B1-4B8EE710B24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F334291-5F34-B076-F4DB-A129DFCE34CD}"/>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38:1-30</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Judah &amp; Tamar</a:t>
            </a:r>
          </a:p>
        </p:txBody>
      </p:sp>
      <p:sp>
        <p:nvSpPr>
          <p:cNvPr id="161795" name="Rectangle 3">
            <a:extLst>
              <a:ext uri="{FF2B5EF4-FFF2-40B4-BE49-F238E27FC236}">
                <a16:creationId xmlns:a16="http://schemas.microsoft.com/office/drawing/2014/main" id="{1BE9AC0F-EC6D-9E30-3777-03FAF3FF44D3}"/>
              </a:ext>
            </a:extLst>
          </p:cNvPr>
          <p:cNvSpPr>
            <a:spLocks noGrp="1" noChangeArrowheads="1"/>
          </p:cNvSpPr>
          <p:nvPr>
            <p:ph type="body" idx="1"/>
          </p:nvPr>
        </p:nvSpPr>
        <p:spPr>
          <a:xfrm>
            <a:off x="627513" y="1714500"/>
            <a:ext cx="8059287" cy="3429000"/>
          </a:xfrm>
        </p:spPr>
        <p:txBody>
          <a:bodyPr/>
          <a:lstStyle/>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Tamar &amp; Judah’s sons (38:1-11)</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Tamar &amp; Judah (38:12-26)</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Tamar &amp; Judah’s twins (38:27-30)</a:t>
            </a:r>
          </a:p>
        </p:txBody>
      </p:sp>
      <p:pic>
        <p:nvPicPr>
          <p:cNvPr id="2" name="Picture 1">
            <a:extLst>
              <a:ext uri="{FF2B5EF4-FFF2-40B4-BE49-F238E27FC236}">
                <a16:creationId xmlns:a16="http://schemas.microsoft.com/office/drawing/2014/main" id="{80D67D7F-835D-44EE-A258-298EA49A475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5995796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088024-23B6-2189-A342-2017ED45335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44034" name="Rectangle 2"/>
          <p:cNvSpPr>
            <a:spLocks noGrp="1" noChangeArrowheads="1"/>
          </p:cNvSpPr>
          <p:nvPr>
            <p:ph type="body" idx="1"/>
          </p:nvPr>
        </p:nvSpPr>
        <p:spPr>
          <a:xfrm>
            <a:off x="609600" y="0"/>
            <a:ext cx="10972800" cy="5257800"/>
          </a:xfrm>
        </p:spPr>
        <p:txBody>
          <a:bodyPr/>
          <a:lstStyle/>
          <a:p>
            <a:pPr marL="0" indent="0" algn="ctr" eaLnBrk="1" hangingPunct="1">
              <a:spcBef>
                <a:spcPts val="0"/>
              </a:spcBef>
              <a:spcAft>
                <a:spcPts val="600"/>
              </a:spcAft>
              <a:buNone/>
              <a:defRPr/>
            </a:pPr>
            <a:r>
              <a:rPr lang="en-US" sz="4000" dirty="0">
                <a:solidFill>
                  <a:schemeClr val="tx2"/>
                </a:solidFill>
                <a:effectLst>
                  <a:outerShdw blurRad="38100" dist="38100" dir="2700000" algn="tl">
                    <a:srgbClr val="000000">
                      <a:alpha val="43137"/>
                    </a:srgbClr>
                  </a:outerShdw>
                </a:effectLst>
                <a:ea typeface="+mj-ea"/>
                <a:cs typeface="+mj-cs"/>
              </a:rPr>
              <a:t>Genesis 7:19-23</a:t>
            </a:r>
          </a:p>
          <a:p>
            <a:pPr marL="0" indent="0" algn="just" eaLnBrk="1" hangingPunct="1">
              <a:spcBef>
                <a:spcPts val="0"/>
              </a:spcBef>
              <a:buFont typeface="Wingdings" pitchFamily="2" charset="2"/>
              <a:buNone/>
              <a:defRPr/>
            </a:pPr>
            <a:r>
              <a:rPr lang="en-US" sz="3150" dirty="0">
                <a:effectLst>
                  <a:outerShdw blurRad="38100" dist="38100" dir="2700000" algn="tl">
                    <a:srgbClr val="000000">
                      <a:alpha val="43137"/>
                    </a:srgbClr>
                  </a:outerShdw>
                </a:effectLst>
                <a:cs typeface="Calibri" panose="020F0502020204030204" pitchFamily="34" charset="0"/>
              </a:rPr>
              <a:t>They rose greatly on the earth, and </a:t>
            </a:r>
            <a:r>
              <a:rPr lang="en-US" sz="3150" b="1" u="sng" dirty="0">
                <a:solidFill>
                  <a:srgbClr val="FFFFCC"/>
                </a:solidFill>
                <a:effectLst>
                  <a:outerShdw blurRad="38100" dist="38100" dir="2700000" algn="tl">
                    <a:srgbClr val="000000">
                      <a:alpha val="43137"/>
                    </a:srgbClr>
                  </a:outerShdw>
                </a:effectLst>
                <a:cs typeface="Calibri" panose="020F0502020204030204" pitchFamily="34" charset="0"/>
              </a:rPr>
              <a:t>all</a:t>
            </a:r>
            <a:r>
              <a:rPr lang="en-US" sz="3150" dirty="0">
                <a:effectLst>
                  <a:outerShdw blurRad="38100" dist="38100" dir="2700000" algn="tl">
                    <a:srgbClr val="000000">
                      <a:alpha val="43137"/>
                    </a:srgbClr>
                  </a:outerShdw>
                </a:effectLst>
                <a:cs typeface="Calibri" panose="020F0502020204030204" pitchFamily="34" charset="0"/>
              </a:rPr>
              <a:t> the high mountains under the </a:t>
            </a:r>
            <a:r>
              <a:rPr lang="en-US" sz="3150" b="1" u="sng" dirty="0">
                <a:solidFill>
                  <a:srgbClr val="FFFFCC"/>
                </a:solidFill>
                <a:effectLst>
                  <a:outerShdw blurRad="38100" dist="38100" dir="2700000" algn="tl">
                    <a:srgbClr val="000000">
                      <a:alpha val="43137"/>
                    </a:srgbClr>
                  </a:outerShdw>
                </a:effectLst>
                <a:cs typeface="Calibri" panose="020F0502020204030204" pitchFamily="34" charset="0"/>
              </a:rPr>
              <a:t>entire</a:t>
            </a:r>
            <a:r>
              <a:rPr lang="en-US" sz="3150" dirty="0">
                <a:effectLst>
                  <a:outerShdw blurRad="38100" dist="38100" dir="2700000" algn="tl">
                    <a:srgbClr val="000000">
                      <a:alpha val="43137"/>
                    </a:srgbClr>
                  </a:outerShdw>
                </a:effectLst>
                <a:cs typeface="Calibri" panose="020F0502020204030204" pitchFamily="34" charset="0"/>
              </a:rPr>
              <a:t> heaven were covered…</a:t>
            </a:r>
            <a:r>
              <a:rPr lang="en-US" sz="3150" b="1" u="sng" dirty="0">
                <a:solidFill>
                  <a:srgbClr val="FFFFCC"/>
                </a:solidFill>
                <a:effectLst>
                  <a:outerShdw blurRad="38100" dist="38100" dir="2700000" algn="tl">
                    <a:srgbClr val="000000">
                      <a:alpha val="43137"/>
                    </a:srgbClr>
                  </a:outerShdw>
                </a:effectLst>
                <a:cs typeface="Calibri" panose="020F0502020204030204" pitchFamily="34" charset="0"/>
              </a:rPr>
              <a:t>Every</a:t>
            </a:r>
            <a:r>
              <a:rPr lang="en-US" sz="3150" dirty="0">
                <a:effectLst>
                  <a:outerShdw blurRad="38100" dist="38100" dir="2700000" algn="tl">
                    <a:srgbClr val="000000">
                      <a:alpha val="43137"/>
                    </a:srgbClr>
                  </a:outerShdw>
                </a:effectLst>
                <a:cs typeface="Calibri" panose="020F0502020204030204" pitchFamily="34" charset="0"/>
              </a:rPr>
              <a:t> living thing that moved on the earth perished—birds, livestock, wild animals, </a:t>
            </a:r>
            <a:r>
              <a:rPr lang="en-US" sz="3150" b="1" u="sng" dirty="0">
                <a:solidFill>
                  <a:srgbClr val="FFFFCC"/>
                </a:solidFill>
                <a:effectLst>
                  <a:outerShdw blurRad="38100" dist="38100" dir="2700000" algn="tl">
                    <a:srgbClr val="000000">
                      <a:alpha val="43137"/>
                    </a:srgbClr>
                  </a:outerShdw>
                </a:effectLst>
                <a:cs typeface="Calibri" panose="020F0502020204030204" pitchFamily="34" charset="0"/>
              </a:rPr>
              <a:t>all</a:t>
            </a:r>
            <a:r>
              <a:rPr lang="en-US" sz="3150" dirty="0">
                <a:effectLst>
                  <a:outerShdw blurRad="38100" dist="38100" dir="2700000" algn="tl">
                    <a:srgbClr val="000000">
                      <a:alpha val="43137"/>
                    </a:srgbClr>
                  </a:outerShdw>
                </a:effectLst>
                <a:cs typeface="Calibri" panose="020F0502020204030204" pitchFamily="34" charset="0"/>
              </a:rPr>
              <a:t> the creatures that swarm over the earth, and </a:t>
            </a:r>
            <a:r>
              <a:rPr lang="en-US" sz="3150" b="1" u="sng" dirty="0">
                <a:solidFill>
                  <a:srgbClr val="FFFFCC"/>
                </a:solidFill>
                <a:effectLst>
                  <a:outerShdw blurRad="38100" dist="38100" dir="2700000" algn="tl">
                    <a:srgbClr val="000000">
                      <a:alpha val="43137"/>
                    </a:srgbClr>
                  </a:outerShdw>
                </a:effectLst>
                <a:cs typeface="Calibri" panose="020F0502020204030204" pitchFamily="34" charset="0"/>
              </a:rPr>
              <a:t>all</a:t>
            </a:r>
            <a:r>
              <a:rPr lang="en-US" sz="3150" dirty="0">
                <a:effectLst>
                  <a:outerShdw blurRad="38100" dist="38100" dir="2700000" algn="tl">
                    <a:srgbClr val="000000">
                      <a:alpha val="43137"/>
                    </a:srgbClr>
                  </a:outerShdw>
                </a:effectLst>
                <a:cs typeface="Calibri" panose="020F0502020204030204" pitchFamily="34" charset="0"/>
              </a:rPr>
              <a:t> mankind. </a:t>
            </a:r>
            <a:r>
              <a:rPr lang="en-US" sz="3150" b="1" u="sng" dirty="0">
                <a:solidFill>
                  <a:srgbClr val="FFFFCC"/>
                </a:solidFill>
                <a:effectLst>
                  <a:outerShdw blurRad="38100" dist="38100" dir="2700000" algn="tl">
                    <a:srgbClr val="000000">
                      <a:alpha val="43137"/>
                    </a:srgbClr>
                  </a:outerShdw>
                </a:effectLst>
                <a:cs typeface="Calibri" panose="020F0502020204030204" pitchFamily="34" charset="0"/>
              </a:rPr>
              <a:t>Everything</a:t>
            </a:r>
            <a:r>
              <a:rPr lang="en-US" sz="3150" dirty="0">
                <a:effectLst>
                  <a:outerShdw blurRad="38100" dist="38100" dir="2700000" algn="tl">
                    <a:srgbClr val="000000">
                      <a:alpha val="43137"/>
                    </a:srgbClr>
                  </a:outerShdw>
                </a:effectLst>
                <a:cs typeface="Calibri" panose="020F0502020204030204" pitchFamily="34" charset="0"/>
              </a:rPr>
              <a:t> on dry land that had the breath of life in its nostrils died. </a:t>
            </a:r>
            <a:r>
              <a:rPr lang="en-US" sz="3150" b="1" u="sng" dirty="0">
                <a:solidFill>
                  <a:srgbClr val="FFFFCC"/>
                </a:solidFill>
                <a:effectLst>
                  <a:outerShdw blurRad="38100" dist="38100" dir="2700000" algn="tl">
                    <a:srgbClr val="000000">
                      <a:alpha val="43137"/>
                    </a:srgbClr>
                  </a:outerShdw>
                </a:effectLst>
                <a:cs typeface="Calibri" panose="020F0502020204030204" pitchFamily="34" charset="0"/>
              </a:rPr>
              <a:t>Every</a:t>
            </a:r>
            <a:r>
              <a:rPr lang="en-US" sz="3150" dirty="0">
                <a:effectLst>
                  <a:outerShdw blurRad="38100" dist="38100" dir="2700000" algn="tl">
                    <a:srgbClr val="000000">
                      <a:alpha val="43137"/>
                    </a:srgbClr>
                  </a:outerShdw>
                </a:effectLst>
                <a:cs typeface="Calibri" panose="020F0502020204030204" pitchFamily="34" charset="0"/>
              </a:rPr>
              <a:t> living thing on the face of the earth was wiped out; men and animals and the creatures that move along the ground and the birds of the air were wiped from the earth. </a:t>
            </a:r>
            <a:r>
              <a:rPr lang="en-US" sz="3150" b="1" u="sng" dirty="0">
                <a:solidFill>
                  <a:srgbClr val="FFFFCC"/>
                </a:solidFill>
                <a:effectLst>
                  <a:outerShdw blurRad="38100" dist="38100" dir="2700000" algn="tl">
                    <a:srgbClr val="000000">
                      <a:alpha val="43137"/>
                    </a:srgbClr>
                  </a:outerShdw>
                </a:effectLst>
                <a:cs typeface="Calibri" panose="020F0502020204030204" pitchFamily="34" charset="0"/>
              </a:rPr>
              <a:t>Only</a:t>
            </a:r>
            <a:r>
              <a:rPr lang="en-US" sz="3150" dirty="0">
                <a:effectLst>
                  <a:outerShdw blurRad="38100" dist="38100" dir="2700000" algn="tl">
                    <a:srgbClr val="000000">
                      <a:alpha val="43137"/>
                    </a:srgbClr>
                  </a:outerShdw>
                </a:effectLst>
                <a:cs typeface="Calibri" panose="020F0502020204030204" pitchFamily="34" charset="0"/>
              </a:rPr>
              <a:t> Noah was left, and those with him in the ark.” </a:t>
            </a: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9" name="Rectangle 3">
            <a:extLst>
              <a:ext uri="{FF2B5EF4-FFF2-40B4-BE49-F238E27FC236}">
                <a16:creationId xmlns:a16="http://schemas.microsoft.com/office/drawing/2014/main" id="{9DB8EC1D-3E22-4188-86AC-B8CA9A77709A}"/>
              </a:ext>
            </a:extLst>
          </p:cNvPr>
          <p:cNvSpPr>
            <a:spLocks noGrp="1" noChangeArrowheads="1"/>
          </p:cNvSpPr>
          <p:nvPr>
            <p:ph type="body" idx="1"/>
          </p:nvPr>
        </p:nvSpPr>
        <p:spPr>
          <a:xfrm>
            <a:off x="609600" y="1371600"/>
            <a:ext cx="10972800" cy="4953000"/>
          </a:xfrm>
        </p:spPr>
        <p:txBody>
          <a:bodyPr/>
          <a:lstStyle/>
          <a:p>
            <a:pPr marL="0" indent="0" algn="just" eaLnBrk="1" hangingPunct="1">
              <a:buNone/>
              <a:defRPr/>
            </a:pPr>
            <a:r>
              <a:rPr lang="en-US" dirty="0">
                <a:ea typeface="Calibri" panose="020F0502020204030204" pitchFamily="34" charset="0"/>
                <a:cs typeface="Calibri" panose="020F0502020204030204" pitchFamily="34" charset="0"/>
              </a:rPr>
              <a:t>“… ‘</a:t>
            </a:r>
            <a:r>
              <a:rPr lang="en-US" b="1" u="sng" dirty="0">
                <a:solidFill>
                  <a:srgbClr val="FFFFCC"/>
                </a:solidFill>
                <a:ea typeface="Calibri" panose="020F0502020204030204" pitchFamily="34" charset="0"/>
                <a:cs typeface="Calibri" panose="020F0502020204030204" pitchFamily="34" charset="0"/>
              </a:rPr>
              <a:t>all</a:t>
            </a:r>
            <a:r>
              <a:rPr lang="en-US" dirty="0">
                <a:ea typeface="Calibri" panose="020F0502020204030204" pitchFamily="34" charset="0"/>
                <a:cs typeface="Calibri" panose="020F0502020204030204" pitchFamily="34" charset="0"/>
              </a:rPr>
              <a:t> the high mountains under </a:t>
            </a:r>
            <a:r>
              <a:rPr lang="en-US" b="1" u="sng" dirty="0">
                <a:solidFill>
                  <a:srgbClr val="FFFFCC"/>
                </a:solidFill>
                <a:ea typeface="Calibri" panose="020F0502020204030204" pitchFamily="34" charset="0"/>
                <a:cs typeface="Calibri" panose="020F0502020204030204" pitchFamily="34" charset="0"/>
              </a:rPr>
              <a:t>al</a:t>
            </a:r>
            <a:r>
              <a:rPr lang="en-US" b="1" dirty="0">
                <a:solidFill>
                  <a:srgbClr val="FFFFCC"/>
                </a:solidFill>
                <a:ea typeface="Calibri" panose="020F0502020204030204" pitchFamily="34" charset="0"/>
                <a:cs typeface="Calibri" panose="020F0502020204030204" pitchFamily="34" charset="0"/>
              </a:rPr>
              <a:t>l</a:t>
            </a:r>
            <a:r>
              <a:rPr lang="en-US" dirty="0">
                <a:ea typeface="Calibri" panose="020F0502020204030204" pitchFamily="34" charset="0"/>
                <a:cs typeface="Calibri" panose="020F0502020204030204" pitchFamily="34" charset="0"/>
              </a:rPr>
              <a:t> the heavens.’ One of these expressions alone would almost necessitate the impression that the author intends to convey the idea of the absolute universality of the Flood…Yet since ‘all’ is known to be used in a relative sense, the writer removes all ambiguity by adding the phrase ‘under all the heavens.’ A double ‘all’ (</a:t>
            </a:r>
            <a:r>
              <a:rPr lang="en-US" i="1" dirty="0" err="1">
                <a:ea typeface="Calibri" panose="020F0502020204030204" pitchFamily="34" charset="0"/>
                <a:cs typeface="Calibri" panose="020F0502020204030204" pitchFamily="34" charset="0"/>
              </a:rPr>
              <a:t>kol</a:t>
            </a:r>
            <a:r>
              <a:rPr lang="en-US" dirty="0">
                <a:ea typeface="Calibri" panose="020F0502020204030204" pitchFamily="34" charset="0"/>
                <a:cs typeface="Calibri" panose="020F0502020204030204" pitchFamily="34" charset="0"/>
              </a:rPr>
              <a:t>) cannot allow for so relative a sense. It almost constitutes a Hebrew superlative. So we believe that the text disposes of the question of the universality of the flood. By way of objection to this interpretation, those who believe in a limited flood…urge the . . . </a:t>
            </a:r>
          </a:p>
        </p:txBody>
      </p:sp>
      <p:sp>
        <p:nvSpPr>
          <p:cNvPr id="2" name="Rectangle 1">
            <a:extLst>
              <a:ext uri="{FF2B5EF4-FFF2-40B4-BE49-F238E27FC236}">
                <a16:creationId xmlns:a16="http://schemas.microsoft.com/office/drawing/2014/main" id="{0426777D-C3C0-4103-B3EF-8DD03F2D0191}"/>
              </a:ext>
            </a:extLst>
          </p:cNvPr>
          <p:cNvSpPr/>
          <p:nvPr/>
        </p:nvSpPr>
        <p:spPr>
          <a:xfrm>
            <a:off x="1524000" y="233571"/>
            <a:ext cx="9144000" cy="1061829"/>
          </a:xfrm>
          <a:prstGeom prst="rect">
            <a:avLst/>
          </a:prstGeom>
        </p:spPr>
        <p:txBody>
          <a:bodyPr wrap="square">
            <a:spAutoFit/>
          </a:bodyPr>
          <a:lstStyle/>
          <a:p>
            <a:pPr algn="ctr">
              <a:spcAft>
                <a:spcPts val="600"/>
              </a:spcAft>
            </a:pPr>
            <a:r>
              <a:rPr lang="en-US" sz="4000" dirty="0">
                <a:solidFill>
                  <a:schemeClr val="tx2"/>
                </a:solidFill>
                <a:latin typeface="Calibri" panose="020F0502020204030204" pitchFamily="34" charset="0"/>
                <a:ea typeface="+mj-ea"/>
                <a:cs typeface="Calibri" panose="020F0502020204030204" pitchFamily="34" charset="0"/>
              </a:rPr>
              <a:t>H.C. </a:t>
            </a:r>
            <a:r>
              <a:rPr lang="en-US" sz="4000" dirty="0" err="1">
                <a:solidFill>
                  <a:schemeClr val="tx2"/>
                </a:solidFill>
                <a:latin typeface="Calibri" panose="020F0502020204030204" pitchFamily="34" charset="0"/>
                <a:ea typeface="+mj-ea"/>
                <a:cs typeface="Calibri" panose="020F0502020204030204" pitchFamily="34" charset="0"/>
              </a:rPr>
              <a:t>Leupold</a:t>
            </a:r>
            <a:endParaRPr lang="en-US" sz="4000" dirty="0">
              <a:solidFill>
                <a:schemeClr val="tx2"/>
              </a:solidFill>
              <a:latin typeface="Calibri" panose="020F0502020204030204" pitchFamily="34" charset="0"/>
              <a:ea typeface="+mj-ea"/>
              <a:cs typeface="Calibri" panose="020F0502020204030204" pitchFamily="34" charset="0"/>
            </a:endParaRPr>
          </a:p>
          <a:p>
            <a:pPr algn="ctr"/>
            <a:r>
              <a:rPr lang="en-US" sz="1800" i="1" dirty="0">
                <a:latin typeface="Calibri" panose="020F0502020204030204" pitchFamily="34" charset="0"/>
                <a:ea typeface="+mj-ea"/>
                <a:cs typeface="Calibri" panose="020F0502020204030204" pitchFamily="34" charset="0"/>
              </a:rPr>
              <a:t>Exposition of Genesis </a:t>
            </a:r>
            <a:r>
              <a:rPr lang="en-US" sz="1800" dirty="0">
                <a:latin typeface="Calibri" panose="020F0502020204030204" pitchFamily="34" charset="0"/>
                <a:ea typeface="+mj-ea"/>
                <a:cs typeface="Calibri" panose="020F0502020204030204" pitchFamily="34" charset="0"/>
              </a:rPr>
              <a:t>(Grand Rapids: Baker, 1942), vol. 1, p. 301-302. </a:t>
            </a:r>
          </a:p>
        </p:txBody>
      </p:sp>
      <p:pic>
        <p:nvPicPr>
          <p:cNvPr id="4" name="Picture 3">
            <a:extLst>
              <a:ext uri="{FF2B5EF4-FFF2-40B4-BE49-F238E27FC236}">
                <a16:creationId xmlns:a16="http://schemas.microsoft.com/office/drawing/2014/main" id="{6D7CB0A8-5F41-FD22-3707-138ECAADDE67}"/>
              </a:ext>
            </a:extLst>
          </p:cNvPr>
          <p:cNvPicPr>
            <a:picLocks noChangeAspect="1"/>
          </p:cNvPicPr>
          <p:nvPr/>
        </p:nvPicPr>
        <p:blipFill>
          <a:blip r:embed="rId2"/>
          <a:stretch>
            <a:fillRect/>
          </a:stretch>
        </p:blipFill>
        <p:spPr>
          <a:xfrm>
            <a:off x="638651" y="121920"/>
            <a:ext cx="732949" cy="1097280"/>
          </a:xfrm>
          <a:prstGeom prst="rect">
            <a:avLst/>
          </a:prstGeom>
          <a:ln>
            <a:solidFill>
              <a:schemeClr val="tx1"/>
            </a:solidFill>
          </a:ln>
        </p:spPr>
      </p:pic>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5059" name="Rectangle 3">
            <a:extLst>
              <a:ext uri="{FF2B5EF4-FFF2-40B4-BE49-F238E27FC236}">
                <a16:creationId xmlns:a16="http://schemas.microsoft.com/office/drawing/2014/main" id="{9DB8EC1D-3E22-4188-86AC-B8CA9A77709A}"/>
              </a:ext>
            </a:extLst>
          </p:cNvPr>
          <p:cNvSpPr>
            <a:spLocks noGrp="1" noChangeArrowheads="1"/>
          </p:cNvSpPr>
          <p:nvPr>
            <p:ph type="body" idx="1"/>
          </p:nvPr>
        </p:nvSpPr>
        <p:spPr>
          <a:xfrm>
            <a:off x="609600" y="1371600"/>
            <a:ext cx="10972800" cy="2743200"/>
          </a:xfrm>
        </p:spPr>
        <p:txBody>
          <a:bodyPr/>
          <a:lstStyle/>
          <a:p>
            <a:pPr marL="0" indent="0" algn="just" eaLnBrk="1" hangingPunct="1">
              <a:buNone/>
              <a:defRPr/>
            </a:pPr>
            <a:r>
              <a:rPr lang="en-US" dirty="0">
                <a:ea typeface="Calibri" panose="020F0502020204030204" pitchFamily="34" charset="0"/>
                <a:cs typeface="Calibri" panose="020F0502020204030204" pitchFamily="34" charset="0"/>
              </a:rPr>
              <a:t>. . . fact that </a:t>
            </a:r>
            <a:r>
              <a:rPr lang="en-US" i="1" dirty="0" err="1">
                <a:ea typeface="Calibri" panose="020F0502020204030204" pitchFamily="34" charset="0"/>
                <a:cs typeface="Calibri" panose="020F0502020204030204" pitchFamily="34" charset="0"/>
              </a:rPr>
              <a:t>kol</a:t>
            </a:r>
            <a:r>
              <a:rPr lang="en-US" dirty="0">
                <a:ea typeface="Calibri" panose="020F0502020204030204" pitchFamily="34" charset="0"/>
                <a:cs typeface="Calibri" panose="020F0502020204030204" pitchFamily="34" charset="0"/>
              </a:rPr>
              <a:t> is used in a relative sense, as is clearly the case in passages such as Genesis 41:57; Exodus 9:25, 10:15; Deuteronomy 2:25; and 1 Kings 10:24. However, we still insist that this fact could overthrow a single </a:t>
            </a:r>
            <a:r>
              <a:rPr lang="en-US" i="1" dirty="0" err="1">
                <a:ea typeface="Calibri" panose="020F0502020204030204" pitchFamily="34" charset="0"/>
                <a:cs typeface="Calibri" panose="020F0502020204030204" pitchFamily="34" charset="0"/>
              </a:rPr>
              <a:t>kol</a:t>
            </a:r>
            <a:r>
              <a:rPr lang="en-US" dirty="0">
                <a:ea typeface="Calibri" panose="020F0502020204030204" pitchFamily="34" charset="0"/>
                <a:cs typeface="Calibri" panose="020F0502020204030204" pitchFamily="34" charset="0"/>
              </a:rPr>
              <a:t>, never a double </a:t>
            </a:r>
            <a:r>
              <a:rPr lang="en-US" i="1" dirty="0" err="1">
                <a:ea typeface="Calibri" panose="020F0502020204030204" pitchFamily="34" charset="0"/>
                <a:cs typeface="Calibri" panose="020F0502020204030204" pitchFamily="34" charset="0"/>
              </a:rPr>
              <a:t>kol</a:t>
            </a:r>
            <a:r>
              <a:rPr lang="en-US" dirty="0">
                <a:ea typeface="Calibri" panose="020F0502020204030204" pitchFamily="34" charset="0"/>
                <a:cs typeface="Calibri" panose="020F0502020204030204" pitchFamily="34" charset="0"/>
              </a:rPr>
              <a:t>, as our verse has it.”</a:t>
            </a:r>
          </a:p>
        </p:txBody>
      </p:sp>
      <p:sp>
        <p:nvSpPr>
          <p:cNvPr id="2" name="Rectangle 1">
            <a:extLst>
              <a:ext uri="{FF2B5EF4-FFF2-40B4-BE49-F238E27FC236}">
                <a16:creationId xmlns:a16="http://schemas.microsoft.com/office/drawing/2014/main" id="{0426777D-C3C0-4103-B3EF-8DD03F2D0191}"/>
              </a:ext>
            </a:extLst>
          </p:cNvPr>
          <p:cNvSpPr/>
          <p:nvPr/>
        </p:nvSpPr>
        <p:spPr>
          <a:xfrm>
            <a:off x="1524000" y="233571"/>
            <a:ext cx="9144000" cy="1061829"/>
          </a:xfrm>
          <a:prstGeom prst="rect">
            <a:avLst/>
          </a:prstGeom>
        </p:spPr>
        <p:txBody>
          <a:bodyPr wrap="square">
            <a:spAutoFit/>
          </a:bodyPr>
          <a:lstStyle/>
          <a:p>
            <a:pPr algn="ctr">
              <a:spcAft>
                <a:spcPts val="600"/>
              </a:spcAft>
            </a:pPr>
            <a:r>
              <a:rPr lang="en-US" sz="4000" dirty="0">
                <a:solidFill>
                  <a:schemeClr val="tx2"/>
                </a:solidFill>
                <a:latin typeface="Calibri" panose="020F0502020204030204" pitchFamily="34" charset="0"/>
                <a:ea typeface="+mj-ea"/>
                <a:cs typeface="Calibri" panose="020F0502020204030204" pitchFamily="34" charset="0"/>
              </a:rPr>
              <a:t>H.C. </a:t>
            </a:r>
            <a:r>
              <a:rPr lang="en-US" sz="4000" dirty="0" err="1">
                <a:solidFill>
                  <a:schemeClr val="tx2"/>
                </a:solidFill>
                <a:latin typeface="Calibri" panose="020F0502020204030204" pitchFamily="34" charset="0"/>
                <a:ea typeface="+mj-ea"/>
                <a:cs typeface="Calibri" panose="020F0502020204030204" pitchFamily="34" charset="0"/>
              </a:rPr>
              <a:t>Leupold</a:t>
            </a:r>
            <a:endParaRPr lang="en-US" sz="4000" dirty="0">
              <a:solidFill>
                <a:schemeClr val="tx2"/>
              </a:solidFill>
              <a:latin typeface="Calibri" panose="020F0502020204030204" pitchFamily="34" charset="0"/>
              <a:ea typeface="+mj-ea"/>
              <a:cs typeface="Calibri" panose="020F0502020204030204" pitchFamily="34" charset="0"/>
            </a:endParaRPr>
          </a:p>
          <a:p>
            <a:pPr algn="ctr"/>
            <a:r>
              <a:rPr lang="en-US" sz="1800" i="1" dirty="0">
                <a:latin typeface="Calibri" panose="020F0502020204030204" pitchFamily="34" charset="0"/>
                <a:ea typeface="+mj-ea"/>
                <a:cs typeface="Calibri" panose="020F0502020204030204" pitchFamily="34" charset="0"/>
              </a:rPr>
              <a:t>Exposition of Genesis </a:t>
            </a:r>
            <a:r>
              <a:rPr lang="en-US" sz="1800" dirty="0">
                <a:latin typeface="Calibri" panose="020F0502020204030204" pitchFamily="34" charset="0"/>
                <a:ea typeface="+mj-ea"/>
                <a:cs typeface="Calibri" panose="020F0502020204030204" pitchFamily="34" charset="0"/>
              </a:rPr>
              <a:t>(Grand Rapids: Baker, 1942), vol. 1, p. 301-302. </a:t>
            </a:r>
          </a:p>
        </p:txBody>
      </p:sp>
      <p:pic>
        <p:nvPicPr>
          <p:cNvPr id="4" name="Picture 3">
            <a:extLst>
              <a:ext uri="{FF2B5EF4-FFF2-40B4-BE49-F238E27FC236}">
                <a16:creationId xmlns:a16="http://schemas.microsoft.com/office/drawing/2014/main" id="{D0940E80-3203-D408-495A-B8A872EF34DC}"/>
              </a:ext>
            </a:extLst>
          </p:cNvPr>
          <p:cNvPicPr>
            <a:picLocks noChangeAspect="1"/>
          </p:cNvPicPr>
          <p:nvPr/>
        </p:nvPicPr>
        <p:blipFill>
          <a:blip r:embed="rId2"/>
          <a:stretch>
            <a:fillRect/>
          </a:stretch>
        </p:blipFill>
        <p:spPr>
          <a:xfrm>
            <a:off x="638651" y="121920"/>
            <a:ext cx="732949" cy="1097280"/>
          </a:xfrm>
          <a:prstGeom prst="rect">
            <a:avLst/>
          </a:prstGeom>
          <a:ln>
            <a:solidFill>
              <a:schemeClr val="tx1"/>
            </a:solidFill>
          </a:ln>
        </p:spPr>
      </p:pic>
    </p:spTree>
    <p:extLst>
      <p:ext uri="{BB962C8B-B14F-4D97-AF65-F5344CB8AC3E}">
        <p14:creationId xmlns:p14="http://schemas.microsoft.com/office/powerpoint/2010/main" val="2839868674"/>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890C6A-F559-4628-9FB2-67DCB837C68C}"/>
              </a:ext>
            </a:extLst>
          </p:cNvPr>
          <p:cNvPicPr>
            <a:picLocks noChangeAspect="1"/>
          </p:cNvPicPr>
          <p:nvPr/>
        </p:nvPicPr>
        <p:blipFill>
          <a:blip r:embed="rId2"/>
          <a:stretch>
            <a:fillRect/>
          </a:stretch>
        </p:blipFill>
        <p:spPr>
          <a:xfrm>
            <a:off x="0" y="1"/>
            <a:ext cx="12192000" cy="6857999"/>
          </a:xfrm>
          <a:prstGeom prst="rect">
            <a:avLst/>
          </a:prstGeom>
        </p:spPr>
      </p:pic>
      <p:sp>
        <p:nvSpPr>
          <p:cNvPr id="3" name="Content Placeholder 2"/>
          <p:cNvSpPr>
            <a:spLocks noGrp="1"/>
          </p:cNvSpPr>
          <p:nvPr>
            <p:ph idx="1"/>
          </p:nvPr>
        </p:nvSpPr>
        <p:spPr>
          <a:xfrm>
            <a:off x="1524000" y="0"/>
            <a:ext cx="9144000" cy="2057400"/>
          </a:xfrm>
        </p:spPr>
        <p:txBody>
          <a:bodyPr/>
          <a:lstStyle/>
          <a:p>
            <a:pPr marL="0" indent="0" algn="ctr" defTabSz="685800">
              <a:spcBef>
                <a:spcPct val="0"/>
              </a:spcBef>
              <a:spcAft>
                <a:spcPts val="1200"/>
              </a:spcAft>
              <a:buNone/>
              <a:defRPr/>
            </a:pPr>
            <a:r>
              <a:rPr lang="en-US" sz="4000" kern="1200" dirty="0">
                <a:solidFill>
                  <a:schemeClr val="tx2"/>
                </a:solidFill>
                <a:ea typeface="+mj-ea"/>
              </a:rPr>
              <a:t>Exodus 9:24 (NIV)</a:t>
            </a:r>
          </a:p>
          <a:p>
            <a:pPr marL="0" indent="0" algn="just" eaLnBrk="1" hangingPunct="1">
              <a:spcBef>
                <a:spcPts val="0"/>
              </a:spcBef>
              <a:spcAft>
                <a:spcPts val="0"/>
              </a:spcAft>
              <a:buClrTx/>
              <a:buNone/>
            </a:pPr>
            <a:r>
              <a:rPr lang="en-US" sz="3600" kern="1200" dirty="0">
                <a:solidFill>
                  <a:srgbClr val="FFFFFF"/>
                </a:solidFill>
                <a:effectLst>
                  <a:outerShdw blurRad="38100" dist="38100" dir="2700000" algn="tl">
                    <a:srgbClr val="000000">
                      <a:alpha val="43137"/>
                    </a:srgbClr>
                  </a:outerShdw>
                </a:effectLst>
                <a:cs typeface="Arial" panose="020B0604020202020204" pitchFamily="34" charset="0"/>
              </a:rPr>
              <a:t>“…It was the worst storm in </a:t>
            </a:r>
            <a:r>
              <a:rPr lang="en-US" sz="3600" b="1" u="sng" kern="1200" dirty="0">
                <a:solidFill>
                  <a:srgbClr val="FFFFCC"/>
                </a:solidFill>
                <a:effectLst>
                  <a:outerShdw blurRad="38100" dist="38100" dir="2700000" algn="tl">
                    <a:srgbClr val="000000">
                      <a:alpha val="43137"/>
                    </a:srgbClr>
                  </a:outerShdw>
                </a:effectLst>
                <a:cs typeface="Arial" panose="020B0604020202020204" pitchFamily="34" charset="0"/>
              </a:rPr>
              <a:t>all</a:t>
            </a:r>
            <a:r>
              <a:rPr lang="en-US" sz="3600" kern="1200" dirty="0">
                <a:solidFill>
                  <a:srgbClr val="FFFFFF"/>
                </a:solidFill>
                <a:effectLst>
                  <a:outerShdw blurRad="38100" dist="38100" dir="2700000" algn="tl">
                    <a:srgbClr val="000000">
                      <a:alpha val="43137"/>
                    </a:srgbClr>
                  </a:outerShdw>
                </a:effectLst>
                <a:cs typeface="Arial" panose="020B0604020202020204" pitchFamily="34" charset="0"/>
              </a:rPr>
              <a:t> the land of </a:t>
            </a:r>
            <a:r>
              <a:rPr lang="en-US" sz="3600" b="1" u="sng" kern="1200" dirty="0">
                <a:solidFill>
                  <a:srgbClr val="FFFFCC"/>
                </a:solidFill>
                <a:effectLst>
                  <a:outerShdw blurRad="38100" dist="38100" dir="2700000" algn="tl">
                    <a:srgbClr val="000000">
                      <a:alpha val="43137"/>
                    </a:srgbClr>
                  </a:outerShdw>
                </a:effectLst>
                <a:cs typeface="Arial" panose="020B0604020202020204" pitchFamily="34" charset="0"/>
              </a:rPr>
              <a:t>Egypt</a:t>
            </a:r>
            <a:r>
              <a:rPr lang="en-US" sz="3600" kern="1200" dirty="0">
                <a:solidFill>
                  <a:srgbClr val="FFFFFF"/>
                </a:solidFill>
                <a:effectLst>
                  <a:outerShdw blurRad="38100" dist="38100" dir="2700000" algn="tl">
                    <a:srgbClr val="000000">
                      <a:alpha val="43137"/>
                    </a:srgbClr>
                  </a:outerShdw>
                </a:effectLst>
                <a:cs typeface="Arial" panose="020B0604020202020204" pitchFamily="34" charset="0"/>
              </a:rPr>
              <a:t> since it had become a nation.”</a:t>
            </a:r>
          </a:p>
        </p:txBody>
      </p:sp>
      <p:pic>
        <p:nvPicPr>
          <p:cNvPr id="4" name="Picture 3">
            <a:extLst>
              <a:ext uri="{FF2B5EF4-FFF2-40B4-BE49-F238E27FC236}">
                <a16:creationId xmlns:a16="http://schemas.microsoft.com/office/drawing/2014/main" id="{4BDED709-DE86-4B67-9B9C-282939FA67F2}"/>
              </a:ext>
            </a:extLst>
          </p:cNvPr>
          <p:cNvPicPr>
            <a:picLocks noChangeAspect="1"/>
          </p:cNvPicPr>
          <p:nvPr/>
        </p:nvPicPr>
        <p:blipFill>
          <a:blip r:embed="rId3"/>
          <a:stretch>
            <a:fillRect/>
          </a:stretch>
        </p:blipFill>
        <p:spPr>
          <a:xfrm>
            <a:off x="3662516" y="2057400"/>
            <a:ext cx="4866968" cy="2743200"/>
          </a:xfrm>
          <a:prstGeom prst="rect">
            <a:avLst/>
          </a:prstGeom>
          <a:ln>
            <a:solidFill>
              <a:schemeClr val="tx1"/>
            </a:solidFill>
          </a:ln>
        </p:spPr>
      </p:pic>
    </p:spTree>
    <p:extLst>
      <p:ext uri="{BB962C8B-B14F-4D97-AF65-F5344CB8AC3E}">
        <p14:creationId xmlns:p14="http://schemas.microsoft.com/office/powerpoint/2010/main" val="1058508267"/>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41:56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Selling of the Grain</a:t>
            </a:r>
          </a:p>
        </p:txBody>
      </p:sp>
      <p:sp>
        <p:nvSpPr>
          <p:cNvPr id="161795" name="Rectangle 3"/>
          <p:cNvSpPr>
            <a:spLocks noGrp="1" noChangeArrowheads="1"/>
          </p:cNvSpPr>
          <p:nvPr>
            <p:ph type="body" idx="1"/>
          </p:nvPr>
        </p:nvSpPr>
        <p:spPr>
          <a:xfrm>
            <a:off x="1066800" y="2057400"/>
            <a:ext cx="60960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Statement of fact (56a)</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Joseph responds (56b)</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Statement of fact(56c)</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9864819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228600"/>
            <a:ext cx="5657850" cy="914400"/>
          </a:xfrm>
        </p:spPr>
        <p:txBody>
          <a:bodyPr/>
          <a:lstStyle/>
          <a:p>
            <a:pPr marL="742950" indent="-742950" algn="ctr" eaLnBrk="1" hangingPunct="1">
              <a:buClr>
                <a:srgbClr val="00FF00"/>
              </a:buClr>
              <a:buFont typeface="+mj-lt"/>
              <a:buAutoNum type="arabicPeriod" startAt="2"/>
            </a:pPr>
            <a:r>
              <a:rPr lang="en-US" sz="3600" dirty="0">
                <a:effectLst>
                  <a:outerShdw blurRad="38100" dist="38100" dir="2700000" algn="tl">
                    <a:srgbClr val="000000">
                      <a:alpha val="43137"/>
                    </a:srgbClr>
                  </a:outerShdw>
                </a:effectLst>
              </a:rPr>
              <a:t>Genesis 41:56</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Selling of the Grain</a:t>
            </a:r>
          </a:p>
        </p:txBody>
      </p:sp>
      <p:sp>
        <p:nvSpPr>
          <p:cNvPr id="161795" name="Rectangle 3"/>
          <p:cNvSpPr>
            <a:spLocks noGrp="1" noChangeArrowheads="1"/>
          </p:cNvSpPr>
          <p:nvPr>
            <p:ph type="body" idx="1"/>
          </p:nvPr>
        </p:nvSpPr>
        <p:spPr>
          <a:xfrm>
            <a:off x="1066800" y="2057400"/>
            <a:ext cx="6096000" cy="1752600"/>
          </a:xfrm>
        </p:spPr>
        <p:txBody>
          <a:bodyPr/>
          <a:lstStyle/>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Statement of fact (56a)</a:t>
            </a:r>
          </a:p>
          <a:p>
            <a:pPr marL="514350" lvl="3" indent="-514350" eaLnBrk="1" hangingPunct="1">
              <a:spcBef>
                <a:spcPts val="0"/>
              </a:spcBef>
              <a:spcAft>
                <a:spcPts val="3000"/>
              </a:spcAft>
              <a:buClr>
                <a:srgbClr val="FFC000"/>
              </a:buClr>
              <a:buFont typeface="+mj-lt"/>
              <a:buAutoNum type="alphaLcParenR"/>
              <a:defRPr/>
            </a:pPr>
            <a:r>
              <a:rPr lang="en-US" dirty="0">
                <a:effectLst>
                  <a:outerShdw blurRad="38100" dist="38100" dir="2700000" algn="tl">
                    <a:srgbClr val="000000">
                      <a:alpha val="43137"/>
                    </a:srgbClr>
                  </a:outerShdw>
                </a:effectLst>
              </a:rPr>
              <a:t>Joseph responds (56b)</a:t>
            </a:r>
          </a:p>
          <a:p>
            <a:pPr marL="514350" lvl="3" indent="-514350" eaLnBrk="1" hangingPunct="1">
              <a:spcBef>
                <a:spcPts val="0"/>
              </a:spcBef>
              <a:spcAft>
                <a:spcPts val="3000"/>
              </a:spcAft>
              <a:buClr>
                <a:srgbClr val="FFC000"/>
              </a:buClr>
              <a:buFont typeface="+mj-lt"/>
              <a:buAutoNum type="alphaLcParenR"/>
              <a:defRPr/>
            </a:pPr>
            <a:r>
              <a:rPr lang="en-US" b="1" u="sng" dirty="0">
                <a:solidFill>
                  <a:srgbClr val="FFFFCC"/>
                </a:solidFill>
                <a:effectLst>
                  <a:outerShdw blurRad="38100" dist="38100" dir="2700000" algn="tl">
                    <a:srgbClr val="000000">
                      <a:alpha val="43137"/>
                    </a:srgbClr>
                  </a:outerShdw>
                </a:effectLst>
              </a:rPr>
              <a:t>Statement of fact (56c)</a:t>
            </a:r>
          </a:p>
          <a:p>
            <a:pPr marL="0" lvl="3" indent="0" eaLnBrk="1" hangingPunct="1">
              <a:spcBef>
                <a:spcPts val="0"/>
              </a:spcBef>
              <a:spcAft>
                <a:spcPts val="3000"/>
              </a:spcAft>
              <a:buClr>
                <a:srgbClr val="FFC000"/>
              </a:buClr>
              <a:buNone/>
              <a:defRPr/>
            </a:pPr>
            <a:endParaRPr lang="en-US" dirty="0">
              <a:effectLst>
                <a:outerShdw blurRad="38100" dist="38100" dir="2700000" algn="tl">
                  <a:srgbClr val="000000">
                    <a:alpha val="43137"/>
                  </a:srgbClr>
                </a:outerShdw>
              </a:effectLst>
            </a:endParaRPr>
          </a:p>
        </p:txBody>
      </p:sp>
      <p:pic>
        <p:nvPicPr>
          <p:cNvPr id="2" name="Picture 1">
            <a:extLst>
              <a:ext uri="{FF2B5EF4-FFF2-40B4-BE49-F238E27FC236}">
                <a16:creationId xmlns:a16="http://schemas.microsoft.com/office/drawing/2014/main" id="{362121EE-5045-1042-0924-76C26DB12A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21540366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exercises his authority (46b)</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7 years of plenty (47-49)</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family (50-52)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7 years of famine (53-54)</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Egyptians’ response (55-56)</a:t>
            </a:r>
          </a:p>
          <a:p>
            <a:pPr marL="457200" lvl="2" indent="-457200" eaLnBrk="1" hangingPunct="1">
              <a:spcBef>
                <a:spcPts val="0"/>
              </a:spcBef>
              <a:spcAft>
                <a:spcPts val="2400"/>
              </a:spcAft>
              <a:buClr>
                <a:srgbClr val="CC66FF"/>
              </a:buClr>
              <a:buSzPct val="100000"/>
              <a:buFont typeface="+mj-lt"/>
              <a:buAutoNum type="alphaUcPeriod"/>
              <a:defRPr/>
            </a:pPr>
            <a:r>
              <a:rPr lang="en-US" b="1" u="sng" dirty="0">
                <a:solidFill>
                  <a:srgbClr val="FFFFCC"/>
                </a:solidFill>
                <a:effectLst>
                  <a:outerShdw blurRad="38100" dist="38100" dir="2700000" algn="tl">
                    <a:srgbClr val="000000">
                      <a:alpha val="43137"/>
                    </a:srgbClr>
                  </a:outerShdw>
                </a:effectLst>
              </a:rPr>
              <a:t>Foreigners’ response (57)</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VI. Genesis 41:46b-57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Activities</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9890754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41BCF2E-4296-7AF2-65A6-7B7C2E7F8A89}"/>
              </a:ext>
            </a:extLst>
          </p:cNvPr>
          <p:cNvPicPr>
            <a:picLocks noChangeAspect="1"/>
          </p:cNvPicPr>
          <p:nvPr/>
        </p:nvPicPr>
        <p:blipFill>
          <a:blip r:embed="rId2"/>
          <a:stretch>
            <a:fillRect/>
          </a:stretch>
        </p:blipFill>
        <p:spPr>
          <a:xfrm>
            <a:off x="1219200" y="147637"/>
            <a:ext cx="9753600" cy="65627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Oval 7">
            <a:extLst>
              <a:ext uri="{FF2B5EF4-FFF2-40B4-BE49-F238E27FC236}">
                <a16:creationId xmlns:a16="http://schemas.microsoft.com/office/drawing/2014/main" id="{469EFFC0-177E-E996-A76B-9672D3FDA1EB}"/>
              </a:ext>
            </a:extLst>
          </p:cNvPr>
          <p:cNvSpPr>
            <a:spLocks noChangeArrowheads="1"/>
          </p:cNvSpPr>
          <p:nvPr/>
        </p:nvSpPr>
        <p:spPr bwMode="auto">
          <a:xfrm>
            <a:off x="2286000" y="6024562"/>
            <a:ext cx="1600200" cy="685800"/>
          </a:xfrm>
          <a:prstGeom prst="ellipse">
            <a:avLst/>
          </a:prstGeom>
          <a:noFill/>
          <a:ln w="76200" algn="ctr">
            <a:solidFill>
              <a:srgbClr val="C00000"/>
            </a:solidFill>
            <a:round/>
            <a:headEnd/>
            <a:tailEnd/>
          </a:ln>
        </p:spPr>
        <p:txBody>
          <a:bodyPr wrap="none"/>
          <a:lstStyle/>
          <a:p>
            <a:endParaRPr lang="en-US"/>
          </a:p>
        </p:txBody>
      </p:sp>
      <p:sp>
        <p:nvSpPr>
          <p:cNvPr id="4" name="Oval 7">
            <a:extLst>
              <a:ext uri="{FF2B5EF4-FFF2-40B4-BE49-F238E27FC236}">
                <a16:creationId xmlns:a16="http://schemas.microsoft.com/office/drawing/2014/main" id="{888017C1-2471-FA5B-AB5F-3D0205BDF8CE}"/>
              </a:ext>
            </a:extLst>
          </p:cNvPr>
          <p:cNvSpPr>
            <a:spLocks noChangeArrowheads="1"/>
          </p:cNvSpPr>
          <p:nvPr/>
        </p:nvSpPr>
        <p:spPr bwMode="auto">
          <a:xfrm>
            <a:off x="8686800" y="2514600"/>
            <a:ext cx="1295400" cy="381000"/>
          </a:xfrm>
          <a:prstGeom prst="ellipse">
            <a:avLst/>
          </a:prstGeom>
          <a:noFill/>
          <a:ln w="76200" algn="ctr">
            <a:solidFill>
              <a:srgbClr val="C00000"/>
            </a:solidFill>
            <a:round/>
            <a:headEnd/>
            <a:tailEnd/>
          </a:ln>
        </p:spPr>
        <p:txBody>
          <a:bodyPr wrap="none"/>
          <a:lstStyle/>
          <a:p>
            <a:endParaRPr lang="en-US"/>
          </a:p>
        </p:txBody>
      </p:sp>
      <p:sp>
        <p:nvSpPr>
          <p:cNvPr id="5" name="Oval 7">
            <a:extLst>
              <a:ext uri="{FF2B5EF4-FFF2-40B4-BE49-F238E27FC236}">
                <a16:creationId xmlns:a16="http://schemas.microsoft.com/office/drawing/2014/main" id="{D4A3F32E-298D-CBA8-5536-C932F406A770}"/>
              </a:ext>
            </a:extLst>
          </p:cNvPr>
          <p:cNvSpPr>
            <a:spLocks noChangeArrowheads="1"/>
          </p:cNvSpPr>
          <p:nvPr/>
        </p:nvSpPr>
        <p:spPr bwMode="auto">
          <a:xfrm>
            <a:off x="9677400" y="1752600"/>
            <a:ext cx="1295400" cy="609600"/>
          </a:xfrm>
          <a:prstGeom prst="ellipse">
            <a:avLst/>
          </a:prstGeom>
          <a:noFill/>
          <a:ln w="76200" algn="ctr">
            <a:solidFill>
              <a:srgbClr val="C00000"/>
            </a:solidFill>
            <a:round/>
            <a:headEnd/>
            <a:tailEnd/>
          </a:ln>
        </p:spPr>
        <p:txBody>
          <a:bodyPr wrap="none"/>
          <a:lstStyle/>
          <a:p>
            <a:endParaRPr lang="en-US"/>
          </a:p>
        </p:txBody>
      </p:sp>
    </p:spTree>
    <p:extLst>
      <p:ext uri="{BB962C8B-B14F-4D97-AF65-F5344CB8AC3E}">
        <p14:creationId xmlns:p14="http://schemas.microsoft.com/office/powerpoint/2010/main" val="1779219887"/>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3793" name="Picture 2"/>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727502" y="228600"/>
            <a:ext cx="8736997"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1122621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E7DB791-CF17-A9C3-AEC1-FC736ECC8864}"/>
              </a:ext>
            </a:extLst>
          </p:cNvPr>
          <p:cNvPicPr>
            <a:picLocks noChangeAspect="1"/>
          </p:cNvPicPr>
          <p:nvPr/>
        </p:nvPicPr>
        <p:blipFill>
          <a:blip r:embed="rId2"/>
          <a:stretch>
            <a:fillRect/>
          </a:stretch>
        </p:blipFill>
        <p:spPr>
          <a:xfrm>
            <a:off x="1688431" y="228600"/>
            <a:ext cx="8815138" cy="6400800"/>
          </a:xfrm>
          <a:prstGeom prst="rect">
            <a:avLst/>
          </a:prstGeom>
        </p:spPr>
      </p:pic>
    </p:spTree>
    <p:extLst>
      <p:ext uri="{BB962C8B-B14F-4D97-AF65-F5344CB8AC3E}">
        <p14:creationId xmlns:p14="http://schemas.microsoft.com/office/powerpoint/2010/main" val="355384098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045FCC3-4B34-77C9-37B1-4B8EE710B24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F334291-5F34-B076-F4DB-A129DFCE34CD}"/>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39:1-23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in Potiphar's House</a:t>
            </a:r>
          </a:p>
        </p:txBody>
      </p:sp>
      <p:sp>
        <p:nvSpPr>
          <p:cNvPr id="161795" name="Rectangle 3">
            <a:extLst>
              <a:ext uri="{FF2B5EF4-FFF2-40B4-BE49-F238E27FC236}">
                <a16:creationId xmlns:a16="http://schemas.microsoft.com/office/drawing/2014/main" id="{1BE9AC0F-EC6D-9E30-3777-03FAF3FF44D3}"/>
              </a:ext>
            </a:extLst>
          </p:cNvPr>
          <p:cNvSpPr>
            <a:spLocks noGrp="1" noChangeArrowheads="1"/>
          </p:cNvSpPr>
          <p:nvPr>
            <p:ph type="body" idx="1"/>
          </p:nvPr>
        </p:nvSpPr>
        <p:spPr>
          <a:xfrm>
            <a:off x="627513" y="1714500"/>
            <a:ext cx="8059287" cy="3429000"/>
          </a:xfrm>
        </p:spPr>
        <p:txBody>
          <a:bodyPr/>
          <a:lstStyle/>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Blessing (39:1-6)</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Temptation &amp; Accusation (39:7-18)</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Prison (39:19-23)</a:t>
            </a:r>
          </a:p>
        </p:txBody>
      </p:sp>
      <p:pic>
        <p:nvPicPr>
          <p:cNvPr id="2" name="Picture 1">
            <a:extLst>
              <a:ext uri="{FF2B5EF4-FFF2-40B4-BE49-F238E27FC236}">
                <a16:creationId xmlns:a16="http://schemas.microsoft.com/office/drawing/2014/main" id="{80D67D7F-835D-44EE-A258-298EA49A475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803957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50273" y="228600"/>
            <a:ext cx="849145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64322901"/>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A Review of Relations Between Israel and Egypt - TeachMideast">
            <a:extLst>
              <a:ext uri="{FF2B5EF4-FFF2-40B4-BE49-F238E27FC236}">
                <a16:creationId xmlns:a16="http://schemas.microsoft.com/office/drawing/2014/main" id="{23346DA1-A148-40E0-86CE-E6CE96B8A02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94791" y="228600"/>
            <a:ext cx="7202419"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Oval 7">
            <a:extLst>
              <a:ext uri="{FF2B5EF4-FFF2-40B4-BE49-F238E27FC236}">
                <a16:creationId xmlns:a16="http://schemas.microsoft.com/office/drawing/2014/main" id="{95A26DE0-BE95-4139-B1A6-A0DF6E4F215C}"/>
              </a:ext>
            </a:extLst>
          </p:cNvPr>
          <p:cNvSpPr>
            <a:spLocks noChangeArrowheads="1"/>
          </p:cNvSpPr>
          <p:nvPr/>
        </p:nvSpPr>
        <p:spPr bwMode="auto">
          <a:xfrm>
            <a:off x="3124200" y="4876800"/>
            <a:ext cx="12192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08250696"/>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The History of Israel - A Chronological Presentation - Introduction">
            <a:extLst>
              <a:ext uri="{FF2B5EF4-FFF2-40B4-BE49-F238E27FC236}">
                <a16:creationId xmlns:a16="http://schemas.microsoft.com/office/drawing/2014/main" id="{17F73DE1-3AAB-4DD4-980E-56F9678D019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09600" y="685800"/>
            <a:ext cx="1097280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Oval 7">
            <a:extLst>
              <a:ext uri="{FF2B5EF4-FFF2-40B4-BE49-F238E27FC236}">
                <a16:creationId xmlns:a16="http://schemas.microsoft.com/office/drawing/2014/main" id="{0798B0FF-97DF-4124-88DA-AFE31C26481C}"/>
              </a:ext>
            </a:extLst>
          </p:cNvPr>
          <p:cNvSpPr>
            <a:spLocks noChangeArrowheads="1"/>
          </p:cNvSpPr>
          <p:nvPr/>
        </p:nvSpPr>
        <p:spPr bwMode="auto">
          <a:xfrm>
            <a:off x="6096000" y="3276600"/>
            <a:ext cx="1219200" cy="609600"/>
          </a:xfrm>
          <a:prstGeom prst="ellipse">
            <a:avLst/>
          </a:prstGeom>
          <a:noFill/>
          <a:ln w="762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05706204"/>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35157276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045FCC3-4B34-77C9-37B1-4B8EE710B24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F334291-5F34-B076-F4DB-A129DFCE34CD}"/>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41:1-57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Before Pharoah</a:t>
            </a:r>
          </a:p>
        </p:txBody>
      </p:sp>
      <p:sp>
        <p:nvSpPr>
          <p:cNvPr id="161795" name="Rectangle 3">
            <a:extLst>
              <a:ext uri="{FF2B5EF4-FFF2-40B4-BE49-F238E27FC236}">
                <a16:creationId xmlns:a16="http://schemas.microsoft.com/office/drawing/2014/main" id="{1BE9AC0F-EC6D-9E30-3777-03FAF3FF44D3}"/>
              </a:ext>
            </a:extLst>
          </p:cNvPr>
          <p:cNvSpPr>
            <a:spLocks noGrp="1" noChangeArrowheads="1"/>
          </p:cNvSpPr>
          <p:nvPr>
            <p:ph type="body" idx="1"/>
          </p:nvPr>
        </p:nvSpPr>
        <p:spPr>
          <a:xfrm>
            <a:off x="609600" y="1371600"/>
            <a:ext cx="8111067" cy="34290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Pharoah’s 2 dreams (41:1-8)</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Butler’s report (41:9-13)</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Joseph before Pharoah (41:14-24)</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Joseph’s interpretation &amp; advice (41:25-36)</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Joseph’s elevation (41:37-46a)</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Joseph’s activities (41:46b-57)</a:t>
            </a:r>
          </a:p>
        </p:txBody>
      </p:sp>
      <p:pic>
        <p:nvPicPr>
          <p:cNvPr id="3" name="Picture 2">
            <a:extLst>
              <a:ext uri="{FF2B5EF4-FFF2-40B4-BE49-F238E27FC236}">
                <a16:creationId xmlns:a16="http://schemas.microsoft.com/office/drawing/2014/main" id="{BB458086-30EA-AB5C-16AF-E3B64F9074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1227773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609600" y="4087346"/>
            <a:ext cx="10972800" cy="2313454"/>
          </a:xfrm>
          <a:prstGeom prst="rect">
            <a:avLst/>
          </a:prstGeom>
        </p:spPr>
        <p:txBody>
          <a:bodyPr wrap="square">
            <a:spAutoFit/>
          </a:bodyPr>
          <a:lstStyle/>
          <a:p>
            <a:pPr algn="just">
              <a:spcBef>
                <a:spcPts val="0"/>
              </a:spcBef>
              <a:spcAft>
                <a:spcPts val="1000"/>
              </a:spcAft>
            </a:pPr>
            <a:r>
              <a:rPr lang="en-US" sz="3600" u="none" strike="noStrike" baseline="30000" dirty="0">
                <a:effectLst/>
                <a:latin typeface="Calibri" panose="020F0502020204030204" pitchFamily="34" charset="0"/>
              </a:rPr>
              <a:t>24</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bless you, and keep you; </a:t>
            </a:r>
            <a:r>
              <a:rPr lang="en-US" sz="3600" u="none" strike="noStrike" baseline="30000" dirty="0">
                <a:effectLst/>
                <a:latin typeface="Calibri" panose="020F0502020204030204" pitchFamily="34" charset="0"/>
              </a:rPr>
              <a:t>25</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make His face shine on you, And be gracious to you; </a:t>
            </a:r>
            <a:r>
              <a:rPr lang="en-US" sz="3600" u="none" strike="noStrike" baseline="30000" dirty="0">
                <a:effectLst/>
                <a:latin typeface="Calibri" panose="020F0502020204030204" pitchFamily="34" charset="0"/>
              </a:rPr>
              <a:t>26</a:t>
            </a:r>
            <a:r>
              <a:rPr lang="en-US" sz="3600" u="none" strike="noStrike" dirty="0">
                <a:effectLst/>
                <a:latin typeface="Calibri" panose="020F0502020204030204" pitchFamily="34" charset="0"/>
              </a:rPr>
              <a:t> </a:t>
            </a:r>
            <a:r>
              <a:rPr lang="en-US" sz="3600" dirty="0">
                <a:effectLst/>
                <a:latin typeface="Calibri" panose="020F0502020204030204" pitchFamily="34" charset="0"/>
              </a:rPr>
              <a:t>The </a:t>
            </a:r>
            <a:r>
              <a:rPr lang="en-US" sz="3600" cap="small" dirty="0">
                <a:effectLst/>
                <a:latin typeface="Calibri" panose="020F0502020204030204" pitchFamily="34" charset="0"/>
              </a:rPr>
              <a:t>Lord</a:t>
            </a:r>
            <a:r>
              <a:rPr lang="en-US" sz="3600" dirty="0">
                <a:effectLst/>
                <a:latin typeface="Calibri" panose="020F0502020204030204" pitchFamily="34" charset="0"/>
              </a:rPr>
              <a:t> lift up His countenance on you, And give you peace</a:t>
            </a:r>
            <a:r>
              <a:rPr lang="en-US" sz="3600" dirty="0">
                <a:latin typeface="Calibri" panose="020F0502020204030204" pitchFamily="34" charset="0"/>
              </a:rPr>
              <a:t>.</a:t>
            </a:r>
          </a:p>
          <a:p>
            <a:pPr algn="r">
              <a:spcBef>
                <a:spcPts val="0"/>
              </a:spcBef>
              <a:spcAft>
                <a:spcPts val="1000"/>
              </a:spcAft>
            </a:pPr>
            <a:r>
              <a:rPr lang="en-US" sz="2800" dirty="0">
                <a:latin typeface="Calibri" panose="020F0502020204030204" pitchFamily="34" charset="0"/>
              </a:rPr>
              <a:t>Numbers 6:24–26 (NASB95)</a:t>
            </a:r>
            <a:endParaRPr lang="en-US" sz="2800" dirty="0">
              <a:effectLst/>
              <a:latin typeface="Calibri" panose="020F0502020204030204" pitchFamily="34" charset="0"/>
            </a:endParaRPr>
          </a:p>
        </p:txBody>
      </p:sp>
      <p:pic>
        <p:nvPicPr>
          <p:cNvPr id="2" name="Picture 1">
            <a:extLst>
              <a:ext uri="{FF2B5EF4-FFF2-40B4-BE49-F238E27FC236}">
                <a16:creationId xmlns:a16="http://schemas.microsoft.com/office/drawing/2014/main" id="{3580A0FF-365B-4E3B-8121-89E750C511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38254" y="533400"/>
            <a:ext cx="5915492" cy="3200400"/>
          </a:xfrm>
          <a:prstGeom prst="rect">
            <a:avLst/>
          </a:prstGeom>
        </p:spPr>
      </p:pic>
    </p:spTree>
    <p:extLst>
      <p:ext uri="{BB962C8B-B14F-4D97-AF65-F5344CB8AC3E}">
        <p14:creationId xmlns:p14="http://schemas.microsoft.com/office/powerpoint/2010/main" val="214822042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045FCC3-4B34-77C9-37B1-4B8EE710B24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F334291-5F34-B076-F4DB-A129DFCE34CD}"/>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40:1-23</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in Prison</a:t>
            </a:r>
          </a:p>
        </p:txBody>
      </p:sp>
      <p:sp>
        <p:nvSpPr>
          <p:cNvPr id="161795" name="Rectangle 3">
            <a:extLst>
              <a:ext uri="{FF2B5EF4-FFF2-40B4-BE49-F238E27FC236}">
                <a16:creationId xmlns:a16="http://schemas.microsoft.com/office/drawing/2014/main" id="{1BE9AC0F-EC6D-9E30-3777-03FAF3FF44D3}"/>
              </a:ext>
            </a:extLst>
          </p:cNvPr>
          <p:cNvSpPr>
            <a:spLocks noGrp="1" noChangeArrowheads="1"/>
          </p:cNvSpPr>
          <p:nvPr>
            <p:ph type="body" idx="1"/>
          </p:nvPr>
        </p:nvSpPr>
        <p:spPr>
          <a:xfrm>
            <a:off x="627513" y="1714500"/>
            <a:ext cx="8059287" cy="3429000"/>
          </a:xfrm>
        </p:spPr>
        <p:txBody>
          <a:bodyPr/>
          <a:lstStyle/>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Imprisonment (40:1-8)</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Butler’s dream (40:9-15)</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Baker’s dream (40:16-19)</a:t>
            </a:r>
          </a:p>
          <a:p>
            <a:pPr marL="571500" lvl="1" indent="-571500" eaLnBrk="1" hangingPunct="1">
              <a:spcBef>
                <a:spcPts val="0"/>
              </a:spcBef>
              <a:spcAft>
                <a:spcPts val="3600"/>
              </a:spcAft>
              <a:buClr>
                <a:schemeClr val="tx2"/>
              </a:buClr>
              <a:buSzPct val="100000"/>
              <a:buFont typeface="Wingdings" pitchFamily="2" charset="2"/>
              <a:buAutoNum type="romanUcPeriod"/>
              <a:defRPr/>
            </a:pPr>
            <a:r>
              <a:rPr lang="en-US" dirty="0">
                <a:effectLst>
                  <a:outerShdw blurRad="38100" dist="38100" dir="2700000" algn="tl">
                    <a:srgbClr val="000000">
                      <a:alpha val="43137"/>
                    </a:srgbClr>
                  </a:outerShdw>
                </a:effectLst>
              </a:rPr>
              <a:t>Fulfillment of the dreams (40:20-23)</a:t>
            </a:r>
          </a:p>
        </p:txBody>
      </p:sp>
      <p:pic>
        <p:nvPicPr>
          <p:cNvPr id="2" name="Picture 1">
            <a:extLst>
              <a:ext uri="{FF2B5EF4-FFF2-40B4-BE49-F238E27FC236}">
                <a16:creationId xmlns:a16="http://schemas.microsoft.com/office/drawing/2014/main" id="{80D67D7F-835D-44EE-A258-298EA49A475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4999145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045FCC3-4B34-77C9-37B1-4B8EE710B248}"/>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AF334291-5F34-B076-F4DB-A129DFCE34CD}"/>
              </a:ext>
            </a:extLst>
          </p:cNvPr>
          <p:cNvSpPr>
            <a:spLocks noGrp="1" noChangeArrowheads="1"/>
          </p:cNvSpPr>
          <p:nvPr>
            <p:ph type="title"/>
          </p:nvPr>
        </p:nvSpPr>
        <p:spPr>
          <a:xfrm>
            <a:off x="2852738" y="228600"/>
            <a:ext cx="6486525" cy="914400"/>
          </a:xfrm>
        </p:spPr>
        <p:txBody>
          <a:bodyPr/>
          <a:lstStyle/>
          <a:p>
            <a:pPr algn="ctr" eaLnBrk="1" hangingPunct="1"/>
            <a:r>
              <a:rPr lang="en-US" sz="3600" dirty="0">
                <a:effectLst>
                  <a:outerShdw blurRad="38100" dist="38100" dir="2700000" algn="tl">
                    <a:srgbClr val="000000">
                      <a:alpha val="43137"/>
                    </a:srgbClr>
                  </a:outerShdw>
                </a:effectLst>
              </a:rPr>
              <a:t>Genesis </a:t>
            </a:r>
            <a:r>
              <a:rPr lang="en-US" sz="3600" dirty="0">
                <a:effectLst>
                  <a:outerShdw blurRad="38100" dist="38100" dir="2700000" algn="tl">
                    <a:srgbClr val="000000">
                      <a:alpha val="43137"/>
                    </a:srgbClr>
                  </a:outerShdw>
                </a:effectLst>
                <a:cs typeface="Calibri" panose="020F0502020204030204" pitchFamily="34" charset="0"/>
              </a:rPr>
              <a:t>41:1-57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 Before Pharoah</a:t>
            </a:r>
          </a:p>
        </p:txBody>
      </p:sp>
      <p:sp>
        <p:nvSpPr>
          <p:cNvPr id="161795" name="Rectangle 3">
            <a:extLst>
              <a:ext uri="{FF2B5EF4-FFF2-40B4-BE49-F238E27FC236}">
                <a16:creationId xmlns:a16="http://schemas.microsoft.com/office/drawing/2014/main" id="{1BE9AC0F-EC6D-9E30-3777-03FAF3FF44D3}"/>
              </a:ext>
            </a:extLst>
          </p:cNvPr>
          <p:cNvSpPr>
            <a:spLocks noGrp="1" noChangeArrowheads="1"/>
          </p:cNvSpPr>
          <p:nvPr>
            <p:ph type="body" idx="1"/>
          </p:nvPr>
        </p:nvSpPr>
        <p:spPr>
          <a:xfrm>
            <a:off x="609600" y="1371600"/>
            <a:ext cx="8111067" cy="3429000"/>
          </a:xfrm>
        </p:spPr>
        <p:txBody>
          <a:bodyPr/>
          <a:lstStyle/>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Pharoah’s 2 dreams (41:1-8)</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Butler’s report (41:9-13)</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Joseph before Pharoah (41:14-24)</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Joseph’s interpretation &amp; advice (41:25-36)</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dirty="0">
                <a:effectLst>
                  <a:outerShdw blurRad="38100" dist="38100" dir="2700000" algn="tl">
                    <a:srgbClr val="000000">
                      <a:alpha val="43137"/>
                    </a:srgbClr>
                  </a:outerShdw>
                </a:effectLst>
              </a:rPr>
              <a:t>Joseph’s elevation (41:37-46a)</a:t>
            </a:r>
          </a:p>
          <a:p>
            <a:pPr marL="571500" lvl="1" indent="-571500" eaLnBrk="1" hangingPunct="1">
              <a:spcBef>
                <a:spcPts val="0"/>
              </a:spcBef>
              <a:spcAft>
                <a:spcPts val="2400"/>
              </a:spcAft>
              <a:buClr>
                <a:schemeClr val="tx2"/>
              </a:buClr>
              <a:buSzPct val="100000"/>
              <a:buFont typeface="Wingdings" pitchFamily="2" charset="2"/>
              <a:buAutoNum type="romanUcPeriod"/>
              <a:defRPr/>
            </a:pPr>
            <a:r>
              <a:rPr lang="en-US" sz="3000" b="1" u="sng" dirty="0">
                <a:solidFill>
                  <a:srgbClr val="FFFFCC"/>
                </a:solidFill>
                <a:effectLst>
                  <a:outerShdw blurRad="38100" dist="38100" dir="2700000" algn="tl">
                    <a:srgbClr val="000000">
                      <a:alpha val="43137"/>
                    </a:srgbClr>
                  </a:outerShdw>
                </a:effectLst>
              </a:rPr>
              <a:t>Joseph’s activities (41:46b-57)</a:t>
            </a:r>
          </a:p>
        </p:txBody>
      </p:sp>
      <p:pic>
        <p:nvPicPr>
          <p:cNvPr id="3" name="Picture 2">
            <a:extLst>
              <a:ext uri="{FF2B5EF4-FFF2-40B4-BE49-F238E27FC236}">
                <a16:creationId xmlns:a16="http://schemas.microsoft.com/office/drawing/2014/main" id="{195D0D02-B966-AEEC-828F-933395BAA0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34879399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1100704" y="1752600"/>
            <a:ext cx="7239000" cy="4648200"/>
          </a:xfrm>
        </p:spPr>
        <p:txBody>
          <a:bodyPr/>
          <a:lstStyle/>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 exercises his authority (46b)</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7 years of plenty (47-49)</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Joseph’s family (50-52)</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7 years of famine (53-54)</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Egyptians’ response (55-56)</a:t>
            </a:r>
          </a:p>
          <a:p>
            <a:pPr marL="457200" lvl="2" indent="-457200" eaLnBrk="1" hangingPunct="1">
              <a:spcBef>
                <a:spcPts val="0"/>
              </a:spcBef>
              <a:spcAft>
                <a:spcPts val="2400"/>
              </a:spcAft>
              <a:buClr>
                <a:srgbClr val="CC66FF"/>
              </a:buClr>
              <a:buSzPct val="100000"/>
              <a:buFont typeface="+mj-lt"/>
              <a:buAutoNum type="alphaUcPeriod"/>
              <a:defRPr/>
            </a:pPr>
            <a:r>
              <a:rPr lang="en-US" dirty="0">
                <a:effectLst>
                  <a:outerShdw blurRad="38100" dist="38100" dir="2700000" algn="tl">
                    <a:srgbClr val="000000">
                      <a:alpha val="43137"/>
                    </a:srgbClr>
                  </a:outerShdw>
                </a:effectLst>
              </a:rPr>
              <a:t>Foreigners’ response (57)</a:t>
            </a:r>
          </a:p>
          <a:p>
            <a:pPr marL="0" lvl="2" indent="0" eaLnBrk="1" hangingPunct="1">
              <a:spcBef>
                <a:spcPts val="0"/>
              </a:spcBef>
              <a:spcAft>
                <a:spcPts val="2400"/>
              </a:spcAft>
              <a:buClr>
                <a:srgbClr val="CC66FF"/>
              </a:buClr>
              <a:buSzPct val="100000"/>
              <a:buNone/>
              <a:defRPr/>
            </a:pPr>
            <a:endParaRPr lang="en-US" dirty="0">
              <a:effectLst>
                <a:outerShdw blurRad="38100" dist="38100" dir="2700000" algn="tl">
                  <a:srgbClr val="000000">
                    <a:alpha val="43137"/>
                  </a:srgbClr>
                </a:outerShdw>
              </a:effectLst>
            </a:endParaRPr>
          </a:p>
          <a:p>
            <a:pPr marL="0" lvl="2" indent="0" eaLnBrk="1" hangingPunct="1">
              <a:spcBef>
                <a:spcPts val="0"/>
              </a:spcBef>
              <a:spcAft>
                <a:spcPts val="2400"/>
              </a:spcAft>
              <a:buClr>
                <a:srgbClr val="CC66FF"/>
              </a:buClr>
              <a:buSzPct val="100000"/>
              <a:buNone/>
              <a:defRPr/>
            </a:pPr>
            <a:endParaRPr lang="en-US" b="1" u="sng" dirty="0">
              <a:solidFill>
                <a:srgbClr val="FFFFCC"/>
              </a:solidFill>
              <a:effectLst>
                <a:outerShdw blurRad="38100" dist="38100" dir="2700000" algn="tl">
                  <a:srgbClr val="000000">
                    <a:alpha val="43137"/>
                  </a:srgbClr>
                </a:outerShdw>
              </a:effectLst>
            </a:endParaRPr>
          </a:p>
        </p:txBody>
      </p:sp>
      <p:sp>
        <p:nvSpPr>
          <p:cNvPr id="4" name="Rectangle 2">
            <a:extLst>
              <a:ext uri="{FF2B5EF4-FFF2-40B4-BE49-F238E27FC236}">
                <a16:creationId xmlns:a16="http://schemas.microsoft.com/office/drawing/2014/main" id="{263A5E4C-5C2C-A611-E0F3-B1008DFC0050}"/>
              </a:ext>
            </a:extLst>
          </p:cNvPr>
          <p:cNvSpPr>
            <a:spLocks noGrp="1" noChangeArrowheads="1"/>
          </p:cNvSpPr>
          <p:nvPr>
            <p:ph type="title"/>
          </p:nvPr>
        </p:nvSpPr>
        <p:spPr>
          <a:xfrm>
            <a:off x="3267075" y="228600"/>
            <a:ext cx="5657850" cy="914400"/>
          </a:xfrm>
        </p:spPr>
        <p:txBody>
          <a:bodyPr/>
          <a:lstStyle/>
          <a:p>
            <a:pPr algn="ctr" eaLnBrk="1" hangingPunct="1"/>
            <a:r>
              <a:rPr lang="en-US" sz="3600" dirty="0">
                <a:effectLst>
                  <a:outerShdw blurRad="38100" dist="38100" dir="2700000" algn="tl">
                    <a:srgbClr val="000000">
                      <a:alpha val="43137"/>
                    </a:srgbClr>
                  </a:outerShdw>
                </a:effectLst>
              </a:rPr>
              <a:t>VI. Genesis 41:46b-57</a:t>
            </a:r>
            <a:br>
              <a:rPr lang="en-US" sz="3600" dirty="0">
                <a:effectLst>
                  <a:outerShdw blurRad="38100" dist="38100" dir="2700000" algn="tl">
                    <a:srgbClr val="000000">
                      <a:alpha val="43137"/>
                    </a:srgbClr>
                  </a:outerShdw>
                </a:effectLst>
                <a:cs typeface="Calibri" panose="020F0502020204030204" pitchFamily="34" charset="0"/>
              </a:rPr>
            </a:br>
            <a:r>
              <a:rPr lang="en-US" sz="2800" b="1" dirty="0">
                <a:solidFill>
                  <a:srgbClr val="FFFFCC"/>
                </a:solidFill>
                <a:effectLst>
                  <a:outerShdw blurRad="38100" dist="38100" dir="2700000" algn="tl">
                    <a:srgbClr val="000000">
                      <a:alpha val="43137"/>
                    </a:srgbClr>
                  </a:outerShdw>
                </a:effectLst>
                <a:ea typeface="+mn-ea"/>
                <a:cs typeface="+mn-cs"/>
              </a:rPr>
              <a:t>Joseph’s Activities</a:t>
            </a:r>
          </a:p>
        </p:txBody>
      </p:sp>
      <p:pic>
        <p:nvPicPr>
          <p:cNvPr id="2" name="Picture 1">
            <a:extLst>
              <a:ext uri="{FF2B5EF4-FFF2-40B4-BE49-F238E27FC236}">
                <a16:creationId xmlns:a16="http://schemas.microsoft.com/office/drawing/2014/main" id="{839BFF80-26DA-A40D-2528-C9550E957C5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39704" y="2057400"/>
            <a:ext cx="3224783" cy="2743200"/>
          </a:xfrm>
          <a:prstGeom prst="rect">
            <a:avLst/>
          </a:prstGeom>
        </p:spPr>
      </p:pic>
    </p:spTree>
    <p:extLst>
      <p:ext uri="{BB962C8B-B14F-4D97-AF65-F5344CB8AC3E}">
        <p14:creationId xmlns:p14="http://schemas.microsoft.com/office/powerpoint/2010/main" val="14044380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REVIOUS_ACTIVE_SLIDE" val="2094"/>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39908</TotalTime>
  <Words>2053</Words>
  <Application>Microsoft Office PowerPoint</Application>
  <PresentationFormat>Widescreen</PresentationFormat>
  <Paragraphs>279</Paragraphs>
  <Slides>65</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65</vt:i4>
      </vt:variant>
    </vt:vector>
  </HeadingPairs>
  <TitlesOfParts>
    <vt:vector size="71" baseType="lpstr">
      <vt:lpstr>Arial</vt:lpstr>
      <vt:lpstr>Calibri</vt:lpstr>
      <vt:lpstr>Symbol</vt:lpstr>
      <vt:lpstr>Times New Roman</vt:lpstr>
      <vt:lpstr>Wingdings</vt:lpstr>
      <vt:lpstr>Azure</vt:lpstr>
      <vt:lpstr>PowerPoint Presentation</vt:lpstr>
      <vt:lpstr>GENESIS STRUCTURE</vt:lpstr>
      <vt:lpstr>Genesis 37:2-36 Joseph Sold unto Egypt</vt:lpstr>
      <vt:lpstr>PowerPoint Presentation</vt:lpstr>
      <vt:lpstr>Genesis 38:1-30 Judah &amp; Tamar</vt:lpstr>
      <vt:lpstr>Genesis 39:1-23 Joseph in Potiphar's House</vt:lpstr>
      <vt:lpstr>Genesis 40:1-23 Joseph in Prison</vt:lpstr>
      <vt:lpstr>Genesis 41:1-57 Joseph Before Pharoah</vt:lpstr>
      <vt:lpstr>VI. Genesis 41:46b-57 Joseph’s Activities</vt:lpstr>
      <vt:lpstr>VI. Genesis 41:46b-57 Joseph’s Activities</vt:lpstr>
      <vt:lpstr>VI. Genesis 41:46b-57 Joseph’s Activities</vt:lpstr>
      <vt:lpstr>Genesis 41:47-49 7 Years of Plenty</vt:lpstr>
      <vt:lpstr>Genesis 41:47-49 7 Years of Plenty</vt:lpstr>
      <vt:lpstr>Genesis 41:47-49 7 Years of Plenty</vt:lpstr>
      <vt:lpstr>Genesis 41:47-49 7 Years of Plenty</vt:lpstr>
      <vt:lpstr>PowerPoint Presentation</vt:lpstr>
      <vt:lpstr>PowerPoint Presentation</vt:lpstr>
      <vt:lpstr>VI. Genesis 41:46b-57 Joseph’s Activities</vt:lpstr>
      <vt:lpstr>Genesis 41:50-52 Joseph’s Family</vt:lpstr>
      <vt:lpstr>Genesis 41:50-52 Joseph’s Family</vt:lpstr>
      <vt:lpstr>Genesis 41:50-52 Joseph’s Family</vt:lpstr>
      <vt:lpstr>PowerPoint Presentation</vt:lpstr>
      <vt:lpstr>PowerPoint Presentation</vt:lpstr>
      <vt:lpstr>PowerPoint Presentation</vt:lpstr>
      <vt:lpstr>Genesis 41:50-52 Joseph’s Family</vt:lpstr>
      <vt:lpstr>PowerPoint Presentation</vt:lpstr>
      <vt:lpstr>PowerPoint Presentation</vt:lpstr>
      <vt:lpstr>PowerPoint Presentation</vt:lpstr>
      <vt:lpstr>PowerPoint Presentation</vt:lpstr>
      <vt:lpstr>PowerPoint Presentation</vt:lpstr>
      <vt:lpstr>PowerPoint Presentation</vt:lpstr>
      <vt:lpstr>VI. Genesis 41:46b-57 Joseph’s Activities</vt:lpstr>
      <vt:lpstr>Genesis 41:53-54 7 Years of Famine</vt:lpstr>
      <vt:lpstr>Genesis 41:53-54 7 Years of Famine</vt:lpstr>
      <vt:lpstr>Genesis 41:53-54 7 Years of Famine</vt:lpstr>
      <vt:lpstr>PowerPoint Presentation</vt:lpstr>
      <vt:lpstr>PowerPoint Presentation</vt:lpstr>
      <vt:lpstr>PowerPoint Presentation</vt:lpstr>
      <vt:lpstr>PowerPoint Presentation</vt:lpstr>
      <vt:lpstr>VI. Genesis 41:46b-57 Joseph’s Activities</vt:lpstr>
      <vt:lpstr>Genesis 41:55-56 Egyptians’ Response</vt:lpstr>
      <vt:lpstr>Genesis 41:55-56 Egyptians’ Response</vt:lpstr>
      <vt:lpstr>Genesis 41:55 Pharoah’s Command</vt:lpstr>
      <vt:lpstr>Genesis 41:55 Pharoah’s Command</vt:lpstr>
      <vt:lpstr>Genesis 41:55 Pharoah’s Command</vt:lpstr>
      <vt:lpstr>Genesis 41:55 Pharoah’s Command</vt:lpstr>
      <vt:lpstr>Genesis 41:55-56 Egyptians’ Response</vt:lpstr>
      <vt:lpstr>Genesis 41:56 Selling of the Grain</vt:lpstr>
      <vt:lpstr>Genesis 41:56 Selling of the Grain</vt:lpstr>
      <vt:lpstr>PowerPoint Presentation</vt:lpstr>
      <vt:lpstr>PowerPoint Presentation</vt:lpstr>
      <vt:lpstr>PowerPoint Presentation</vt:lpstr>
      <vt:lpstr>PowerPoint Presentation</vt:lpstr>
      <vt:lpstr>Genesis 41:56 Selling of the Grain</vt:lpstr>
      <vt:lpstr>Genesis 41:56 Selling of the Grain</vt:lpstr>
      <vt:lpstr>VI. Genesis 41:46b-57 Joseph’s Activities</vt:lpstr>
      <vt:lpstr>PowerPoint Presentation</vt:lpstr>
      <vt:lpstr>PowerPoint Presentation</vt:lpstr>
      <vt:lpstr>PowerPoint Presentation</vt:lpstr>
      <vt:lpstr>PowerPoint Presentation</vt:lpstr>
      <vt:lpstr>PowerPoint Presentation</vt:lpstr>
      <vt:lpstr>PowerPoint Presentation</vt:lpstr>
      <vt:lpstr>Conclusion</vt:lpstr>
      <vt:lpstr>Genesis 41:1-57 Joseph Before Pharoah</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Genesis 163- 41v46b-57</dc:title>
  <dc:subject>Genesis 41</dc:subject>
  <dc:creator>A. Woods</dc:creator>
  <dc:description>Modified by Jim McGowan</dc:description>
  <cp:lastModifiedBy>Jim McGowan</cp:lastModifiedBy>
  <cp:revision>4140</cp:revision>
  <cp:lastPrinted>2024-05-31T16:08:31Z</cp:lastPrinted>
  <dcterms:created xsi:type="dcterms:W3CDTF">2009-03-17T12:21:13Z</dcterms:created>
  <dcterms:modified xsi:type="dcterms:W3CDTF">2024-06-21T16:39:10Z</dcterms:modified>
</cp:coreProperties>
</file>