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9907" r:id="rId2"/>
    <p:sldId id="2573" r:id="rId3"/>
    <p:sldId id="10525" r:id="rId4"/>
    <p:sldId id="5512" r:id="rId5"/>
    <p:sldId id="2575" r:id="rId6"/>
    <p:sldId id="2576" r:id="rId7"/>
    <p:sldId id="10526" r:id="rId8"/>
    <p:sldId id="11157" r:id="rId9"/>
    <p:sldId id="10552" r:id="rId10"/>
    <p:sldId id="10553" r:id="rId11"/>
    <p:sldId id="10554" r:id="rId12"/>
    <p:sldId id="2661" r:id="rId13"/>
    <p:sldId id="795" r:id="rId14"/>
    <p:sldId id="5497" r:id="rId15"/>
    <p:sldId id="11162" r:id="rId16"/>
    <p:sldId id="11067" r:id="rId17"/>
    <p:sldId id="2084" r:id="rId18"/>
    <p:sldId id="273" r:id="rId19"/>
    <p:sldId id="11159" r:id="rId20"/>
    <p:sldId id="11160" r:id="rId21"/>
    <p:sldId id="11161" r:id="rId22"/>
    <p:sldId id="10522" r:id="rId23"/>
    <p:sldId id="11158" r:id="rId24"/>
  </p:sldIdLst>
  <p:sldSz cx="12192000" cy="6858000"/>
  <p:notesSz cx="7315200" cy="96012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66"/>
    <a:srgbClr val="000099"/>
    <a:srgbClr val="003399"/>
    <a:srgbClr val="0000CC"/>
    <a:srgbClr val="3333FF"/>
    <a:srgbClr val="FFFF00"/>
    <a:srgbClr val="C0C0C0"/>
    <a:srgbClr val="FF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8" autoAdjust="0"/>
    <p:restoredTop sz="93870" autoAdjust="0"/>
  </p:normalViewPr>
  <p:slideViewPr>
    <p:cSldViewPr>
      <p:cViewPr>
        <p:scale>
          <a:sx n="90" d="100"/>
          <a:sy n="90" d="100"/>
        </p:scale>
        <p:origin x="984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475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39C9EF08-877D-4C66-BF94-B2C38CC072EE}"/>
    <pc:docChg chg="custSel modHandout">
      <pc:chgData name="Jim McGowan" userId="e2c7446dd3aca506" providerId="LiveId" clId="{39C9EF08-877D-4C66-BF94-B2C38CC072EE}" dt="2024-03-19T15:02:09.061" v="5" actId="6549"/>
      <pc:docMkLst>
        <pc:docMk/>
      </pc:docMkLst>
    </pc:docChg>
  </pc:docChgLst>
  <pc:docChgLst>
    <pc:chgData name="Jim McGowan" userId="e2c7446dd3aca506" providerId="LiveId" clId="{A4EA20B5-BB04-4372-98D4-EB20B449239E}"/>
    <pc:docChg chg="custSel modSld replTag delTag">
      <pc:chgData name="Jim McGowan" userId="e2c7446dd3aca506" providerId="LiveId" clId="{A4EA20B5-BB04-4372-98D4-EB20B449239E}" dt="2024-05-15T16:29:45.681" v="11"/>
      <pc:docMkLst>
        <pc:docMk/>
      </pc:docMkLst>
      <pc:sldChg chg="addSp delSp modSp mod">
        <pc:chgData name="Jim McGowan" userId="e2c7446dd3aca506" providerId="LiveId" clId="{A4EA20B5-BB04-4372-98D4-EB20B449239E}" dt="2024-05-15T16:29:36.537" v="9"/>
        <pc:sldMkLst>
          <pc:docMk/>
          <pc:sldMk cId="1419657900" sldId="11130"/>
        </pc:sldMkLst>
        <pc:spChg chg="add mod">
          <ac:chgData name="Jim McGowan" userId="e2c7446dd3aca506" providerId="LiveId" clId="{A4EA20B5-BB04-4372-98D4-EB20B449239E}" dt="2024-05-15T16:29:36.537" v="9"/>
          <ac:spMkLst>
            <pc:docMk/>
            <pc:sldMk cId="1419657900" sldId="11130"/>
            <ac:spMk id="2" creationId="{C6371C82-25DC-97BD-9016-AD6AA2E8F3F0}"/>
          </ac:spMkLst>
        </pc:spChg>
        <pc:spChg chg="del">
          <ac:chgData name="Jim McGowan" userId="e2c7446dd3aca506" providerId="LiveId" clId="{A4EA20B5-BB04-4372-98D4-EB20B449239E}" dt="2024-05-15T16:29:35.023" v="8" actId="478"/>
          <ac:spMkLst>
            <pc:docMk/>
            <pc:sldMk cId="1419657900" sldId="11130"/>
            <ac:spMk id="4" creationId="{00000000-0000-0000-0000-000000000000}"/>
          </ac:spMkLst>
        </pc:spChg>
      </pc:sldChg>
      <pc:sldChg chg="modSp mod">
        <pc:chgData name="Jim McGowan" userId="e2c7446dd3aca506" providerId="LiveId" clId="{A4EA20B5-BB04-4372-98D4-EB20B449239E}" dt="2024-05-15T16:29:13.133" v="5" actId="115"/>
        <pc:sldMkLst>
          <pc:docMk/>
          <pc:sldMk cId="2800202896" sldId="11154"/>
        </pc:sldMkLst>
        <pc:spChg chg="mod">
          <ac:chgData name="Jim McGowan" userId="e2c7446dd3aca506" providerId="LiveId" clId="{A4EA20B5-BB04-4372-98D4-EB20B449239E}" dt="2024-05-15T16:29:13.133" v="5" actId="115"/>
          <ac:spMkLst>
            <pc:docMk/>
            <pc:sldMk cId="2800202896" sldId="11154"/>
            <ac:spMk id="5" creationId="{00000000-0000-0000-0000-000000000000}"/>
          </ac:spMkLst>
        </pc:spChg>
      </pc:sldChg>
    </pc:docChg>
  </pc:docChgLst>
  <pc:docChgLst>
    <pc:chgData name="Jim McGowan" userId="e2c7446dd3aca506" providerId="LiveId" clId="{2CB5C28D-12E7-4891-BCBC-8A9869B2FD25}"/>
    <pc:docChg chg="custSel replTag delTag modHandout">
      <pc:chgData name="Jim McGowan" userId="e2c7446dd3aca506" providerId="LiveId" clId="{2CB5C28D-12E7-4891-BCBC-8A9869B2FD25}" dt="2024-03-03T17:23:24.258" v="11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901D300A-8290-40A1-8A18-2CCC8F69C5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2452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b" anchorCtr="0" compatLnSpc="1">
            <a:prstTxWarp prst="textNoShape">
              <a:avLst/>
            </a:prstTxWarp>
          </a:bodyPr>
          <a:lstStyle>
            <a:lvl1pPr defTabSz="922291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38696068-63F5-4B57-A363-769945ECADA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2452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b" anchorCtr="0" compatLnSpc="1">
            <a:prstTxWarp prst="textNoShape">
              <a:avLst/>
            </a:prstTxWarp>
          </a:bodyPr>
          <a:lstStyle>
            <a:lvl1pPr algn="r" defTabSz="920898" eaLnBrk="1" hangingPunct="1">
              <a:defRPr sz="1400" smtClean="0"/>
            </a:lvl1pPr>
          </a:lstStyle>
          <a:p>
            <a:pPr>
              <a:defRPr/>
            </a:pPr>
            <a:fld id="{F56FB74F-9A4F-4B8F-B55F-0155425F2C8E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7660E-C050-5151-6DE2-1E17C2431F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935481" y="152400"/>
            <a:ext cx="3606800" cy="838200"/>
          </a:xfrm>
          <a:prstGeom prst="rect">
            <a:avLst/>
          </a:prstGeom>
        </p:spPr>
        <p:txBody>
          <a:bodyPr vert="horz" lIns="106978" tIns="53489" rIns="106978" bIns="53489" rtlCol="0"/>
          <a:lstStyle>
            <a:lvl1pPr algn="ctr">
              <a:defRPr sz="15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400" dirty="0"/>
              <a:t>Dr. Andy Woods</a:t>
            </a:r>
          </a:p>
          <a:p>
            <a:pPr>
              <a:defRPr/>
            </a:pPr>
            <a:r>
              <a:rPr lang="en-US" sz="1400" dirty="0"/>
              <a:t>2 Thessalonians 033 - 2v16b-17</a:t>
            </a:r>
          </a:p>
          <a:p>
            <a:pPr>
              <a:defRPr/>
            </a:pPr>
            <a:r>
              <a:rPr lang="en-US" sz="1400" dirty="0"/>
              <a:t>06-09-2024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F1BA9B-76CB-4A0E-A6E1-D581F0118E89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t" anchorCtr="0" compatLnSpc="1">
            <a:prstTxWarp prst="textNoShape">
              <a:avLst/>
            </a:prstTxWarp>
          </a:bodyPr>
          <a:lstStyle>
            <a:lvl1pPr defTabSz="922291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5B97F-1EBA-4212-9475-AB91572652D5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4143587" y="0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t" anchorCtr="0" compatLnSpc="1">
            <a:prstTxWarp prst="textNoShape">
              <a:avLst/>
            </a:prstTxWarp>
          </a:bodyPr>
          <a:lstStyle>
            <a:lvl1pPr algn="r" defTabSz="922291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A1ECA7B4-8F8C-4E82-9DA1-55948ACC6C67}" type="datetimeFigureOut">
              <a:rPr lang="en-US" smtClean="0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B6A067D-6789-4709-8D44-EE06BB91D3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183" tIns="50592" rIns="101183" bIns="5059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E002C62-F138-44BB-9219-73E5F5BEE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731520" y="4561226"/>
            <a:ext cx="5852160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9984-9F12-4DD0-8B91-1DFED7CB77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120813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b" anchorCtr="0" compatLnSpc="1">
            <a:prstTxWarp prst="textNoShape">
              <a:avLst/>
            </a:prstTxWarp>
          </a:bodyPr>
          <a:lstStyle>
            <a:lvl1pPr defTabSz="922291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EFD34-6B70-478E-8B9E-00CA8C133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143587" y="9120813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b" anchorCtr="0" compatLnSpc="1">
            <a:prstTxWarp prst="textNoShape">
              <a:avLst/>
            </a:prstTxWarp>
          </a:bodyPr>
          <a:lstStyle>
            <a:lvl1pPr algn="r" defTabSz="920898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AF5D7D-18A1-4B9A-AC5F-822C5A1135E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AF5D7D-18A1-4B9A-AC5F-822C5A1135E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85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14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369153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15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401612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AF5D7D-18A1-4B9A-AC5F-822C5A1135E0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285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55095-7B13-49D2-88F5-098085CC094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A8B0333-A612-469F-8637-7331A1B8CB1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6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AB3528FC-DC6C-4D4A-B7FE-DA342649A6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1010210D-0254-4969-8D0C-7F84974E6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086893BC-F55C-46F4-A224-1F4315D72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50B839-9B27-45A9-B00F-97CA6CDB7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0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CDE68A42-C078-4469-A66B-4495E2634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9107EC4F-D688-4EEF-B6F9-048B85374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C7DB0FD5-2482-4D09-92A8-643E8E910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CAE1B6-0C97-4842-AC1E-18C75DEF4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857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88D566F2-1284-4523-B4BA-CB6D63645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1D011471-5250-490C-9C51-6D71371CD7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221FE5C-6F69-4F52-BFEE-2909D4D3C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FABB32-5487-4F03-919B-89510ED05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48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59984" y="1946275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A5CC-2907-4BF9-824D-5877B2E0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7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3215E-CD08-47FF-8993-50096AE22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E909F-90B6-42A4-A052-F2B40798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64EF4-39AB-4985-83D7-09259859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FD57C3-7B94-4F44-BCC6-4480791BD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524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E0B6ECDF-5AD1-A6B7-4493-C8832E98C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865A068F-0DFE-48DC-A887-27049B999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F33045A4-1D10-CDD3-FD0A-02B8A36A7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71C071-BEF5-4080-BBA9-3688134E6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41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1DB9103-2CB8-4233-B75F-DB55E9612B0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902156A-97A2-430D-A158-8EAB8257A4E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7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876452-75A6-4AAF-97C7-01D7582E596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2E5B3DF-F0DB-45BB-BD71-5E3266FFEA9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1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131CB3-0AAC-4010-A1E7-45DABB3A050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34A22F3-30E1-423D-9D38-42BFE68FB36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A6E9D5E-8667-4A2E-9CD4-80BDC56CE76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7DD31E7-79B4-4863-A913-D69CB1F9A0D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1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5DB455C-8F77-43BD-ABBD-7E94CC488B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3AEC885-0E46-4CBA-825F-4CD68A4D092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1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1A585B-296C-4F81-83AA-BA042CE90A8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DFE3BE5-077E-4398-8C8B-B821C53F3E1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6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E60E037-A2CB-4606-9E7B-0AA97E2B76B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3CCAE82-AD23-4370-96E7-EEF98326FF4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1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9E48C0-0E01-4AEA-86A5-CAA698625E2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C0ABA62-A7FF-4F6E-BBB1-4D66F50F03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7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0F95C19-2DC5-4CED-BBCD-1930FC1BE34C}"/>
              </a:ext>
            </a:extLst>
          </p:cNvPr>
          <p:cNvGrpSpPr>
            <a:grpSpLocks/>
          </p:cNvGrpSpPr>
          <p:nvPr/>
        </p:nvGrpSpPr>
        <p:grpSpPr bwMode="auto">
          <a:xfrm>
            <a:off x="0" y="5"/>
            <a:ext cx="144780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DE098569-E146-4172-BE56-F5ADF7D63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2D2C2648-B172-430F-887D-8D957EF996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33B46CCE-6015-4241-99F6-8D962944C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763CF42B-BCBB-4552-ACBB-5896296C4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6D84E3D1-F9FD-4B0D-B6F9-EFCA88265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D6E74E84-949B-47D0-A88E-63F1FA31E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A985C28C-BFB0-458F-8305-260FE4CB7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254462BF-B72C-4B24-96D9-EC4E13A39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6C6DA97C-8F8B-471D-B561-9A04D1D18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9D0CCAF1-6B22-40BD-A521-A0945E412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DE72B279-E701-49A3-891C-C44DC858A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58D106F1-0230-4B2C-890E-4CF09E64B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B3C7A582-517A-4BD2-8BB0-7DCDBB92D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F97FA99E-97DF-4B91-9458-68CD54CF8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E7146ED3-7E37-4C30-A520-D1D6316DA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8148CF1-8E03-4487-B584-335BAB9DF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B0A9F347-B659-45E1-A793-29CFA0BC5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83FDFD86-4D8F-4AA1-BBBC-FFAE4399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2B683C3B-D329-4590-AC63-8CC34410A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F00E07FE-4C11-45AA-AD1E-6053BAD7B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60B9E0DD-D112-4700-B9F8-FA3634BA1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AE896702-2BA9-4D02-B9AF-0D7425692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AE530D09-6DC6-48CD-9DDC-FE39E4BFE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85FD8A9A-0C62-4D57-A823-7788EDA13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139AB9D7-0AFF-4059-82AF-32544AB7F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B139890F-DEFF-4B2D-8F92-0E4853B0D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E104025A-7223-4BCB-8D78-03FFB1B98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DBC21BD0-CE55-4C70-9351-73EBCC29A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AD601533-BFE9-4D4B-ABA5-635721AF4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3EE22948-F2D5-4B10-8966-F51191674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5BCBEFE4-B65C-475D-A2A2-D27A9A908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2E3F26A1-457A-4E77-9FB7-DB852B80A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3F91D09E-1F40-4ABF-930A-E565CD414B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0B8DEC82-1881-4CD6-92D8-AE06C326CF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DABAE02-2507-4B6B-B16D-B07F0CAAA0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46077B-9308-43E0-B16D-E382476ABC9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423F768F-39CA-4BFF-9CE5-E6FAE7E47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292" r:id="rId1"/>
    <p:sldLayoutId id="2147496293" r:id="rId2"/>
    <p:sldLayoutId id="2147496294" r:id="rId3"/>
    <p:sldLayoutId id="2147496295" r:id="rId4"/>
    <p:sldLayoutId id="2147496296" r:id="rId5"/>
    <p:sldLayoutId id="2147496297" r:id="rId6"/>
    <p:sldLayoutId id="2147496298" r:id="rId7"/>
    <p:sldLayoutId id="2147496299" r:id="rId8"/>
    <p:sldLayoutId id="2147496300" r:id="rId9"/>
    <p:sldLayoutId id="2147496301" r:id="rId10"/>
    <p:sldLayoutId id="2147496302" r:id="rId11"/>
    <p:sldLayoutId id="2147496303" r:id="rId12"/>
    <p:sldLayoutId id="2147496304" r:id="rId13"/>
    <p:sldLayoutId id="2147496305" r:id="rId14"/>
    <p:sldLayoutId id="214749630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310457-12D8-7F64-2A6D-BC5D9AF76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33" y="457200"/>
            <a:ext cx="8148734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6F239A2-28FB-CB10-2B53-6BC98FC8D84B}"/>
              </a:ext>
            </a:extLst>
          </p:cNvPr>
          <p:cNvSpPr txBox="1">
            <a:spLocks/>
          </p:cNvSpPr>
          <p:nvPr/>
        </p:nvSpPr>
        <p:spPr bwMode="auto">
          <a:xfrm>
            <a:off x="2362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Andy Woods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Senior Pastor – Sugar Land Bible Church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President – Chafer Theological Seminary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EE9D4-75BC-71C7-1AA1-8C247FC303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245395"/>
            <a:ext cx="91373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4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B8864-85B0-4229-A57D-FFC95332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954" y="152811"/>
            <a:ext cx="6438095" cy="6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3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964" y="173454"/>
            <a:ext cx="6194073" cy="65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7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329064-0A11-4186-A2B5-6AD0823CA4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79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eaLnBrk="0" hangingPunct="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14:16-17</a:t>
            </a:r>
          </a:p>
          <a:p>
            <a:pPr algn="just">
              <a:spcAft>
                <a:spcPts val="1000"/>
              </a:spcAft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“I will ask the Father, and He will give you another Helper, that He may be with you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forever [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aiōn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 is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Spirit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truth, whom the world cannot receive, because it does not see Him or know Him,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know Him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because He abides with you and will be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you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E5962-EB9E-40BC-A5D8-EB4A986B32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037" y="3733800"/>
            <a:ext cx="1261927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36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228600"/>
            <a:ext cx="10363200" cy="1143000"/>
          </a:xfrm>
        </p:spPr>
        <p:txBody>
          <a:bodyPr/>
          <a:lstStyle/>
          <a:p>
            <a:pPr algn="ctr"/>
            <a:r>
              <a:rPr lang="en-US" sz="4000" dirty="0"/>
              <a:t>Definition of Eternal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0089"/>
            <a:ext cx="109728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“The new birth has given every believer the confident assurance of God’s certain and future blessings. The word ‘hope’ in the Bible does not involve anxious wishing or uncertainty; rather it means a confident assurance of something yet future. Unlike the empty and false hopes of this world-system, God has given believers a ‘living hope’ of guaranteed future blessings ‘by the resurrection of Jesus Christ from the dead’…”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2250" y="6359691"/>
            <a:ext cx="676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Dennis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Rokser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Shall Never Perish Forever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 53</a:t>
            </a:r>
          </a:p>
        </p:txBody>
      </p:sp>
      <p:pic>
        <p:nvPicPr>
          <p:cNvPr id="1026" name="Picture 2" descr="dennis-roks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5600" y="76200"/>
            <a:ext cx="1097280" cy="109728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88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07D980-7ADC-4335-BD81-CAAC59002A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614916" y="0"/>
            <a:ext cx="10962168" cy="445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2:8-10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baseline="30000" dirty="0">
                <a:latin typeface="Calibri" panose="020F0502020204030204" pitchFamily="34" charset="0"/>
              </a:rPr>
              <a:t>8 </a:t>
            </a:r>
            <a:r>
              <a:rPr lang="en-US" sz="3600" dirty="0">
                <a:latin typeface="Calibri" panose="020F0502020204030204" pitchFamily="34" charset="0"/>
              </a:rPr>
              <a:t>For by grace you have been saved through faith; and that not of yourselves, </a:t>
            </a:r>
            <a:r>
              <a:rPr lang="en-US" sz="3600" i="1" dirty="0">
                <a:latin typeface="Calibri" panose="020F0502020204030204" pitchFamily="34" charset="0"/>
              </a:rPr>
              <a:t>it is</a:t>
            </a:r>
            <a:r>
              <a:rPr lang="en-US" sz="3600" dirty="0">
                <a:latin typeface="Calibri" panose="020F0502020204030204" pitchFamily="34" charset="0"/>
              </a:rPr>
              <a:t> the gift of God; </a:t>
            </a:r>
            <a:r>
              <a:rPr lang="en-US" sz="3600" baseline="30000" dirty="0">
                <a:latin typeface="Calibri" panose="020F0502020204030204" pitchFamily="34" charset="0"/>
              </a:rPr>
              <a:t>9 </a:t>
            </a:r>
            <a:r>
              <a:rPr lang="en-US" sz="3600" dirty="0">
                <a:latin typeface="Calibri" panose="020F0502020204030204" pitchFamily="34" charset="0"/>
              </a:rPr>
              <a:t>not as a result of works, so that no one may boast. </a:t>
            </a:r>
            <a:r>
              <a:rPr lang="en-US" sz="3600" b="1" baseline="30000" dirty="0">
                <a:latin typeface="Calibri" panose="020F0502020204030204" pitchFamily="34" charset="0"/>
              </a:rPr>
              <a:t>10 </a:t>
            </a:r>
            <a:r>
              <a:rPr lang="en-US" sz="3600" dirty="0">
                <a:latin typeface="Calibri" panose="020F0502020204030204" pitchFamily="34" charset="0"/>
              </a:rPr>
              <a:t>For we are His workmanship, created in Christ Jesus for good works, which God prepared beforehand so that we would walk [</a:t>
            </a:r>
            <a:r>
              <a:rPr lang="en-US" sz="3600" dirty="0" err="1">
                <a:latin typeface="Calibri" panose="020F0502020204030204" pitchFamily="34" charset="0"/>
              </a:rPr>
              <a:t>peripateō</a:t>
            </a:r>
            <a:r>
              <a:rPr lang="en-US" sz="3600" dirty="0">
                <a:latin typeface="Calibri" panose="020F0502020204030204" pitchFamily="34" charset="0"/>
              </a:rPr>
              <a:t>, subjunctive mood] in them.”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80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07D980-7ADC-4335-BD81-CAAC59002A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614916" y="0"/>
            <a:ext cx="10962168" cy="445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2:8-10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baseline="30000" dirty="0">
                <a:latin typeface="Calibri" panose="020F0502020204030204" pitchFamily="34" charset="0"/>
              </a:rPr>
              <a:t>8 </a:t>
            </a:r>
            <a:r>
              <a:rPr lang="en-US" sz="3600" dirty="0">
                <a:latin typeface="Calibri" panose="020F0502020204030204" pitchFamily="34" charset="0"/>
              </a:rPr>
              <a:t>For by grace you have been saved through faith; and that not of yourselves, </a:t>
            </a:r>
            <a:r>
              <a:rPr lang="en-US" sz="3600" i="1" dirty="0">
                <a:latin typeface="Calibri" panose="020F0502020204030204" pitchFamily="34" charset="0"/>
              </a:rPr>
              <a:t>it is</a:t>
            </a:r>
            <a:r>
              <a:rPr lang="en-US" sz="3600" dirty="0">
                <a:latin typeface="Calibri" panose="020F0502020204030204" pitchFamily="34" charset="0"/>
              </a:rPr>
              <a:t> the gift of God; </a:t>
            </a:r>
            <a:r>
              <a:rPr lang="en-US" sz="3600" baseline="30000" dirty="0">
                <a:latin typeface="Calibri" panose="020F0502020204030204" pitchFamily="34" charset="0"/>
              </a:rPr>
              <a:t>9 </a:t>
            </a:r>
            <a:r>
              <a:rPr lang="en-US" sz="3600" dirty="0">
                <a:latin typeface="Calibri" panose="020F0502020204030204" pitchFamily="34" charset="0"/>
              </a:rPr>
              <a:t>not as a result of works, so that no one may boast. </a:t>
            </a:r>
            <a:r>
              <a:rPr lang="en-US" sz="3600" b="1" baseline="30000" dirty="0">
                <a:latin typeface="Calibri" panose="020F0502020204030204" pitchFamily="34" charset="0"/>
              </a:rPr>
              <a:t>10 </a:t>
            </a:r>
            <a:r>
              <a:rPr lang="en-US" sz="3600" dirty="0">
                <a:latin typeface="Calibri" panose="020F0502020204030204" pitchFamily="34" charset="0"/>
              </a:rPr>
              <a:t>For we are His workmanship, created in Christ Jesus for good works, which God prepared beforehand so that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we would walk [</a:t>
            </a:r>
            <a:r>
              <a:rPr lang="en-US" sz="3600" b="1" i="1" u="sng" dirty="0" err="1">
                <a:solidFill>
                  <a:srgbClr val="FFFFCC"/>
                </a:solidFill>
                <a:latin typeface="Calibri" panose="020F0502020204030204" pitchFamily="34" charset="0"/>
              </a:rPr>
              <a:t>peripateō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, subjunctive mood]</a:t>
            </a:r>
            <a:r>
              <a:rPr lang="en-US" sz="3600" dirty="0">
                <a:latin typeface="Calibri" panose="020F0502020204030204" pitchFamily="34" charset="0"/>
              </a:rPr>
              <a:t> in them.”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0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2F4B24-F7A3-6425-124E-7C3DEB3D4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1"/>
            <a:ext cx="10972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Thessalonians 2:2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“that you not be quickly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shaken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from your composure or be disturbed either by a spirit or a message 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 letter as if from us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effect that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day of the Lord [the Tribulation] has come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2B1142E-80B7-434D-8660-B3E9023C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394" y="3048000"/>
            <a:ext cx="1471213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5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FD0A96E-12F7-3173-0408-F52C353FD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Structure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D8DD498-5673-53CF-DB81-6A4FBE105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95750" y="1946275"/>
            <a:ext cx="4002088" cy="293052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1 – Commendation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2 – Correction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3 – Consequences</a:t>
            </a:r>
          </a:p>
        </p:txBody>
      </p:sp>
      <p:pic>
        <p:nvPicPr>
          <p:cNvPr id="96260" name="Picture 10">
            <a:extLst>
              <a:ext uri="{FF2B5EF4-FFF2-40B4-BE49-F238E27FC236}">
                <a16:creationId xmlns:a16="http://schemas.microsoft.com/office/drawing/2014/main" id="{E786776A-AFC1-5D6C-70EB-045A88B0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BFD8F14-709A-0A53-EE80-9376F4D04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Consequences of Poor Doctrine (3)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77E3BE2-8E13-0AC4-D3A8-32C0C2CBA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3150" y="1946275"/>
            <a:ext cx="7507288" cy="270192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Reciprocal prayer (3:1-5)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Exhortation to discipline the idle (3:6-15) 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Conclusion (3:16-18) </a:t>
            </a:r>
          </a:p>
        </p:txBody>
      </p:sp>
      <p:pic>
        <p:nvPicPr>
          <p:cNvPr id="97284" name="Picture 10">
            <a:extLst>
              <a:ext uri="{FF2B5EF4-FFF2-40B4-BE49-F238E27FC236}">
                <a16:creationId xmlns:a16="http://schemas.microsoft.com/office/drawing/2014/main" id="{F6AB45E7-D9F0-AAA3-C5B5-F16B0102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BFD8F14-709A-0A53-EE80-9376F4D04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Consequences of Poor Doctrine (3)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77E3BE2-8E13-0AC4-D3A8-32C0C2CBA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3150" y="1946275"/>
            <a:ext cx="7507288" cy="270192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Reciprocal prayer (3:1-5)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Exhortation to discipline the idle (3:6-15) 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Conclusion (3:16-18) </a:t>
            </a:r>
          </a:p>
        </p:txBody>
      </p:sp>
      <p:pic>
        <p:nvPicPr>
          <p:cNvPr id="97284" name="Picture 10">
            <a:extLst>
              <a:ext uri="{FF2B5EF4-FFF2-40B4-BE49-F238E27FC236}">
                <a16:creationId xmlns:a16="http://schemas.microsoft.com/office/drawing/2014/main" id="{F6AB45E7-D9F0-AAA3-C5B5-F16B0102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0076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9E9A81-823B-45AC-A273-A4ADCF033F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805" y="200888"/>
            <a:ext cx="8614395" cy="6456224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BFD8F14-709A-0A53-EE80-9376F4D04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Consequences of Poor Doctrine (3)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77E3BE2-8E13-0AC4-D3A8-32C0C2CBA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3150" y="1946275"/>
            <a:ext cx="7639050" cy="270192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Reciprocal prayer (3:1-5)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Exhortation to discipline the idle (3:6-15) 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Conclusion (3:16-18) </a:t>
            </a:r>
          </a:p>
        </p:txBody>
      </p:sp>
      <p:pic>
        <p:nvPicPr>
          <p:cNvPr id="97284" name="Picture 10">
            <a:extLst>
              <a:ext uri="{FF2B5EF4-FFF2-40B4-BE49-F238E27FC236}">
                <a16:creationId xmlns:a16="http://schemas.microsoft.com/office/drawing/2014/main" id="{F6AB45E7-D9F0-AAA3-C5B5-F16B0102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53098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BFD8F14-709A-0A53-EE80-9376F4D04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Consequences of Poor Doctrine (3)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77E3BE2-8E13-0AC4-D3A8-32C0C2CBA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3150" y="1946275"/>
            <a:ext cx="7507288" cy="270192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Reciprocal prayer (3:1-5)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Exhortation to discipline the idle (3:6-15) 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Conclusion (3:16-18) </a:t>
            </a:r>
          </a:p>
        </p:txBody>
      </p:sp>
      <p:pic>
        <p:nvPicPr>
          <p:cNvPr id="97284" name="Picture 10">
            <a:extLst>
              <a:ext uri="{FF2B5EF4-FFF2-40B4-BE49-F238E27FC236}">
                <a16:creationId xmlns:a16="http://schemas.microsoft.com/office/drawing/2014/main" id="{F6AB45E7-D9F0-AAA3-C5B5-F16B0102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0673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15727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5B1114B-A845-CCE6-769C-1856A18FD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/>
              <a:t>Contrasting Destiny of the Righteous </a:t>
            </a:r>
            <a:br>
              <a:rPr lang="en-US" altLang="en-US" sz="4000" dirty="0"/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(2:13-17)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BE9B8B2-FAA7-DB61-D8E5-AD0AB8A01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33650" y="2144713"/>
            <a:ext cx="7126288" cy="256857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Thanksgiving for their calling (2:13-14)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Exhortation to stand firm (2:15)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Prayer for strength (2:16-17)</a:t>
            </a:r>
          </a:p>
        </p:txBody>
      </p:sp>
      <p:pic>
        <p:nvPicPr>
          <p:cNvPr id="95236" name="Picture 10">
            <a:extLst>
              <a:ext uri="{FF2B5EF4-FFF2-40B4-BE49-F238E27FC236}">
                <a16:creationId xmlns:a16="http://schemas.microsoft.com/office/drawing/2014/main" id="{3BC9F154-9F96-B299-011C-D14FEB621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5357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F4D653B-73A0-459A-8C23-05B83E2F2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0900" y="228600"/>
            <a:ext cx="54102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</a:t>
            </a:r>
            <a:r>
              <a:rPr lang="en-US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Thessalonians 2:1-12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146D43A-3AB3-486F-8CF8-89DE0558D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10058400" cy="5029200"/>
          </a:xfrm>
        </p:spPr>
        <p:txBody>
          <a:bodyPr/>
          <a:lstStyle/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Problem (2:1-2)</a:t>
            </a:r>
          </a:p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Prerequisites for the Day of the Lord (2:3-12)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departure (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2:3a)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Advent of the lawless one (2:3b-4)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Removal of the restrainer (2:5-7)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the lawless one (2:8-9)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lawless one’s followers (2:10-12)</a:t>
            </a:r>
          </a:p>
        </p:txBody>
      </p:sp>
      <p:pic>
        <p:nvPicPr>
          <p:cNvPr id="18436" name="Picture 5" descr="http://beginningandend.com/wp-content/uploads/2013/03/2-Thesslaonians-Is-The-Antichrist-Revealed-Before-or-After-The-Rapture-e1363686381895.jpg">
            <a:extLst>
              <a:ext uri="{FF2B5EF4-FFF2-40B4-BE49-F238E27FC236}">
                <a16:creationId xmlns:a16="http://schemas.microsoft.com/office/drawing/2014/main" id="{7C7A1305-7B5F-499F-A19E-BAE58720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2590800"/>
            <a:ext cx="30922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55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2F4B24-F7A3-6425-124E-7C3DEB3D4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1"/>
            <a:ext cx="10972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Thessalonians 2:2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“that you not be quickly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shaken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from your composure or be disturbed either by a spirit or a message 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 letter as if from us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effect that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day of the Lord [the Tribulation] has come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2B1142E-80B7-434D-8660-B3E9023C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394" y="3048000"/>
            <a:ext cx="1471213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6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ECEC35-9207-4506-B142-1EA028570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4" y="228600"/>
            <a:ext cx="8229599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AE4D5-63C4-49F3-B6FF-21A95F24B8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228600"/>
            <a:ext cx="82296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F4D653B-73A0-459A-8C23-05B83E2F2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0900" y="228600"/>
            <a:ext cx="54102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Thessalonians 2:1-12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146D43A-3AB3-486F-8CF8-89DE0558D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10058400" cy="5029200"/>
          </a:xfrm>
        </p:spPr>
        <p:txBody>
          <a:bodyPr/>
          <a:lstStyle/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Problem (2:1-2)</a:t>
            </a:r>
          </a:p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Prerequisites for </a:t>
            </a:r>
            <a:r>
              <a:rPr lang="en-US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Day of the Lord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(2:3-12)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departure (2:3a)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Advent of the lawless one (2:3b-4)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Removal of the restrainer (2:5-7)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the lawless one (2:8-9)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lawless one’s followers (2:10-12)</a:t>
            </a:r>
          </a:p>
        </p:txBody>
      </p:sp>
      <p:pic>
        <p:nvPicPr>
          <p:cNvPr id="18436" name="Picture 5" descr="http://beginningandend.com/wp-content/uploads/2013/03/2-Thesslaonians-Is-The-Antichrist-Revealed-Before-or-After-The-Rapture-e1363686381895.jpg">
            <a:extLst>
              <a:ext uri="{FF2B5EF4-FFF2-40B4-BE49-F238E27FC236}">
                <a16:creationId xmlns:a16="http://schemas.microsoft.com/office/drawing/2014/main" id="{7C7A1305-7B5F-499F-A19E-BAE58720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2590800"/>
            <a:ext cx="30922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10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5B1114B-A845-CCE6-769C-1856A18FD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/>
              <a:t>Contrasting Destiny of the Righteous </a:t>
            </a:r>
            <a:br>
              <a:rPr lang="en-US" altLang="en-US" sz="4000" dirty="0"/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(2:13-17)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BE9B8B2-FAA7-DB61-D8E5-AD0AB8A01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33650" y="2144713"/>
            <a:ext cx="7126288" cy="256857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Thanksgiving for their calling (2:13-14)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Exhortation to stand firm (2:15)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Prayer for strength (2:16-17)</a:t>
            </a:r>
          </a:p>
        </p:txBody>
      </p:sp>
      <p:pic>
        <p:nvPicPr>
          <p:cNvPr id="95236" name="Picture 10">
            <a:extLst>
              <a:ext uri="{FF2B5EF4-FFF2-40B4-BE49-F238E27FC236}">
                <a16:creationId xmlns:a16="http://schemas.microsoft.com/office/drawing/2014/main" id="{3BC9F154-9F96-B299-011C-D14FEB621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396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706437-538B-4561-947D-02FF207F10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658" y="228323"/>
            <a:ext cx="8632684" cy="6401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11158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18877</TotalTime>
  <Words>716</Words>
  <Application>Microsoft Office PowerPoint</Application>
  <PresentationFormat>Widescreen</PresentationFormat>
  <Paragraphs>69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Times New Roman</vt:lpstr>
      <vt:lpstr>Wingdings</vt:lpstr>
      <vt:lpstr>Azure</vt:lpstr>
      <vt:lpstr>PowerPoint Presentation</vt:lpstr>
      <vt:lpstr>PowerPoint Presentation</vt:lpstr>
      <vt:lpstr>2 Thessalonians 2:1-12</vt:lpstr>
      <vt:lpstr>PowerPoint Presentation</vt:lpstr>
      <vt:lpstr>PowerPoint Presentation</vt:lpstr>
      <vt:lpstr>PowerPoint Presentation</vt:lpstr>
      <vt:lpstr>2 Thessalonians 2:1-12</vt:lpstr>
      <vt:lpstr>Contrasting Destiny of the Righteous  (2:13-17)</vt:lpstr>
      <vt:lpstr>PowerPoint Presentation</vt:lpstr>
      <vt:lpstr>PowerPoint Presentation</vt:lpstr>
      <vt:lpstr>PowerPoint Presentation</vt:lpstr>
      <vt:lpstr>PowerPoint Presentation</vt:lpstr>
      <vt:lpstr>Definition of Eternal Security</vt:lpstr>
      <vt:lpstr>PowerPoint Presentation</vt:lpstr>
      <vt:lpstr>PowerPoint Presentation</vt:lpstr>
      <vt:lpstr>PowerPoint Presentation</vt:lpstr>
      <vt:lpstr>Structure</vt:lpstr>
      <vt:lpstr>Consequences of Poor Doctrine (3)</vt:lpstr>
      <vt:lpstr>Consequences of Poor Doctrine (3)</vt:lpstr>
      <vt:lpstr>Consequences of Poor Doctrine (3)</vt:lpstr>
      <vt:lpstr>Consequences of Poor Doctrine (3)</vt:lpstr>
      <vt:lpstr>Conclusion</vt:lpstr>
      <vt:lpstr>Contrasting Destiny of the Righteous  (2:13-17)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Thessalonians 033 - 2v16b-17</dc:title>
  <dc:subject>THE RAPTURE</dc:subject>
  <dc:creator>A. Woods</dc:creator>
  <dc:description>Modified by Jim McGowan</dc:description>
  <cp:lastModifiedBy>Jim McGowan</cp:lastModifiedBy>
  <cp:revision>2281</cp:revision>
  <cp:lastPrinted>2024-05-31T15:42:37Z</cp:lastPrinted>
  <dcterms:created xsi:type="dcterms:W3CDTF">2009-03-17T12:21:13Z</dcterms:created>
  <dcterms:modified xsi:type="dcterms:W3CDTF">2024-06-08T19:13:10Z</dcterms:modified>
</cp:coreProperties>
</file>