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2"/>
  </p:notesMasterIdLst>
  <p:handoutMasterIdLst>
    <p:handoutMasterId r:id="rId23"/>
  </p:handoutMasterIdLst>
  <p:sldIdLst>
    <p:sldId id="256" r:id="rId2"/>
    <p:sldId id="11024" r:id="rId3"/>
    <p:sldId id="11141" r:id="rId4"/>
    <p:sldId id="11036" r:id="rId5"/>
    <p:sldId id="9619" r:id="rId6"/>
    <p:sldId id="9621" r:id="rId7"/>
    <p:sldId id="9622" r:id="rId8"/>
    <p:sldId id="11179" r:id="rId9"/>
    <p:sldId id="4783" r:id="rId10"/>
    <p:sldId id="1235" r:id="rId11"/>
    <p:sldId id="4645" r:id="rId12"/>
    <p:sldId id="11168" r:id="rId13"/>
    <p:sldId id="11175" r:id="rId14"/>
    <p:sldId id="11037" r:id="rId15"/>
    <p:sldId id="11149" r:id="rId16"/>
    <p:sldId id="11150" r:id="rId17"/>
    <p:sldId id="11177" r:id="rId18"/>
    <p:sldId id="8695" r:id="rId19"/>
    <p:sldId id="11178" r:id="rId20"/>
    <p:sldId id="11174" r:id="rId21"/>
  </p:sldIdLst>
  <p:sldSz cx="12192000" cy="6858000"/>
  <p:notesSz cx="7315200" cy="9601200"/>
  <p:custDataLst>
    <p:tags r:id="rId24"/>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660066"/>
    <a:srgbClr val="FF9900"/>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327CD0-2741-422A-B297-B6984CD4B653}" v="8" dt="2024-05-21T18:35:39.226"/>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4453" autoAdjust="0"/>
  </p:normalViewPr>
  <p:slideViewPr>
    <p:cSldViewPr>
      <p:cViewPr>
        <p:scale>
          <a:sx n="140" d="100"/>
          <a:sy n="140" d="100"/>
        </p:scale>
        <p:origin x="808" y="28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4" d="100"/>
          <a:sy n="114" d="100"/>
        </p:scale>
        <p:origin x="4936"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F327CD0-2741-422A-B297-B6984CD4B653}"/>
    <pc:docChg chg="custSel modSld replTag delTag modHandout">
      <pc:chgData name="Jim McGowan" userId="e2c7446dd3aca506" providerId="LiveId" clId="{3F327CD0-2741-422A-B297-B6984CD4B653}" dt="2024-05-21T18:35:44.755" v="27"/>
      <pc:docMkLst>
        <pc:docMk/>
      </pc:docMkLst>
      <pc:sldChg chg="modSp">
        <pc:chgData name="Jim McGowan" userId="e2c7446dd3aca506" providerId="LiveId" clId="{3F327CD0-2741-422A-B297-B6984CD4B653}" dt="2024-05-21T18:35:20.641" v="16" actId="1035"/>
        <pc:sldMkLst>
          <pc:docMk/>
          <pc:sldMk cId="2531978847" sldId="1235"/>
        </pc:sldMkLst>
        <pc:spChg chg="mod">
          <ac:chgData name="Jim McGowan" userId="e2c7446dd3aca506" providerId="LiveId" clId="{3F327CD0-2741-422A-B297-B6984CD4B653}" dt="2024-05-21T18:35:20.641" v="16" actId="1035"/>
          <ac:spMkLst>
            <pc:docMk/>
            <pc:sldMk cId="2531978847" sldId="1235"/>
            <ac:spMk id="33794" creationId="{00000000-0000-0000-0000-000000000000}"/>
          </ac:spMkLst>
        </pc:spChg>
      </pc:sldChg>
      <pc:sldChg chg="modSp">
        <pc:chgData name="Jim McGowan" userId="e2c7446dd3aca506" providerId="LiveId" clId="{3F327CD0-2741-422A-B297-B6984CD4B653}" dt="2024-05-21T18:35:16.817" v="15" actId="1035"/>
        <pc:sldMkLst>
          <pc:docMk/>
          <pc:sldMk cId="1471942714" sldId="4783"/>
        </pc:sldMkLst>
        <pc:spChg chg="mod">
          <ac:chgData name="Jim McGowan" userId="e2c7446dd3aca506" providerId="LiveId" clId="{3F327CD0-2741-422A-B297-B6984CD4B653}" dt="2024-05-21T18:35:16.817" v="15" actId="1035"/>
          <ac:spMkLst>
            <pc:docMk/>
            <pc:sldMk cId="1471942714" sldId="4783"/>
            <ac:spMk id="66562" creationId="{00000000-0000-0000-0000-000000000000}"/>
          </ac:spMkLst>
        </pc:spChg>
      </pc:sldChg>
      <pc:sldChg chg="modSp">
        <pc:chgData name="Jim McGowan" userId="e2c7446dd3aca506" providerId="LiveId" clId="{3F327CD0-2741-422A-B297-B6984CD4B653}" dt="2024-05-21T18:35:02.485" v="10" actId="1035"/>
        <pc:sldMkLst>
          <pc:docMk/>
          <pc:sldMk cId="1811360300" sldId="11024"/>
        </pc:sldMkLst>
        <pc:spChg chg="mod">
          <ac:chgData name="Jim McGowan" userId="e2c7446dd3aca506" providerId="LiveId" clId="{3F327CD0-2741-422A-B297-B6984CD4B653}" dt="2024-05-21T18:35:02.485" v="10" actId="1035"/>
          <ac:spMkLst>
            <pc:docMk/>
            <pc:sldMk cId="1811360300" sldId="11024"/>
            <ac:spMk id="180226" creationId="{00000000-0000-0000-0000-000000000000}"/>
          </ac:spMkLst>
        </pc:spChg>
      </pc:sldChg>
      <pc:sldChg chg="modSp">
        <pc:chgData name="Jim McGowan" userId="e2c7446dd3aca506" providerId="LiveId" clId="{3F327CD0-2741-422A-B297-B6984CD4B653}" dt="2024-05-21T18:35:07.539" v="11" actId="1035"/>
        <pc:sldMkLst>
          <pc:docMk/>
          <pc:sldMk cId="1146464078" sldId="11036"/>
        </pc:sldMkLst>
        <pc:spChg chg="mod">
          <ac:chgData name="Jim McGowan" userId="e2c7446dd3aca506" providerId="LiveId" clId="{3F327CD0-2741-422A-B297-B6984CD4B653}" dt="2024-05-21T18:35:07.539" v="11" actId="1035"/>
          <ac:spMkLst>
            <pc:docMk/>
            <pc:sldMk cId="1146464078" sldId="11036"/>
            <ac:spMk id="3" creationId="{762CC507-6E5B-BC55-F4FA-0BF8C83792AF}"/>
          </ac:spMkLst>
        </pc:spChg>
      </pc:sldChg>
      <pc:sldChg chg="modSp">
        <pc:chgData name="Jim McGowan" userId="e2c7446dd3aca506" providerId="LiveId" clId="{3F327CD0-2741-422A-B297-B6984CD4B653}" dt="2024-05-21T18:35:27.089" v="19" actId="1035"/>
        <pc:sldMkLst>
          <pc:docMk/>
          <pc:sldMk cId="4164209111" sldId="11037"/>
        </pc:sldMkLst>
        <pc:spChg chg="mod">
          <ac:chgData name="Jim McGowan" userId="e2c7446dd3aca506" providerId="LiveId" clId="{3F327CD0-2741-422A-B297-B6984CD4B653}" dt="2024-05-21T18:35:27.089" v="19" actId="1035"/>
          <ac:spMkLst>
            <pc:docMk/>
            <pc:sldMk cId="4164209111" sldId="11037"/>
            <ac:spMk id="3" creationId="{762CC507-6E5B-BC55-F4FA-0BF8C83792AF}"/>
          </ac:spMkLst>
        </pc:spChg>
      </pc:sldChg>
      <pc:sldChg chg="modSp">
        <pc:chgData name="Jim McGowan" userId="e2c7446dd3aca506" providerId="LiveId" clId="{3F327CD0-2741-422A-B297-B6984CD4B653}" dt="2024-05-21T18:35:39.226" v="25" actId="1035"/>
        <pc:sldMkLst>
          <pc:docMk/>
          <pc:sldMk cId="2726324271" sldId="11174"/>
        </pc:sldMkLst>
        <pc:spChg chg="mod">
          <ac:chgData name="Jim McGowan" userId="e2c7446dd3aca506" providerId="LiveId" clId="{3F327CD0-2741-422A-B297-B6984CD4B653}" dt="2024-05-21T18:35:39.226" v="25" actId="1035"/>
          <ac:spMkLst>
            <pc:docMk/>
            <pc:sldMk cId="2726324271" sldId="11174"/>
            <ac:spMk id="3" creationId="{762CC507-6E5B-BC55-F4FA-0BF8C83792AF}"/>
          </ac:spMkLst>
        </pc:spChg>
      </pc:sldChg>
      <pc:sldChg chg="modSp">
        <pc:chgData name="Jim McGowan" userId="e2c7446dd3aca506" providerId="LiveId" clId="{3F327CD0-2741-422A-B297-B6984CD4B653}" dt="2024-05-21T18:35:35.441" v="22" actId="1035"/>
        <pc:sldMkLst>
          <pc:docMk/>
          <pc:sldMk cId="2738862095" sldId="11178"/>
        </pc:sldMkLst>
        <pc:spChg chg="mod">
          <ac:chgData name="Jim McGowan" userId="e2c7446dd3aca506" providerId="LiveId" clId="{3F327CD0-2741-422A-B297-B6984CD4B653}" dt="2024-05-21T18:35:35.441" v="22" actId="1035"/>
          <ac:spMkLst>
            <pc:docMk/>
            <pc:sldMk cId="2738862095" sldId="11178"/>
            <ac:spMk id="180226" creationId="{00000000-0000-0000-0000-000000000000}"/>
          </ac:spMkLst>
        </pc:spChg>
      </pc:sldChg>
      <pc:sldChg chg="modSp">
        <pc:chgData name="Jim McGowan" userId="e2c7446dd3aca506" providerId="LiveId" clId="{3F327CD0-2741-422A-B297-B6984CD4B653}" dt="2024-05-21T18:35:13.162" v="14" actId="1035"/>
        <pc:sldMkLst>
          <pc:docMk/>
          <pc:sldMk cId="2515209662" sldId="11179"/>
        </pc:sldMkLst>
        <pc:spChg chg="mod">
          <ac:chgData name="Jim McGowan" userId="e2c7446dd3aca506" providerId="LiveId" clId="{3F327CD0-2741-422A-B297-B6984CD4B653}" dt="2024-05-21T18:35:13.162" v="14" actId="1035"/>
          <ac:spMkLst>
            <pc:docMk/>
            <pc:sldMk cId="2515209662" sldId="11179"/>
            <ac:spMk id="3" creationId="{762CC507-6E5B-BC55-F4FA-0BF8C83792A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050 Acts 8v39-40 </a:t>
            </a:r>
          </a:p>
          <a:p>
            <a:pPr>
              <a:defRPr/>
            </a:pPr>
            <a:r>
              <a:rPr lang="en-US" sz="1400" dirty="0"/>
              <a:t>05-21-2024</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5/21/2024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1888587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19</a:t>
            </a:fld>
            <a:endParaRPr lang="en-US"/>
          </a:p>
        </p:txBody>
      </p:sp>
    </p:spTree>
    <p:extLst>
      <p:ext uri="{BB962C8B-B14F-4D97-AF65-F5344CB8AC3E}">
        <p14:creationId xmlns:p14="http://schemas.microsoft.com/office/powerpoint/2010/main" val="1888587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47757198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a:p>
        </p:txBody>
      </p:sp>
    </p:spTree>
    <p:extLst>
      <p:ext uri="{BB962C8B-B14F-4D97-AF65-F5344CB8AC3E}">
        <p14:creationId xmlns:p14="http://schemas.microsoft.com/office/powerpoint/2010/main" val="3051904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dirty="0"/>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5CE48815-785C-4F68-A4CA-A245BF4D9914}" type="slidenum">
              <a:rPr lang="en-US" altLang="en-US"/>
              <a:pPr>
                <a:defRPr/>
              </a:pPr>
              <a:t>‹#›</a:t>
            </a:fld>
            <a:endParaRPr lang="en-US" altLang="en-US" dirty="0"/>
          </a:p>
        </p:txBody>
      </p:sp>
    </p:spTree>
    <p:extLst>
      <p:ext uri="{BB962C8B-B14F-4D97-AF65-F5344CB8AC3E}">
        <p14:creationId xmlns:p14="http://schemas.microsoft.com/office/powerpoint/2010/main" val="2656184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10"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09800" y="1524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a:t>
            </a:r>
            <a:b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(1 Cor 15:54-56)</a:t>
            </a:r>
          </a:p>
        </p:txBody>
      </p:sp>
      <p:sp>
        <p:nvSpPr>
          <p:cNvPr id="13315" name="Rectangle 3"/>
          <p:cNvSpPr>
            <a:spLocks noGrp="1" noChangeArrowheads="1"/>
          </p:cNvSpPr>
          <p:nvPr>
            <p:ph type="body" sz="half" idx="1"/>
          </p:nvPr>
        </p:nvSpPr>
        <p:spPr>
          <a:xfrm>
            <a:off x="609600" y="1600200"/>
            <a:ext cx="6858000" cy="4953000"/>
          </a:xfrm>
        </p:spPr>
        <p:txBody>
          <a:bodyPr/>
          <a:lstStyle/>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rPr>
              <a:t>Enoch (Gen 5)</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rPr>
              <a:t>Elijah (2 Kings 2)</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cs typeface="Calibri" panose="020F0502020204030204" pitchFamily="34" charset="0"/>
              </a:rPr>
              <a:t>Christ (Acts 1:11; </a:t>
            </a:r>
            <a:r>
              <a:rPr lang="en-US" sz="3000" b="1" u="sng" dirty="0">
                <a:solidFill>
                  <a:srgbClr val="FFFFCC"/>
                </a:solidFill>
                <a:effectLst>
                  <a:outerShdw blurRad="38100" dist="38100" dir="2700000" algn="tl">
                    <a:srgbClr val="000000">
                      <a:alpha val="43137"/>
                    </a:srgbClr>
                  </a:outerShdw>
                </a:effectLst>
              </a:rPr>
              <a:t>Rev 12:5</a:t>
            </a:r>
            <a:r>
              <a:rPr lang="en-US" sz="3000" dirty="0">
                <a:effectLst>
                  <a:outerShdw blurRad="38100" dist="38100" dir="2700000" algn="tl">
                    <a:srgbClr val="000000">
                      <a:alpha val="43137"/>
                    </a:srgbClr>
                  </a:outerShdw>
                </a:effectLst>
                <a:cs typeface="Calibri" panose="020F0502020204030204" pitchFamily="34" charset="0"/>
              </a:rPr>
              <a:t>)</a:t>
            </a:r>
          </a:p>
          <a:p>
            <a:pPr marL="457200" indent="-457200" eaLnBrk="1" hangingPunct="1">
              <a:lnSpc>
                <a:spcPct val="100000"/>
              </a:lnSpc>
              <a:spcBef>
                <a:spcPts val="0"/>
              </a:spcBef>
              <a:spcAft>
                <a:spcPts val="2000"/>
              </a:spcAft>
              <a:buClr>
                <a:srgbClr val="00FFFF"/>
              </a:buClr>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Philip (Acts 8:39)</a:t>
            </a:r>
            <a:endParaRPr lang="en-US" sz="3000"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000"/>
              </a:spcAft>
              <a:buClr>
                <a:srgbClr val="00FFFF"/>
              </a:buClr>
              <a:defRPr/>
            </a:pPr>
            <a:r>
              <a:rPr lang="en-US" sz="3000" b="1" u="sng" dirty="0">
                <a:solidFill>
                  <a:srgbClr val="FFFFCC"/>
                </a:solidFill>
                <a:effectLst>
                  <a:outerShdw blurRad="38100" dist="38100" dir="2700000" algn="tl">
                    <a:srgbClr val="000000">
                      <a:alpha val="43137"/>
                    </a:srgbClr>
                  </a:outerShdw>
                </a:effectLst>
              </a:rPr>
              <a:t>Paul (2 Cor 12:2, 4)</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cs typeface="Calibri" panose="020F0502020204030204" pitchFamily="34" charset="0"/>
              </a:rPr>
              <a:t>John (Rev 4:1-2)</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cs typeface="Calibri" panose="020F0502020204030204" pitchFamily="34" charset="0"/>
              </a:rPr>
              <a:t>Two witnesses (Rev 11)</a:t>
            </a:r>
          </a:p>
        </p:txBody>
      </p:sp>
      <p:pic>
        <p:nvPicPr>
          <p:cNvPr id="33796" name="Picture 5" descr="clip0105"/>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8238176" y="2476500"/>
            <a:ext cx="3344224"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1978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a:lnSpc>
                <a:spcPct val="100000"/>
              </a:lnSpc>
              <a:spcBef>
                <a:spcPts val="0"/>
              </a:spcBef>
              <a:spcAft>
                <a:spcPts val="1200"/>
              </a:spcAft>
              <a:buNone/>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1 Thessalonians 4:13-18</a:t>
            </a:r>
          </a:p>
          <a:p>
            <a:pPr marL="0" indent="0" algn="just">
              <a:lnSpc>
                <a:spcPct val="100000"/>
              </a:lnSpc>
              <a:spcBef>
                <a:spcPts val="0"/>
              </a:spcBef>
              <a:buNone/>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those who have fallen asleep.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 . .</a:t>
            </a:r>
          </a:p>
        </p:txBody>
      </p:sp>
    </p:spTree>
    <p:extLst>
      <p:ext uri="{BB962C8B-B14F-4D97-AF65-F5344CB8AC3E}">
        <p14:creationId xmlns:p14="http://schemas.microsoft.com/office/powerpoint/2010/main" val="2474473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a:lnSpc>
                <a:spcPct val="100000"/>
              </a:lnSpc>
              <a:spcBef>
                <a:spcPts val="0"/>
              </a:spcBef>
              <a:spcAft>
                <a:spcPts val="1200"/>
              </a:spcAft>
              <a:buNone/>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1 Thessalonians 4:13-18</a:t>
            </a:r>
          </a:p>
          <a:p>
            <a:pPr marL="0" indent="0" algn="just">
              <a:lnSpc>
                <a:spcPct val="100000"/>
              </a:lnSpc>
              <a:spcBef>
                <a:spcPts val="0"/>
              </a:spcBef>
              <a:buNone/>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…descend from heaven with a shout, with the voice of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 [</a:t>
            </a:r>
            <a:r>
              <a:rPr lang="en-US" sz="35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harpazō</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together with them in the clouds to meet the Lord in the air, and so we shall always be with the Lord.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339021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EB7C8C-289C-1DD1-F4BB-F089AAE429FC}"/>
              </a:ext>
            </a:extLst>
          </p:cNvPr>
          <p:cNvPicPr>
            <a:picLocks noChangeAspect="1"/>
          </p:cNvPicPr>
          <p:nvPr/>
        </p:nvPicPr>
        <p:blipFill>
          <a:blip r:embed="rId2"/>
          <a:stretch>
            <a:fillRect/>
          </a:stretch>
        </p:blipFill>
        <p:spPr>
          <a:xfrm>
            <a:off x="1597351" y="137160"/>
            <a:ext cx="8997299" cy="6583680"/>
          </a:xfrm>
          <a:prstGeom prst="rect">
            <a:avLst/>
          </a:prstGeom>
        </p:spPr>
      </p:pic>
    </p:spTree>
    <p:extLst>
      <p:ext uri="{BB962C8B-B14F-4D97-AF65-F5344CB8AC3E}">
        <p14:creationId xmlns:p14="http://schemas.microsoft.com/office/powerpoint/2010/main" val="1621735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7630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164209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4267200" y="4495800"/>
            <a:ext cx="1412271" cy="990600"/>
          </a:xfrm>
          <a:prstGeom prst="rect">
            <a:avLst/>
          </a:prstGeom>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4"/>
          <a:stretch>
            <a:fillRect/>
          </a:stretch>
        </p:blipFill>
        <p:spPr>
          <a:xfrm>
            <a:off x="3200400" y="5794162"/>
            <a:ext cx="1408298" cy="835238"/>
          </a:xfrm>
          <a:prstGeom prst="rect">
            <a:avLst/>
          </a:prstGeom>
        </p:spPr>
      </p:pic>
    </p:spTree>
    <p:extLst>
      <p:ext uri="{BB962C8B-B14F-4D97-AF65-F5344CB8AC3E}">
        <p14:creationId xmlns:p14="http://schemas.microsoft.com/office/powerpoint/2010/main" val="799030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5389864" y="228600"/>
            <a:ext cx="1303635" cy="914400"/>
          </a:xfrm>
          <a:prstGeom prst="rect">
            <a:avLst/>
          </a:prstGeom>
        </p:spPr>
      </p:pic>
    </p:spTree>
    <p:extLst>
      <p:ext uri="{BB962C8B-B14F-4D97-AF65-F5344CB8AC3E}">
        <p14:creationId xmlns:p14="http://schemas.microsoft.com/office/powerpoint/2010/main" val="2802970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B1A1A-09C9-151A-FD3E-27A895A575D2}"/>
            </a:ext>
          </a:extLst>
        </p:cNvPr>
        <p:cNvGrpSpPr/>
        <p:nvPr/>
      </p:nvGrpSpPr>
      <p:grpSpPr>
        <a:xfrm>
          <a:off x="0" y="0"/>
          <a:ext cx="0" cy="0"/>
          <a:chOff x="0" y="0"/>
          <a:chExt cx="0" cy="0"/>
        </a:xfrm>
      </p:grpSpPr>
      <p:pic>
        <p:nvPicPr>
          <p:cNvPr id="45059" name="Picture 3">
            <a:extLst>
              <a:ext uri="{FF2B5EF4-FFF2-40B4-BE49-F238E27FC236}">
                <a16:creationId xmlns:a16="http://schemas.microsoft.com/office/drawing/2014/main" id="{15F0AFCC-14D4-0FCA-2182-D2211D680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5058" name="Rectangle 2">
            <a:extLst>
              <a:ext uri="{FF2B5EF4-FFF2-40B4-BE49-F238E27FC236}">
                <a16:creationId xmlns:a16="http://schemas.microsoft.com/office/drawing/2014/main" id="{74106929-D77E-AF57-CF05-72676DADF663}"/>
              </a:ext>
            </a:extLst>
          </p:cNvPr>
          <p:cNvSpPr>
            <a:spLocks noGrp="1" noChangeArrowheads="1"/>
          </p:cNvSpPr>
          <p:nvPr>
            <p:ph type="title"/>
          </p:nvPr>
        </p:nvSpPr>
        <p:spPr>
          <a:xfrm>
            <a:off x="2209800" y="0"/>
            <a:ext cx="7772400" cy="731520"/>
          </a:xfrm>
        </p:spPr>
        <p:txBody>
          <a:bodyPr/>
          <a:lstStyle/>
          <a:p>
            <a:pPr algn="ctr" eaLnBrk="1" hangingPunct="1"/>
            <a:r>
              <a:rPr lang="en-US" altLang="en-US" sz="3200" b="1" dirty="0">
                <a:solidFill>
                  <a:srgbClr val="00FFFF"/>
                </a:solidFill>
                <a:effectLst>
                  <a:outerShdw blurRad="38100" dist="38100" dir="2700000" algn="tl">
                    <a:srgbClr val="000000">
                      <a:alpha val="43137"/>
                    </a:srgbClr>
                  </a:outerShdw>
                </a:effectLst>
              </a:rPr>
              <a:t>Second Missionary Journey</a:t>
            </a:r>
          </a:p>
        </p:txBody>
      </p:sp>
    </p:spTree>
    <p:extLst>
      <p:ext uri="{BB962C8B-B14F-4D97-AF65-F5344CB8AC3E}">
        <p14:creationId xmlns:p14="http://schemas.microsoft.com/office/powerpoint/2010/main" val="3537611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8:5-40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Ministry</a:t>
            </a: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Samaria (8:5-25)</a:t>
            </a:r>
          </a:p>
          <a:p>
            <a:pPr marL="574675" lvl="1" indent="-574675">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Judea (Acts 8:26-40)</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738862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8:5-40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Ministry</a:t>
            </a: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Samaria (8:5-25)</a:t>
            </a:r>
          </a:p>
          <a:p>
            <a:pPr marL="574675" lvl="1" indent="-574675">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Judea (Acts 8:26-40)</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811360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7630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726324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3"/>
          <a:stretch>
            <a:fillRect/>
          </a:stretch>
        </p:blipFill>
        <p:spPr>
          <a:xfrm>
            <a:off x="6821302" y="4953000"/>
            <a:ext cx="1408298" cy="835238"/>
          </a:xfrm>
          <a:prstGeom prst="rect">
            <a:avLst/>
          </a:prstGeom>
        </p:spPr>
      </p:pic>
      <p:pic>
        <p:nvPicPr>
          <p:cNvPr id="2" name="Picture 1">
            <a:extLst>
              <a:ext uri="{FF2B5EF4-FFF2-40B4-BE49-F238E27FC236}">
                <a16:creationId xmlns:a16="http://schemas.microsoft.com/office/drawing/2014/main" id="{AD4C9D3C-69DF-8F1A-9EC4-CD267BFCE232}"/>
              </a:ext>
            </a:extLst>
          </p:cNvPr>
          <p:cNvPicPr>
            <a:picLocks noChangeAspect="1"/>
          </p:cNvPicPr>
          <p:nvPr/>
        </p:nvPicPr>
        <p:blipFill>
          <a:blip r:embed="rId3"/>
          <a:stretch>
            <a:fillRect/>
          </a:stretch>
        </p:blipFill>
        <p:spPr>
          <a:xfrm>
            <a:off x="7620000" y="2173181"/>
            <a:ext cx="1408298" cy="835238"/>
          </a:xfrm>
          <a:prstGeom prst="rect">
            <a:avLst/>
          </a:prstGeom>
        </p:spPr>
      </p:pic>
    </p:spTree>
    <p:extLst>
      <p:ext uri="{BB962C8B-B14F-4D97-AF65-F5344CB8AC3E}">
        <p14:creationId xmlns:p14="http://schemas.microsoft.com/office/powerpoint/2010/main" val="3452500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146464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4801314"/>
          </a:xfrm>
          <a:prstGeom prst="rect">
            <a:avLst/>
          </a:prstGeom>
          <a:noFill/>
        </p:spPr>
        <p:txBody>
          <a:bodyPr wrap="square">
            <a:spAutoFit/>
          </a:bodyPr>
          <a:lstStyle/>
          <a:p>
            <a:pPr marL="0" marR="0"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2:47</a:t>
            </a:r>
          </a:p>
          <a:p>
            <a:pPr marL="0" marR="0" algn="just">
              <a:spcBef>
                <a:spcPts val="0"/>
              </a:spcBef>
              <a:spcAft>
                <a:spcPts val="0"/>
              </a:spcAft>
            </a:pPr>
            <a:r>
              <a:rPr lang="en-US" sz="3600" dirty="0">
                <a:effectLst>
                  <a:outerShdw blurRad="38100" dist="38100" dir="2700000" algn="tl">
                    <a:srgbClr val="000000">
                      <a:alpha val="43137"/>
                    </a:srgbClr>
                  </a:outerShdw>
                </a:effectLst>
              </a:rPr>
              <a:t>“praising God and having favor with all the people. And the Lord was adding to their number day by day those who were being saved.” </a:t>
            </a: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(NASB)</a:t>
            </a:r>
          </a:p>
          <a:p>
            <a:pPr marL="0" marR="0" algn="just">
              <a:spcBef>
                <a:spcPts val="0"/>
              </a:spcBef>
              <a:spcAft>
                <a:spcPts val="0"/>
              </a:spcAft>
            </a:pPr>
            <a:endParaRPr lang="en-US" sz="3600" dirty="0">
              <a:solidFill>
                <a:srgbClr val="000000"/>
              </a:solidFill>
              <a:latin typeface="system-ui"/>
            </a:endParaRPr>
          </a:p>
          <a:p>
            <a:pPr marL="0" marR="0" algn="just">
              <a:spcBef>
                <a:spcPts val="0"/>
              </a:spcBef>
              <a:spcAft>
                <a:spcPts val="0"/>
              </a:spcAft>
            </a:pPr>
            <a:r>
              <a:rPr lang="en-US" sz="3600" dirty="0">
                <a:effectLst>
                  <a:outerShdw blurRad="38100" dist="38100" dir="2700000" algn="tl">
                    <a:srgbClr val="000000">
                      <a:alpha val="43137"/>
                    </a:srgbClr>
                  </a:outerShdw>
                </a:effectLst>
              </a:rPr>
              <a:t>“praising God and having favor with all the people. And the Lord added to </a:t>
            </a:r>
            <a:r>
              <a:rPr lang="en-US" sz="3600" b="1" u="sng" dirty="0">
                <a:solidFill>
                  <a:srgbClr val="FFFFCC"/>
                </a:solidFill>
                <a:effectLst>
                  <a:outerShdw blurRad="38100" dist="38100" dir="2700000" algn="tl">
                    <a:srgbClr val="000000">
                      <a:alpha val="43137"/>
                    </a:srgbClr>
                  </a:outerShdw>
                </a:effectLst>
              </a:rPr>
              <a:t>the church</a:t>
            </a:r>
            <a:r>
              <a:rPr lang="en-US" sz="3600" dirty="0">
                <a:effectLst>
                  <a:outerShdw blurRad="38100" dist="38100" dir="2700000" algn="tl">
                    <a:srgbClr val="000000">
                      <a:alpha val="43137"/>
                    </a:srgbClr>
                  </a:outerShdw>
                </a:effectLst>
              </a:rPr>
              <a:t> daily those who were being saved.” </a:t>
            </a: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(NKJV)</a:t>
            </a:r>
          </a:p>
        </p:txBody>
      </p:sp>
    </p:spTree>
    <p:extLst>
      <p:ext uri="{BB962C8B-B14F-4D97-AF65-F5344CB8AC3E}">
        <p14:creationId xmlns:p14="http://schemas.microsoft.com/office/powerpoint/2010/main" val="309593952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4B47F7E-A52E-4B89-D4A0-1158A7ADC700}"/>
              </a:ext>
            </a:extLst>
          </p:cNvPr>
          <p:cNvGraphicFramePr>
            <a:graphicFrameLocks noGrp="1"/>
          </p:cNvGraphicFramePr>
          <p:nvPr/>
        </p:nvGraphicFramePr>
        <p:xfrm>
          <a:off x="609600" y="137158"/>
          <a:ext cx="10972800" cy="6583684"/>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367087237"/>
                    </a:ext>
                  </a:extLst>
                </a:gridCol>
                <a:gridCol w="2194560">
                  <a:extLst>
                    <a:ext uri="{9D8B030D-6E8A-4147-A177-3AD203B41FA5}">
                      <a16:colId xmlns:a16="http://schemas.microsoft.com/office/drawing/2014/main" val="875721717"/>
                    </a:ext>
                  </a:extLst>
                </a:gridCol>
                <a:gridCol w="2194560">
                  <a:extLst>
                    <a:ext uri="{9D8B030D-6E8A-4147-A177-3AD203B41FA5}">
                      <a16:colId xmlns:a16="http://schemas.microsoft.com/office/drawing/2014/main" val="627541462"/>
                    </a:ext>
                  </a:extLst>
                </a:gridCol>
                <a:gridCol w="2194560">
                  <a:extLst>
                    <a:ext uri="{9D8B030D-6E8A-4147-A177-3AD203B41FA5}">
                      <a16:colId xmlns:a16="http://schemas.microsoft.com/office/drawing/2014/main" val="1647326224"/>
                    </a:ext>
                  </a:extLst>
                </a:gridCol>
                <a:gridCol w="2194560">
                  <a:extLst>
                    <a:ext uri="{9D8B030D-6E8A-4147-A177-3AD203B41FA5}">
                      <a16:colId xmlns:a16="http://schemas.microsoft.com/office/drawing/2014/main" val="21954414"/>
                    </a:ext>
                  </a:extLst>
                </a:gridCol>
              </a:tblGrid>
              <a:tr h="897774">
                <a:tc>
                  <a:txBody>
                    <a:bodyPr/>
                    <a:lstStyle/>
                    <a:p>
                      <a:pPr algn="ctr"/>
                      <a:r>
                        <a:rPr lang="en-US" sz="2400" b="1" dirty="0">
                          <a:solidFill>
                            <a:schemeClr val="bg1"/>
                          </a:solidFill>
                        </a:rPr>
                        <a:t>Author</a:t>
                      </a:r>
                    </a:p>
                  </a:txBody>
                  <a:tcPr anchor="ctr">
                    <a:solidFill>
                      <a:schemeClr val="accent5">
                        <a:lumMod val="60000"/>
                        <a:lumOff val="40000"/>
                      </a:schemeClr>
                    </a:solidFill>
                  </a:tcPr>
                </a:tc>
                <a:tc>
                  <a:txBody>
                    <a:bodyPr/>
                    <a:lstStyle/>
                    <a:p>
                      <a:pPr algn="ctr"/>
                      <a:r>
                        <a:rPr lang="en-US" sz="2400" b="1" dirty="0">
                          <a:solidFill>
                            <a:schemeClr val="bg1"/>
                          </a:solidFill>
                        </a:rPr>
                        <a:t>Written</a:t>
                      </a:r>
                    </a:p>
                  </a:txBody>
                  <a:tcPr anchor="ctr">
                    <a:solidFill>
                      <a:schemeClr val="accent5">
                        <a:lumMod val="60000"/>
                        <a:lumOff val="40000"/>
                      </a:schemeClr>
                    </a:solidFill>
                  </a:tcPr>
                </a:tc>
                <a:tc>
                  <a:txBody>
                    <a:bodyPr/>
                    <a:lstStyle/>
                    <a:p>
                      <a:pPr algn="ctr"/>
                      <a:r>
                        <a:rPr lang="en-US" sz="2400" b="1" dirty="0">
                          <a:solidFill>
                            <a:schemeClr val="bg1"/>
                          </a:solidFill>
                        </a:rPr>
                        <a:t>Earliest MSS</a:t>
                      </a:r>
                    </a:p>
                  </a:txBody>
                  <a:tcPr anchor="ctr">
                    <a:solidFill>
                      <a:schemeClr val="accent5">
                        <a:lumMod val="60000"/>
                        <a:lumOff val="40000"/>
                      </a:schemeClr>
                    </a:solidFill>
                  </a:tcPr>
                </a:tc>
                <a:tc>
                  <a:txBody>
                    <a:bodyPr/>
                    <a:lstStyle/>
                    <a:p>
                      <a:pPr algn="ctr"/>
                      <a:r>
                        <a:rPr lang="en-US" sz="2400" b="1" dirty="0">
                          <a:solidFill>
                            <a:schemeClr val="bg1"/>
                          </a:solidFill>
                        </a:rPr>
                        <a:t>Time Span</a:t>
                      </a:r>
                    </a:p>
                  </a:txBody>
                  <a:tcPr anchor="ctr">
                    <a:solidFill>
                      <a:schemeClr val="accent5">
                        <a:lumMod val="60000"/>
                        <a:lumOff val="40000"/>
                      </a:schemeClr>
                    </a:solidFill>
                  </a:tcPr>
                </a:tc>
                <a:tc>
                  <a:txBody>
                    <a:bodyPr/>
                    <a:lstStyle/>
                    <a:p>
                      <a:pPr algn="ctr"/>
                      <a:r>
                        <a:rPr lang="en-US" sz="2400" b="1" dirty="0">
                          <a:solidFill>
                            <a:schemeClr val="bg1"/>
                          </a:solidFill>
                        </a:rPr>
                        <a:t>No. MSS</a:t>
                      </a:r>
                    </a:p>
                  </a:txBody>
                  <a:tcPr anchor="ctr">
                    <a:solidFill>
                      <a:schemeClr val="accent5">
                        <a:lumMod val="60000"/>
                        <a:lumOff val="40000"/>
                      </a:schemeClr>
                    </a:solidFill>
                  </a:tcPr>
                </a:tc>
                <a:extLst>
                  <a:ext uri="{0D108BD9-81ED-4DB2-BD59-A6C34878D82A}">
                    <a16:rowId xmlns:a16="http://schemas.microsoft.com/office/drawing/2014/main" val="2257963184"/>
                  </a:ext>
                </a:extLst>
              </a:tr>
              <a:tr h="897774">
                <a:tc>
                  <a:txBody>
                    <a:bodyPr/>
                    <a:lstStyle/>
                    <a:p>
                      <a:pPr algn="ctr"/>
                      <a:r>
                        <a:rPr lang="en-US" sz="2400" b="1" dirty="0">
                          <a:solidFill>
                            <a:schemeClr val="bg1"/>
                          </a:solidFill>
                        </a:rPr>
                        <a:t>Cesar</a:t>
                      </a:r>
                    </a:p>
                  </a:txBody>
                  <a:tcPr anchor="ctr">
                    <a:solidFill>
                      <a:schemeClr val="accent5">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5">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10</a:t>
                      </a:r>
                    </a:p>
                  </a:txBody>
                  <a:tcPr anchor="ctr">
                    <a:solidFill>
                      <a:schemeClr val="accent5">
                        <a:lumMod val="20000"/>
                        <a:lumOff val="80000"/>
                      </a:schemeClr>
                    </a:solidFill>
                  </a:tcPr>
                </a:tc>
                <a:extLst>
                  <a:ext uri="{0D108BD9-81ED-4DB2-BD59-A6C34878D82A}">
                    <a16:rowId xmlns:a16="http://schemas.microsoft.com/office/drawing/2014/main" val="1277636655"/>
                  </a:ext>
                </a:extLst>
              </a:tr>
              <a:tr h="598517">
                <a:tc>
                  <a:txBody>
                    <a:bodyPr/>
                    <a:lstStyle/>
                    <a:p>
                      <a:pPr algn="ctr"/>
                      <a:r>
                        <a:rPr lang="en-US" sz="2400" b="1" dirty="0">
                          <a:solidFill>
                            <a:schemeClr val="bg1"/>
                          </a:solidFill>
                        </a:rPr>
                        <a:t>Plato</a:t>
                      </a:r>
                    </a:p>
                  </a:txBody>
                  <a:tcPr anchor="ctr">
                    <a:solidFill>
                      <a:schemeClr val="accent5">
                        <a:lumMod val="20000"/>
                        <a:lumOff val="80000"/>
                      </a:schemeClr>
                    </a:solidFill>
                  </a:tcPr>
                </a:tc>
                <a:tc>
                  <a:txBody>
                    <a:bodyPr/>
                    <a:lstStyle/>
                    <a:p>
                      <a:pPr algn="ctr"/>
                      <a:r>
                        <a:rPr lang="en-US" sz="2400" b="1" dirty="0">
                          <a:solidFill>
                            <a:schemeClr val="bg1"/>
                          </a:solidFill>
                        </a:rPr>
                        <a:t>427 to 347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1200</a:t>
                      </a:r>
                    </a:p>
                  </a:txBody>
                  <a:tcPr anchor="ctr">
                    <a:solidFill>
                      <a:schemeClr val="accent5">
                        <a:lumMod val="20000"/>
                        <a:lumOff val="80000"/>
                      </a:schemeClr>
                    </a:solidFill>
                  </a:tcPr>
                </a:tc>
                <a:tc>
                  <a:txBody>
                    <a:bodyPr/>
                    <a:lstStyle/>
                    <a:p>
                      <a:pPr algn="ctr"/>
                      <a:r>
                        <a:rPr lang="en-US" sz="2400" b="1" dirty="0">
                          <a:solidFill>
                            <a:schemeClr val="bg1"/>
                          </a:solidFill>
                        </a:rPr>
                        <a:t>7</a:t>
                      </a:r>
                    </a:p>
                  </a:txBody>
                  <a:tcPr anchor="ctr">
                    <a:solidFill>
                      <a:schemeClr val="accent5">
                        <a:lumMod val="20000"/>
                        <a:lumOff val="80000"/>
                      </a:schemeClr>
                    </a:solidFill>
                  </a:tcPr>
                </a:tc>
                <a:extLst>
                  <a:ext uri="{0D108BD9-81ED-4DB2-BD59-A6C34878D82A}">
                    <a16:rowId xmlns:a16="http://schemas.microsoft.com/office/drawing/2014/main" val="1869458410"/>
                  </a:ext>
                </a:extLst>
              </a:tr>
              <a:tr h="598517">
                <a:tc>
                  <a:txBody>
                    <a:bodyPr/>
                    <a:lstStyle/>
                    <a:p>
                      <a:pPr algn="ctr"/>
                      <a:r>
                        <a:rPr lang="en-US" sz="2400" b="1" dirty="0">
                          <a:solidFill>
                            <a:schemeClr val="bg1"/>
                          </a:solidFill>
                        </a:rPr>
                        <a:t>Thucydides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460 to 400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1300</a:t>
                      </a:r>
                    </a:p>
                  </a:txBody>
                  <a:tcPr anchor="ctr">
                    <a:solidFill>
                      <a:schemeClr val="accent5">
                        <a:lumMod val="20000"/>
                        <a:lumOff val="80000"/>
                      </a:schemeClr>
                    </a:solidFill>
                  </a:tcPr>
                </a:tc>
                <a:tc>
                  <a:txBody>
                    <a:bodyPr/>
                    <a:lstStyle/>
                    <a:p>
                      <a:pPr algn="ctr"/>
                      <a:r>
                        <a:rPr lang="en-US" sz="2400" b="1" dirty="0">
                          <a:solidFill>
                            <a:schemeClr val="bg1"/>
                          </a:solidFill>
                        </a:rPr>
                        <a:t>8</a:t>
                      </a:r>
                    </a:p>
                  </a:txBody>
                  <a:tcPr anchor="ctr">
                    <a:solidFill>
                      <a:schemeClr val="accent5">
                        <a:lumMod val="20000"/>
                        <a:lumOff val="80000"/>
                      </a:schemeClr>
                    </a:solidFill>
                  </a:tcPr>
                </a:tc>
                <a:extLst>
                  <a:ext uri="{0D108BD9-81ED-4DB2-BD59-A6C34878D82A}">
                    <a16:rowId xmlns:a16="http://schemas.microsoft.com/office/drawing/2014/main" val="4107569485"/>
                  </a:ext>
                </a:extLst>
              </a:tr>
              <a:tr h="598517">
                <a:tc>
                  <a:txBody>
                    <a:bodyPr/>
                    <a:lstStyle/>
                    <a:p>
                      <a:pPr algn="ctr"/>
                      <a:r>
                        <a:rPr lang="en-US" sz="2400" b="1" dirty="0">
                          <a:solidFill>
                            <a:schemeClr val="bg1"/>
                          </a:solidFill>
                        </a:rPr>
                        <a:t>Tacitus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100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1100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20</a:t>
                      </a:r>
                    </a:p>
                  </a:txBody>
                  <a:tcPr anchor="ctr">
                    <a:solidFill>
                      <a:schemeClr val="accent5">
                        <a:lumMod val="20000"/>
                        <a:lumOff val="80000"/>
                      </a:schemeClr>
                    </a:solidFill>
                  </a:tcPr>
                </a:tc>
                <a:extLst>
                  <a:ext uri="{0D108BD9-81ED-4DB2-BD59-A6C34878D82A}">
                    <a16:rowId xmlns:a16="http://schemas.microsoft.com/office/drawing/2014/main" val="3790177245"/>
                  </a:ext>
                </a:extLst>
              </a:tr>
              <a:tr h="598517">
                <a:tc>
                  <a:txBody>
                    <a:bodyPr/>
                    <a:lstStyle/>
                    <a:p>
                      <a:pPr algn="ctr"/>
                      <a:r>
                        <a:rPr lang="en-US" sz="2400" b="1" dirty="0">
                          <a:solidFill>
                            <a:schemeClr val="bg1"/>
                          </a:solidFill>
                        </a:rPr>
                        <a:t>Suetonius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75 to 160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950</a:t>
                      </a:r>
                    </a:p>
                  </a:txBody>
                  <a:tcPr anchor="ctr">
                    <a:solidFill>
                      <a:schemeClr val="accent5">
                        <a:lumMod val="20000"/>
                        <a:lumOff val="80000"/>
                      </a:schemeClr>
                    </a:solidFill>
                  </a:tcPr>
                </a:tc>
                <a:tc>
                  <a:txBody>
                    <a:bodyPr/>
                    <a:lstStyle/>
                    <a:p>
                      <a:pPr algn="ctr"/>
                      <a:r>
                        <a:rPr lang="en-US" sz="2400" b="1" dirty="0">
                          <a:solidFill>
                            <a:schemeClr val="bg1"/>
                          </a:solidFill>
                        </a:rPr>
                        <a:t>800</a:t>
                      </a:r>
                    </a:p>
                  </a:txBody>
                  <a:tcPr anchor="ctr">
                    <a:solidFill>
                      <a:schemeClr val="accent5">
                        <a:lumMod val="20000"/>
                        <a:lumOff val="80000"/>
                      </a:schemeClr>
                    </a:solidFill>
                  </a:tcPr>
                </a:tc>
                <a:tc>
                  <a:txBody>
                    <a:bodyPr/>
                    <a:lstStyle/>
                    <a:p>
                      <a:pPr algn="ctr"/>
                      <a:r>
                        <a:rPr lang="en-US" sz="2400" b="1" dirty="0">
                          <a:solidFill>
                            <a:schemeClr val="bg1"/>
                          </a:solidFill>
                        </a:rPr>
                        <a:t>8</a:t>
                      </a:r>
                    </a:p>
                  </a:txBody>
                  <a:tcPr anchor="ctr">
                    <a:solidFill>
                      <a:schemeClr val="accent5">
                        <a:lumMod val="20000"/>
                        <a:lumOff val="80000"/>
                      </a:schemeClr>
                    </a:solidFill>
                  </a:tcPr>
                </a:tc>
                <a:extLst>
                  <a:ext uri="{0D108BD9-81ED-4DB2-BD59-A6C34878D82A}">
                    <a16:rowId xmlns:a16="http://schemas.microsoft.com/office/drawing/2014/main" val="1712994500"/>
                  </a:ext>
                </a:extLst>
              </a:tr>
              <a:tr h="598517">
                <a:tc>
                  <a:txBody>
                    <a:bodyPr/>
                    <a:lstStyle/>
                    <a:p>
                      <a:pPr algn="ctr"/>
                      <a:r>
                        <a:rPr lang="en-US" sz="2400" b="1" dirty="0">
                          <a:solidFill>
                            <a:schemeClr val="bg1"/>
                          </a:solidFill>
                        </a:rPr>
                        <a:t>Homer (</a:t>
                      </a:r>
                      <a:r>
                        <a:rPr lang="en-US" sz="2400" b="1" dirty="0" err="1">
                          <a:solidFill>
                            <a:schemeClr val="bg1"/>
                          </a:solidFill>
                        </a:rPr>
                        <a:t>Illiad</a:t>
                      </a:r>
                      <a:r>
                        <a:rPr lang="en-US" sz="2400" b="1" dirty="0">
                          <a:solidFill>
                            <a:schemeClr val="bg1"/>
                          </a:solidFill>
                        </a:rPr>
                        <a:t>)</a:t>
                      </a:r>
                    </a:p>
                  </a:txBody>
                  <a:tcPr anchor="ctr">
                    <a:solidFill>
                      <a:schemeClr val="accent5">
                        <a:lumMod val="20000"/>
                        <a:lumOff val="80000"/>
                      </a:schemeClr>
                    </a:solidFill>
                  </a:tcPr>
                </a:tc>
                <a:tc>
                  <a:txBody>
                    <a:bodyPr/>
                    <a:lstStyle/>
                    <a:p>
                      <a:pPr algn="ctr"/>
                      <a:r>
                        <a:rPr lang="en-US" sz="2400" b="1" dirty="0">
                          <a:solidFill>
                            <a:schemeClr val="bg1"/>
                          </a:solidFill>
                        </a:rPr>
                        <a:t>900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400</a:t>
                      </a:r>
                    </a:p>
                  </a:txBody>
                  <a:tcPr anchor="ctr">
                    <a:solidFill>
                      <a:schemeClr val="accent5">
                        <a:lumMod val="20000"/>
                        <a:lumOff val="80000"/>
                      </a:schemeClr>
                    </a:solidFill>
                  </a:tcPr>
                </a:tc>
                <a:tc>
                  <a:txBody>
                    <a:bodyPr/>
                    <a:lstStyle/>
                    <a:p>
                      <a:pPr algn="ctr"/>
                      <a:r>
                        <a:rPr lang="en-US" sz="2400" b="1" dirty="0">
                          <a:solidFill>
                            <a:schemeClr val="bg1"/>
                          </a:solidFill>
                        </a:rPr>
                        <a:t>500</a:t>
                      </a:r>
                    </a:p>
                  </a:txBody>
                  <a:tcPr anchor="ctr">
                    <a:solidFill>
                      <a:schemeClr val="accent5">
                        <a:lumMod val="20000"/>
                        <a:lumOff val="80000"/>
                      </a:schemeClr>
                    </a:solidFill>
                  </a:tcPr>
                </a:tc>
                <a:tc>
                  <a:txBody>
                    <a:bodyPr/>
                    <a:lstStyle/>
                    <a:p>
                      <a:pPr algn="ctr"/>
                      <a:r>
                        <a:rPr lang="en-US" sz="2400" b="1" dirty="0">
                          <a:solidFill>
                            <a:schemeClr val="bg1"/>
                          </a:solidFill>
                        </a:rPr>
                        <a:t>643</a:t>
                      </a:r>
                    </a:p>
                  </a:txBody>
                  <a:tcPr anchor="ctr">
                    <a:solidFill>
                      <a:schemeClr val="accent5">
                        <a:lumMod val="20000"/>
                        <a:lumOff val="80000"/>
                      </a:schemeClr>
                    </a:solidFill>
                  </a:tcPr>
                </a:tc>
                <a:extLst>
                  <a:ext uri="{0D108BD9-81ED-4DB2-BD59-A6C34878D82A}">
                    <a16:rowId xmlns:a16="http://schemas.microsoft.com/office/drawing/2014/main" val="382950422"/>
                  </a:ext>
                </a:extLst>
              </a:tr>
              <a:tr h="598517">
                <a:tc>
                  <a:txBody>
                    <a:bodyPr/>
                    <a:lstStyle/>
                    <a:p>
                      <a:pPr algn="ctr"/>
                      <a:r>
                        <a:rPr lang="en-US" sz="2400" b="1" dirty="0">
                          <a:solidFill>
                            <a:schemeClr val="bg1"/>
                          </a:solidFill>
                        </a:rPr>
                        <a:t>New Testament</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 to 100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125</a:t>
                      </a:r>
                    </a:p>
                  </a:txBody>
                  <a:tcPr anchor="ctr">
                    <a:solidFill>
                      <a:schemeClr val="accent5">
                        <a:lumMod val="20000"/>
                        <a:lumOff val="80000"/>
                      </a:schemeClr>
                    </a:solidFill>
                  </a:tcPr>
                </a:tc>
                <a:tc>
                  <a:txBody>
                    <a:bodyPr/>
                    <a:lstStyle/>
                    <a:p>
                      <a:pPr algn="ctr"/>
                      <a:r>
                        <a:rPr lang="en-US" sz="2400" b="1" dirty="0">
                          <a:solidFill>
                            <a:schemeClr val="bg1"/>
                          </a:solidFill>
                        </a:rPr>
                        <a:t>25 to 50</a:t>
                      </a:r>
                    </a:p>
                  </a:txBody>
                  <a:tcPr anchor="ctr">
                    <a:solidFill>
                      <a:schemeClr val="accent5">
                        <a:lumMod val="20000"/>
                        <a:lumOff val="80000"/>
                      </a:schemeClr>
                    </a:solidFill>
                  </a:tcPr>
                </a:tc>
                <a:tc>
                  <a:txBody>
                    <a:bodyPr/>
                    <a:lstStyle/>
                    <a:p>
                      <a:pPr algn="ctr"/>
                      <a:r>
                        <a:rPr lang="en-US" sz="2400" b="1" dirty="0">
                          <a:solidFill>
                            <a:schemeClr val="bg1"/>
                          </a:solidFill>
                        </a:rPr>
                        <a:t>24,000</a:t>
                      </a:r>
                    </a:p>
                  </a:txBody>
                  <a:tcPr anchor="ctr">
                    <a:solidFill>
                      <a:schemeClr val="accent5">
                        <a:lumMod val="20000"/>
                        <a:lumOff val="80000"/>
                      </a:schemeClr>
                    </a:solidFill>
                  </a:tcPr>
                </a:tc>
                <a:extLst>
                  <a:ext uri="{0D108BD9-81ED-4DB2-BD59-A6C34878D82A}">
                    <a16:rowId xmlns:a16="http://schemas.microsoft.com/office/drawing/2014/main" val="1293301744"/>
                  </a:ext>
                </a:extLst>
              </a:tr>
              <a:tr h="598517">
                <a:tc>
                  <a:txBody>
                    <a:bodyPr/>
                    <a:lstStyle/>
                    <a:p>
                      <a:pPr algn="ctr"/>
                      <a:r>
                        <a:rPr lang="en-US" sz="2400" b="1" dirty="0">
                          <a:solidFill>
                            <a:schemeClr val="bg1"/>
                          </a:solidFill>
                        </a:rPr>
                        <a:t>Cesar</a:t>
                      </a:r>
                    </a:p>
                  </a:txBody>
                  <a:tcPr anchor="ctr">
                    <a:solidFill>
                      <a:schemeClr val="accent5">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5">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10</a:t>
                      </a:r>
                    </a:p>
                  </a:txBody>
                  <a:tcPr anchor="ctr">
                    <a:solidFill>
                      <a:schemeClr val="accent5">
                        <a:lumMod val="20000"/>
                        <a:lumOff val="80000"/>
                      </a:schemeClr>
                    </a:solidFill>
                  </a:tcPr>
                </a:tc>
                <a:extLst>
                  <a:ext uri="{0D108BD9-81ED-4DB2-BD59-A6C34878D82A}">
                    <a16:rowId xmlns:a16="http://schemas.microsoft.com/office/drawing/2014/main" val="1888863377"/>
                  </a:ext>
                </a:extLst>
              </a:tr>
              <a:tr h="598517">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200" dirty="0">
                          <a:effectLst/>
                          <a:latin typeface="Calibri" panose="020F0502020204030204" pitchFamily="34" charset="0"/>
                          <a:cs typeface="Calibri" panose="020F0502020204030204" pitchFamily="34" charset="0"/>
                        </a:rPr>
                        <a:t>http://creationrevolution.com/2012/05/should-we-trust-the-bible/</a:t>
                      </a:r>
                    </a:p>
                  </a:txBody>
                  <a:tcPr anchor="ctr">
                    <a:solidFill>
                      <a:schemeClr val="tx1"/>
                    </a:solidFill>
                  </a:tcPr>
                </a:tc>
                <a:tc hMerge="1">
                  <a:txBody>
                    <a:bodyPr/>
                    <a:lstStyle/>
                    <a:p>
                      <a:pPr algn="ctr"/>
                      <a:endParaRPr lang="en-US" sz="2400" b="1" cap="small" baseline="0"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extLst>
                  <a:ext uri="{0D108BD9-81ED-4DB2-BD59-A6C34878D82A}">
                    <a16:rowId xmlns:a16="http://schemas.microsoft.com/office/drawing/2014/main" val="2174231592"/>
                  </a:ext>
                </a:extLst>
              </a:tr>
            </a:tbl>
          </a:graphicData>
        </a:graphic>
      </p:graphicFrame>
    </p:spTree>
    <p:extLst>
      <p:ext uri="{BB962C8B-B14F-4D97-AF65-F5344CB8AC3E}">
        <p14:creationId xmlns:p14="http://schemas.microsoft.com/office/powerpoint/2010/main" val="10350346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4B47F7E-A52E-4B89-D4A0-1158A7ADC700}"/>
              </a:ext>
            </a:extLst>
          </p:cNvPr>
          <p:cNvGraphicFramePr>
            <a:graphicFrameLocks noGrp="1"/>
          </p:cNvGraphicFramePr>
          <p:nvPr/>
        </p:nvGraphicFramePr>
        <p:xfrm>
          <a:off x="609600" y="137161"/>
          <a:ext cx="10972800" cy="6583678"/>
        </p:xfrm>
        <a:graphic>
          <a:graphicData uri="http://schemas.openxmlformats.org/drawingml/2006/table">
            <a:tbl>
              <a:tblPr firstRow="1" bandRow="1">
                <a:tableStyleId>{D7AC3CCA-C797-4891-BE02-D94E43425B78}</a:tableStyleId>
              </a:tblPr>
              <a:tblGrid>
                <a:gridCol w="2194560">
                  <a:extLst>
                    <a:ext uri="{9D8B030D-6E8A-4147-A177-3AD203B41FA5}">
                      <a16:colId xmlns:a16="http://schemas.microsoft.com/office/drawing/2014/main" val="2367087237"/>
                    </a:ext>
                  </a:extLst>
                </a:gridCol>
                <a:gridCol w="2194560">
                  <a:extLst>
                    <a:ext uri="{9D8B030D-6E8A-4147-A177-3AD203B41FA5}">
                      <a16:colId xmlns:a16="http://schemas.microsoft.com/office/drawing/2014/main" val="875721717"/>
                    </a:ext>
                  </a:extLst>
                </a:gridCol>
                <a:gridCol w="2194560">
                  <a:extLst>
                    <a:ext uri="{9D8B030D-6E8A-4147-A177-3AD203B41FA5}">
                      <a16:colId xmlns:a16="http://schemas.microsoft.com/office/drawing/2014/main" val="627541462"/>
                    </a:ext>
                  </a:extLst>
                </a:gridCol>
                <a:gridCol w="2194560">
                  <a:extLst>
                    <a:ext uri="{9D8B030D-6E8A-4147-A177-3AD203B41FA5}">
                      <a16:colId xmlns:a16="http://schemas.microsoft.com/office/drawing/2014/main" val="1647326224"/>
                    </a:ext>
                  </a:extLst>
                </a:gridCol>
                <a:gridCol w="2194560">
                  <a:extLst>
                    <a:ext uri="{9D8B030D-6E8A-4147-A177-3AD203B41FA5}">
                      <a16:colId xmlns:a16="http://schemas.microsoft.com/office/drawing/2014/main" val="21954414"/>
                    </a:ext>
                  </a:extLst>
                </a:gridCol>
              </a:tblGrid>
              <a:tr h="649095">
                <a:tc gridSpan="5">
                  <a:txBody>
                    <a:bodyPr/>
                    <a:lstStyle/>
                    <a:p>
                      <a:pPr algn="ctr"/>
                      <a:r>
                        <a:rPr lang="en-US" sz="3600" dirty="0">
                          <a:solidFill>
                            <a:schemeClr val="accent4">
                              <a:lumMod val="20000"/>
                              <a:lumOff val="80000"/>
                            </a:schemeClr>
                          </a:solidFill>
                        </a:rPr>
                        <a:t>Manuscript Evidence for Ancient Writings</a:t>
                      </a:r>
                    </a:p>
                  </a:txBody>
                  <a:tcPr anchor="ctr">
                    <a:solidFill>
                      <a:schemeClr val="accent4">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043665267"/>
                  </a:ext>
                </a:extLst>
              </a:tr>
              <a:tr h="834551">
                <a:tc>
                  <a:txBody>
                    <a:bodyPr/>
                    <a:lstStyle/>
                    <a:p>
                      <a:pPr algn="ctr"/>
                      <a:r>
                        <a:rPr lang="en-US" sz="2400" b="1" dirty="0">
                          <a:solidFill>
                            <a:schemeClr val="bg1"/>
                          </a:solidFill>
                        </a:rPr>
                        <a:t>Author</a:t>
                      </a:r>
                    </a:p>
                  </a:txBody>
                  <a:tcPr anchor="ctr">
                    <a:solidFill>
                      <a:schemeClr val="accent6">
                        <a:lumMod val="40000"/>
                        <a:lumOff val="60000"/>
                      </a:schemeClr>
                    </a:solidFill>
                  </a:tcPr>
                </a:tc>
                <a:tc>
                  <a:txBody>
                    <a:bodyPr/>
                    <a:lstStyle/>
                    <a:p>
                      <a:pPr algn="ctr"/>
                      <a:r>
                        <a:rPr lang="en-US" sz="2400" b="1" dirty="0">
                          <a:solidFill>
                            <a:schemeClr val="bg1"/>
                          </a:solidFill>
                        </a:rPr>
                        <a:t>Written</a:t>
                      </a:r>
                    </a:p>
                  </a:txBody>
                  <a:tcPr anchor="ctr">
                    <a:solidFill>
                      <a:schemeClr val="accent6">
                        <a:lumMod val="40000"/>
                        <a:lumOff val="60000"/>
                      </a:schemeClr>
                    </a:solidFill>
                  </a:tcPr>
                </a:tc>
                <a:tc>
                  <a:txBody>
                    <a:bodyPr/>
                    <a:lstStyle/>
                    <a:p>
                      <a:pPr algn="ctr"/>
                      <a:r>
                        <a:rPr lang="en-US" sz="2400" b="1" dirty="0">
                          <a:solidFill>
                            <a:schemeClr val="bg1"/>
                          </a:solidFill>
                        </a:rPr>
                        <a:t>Earliest Fragment/Copy</a:t>
                      </a:r>
                    </a:p>
                  </a:txBody>
                  <a:tcPr anchor="ctr">
                    <a:solidFill>
                      <a:schemeClr val="accent6">
                        <a:lumMod val="40000"/>
                        <a:lumOff val="60000"/>
                      </a:schemeClr>
                    </a:solidFill>
                  </a:tcPr>
                </a:tc>
                <a:tc>
                  <a:txBody>
                    <a:bodyPr/>
                    <a:lstStyle/>
                    <a:p>
                      <a:pPr algn="ctr"/>
                      <a:r>
                        <a:rPr lang="en-US" sz="2400" b="1" dirty="0">
                          <a:solidFill>
                            <a:schemeClr val="bg1"/>
                          </a:solidFill>
                        </a:rPr>
                        <a:t>Time Span in Years</a:t>
                      </a:r>
                    </a:p>
                  </a:txBody>
                  <a:tcPr anchor="ctr">
                    <a:solidFill>
                      <a:schemeClr val="accent6">
                        <a:lumMod val="40000"/>
                        <a:lumOff val="60000"/>
                      </a:schemeClr>
                    </a:solidFill>
                  </a:tcPr>
                </a:tc>
                <a:tc>
                  <a:txBody>
                    <a:bodyPr/>
                    <a:lstStyle/>
                    <a:p>
                      <a:pPr algn="ctr"/>
                      <a:r>
                        <a:rPr lang="en-US" sz="2400" b="1" dirty="0">
                          <a:solidFill>
                            <a:schemeClr val="bg1"/>
                          </a:solidFill>
                        </a:rPr>
                        <a:t>Number of Manuscripts</a:t>
                      </a:r>
                    </a:p>
                  </a:txBody>
                  <a:tcPr anchor="ctr">
                    <a:solidFill>
                      <a:schemeClr val="accent6">
                        <a:lumMod val="40000"/>
                        <a:lumOff val="60000"/>
                      </a:schemeClr>
                    </a:solidFill>
                  </a:tcPr>
                </a:tc>
                <a:extLst>
                  <a:ext uri="{0D108BD9-81ED-4DB2-BD59-A6C34878D82A}">
                    <a16:rowId xmlns:a16="http://schemas.microsoft.com/office/drawing/2014/main" val="1277636655"/>
                  </a:ext>
                </a:extLst>
              </a:tr>
              <a:tr h="556367">
                <a:tc>
                  <a:txBody>
                    <a:bodyPr/>
                    <a:lstStyle/>
                    <a:p>
                      <a:pPr algn="ctr"/>
                      <a:r>
                        <a:rPr lang="en-US" sz="2400" b="1" dirty="0">
                          <a:solidFill>
                            <a:schemeClr val="bg1"/>
                          </a:solidFill>
                        </a:rPr>
                        <a:t>Cesar</a:t>
                      </a:r>
                    </a:p>
                  </a:txBody>
                  <a:tcPr anchor="ctr">
                    <a:solidFill>
                      <a:schemeClr val="accent2">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2">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1000</a:t>
                      </a:r>
                    </a:p>
                  </a:txBody>
                  <a:tcPr anchor="ctr">
                    <a:solidFill>
                      <a:schemeClr val="accent2">
                        <a:lumMod val="20000"/>
                        <a:lumOff val="80000"/>
                      </a:schemeClr>
                    </a:solidFill>
                  </a:tcPr>
                </a:tc>
                <a:tc>
                  <a:txBody>
                    <a:bodyPr/>
                    <a:lstStyle/>
                    <a:p>
                      <a:pPr algn="ctr"/>
                      <a:r>
                        <a:rPr lang="en-US" sz="2400" b="1" dirty="0">
                          <a:solidFill>
                            <a:schemeClr val="bg1"/>
                          </a:solidFill>
                        </a:rPr>
                        <a:t>10</a:t>
                      </a:r>
                    </a:p>
                  </a:txBody>
                  <a:tcPr anchor="ctr">
                    <a:solidFill>
                      <a:schemeClr val="accent2">
                        <a:lumMod val="20000"/>
                        <a:lumOff val="80000"/>
                      </a:schemeClr>
                    </a:solidFill>
                  </a:tcPr>
                </a:tc>
                <a:extLst>
                  <a:ext uri="{0D108BD9-81ED-4DB2-BD59-A6C34878D82A}">
                    <a16:rowId xmlns:a16="http://schemas.microsoft.com/office/drawing/2014/main" val="1869458410"/>
                  </a:ext>
                </a:extLst>
              </a:tr>
              <a:tr h="556367">
                <a:tc>
                  <a:txBody>
                    <a:bodyPr/>
                    <a:lstStyle/>
                    <a:p>
                      <a:pPr algn="ctr"/>
                      <a:r>
                        <a:rPr lang="en-US" sz="2400" b="1" dirty="0">
                          <a:solidFill>
                            <a:schemeClr val="bg1"/>
                          </a:solidFill>
                        </a:rPr>
                        <a:t>Plato</a:t>
                      </a:r>
                    </a:p>
                  </a:txBody>
                  <a:tcPr anchor="ctr">
                    <a:solidFill>
                      <a:schemeClr val="accent2">
                        <a:lumMod val="20000"/>
                        <a:lumOff val="80000"/>
                      </a:schemeClr>
                    </a:solidFill>
                  </a:tcPr>
                </a:tc>
                <a:tc>
                  <a:txBody>
                    <a:bodyPr/>
                    <a:lstStyle/>
                    <a:p>
                      <a:pPr algn="ctr"/>
                      <a:r>
                        <a:rPr lang="en-US" sz="2400" b="1" dirty="0">
                          <a:solidFill>
                            <a:schemeClr val="bg1"/>
                          </a:solidFill>
                        </a:rPr>
                        <a:t>427 to 347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1200</a:t>
                      </a:r>
                    </a:p>
                  </a:txBody>
                  <a:tcPr anchor="ctr">
                    <a:solidFill>
                      <a:schemeClr val="accent2">
                        <a:lumMod val="20000"/>
                        <a:lumOff val="80000"/>
                      </a:schemeClr>
                    </a:solidFill>
                  </a:tcPr>
                </a:tc>
                <a:tc>
                  <a:txBody>
                    <a:bodyPr/>
                    <a:lstStyle/>
                    <a:p>
                      <a:pPr algn="ctr"/>
                      <a:r>
                        <a:rPr lang="en-US" sz="2400" b="1" dirty="0">
                          <a:solidFill>
                            <a:schemeClr val="bg1"/>
                          </a:solidFill>
                        </a:rPr>
                        <a:t>7</a:t>
                      </a:r>
                    </a:p>
                  </a:txBody>
                  <a:tcPr anchor="ctr">
                    <a:solidFill>
                      <a:schemeClr val="accent2">
                        <a:lumMod val="20000"/>
                        <a:lumOff val="80000"/>
                      </a:schemeClr>
                    </a:solidFill>
                  </a:tcPr>
                </a:tc>
                <a:extLst>
                  <a:ext uri="{0D108BD9-81ED-4DB2-BD59-A6C34878D82A}">
                    <a16:rowId xmlns:a16="http://schemas.microsoft.com/office/drawing/2014/main" val="4107569485"/>
                  </a:ext>
                </a:extLst>
              </a:tr>
              <a:tr h="556367">
                <a:tc>
                  <a:txBody>
                    <a:bodyPr/>
                    <a:lstStyle/>
                    <a:p>
                      <a:pPr algn="ctr"/>
                      <a:r>
                        <a:rPr lang="en-US" sz="2400" b="1" dirty="0">
                          <a:solidFill>
                            <a:schemeClr val="bg1"/>
                          </a:solidFill>
                        </a:rPr>
                        <a:t>Thucydides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460 to 400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1300</a:t>
                      </a:r>
                    </a:p>
                  </a:txBody>
                  <a:tcPr anchor="ctr">
                    <a:solidFill>
                      <a:schemeClr val="accent2">
                        <a:lumMod val="20000"/>
                        <a:lumOff val="80000"/>
                      </a:schemeClr>
                    </a:solidFill>
                  </a:tcPr>
                </a:tc>
                <a:tc>
                  <a:txBody>
                    <a:bodyPr/>
                    <a:lstStyle/>
                    <a:p>
                      <a:pPr algn="ctr"/>
                      <a:r>
                        <a:rPr lang="en-US" sz="2400" b="1" dirty="0">
                          <a:solidFill>
                            <a:schemeClr val="bg1"/>
                          </a:solidFill>
                        </a:rPr>
                        <a:t>8</a:t>
                      </a:r>
                    </a:p>
                  </a:txBody>
                  <a:tcPr anchor="ctr">
                    <a:solidFill>
                      <a:schemeClr val="accent2">
                        <a:lumMod val="20000"/>
                        <a:lumOff val="80000"/>
                      </a:schemeClr>
                    </a:solidFill>
                  </a:tcPr>
                </a:tc>
                <a:extLst>
                  <a:ext uri="{0D108BD9-81ED-4DB2-BD59-A6C34878D82A}">
                    <a16:rowId xmlns:a16="http://schemas.microsoft.com/office/drawing/2014/main" val="3790177245"/>
                  </a:ext>
                </a:extLst>
              </a:tr>
              <a:tr h="556367">
                <a:tc>
                  <a:txBody>
                    <a:bodyPr/>
                    <a:lstStyle/>
                    <a:p>
                      <a:pPr algn="ctr"/>
                      <a:r>
                        <a:rPr lang="en-US" sz="2400" b="1" dirty="0">
                          <a:solidFill>
                            <a:schemeClr val="bg1"/>
                          </a:solidFill>
                        </a:rPr>
                        <a:t>Tacitus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100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1100</a:t>
                      </a:r>
                    </a:p>
                  </a:txBody>
                  <a:tcPr anchor="ctr">
                    <a:solidFill>
                      <a:schemeClr val="accent2">
                        <a:lumMod val="20000"/>
                        <a:lumOff val="80000"/>
                      </a:schemeClr>
                    </a:solidFill>
                  </a:tcPr>
                </a:tc>
                <a:tc>
                  <a:txBody>
                    <a:bodyPr/>
                    <a:lstStyle/>
                    <a:p>
                      <a:pPr algn="ctr"/>
                      <a:r>
                        <a:rPr lang="en-US" sz="2400" b="1" dirty="0">
                          <a:solidFill>
                            <a:schemeClr val="bg1"/>
                          </a:solidFill>
                        </a:rPr>
                        <a:t>1000</a:t>
                      </a:r>
                    </a:p>
                  </a:txBody>
                  <a:tcPr anchor="ctr">
                    <a:solidFill>
                      <a:schemeClr val="accent2">
                        <a:lumMod val="20000"/>
                        <a:lumOff val="80000"/>
                      </a:schemeClr>
                    </a:solidFill>
                  </a:tcPr>
                </a:tc>
                <a:tc>
                  <a:txBody>
                    <a:bodyPr/>
                    <a:lstStyle/>
                    <a:p>
                      <a:pPr algn="ctr"/>
                      <a:r>
                        <a:rPr lang="en-US" sz="2400" b="1" dirty="0">
                          <a:solidFill>
                            <a:schemeClr val="bg1"/>
                          </a:solidFill>
                        </a:rPr>
                        <a:t>20</a:t>
                      </a:r>
                    </a:p>
                  </a:txBody>
                  <a:tcPr anchor="ctr">
                    <a:solidFill>
                      <a:schemeClr val="accent2">
                        <a:lumMod val="20000"/>
                        <a:lumOff val="80000"/>
                      </a:schemeClr>
                    </a:solidFill>
                  </a:tcPr>
                </a:tc>
                <a:extLst>
                  <a:ext uri="{0D108BD9-81ED-4DB2-BD59-A6C34878D82A}">
                    <a16:rowId xmlns:a16="http://schemas.microsoft.com/office/drawing/2014/main" val="1712994500"/>
                  </a:ext>
                </a:extLst>
              </a:tr>
              <a:tr h="556367">
                <a:tc>
                  <a:txBody>
                    <a:bodyPr/>
                    <a:lstStyle/>
                    <a:p>
                      <a:pPr algn="ctr"/>
                      <a:r>
                        <a:rPr lang="en-US" sz="2400" b="1" dirty="0">
                          <a:solidFill>
                            <a:schemeClr val="bg1"/>
                          </a:solidFill>
                        </a:rPr>
                        <a:t>Suetonius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75 to 160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950</a:t>
                      </a:r>
                    </a:p>
                  </a:txBody>
                  <a:tcPr anchor="ctr">
                    <a:solidFill>
                      <a:schemeClr val="accent2">
                        <a:lumMod val="20000"/>
                        <a:lumOff val="80000"/>
                      </a:schemeClr>
                    </a:solidFill>
                  </a:tcPr>
                </a:tc>
                <a:tc>
                  <a:txBody>
                    <a:bodyPr/>
                    <a:lstStyle/>
                    <a:p>
                      <a:pPr algn="ctr"/>
                      <a:r>
                        <a:rPr lang="en-US" sz="2400" b="1" dirty="0">
                          <a:solidFill>
                            <a:schemeClr val="bg1"/>
                          </a:solidFill>
                        </a:rPr>
                        <a:t>800</a:t>
                      </a:r>
                    </a:p>
                  </a:txBody>
                  <a:tcPr anchor="ctr">
                    <a:solidFill>
                      <a:schemeClr val="accent2">
                        <a:lumMod val="20000"/>
                        <a:lumOff val="80000"/>
                      </a:schemeClr>
                    </a:solidFill>
                  </a:tcPr>
                </a:tc>
                <a:tc>
                  <a:txBody>
                    <a:bodyPr/>
                    <a:lstStyle/>
                    <a:p>
                      <a:pPr algn="ctr"/>
                      <a:r>
                        <a:rPr lang="en-US" sz="2400" b="1" dirty="0">
                          <a:solidFill>
                            <a:schemeClr val="bg1"/>
                          </a:solidFill>
                        </a:rPr>
                        <a:t>8</a:t>
                      </a:r>
                    </a:p>
                  </a:txBody>
                  <a:tcPr anchor="ctr">
                    <a:solidFill>
                      <a:schemeClr val="accent2">
                        <a:lumMod val="20000"/>
                        <a:lumOff val="80000"/>
                      </a:schemeClr>
                    </a:solidFill>
                  </a:tcPr>
                </a:tc>
                <a:extLst>
                  <a:ext uri="{0D108BD9-81ED-4DB2-BD59-A6C34878D82A}">
                    <a16:rowId xmlns:a16="http://schemas.microsoft.com/office/drawing/2014/main" val="382950422"/>
                  </a:ext>
                </a:extLst>
              </a:tr>
              <a:tr h="556367">
                <a:tc>
                  <a:txBody>
                    <a:bodyPr/>
                    <a:lstStyle/>
                    <a:p>
                      <a:pPr algn="ctr"/>
                      <a:r>
                        <a:rPr lang="en-US" sz="2400" b="1" dirty="0">
                          <a:solidFill>
                            <a:schemeClr val="bg1"/>
                          </a:solidFill>
                        </a:rPr>
                        <a:t>Homer (</a:t>
                      </a:r>
                      <a:r>
                        <a:rPr lang="en-US" sz="2400" b="1" dirty="0" err="1">
                          <a:solidFill>
                            <a:schemeClr val="bg1"/>
                          </a:solidFill>
                        </a:rPr>
                        <a:t>Illiad</a:t>
                      </a:r>
                      <a:r>
                        <a:rPr lang="en-US" sz="2400" b="1" dirty="0">
                          <a:solidFill>
                            <a:schemeClr val="bg1"/>
                          </a:solidFill>
                        </a:rPr>
                        <a:t>)</a:t>
                      </a:r>
                    </a:p>
                  </a:txBody>
                  <a:tcPr anchor="ctr">
                    <a:solidFill>
                      <a:schemeClr val="accent2">
                        <a:lumMod val="20000"/>
                        <a:lumOff val="80000"/>
                      </a:schemeClr>
                    </a:solidFill>
                  </a:tcPr>
                </a:tc>
                <a:tc>
                  <a:txBody>
                    <a:bodyPr/>
                    <a:lstStyle/>
                    <a:p>
                      <a:pPr algn="ctr"/>
                      <a:r>
                        <a:rPr lang="en-US" sz="2400" b="1" dirty="0">
                          <a:solidFill>
                            <a:schemeClr val="bg1"/>
                          </a:solidFill>
                        </a:rPr>
                        <a:t>900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400</a:t>
                      </a:r>
                    </a:p>
                  </a:txBody>
                  <a:tcPr anchor="ctr">
                    <a:solidFill>
                      <a:schemeClr val="accent2">
                        <a:lumMod val="20000"/>
                        <a:lumOff val="80000"/>
                      </a:schemeClr>
                    </a:solidFill>
                  </a:tcPr>
                </a:tc>
                <a:tc>
                  <a:txBody>
                    <a:bodyPr/>
                    <a:lstStyle/>
                    <a:p>
                      <a:pPr algn="ctr"/>
                      <a:r>
                        <a:rPr lang="en-US" sz="2400" b="1" dirty="0">
                          <a:solidFill>
                            <a:schemeClr val="bg1"/>
                          </a:solidFill>
                        </a:rPr>
                        <a:t>500</a:t>
                      </a:r>
                    </a:p>
                  </a:txBody>
                  <a:tcPr anchor="ctr">
                    <a:solidFill>
                      <a:schemeClr val="accent2">
                        <a:lumMod val="20000"/>
                        <a:lumOff val="80000"/>
                      </a:schemeClr>
                    </a:solidFill>
                  </a:tcPr>
                </a:tc>
                <a:tc>
                  <a:txBody>
                    <a:bodyPr/>
                    <a:lstStyle/>
                    <a:p>
                      <a:pPr algn="ctr"/>
                      <a:r>
                        <a:rPr lang="en-US" sz="2400" b="1" dirty="0">
                          <a:solidFill>
                            <a:schemeClr val="bg1"/>
                          </a:solidFill>
                        </a:rPr>
                        <a:t>643</a:t>
                      </a:r>
                    </a:p>
                  </a:txBody>
                  <a:tcPr anchor="ctr">
                    <a:solidFill>
                      <a:schemeClr val="accent2">
                        <a:lumMod val="20000"/>
                        <a:lumOff val="80000"/>
                      </a:schemeClr>
                    </a:solidFill>
                  </a:tcPr>
                </a:tc>
                <a:extLst>
                  <a:ext uri="{0D108BD9-81ED-4DB2-BD59-A6C34878D82A}">
                    <a16:rowId xmlns:a16="http://schemas.microsoft.com/office/drawing/2014/main" val="1293301744"/>
                  </a:ext>
                </a:extLst>
              </a:tr>
              <a:tr h="556367">
                <a:tc>
                  <a:txBody>
                    <a:bodyPr/>
                    <a:lstStyle/>
                    <a:p>
                      <a:pPr algn="ctr"/>
                      <a:r>
                        <a:rPr lang="en-US" sz="2400" b="1" dirty="0">
                          <a:solidFill>
                            <a:schemeClr val="bg1"/>
                          </a:solidFill>
                        </a:rPr>
                        <a:t>New Testament</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 to 100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125</a:t>
                      </a:r>
                    </a:p>
                  </a:txBody>
                  <a:tcPr anchor="ctr">
                    <a:solidFill>
                      <a:schemeClr val="accent2">
                        <a:lumMod val="20000"/>
                        <a:lumOff val="80000"/>
                      </a:schemeClr>
                    </a:solidFill>
                  </a:tcPr>
                </a:tc>
                <a:tc>
                  <a:txBody>
                    <a:bodyPr/>
                    <a:lstStyle/>
                    <a:p>
                      <a:pPr algn="ctr"/>
                      <a:r>
                        <a:rPr lang="en-US" sz="2400" b="1" dirty="0">
                          <a:solidFill>
                            <a:schemeClr val="bg1"/>
                          </a:solidFill>
                        </a:rPr>
                        <a:t>25 to 50</a:t>
                      </a:r>
                    </a:p>
                  </a:txBody>
                  <a:tcPr anchor="ctr">
                    <a:solidFill>
                      <a:schemeClr val="accent2">
                        <a:lumMod val="20000"/>
                        <a:lumOff val="80000"/>
                      </a:schemeClr>
                    </a:solidFill>
                  </a:tcPr>
                </a:tc>
                <a:tc>
                  <a:txBody>
                    <a:bodyPr/>
                    <a:lstStyle/>
                    <a:p>
                      <a:pPr algn="ctr"/>
                      <a:r>
                        <a:rPr lang="en-US" sz="2400" b="1" dirty="0">
                          <a:solidFill>
                            <a:schemeClr val="bg1"/>
                          </a:solidFill>
                        </a:rPr>
                        <a:t>24,000</a:t>
                      </a:r>
                    </a:p>
                  </a:txBody>
                  <a:tcPr anchor="ctr">
                    <a:solidFill>
                      <a:schemeClr val="accent2">
                        <a:lumMod val="20000"/>
                        <a:lumOff val="80000"/>
                      </a:schemeClr>
                    </a:solidFill>
                  </a:tcPr>
                </a:tc>
                <a:extLst>
                  <a:ext uri="{0D108BD9-81ED-4DB2-BD59-A6C34878D82A}">
                    <a16:rowId xmlns:a16="http://schemas.microsoft.com/office/drawing/2014/main" val="1888863377"/>
                  </a:ext>
                </a:extLst>
              </a:tr>
              <a:tr h="1205463">
                <a:tc gridSpan="5">
                  <a:txBody>
                    <a:bodyPr/>
                    <a:lstStyle/>
                    <a:p>
                      <a:pPr algn="just"/>
                      <a:r>
                        <a:rPr lang="en-US" sz="2200" dirty="0">
                          <a:solidFill>
                            <a:schemeClr val="bg1"/>
                          </a:solidFill>
                        </a:rPr>
                        <a:t>Information in this chart can be found in various sources.  This chart was adapted from: Christian Apologetics, by Norman Geisler, 1976, p. 307; and Evidence That Demands a Verdict, by Josh McDowell, 1979, pp. 42, 43.</a:t>
                      </a:r>
                    </a:p>
                  </a:txBody>
                  <a:tcPr anchor="ctr">
                    <a:solidFill>
                      <a:schemeClr val="tx1"/>
                    </a:solidFill>
                  </a:tcP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extLst>
                  <a:ext uri="{0D108BD9-81ED-4DB2-BD59-A6C34878D82A}">
                    <a16:rowId xmlns:a16="http://schemas.microsoft.com/office/drawing/2014/main" val="3001388904"/>
                  </a:ext>
                </a:extLst>
              </a:tr>
            </a:tbl>
          </a:graphicData>
        </a:graphic>
      </p:graphicFrame>
    </p:spTree>
    <p:extLst>
      <p:ext uri="{BB962C8B-B14F-4D97-AF65-F5344CB8AC3E}">
        <p14:creationId xmlns:p14="http://schemas.microsoft.com/office/powerpoint/2010/main" val="315204800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515209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619500" y="152400"/>
            <a:ext cx="49530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Sprinkling or Immersion?</a:t>
            </a:r>
          </a:p>
        </p:txBody>
      </p:sp>
      <p:sp>
        <p:nvSpPr>
          <p:cNvPr id="22531" name="Rectangle 3"/>
          <p:cNvSpPr>
            <a:spLocks noGrp="1" noChangeArrowheads="1"/>
          </p:cNvSpPr>
          <p:nvPr>
            <p:ph type="body" idx="1"/>
          </p:nvPr>
        </p:nvSpPr>
        <p:spPr>
          <a:xfrm>
            <a:off x="831850" y="1143000"/>
            <a:ext cx="10972800" cy="4918075"/>
          </a:xfrm>
        </p:spPr>
        <p:txBody>
          <a:bodyPr/>
          <a:lstStyle/>
          <a:p>
            <a:pPr marL="342900" indent="-342900">
              <a:lnSpc>
                <a:spcPct val="100000"/>
              </a:lnSpc>
              <a:spcBef>
                <a:spcPts val="0"/>
              </a:spcBef>
              <a:spcAft>
                <a:spcPts val="600"/>
              </a:spcAft>
              <a:buClr>
                <a:srgbClr val="00FFFF"/>
              </a:buClr>
              <a:defRPr/>
            </a:pPr>
            <a:r>
              <a:rPr lang="en-US" sz="3100" dirty="0">
                <a:effectLst>
                  <a:outerShdw blurRad="38100" dist="38100" dir="2700000" algn="tl">
                    <a:srgbClr val="000000">
                      <a:alpha val="43137"/>
                    </a:srgbClr>
                  </a:outerShdw>
                </a:effectLst>
              </a:rPr>
              <a:t>Sprinkling? Other words (1 Pet. 1:2; 2 Tim. 4:6)</a:t>
            </a:r>
          </a:p>
          <a:p>
            <a:pPr marL="342900" indent="-342900">
              <a:lnSpc>
                <a:spcPct val="100000"/>
              </a:lnSpc>
              <a:spcBef>
                <a:spcPts val="0"/>
              </a:spcBef>
              <a:spcAft>
                <a:spcPts val="600"/>
              </a:spcAft>
              <a:buClr>
                <a:srgbClr val="00FFFF"/>
              </a:buClr>
              <a:defRPr/>
            </a:pPr>
            <a:r>
              <a:rPr lang="en-US" sz="3100" dirty="0">
                <a:effectLst>
                  <a:outerShdw blurRad="38100" dist="38100" dir="2700000" algn="tl">
                    <a:srgbClr val="000000">
                      <a:alpha val="43137"/>
                    </a:srgbClr>
                  </a:outerShdw>
                </a:effectLst>
              </a:rPr>
              <a:t>Immersion?</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Christ’s baptism (Matt. 3:16; Mark 1:10)</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Ethiopian eunuch's baptism (Acts 8:38-39)</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Best symbolizes our union with Christ (Rom. 6:3-5)</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Symbolizes a new creation (Gen. 1:6, 9; 2 Pet. 3:5; 2 Cor. 5:17)</a:t>
            </a:r>
          </a:p>
        </p:txBody>
      </p:sp>
      <p:pic>
        <p:nvPicPr>
          <p:cNvPr id="7" name="Picture 6">
            <a:extLst>
              <a:ext uri="{FF2B5EF4-FFF2-40B4-BE49-F238E27FC236}">
                <a16:creationId xmlns:a16="http://schemas.microsoft.com/office/drawing/2014/main" id="{74D40284-F0C5-40AB-8880-D7DD29E292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0373" y="4800600"/>
            <a:ext cx="5711254" cy="1828800"/>
          </a:xfrm>
          <a:prstGeom prst="rect">
            <a:avLst/>
          </a:prstGeom>
        </p:spPr>
      </p:pic>
    </p:spTree>
    <p:extLst>
      <p:ext uri="{BB962C8B-B14F-4D97-AF65-F5344CB8AC3E}">
        <p14:creationId xmlns:p14="http://schemas.microsoft.com/office/powerpoint/2010/main" val="14719427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17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8070</TotalTime>
  <Words>980</Words>
  <Application>Microsoft Office PowerPoint</Application>
  <PresentationFormat>Widescreen</PresentationFormat>
  <Paragraphs>157</Paragraphs>
  <Slides>20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Courier New</vt:lpstr>
      <vt:lpstr>system-ui</vt:lpstr>
      <vt:lpstr>Wingdings</vt:lpstr>
      <vt:lpstr>Office Theme</vt:lpstr>
      <vt:lpstr>PowerPoint Presentation</vt:lpstr>
      <vt:lpstr>Acts 8:5-40 Philip’s Ministry</vt:lpstr>
      <vt:lpstr>PowerPoint Presentation</vt:lpstr>
      <vt:lpstr>PowerPoint Presentation</vt:lpstr>
      <vt:lpstr>PowerPoint Presentation</vt:lpstr>
      <vt:lpstr>PowerPoint Presentation</vt:lpstr>
      <vt:lpstr>PowerPoint Presentation</vt:lpstr>
      <vt:lpstr>PowerPoint Presentation</vt:lpstr>
      <vt:lpstr>Sprinkling or Immersion?</vt:lpstr>
      <vt:lpstr>Exemption from Death  (1 Cor 15:54-56)</vt:lpstr>
      <vt:lpstr>PowerPoint Presentation</vt:lpstr>
      <vt:lpstr>PowerPoint Presentation</vt:lpstr>
      <vt:lpstr>PowerPoint Presentation</vt:lpstr>
      <vt:lpstr>PowerPoint Presentation</vt:lpstr>
      <vt:lpstr>PowerPoint Presentation</vt:lpstr>
      <vt:lpstr>PowerPoint Presentation</vt:lpstr>
      <vt:lpstr>Second Missionary Journey</vt:lpstr>
      <vt:lpstr>Conclusion</vt:lpstr>
      <vt:lpstr>Acts 8:5-40 Philip’s Ministry</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050 Acts 8v39-40</dc:title>
  <dc:subject>ACTS</dc:subject>
  <dc:creator>A. Woods</dc:creator>
  <cp:lastModifiedBy>Jim McGowan</cp:lastModifiedBy>
  <cp:revision>957</cp:revision>
  <cp:lastPrinted>2024-04-17T12:14:56Z</cp:lastPrinted>
  <dcterms:created xsi:type="dcterms:W3CDTF">2009-01-10T23:45:31Z</dcterms:created>
  <dcterms:modified xsi:type="dcterms:W3CDTF">2024-05-21T18:35:44Z</dcterms:modified>
</cp:coreProperties>
</file>