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094" r:id="rId2"/>
    <p:sldId id="9505" r:id="rId3"/>
    <p:sldId id="11096" r:id="rId4"/>
    <p:sldId id="11183" r:id="rId5"/>
    <p:sldId id="11184" r:id="rId6"/>
    <p:sldId id="11028" r:id="rId7"/>
    <p:sldId id="11191" r:id="rId8"/>
    <p:sldId id="11226" r:id="rId9"/>
    <p:sldId id="11227" r:id="rId10"/>
    <p:sldId id="11229" r:id="rId11"/>
    <p:sldId id="11230" r:id="rId12"/>
    <p:sldId id="11231" r:id="rId13"/>
    <p:sldId id="11235" r:id="rId14"/>
    <p:sldId id="11236" r:id="rId15"/>
    <p:sldId id="11252" r:id="rId16"/>
    <p:sldId id="11237" r:id="rId17"/>
    <p:sldId id="11228" r:id="rId18"/>
    <p:sldId id="11232" r:id="rId19"/>
    <p:sldId id="11233" r:id="rId20"/>
    <p:sldId id="277" r:id="rId21"/>
    <p:sldId id="11234" r:id="rId22"/>
    <p:sldId id="11258" r:id="rId23"/>
    <p:sldId id="6555" r:id="rId24"/>
    <p:sldId id="6556" r:id="rId25"/>
    <p:sldId id="11253" r:id="rId26"/>
    <p:sldId id="6408" r:id="rId27"/>
    <p:sldId id="1326" r:id="rId28"/>
    <p:sldId id="11192" r:id="rId29"/>
    <p:sldId id="11238" r:id="rId30"/>
    <p:sldId id="11239" r:id="rId31"/>
    <p:sldId id="11244" r:id="rId32"/>
    <p:sldId id="11245" r:id="rId33"/>
    <p:sldId id="4287" r:id="rId34"/>
    <p:sldId id="2608" r:id="rId35"/>
    <p:sldId id="305" r:id="rId36"/>
    <p:sldId id="4280" r:id="rId37"/>
    <p:sldId id="11246" r:id="rId38"/>
    <p:sldId id="11247" r:id="rId39"/>
    <p:sldId id="11240" r:id="rId40"/>
    <p:sldId id="11241" r:id="rId41"/>
    <p:sldId id="11242" r:id="rId42"/>
    <p:sldId id="8520" r:id="rId43"/>
    <p:sldId id="4852" r:id="rId44"/>
    <p:sldId id="11260" r:id="rId45"/>
    <p:sldId id="4909" r:id="rId46"/>
    <p:sldId id="8521" r:id="rId47"/>
    <p:sldId id="7039" r:id="rId48"/>
    <p:sldId id="7040" r:id="rId49"/>
    <p:sldId id="6371" r:id="rId50"/>
    <p:sldId id="11243" r:id="rId51"/>
    <p:sldId id="11254" r:id="rId52"/>
    <p:sldId id="10570" r:id="rId53"/>
    <p:sldId id="10522" r:id="rId54"/>
    <p:sldId id="11248" r:id="rId55"/>
    <p:sldId id="10524" r:id="rId56"/>
  </p:sldIdLst>
  <p:sldSz cx="12192000" cy="6858000"/>
  <p:notesSz cx="7315200" cy="9601200"/>
  <p:custDataLst>
    <p:tags r:id="rId5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7" autoAdjust="0"/>
    <p:restoredTop sz="96191" autoAdjust="0"/>
  </p:normalViewPr>
  <p:slideViewPr>
    <p:cSldViewPr>
      <p:cViewPr>
        <p:scale>
          <a:sx n="100" d="100"/>
          <a:sy n="100" d="100"/>
        </p:scale>
        <p:origin x="202" y="2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533"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9DC7A30-8118-4AF1-B5BB-5BFF9A6C1D29}"/>
    <pc:docChg chg="custSel modHandout">
      <pc:chgData name="Jim McGowan" userId="e2c7446dd3aca506" providerId="LiveId" clId="{B9DC7A30-8118-4AF1-B5BB-5BFF9A6C1D29}" dt="2024-04-02T14:47:23.495" v="9" actId="6549"/>
      <pc:docMkLst>
        <pc:docMk/>
      </pc:docMkLst>
    </pc:docChg>
  </pc:docChgLst>
  <pc:docChgLst>
    <pc:chgData name="Jim McGowan" userId="e2c7446dd3aca506" providerId="LiveId" clId="{E8E0B41C-AEF0-4E93-A03E-B8CCF58738A0}"/>
    <pc:docChg chg="undo custSel addSld modSld sldOrd replTag delTag">
      <pc:chgData name="Jim McGowan" userId="e2c7446dd3aca506" providerId="LiveId" clId="{E8E0B41C-AEF0-4E93-A03E-B8CCF58738A0}" dt="2024-04-07T17:23:51.256" v="91"/>
      <pc:docMkLst>
        <pc:docMk/>
      </pc:docMkLst>
      <pc:sldChg chg="modSp mod">
        <pc:chgData name="Jim McGowan" userId="e2c7446dd3aca506" providerId="LiveId" clId="{E8E0B41C-AEF0-4E93-A03E-B8CCF58738A0}" dt="2024-04-07T17:01:56.791" v="31" actId="33524"/>
        <pc:sldMkLst>
          <pc:docMk/>
          <pc:sldMk cId="3347219713" sldId="1446"/>
        </pc:sldMkLst>
        <pc:spChg chg="mod">
          <ac:chgData name="Jim McGowan" userId="e2c7446dd3aca506" providerId="LiveId" clId="{E8E0B41C-AEF0-4E93-A03E-B8CCF58738A0}" dt="2024-04-07T17:01:56.791" v="31" actId="33524"/>
          <ac:spMkLst>
            <pc:docMk/>
            <pc:sldMk cId="3347219713" sldId="1446"/>
            <ac:spMk id="193541" creationId="{6921FFB6-630D-458C-9DA7-317BB0AFC63B}"/>
          </ac:spMkLst>
        </pc:spChg>
      </pc:sldChg>
      <pc:sldChg chg="modSp mod">
        <pc:chgData name="Jim McGowan" userId="e2c7446dd3aca506" providerId="LiveId" clId="{E8E0B41C-AEF0-4E93-A03E-B8CCF58738A0}" dt="2024-04-07T17:02:30.428" v="41" actId="12788"/>
        <pc:sldMkLst>
          <pc:docMk/>
          <pc:sldMk cId="3111588407" sldId="3829"/>
        </pc:sldMkLst>
        <pc:picChg chg="mod">
          <ac:chgData name="Jim McGowan" userId="e2c7446dd3aca506" providerId="LiveId" clId="{E8E0B41C-AEF0-4E93-A03E-B8CCF58738A0}" dt="2024-04-07T17:02:30.428" v="41" actId="12788"/>
          <ac:picMkLst>
            <pc:docMk/>
            <pc:sldMk cId="3111588407" sldId="3829"/>
            <ac:picMk id="2" creationId="{D8180241-B7B0-4671-A079-84A46BE86510}"/>
          </ac:picMkLst>
        </pc:picChg>
      </pc:sldChg>
      <pc:sldChg chg="modSp mod">
        <pc:chgData name="Jim McGowan" userId="e2c7446dd3aca506" providerId="LiveId" clId="{E8E0B41C-AEF0-4E93-A03E-B8CCF58738A0}" dt="2024-04-07T16:59:40.338" v="15" actId="11"/>
        <pc:sldMkLst>
          <pc:docMk/>
          <pc:sldMk cId="870161519" sldId="11186"/>
        </pc:sldMkLst>
        <pc:spChg chg="mod">
          <ac:chgData name="Jim McGowan" userId="e2c7446dd3aca506" providerId="LiveId" clId="{E8E0B41C-AEF0-4E93-A03E-B8CCF58738A0}" dt="2024-04-07T16:59:40.338" v="15" actId="11"/>
          <ac:spMkLst>
            <pc:docMk/>
            <pc:sldMk cId="870161519" sldId="11186"/>
            <ac:spMk id="14339" creationId="{68B7DCC6-7FF8-4283-A613-52CA565971B1}"/>
          </ac:spMkLst>
        </pc:spChg>
      </pc:sldChg>
      <pc:sldChg chg="modSp mod">
        <pc:chgData name="Jim McGowan" userId="e2c7446dd3aca506" providerId="LiveId" clId="{E8E0B41C-AEF0-4E93-A03E-B8CCF58738A0}" dt="2024-04-07T16:59:13.878" v="9" actId="108"/>
        <pc:sldMkLst>
          <pc:docMk/>
          <pc:sldMk cId="3151156987" sldId="11189"/>
        </pc:sldMkLst>
        <pc:spChg chg="mod">
          <ac:chgData name="Jim McGowan" userId="e2c7446dd3aca506" providerId="LiveId" clId="{E8E0B41C-AEF0-4E93-A03E-B8CCF58738A0}" dt="2024-04-07T16:59:13.878" v="9" actId="108"/>
          <ac:spMkLst>
            <pc:docMk/>
            <pc:sldMk cId="3151156987" sldId="11189"/>
            <ac:spMk id="9" creationId="{239498C8-D69E-F0A7-E30E-45FD75B420E2}"/>
          </ac:spMkLst>
        </pc:spChg>
      </pc:sldChg>
      <pc:sldChg chg="modSp mod">
        <pc:chgData name="Jim McGowan" userId="e2c7446dd3aca506" providerId="LiveId" clId="{E8E0B41C-AEF0-4E93-A03E-B8CCF58738A0}" dt="2024-04-07T17:00:03.032" v="21" actId="115"/>
        <pc:sldMkLst>
          <pc:docMk/>
          <pc:sldMk cId="3754098590" sldId="11190"/>
        </pc:sldMkLst>
        <pc:spChg chg="mod">
          <ac:chgData name="Jim McGowan" userId="e2c7446dd3aca506" providerId="LiveId" clId="{E8E0B41C-AEF0-4E93-A03E-B8CCF58738A0}" dt="2024-04-07T17:00:03.032" v="21" actId="115"/>
          <ac:spMkLst>
            <pc:docMk/>
            <pc:sldMk cId="3754098590" sldId="11190"/>
            <ac:spMk id="14339" creationId="{218E4BFF-5AAE-FA4D-29A6-92B12E891B06}"/>
          </ac:spMkLst>
        </pc:spChg>
      </pc:sldChg>
      <pc:sldChg chg="delSp modSp new mod ord">
        <pc:chgData name="Jim McGowan" userId="e2c7446dd3aca506" providerId="LiveId" clId="{E8E0B41C-AEF0-4E93-A03E-B8CCF58738A0}" dt="2024-04-07T17:23:49.687" v="89"/>
        <pc:sldMkLst>
          <pc:docMk/>
          <pc:sldMk cId="3625562829" sldId="11191"/>
        </pc:sldMkLst>
        <pc:spChg chg="mod">
          <ac:chgData name="Jim McGowan" userId="e2c7446dd3aca506" providerId="LiveId" clId="{E8E0B41C-AEF0-4E93-A03E-B8CCF58738A0}" dt="2024-04-07T17:19:24.272" v="71" actId="20577"/>
          <ac:spMkLst>
            <pc:docMk/>
            <pc:sldMk cId="3625562829" sldId="11191"/>
            <ac:spMk id="2" creationId="{7A43CD0C-817E-032B-56F8-45462D3AF801}"/>
          </ac:spMkLst>
        </pc:spChg>
        <pc:spChg chg="del">
          <ac:chgData name="Jim McGowan" userId="e2c7446dd3aca506" providerId="LiveId" clId="{E8E0B41C-AEF0-4E93-A03E-B8CCF58738A0}" dt="2024-04-07T17:18:00.816" v="45" actId="478"/>
          <ac:spMkLst>
            <pc:docMk/>
            <pc:sldMk cId="3625562829" sldId="11191"/>
            <ac:spMk id="3" creationId="{3F2B4D75-4F50-9CBB-294D-ADA90FAE2744}"/>
          </ac:spMkLst>
        </pc:spChg>
      </pc:sldChg>
    </pc:docChg>
  </pc:docChgLst>
  <pc:docChgLst>
    <pc:chgData name="Jim McGowan" userId="e2c7446dd3aca506" providerId="LiveId" clId="{7D91D7DA-8F11-41D5-BDD5-DC3063498621}"/>
    <pc:docChg chg="custSel addSld modSld replTag delTag">
      <pc:chgData name="Jim McGowan" userId="e2c7446dd3aca506" providerId="LiveId" clId="{7D91D7DA-8F11-41D5-BDD5-DC3063498621}" dt="2024-04-21T17:22:05.954" v="86"/>
      <pc:docMkLst>
        <pc:docMk/>
      </pc:docMkLst>
      <pc:sldChg chg="addSp delSp modSp new mod">
        <pc:chgData name="Jim McGowan" userId="e2c7446dd3aca506" providerId="LiveId" clId="{7D91D7DA-8F11-41D5-BDD5-DC3063498621}" dt="2024-04-21T17:22:00.144" v="84" actId="12789"/>
        <pc:sldMkLst>
          <pc:docMk/>
          <pc:sldMk cId="1830040073" sldId="11261"/>
        </pc:sldMkLst>
        <pc:spChg chg="add del mod">
          <ac:chgData name="Jim McGowan" userId="e2c7446dd3aca506" providerId="LiveId" clId="{7D91D7DA-8F11-41D5-BDD5-DC3063498621}" dt="2024-04-21T17:21:15.443" v="55" actId="478"/>
          <ac:spMkLst>
            <pc:docMk/>
            <pc:sldMk cId="1830040073" sldId="11261"/>
            <ac:spMk id="2" creationId="{C352F4B2-6B35-5CC9-FE15-F0A90720DD5A}"/>
          </ac:spMkLst>
        </pc:spChg>
        <pc:spChg chg="add mod">
          <ac:chgData name="Jim McGowan" userId="e2c7446dd3aca506" providerId="LiveId" clId="{7D91D7DA-8F11-41D5-BDD5-DC3063498621}" dt="2024-04-21T17:22:00.144" v="84" actId="12789"/>
          <ac:spMkLst>
            <pc:docMk/>
            <pc:sldMk cId="1830040073" sldId="11261"/>
            <ac:spMk id="3" creationId="{E1ADD06F-A124-B597-EF38-E3B0199F82F2}"/>
          </ac:spMkLst>
        </pc:spChg>
      </pc:sldChg>
    </pc:docChg>
  </pc:docChgLst>
  <pc:docChgLst>
    <pc:chgData name="Jim McGowan" userId="e2c7446dd3aca506" providerId="LiveId" clId="{75EC2181-3AD5-49C6-9E06-DFE3A56C7712}"/>
    <pc:docChg chg="custSel addSld modSld replTag delTag">
      <pc:chgData name="Jim McGowan" userId="e2c7446dd3aca506" providerId="LiveId" clId="{75EC2181-3AD5-49C6-9E06-DFE3A56C7712}" dt="2024-03-24T17:19:22.056" v="22"/>
      <pc:docMkLst>
        <pc:docMk/>
      </pc:docMkLst>
      <pc:sldChg chg="delSp modSp new mod">
        <pc:chgData name="Jim McGowan" userId="e2c7446dd3aca506" providerId="LiveId" clId="{75EC2181-3AD5-49C6-9E06-DFE3A56C7712}" dt="2024-03-24T17:19:12.717" v="20" actId="122"/>
        <pc:sldMkLst>
          <pc:docMk/>
          <pc:sldMk cId="1924896120" sldId="11191"/>
        </pc:sldMkLst>
        <pc:spChg chg="mod">
          <ac:chgData name="Jim McGowan" userId="e2c7446dd3aca506" providerId="LiveId" clId="{75EC2181-3AD5-49C6-9E06-DFE3A56C7712}" dt="2024-03-24T17:19:12.717" v="20" actId="122"/>
          <ac:spMkLst>
            <pc:docMk/>
            <pc:sldMk cId="1924896120" sldId="11191"/>
            <ac:spMk id="2" creationId="{DD339F66-D3DA-DC98-B64B-04EEE77CF1DB}"/>
          </ac:spMkLst>
        </pc:spChg>
        <pc:spChg chg="del">
          <ac:chgData name="Jim McGowan" userId="e2c7446dd3aca506" providerId="LiveId" clId="{75EC2181-3AD5-49C6-9E06-DFE3A56C7712}" dt="2024-03-24T17:19:00.978" v="13" actId="478"/>
          <ac:spMkLst>
            <pc:docMk/>
            <pc:sldMk cId="1924896120" sldId="11191"/>
            <ac:spMk id="3" creationId="{5D5E21CF-20CC-07EB-5967-B1C751CD0E2B}"/>
          </ac:spMkLst>
        </pc:spChg>
      </pc:sldChg>
    </pc:docChg>
  </pc:docChgLst>
  <pc:docChgLst>
    <pc:chgData name="Jim McGowan" userId="e2c7446dd3aca506" providerId="LiveId" clId="{30D5A55B-D76C-4480-BC76-1B43837C9A2F}"/>
    <pc:docChg chg="custSel replTag delTag modHandout">
      <pc:chgData name="Jim McGowan" userId="e2c7446dd3aca506" providerId="LiveId" clId="{30D5A55B-D76C-4480-BC76-1B43837C9A2F}" dt="2024-03-19T14:58:34.724" v="21"/>
      <pc:docMkLst>
        <pc:docMk/>
      </pc:docMkLst>
    </pc:docChg>
  </pc:docChgLst>
  <pc:docChgLst>
    <pc:chgData name="Jim McGowan" userId="e2c7446dd3aca506" providerId="LiveId" clId="{161C001F-7B67-4784-9456-755EE9D80613}"/>
    <pc:docChg chg="custSel replTag delTag modHandout">
      <pc:chgData name="Jim McGowan" userId="e2c7446dd3aca506" providerId="LiveId" clId="{161C001F-7B67-4784-9456-755EE9D80613}" dt="2024-04-16T12:40:18.521" v="14"/>
      <pc:docMkLst>
        <pc:docMk/>
      </pc:docMkLst>
    </pc:docChg>
  </pc:docChgLst>
  <pc:docChgLst>
    <pc:chgData name="Jim McGowan" userId="e2c7446dd3aca506" providerId="LiveId" clId="{767C4BBB-4A6F-47F6-8518-87CB864D3AA5}"/>
    <pc:docChg chg="custSel addSld modSld replTag delTag">
      <pc:chgData name="Jim McGowan" userId="e2c7446dd3aca506" providerId="LiveId" clId="{767C4BBB-4A6F-47F6-8518-87CB864D3AA5}" dt="2024-03-03T18:26:52.133" v="23"/>
      <pc:docMkLst>
        <pc:docMk/>
      </pc:docMkLst>
      <pc:sldChg chg="delSp modSp new mod">
        <pc:chgData name="Jim McGowan" userId="e2c7446dd3aca506" providerId="LiveId" clId="{767C4BBB-4A6F-47F6-8518-87CB864D3AA5}" dt="2024-03-03T18:26:46.973" v="21" actId="255"/>
        <pc:sldMkLst>
          <pc:docMk/>
          <pc:sldMk cId="2403621910" sldId="11127"/>
        </pc:sldMkLst>
        <pc:spChg chg="mod">
          <ac:chgData name="Jim McGowan" userId="e2c7446dd3aca506" providerId="LiveId" clId="{767C4BBB-4A6F-47F6-8518-87CB864D3AA5}" dt="2024-03-03T18:26:46.973" v="21" actId="255"/>
          <ac:spMkLst>
            <pc:docMk/>
            <pc:sldMk cId="2403621910" sldId="11127"/>
            <ac:spMk id="2" creationId="{12D665CD-0A9D-6ED7-85D3-27AE72B8CDE9}"/>
          </ac:spMkLst>
        </pc:spChg>
        <pc:spChg chg="del">
          <ac:chgData name="Jim McGowan" userId="e2c7446dd3aca506" providerId="LiveId" clId="{767C4BBB-4A6F-47F6-8518-87CB864D3AA5}" dt="2024-03-03T18:26:26.814" v="1" actId="478"/>
          <ac:spMkLst>
            <pc:docMk/>
            <pc:sldMk cId="2403621910" sldId="11127"/>
            <ac:spMk id="3" creationId="{C7AB2F32-CA07-01B0-6C90-9B6A192A2F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157 - 40v16-23</a:t>
            </a:r>
          </a:p>
          <a:p>
            <a:pPr>
              <a:defRPr/>
            </a:pPr>
            <a:r>
              <a:rPr lang="en-US" sz="1400" dirty="0"/>
              <a:t>05-12-2024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5/11/2024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210393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278878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26</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47</a:t>
            </a:fld>
            <a:endParaRPr lang="en-US" altLang="en-US" dirty="0"/>
          </a:p>
        </p:txBody>
      </p:sp>
    </p:spTree>
    <p:extLst>
      <p:ext uri="{BB962C8B-B14F-4D97-AF65-F5344CB8AC3E}">
        <p14:creationId xmlns:p14="http://schemas.microsoft.com/office/powerpoint/2010/main" val="167507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48</a:t>
            </a:fld>
            <a:endParaRPr lang="en-US" altLang="en-US" dirty="0"/>
          </a:p>
        </p:txBody>
      </p:sp>
    </p:spTree>
    <p:extLst>
      <p:ext uri="{BB962C8B-B14F-4D97-AF65-F5344CB8AC3E}">
        <p14:creationId xmlns:p14="http://schemas.microsoft.com/office/powerpoint/2010/main" val="272893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51</a:t>
            </a:fld>
            <a:endParaRPr lang="en-US" altLang="en-US" dirty="0"/>
          </a:p>
        </p:txBody>
      </p:sp>
    </p:spTree>
    <p:extLst>
      <p:ext uri="{BB962C8B-B14F-4D97-AF65-F5344CB8AC3E}">
        <p14:creationId xmlns:p14="http://schemas.microsoft.com/office/powerpoint/2010/main" val="340428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52</a:t>
            </a:fld>
            <a:endParaRPr lang="en-US"/>
          </a:p>
        </p:txBody>
      </p:sp>
    </p:spTree>
    <p:extLst>
      <p:ext uri="{BB962C8B-B14F-4D97-AF65-F5344CB8AC3E}">
        <p14:creationId xmlns:p14="http://schemas.microsoft.com/office/powerpoint/2010/main" val="152419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55</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5/11/2024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59529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customXml" Target="../ink/ink2.xml"/><Relationship Id="rId10" Type="http://schemas.openxmlformats.org/officeDocument/2006/relationships/image" Target="../media/image12.jpeg"/><Relationship Id="rId4" Type="http://schemas.openxmlformats.org/officeDocument/2006/relationships/image" Target="../media/image100.png"/><Relationship Id="rId9"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40:16-17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Dream</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Basis for telling the dream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Dream (16b-17)</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620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40:16-17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Dream</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Basis for telling the dream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Dream (16b-17)</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2485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40:16-17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Dream</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Basis for telling the dream (16a)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Dream (16b-17)</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8946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40:16b-19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Dream</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Baskets (16b)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Birds (17)</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77170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40:16b-19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Dream</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Baskets (16b)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Birds (17)</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909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“First, in verse 16b: </a:t>
            </a:r>
            <a:r>
              <a:rPr lang="en-US" i="1" dirty="0">
                <a:effectLst>
                  <a:outerShdw blurRad="38100" dist="38100" dir="2700000" algn="tl">
                    <a:srgbClr val="000000">
                      <a:alpha val="43137"/>
                    </a:srgbClr>
                  </a:outerShdw>
                </a:effectLst>
              </a:rPr>
              <a:t>I also was in my dream, and, behold, three baskets of white bread were on my head</a:t>
            </a:r>
            <a:r>
              <a:rPr lang="en-US" dirty="0">
                <a:effectLst>
                  <a:outerShdw blurRad="38100" dist="38100" dir="2700000" algn="tl">
                    <a:srgbClr val="000000">
                      <a:alpha val="43137"/>
                    </a:srgbClr>
                  </a:outerShdw>
                </a:effectLst>
              </a:rPr>
              <a:t>. Pictorials in Egyptian tombs, where baskets of breads were carried on the head, validate the description.”</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559</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620D85A0-0F8D-267D-CF80-03D409069354}"/>
              </a:ext>
            </a:extLst>
          </p:cNvPr>
          <p:cNvPicPr>
            <a:picLocks noChangeAspect="1"/>
          </p:cNvPicPr>
          <p:nvPr/>
        </p:nvPicPr>
        <p:blipFill>
          <a:blip r:embed="rId6"/>
          <a:stretch>
            <a:fillRect/>
          </a:stretch>
        </p:blipFill>
        <p:spPr>
          <a:xfrm>
            <a:off x="4060200" y="3733800"/>
            <a:ext cx="4071600" cy="2743200"/>
          </a:xfrm>
          <a:prstGeom prst="rect">
            <a:avLst/>
          </a:prstGeom>
          <a:ln>
            <a:solidFill>
              <a:schemeClr val="tx1"/>
            </a:solidFill>
          </a:ln>
        </p:spPr>
      </p:pic>
    </p:spTree>
    <p:extLst>
      <p:ext uri="{BB962C8B-B14F-4D97-AF65-F5344CB8AC3E}">
        <p14:creationId xmlns:p14="http://schemas.microsoft.com/office/powerpoint/2010/main" val="33253083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40:16b-19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Dream</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Baskets (16b)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Birds (17)</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5486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Dream (16-17)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interpretation (18-19)</a:t>
            </a:r>
          </a:p>
          <a:p>
            <a:pPr marL="457200" lvl="2" indent="-457200" eaLnBrk="1" hangingPunct="1">
              <a:spcBef>
                <a:spcPts val="0"/>
              </a:spcBef>
              <a:spcAft>
                <a:spcPts val="2400"/>
              </a:spcAft>
              <a:buClr>
                <a:srgbClr val="CC66FF"/>
              </a:buClr>
              <a:buSzPct val="100000"/>
              <a:buFont typeface="+mj-lt"/>
              <a:buAutoNum type="alphaUcPeriod"/>
              <a:defRPr/>
            </a:pPr>
            <a:endParaRPr lang="en-US" b="1" u="sng" dirty="0">
              <a:solidFill>
                <a:srgbClr val="FFFFCC"/>
              </a:solidFill>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40:16-19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Baker’s Dream</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5435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40:18-19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Interpretation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Baskets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Birds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058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40:18-19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Interpretation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Baskets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Birds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5305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38400" y="228600"/>
            <a:ext cx="7658100" cy="85725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4114800" y="1371600"/>
            <a:ext cx="6096000" cy="4114800"/>
          </a:xfrm>
        </p:spPr>
        <p:txBody>
          <a:bodyPr/>
          <a:lstStyle/>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immediate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Walvoord: 26X</a:t>
            </a:r>
          </a:p>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remote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Old Testament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Thomas: 278 / 404 verses</a:t>
            </a:r>
          </a:p>
        </p:txBody>
      </p:sp>
      <p:pic>
        <p:nvPicPr>
          <p:cNvPr id="3277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614" y="1981200"/>
            <a:ext cx="1982986" cy="23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6465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40:18-19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Interpretation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Baskets (18)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Birds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24479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FAA506F-E742-44FD-AE14-3C26AFA16C5E}"/>
              </a:ext>
            </a:extLst>
          </p:cNvPr>
          <p:cNvGraphicFramePr>
            <a:graphicFrameLocks noGrp="1"/>
          </p:cNvGraphicFramePr>
          <p:nvPr/>
        </p:nvGraphicFramePr>
        <p:xfrm>
          <a:off x="3048000" y="548640"/>
          <a:ext cx="6096000" cy="5760720"/>
        </p:xfrm>
        <a:graphic>
          <a:graphicData uri="http://schemas.openxmlformats.org/drawingml/2006/table">
            <a:tbl>
              <a:tblPr firstRow="1" bandRow="1">
                <a:tableStyleId>{AF606853-7671-496A-8E4F-DF71F8EC918B}</a:tableStyleId>
              </a:tblPr>
              <a:tblGrid>
                <a:gridCol w="1676400">
                  <a:extLst>
                    <a:ext uri="{9D8B030D-6E8A-4147-A177-3AD203B41FA5}">
                      <a16:colId xmlns:a16="http://schemas.microsoft.com/office/drawing/2014/main" val="3198766399"/>
                    </a:ext>
                  </a:extLst>
                </a:gridCol>
                <a:gridCol w="4419600">
                  <a:extLst>
                    <a:ext uri="{9D8B030D-6E8A-4147-A177-3AD203B41FA5}">
                      <a16:colId xmlns:a16="http://schemas.microsoft.com/office/drawing/2014/main" val="971710536"/>
                    </a:ext>
                  </a:extLst>
                </a:gridCol>
              </a:tblGrid>
              <a:tr h="1371600">
                <a:tc gridSpan="2">
                  <a:txBody>
                    <a:bodyPr/>
                    <a:lstStyle/>
                    <a:p>
                      <a:pPr algn="ctr"/>
                      <a:r>
                        <a:rPr lang="en-US" sz="4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Shaping and Populating</a:t>
                      </a:r>
                    </a:p>
                    <a:p>
                      <a:pPr algn="ctr"/>
                      <a:r>
                        <a:rPr kumimoji="0" lang="en-US" sz="2800" b="0" u="none" strike="noStrike" kern="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(Gen 1:1-31)</a:t>
                      </a:r>
                      <a:endParaRPr lang="en-US" sz="1600"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568404436"/>
                  </a:ext>
                </a:extLst>
              </a:tr>
              <a:tr h="731520">
                <a:tc>
                  <a:txBody>
                    <a:bodyPr/>
                    <a:lstStyle/>
                    <a:p>
                      <a:pPr marL="0" indent="0" algn="ctr"/>
                      <a:r>
                        <a:rPr kumimoji="0" lang="en-US" sz="3200" b="1"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1</a:t>
                      </a:r>
                      <a:endParaRPr kumimoji="0" lang="en-US" sz="3200" b="1"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Light </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866159"/>
                  </a:ext>
                </a:extLst>
              </a:tr>
              <a:tr h="731520">
                <a:tc>
                  <a:txBody>
                    <a:bodyPr/>
                    <a:lstStyle/>
                    <a:p>
                      <a:pPr algn="ctr"/>
                      <a:r>
                        <a:rPr kumimoji="0" lang="en-US" sz="3200" b="1"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2</a:t>
                      </a:r>
                      <a:endParaRPr kumimoji="0" lang="en-US" sz="3200" b="1"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Water, sky</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524851"/>
                  </a:ext>
                </a:extLst>
              </a:tr>
              <a:tr h="731520">
                <a:tc>
                  <a:txBody>
                    <a:bodyPr/>
                    <a:lstStyle/>
                    <a:p>
                      <a:pPr algn="ctr"/>
                      <a:r>
                        <a:rPr kumimoji="0" lang="en-US" sz="3200" b="1"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3</a:t>
                      </a:r>
                      <a:endParaRPr kumimoji="0" lang="en-US" sz="3200" b="1"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Land, vegetation</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468778"/>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4</a:t>
                      </a:r>
                      <a:endParaRPr kumimoji="0" lang="en-US" sz="3200" b="1"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Luminaries</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34166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5</a:t>
                      </a:r>
                      <a:endParaRPr kumimoji="0" lang="en-US" sz="3200" b="1"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Sea animals, birds</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42965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6</a:t>
                      </a:r>
                      <a:endParaRPr kumimoji="0" lang="en-US" sz="3200" b="1"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Land animals, man</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410942"/>
                  </a:ext>
                </a:extLst>
              </a:tr>
            </a:tbl>
          </a:graphicData>
        </a:graphic>
      </p:graphicFrame>
    </p:spTree>
    <p:extLst>
      <p:ext uri="{BB962C8B-B14F-4D97-AF65-F5344CB8AC3E}">
        <p14:creationId xmlns:p14="http://schemas.microsoft.com/office/powerpoint/2010/main" val="101048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3FE7E1-CCCC-E24D-FC50-2DAD365370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E3978E51-EB57-3FF4-F049-B832C0AE3016}"/>
              </a:ext>
            </a:extLst>
          </p:cNvPr>
          <p:cNvSpPr txBox="1"/>
          <p:nvPr/>
        </p:nvSpPr>
        <p:spPr>
          <a:xfrm>
            <a:off x="609600" y="0"/>
            <a:ext cx="10972800" cy="4801314"/>
          </a:xfrm>
          <a:prstGeom prst="rect">
            <a:avLst/>
          </a:prstGeom>
          <a:noFill/>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Exodus 20:8-11</a:t>
            </a:r>
          </a:p>
          <a:p>
            <a:pPr algn="just"/>
            <a:r>
              <a:rPr lang="en-US" sz="32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“Remember the sabbath day, to keep it holy. </a:t>
            </a:r>
            <a:r>
              <a:rPr lang="en-US" sz="32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Six days you shall labor and do all your work, </a:t>
            </a:r>
            <a:r>
              <a:rPr lang="en-US" sz="32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but the seventh day is a sabbath of the Lord your God; in it you shall not do any work, you or your son or your daughter, your male or your female servant or your cattle or your sojourner who stays with you. </a:t>
            </a:r>
            <a:r>
              <a:rPr lang="en-US" sz="32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For in six days the Lord made the heavens and the earth, the sea and all that is in them, and rested on the seventh day; therefore the Lord blessed the sabbath day and made it holy.”</a:t>
            </a:r>
          </a:p>
        </p:txBody>
      </p:sp>
    </p:spTree>
    <p:extLst>
      <p:ext uri="{BB962C8B-B14F-4D97-AF65-F5344CB8AC3E}">
        <p14:creationId xmlns:p14="http://schemas.microsoft.com/office/powerpoint/2010/main" val="4142535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D3B99-9B5C-5D1B-1876-7193B83CAB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0483" name="Rectangle 3"/>
          <p:cNvSpPr>
            <a:spLocks noGrp="1" noChangeArrowheads="1"/>
          </p:cNvSpPr>
          <p:nvPr>
            <p:ph idx="1"/>
          </p:nvPr>
        </p:nvSpPr>
        <p:spPr>
          <a:xfrm>
            <a:off x="609600" y="0"/>
            <a:ext cx="10972800" cy="4114800"/>
          </a:xfrm>
        </p:spPr>
        <p:txBody>
          <a:bodyPr/>
          <a:lstStyle/>
          <a:p>
            <a:pPr marL="0" indent="0" algn="ctr">
              <a:spcBef>
                <a:spcPts val="0"/>
              </a:spcBef>
              <a:spcAft>
                <a:spcPts val="1200"/>
              </a:spcAft>
              <a:buNone/>
              <a:defRPr/>
            </a:pPr>
            <a:r>
              <a:rPr lang="en-US" sz="4000" dirty="0">
                <a:solidFill>
                  <a:schemeClr val="tx2"/>
                </a:solidFill>
                <a:ea typeface="+mj-ea"/>
                <a:cs typeface="+mj-cs"/>
              </a:rPr>
              <a:t>Exodus 31:15-17</a:t>
            </a:r>
          </a:p>
          <a:p>
            <a:pPr marL="0" indent="0" algn="just">
              <a:spcBef>
                <a:spcPts val="0"/>
              </a:spcBef>
              <a:buNone/>
            </a:pPr>
            <a:r>
              <a:rPr lang="en-US" baseline="30000" dirty="0">
                <a:effectLst/>
              </a:rPr>
              <a:t>15</a:t>
            </a:r>
            <a:r>
              <a:rPr lang="en-US" dirty="0">
                <a:effectLst/>
              </a:rPr>
              <a:t> ‘For six days work may be done, but on the seventh day there is a sabbath of complete rest, holy to the </a:t>
            </a:r>
            <a:r>
              <a:rPr lang="en-US" cap="small" dirty="0">
                <a:effectLst/>
              </a:rPr>
              <a:t>Lord</a:t>
            </a:r>
            <a:r>
              <a:rPr lang="en-US" dirty="0">
                <a:effectLst/>
              </a:rPr>
              <a:t>; whoever does any work on the sabbath day shall surely be put to death. </a:t>
            </a:r>
            <a:r>
              <a:rPr lang="en-US" baseline="30000" dirty="0">
                <a:effectLst/>
              </a:rPr>
              <a:t>16</a:t>
            </a:r>
            <a:r>
              <a:rPr lang="en-US" dirty="0">
                <a:effectLst/>
              </a:rPr>
              <a:t> ‘So the sons of Israel shall observe the sabbath, to celebrate the sabbath throughout their generations as a perpetual covenant.’ </a:t>
            </a:r>
            <a:r>
              <a:rPr lang="en-US" baseline="30000" dirty="0">
                <a:effectLst/>
              </a:rPr>
              <a:t>17</a:t>
            </a:r>
            <a:r>
              <a:rPr lang="en-US" dirty="0">
                <a:effectLst/>
              </a:rPr>
              <a:t> “It is a sign between Me and the sons of Israel forever; for in six days the </a:t>
            </a:r>
            <a:r>
              <a:rPr lang="en-US" cap="small" dirty="0">
                <a:effectLst/>
              </a:rPr>
              <a:t>Lord</a:t>
            </a:r>
            <a:r>
              <a:rPr lang="en-US" dirty="0">
                <a:effectLst/>
              </a:rPr>
              <a:t> made heaven and earth, but on the seventh day He ceased </a:t>
            </a:r>
            <a:r>
              <a:rPr lang="en-US" i="1" dirty="0">
                <a:effectLst/>
              </a:rPr>
              <a:t>from labor,</a:t>
            </a:r>
            <a:r>
              <a:rPr lang="en-US" dirty="0">
                <a:effectLst/>
              </a:rPr>
              <a:t> and was refreshed.” </a:t>
            </a:r>
          </a:p>
        </p:txBody>
      </p:sp>
    </p:spTree>
    <p:extLst>
      <p:ext uri="{BB962C8B-B14F-4D97-AF65-F5344CB8AC3E}">
        <p14:creationId xmlns:p14="http://schemas.microsoft.com/office/powerpoint/2010/main" val="3846186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other words, the chief baker will be beheaded. In the Hebrew text, the wording is exactly the same here as it was in the case of the butler, but with the butler the head </a:t>
            </a:r>
            <a:r>
              <a:rPr lang="en-US">
                <a:effectLst>
                  <a:outerShdw blurRad="38100" dist="38100" dir="2700000" algn="tl">
                    <a:srgbClr val="000000">
                      <a:alpha val="43137"/>
                    </a:srgbClr>
                  </a:outerShdw>
                </a:effectLst>
              </a:rPr>
              <a:t>was ‘lifted up’ </a:t>
            </a:r>
            <a:r>
              <a:rPr lang="en-US" dirty="0">
                <a:effectLst>
                  <a:outerShdw blurRad="38100" dist="38100" dir="2700000" algn="tl">
                    <a:srgbClr val="000000">
                      <a:alpha val="43137"/>
                    </a:srgbClr>
                  </a:outerShdw>
                </a:effectLst>
              </a:rPr>
              <a:t>in restoration; with the baker the head is ‘lifted up’ as punishment in the sense of being beheaded: </a:t>
            </a:r>
            <a:r>
              <a:rPr lang="en-US" i="1" dirty="0">
                <a:effectLst>
                  <a:outerShdw blurRad="38100" dist="38100" dir="2700000" algn="tl">
                    <a:srgbClr val="000000">
                      <a:alpha val="43137"/>
                    </a:srgbClr>
                  </a:outerShdw>
                </a:effectLst>
              </a:rPr>
              <a:t>and he shall hang you on a tree; and the birds shall eat your flesh from off you</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559</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125407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0200"/>
            <a:ext cx="11049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gave one simple spiritual lesson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made no attempt to see any spiritual significance to the vineyard, the denarius, or the sixth hour, the ninth hour, or the eleventh hour, nor the vineyard foreman…</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hunt for meanings in every detail in the parables is to turn them into allegories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3438525" y="228601"/>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73591" y="59058"/>
            <a:ext cx="733476"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096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91587-C412-38FA-B93E-FCBD66D9F86A}"/>
              </a:ext>
            </a:extLst>
          </p:cNvPr>
          <p:cNvPicPr>
            <a:picLocks noChangeAspect="1"/>
          </p:cNvPicPr>
          <p:nvPr/>
        </p:nvPicPr>
        <p:blipFill>
          <a:blip r:embed="rId2"/>
          <a:stretch>
            <a:fillRect/>
          </a:stretch>
        </p:blipFill>
        <p:spPr>
          <a:xfrm>
            <a:off x="0" y="0"/>
            <a:ext cx="12192000" cy="6857999"/>
          </a:xfrm>
          <a:prstGeom prst="rect">
            <a:avLst/>
          </a:prstGeom>
        </p:spPr>
      </p:pic>
      <p:sp>
        <p:nvSpPr>
          <p:cNvPr id="64514" name="Rectangle 1"/>
          <p:cNvSpPr>
            <a:spLocks noChangeArrowheads="1"/>
          </p:cNvSpPr>
          <p:nvPr/>
        </p:nvSpPr>
        <p:spPr bwMode="auto">
          <a:xfrm>
            <a:off x="609600" y="0"/>
            <a:ext cx="10972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11:8-10</a:t>
            </a:r>
          </a:p>
          <a:p>
            <a:pPr algn="just"/>
            <a:r>
              <a:rPr lang="en-US" alt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8 </a:t>
            </a:r>
            <a:r>
              <a:rPr lang="en-US" sz="3200" dirty="0">
                <a:latin typeface="Calibri" panose="020F0502020204030204" pitchFamily="34" charset="0"/>
                <a:cs typeface="Calibri" panose="020F0502020204030204" pitchFamily="34" charset="0"/>
              </a:rPr>
              <a:t>And their dead bodies </a:t>
            </a:r>
            <a:r>
              <a:rPr lang="en-US" sz="3200" i="1" dirty="0">
                <a:latin typeface="Calibri" panose="020F0502020204030204" pitchFamily="34" charset="0"/>
                <a:cs typeface="Calibri" panose="020F0502020204030204" pitchFamily="34" charset="0"/>
              </a:rPr>
              <a:t>will lie</a:t>
            </a:r>
            <a:r>
              <a:rPr lang="en-US" sz="3200" dirty="0">
                <a:latin typeface="Calibri" panose="020F0502020204030204" pitchFamily="34" charset="0"/>
                <a:cs typeface="Calibri" panose="020F0502020204030204" pitchFamily="34" charset="0"/>
              </a:rPr>
              <a:t> in the street of the great city which mystically is called Sodom and Egypt, where also their Lord was crucified. </a:t>
            </a:r>
            <a:r>
              <a:rPr lang="en-US" sz="3200" baseline="30000" dirty="0">
                <a:latin typeface="Calibri" panose="020F0502020204030204" pitchFamily="34" charset="0"/>
                <a:cs typeface="Calibri" panose="020F0502020204030204" pitchFamily="34" charset="0"/>
              </a:rPr>
              <a:t>9 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Those from the peoples and tribes and tongues and nations will look at their dead bodies for three and a half days</a:t>
            </a:r>
            <a:r>
              <a:rPr lang="en-US" sz="3200" dirty="0">
                <a:latin typeface="Calibri" panose="020F0502020204030204" pitchFamily="34" charset="0"/>
                <a:cs typeface="Calibri" panose="020F0502020204030204" pitchFamily="34" charset="0"/>
              </a:rPr>
              <a:t>, and will not permit their dead bodies to be laid in a tomb. </a:t>
            </a:r>
            <a:r>
              <a:rPr lang="en-US" sz="3200" baseline="30000" dirty="0">
                <a:latin typeface="Calibri" panose="020F0502020204030204" pitchFamily="34" charset="0"/>
                <a:cs typeface="Calibri" panose="020F0502020204030204" pitchFamily="34" charset="0"/>
              </a:rPr>
              <a:t>10 </a:t>
            </a:r>
            <a:r>
              <a:rPr lang="en-US" sz="3200" dirty="0">
                <a:latin typeface="Calibri" panose="020F0502020204030204" pitchFamily="34" charset="0"/>
                <a:cs typeface="Calibri" panose="020F0502020204030204" pitchFamily="34" charset="0"/>
              </a:rPr>
              <a:t>And those who dwell on the earth </a:t>
            </a:r>
            <a:r>
              <a:rPr lang="en-US" sz="3200" i="1" dirty="0">
                <a:latin typeface="Calibri" panose="020F0502020204030204" pitchFamily="34" charset="0"/>
                <a:cs typeface="Calibri" panose="020F0502020204030204" pitchFamily="34" charset="0"/>
              </a:rPr>
              <a:t>will</a:t>
            </a:r>
            <a:r>
              <a:rPr lang="en-US" sz="3200" dirty="0">
                <a:latin typeface="Calibri" panose="020F0502020204030204" pitchFamily="34" charset="0"/>
                <a:cs typeface="Calibri" panose="020F0502020204030204" pitchFamily="34" charset="0"/>
              </a:rPr>
              <a:t> rejoice over them and celebrate; and they will send gifts to one another, because these two prophets tormented those who dwell on the earth.”</a:t>
            </a:r>
          </a:p>
        </p:txBody>
      </p:sp>
    </p:spTree>
    <p:extLst>
      <p:ext uri="{BB962C8B-B14F-4D97-AF65-F5344CB8AC3E}">
        <p14:creationId xmlns:p14="http://schemas.microsoft.com/office/powerpoint/2010/main" val="8886968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40:1-23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Prison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Imprisonment (40:1-8)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Butler’s dream (40:9-15)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Baker’s dream (40:16-19)</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Fulfillment of the dreams (40:20-23)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9132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Butler (21)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Baker (22a)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vindication (22b)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forgotten (23)</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40:20-23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Fulfillment of the Dreams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0598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Occasion (20)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Butler (21)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Baker (22a)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vindication (22b)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forgotten (23)</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40:20-23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Fulfillment of the Dreams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803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40:20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Event (20b)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Lifting (20c)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6940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40:20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Timing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Event (20b)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Lifting (20c)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86403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6F3FC-4F12-417B-9BD2-6BC46DD9CC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9:25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So you are to know and discern that from the issuing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decree</a:t>
            </a:r>
            <a:r>
              <a:rPr lang="en-US" sz="3600" dirty="0">
                <a:effectLst>
                  <a:outerShdw blurRad="38100" dist="38100" dir="2700000" algn="tl">
                    <a:srgbClr val="000000">
                      <a:alpha val="43137"/>
                    </a:srgbClr>
                  </a:outerShdw>
                </a:effectLst>
                <a:latin typeface="Calibri" panose="020F0502020204030204" pitchFamily="34" charset="0"/>
              </a:rPr>
              <a:t> to restore and rebuild Jerusalem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until Messiah the Prince</a:t>
            </a:r>
            <a:r>
              <a:rPr lang="en-US" sz="3600" dirty="0">
                <a:effectLst>
                  <a:outerShdw blurRad="38100" dist="38100" dir="2700000" algn="tl">
                    <a:srgbClr val="000000">
                      <a:alpha val="43137"/>
                    </a:srgbClr>
                  </a:outerShdw>
                </a:effectLst>
                <a:latin typeface="Calibri" panose="020F0502020204030204" pitchFamily="34" charset="0"/>
              </a:rPr>
              <a:t> there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weeks and sixty-two weeks</a:t>
            </a:r>
            <a:r>
              <a:rPr lang="en-US" sz="3600" dirty="0">
                <a:effectLst>
                  <a:outerShdw blurRad="38100" dist="38100" dir="2700000" algn="tl">
                    <a:srgbClr val="000000">
                      <a:alpha val="43137"/>
                    </a:srgbClr>
                  </a:outerShdw>
                </a:effectLst>
                <a:latin typeface="Calibri" panose="020F0502020204030204" pitchFamily="34" charset="0"/>
              </a:rPr>
              <a:t>; it will be built again, with plaza and moat, even in times of distress</a:t>
            </a:r>
            <a:r>
              <a:rPr 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0043026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304800"/>
            <a:ext cx="10972800" cy="1447800"/>
          </a:xfrm>
        </p:spPr>
        <p:txBody>
          <a:bodyPr/>
          <a:lstStyle/>
          <a:p>
            <a:pPr marL="0" indent="0" algn="ctr" eaLnBrk="1" hangingPunct="1">
              <a:buNone/>
              <a:defRPr/>
            </a:pPr>
            <a:r>
              <a:rPr lang="en-US" sz="4000" dirty="0"/>
              <a:t>13) Messiah must present Himself to Israel on March 30, </a:t>
            </a:r>
            <a:r>
              <a:rPr lang="en-US" sz="3200" dirty="0"/>
              <a:t>A.D. </a:t>
            </a:r>
            <a:r>
              <a:rPr lang="en-US" sz="4000" dirty="0"/>
              <a:t>33</a:t>
            </a:r>
          </a:p>
        </p:txBody>
      </p:sp>
      <p:sp>
        <p:nvSpPr>
          <p:cNvPr id="66563" name="Rectangle 3"/>
          <p:cNvSpPr>
            <a:spLocks noGrp="1" noChangeArrowheads="1"/>
          </p:cNvSpPr>
          <p:nvPr>
            <p:ph type="body" idx="1"/>
          </p:nvPr>
        </p:nvSpPr>
        <p:spPr>
          <a:xfrm>
            <a:off x="1981200" y="2209801"/>
            <a:ext cx="2895600" cy="568325"/>
          </a:xfrm>
        </p:spPr>
        <p:txBody>
          <a:bodyPr/>
          <a:lstStyle/>
          <a:p>
            <a:pPr marL="457200" indent="-457200" eaLnBrk="1" hangingPunct="1">
              <a:lnSpc>
                <a:spcPct val="90000"/>
              </a:lnSpc>
              <a:buFont typeface="Wingdings" panose="05000000000000000000" pitchFamily="2" charset="2"/>
              <a:buChar char="n"/>
              <a:defRPr/>
            </a:pPr>
            <a:r>
              <a:rPr lang="en-US" sz="3600" dirty="0"/>
              <a:t>Daniel 9:25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1700" y="2971800"/>
            <a:ext cx="8248603" cy="2971800"/>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3762793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D9D23D5-59D7-4EC4-BEE1-0ACB79BB68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8400" y="3886200"/>
            <a:ext cx="1826476" cy="2743200"/>
          </a:xfrm>
          <a:prstGeom prst="rect">
            <a:avLst/>
          </a:prstGeom>
        </p:spPr>
      </p:pic>
      <p:pic>
        <p:nvPicPr>
          <p:cNvPr id="2" name="Picture 1">
            <a:extLst>
              <a:ext uri="{FF2B5EF4-FFF2-40B4-BE49-F238E27FC236}">
                <a16:creationId xmlns:a16="http://schemas.microsoft.com/office/drawing/2014/main" id="{79F4FF32-C062-40B2-9DB9-0D044A5F2E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951" y="228600"/>
            <a:ext cx="10364098" cy="55112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423664-6E36-469C-BA0F-9CB72AC22C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19:42-44</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 “If you had known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you, the things which make for peace! But now they have been hidden from your eyes…</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will level you to the ground and your children within you, and they will not leave in you one stone upon another, because you did not recognize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time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your visitation.”</a:t>
            </a:r>
          </a:p>
        </p:txBody>
      </p:sp>
    </p:spTree>
    <p:extLst>
      <p:ext uri="{BB962C8B-B14F-4D97-AF65-F5344CB8AC3E}">
        <p14:creationId xmlns:p14="http://schemas.microsoft.com/office/powerpoint/2010/main" val="116227369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40:20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Event (20b)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Lifting (20c)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909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40:20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Event (20b)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Lifting (20c)</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02385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(20)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Butler (21)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Baker (22a)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vindication (22b)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forgotten (23)</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40:20-23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Fulfillment of the Dreams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89626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17062119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Butler (21)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Baker (22a)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vindication (22b)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forgotten (23)</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40:20-23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Fulfillment of the Dreams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6929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Butler (21)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Baker (22a)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vindication (22b)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forgotten (23)</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40:20-23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Fulfillment of the Dreams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2923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4871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0"/>
            <a:ext cx="10972799" cy="3754874"/>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came out from the temple and was going away when His disciples came up to point out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buildings to Him.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them, “Do you not see all these things? Truly I say to you, not one stone here will be left upon another, which will not be torn down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8993578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CB8BC-E320-44BC-A2FE-22E3A653EC03}"/>
              </a:ext>
            </a:extLst>
          </p:cNvPr>
          <p:cNvPicPr>
            <a:picLocks noChangeAspect="1"/>
          </p:cNvPicPr>
          <p:nvPr/>
        </p:nvPicPr>
        <p:blipFill>
          <a:blip r:embed="rId2"/>
          <a:stretch>
            <a:fillRect/>
          </a:stretch>
        </p:blipFill>
        <p:spPr>
          <a:xfrm>
            <a:off x="1641589" y="421803"/>
            <a:ext cx="8908825" cy="5943600"/>
          </a:xfrm>
          <a:prstGeom prst="rect">
            <a:avLst/>
          </a:prstGeom>
        </p:spPr>
      </p:pic>
    </p:spTree>
    <p:extLst>
      <p:ext uri="{BB962C8B-B14F-4D97-AF65-F5344CB8AC3E}">
        <p14:creationId xmlns:p14="http://schemas.microsoft.com/office/powerpoint/2010/main" val="90670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1" y="176463"/>
          <a:ext cx="8991599" cy="6505074"/>
        </p:xfrm>
        <a:graphic>
          <a:graphicData uri="http://schemas.openxmlformats.org/drawingml/2006/table">
            <a:tbl>
              <a:tblPr firstRow="1" bandRow="1">
                <a:tableStyleId>{073A0DAA-6AF3-43AB-8588-CEC1D06C72B9}</a:tableStyleId>
              </a:tblPr>
              <a:tblGrid>
                <a:gridCol w="2893848">
                  <a:extLst>
                    <a:ext uri="{9D8B030D-6E8A-4147-A177-3AD203B41FA5}">
                      <a16:colId xmlns:a16="http://schemas.microsoft.com/office/drawing/2014/main" val="1428814638"/>
                    </a:ext>
                  </a:extLst>
                </a:gridCol>
                <a:gridCol w="2893848">
                  <a:extLst>
                    <a:ext uri="{9D8B030D-6E8A-4147-A177-3AD203B41FA5}">
                      <a16:colId xmlns:a16="http://schemas.microsoft.com/office/drawing/2014/main" val="450372001"/>
                    </a:ext>
                  </a:extLst>
                </a:gridCol>
                <a:gridCol w="3203903">
                  <a:extLst>
                    <a:ext uri="{9D8B030D-6E8A-4147-A177-3AD203B41FA5}">
                      <a16:colId xmlns:a16="http://schemas.microsoft.com/office/drawing/2014/main" val="3560513311"/>
                    </a:ext>
                  </a:extLst>
                </a:gridCol>
              </a:tblGrid>
              <a:tr h="768745">
                <a:tc gridSpan="3">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 24 / REV 6 PARALLELS</a:t>
                      </a:r>
                    </a:p>
                  </a:txBody>
                  <a:tcPr marT="45723" marB="45723" anchor="ctr" horzOverflow="overflow"/>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tc>
                <a:extLst>
                  <a:ext uri="{0D108BD9-81ED-4DB2-BD59-A6C34878D82A}">
                    <a16:rowId xmlns:a16="http://schemas.microsoft.com/office/drawing/2014/main" val="1673481748"/>
                  </a:ext>
                </a:extLst>
              </a:tr>
              <a:tr h="687827">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66"/>
                          </a:solidFill>
                          <a:effectLst/>
                          <a:latin typeface="Calibri" panose="020F0502020204030204" pitchFamily="34" charset="0"/>
                          <a:cs typeface="Calibri" panose="020F0502020204030204" pitchFamily="34" charset="0"/>
                        </a:rPr>
                        <a:t>Seal judgments</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(Rev 6)</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348412215"/>
                  </a:ext>
                </a:extLst>
              </a:tr>
              <a:tr h="687827">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False Christ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24:5</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6:2</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03953039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6:3-4</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30757281"/>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6:5-6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86192265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6:7-8</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450059786"/>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24:9-13</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6:9-11</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12875075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6:12-17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5160276"/>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24:14</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7:1-9</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953082166"/>
                  </a:ext>
                </a:extLst>
              </a:tr>
            </a:tbl>
          </a:graphicData>
        </a:graphic>
      </p:graphicFrame>
    </p:spTree>
    <p:extLst>
      <p:ext uri="{BB962C8B-B14F-4D97-AF65-F5344CB8AC3E}">
        <p14:creationId xmlns:p14="http://schemas.microsoft.com/office/powerpoint/2010/main" val="1919729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3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916732611"/>
              </p:ext>
            </p:extLst>
          </p:nvPr>
        </p:nvGraphicFramePr>
        <p:xfrm>
          <a:off x="609600" y="198120"/>
          <a:ext cx="10972800" cy="60350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690753193"/>
                    </a:ext>
                  </a:extLst>
                </a:gridCol>
                <a:gridCol w="3352800">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Alpheus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Clubbed to death</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Simon the Zealot</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Martyred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Zebedee</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Judea (Acts 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Executed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Thaddeus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Mesopotamia</a:t>
                      </a:r>
                    </a:p>
                  </a:txBody>
                  <a:tcPr anchor="ctr"/>
                </a:tc>
                <a:tc>
                  <a:txBody>
                    <a:bodyPr/>
                    <a:lstStyle/>
                    <a:p>
                      <a:pPr algn="ctr"/>
                      <a:r>
                        <a:rPr lang="en-US" sz="2800" dirty="0">
                          <a:latin typeface="Calibri" panose="020F0502020204030204" pitchFamily="34" charset="0"/>
                          <a:cs typeface="Calibri" panose="020F0502020204030204" pitchFamily="34" charset="0"/>
                        </a:rPr>
                        <a:t>Beaten to death</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Peter</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Babylon, Rome</a:t>
                      </a:r>
                    </a:p>
                  </a:txBody>
                  <a:tcPr anchor="ctr"/>
                </a:tc>
                <a:tc>
                  <a:txBody>
                    <a:bodyPr/>
                    <a:lstStyle/>
                    <a:p>
                      <a:pPr algn="ctr"/>
                      <a:r>
                        <a:rPr lang="en-US" sz="2800" dirty="0">
                          <a:latin typeface="Calibri" panose="020F0502020204030204" pitchFamily="34" charset="0"/>
                          <a:cs typeface="Calibri" panose="020F0502020204030204" pitchFamily="34" charset="0"/>
                        </a:rPr>
                        <a:t>Crucified upside down</a:t>
                      </a:r>
                    </a:p>
                  </a:txBody>
                  <a:tcPr anchor="ctr"/>
                </a:tc>
                <a:extLst>
                  <a:ext uri="{0D108BD9-81ED-4DB2-BD59-A6C34878D82A}">
                    <a16:rowId xmlns:a16="http://schemas.microsoft.com/office/drawing/2014/main" val="1793763941"/>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Matthew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Parthia (Tehran)</a:t>
                      </a:r>
                    </a:p>
                  </a:txBody>
                  <a:tcPr anchor="ctr"/>
                </a:tc>
                <a:tc>
                  <a:txBody>
                    <a:bodyPr/>
                    <a:lstStyle/>
                    <a:p>
                      <a:pPr algn="ctr"/>
                      <a:r>
                        <a:rPr lang="en-US" sz="2800" dirty="0">
                          <a:latin typeface="Calibri" panose="020F0502020204030204" pitchFamily="34" charset="0"/>
                          <a:cs typeface="Calibri" panose="020F0502020204030204" pitchFamily="34" charset="0"/>
                        </a:rPr>
                        <a:t>Beheaded</a:t>
                      </a:r>
                    </a:p>
                  </a:txBody>
                  <a:tcPr anchor="ctr"/>
                </a:tc>
                <a:extLst>
                  <a:ext uri="{0D108BD9-81ED-4DB2-BD59-A6C34878D82A}">
                    <a16:rowId xmlns:a16="http://schemas.microsoft.com/office/drawing/2014/main" val="183737382"/>
                  </a:ext>
                </a:extLst>
              </a:tr>
            </a:tbl>
          </a:graphicData>
        </a:graphic>
      </p:graphicFrame>
    </p:spTree>
    <p:extLst>
      <p:ext uri="{BB962C8B-B14F-4D97-AF65-F5344CB8AC3E}">
        <p14:creationId xmlns:p14="http://schemas.microsoft.com/office/powerpoint/2010/main" val="26710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618787715"/>
              </p:ext>
            </p:extLst>
          </p:nvPr>
        </p:nvGraphicFramePr>
        <p:xfrm>
          <a:off x="609600" y="228600"/>
          <a:ext cx="10972800" cy="53035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690753193"/>
                    </a:ext>
                  </a:extLst>
                </a:gridCol>
                <a:gridCol w="4419600">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John</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Asia Minor, Patmos, Ephesus</a:t>
                      </a:r>
                    </a:p>
                  </a:txBody>
                  <a:tcPr anchor="ctr"/>
                </a:tc>
                <a:tc>
                  <a:txBody>
                    <a:bodyPr/>
                    <a:lstStyle/>
                    <a:p>
                      <a:pPr algn="ctr"/>
                      <a:r>
                        <a:rPr lang="en-US" sz="2800" dirty="0">
                          <a:latin typeface="Calibri" panose="020F0502020204030204" pitchFamily="34" charset="0"/>
                          <a:cs typeface="Calibri" panose="020F0502020204030204" pitchFamily="34" charset="0"/>
                        </a:rPr>
                        <a:t>Fried in boiling oil</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Philip</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E. Turkey</a:t>
                      </a:r>
                    </a:p>
                  </a:txBody>
                  <a:tcPr anchor="ctr"/>
                </a:tc>
                <a:tc>
                  <a:txBody>
                    <a:bodyPr/>
                    <a:lstStyle/>
                    <a:p>
                      <a:pPr algn="ctr"/>
                      <a:r>
                        <a:rPr lang="en-US" sz="2800" dirty="0">
                          <a:latin typeface="Calibri" panose="020F0502020204030204" pitchFamily="34" charset="0"/>
                          <a:cs typeface="Calibri" panose="020F0502020204030204" pitchFamily="34" charset="0"/>
                        </a:rPr>
                        <a:t>Tortured &amp; crucified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Thomas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Speared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Bartholomew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algn="ctr"/>
                      <a:r>
                        <a:rPr lang="en-US" sz="2800" dirty="0">
                          <a:latin typeface="Calibri" panose="020F0502020204030204" pitchFamily="34" charset="0"/>
                          <a:cs typeface="Calibri" panose="020F0502020204030204" pitchFamily="34" charset="0"/>
                        </a:rPr>
                        <a:t>Flayed &amp; crucified</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Andrew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Ukraine, Russia, Greece</a:t>
                      </a:r>
                    </a:p>
                  </a:txBody>
                  <a:tcPr anchor="ctr"/>
                </a:tc>
                <a:tc>
                  <a:txBody>
                    <a:bodyPr/>
                    <a:lstStyle/>
                    <a:p>
                      <a:pPr algn="ctr"/>
                      <a:r>
                        <a:rPr lang="en-US" sz="2800" dirty="0">
                          <a:latin typeface="Calibri" panose="020F0502020204030204" pitchFamily="34" charset="0"/>
                          <a:cs typeface="Calibri" panose="020F0502020204030204" pitchFamily="34" charset="0"/>
                        </a:rPr>
                        <a:t>Hanged</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00956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88FD13-A24A-4639-2D37-E989E3B55148}"/>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1"/>
            <a:ext cx="10972800" cy="446276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latin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rPr>
              <a:t> So we have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prophetic word made more sure</a:t>
            </a:r>
            <a:r>
              <a:rPr lang="en-US" sz="3400" dirty="0">
                <a:effectLst>
                  <a:outerShdw blurRad="38100" dist="38100" dir="2700000" algn="tl">
                    <a:srgbClr val="000000">
                      <a:alpha val="43137"/>
                    </a:srgbClr>
                  </a:outerShdw>
                </a:effectLst>
                <a:latin typeface="Calibri" panose="020F0502020204030204" pitchFamily="34" charset="0"/>
              </a:rPr>
              <a:t>, to which you do well to pay attention as to a lamp shining in a dark place, until the day dawns and the morning star arises in your hearts. </a:t>
            </a:r>
            <a:r>
              <a:rPr lang="en-US" sz="3400" baseline="30000" dirty="0">
                <a:latin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400" baseline="30000" dirty="0">
                <a:latin typeface="Calibri" panose="020F0502020204030204" pitchFamily="34" charset="0"/>
              </a:rPr>
              <a:t>21</a:t>
            </a:r>
            <a:r>
              <a:rPr lang="en-US" sz="34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78832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9957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Butler (21)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Baker (22a)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vindication (22b)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forgotten (23)</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40:20-23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Fulfillment of the Dreams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594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“While on the human side this was ingratitude, on the divine side it was not yet time for Joseph’s release. Joseph had to wait two more years.”</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560</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60308938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a:ln>
            <a:solidFill>
              <a:schemeClr val="tx1"/>
            </a:solidFill>
          </a:ln>
        </p:spPr>
      </p:pic>
    </p:spTree>
    <p:extLst>
      <p:ext uri="{BB962C8B-B14F-4D97-AF65-F5344CB8AC3E}">
        <p14:creationId xmlns:p14="http://schemas.microsoft.com/office/powerpoint/2010/main" val="257879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40:1-23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Prison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Imprisonment (40:1-8)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Butler’s dream (40:9-15)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Baker’s dream (40:16-19)</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Fulfillment of the dreams (40:20-23)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94211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9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40:1-23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Prison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Imprisonment (40:1-8)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Butler’s dream (40:9-15)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Baker’s dream (40:16-19)</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Fulfillment of the dreams (40:20-23)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9991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Dream (16-17)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interpretation (18-19)</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40:16-19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Baker’s Dream</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0443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Dream (16-17)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interpretation (18-19)</a:t>
            </a:r>
          </a:p>
          <a:p>
            <a:pPr marL="0" lvl="2" indent="0" eaLnBrk="1" hangingPunct="1">
              <a:spcBef>
                <a:spcPts val="0"/>
              </a:spcBef>
              <a:spcAft>
                <a:spcPts val="2400"/>
              </a:spcAft>
              <a:buClr>
                <a:srgbClr val="CC66FF"/>
              </a:buClr>
              <a:buSzPct val="100000"/>
              <a:buNone/>
              <a:defRPr/>
            </a:pPr>
            <a:endParaRPr lang="en-US" dirty="0">
              <a:effectLst>
                <a:outerShdw blurRad="38100" dist="38100" dir="2700000" algn="tl">
                  <a:srgbClr val="000000">
                    <a:alpha val="43137"/>
                  </a:srgbClr>
                </a:outerShdw>
              </a:effectLst>
            </a:endParaRPr>
          </a:p>
          <a:p>
            <a:pPr marL="0" lvl="2" indent="0" eaLnBrk="1" hangingPunct="1">
              <a:spcBef>
                <a:spcPts val="0"/>
              </a:spcBef>
              <a:spcAft>
                <a:spcPts val="2400"/>
              </a:spcAft>
              <a:buClr>
                <a:srgbClr val="CC66FF"/>
              </a:buClr>
              <a:buSzPct val="100000"/>
              <a:buNone/>
              <a:defRPr/>
            </a:pP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40:16-19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Baker’s Dream</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27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2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39240</TotalTime>
  <Words>2220</Words>
  <Application>Microsoft Office PowerPoint</Application>
  <PresentationFormat>Widescreen</PresentationFormat>
  <Paragraphs>285</Paragraphs>
  <Slides>55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Calibri</vt:lpstr>
      <vt:lpstr>Symbol</vt:lpstr>
      <vt:lpstr>Times New Roman</vt:lpstr>
      <vt:lpstr>Wingdings</vt:lpstr>
      <vt:lpstr>Azure</vt:lpstr>
      <vt:lpstr>PowerPoint Presentation</vt:lpstr>
      <vt:lpstr>GENESIS STRUCTURE</vt:lpstr>
      <vt:lpstr>Genesis 37:2-36 Joseph Sold unto Egypt</vt:lpstr>
      <vt:lpstr>PowerPoint Presentation</vt:lpstr>
      <vt:lpstr>Genesis 38:1-30 Judah &amp; Tamar</vt:lpstr>
      <vt:lpstr>Genesis 39:1-23 Joseph in Potiphar's House</vt:lpstr>
      <vt:lpstr>Genesis 40:1-23 Joseph in Prison</vt:lpstr>
      <vt:lpstr>III. Genesis 40:16-19 Baker’s Dream</vt:lpstr>
      <vt:lpstr>III. Genesis 40:16-19 Baker’s Dream</vt:lpstr>
      <vt:lpstr>Genesis 40:16-17 Dream</vt:lpstr>
      <vt:lpstr>Genesis 40:16-17 Dream</vt:lpstr>
      <vt:lpstr>Genesis 40:16-17 Dream</vt:lpstr>
      <vt:lpstr>Genesis 40:16b-19 Dream</vt:lpstr>
      <vt:lpstr>Genesis 40:16b-19 Dream</vt:lpstr>
      <vt:lpstr>PowerPoint Presentation</vt:lpstr>
      <vt:lpstr>Genesis 40:16b-19 Dream</vt:lpstr>
      <vt:lpstr>III. Genesis 40:16-19 Baker’s Dream</vt:lpstr>
      <vt:lpstr>Genesis 40:18-19 Interpretation</vt:lpstr>
      <vt:lpstr>Genesis 40:18-19 Interpretation</vt:lpstr>
      <vt:lpstr>Two Rules of Interpretation</vt:lpstr>
      <vt:lpstr>Genesis 40:18-19 Interpretation</vt:lpstr>
      <vt:lpstr>PowerPoint Presentation</vt:lpstr>
      <vt:lpstr>PowerPoint Presentation</vt:lpstr>
      <vt:lpstr>PowerPoint Presentation</vt:lpstr>
      <vt:lpstr>PowerPoint Presentation</vt:lpstr>
      <vt:lpstr>PowerPoint Presentation</vt:lpstr>
      <vt:lpstr>PowerPoint Presentation</vt:lpstr>
      <vt:lpstr>Genesis 40:1-23 Joseph in Prison</vt:lpstr>
      <vt:lpstr>IV. Genesis 40:20-23 Fulfillment of the Dreams</vt:lpstr>
      <vt:lpstr>IV. Genesis 40:20-23 Fulfillment of the Dreams</vt:lpstr>
      <vt:lpstr>Genesis 40:20 Occasion</vt:lpstr>
      <vt:lpstr>Genesis 40:20 Occasion</vt:lpstr>
      <vt:lpstr>PowerPoint Presentation</vt:lpstr>
      <vt:lpstr>13) Messiah must present Himself to Israel on March 30, A.D. 33</vt:lpstr>
      <vt:lpstr>PowerPoint Presentation</vt:lpstr>
      <vt:lpstr>PowerPoint Presentation</vt:lpstr>
      <vt:lpstr>Genesis 40:20 Occasion</vt:lpstr>
      <vt:lpstr>Genesis 40:20 Occasion</vt:lpstr>
      <vt:lpstr>IV. Genesis 40:20-23 Fulfillment of the Dreams</vt:lpstr>
      <vt:lpstr>IV. Genesis 40:20-23 Fulfillment of the Dreams</vt:lpstr>
      <vt:lpstr>IV. Genesis 40:20-23 Fulfillment of the Dreams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Genesis 40:20-23 Fulfillment of the Dreams</vt:lpstr>
      <vt:lpstr>PowerPoint Presentation</vt:lpstr>
      <vt:lpstr>PowerPoint Presentation</vt:lpstr>
      <vt:lpstr>Conclusion</vt:lpstr>
      <vt:lpstr>Genesis 40:1-23 Joseph in Prison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157- 40v16-23</dc:title>
  <dc:subject>Genesis 40</dc:subject>
  <dc:creator>A. Woods</dc:creator>
  <dc:description>Modified by Jim McGowan</dc:description>
  <cp:lastModifiedBy>Jim McGowan</cp:lastModifiedBy>
  <cp:revision>4076</cp:revision>
  <cp:lastPrinted>2024-04-21T03:27:24Z</cp:lastPrinted>
  <dcterms:created xsi:type="dcterms:W3CDTF">2009-03-17T12:21:13Z</dcterms:created>
  <dcterms:modified xsi:type="dcterms:W3CDTF">2024-05-11T19:16:04Z</dcterms:modified>
</cp:coreProperties>
</file>