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9907" r:id="rId2"/>
    <p:sldId id="2573" r:id="rId3"/>
    <p:sldId id="10525" r:id="rId4"/>
    <p:sldId id="5512" r:id="rId5"/>
    <p:sldId id="2575" r:id="rId6"/>
    <p:sldId id="2576" r:id="rId7"/>
    <p:sldId id="10526" r:id="rId8"/>
    <p:sldId id="10527" r:id="rId9"/>
    <p:sldId id="10528" r:id="rId10"/>
    <p:sldId id="10401" r:id="rId11"/>
    <p:sldId id="10523" r:id="rId12"/>
    <p:sldId id="11059" r:id="rId13"/>
    <p:sldId id="11062" r:id="rId14"/>
    <p:sldId id="6515" r:id="rId15"/>
    <p:sldId id="2850" r:id="rId16"/>
    <p:sldId id="9011" r:id="rId17"/>
    <p:sldId id="10312" r:id="rId18"/>
    <p:sldId id="11154" r:id="rId19"/>
    <p:sldId id="11130" r:id="rId20"/>
    <p:sldId id="5707" r:id="rId21"/>
    <p:sldId id="2309" r:id="rId22"/>
    <p:sldId id="282" r:id="rId23"/>
    <p:sldId id="11069" r:id="rId24"/>
    <p:sldId id="4907" r:id="rId25"/>
    <p:sldId id="4920" r:id="rId26"/>
    <p:sldId id="4909" r:id="rId27"/>
    <p:sldId id="3643" r:id="rId28"/>
    <p:sldId id="11070" r:id="rId29"/>
    <p:sldId id="10522" r:id="rId30"/>
    <p:sldId id="11068" r:id="rId31"/>
    <p:sldId id="11067" r:id="rId32"/>
    <p:sldId id="10609" r:id="rId33"/>
  </p:sldIdLst>
  <p:sldSz cx="12192000" cy="6858000"/>
  <p:notesSz cx="7315200" cy="9601200"/>
  <p:custDataLst>
    <p:tags r:id="rId3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3399"/>
    <a:srgbClr val="0000CC"/>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8" autoAdjust="0"/>
    <p:restoredTop sz="93870" autoAdjust="0"/>
  </p:normalViewPr>
  <p:slideViewPr>
    <p:cSldViewPr>
      <p:cViewPr varScale="1">
        <p:scale>
          <a:sx n="103" d="100"/>
          <a:sy n="103" d="100"/>
        </p:scale>
        <p:origin x="552"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53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9C9EF08-877D-4C66-BF94-B2C38CC072EE}"/>
    <pc:docChg chg="custSel modHandout">
      <pc:chgData name="Jim McGowan" userId="e2c7446dd3aca506" providerId="LiveId" clId="{39C9EF08-877D-4C66-BF94-B2C38CC072EE}" dt="2024-03-19T15:02:09.061" v="5" actId="6549"/>
      <pc:docMkLst>
        <pc:docMk/>
      </pc:docMkLst>
    </pc:docChg>
  </pc:docChgLst>
  <pc:docChgLst>
    <pc:chgData name="Jim McGowan" userId="e2c7446dd3aca506" providerId="LiveId" clId="{2CB5C28D-12E7-4891-BCBC-8A9869B2FD25}"/>
    <pc:docChg chg="custSel replTag delTag modHandout">
      <pc:chgData name="Jim McGowan" userId="e2c7446dd3aca506" providerId="LiveId" clId="{2CB5C28D-12E7-4891-BCBC-8A9869B2FD25}" dt="2024-03-03T17:23:24.258" v="1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2 Thessalonians 030 – 2v12</a:t>
            </a:r>
          </a:p>
          <a:p>
            <a:pPr>
              <a:defRPr/>
            </a:pPr>
            <a:r>
              <a:rPr lang="en-US" sz="1400" dirty="0"/>
              <a:t>05-12-2024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5/11/2024</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4</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13</a:t>
            </a:fld>
            <a:endParaRPr lang="en-US"/>
          </a:p>
        </p:txBody>
      </p:sp>
    </p:spTree>
    <p:extLst>
      <p:ext uri="{BB962C8B-B14F-4D97-AF65-F5344CB8AC3E}">
        <p14:creationId xmlns:p14="http://schemas.microsoft.com/office/powerpoint/2010/main" val="260609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30</a:t>
            </a:fld>
            <a:endParaRPr lang="en-US"/>
          </a:p>
        </p:txBody>
      </p:sp>
    </p:spTree>
    <p:extLst>
      <p:ext uri="{BB962C8B-B14F-4D97-AF65-F5344CB8AC3E}">
        <p14:creationId xmlns:p14="http://schemas.microsoft.com/office/powerpoint/2010/main" val="414660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31</a:t>
            </a:fld>
            <a:endParaRPr lang="en-US" altLang="en-US" dirty="0"/>
          </a:p>
        </p:txBody>
      </p:sp>
    </p:spTree>
    <p:extLst>
      <p:ext uri="{BB962C8B-B14F-4D97-AF65-F5344CB8AC3E}">
        <p14:creationId xmlns:p14="http://schemas.microsoft.com/office/powerpoint/2010/main" val="95036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1197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9347200" y="6248400"/>
            <a:ext cx="2540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3312524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132413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93614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5" r:id="rId14"/>
    <p:sldLayoutId id="2147496306" r:id="rId15"/>
    <p:sldLayoutId id="2147496307"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10457-12D8-7F64-2A6D-BC5D9AF764C3}"/>
              </a:ext>
            </a:extLst>
          </p:cNvPr>
          <p:cNvPicPr>
            <a:picLocks noChangeAspect="1"/>
          </p:cNvPicPr>
          <p:nvPr/>
        </p:nvPicPr>
        <p:blipFill>
          <a:blip r:embed="rId2"/>
          <a:stretch>
            <a:fillRect/>
          </a:stretch>
        </p:blipFill>
        <p:spPr>
          <a:xfrm>
            <a:off x="2021633" y="457200"/>
            <a:ext cx="814873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ubtitle 2">
            <a:extLst>
              <a:ext uri="{FF2B5EF4-FFF2-40B4-BE49-F238E27FC236}">
                <a16:creationId xmlns:a16="http://schemas.microsoft.com/office/drawing/2014/main" id="{F6F239A2-28FB-CB10-2B53-6BC98FC8D84B}"/>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3" name="Picture 2">
            <a:extLst>
              <a:ext uri="{FF2B5EF4-FFF2-40B4-BE49-F238E27FC236}">
                <a16:creationId xmlns:a16="http://schemas.microsoft.com/office/drawing/2014/main" id="{E19EE9D4-75BC-71C7-1AA1-8C247FC30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spTree>
    <p:extLst>
      <p:ext uri="{BB962C8B-B14F-4D97-AF65-F5344CB8AC3E}">
        <p14:creationId xmlns:p14="http://schemas.microsoft.com/office/powerpoint/2010/main" val="6003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8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9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Destruction of the lawless one (2:8-9)</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2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cause</a:t>
            </a:r>
            <a:r>
              <a:rPr lang="en-US" sz="32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a:t>
            </a:r>
            <a:r>
              <a:rPr lang="en-US" sz="3200" dirty="0">
                <a:effectLst>
                  <a:outerShdw blurRad="38100" dist="38100" dir="2700000" algn="tl">
                    <a:srgbClr val="000000">
                      <a:alpha val="43137"/>
                    </a:srgbClr>
                  </a:outerShdw>
                </a:effectLst>
              </a:rPr>
              <a:t>udgment itself (</a:t>
            </a:r>
            <a:r>
              <a:rPr lang="en-US"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The judgment’s purpose (12)</a:t>
            </a: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36748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0427BD-A16C-40CD-9E7E-C2E8806B1B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3" name="Content Placeholder 2">
            <a:extLst>
              <a:ext uri="{FF2B5EF4-FFF2-40B4-BE49-F238E27FC236}">
                <a16:creationId xmlns:a16="http://schemas.microsoft.com/office/drawing/2014/main" id="{810A5E42-A4E0-481D-B97E-5ED7A1884DA5}"/>
              </a:ext>
            </a:extLst>
          </p:cNvPr>
          <p:cNvSpPr>
            <a:spLocks noGrp="1"/>
          </p:cNvSpPr>
          <p:nvPr>
            <p:ph idx="1"/>
          </p:nvPr>
        </p:nvSpPr>
        <p:spPr>
          <a:xfrm>
            <a:off x="609600" y="0"/>
            <a:ext cx="10972800" cy="4343400"/>
          </a:xfrm>
        </p:spPr>
        <p:txBody>
          <a:bodyPr/>
          <a:lstStyle/>
          <a:p>
            <a:pPr marL="342900" indent="-342900" algn="ctr" defTabSz="685800" eaLnBrk="0" hangingPunct="0">
              <a:lnSpc>
                <a:spcPct val="100000"/>
              </a:lnSpc>
              <a:spcBef>
                <a:spcPct val="0"/>
              </a:spcBef>
              <a:spcAft>
                <a:spcPts val="1200"/>
              </a:spcAft>
              <a:buClr>
                <a:schemeClr val="tx1"/>
              </a:buClr>
              <a:buSzPct val="75000"/>
              <a:buNone/>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Acts 17:30-31</a:t>
            </a:r>
          </a:p>
          <a:p>
            <a:pPr marL="0" indent="0" algn="just">
              <a:lnSpc>
                <a:spcPct val="100000"/>
              </a:lnSpc>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30</a:t>
            </a:r>
            <a:r>
              <a:rPr lang="en-US" sz="3600" dirty="0">
                <a:effectLst>
                  <a:outerShdw blurRad="38100" dist="38100" dir="2700000" algn="tl">
                    <a:srgbClr val="000000">
                      <a:alpha val="43137"/>
                    </a:srgbClr>
                  </a:outerShdw>
                </a:effectLst>
              </a:rPr>
              <a:t> Therefore having overlooked the times of ignorance, God is now declaring to men that all people everywhere should </a:t>
            </a:r>
            <a:r>
              <a:rPr lang="en-US" sz="3600" b="1" u="sng" dirty="0">
                <a:solidFill>
                  <a:srgbClr val="FFFFCC"/>
                </a:solidFill>
                <a:effectLst>
                  <a:outerShdw blurRad="38100" dist="38100" dir="2700000" algn="tl">
                    <a:srgbClr val="000000">
                      <a:alpha val="43137"/>
                    </a:srgbClr>
                  </a:outerShdw>
                </a:effectLst>
              </a:rPr>
              <a:t>repent [</a:t>
            </a:r>
            <a:r>
              <a:rPr lang="en-US" sz="3600" b="1" i="1" u="sng" dirty="0" err="1">
                <a:solidFill>
                  <a:srgbClr val="FFFFCC"/>
                </a:solidFill>
                <a:effectLst>
                  <a:outerShdw blurRad="38100" dist="38100" dir="2700000" algn="tl">
                    <a:srgbClr val="000000">
                      <a:alpha val="43137"/>
                    </a:srgbClr>
                  </a:outerShdw>
                </a:effectLst>
              </a:rPr>
              <a:t>metanoeō</a:t>
            </a:r>
            <a:r>
              <a:rPr lang="en-US" sz="3600" b="1" u="sng"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31</a:t>
            </a:r>
            <a:r>
              <a:rPr lang="en-US" sz="3600" dirty="0">
                <a:effectLst>
                  <a:outerShdw blurRad="38100" dist="38100" dir="2700000" algn="tl">
                    <a:srgbClr val="000000">
                      <a:alpha val="43137"/>
                    </a:srgbClr>
                  </a:outerShdw>
                </a:effectLst>
              </a:rPr>
              <a:t> because He has fixed a day in which He will judge the world in righteousness through a Man whom He has appointed, having furnished proof to all men by raising Him from the dead.”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545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316858"/>
          <a:ext cx="10972800" cy="6068219"/>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pPr algn="l"/>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SHEEP AND GOAT</a:t>
                      </a:r>
                    </a:p>
                  </a:txBody>
                  <a:tcPr marT="45717" marB="45717" anchor="ctr">
                    <a:solidFill>
                      <a:schemeClr val="tx2">
                        <a:lumMod val="20000"/>
                        <a:lumOff val="80000"/>
                      </a:schemeClr>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3711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Matt 25:31-46</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649461">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Earth, Jerusalem</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927801">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Gentile Tribulation survivors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649461">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Tribulation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927801">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Saved Gentiles enter kingdom</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927801">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Treatment of Christ’s brethren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164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144878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50659-CF30-D2AF-2BAA-3AF57230CE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John 3:36</a:t>
            </a:r>
          </a:p>
          <a:p>
            <a:pPr algn="just">
              <a:spcAft>
                <a:spcPts val="750"/>
              </a:spcAft>
            </a:pP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Son has eternal life; but the one who does not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obey</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Son will not see life, but the wrath of God remains on him.”</a:t>
            </a:r>
          </a:p>
        </p:txBody>
      </p:sp>
      <p:pic>
        <p:nvPicPr>
          <p:cNvPr id="2" name="Picture 1">
            <a:extLst>
              <a:ext uri="{FF2B5EF4-FFF2-40B4-BE49-F238E27FC236}">
                <a16:creationId xmlns:a16="http://schemas.microsoft.com/office/drawing/2014/main" id="{F5BB1750-33B0-4FB7-B1C6-763305E58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5288" y="2971800"/>
            <a:ext cx="1941425" cy="1828800"/>
          </a:xfrm>
          <a:prstGeom prst="rect">
            <a:avLst/>
          </a:prstGeom>
        </p:spPr>
      </p:pic>
    </p:spTree>
    <p:extLst>
      <p:ext uri="{BB962C8B-B14F-4D97-AF65-F5344CB8AC3E}">
        <p14:creationId xmlns:p14="http://schemas.microsoft.com/office/powerpoint/2010/main" val="370791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257300" y="5943600"/>
            <a:ext cx="9677400" cy="796925"/>
          </a:xfrm>
        </p:spPr>
        <p:txBody>
          <a:bodyPr/>
          <a:lstStyle/>
          <a:p>
            <a:pPr algn="ctr" eaLnBrk="1" hangingPunct="1"/>
            <a:r>
              <a:rPr lang="en-US" altLang="en-US" sz="2000" dirty="0">
                <a:solidFill>
                  <a:schemeClr val="tx1"/>
                </a:solidFill>
              </a:rPr>
              <a:t>Lewis Sperry Chafer, vol. 7, </a:t>
            </a:r>
            <a:r>
              <a:rPr lang="en-US" altLang="en-US" sz="2000" i="1" dirty="0">
                <a:solidFill>
                  <a:schemeClr val="tx1"/>
                </a:solidFill>
              </a:rPr>
              <a:t>Systematic Theology</a:t>
            </a:r>
            <a:br>
              <a:rPr lang="en-US" altLang="en-US" sz="2000" dirty="0">
                <a:solidFill>
                  <a:schemeClr val="tx1"/>
                </a:solidFill>
              </a:rPr>
            </a:br>
            <a:r>
              <a:rPr lang="en-US" altLang="en-US" sz="2000" dirty="0">
                <a:solidFill>
                  <a:schemeClr val="tx1"/>
                </a:solidFill>
              </a:rPr>
              <a:t>(Grand Rapids, MI: Kregel Publications, 1993), 265-66.</a:t>
            </a:r>
          </a:p>
        </p:txBody>
      </p:sp>
      <p:sp>
        <p:nvSpPr>
          <p:cNvPr id="105475" name="Content Placeholder 2"/>
          <p:cNvSpPr>
            <a:spLocks noGrp="1"/>
          </p:cNvSpPr>
          <p:nvPr>
            <p:ph idx="1"/>
          </p:nvPr>
        </p:nvSpPr>
        <p:spPr>
          <a:xfrm>
            <a:off x="3810000" y="1981200"/>
            <a:ext cx="7772400" cy="2667000"/>
          </a:xfrm>
        </p:spPr>
        <p:txBody>
          <a:bodyPr/>
          <a:lstStyle/>
          <a:p>
            <a:pPr marL="0" indent="0" algn="just" eaLnBrk="1" hangingPunct="1">
              <a:lnSpc>
                <a:spcPct val="100000"/>
              </a:lnSpc>
              <a:buNone/>
            </a:pPr>
            <a:r>
              <a:rPr lang="en-US" altLang="en-US" sz="3200" dirty="0"/>
              <a:t>“…because upwards of 150 passages of Scripture condition salvation upon </a:t>
            </a:r>
            <a:r>
              <a:rPr lang="en-US" altLang="en-US" sz="3200" b="1" u="sng" dirty="0">
                <a:solidFill>
                  <a:srgbClr val="FFFFCC"/>
                </a:solidFill>
              </a:rPr>
              <a:t>believing</a:t>
            </a:r>
            <a:r>
              <a:rPr lang="en-US" altLang="en-US" sz="3200" dirty="0"/>
              <a:t> only</a:t>
            </a:r>
            <a:r>
              <a:rPr lang="en-US" altLang="en-US" sz="3200" b="1" dirty="0"/>
              <a:t> </a:t>
            </a:r>
            <a:r>
              <a:rPr lang="en-US" altLang="en-US" sz="3200" dirty="0"/>
              <a:t>(cf. John 3:16; Acts 16:31).”</a:t>
            </a:r>
          </a:p>
        </p:txBody>
      </p:sp>
      <p:pic>
        <p:nvPicPr>
          <p:cNvPr id="47108" name="Picture 2" descr="http://t1.gstatic.com/images?q=tbn:ANd9GcQxv3vyi4YqgamHAJTIgWkNJkLqWWIuAG2pkecTpX67vjz6XE96Kw"/>
          <p:cNvPicPr>
            <a:picLocks noChangeAspect="1" noChangeArrowheads="1"/>
          </p:cNvPicPr>
          <p:nvPr/>
        </p:nvPicPr>
        <p:blipFill>
          <a:blip r:embed="rId2" cstate="print"/>
          <a:srcRect/>
          <a:stretch>
            <a:fillRect/>
          </a:stretch>
        </p:blipFill>
        <p:spPr bwMode="auto">
          <a:xfrm>
            <a:off x="762001" y="1600200"/>
            <a:ext cx="2594995"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txBox="1">
            <a:spLocks/>
          </p:cNvSpPr>
          <p:nvPr/>
        </p:nvSpPr>
        <p:spPr>
          <a:xfrm>
            <a:off x="1981200" y="228600"/>
            <a:ext cx="8229600" cy="914400"/>
          </a:xfrm>
          <a:prstGeom prst="rect">
            <a:avLst/>
          </a:prstGeom>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Tree>
    <p:extLst>
      <p:ext uri="{BB962C8B-B14F-4D97-AF65-F5344CB8AC3E}">
        <p14:creationId xmlns:p14="http://schemas.microsoft.com/office/powerpoint/2010/main" val="2800202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609600" y="990600"/>
            <a:ext cx="82296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kern="1200" dirty="0">
                <a:solidFill>
                  <a:srgbClr val="FFFFCC"/>
                </a:solidFill>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10676" y="1981200"/>
            <a:ext cx="2371724" cy="2934092"/>
          </a:xfrm>
          <a:prstGeom prst="rect">
            <a:avLst/>
          </a:prstGeom>
          <a:noFill/>
          <a:ln w="28575">
            <a:solidFill>
              <a:schemeClr val="tx1"/>
            </a:solidFill>
            <a:miter lim="800000"/>
            <a:headEnd/>
            <a:tailEnd/>
          </a:ln>
        </p:spPr>
      </p:pic>
      <p:sp>
        <p:nvSpPr>
          <p:cNvPr id="4" name="Title 1"/>
          <p:cNvSpPr txBox="1">
            <a:spLocks/>
          </p:cNvSpPr>
          <p:nvPr/>
        </p:nvSpPr>
        <p:spPr>
          <a:xfrm>
            <a:off x="1576388" y="228600"/>
            <a:ext cx="9039225"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609600" y="2667000"/>
            <a:ext cx="82296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800" b="1" dirty="0">
                <a:solidFill>
                  <a:srgbClr val="FFFFCC"/>
                </a:solidFill>
                <a:effectLst>
                  <a:outerShdw blurRad="38100" dist="38100" dir="2700000" algn="tl">
                    <a:srgbClr val="000000"/>
                  </a:outerShdw>
                </a:effectLst>
                <a:latin typeface="Calibri" panose="020F0502020204030204" pitchFamily="34" charset="0"/>
              </a:rPr>
              <a:t>John 3:16</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believes</a:t>
            </a:r>
            <a:r>
              <a:rPr lang="en-US" altLang="en-US" sz="2800" dirty="0">
                <a:effectLst>
                  <a:outerShdw blurRad="38100" dist="38100" dir="2700000" algn="tl">
                    <a:srgbClr val="000000"/>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609600" y="4800600"/>
            <a:ext cx="82296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800" b="1" dirty="0">
                <a:solidFill>
                  <a:srgbClr val="FFFFCC"/>
                </a:solidFill>
                <a:effectLst>
                  <a:outerShdw blurRad="38100" dist="38100" dir="2700000" algn="tl">
                    <a:srgbClr val="000000"/>
                  </a:outerShdw>
                </a:effectLst>
                <a:latin typeface="Calibri" panose="020F0502020204030204" pitchFamily="34" charset="0"/>
              </a:rPr>
              <a:t>Acts 16:30-31</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a:t>
            </a:r>
            <a:r>
              <a:rPr lang="en-US" altLang="en-US" sz="2800" dirty="0">
                <a:effectLst>
                  <a:outerShdw blurRad="38100" dist="38100" dir="2700000" algn="tl">
                    <a:srgbClr val="000000"/>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141965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chemeClr val="tx1"/>
          </a:solidFill>
          <a:ln w="38100">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E3DBE7-394A-B83A-36C3-5F5C1488EB25}"/>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1"/>
            <a:ext cx="10972800" cy="3939540"/>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5</a:t>
            </a:r>
            <a:r>
              <a:rPr lang="en-US" sz="34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faith</a:t>
            </a:r>
            <a:r>
              <a:rPr lang="en-US" sz="3400" dirty="0">
                <a:effectLst>
                  <a:outerShdw blurRad="38100" dist="38100" dir="2700000" algn="tl">
                    <a:srgbClr val="000000">
                      <a:alpha val="43137"/>
                    </a:srgbClr>
                  </a:outerShdw>
                </a:effectLst>
                <a:latin typeface="Calibri" panose="020F0502020204030204" pitchFamily="34" charset="0"/>
              </a:rPr>
              <a:t> supply moral excellence,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moral excellence, knowledge, </a:t>
            </a:r>
            <a:r>
              <a:rPr lang="en-US" sz="3400" baseline="30000" dirty="0">
                <a:effectLst>
                  <a:outerShdw blurRad="38100" dist="38100" dir="2700000" algn="tl">
                    <a:srgbClr val="000000">
                      <a:alpha val="43137"/>
                    </a:srgbClr>
                  </a:outerShdw>
                </a:effectLst>
                <a:latin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rPr>
              <a:t>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knowledge, self-control,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self-control, perseverance,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perseverance, godliness, </a:t>
            </a:r>
            <a:r>
              <a:rPr lang="en-US" sz="3400" baseline="30000" dirty="0">
                <a:effectLst>
                  <a:outerShdw blurRad="38100" dist="38100" dir="2700000" algn="tl">
                    <a:srgbClr val="000000">
                      <a:alpha val="43137"/>
                    </a:srgbClr>
                  </a:outerShdw>
                </a:effectLst>
                <a:latin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rPr>
              <a:t>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22951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228600"/>
            <a:ext cx="9144000" cy="1143000"/>
          </a:xfrm>
        </p:spPr>
        <p:txBody>
          <a:bodyPr/>
          <a:lstStyle/>
          <a:p>
            <a:pPr algn="ctr">
              <a:spcAft>
                <a:spcPts val="600"/>
              </a:spcAft>
            </a:pPr>
            <a:r>
              <a:rPr lang="en-US" sz="3600" dirty="0"/>
              <a:t>Thomas L. Constable</a:t>
            </a:r>
            <a:br>
              <a:rPr lang="en-US" sz="3600" dirty="0"/>
            </a:br>
            <a:r>
              <a:rPr lang="en-US" sz="2000" dirty="0">
                <a:solidFill>
                  <a:schemeClr val="tx1"/>
                </a:solidFill>
              </a:rPr>
              <a:t>“Notes on 2 Peter,” online: www.soniclight.com, </a:t>
            </a:r>
            <a:br>
              <a:rPr lang="en-US" sz="2000" dirty="0">
                <a:solidFill>
                  <a:schemeClr val="tx1"/>
                </a:solidFill>
              </a:rPr>
            </a:br>
            <a:r>
              <a:rPr lang="en-US" sz="2000" dirty="0">
                <a:solidFill>
                  <a:schemeClr val="tx1"/>
                </a:solidFill>
              </a:rPr>
              <a:t>accessed 21 January 2020, 12.</a:t>
            </a:r>
          </a:p>
        </p:txBody>
      </p:sp>
      <p:sp>
        <p:nvSpPr>
          <p:cNvPr id="16387" name="Rectangle 3"/>
          <p:cNvSpPr>
            <a:spLocks noGrp="1" noChangeArrowheads="1"/>
          </p:cNvSpPr>
          <p:nvPr>
            <p:ph type="body" idx="1"/>
          </p:nvPr>
        </p:nvSpPr>
        <p:spPr>
          <a:xfrm>
            <a:off x="609600" y="1676400"/>
            <a:ext cx="10972800" cy="4343400"/>
          </a:xfrm>
        </p:spPr>
        <p:txBody>
          <a:bodyPr/>
          <a:lstStyle/>
          <a:p>
            <a:pPr marL="0" indent="0" algn="just">
              <a:buNone/>
              <a:defRPr/>
            </a:pPr>
            <a:r>
              <a:rPr lang="en-US" i="1" dirty="0"/>
              <a:t>“</a:t>
            </a:r>
            <a:r>
              <a:rPr lang="en-US" dirty="0"/>
              <a:t>Unlike other New Testament ethical lists (except Rom. 5:3-5), Peter used a literary device called ‘</a:t>
            </a:r>
            <a:r>
              <a:rPr lang="en-US" dirty="0" err="1"/>
              <a:t>sorites</a:t>
            </a:r>
            <a:r>
              <a:rPr lang="en-US" dirty="0"/>
              <a:t>’ (also called ‘climax’ or </a:t>
            </a:r>
            <a:r>
              <a:rPr lang="en-US" i="1" dirty="0" err="1"/>
              <a:t>gradatio</a:t>
            </a:r>
            <a:r>
              <a:rPr lang="en-US" dirty="0"/>
              <a:t>). Sorites (from the Gr. </a:t>
            </a:r>
            <a:r>
              <a:rPr lang="en-US" i="1" dirty="0" err="1"/>
              <a:t>soros</a:t>
            </a:r>
            <a:r>
              <a:rPr lang="en-US" dirty="0"/>
              <a:t>, ‘a heap’) is </a:t>
            </a:r>
            <a:r>
              <a:rPr lang="en-US" b="1" u="sng" dirty="0">
                <a:solidFill>
                  <a:srgbClr val="FFFFCC"/>
                </a:solidFill>
              </a:rPr>
              <a:t>a set of statements that proceed, step by step, to a climactic conclusion through the force of logic or reliance upon a series of indisputable facts</a:t>
            </a:r>
            <a:r>
              <a:rPr lang="en-US" dirty="0"/>
              <a:t>. Each new statement picks up the last key word or phrase of the preceding one</a:t>
            </a:r>
            <a:r>
              <a:rPr lang="en-US" i="1" dirty="0"/>
              <a:t>.”</a:t>
            </a:r>
          </a:p>
        </p:txBody>
      </p:sp>
    </p:spTree>
    <p:extLst>
      <p:ext uri="{BB962C8B-B14F-4D97-AF65-F5344CB8AC3E}">
        <p14:creationId xmlns:p14="http://schemas.microsoft.com/office/powerpoint/2010/main" val="2133051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2209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pic>
        <p:nvPicPr>
          <p:cNvPr id="2" name="Picture 1">
            <a:extLst>
              <a:ext uri="{FF2B5EF4-FFF2-40B4-BE49-F238E27FC236}">
                <a16:creationId xmlns:a16="http://schemas.microsoft.com/office/drawing/2014/main" id="{5240861B-CE2D-4FC8-9428-4CE5AD9F31E6}"/>
              </a:ext>
            </a:extLst>
          </p:cNvPr>
          <p:cNvPicPr>
            <a:picLocks noChangeAspect="1"/>
          </p:cNvPicPr>
          <p:nvPr/>
        </p:nvPicPr>
        <p:blipFill>
          <a:blip r:embed="rId2"/>
          <a:stretch>
            <a:fillRect/>
          </a:stretch>
        </p:blipFill>
        <p:spPr>
          <a:xfrm>
            <a:off x="2139353" y="1447801"/>
            <a:ext cx="7913294" cy="49930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John 1:12</a:t>
            </a:r>
          </a:p>
          <a:p>
            <a:pPr marL="0" indent="0" algn="just" eaLnBrk="1" hangingPunct="1">
              <a:spcBef>
                <a:spcPts val="0"/>
              </a:spcBef>
              <a:buNone/>
            </a:pPr>
            <a:r>
              <a:rPr lang="en-US" sz="3600" dirty="0">
                <a:cs typeface="Calibri" panose="020F0502020204030204" pitchFamily="34" charset="0"/>
              </a:rPr>
              <a:t>“But as many as </a:t>
            </a:r>
            <a:r>
              <a:rPr lang="en-US" sz="3600" b="1" u="sng" dirty="0">
                <a:solidFill>
                  <a:srgbClr val="FFFFCC"/>
                </a:solidFill>
                <a:cs typeface="Calibri" panose="020F0502020204030204" pitchFamily="34" charset="0"/>
              </a:rPr>
              <a:t>received</a:t>
            </a:r>
            <a:r>
              <a:rPr lang="en-US" sz="3600" dirty="0">
                <a:cs typeface="Calibri" panose="020F0502020204030204" pitchFamily="34" charset="0"/>
              </a:rPr>
              <a:t> Him, to them He gave the right to become children of God, even to those who </a:t>
            </a:r>
            <a:r>
              <a:rPr lang="en-US" sz="3600" b="1" u="sng" dirty="0">
                <a:solidFill>
                  <a:srgbClr val="FFFFCC"/>
                </a:solidFill>
                <a:cs typeface="Calibri" panose="020F0502020204030204" pitchFamily="34" charset="0"/>
              </a:rPr>
              <a:t>believe</a:t>
            </a:r>
            <a:r>
              <a:rPr lang="en-US" sz="3600" dirty="0">
                <a:cs typeface="Calibri" panose="020F0502020204030204" pitchFamily="34" charset="0"/>
              </a:rPr>
              <a:t> in His name.”</a:t>
            </a:r>
          </a:p>
        </p:txBody>
      </p:sp>
      <p:pic>
        <p:nvPicPr>
          <p:cNvPr id="3" name="Picture 2">
            <a:extLst>
              <a:ext uri="{FF2B5EF4-FFF2-40B4-BE49-F238E27FC236}">
                <a16:creationId xmlns:a16="http://schemas.microsoft.com/office/drawing/2014/main" id="{EB13DA17-889F-6CF5-D098-8F39FA4EF1F6}"/>
              </a:ext>
            </a:extLst>
          </p:cNvPr>
          <p:cNvPicPr>
            <a:picLocks noChangeAspect="1"/>
          </p:cNvPicPr>
          <p:nvPr/>
        </p:nvPicPr>
        <p:blipFill rotWithShape="1">
          <a:blip r:embed="rId3"/>
          <a:srcRect l="10635" r="11905"/>
          <a:stretch/>
        </p:blipFill>
        <p:spPr>
          <a:xfrm>
            <a:off x="5033554" y="2133600"/>
            <a:ext cx="2124892" cy="2743200"/>
          </a:xfrm>
          <a:prstGeom prst="rect">
            <a:avLst/>
          </a:prstGeom>
        </p:spPr>
      </p:pic>
    </p:spTree>
    <p:extLst>
      <p:ext uri="{BB962C8B-B14F-4D97-AF65-F5344CB8AC3E}">
        <p14:creationId xmlns:p14="http://schemas.microsoft.com/office/powerpoint/2010/main" val="219081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1910760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74127B-C209-4CE5-9C3E-76EBAFAC9159}"/>
              </a:ext>
            </a:extLst>
          </p:cNvPr>
          <p:cNvPicPr>
            <a:picLocks noChangeAspect="1"/>
          </p:cNvPicPr>
          <p:nvPr/>
        </p:nvPicPr>
        <p:blipFill>
          <a:blip r:embed="rId2"/>
          <a:stretch>
            <a:fillRect/>
          </a:stretch>
        </p:blipFill>
        <p:spPr>
          <a:xfrm>
            <a:off x="1667429" y="157572"/>
            <a:ext cx="8857143" cy="6542857"/>
          </a:xfrm>
          <a:prstGeom prst="rect">
            <a:avLst/>
          </a:prstGeom>
        </p:spPr>
      </p:pic>
    </p:spTree>
    <p:extLst>
      <p:ext uri="{BB962C8B-B14F-4D97-AF65-F5344CB8AC3E}">
        <p14:creationId xmlns:p14="http://schemas.microsoft.com/office/powerpoint/2010/main" val="102448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1" y="176463"/>
          <a:ext cx="8991599" cy="6505074"/>
        </p:xfrm>
        <a:graphic>
          <a:graphicData uri="http://schemas.openxmlformats.org/drawingml/2006/table">
            <a:tbl>
              <a:tblPr firstRow="1" bandRow="1">
                <a:tableStyleId>{073A0DAA-6AF3-43AB-8588-CEC1D06C72B9}</a:tableStyleId>
              </a:tblPr>
              <a:tblGrid>
                <a:gridCol w="2893848">
                  <a:extLst>
                    <a:ext uri="{9D8B030D-6E8A-4147-A177-3AD203B41FA5}">
                      <a16:colId xmlns:a16="http://schemas.microsoft.com/office/drawing/2014/main" val="1428814638"/>
                    </a:ext>
                  </a:extLst>
                </a:gridCol>
                <a:gridCol w="2893848">
                  <a:extLst>
                    <a:ext uri="{9D8B030D-6E8A-4147-A177-3AD203B41FA5}">
                      <a16:colId xmlns:a16="http://schemas.microsoft.com/office/drawing/2014/main" val="450372001"/>
                    </a:ext>
                  </a:extLst>
                </a:gridCol>
                <a:gridCol w="3203903">
                  <a:extLst>
                    <a:ext uri="{9D8B030D-6E8A-4147-A177-3AD203B41FA5}">
                      <a16:colId xmlns:a16="http://schemas.microsoft.com/office/drawing/2014/main" val="3560513311"/>
                    </a:ext>
                  </a:extLst>
                </a:gridCol>
              </a:tblGrid>
              <a:tr h="768745">
                <a:tc gridSpan="3">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pP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 24 / REV 6 PARALLELS</a:t>
                      </a:r>
                    </a:p>
                  </a:txBody>
                  <a:tcPr marT="45723" marB="45723" anchor="ctr" horzOverflow="overflow"/>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rgbClr val="FFFFCC"/>
                        </a:solidFill>
                        <a:effectLst/>
                        <a:latin typeface="+mj-lt"/>
                      </a:endParaRPr>
                    </a:p>
                  </a:txBody>
                  <a:tcPr marT="45723" marB="45723" horzOverflow="overflow"/>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rgbClr val="FFFFCC"/>
                        </a:solidFill>
                        <a:effectLst/>
                        <a:latin typeface="+mj-lt"/>
                      </a:endParaRPr>
                    </a:p>
                  </a:txBody>
                  <a:tcPr marT="45723" marB="45723" horzOverflow="overflow"/>
                </a:tc>
                <a:extLst>
                  <a:ext uri="{0D108BD9-81ED-4DB2-BD59-A6C34878D82A}">
                    <a16:rowId xmlns:a16="http://schemas.microsoft.com/office/drawing/2014/main" val="1673481748"/>
                  </a:ext>
                </a:extLst>
              </a:tr>
              <a:tr h="687827">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66"/>
                          </a:solidFill>
                          <a:effectLst/>
                          <a:latin typeface="Calibri" panose="020F0502020204030204" pitchFamily="34" charset="0"/>
                          <a:cs typeface="Calibri" panose="020F0502020204030204" pitchFamily="34" charset="0"/>
                        </a:rPr>
                        <a:t>Seal judgments</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(Rev 6)</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348412215"/>
                  </a:ext>
                </a:extLst>
              </a:tr>
              <a:tr h="687827">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False Christ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24:5</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6:2</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039530397"/>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6:3-4</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30757281"/>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6:5-6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861922657"/>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6:7-8</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450059786"/>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24:9-13</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6:9-11</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128750757"/>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6:12-17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5160276"/>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24:14</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7:1-9</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953082166"/>
                  </a:ext>
                </a:extLst>
              </a:tr>
            </a:tbl>
          </a:graphicData>
        </a:graphic>
      </p:graphicFrame>
    </p:spTree>
    <p:extLst>
      <p:ext uri="{BB962C8B-B14F-4D97-AF65-F5344CB8AC3E}">
        <p14:creationId xmlns:p14="http://schemas.microsoft.com/office/powerpoint/2010/main" val="1919729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609600" y="1295399"/>
            <a:ext cx="10972800" cy="5448299"/>
          </a:xfrm>
        </p:spPr>
        <p:txBody>
          <a:bodyPr/>
          <a:lstStyle/>
          <a:p>
            <a:pPr marL="0" indent="0" algn="just">
              <a:buNone/>
              <a:defRPr/>
            </a:pPr>
            <a:r>
              <a:rPr lang="en-US" sz="3000" dirty="0">
                <a:effectLst>
                  <a:outerShdw blurRad="38100" dist="38100" dir="2700000" algn="tl">
                    <a:srgbClr val="000000">
                      <a:alpha val="43137"/>
                    </a:srgbClr>
                  </a:outerShdw>
                </a:effectLst>
              </a:rPr>
              <a:t>“…the context of the entire passage relates to what will happen in the forthcoming Tribulation period. The context for when ‘they did not receive the love of the truth’ in verse 10 clearly will be taking place during the Tribulation. The 2nd Thessalonians 2 passage is talking about the response of unbelievers during the Tribulation. If the passage were referring to an unbelieving response prior to the Tribulation, with a result that such a decision would impact one’s destiny during the Tribulation, then the passage would have probably been worded differently in order to convey such a message. Since it is not so configured, then there is no support for the belief that a person’s rejection of the Gospel necessarily seals his fate if he . . .</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4600" y="114301"/>
            <a:ext cx="1438911" cy="981075"/>
          </a:xfrm>
          <a:prstGeom prst="rect">
            <a:avLst/>
          </a:prstGeom>
        </p:spPr>
      </p:pic>
      <p:sp>
        <p:nvSpPr>
          <p:cNvPr id="5" name="Rectangle 4">
            <a:extLst>
              <a:ext uri="{FF2B5EF4-FFF2-40B4-BE49-F238E27FC236}">
                <a16:creationId xmlns:a16="http://schemas.microsoft.com/office/drawing/2014/main" id="{0734396F-BFC9-4821-9C21-5D34AD7A14CE}"/>
              </a:ext>
            </a:extLst>
          </p:cNvPr>
          <p:cNvSpPr/>
          <p:nvPr/>
        </p:nvSpPr>
        <p:spPr>
          <a:xfrm>
            <a:off x="2438400" y="228601"/>
            <a:ext cx="7132320" cy="969496"/>
          </a:xfrm>
          <a:prstGeom prst="rect">
            <a:avLst/>
          </a:prstGeom>
        </p:spPr>
        <p:txBody>
          <a:bodyPr wrap="square">
            <a:spAutoFit/>
          </a:bodyPr>
          <a:lstStyle/>
          <a:p>
            <a:pPr algn="ctr">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Thomas Ice</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“Salvation in the Tribulation,” online: www.pre-trib.org, accessed 20 April 2024, 1.</a:t>
            </a:r>
            <a:endParaRPr lang="en-US" sz="16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21059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609600" y="1295400"/>
            <a:ext cx="10972800" cy="5200650"/>
          </a:xfrm>
        </p:spPr>
        <p:txBody>
          <a:bodyPr/>
          <a:lstStyle/>
          <a:p>
            <a:pPr marL="0" indent="0" algn="just">
              <a:buNone/>
              <a:defRPr/>
            </a:pPr>
            <a:r>
              <a:rPr lang="en-US" sz="2800" dirty="0">
                <a:effectLst>
                  <a:outerShdw blurRad="38100" dist="38100" dir="2700000" algn="tl">
                    <a:srgbClr val="000000">
                      <a:alpha val="43137"/>
                    </a:srgbClr>
                  </a:outerShdw>
                </a:effectLst>
              </a:rPr>
              <a:t>…enters the Tribulation. </a:t>
            </a:r>
            <a:r>
              <a:rPr lang="en-US" sz="2900" dirty="0">
                <a:effectLst>
                  <a:outerShdw blurRad="38100" dist="38100" dir="2700000" algn="tl">
                    <a:srgbClr val="000000">
                      <a:alpha val="43137"/>
                    </a:srgbClr>
                  </a:outerShdw>
                </a:effectLst>
              </a:rPr>
              <a:t>Specific support that verses 8–12 encompass events that will transpire in the Tribulation begins in verse 8, which says, ‘And then that lawless one will be revealed . . .’ In other words, ‘then’ denotes a shift from the current Church Age into a future era: the Tribulation. Nothing in verses 8—12 takes any part of that passage out of the context of the Tribulation. All, in my opinion, would agree that verses 8–9 refer to things the Antichrist will do during the Tribulation. Verse 10 is clearly related to its preceding context and speaks of something that will take place during the Tribulation.”</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4600" y="114301"/>
            <a:ext cx="1438911" cy="981075"/>
          </a:xfrm>
          <a:prstGeom prst="rect">
            <a:avLst/>
          </a:prstGeom>
        </p:spPr>
      </p:pic>
      <p:sp>
        <p:nvSpPr>
          <p:cNvPr id="5" name="Rectangle 4">
            <a:extLst>
              <a:ext uri="{FF2B5EF4-FFF2-40B4-BE49-F238E27FC236}">
                <a16:creationId xmlns:a16="http://schemas.microsoft.com/office/drawing/2014/main" id="{0734396F-BFC9-4821-9C21-5D34AD7A14CE}"/>
              </a:ext>
            </a:extLst>
          </p:cNvPr>
          <p:cNvSpPr/>
          <p:nvPr/>
        </p:nvSpPr>
        <p:spPr>
          <a:xfrm>
            <a:off x="2438400" y="228601"/>
            <a:ext cx="7132320" cy="969496"/>
          </a:xfrm>
          <a:prstGeom prst="rect">
            <a:avLst/>
          </a:prstGeom>
        </p:spPr>
        <p:txBody>
          <a:bodyPr wrap="square">
            <a:spAutoFit/>
          </a:bodyPr>
          <a:lstStyle/>
          <a:p>
            <a:pPr algn="ctr">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Thomas Ice</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“Salvation in the Tribulation,” online: www.pre-trib.org, accessed 20 April 2024, 1.</a:t>
            </a:r>
            <a:endParaRPr lang="en-US" sz="16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6757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a:t>
            </a:r>
            <a:r>
              <a:rPr lang="en-US" altLang="en-US" sz="3600">
                <a:effectLst>
                  <a:outerShdw blurRad="38100" dist="38100" dir="2700000" algn="tl">
                    <a:srgbClr val="000000">
                      <a:alpha val="43137"/>
                    </a:srgbClr>
                  </a:outerShdw>
                </a:effectLst>
                <a:cs typeface="Calibri" panose="020F0502020204030204" pitchFamily="34" charset="0"/>
              </a:rPr>
              <a:t>Thessalonians 2:1-12</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a:t>
            </a:r>
            <a:r>
              <a:rPr lang="en-US">
                <a:effectLst>
                  <a:outerShdw blurRad="38100" dist="38100" dir="2700000" algn="tl">
                    <a:srgbClr val="000000">
                      <a:alpha val="43137"/>
                    </a:srgbClr>
                  </a:outerShdw>
                </a:effectLst>
                <a:cs typeface="Calibri" panose="020F0502020204030204" pitchFamily="34" charset="0"/>
              </a:rPr>
              <a:t>2:3a)</a:t>
            </a:r>
            <a:endParaRPr lang="en-US" dirty="0">
              <a:effectLst>
                <a:outerShdw blurRad="38100" dist="38100" dir="2700000" algn="tl">
                  <a:srgbClr val="000000">
                    <a:alpha val="43137"/>
                  </a:srgbClr>
                </a:outerShdw>
              </a:effectLst>
              <a:cs typeface="Calibri" panose="020F0502020204030204" pitchFamily="34" charset="0"/>
            </a:endParaRP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55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cause</a:t>
            </a:r>
            <a:r>
              <a:rPr lang="en-US" sz="32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a:t>
            </a:r>
            <a:r>
              <a:rPr lang="en-US" sz="3200" dirty="0">
                <a:effectLst>
                  <a:outerShdw blurRad="38100" dist="38100" dir="2700000" algn="tl">
                    <a:srgbClr val="000000">
                      <a:alpha val="43137"/>
                    </a:srgbClr>
                  </a:outerShdw>
                </a:effectLst>
              </a:rPr>
              <a:t>udgment itself (</a:t>
            </a:r>
            <a:r>
              <a:rPr lang="en-US"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purpose (12)</a:t>
            </a: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1840045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61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86FF0-FFD5-9114-1F82-8F8894C60648}"/>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30717414-C508-CE89-5982-1EA83F1EA849}"/>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57E467DC-F21F-3FC6-04AB-1794B9A06E67}"/>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0917BE9E-EBB1-A52D-F9A7-55B62CCBF3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33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6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10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09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55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526"/>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18649</TotalTime>
  <Words>1533</Words>
  <Application>Microsoft Office PowerPoint</Application>
  <PresentationFormat>Widescreen</PresentationFormat>
  <Paragraphs>188</Paragraphs>
  <Slides>32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Times New Roman</vt:lpstr>
      <vt:lpstr>Wingdings</vt:lpstr>
      <vt:lpstr>Azure</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2 Thessalonians 2:1-12</vt:lpstr>
      <vt:lpstr>2 Thessalonians 2:1-12</vt:lpstr>
      <vt:lpstr>2 Thessalonians 2:1-12</vt:lpstr>
      <vt:lpstr>2 Thessalonians 2:1-12</vt:lpstr>
      <vt:lpstr>2 Thessalonians 2:10-12 Destruction of the Lawless One’s Followers</vt:lpstr>
      <vt:lpstr>PowerPoint Presentation</vt:lpstr>
      <vt:lpstr>PowerPoint Presentation</vt:lpstr>
      <vt:lpstr>PowerPoint Presentation</vt:lpstr>
      <vt:lpstr>PowerPoint Presentation</vt:lpstr>
      <vt:lpstr>Lewis Sperry Chafer, vol. 7, Systematic Theology (Grand Rapids, MI: Kregel Publications, 1993), 265-66.</vt:lpstr>
      <vt:lpstr>PowerPoint Presentation</vt:lpstr>
      <vt:lpstr>PowerPoint Presentation</vt:lpstr>
      <vt:lpstr>Thomas L. Constable “Notes on 2 Peter,” online: www.soniclight.com,  accessed 21 January 2020, 12.</vt:lpstr>
      <vt:lpstr>PORTRAIT OF GROWTH 1:5-7 </vt:lpstr>
      <vt:lpstr>PowerPoint Presentation</vt:lpstr>
      <vt:lpstr>PowerPoint Presentation</vt:lpstr>
      <vt:lpstr>PowerPoint Presentation</vt:lpstr>
      <vt:lpstr>PowerPoint Presentation</vt:lpstr>
      <vt:lpstr>PowerPoint Presentation</vt:lpstr>
      <vt:lpstr>PowerPoint Presentation</vt:lpstr>
      <vt:lpstr>Conclusion</vt:lpstr>
      <vt:lpstr>2 Thessalonians 2:10-12 Destruction of the Lawless One’s Followers</vt:lpstr>
      <vt:lpstr>PowerPoint Presentation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030 - 2v12</dc:title>
  <dc:subject>THE RAPTURE</dc:subject>
  <dc:creator>A. Woods</dc:creator>
  <dc:description>Modified by Jim McGowan</dc:description>
  <cp:lastModifiedBy>Jim McGowan</cp:lastModifiedBy>
  <cp:revision>2245</cp:revision>
  <cp:lastPrinted>2024-04-21T03:16:08Z</cp:lastPrinted>
  <dcterms:created xsi:type="dcterms:W3CDTF">2009-03-17T12:21:13Z</dcterms:created>
  <dcterms:modified xsi:type="dcterms:W3CDTF">2024-05-11T22:15:37Z</dcterms:modified>
</cp:coreProperties>
</file>