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89" r:id="rId3"/>
    <p:sldMasterId id="2147483702" r:id="rId4"/>
    <p:sldMasterId id="2147483716" r:id="rId5"/>
    <p:sldMasterId id="2147483752" r:id="rId6"/>
    <p:sldMasterId id="2147483764" r:id="rId7"/>
    <p:sldMasterId id="2147483778" r:id="rId8"/>
    <p:sldMasterId id="2147483786" r:id="rId9"/>
    <p:sldMasterId id="2147483799" r:id="rId10"/>
  </p:sldMasterIdLst>
  <p:notesMasterIdLst>
    <p:notesMasterId r:id="rId71"/>
  </p:notesMasterIdLst>
  <p:sldIdLst>
    <p:sldId id="24218" r:id="rId11"/>
    <p:sldId id="309" r:id="rId12"/>
    <p:sldId id="310" r:id="rId13"/>
    <p:sldId id="311" r:id="rId14"/>
    <p:sldId id="320" r:id="rId15"/>
    <p:sldId id="321" r:id="rId16"/>
    <p:sldId id="322" r:id="rId17"/>
    <p:sldId id="348" r:id="rId18"/>
    <p:sldId id="24053" r:id="rId19"/>
    <p:sldId id="1393" r:id="rId20"/>
    <p:sldId id="24672" r:id="rId21"/>
    <p:sldId id="424" r:id="rId22"/>
    <p:sldId id="24183" r:id="rId23"/>
    <p:sldId id="24671" r:id="rId24"/>
    <p:sldId id="765" r:id="rId25"/>
    <p:sldId id="24163" r:id="rId26"/>
    <p:sldId id="24155" r:id="rId27"/>
    <p:sldId id="24136" r:id="rId28"/>
    <p:sldId id="420" r:id="rId29"/>
    <p:sldId id="24186" r:id="rId30"/>
    <p:sldId id="24213" r:id="rId31"/>
    <p:sldId id="24122" r:id="rId32"/>
    <p:sldId id="767" r:id="rId33"/>
    <p:sldId id="402" r:id="rId34"/>
    <p:sldId id="24178" r:id="rId35"/>
    <p:sldId id="1426" r:id="rId36"/>
    <p:sldId id="771" r:id="rId37"/>
    <p:sldId id="776" r:id="rId38"/>
    <p:sldId id="24187" r:id="rId39"/>
    <p:sldId id="24188" r:id="rId40"/>
    <p:sldId id="24189" r:id="rId41"/>
    <p:sldId id="24190" r:id="rId42"/>
    <p:sldId id="24191" r:id="rId43"/>
    <p:sldId id="24192" r:id="rId44"/>
    <p:sldId id="24151" r:id="rId45"/>
    <p:sldId id="24193" r:id="rId46"/>
    <p:sldId id="24141" r:id="rId47"/>
    <p:sldId id="24204" r:id="rId48"/>
    <p:sldId id="24142" r:id="rId49"/>
    <p:sldId id="24194" r:id="rId50"/>
    <p:sldId id="24144" r:id="rId51"/>
    <p:sldId id="306" r:id="rId52"/>
    <p:sldId id="24145" r:id="rId53"/>
    <p:sldId id="24195" r:id="rId54"/>
    <p:sldId id="24196" r:id="rId55"/>
    <p:sldId id="24197" r:id="rId56"/>
    <p:sldId id="24140" r:id="rId57"/>
    <p:sldId id="24139" r:id="rId58"/>
    <p:sldId id="439" r:id="rId59"/>
    <p:sldId id="24198" r:id="rId60"/>
    <p:sldId id="24210" r:id="rId61"/>
    <p:sldId id="24199" r:id="rId62"/>
    <p:sldId id="24200" r:id="rId63"/>
    <p:sldId id="24201" r:id="rId64"/>
    <p:sldId id="24203" r:id="rId65"/>
    <p:sldId id="24105" r:id="rId66"/>
    <p:sldId id="24205" r:id="rId67"/>
    <p:sldId id="24106" r:id="rId68"/>
    <p:sldId id="24107" r:id="rId69"/>
    <p:sldId id="2410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121" autoAdjust="0"/>
  </p:normalViewPr>
  <p:slideViewPr>
    <p:cSldViewPr snapToGrid="0">
      <p:cViewPr>
        <p:scale>
          <a:sx n="62" d="100"/>
          <a:sy n="62" d="100"/>
        </p:scale>
        <p:origin x="136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094AD-FEE9-4895-99CA-88AECE54468C}" type="datetimeFigureOut">
              <a:rPr lang="en-US" smtClean="0"/>
              <a:t>4/28/2024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00D84-F70B-4E8D-BBBE-427299D43F51}" type="slidenum">
              <a:rPr lang="en-US" smtClean="0"/>
              <a:t>‹#›</a:t>
            </a:fld>
            <a:endParaRPr lang="en-US"/>
          </a:p>
        </p:txBody>
      </p:sp>
    </p:spTree>
    <p:extLst>
      <p:ext uri="{BB962C8B-B14F-4D97-AF65-F5344CB8AC3E}">
        <p14:creationId xmlns:p14="http://schemas.microsoft.com/office/powerpoint/2010/main" val="298876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THOUGH THE PARTS OF THE HANDOUT LAST NIGHT THAT I DIDN’T COVER ARE MOSTLY SELF-EXPLANATORY, THERE WAS 1 SECTION WHERE YOU NEED THE ANSWERS AND THEY ARE …</a:t>
            </a:r>
          </a:p>
        </p:txBody>
      </p:sp>
      <p:sp>
        <p:nvSpPr>
          <p:cNvPr id="4" name="Slide Number Placeholder 3"/>
          <p:cNvSpPr>
            <a:spLocks noGrp="1"/>
          </p:cNvSpPr>
          <p:nvPr>
            <p:ph type="sldNum" sz="quarter" idx="5"/>
          </p:nvPr>
        </p:nvSpPr>
        <p:spPr/>
        <p:txBody>
          <a:bodyPr/>
          <a:lstStyle/>
          <a:p>
            <a:fld id="{51300D84-F70B-4E8D-BBBE-427299D43F51}" type="slidenum">
              <a:rPr lang="en-US" smtClean="0"/>
              <a:t>1</a:t>
            </a:fld>
            <a:endParaRPr lang="en-US"/>
          </a:p>
        </p:txBody>
      </p:sp>
    </p:spTree>
    <p:extLst>
      <p:ext uri="{BB962C8B-B14F-4D97-AF65-F5344CB8AC3E}">
        <p14:creationId xmlns:p14="http://schemas.microsoft.com/office/powerpoint/2010/main" val="264445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95325"/>
            <a:ext cx="6175375" cy="3475038"/>
          </a:xfrm>
        </p:spPr>
      </p:sp>
      <p:sp>
        <p:nvSpPr>
          <p:cNvPr id="3" name="Notes Placeholder 2"/>
          <p:cNvSpPr>
            <a:spLocks noGrp="1"/>
          </p:cNvSpPr>
          <p:nvPr>
            <p:ph type="body" idx="1"/>
          </p:nvPr>
        </p:nvSpPr>
        <p:spPr/>
        <p:txBody>
          <a:bodyPr/>
          <a:lstStyle/>
          <a:p>
            <a:r>
              <a:rPr lang="en-US" b="1" dirty="0"/>
              <a:t>DEAR FRIENDS, THIS IS THE ONLY RIGHT RESPONSE TO THE GOSPEL OF JC AND HIS FINISHED WORK.</a:t>
            </a:r>
          </a:p>
          <a:p>
            <a:endParaRPr lang="en-US" b="1" dirty="0"/>
          </a:p>
          <a:p>
            <a:r>
              <a:rPr lang="en-US" b="1" dirty="0"/>
              <a:t>UNFORTUNATELY, WE ARE HEARING A LOT OF CONFUSION AND SYNCRETICISM ABOUT THIS IMPORTANT ANSWER IN OUR DAY.</a:t>
            </a:r>
          </a:p>
          <a:p>
            <a:endParaRPr lang="en-US" b="1" dirty="0"/>
          </a:p>
          <a:p>
            <a:r>
              <a:rPr lang="en-US" b="1" dirty="0"/>
              <a:t>IN FACT, IT IS COMMON TO HEAR SUCH THINGS AS ‘YOU NEED TO REPENT OF YOUR SINS AND BELIEVE IN JC TO BE SAVED.”</a:t>
            </a:r>
          </a:p>
          <a:p>
            <a:endParaRPr lang="en-US" b="1" dirty="0"/>
          </a:p>
          <a:p>
            <a:r>
              <a:rPr lang="en-US" b="1" dirty="0"/>
              <a:t>BUT IS THAT WHAT PAUL &amp; SILAS ANSWERED THE JAILOR? IS THERE 2 CONDITIONS TO BE SAVED OR JUST 1 CONDITION?</a:t>
            </a:r>
          </a:p>
          <a:p>
            <a:endParaRPr lang="en-US" b="1" dirty="0"/>
          </a:p>
          <a:p>
            <a:r>
              <a:rPr lang="en-US" b="1" dirty="0"/>
              <a:t>AND THIS SHOCKING FOR PEOPLE TO HEAR BUT DID YOU KNOW THAT THE PHRASE ‘REPENT FROM YOUR SINS’ IS NOT EVEN FOUND IN THE BIBLE? </a:t>
            </a:r>
          </a:p>
          <a:p>
            <a:endParaRPr lang="en-US" b="1" dirty="0"/>
          </a:p>
          <a:p>
            <a:r>
              <a:rPr lang="en-US" b="1" dirty="0"/>
              <a:t>SO WHY ALL THE CONFUSION? ITS BECAUSE OF RELIGIOUS TRADITION, ITS BECAUSE OF A FAILURE TO LOOK AT THE WORD REPENTANCE FROM THE ORIGINAL LANGUAGES IN ITS CONTEXT &amp; USAGE, ITS BECAUSE PEOPLE CONFUSE JUSTIFICATION BEFORE GOD AND PRACTICAL SANCTIFICATION IN TIME, AND ITS BECAUSE THE FLESH WANTS TO ‘DO’ SOMETHING TO BE SAVED.</a:t>
            </a:r>
          </a:p>
          <a:p>
            <a:endParaRPr lang="en-US" b="1" dirty="0"/>
          </a:p>
          <a:p>
            <a:r>
              <a:rPr lang="en-US" b="1" dirty="0"/>
              <a:t>AND ISN’T THAT THE VERY QUESTION THE JAILOR ASKED… “WHAT MUST I DO … TO BE SAVED?’ WE NATURALLY ARE WIRED FOR A LEGALISTIC APPROACH TO SALVATION BY WORKS, WHICH IS ALSO REINFORCED BY RELIGION – SATAN’S CHIEF TRUMP.</a:t>
            </a:r>
          </a:p>
          <a:p>
            <a:endParaRPr lang="en-US" b="1" dirty="0"/>
          </a:p>
          <a:p>
            <a:r>
              <a:rPr lang="en-US" b="1" dirty="0"/>
              <a:t>SO LET ME BRIEFLY REVIEW TO BRING EVERYONE UP TO SPEED AND THEN LETS EXPLORE DEEPER SCRIPTURAL CLARITY ON ‘REPENETANCE’.</a:t>
            </a:r>
          </a:p>
          <a:p>
            <a:endParaRPr lang="en-US" b="1" dirty="0"/>
          </a:p>
          <a:p>
            <a:r>
              <a:rPr lang="en-US" b="1" dirty="0"/>
              <a:t>THE WORD REPENTANCE’ MEANS TO ‘CHANGE YOUR MIND”.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F06F4A-6652-4C4F-8772-17F82F06F2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07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NEXT W ME TO LUKE 17.</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1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Turn to 2 Cor. 7 – explain CONTEXT – then explain CONTENT</a:t>
            </a:r>
          </a:p>
          <a:p>
            <a:endParaRPr lang="en-US" b="1" dirty="0"/>
          </a:p>
          <a:p>
            <a:r>
              <a:rPr lang="en-US" b="1" dirty="0"/>
              <a:t>DO YOU SEE THAT SORROW IS NOT REPENTANCE; REGRET IS NOT REPENTANCE; </a:t>
            </a:r>
          </a:p>
        </p:txBody>
      </p:sp>
      <p:sp>
        <p:nvSpPr>
          <p:cNvPr id="4" name="Slide Number Placeholder 3"/>
          <p:cNvSpPr>
            <a:spLocks noGrp="1"/>
          </p:cNvSpPr>
          <p:nvPr>
            <p:ph type="sldNum" sz="quarter" idx="5"/>
          </p:nvPr>
        </p:nvSpPr>
        <p:spPr/>
        <p:txBody>
          <a:bodyPr/>
          <a:lstStyle/>
          <a:p>
            <a:fld id="{51300D84-F70B-4E8D-BBBE-427299D43F51}" type="slidenum">
              <a:rPr lang="en-US" smtClean="0"/>
              <a:t>13</a:t>
            </a:fld>
            <a:endParaRPr lang="en-US"/>
          </a:p>
        </p:txBody>
      </p:sp>
    </p:spTree>
    <p:extLst>
      <p:ext uri="{BB962C8B-B14F-4D97-AF65-F5344CB8AC3E}">
        <p14:creationId xmlns:p14="http://schemas.microsoft.com/office/powerpoint/2010/main" val="423098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14</a:t>
            </a:fld>
            <a:endParaRPr lang="en-US"/>
          </a:p>
        </p:txBody>
      </p:sp>
    </p:spTree>
    <p:extLst>
      <p:ext uri="{BB962C8B-B14F-4D97-AF65-F5344CB8AC3E}">
        <p14:creationId xmlns:p14="http://schemas.microsoft.com/office/powerpoint/2010/main" val="152264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NEXT W ME TO LUKE 17.</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916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MUST OBSERVE … WHO IS CHANGING THEIR MIND AND ABOUT WHAT IN THE CONTEXT YOU ARE READING.</a:t>
            </a:r>
          </a:p>
          <a:p>
            <a:endParaRPr lang="en-US" b="1" dirty="0"/>
          </a:p>
          <a:p>
            <a:r>
              <a:rPr lang="en-US" b="1" dirty="0"/>
              <a:t>FOR EXAMPLE</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85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00D84-F70B-4E8D-BBBE-427299D43F51}" type="slidenum">
              <a:rPr lang="en-US" smtClean="0"/>
              <a:t>18</a:t>
            </a:fld>
            <a:endParaRPr lang="en-US"/>
          </a:p>
        </p:txBody>
      </p:sp>
    </p:spTree>
    <p:extLst>
      <p:ext uri="{BB962C8B-B14F-4D97-AF65-F5344CB8AC3E}">
        <p14:creationId xmlns:p14="http://schemas.microsoft.com/office/powerpoint/2010/main" val="3308654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TSKS CONSTRUCTION</a:t>
            </a:r>
          </a:p>
          <a:p>
            <a:endParaRPr lang="en-US" b="1" dirty="0"/>
          </a:p>
          <a:p>
            <a:r>
              <a:rPr lang="en-US" b="1" dirty="0"/>
              <a:t>GENERALLY - FAITH TOWARD GOD – REPENTANCE OF A CORRECT UNDERSTANDING OF GOD, MAN, SIN, ETC.</a:t>
            </a:r>
          </a:p>
          <a:p>
            <a:endParaRPr lang="en-US" b="1" dirty="0"/>
          </a:p>
          <a:p>
            <a:r>
              <a:rPr lang="en-US" b="1" dirty="0"/>
              <a:t>SPECIFICALLY – FAITH TOWARD OUR LJC</a:t>
            </a:r>
          </a:p>
          <a:p>
            <a:endParaRPr lang="en-US" b="1" dirty="0"/>
          </a:p>
          <a:p>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01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20</a:t>
            </a:fld>
            <a:endParaRPr lang="en-US"/>
          </a:p>
        </p:txBody>
      </p:sp>
    </p:spTree>
    <p:extLst>
      <p:ext uri="{BB962C8B-B14F-4D97-AF65-F5344CB8AC3E}">
        <p14:creationId xmlns:p14="http://schemas.microsoft.com/office/powerpoint/2010/main" val="279426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ATTACH A LOT OF BAGGAGE TO THE WORD “BELIEVE”  LIKE A SPENDING BILL IN CONGRESS</a:t>
            </a:r>
            <a:r>
              <a:rPr lang="en-US" dirty="0"/>
              <a:t>.</a:t>
            </a:r>
          </a:p>
          <a:p>
            <a:endParaRPr lang="en-US" dirty="0"/>
          </a:p>
          <a:p>
            <a:r>
              <a:rPr lang="en-US" b="1" dirty="0"/>
              <a:t>SO TURN NEXT W ME TO ACTS 11.</a:t>
            </a:r>
          </a:p>
        </p:txBody>
      </p:sp>
      <p:sp>
        <p:nvSpPr>
          <p:cNvPr id="4" name="Slide Number Placeholder 3"/>
          <p:cNvSpPr>
            <a:spLocks noGrp="1"/>
          </p:cNvSpPr>
          <p:nvPr>
            <p:ph type="sldNum" sz="quarter" idx="5"/>
          </p:nvPr>
        </p:nvSpPr>
        <p:spPr/>
        <p:txBody>
          <a:bodyPr/>
          <a:lstStyle/>
          <a:p>
            <a:fld id="{51300D84-F70B-4E8D-BBBE-427299D43F51}" type="slidenum">
              <a:rPr lang="en-US" smtClean="0"/>
              <a:t>25</a:t>
            </a:fld>
            <a:endParaRPr lang="en-US"/>
          </a:p>
        </p:txBody>
      </p:sp>
    </p:spTree>
    <p:extLst>
      <p:ext uri="{BB962C8B-B14F-4D97-AF65-F5344CB8AC3E}">
        <p14:creationId xmlns:p14="http://schemas.microsoft.com/office/powerpoint/2010/main" val="179122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3E8BF-46E0-489A-A969-EA8178462D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6868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prstClr val="white"/>
              </a:solidFill>
              <a:effectLst/>
              <a:uLnTx/>
              <a:uFillTx/>
              <a:latin typeface="Calibri" charset="0"/>
              <a:ea typeface="+mn-ea"/>
              <a:cs typeface="+mn-cs"/>
            </a:endParaRPr>
          </a:p>
        </p:txBody>
      </p:sp>
      <p:sp>
        <p:nvSpPr>
          <p:cNvPr id="11267" name="Rectangle 3"/>
          <p:cNvSpPr txBox="1">
            <a:spLocks noGrp="1" noChangeArrowheads="1"/>
          </p:cNvSpPr>
          <p:nvPr>
            <p:ph type="body"/>
          </p:nvPr>
        </p:nvSpPr>
        <p:spPr>
          <a:xfrm>
            <a:off x="685800" y="4343400"/>
            <a:ext cx="5484813" cy="4114800"/>
          </a:xfrm>
          <a:noFill/>
          <a:ln/>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I say that we do not need to repent from your sins to be saved does not deny the CONTEXT of the Gospel regarding …</a:t>
            </a:r>
          </a:p>
          <a:p>
            <a:endParaRPr lang="en-US" b="1" dirty="0"/>
          </a:p>
          <a:p>
            <a:r>
              <a:rPr lang="en-US" b="1" dirty="0"/>
              <a:t>THE HOLINESS OF GOD</a:t>
            </a:r>
          </a:p>
          <a:p>
            <a:endParaRPr lang="en-US" b="1" dirty="0"/>
          </a:p>
          <a:p>
            <a:r>
              <a:rPr lang="en-US" b="1" dirty="0"/>
              <a:t>THE SINFULNESS OF MAN</a:t>
            </a:r>
          </a:p>
          <a:p>
            <a:endParaRPr lang="en-US" b="1" dirty="0"/>
          </a:p>
          <a:p>
            <a:r>
              <a:rPr lang="en-US" b="1" dirty="0"/>
              <a:t>AND THE WAGES OR PENALTY OF SIN IS DEATH.</a:t>
            </a:r>
          </a:p>
          <a:p>
            <a:endParaRPr lang="en-US" b="1" dirty="0"/>
          </a:p>
          <a:p>
            <a:r>
              <a:rPr lang="en-US" b="1" dirty="0"/>
              <a:t>IF YOU DO NOT SEE YOURSELF AS A HELPLESS, HOPELESS, HELLBOUND SINNER, WHY WOULD YOU NEED A SAVIOR – WHUCH WE ALL DO.</a:t>
            </a:r>
          </a:p>
          <a:p>
            <a:endParaRPr lang="en-US" b="1" dirty="0"/>
          </a:p>
          <a:p>
            <a:r>
              <a:rPr lang="en-US" b="1" dirty="0"/>
              <a:t>SO DON’T CONFUSE ME SAYING … YOU DON’T NEED TO REPENT … FROM YOUR SINS … TO BE SAVED … AS IF I’M DENYING THE CONTEXT OF THE GOSPEL, FOR I AM NOT.</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269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COMPARE WITH JOHN 3:16</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059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CONTRAST TO ACTS 16:31</a:t>
            </a:r>
          </a:p>
        </p:txBody>
      </p:sp>
      <p:sp>
        <p:nvSpPr>
          <p:cNvPr id="4" name="Slide Number Placeholder 3"/>
          <p:cNvSpPr>
            <a:spLocks noGrp="1"/>
          </p:cNvSpPr>
          <p:nvPr>
            <p:ph type="sldNum" sz="quarter" idx="5"/>
          </p:nvPr>
        </p:nvSpPr>
        <p:spPr/>
        <p:txBody>
          <a:bodyPr/>
          <a:lstStyle/>
          <a:p>
            <a:fld id="{51300D84-F70B-4E8D-BBBE-427299D43F51}" type="slidenum">
              <a:rPr lang="en-US" smtClean="0"/>
              <a:t>42</a:t>
            </a:fld>
            <a:endParaRPr lang="en-US"/>
          </a:p>
        </p:txBody>
      </p:sp>
    </p:spTree>
    <p:extLst>
      <p:ext uri="{BB962C8B-B14F-4D97-AF65-F5344CB8AC3E}">
        <p14:creationId xmlns:p14="http://schemas.microsoft.com/office/powerpoint/2010/main" val="1710254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2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364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all know the story. The Titanic, a British passenger liner, struck an iceberg off Newfoundland on the night of April 14-15, 1912, and sank. There is part of that story, however, that is not widely known.</a:t>
            </a:r>
          </a:p>
          <a:p>
            <a:endParaRPr lang="en-US" b="1" dirty="0"/>
          </a:p>
          <a:p>
            <a:r>
              <a:rPr lang="en-US" b="1" dirty="0"/>
              <a:t>One of the passengers on the Titanic was a godly pastor from Scotland by the name of John Harper. Harper had recently spent three months ministering at the Moody Church in Chicago, during which time the church had experienced one of the most wonderful revivals in its history. He had not been back in Britain long when he was asked to return and continue his ministry. He quickly made arrangements for himself and his six-year old daughter, Nana, to travel back to America on board the Lusitania. However, he decided to delay their departure for one week, so that they could sail on a new ship, the Titanic, which was about to make its maiden voyage.</a:t>
            </a:r>
          </a:p>
          <a:p>
            <a:endParaRPr lang="en-US" b="1" dirty="0"/>
          </a:p>
          <a:p>
            <a:r>
              <a:rPr lang="en-US" b="1" dirty="0"/>
              <a:t>On Sunday the 14th of April, 1912, the day when the iceberg was struck, the weather was fine, the sea calm. Harper attended the church service for the passengers. Years afterward, his niece reported that later that same afternoon she recalled seeing her uncle speaking individually to people about their souls. It seems he was in the habit of seeking out the lost wherever he went.</a:t>
            </a:r>
          </a:p>
          <a:p>
            <a:endParaRPr lang="en-US" b="1" dirty="0"/>
          </a:p>
          <a:p>
            <a:r>
              <a:rPr lang="en-US" b="1" dirty="0"/>
              <a:t>The Titanic struck the iceberg at 11:40 p.m. on April 14, 1912. As the call was issued for passengers to vacate their cabins, Harper wrapped his daughter in a blanket, told her that she would see him again one day, and passed her to one of the crewmen. After watching her safely board one of the lifeboats, he removed his life jacket and gave it to another passengers. One survivor distinctly remembered hearing him shout, “Women, children, and the unsaved into the lifeboats!” Harper knew that believers were ready to die but the unsaved were not ready. Harper then ran along the decks pleading with people to turn in faith to Jesus Christ, and with the ship sinking, he called upon the Titanic’s orchestra to play “Nearer, My God, to Thee.” Gathering people around him on deck, he then knelt down, and “with holy joy in his face” raised his arms in prayer. Then, as the ship began to lurch, he jumped into the icy waters and swam urgently to all he could reach, beseeching them to trust in Jesus Christ and be saved. Finally, as hypothermia set in, the body of God’s servant sank beneath the waters and while his soul and spirit passed into the Lord’s presence. John Harper was 39.</a:t>
            </a:r>
          </a:p>
          <a:p>
            <a:endParaRPr lang="en-US" b="1" dirty="0"/>
          </a:p>
          <a:p>
            <a:r>
              <a:rPr lang="en-US" b="1" dirty="0"/>
              <a:t>Four years later, a young Scotsman by the name of </a:t>
            </a:r>
            <a:r>
              <a:rPr lang="en-US" b="1" dirty="0" err="1"/>
              <a:t>Aguilla</a:t>
            </a:r>
            <a:r>
              <a:rPr lang="en-US" b="1" dirty="0"/>
              <a:t> Webb stood up in a meeting in Hamilton, Canada, and gave the following testimony:</a:t>
            </a:r>
          </a:p>
          <a:p>
            <a:endParaRPr lang="en-US" b="1" dirty="0"/>
          </a:p>
          <a:p>
            <a:r>
              <a:rPr lang="en-US" b="1" dirty="0"/>
              <a:t>“I am a survivor of the Titanic. When I was drifting alone on a spar that awful night, the tide brought Mr. John Harper of Glasgow, also on a piece of wreck, near me. ‘Man,’ he said, ‘Are you saved?’ ‘No,’ I said, ‘I am not.’ He replied, ‘Believe on the Lord Jesus Christ and thou shalt be saved.’ The waves bore him away; but, strange to say brought him back a little later, and he said, ‘Are you saved now?’ ‘No,’ I said, ‘I cannot honestly say that I am.’ He said again, ‘Believe on the Lord Jesus Christ, and thou shalt be saved,’ and shortly after he went down; and there, alone in the night, and with two miles of water under me, I believed. I am John Harper’s last convert.”</a:t>
            </a:r>
          </a:p>
          <a:p>
            <a:endParaRPr lang="en-US" b="1" dirty="0"/>
          </a:p>
          <a:p>
            <a:r>
              <a:rPr lang="en-US" b="1" dirty="0"/>
              <a:t>Apparently, God wanted Webb’s amazing testimony to be shared, because only seven people were plucked from the icy water that night to join the survivors in the lifeboats. Webb was one of them.</a:t>
            </a:r>
          </a:p>
          <a:p>
            <a:endParaRPr lang="en-US" b="1" dirty="0"/>
          </a:p>
          <a:p>
            <a:r>
              <a:rPr lang="en-US" b="1" dirty="0"/>
              <a:t>In the 1997 blockbuster Hollywood movie “Titanic,” nothing was said about John Harper, but he was truly one of the greatest heroes of the Titanic. In the face of death and drowning, knowing his own soul was secure in the Savior, he was concerned for the souls of others. Life can be gone in the blink of an eye. Eternity is forever. Do you know where you will spend eternity? “Believe on the Lord Jesus Christ and you shall be saved” (Acts 16:31). “For the Son of Man has come to seek and to save that which was lost” (Luke 19:10).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02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3E8BF-46E0-489A-A969-EA8178462D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147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3E8BF-46E0-489A-A969-EA8178462D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Unfortunately, there is a tremendous amount of confusion when it comes to presenting the Gospel to children. </a:t>
            </a:r>
          </a:p>
          <a:p>
            <a:endParaRPr lang="en-US" b="1" dirty="0"/>
          </a:p>
          <a:p>
            <a:r>
              <a:rPr lang="en-US" b="1" dirty="0"/>
              <a:t>In a recent message taught at Grace &amp; Truth Bible Church, GA, I covered the 13 principles to know &amp; keep in mind when evangelizing children. </a:t>
            </a:r>
          </a:p>
          <a:p>
            <a:endParaRPr lang="en-US" b="1" dirty="0"/>
          </a:p>
          <a:p>
            <a:r>
              <a:rPr lang="en-US" b="1" dirty="0"/>
              <a:t>Then I followed up with a message on how to help your child spiritually grow. These studies can be watched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3E8BF-46E0-489A-A969-EA8178462D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829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3E8BF-46E0-489A-A969-EA8178462D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06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3E8BF-46E0-489A-A969-EA8178462D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254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Ask _____________________________ to pray.</a:t>
            </a:r>
            <a:endParaRPr b="1" dirty="0"/>
          </a:p>
        </p:txBody>
      </p:sp>
      <p:sp>
        <p:nvSpPr>
          <p:cNvPr id="630" name="Google Shape;6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LET ME INVITE YOU TO OPEN YOUR BIBLES W ME TO 2 COR. 7.</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WHEN PAUL &amp; SILAS WERE ASKED BY THE PHILIPPIAN JAILOR THE MILLION DOLLARE QUESTION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p:txBody>
      </p:sp>
      <p:sp>
        <p:nvSpPr>
          <p:cNvPr id="1215" name="Google Shape;121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33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5"/>
        <p:cNvGrpSpPr/>
        <p:nvPr/>
      </p:nvGrpSpPr>
      <p:grpSpPr>
        <a:xfrm>
          <a:off x="0" y="0"/>
          <a:ext cx="0" cy="0"/>
          <a:chOff x="0" y="0"/>
          <a:chExt cx="0" cy="0"/>
        </a:xfrm>
      </p:grpSpPr>
      <p:sp>
        <p:nvSpPr>
          <p:cNvPr id="136" name="Google Shape;136;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749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5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6A53-6E30-8B48-BA50-9DDBC31F2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1F9F0C-6108-2B82-D726-D46EE731E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558029-D65E-6ACE-2B4E-E62C4FAB7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18C1CB-5335-3F5F-9A72-3BE1BCBA74E6}"/>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6" name="Footer Placeholder 5">
            <a:extLst>
              <a:ext uri="{FF2B5EF4-FFF2-40B4-BE49-F238E27FC236}">
                <a16:creationId xmlns:a16="http://schemas.microsoft.com/office/drawing/2014/main" id="{5834BFA8-3BD8-A8DC-2F1C-AFD4D4BDD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FC43C-9357-D1CE-A25F-E33E9320C062}"/>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2736504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D9A2-C146-42FB-8E8A-8D517E8AEC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31693F-A7F7-3FE1-CD1F-C66F26F3C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41705-EB94-7AA8-1785-D8FA3C7837DB}"/>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5" name="Footer Placeholder 4">
            <a:extLst>
              <a:ext uri="{FF2B5EF4-FFF2-40B4-BE49-F238E27FC236}">
                <a16:creationId xmlns:a16="http://schemas.microsoft.com/office/drawing/2014/main" id="{C52A5812-7D4A-938C-819E-019764D4B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E4806-38A0-440C-4138-62930B2DB81D}"/>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1263676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963F9-5429-BE6C-85F9-3C5204BD01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A2DC23-8F6D-BB90-93C5-2A7F5470D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ED8C8-9EC6-8B28-EC71-4A6A6DFA1247}"/>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5" name="Footer Placeholder 4">
            <a:extLst>
              <a:ext uri="{FF2B5EF4-FFF2-40B4-BE49-F238E27FC236}">
                <a16:creationId xmlns:a16="http://schemas.microsoft.com/office/drawing/2014/main" id="{B0B75C46-1255-0AF2-EBBE-AF1F4901C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47EB1-04D6-A0C9-A972-8C1528BE12F2}"/>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410387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760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80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8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a:prstGeom prst="rect">
            <a:avLst/>
          </a:prstGeo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endParaRPr lang="en-US" dirty="0"/>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0" name="Date Placeholder 27"/>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11" name="Footer Placeholder 16"/>
          <p:cNvSpPr>
            <a:spLocks noGrp="1"/>
          </p:cNvSpPr>
          <p:nvPr>
            <p:ph type="ftr" sz="quarter" idx="11"/>
          </p:nvPr>
        </p:nvSpPr>
        <p:spPr/>
        <p:txBody>
          <a:bodyPr/>
          <a:lstStyle>
            <a:lvl1pPr>
              <a:defRPr/>
            </a:lvl1pPr>
            <a:extLst/>
          </a:lstStyle>
          <a:p>
            <a:endParaRPr lang="en-US"/>
          </a:p>
        </p:txBody>
      </p:sp>
      <p:sp>
        <p:nvSpPr>
          <p:cNvPr id="12" name="Slide Number Placeholder 2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422995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57200"/>
            <a:ext cx="10363200" cy="5898360"/>
          </a:xfrm>
        </p:spPr>
        <p:txBody>
          <a:bodyPr>
            <a:normAutofit/>
          </a:bodyPr>
          <a:lstStyle>
            <a:lvl1pPr>
              <a:buFontTx/>
              <a:buNone/>
              <a:defRPr sz="3200" b="1">
                <a:latin typeface="Times New Roman" pitchFamily="18" charset="0"/>
                <a:cs typeface="Times New Roman" pitchFamily="18" charset="0"/>
              </a:defRPr>
            </a:lvl1pPr>
            <a:lvl2pPr>
              <a:buFontTx/>
              <a:buNone/>
              <a:defRPr sz="3200" b="1">
                <a:latin typeface="Times New Roman" pitchFamily="18" charset="0"/>
                <a:cs typeface="Times New Roman" pitchFamily="18" charset="0"/>
              </a:defRPr>
            </a:lvl2pPr>
            <a:lvl3pPr>
              <a:buFontTx/>
              <a:buNone/>
              <a:defRPr sz="3200" b="1">
                <a:latin typeface="Times New Roman" pitchFamily="18" charset="0"/>
                <a:cs typeface="Times New Roman" pitchFamily="18" charset="0"/>
              </a:defRPr>
            </a:lvl3pPr>
            <a:lvl4pPr>
              <a:buFontTx/>
              <a:buNone/>
              <a:defRPr sz="3200" b="1">
                <a:latin typeface="Times New Roman" pitchFamily="18" charset="0"/>
                <a:cs typeface="Times New Roman" pitchFamily="18" charset="0"/>
              </a:defRPr>
            </a:lvl4pPr>
            <a:lvl5pPr>
              <a:buFontTx/>
              <a:buNone/>
              <a:defRPr sz="3200">
                <a:latin typeface="Times New Roman" pitchFamily="18" charset="0"/>
                <a:cs typeface="Times New Roman" pitchFamily="18"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3753063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6438901" y="1073150"/>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5" name="Freeform 4"/>
          <p:cNvSpPr>
            <a:spLocks/>
          </p:cNvSpPr>
          <p:nvPr/>
        </p:nvSpPr>
        <p:spPr bwMode="auto">
          <a:xfrm>
            <a:off x="499533" y="1"/>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6" name="Freeform 5"/>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7" name="Freeform 6"/>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8" name="Freeform 7"/>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9" name="Freeform 8"/>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0" name="Freeform 9"/>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1" name="Freeform 10"/>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2" name="Freeform 11"/>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3" name="Freeform 12"/>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4" name="Freeform 13"/>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5" name="Freeform 14"/>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6" name="Freeform 15"/>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7" name="Freeform 16"/>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8" name="Freeform 17"/>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9" name="Rectangle 18"/>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Rectangle 19"/>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Rectangle 20"/>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Rectangle 21"/>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3" name="Rectangle 22"/>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4" name="Rectangle 23"/>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a:prstGeom prst="rect">
            <a:avLst/>
          </a:prstGeo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26" name="Footer Placeholder 4"/>
          <p:cNvSpPr>
            <a:spLocks noGrp="1"/>
          </p:cNvSpPr>
          <p:nvPr>
            <p:ph type="ftr" sz="quarter" idx="11"/>
          </p:nvPr>
        </p:nvSpPr>
        <p:spPr/>
        <p:txBody>
          <a:bodyPr/>
          <a:lstStyle>
            <a:lvl1pPr>
              <a:defRPr/>
            </a:lvl1pPr>
            <a:extLst/>
          </a:lstStyle>
          <a:p>
            <a:endParaRPr lang="en-US"/>
          </a:p>
        </p:txBody>
      </p:sp>
      <p:sp>
        <p:nvSpPr>
          <p:cNvPr id="27"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38137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445589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Rectangle 12"/>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Rectangle 13"/>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a:prstGeom prst="rect">
            <a:avLst/>
          </a:prstGeom>
        </p:spPr>
        <p:txBody>
          <a:bodyPr anchor="t"/>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18" name="Footer Placeholder 7"/>
          <p:cNvSpPr>
            <a:spLocks noGrp="1"/>
          </p:cNvSpPr>
          <p:nvPr>
            <p:ph type="ftr" sz="quarter" idx="11"/>
          </p:nvPr>
        </p:nvSpPr>
        <p:spPr/>
        <p:txBody>
          <a:bodyPr/>
          <a:lstStyle>
            <a:lvl1pPr>
              <a:defRPr/>
            </a:lvl1pPr>
            <a:extLst/>
          </a:lstStyle>
          <a:p>
            <a:endParaRPr lang="en-US"/>
          </a:p>
        </p:txBody>
      </p:sp>
      <p:sp>
        <p:nvSpPr>
          <p:cNvPr id="19" name="Slide Number Placeholder 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122842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a:prstGeom prst="rect">
            <a:avLst/>
          </a:prstGeo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4" name="Footer Placeholder 3"/>
          <p:cNvSpPr>
            <a:spLocks noGrp="1"/>
          </p:cNvSpPr>
          <p:nvPr>
            <p:ph type="ftr" sz="quarter" idx="11"/>
          </p:nvPr>
        </p:nvSpPr>
        <p:spPr/>
        <p:txBody>
          <a:bodyPr/>
          <a:lstStyle>
            <a:lvl1pPr>
              <a:defRPr/>
            </a:lvl1pPr>
            <a:extLst/>
          </a:lstStyle>
          <a:p>
            <a:endParaRPr lang="en-US"/>
          </a:p>
        </p:txBody>
      </p:sp>
      <p:sp>
        <p:nvSpPr>
          <p:cNvPr id="5" name="Slide Number Placeholder 4"/>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98518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4"/>
        <p:cNvGrpSpPr/>
        <p:nvPr/>
      </p:nvGrpSpPr>
      <p:grpSpPr>
        <a:xfrm>
          <a:off x="0" y="0"/>
          <a:ext cx="0" cy="0"/>
          <a:chOff x="0" y="0"/>
          <a:chExt cx="0" cy="0"/>
        </a:xfrm>
      </p:grpSpPr>
      <p:sp>
        <p:nvSpPr>
          <p:cNvPr id="195" name="Google Shape;195;p10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10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413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3" name="Footer Placeholder 2"/>
          <p:cNvSpPr>
            <a:spLocks noGrp="1"/>
          </p:cNvSpPr>
          <p:nvPr>
            <p:ph type="ftr" sz="quarter" idx="11"/>
          </p:nvPr>
        </p:nvSpPr>
        <p:spPr/>
        <p:txBody>
          <a:bodyPr/>
          <a:lstStyle>
            <a:lvl1pPr>
              <a:defRPr/>
            </a:lvl1pPr>
            <a:extLst/>
          </a:lstStyle>
          <a:p>
            <a:endParaRPr lang="en-US"/>
          </a:p>
        </p:txBody>
      </p:sp>
      <p:sp>
        <p:nvSpPr>
          <p:cNvPr id="4" name="Slide Number Placeholder 3"/>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318990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a:prstGeom prst="rect">
            <a:avLst/>
          </a:prstGeo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131682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cxnSp>
        <p:nvCxnSpPr>
          <p:cNvPr id="6" name="Straight Connector 5"/>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11375762" y="1197770"/>
            <a:ext cx="131762" cy="171449"/>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11578962" y="1350170"/>
            <a:ext cx="131762" cy="171449"/>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11115411" y="1453357"/>
            <a:ext cx="131763" cy="171451"/>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a:prstGeom prst="rect">
            <a:avLst/>
          </a:prstGeo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8636000" y="55563"/>
            <a:ext cx="2844800" cy="365125"/>
          </a:xfrm>
        </p:spPr>
        <p:txBody>
          <a:bodyPr/>
          <a:lstStyle>
            <a:lvl1pPr>
              <a:defRPr/>
            </a:lvl1pPr>
            <a:extLst/>
          </a:lstStyle>
          <a:p>
            <a:fld id="{A691A581-342E-4FAE-8447-A287A84FB73B}" type="datetimeFigureOut">
              <a:rPr lang="en-US" smtClean="0"/>
              <a:t>4/28/2024</a:t>
            </a:fld>
            <a:endParaRPr lang="en-US"/>
          </a:p>
        </p:txBody>
      </p:sp>
      <p:sp>
        <p:nvSpPr>
          <p:cNvPr id="20" name="Footer Placeholder 5"/>
          <p:cNvSpPr>
            <a:spLocks noGrp="1"/>
          </p:cNvSpPr>
          <p:nvPr>
            <p:ph type="ftr" sz="quarter" idx="11"/>
          </p:nvPr>
        </p:nvSpPr>
        <p:spPr>
          <a:xfrm>
            <a:off x="1219200" y="55563"/>
            <a:ext cx="7416800" cy="365125"/>
          </a:xfrm>
        </p:spPr>
        <p:txBody>
          <a:bodyPr/>
          <a:lstStyle>
            <a:lvl1pPr>
              <a:defRPr/>
            </a:lvl1pPr>
            <a:extLst/>
          </a:lstStyle>
          <a:p>
            <a:endParaRPr lang="en-US"/>
          </a:p>
        </p:txBody>
      </p:sp>
      <p:sp>
        <p:nvSpPr>
          <p:cNvPr id="21" name="Slide Number Placeholder 6"/>
          <p:cNvSpPr>
            <a:spLocks noGrp="1"/>
          </p:cNvSpPr>
          <p:nvPr>
            <p:ph type="sldNum" sz="quarter" idx="12"/>
          </p:nvPr>
        </p:nvSpPr>
        <p:spPr>
          <a:xfrm>
            <a:off x="11480800" y="55563"/>
            <a:ext cx="609600" cy="365125"/>
          </a:xfrm>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26320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253898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a:prstGeom prst="rect">
            <a:avLst/>
          </a:prstGeo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840901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30"/>
          <p:cNvGrpSpPr>
            <a:grpSpLocks/>
          </p:cNvGrpSpPr>
          <p:nvPr/>
        </p:nvGrpSpPr>
        <p:grpSpPr bwMode="auto">
          <a:xfrm>
            <a:off x="609600" y="2363788"/>
            <a:ext cx="10871200" cy="1600200"/>
            <a:chOff x="288" y="1489"/>
            <a:chExt cx="5136" cy="1008"/>
          </a:xfrm>
        </p:grpSpPr>
        <p:sp>
          <p:nvSpPr>
            <p:cNvPr id="5" name="Arc 1026"/>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6" name="Arc 1027"/>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7" name="Arc 1028"/>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8" name="AutoShape 1029"/>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fontAlgn="auto">
                <a:spcBef>
                  <a:spcPts val="0"/>
                </a:spcBef>
                <a:spcAft>
                  <a:spcPts val="0"/>
                </a:spcAft>
                <a:defRPr/>
              </a:pPr>
              <a:endParaRPr lang="en-US" sz="1800">
                <a:latin typeface="+mn-lt"/>
              </a:endParaRPr>
            </a:p>
          </p:txBody>
        </p:sp>
      </p:grpSp>
      <p:sp>
        <p:nvSpPr>
          <p:cNvPr id="3079" name="Rectangle 1031"/>
          <p:cNvSpPr>
            <a:spLocks noGrp="1" noChangeArrowheads="1"/>
          </p:cNvSpPr>
          <p:nvPr>
            <p:ph type="ctrTitle" sz="quarter"/>
          </p:nvPr>
        </p:nvSpPr>
        <p:spPr>
          <a:xfrm>
            <a:off x="914400" y="1447800"/>
            <a:ext cx="10363200" cy="1143000"/>
          </a:xfrm>
          <a:prstGeom prst="rect">
            <a:avLst/>
          </a:prstGeom>
        </p:spPr>
        <p:txBody>
          <a:bodyPr/>
          <a:lstStyle>
            <a:lvl1pPr>
              <a:defRPr b="1" i="1">
                <a:solidFill>
                  <a:schemeClr val="bg2"/>
                </a:solidFill>
              </a:defRPr>
            </a:lvl1pPr>
          </a:lstStyle>
          <a:p>
            <a:r>
              <a:rPr lang="en-US"/>
              <a:t>Click to edit Master title style</a:t>
            </a:r>
            <a:endParaRPr lang="en-US" dirty="0"/>
          </a:p>
        </p:txBody>
      </p:sp>
      <p:sp>
        <p:nvSpPr>
          <p:cNvPr id="3080" name="Rectangle 1032"/>
          <p:cNvSpPr>
            <a:spLocks noGrp="1" noChangeArrowheads="1"/>
          </p:cNvSpPr>
          <p:nvPr>
            <p:ph type="subTitle" sz="quarter" idx="1"/>
          </p:nvPr>
        </p:nvSpPr>
        <p:spPr>
          <a:xfrm>
            <a:off x="1828800" y="3733800"/>
            <a:ext cx="8534400" cy="1752600"/>
          </a:xfrm>
        </p:spPr>
        <p:txBody>
          <a:bodyPr/>
          <a:lstStyle>
            <a:lvl1pPr marL="0" indent="0" algn="ctr">
              <a:buFontTx/>
              <a:buNone/>
              <a:defRPr b="1" i="0">
                <a:solidFill>
                  <a:schemeClr val="bg2"/>
                </a:solidFill>
              </a:defRPr>
            </a:lvl1pPr>
          </a:lstStyle>
          <a:p>
            <a:r>
              <a:rPr lang="en-US"/>
              <a:t>Click to edit Master subtitle style</a:t>
            </a:r>
            <a:endParaRPr lang="en-US" dirty="0"/>
          </a:p>
        </p:txBody>
      </p:sp>
    </p:spTree>
    <p:extLst>
      <p:ext uri="{BB962C8B-B14F-4D97-AF65-F5344CB8AC3E}">
        <p14:creationId xmlns:p14="http://schemas.microsoft.com/office/powerpoint/2010/main" val="1543535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52400"/>
            <a:ext cx="11785600" cy="6553200"/>
          </a:xfrm>
        </p:spPr>
        <p:txBody>
          <a:bodyPr/>
          <a:lstStyle>
            <a:lvl1pPr>
              <a:buNone/>
              <a:defRPr sz="3200" b="0" baseline="0">
                <a:solidFill>
                  <a:schemeClr val="bg2"/>
                </a:solidFill>
              </a:defRPr>
            </a:lvl1pPr>
            <a:lvl2pPr>
              <a:buNone/>
              <a:defRPr sz="3200" b="0">
                <a:solidFill>
                  <a:schemeClr val="tx1"/>
                </a:solidFill>
              </a:defRPr>
            </a:lvl2pPr>
            <a:lvl3pPr>
              <a:buNone/>
              <a:defRPr sz="3200" b="0">
                <a:solidFill>
                  <a:schemeClr val="tx1"/>
                </a:solidFill>
              </a:defRPr>
            </a:lvl3pPr>
            <a:lvl4pPr>
              <a:buNone/>
              <a:defRPr sz="3200" b="0">
                <a:solidFill>
                  <a:schemeClr val="bg2"/>
                </a:solidFill>
              </a:defRPr>
            </a:lvl4pPr>
            <a:lvl5pPr>
              <a:buNone/>
              <a:defRPr sz="3200" b="0">
                <a:solidFill>
                  <a:schemeClr val="bg2"/>
                </a:solidFill>
              </a:defRPr>
            </a:lvl5pPr>
          </a:lstStyle>
          <a:p>
            <a:pPr lvl="0"/>
            <a:r>
              <a:rPr lang="en-US" dirty="0"/>
              <a:t>Click to edit Master text styles</a:t>
            </a:r>
          </a:p>
          <a:p>
            <a:pPr lvl="0"/>
            <a:r>
              <a:rPr lang="en-US" dirty="0"/>
              <a:t>    Second level</a:t>
            </a:r>
          </a:p>
          <a:p>
            <a:pPr lvl="0"/>
            <a:r>
              <a:rPr lang="en-US" dirty="0"/>
              <a:t>        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358758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889575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6" name="Footer Placeholder 5"/>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7" name="Slide Number Placeholder 6"/>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360493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8" name="Footer Placeholder 7"/>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9" name="Slide Number Placeholder 8"/>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58917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694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4" name="Footer Placeholder 3"/>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5" name="Slide Number Placeholder 4"/>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050710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3" name="Footer Placeholder 2"/>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4" name="Slide Number Placeholder 3"/>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323157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6" name="Footer Placeholder 5"/>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7" name="Slide Number Placeholder 6"/>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58178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6" name="Footer Placeholder 5"/>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7" name="Slide Number Placeholder 6"/>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950167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156438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912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34869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057400"/>
            <a:ext cx="10363200" cy="4114800"/>
          </a:xfrm>
        </p:spPr>
        <p:txBody>
          <a:bodyPr/>
          <a:lstStyle>
            <a:lvl1pPr>
              <a:buNone/>
              <a:defRPr/>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6485" y="6273800"/>
            <a:ext cx="3329516"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3757085" y="6286500"/>
            <a:ext cx="4770967"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682567" y="6286500"/>
            <a:ext cx="3282951"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861511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0" y="1219200"/>
            <a:ext cx="10363200" cy="4953000"/>
          </a:xfrm>
        </p:spPr>
        <p:txBody>
          <a:bodyPr/>
          <a:lstStyle>
            <a:lvl1pPr>
              <a:buNone/>
              <a:defRPr b="1"/>
            </a:lvl1pPr>
            <a:lvl2pPr>
              <a:buNone/>
              <a:defRPr b="1"/>
            </a:lvl2pPr>
            <a:lvl3pPr>
              <a:buNone/>
              <a:defRPr b="1"/>
            </a:lvl3pPr>
            <a:lvl4pPr>
              <a:buNone/>
              <a:defRPr b="1"/>
            </a:lvl4pPr>
            <a:lvl5pPr>
              <a:buNone/>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6485" y="6273800"/>
            <a:ext cx="3329516"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3757085" y="6286500"/>
            <a:ext cx="4770967"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682567" y="6286500"/>
            <a:ext cx="3282951"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137669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62A00709-CAE5-45FB-9A5A-EFE16370C9C7}" type="datetimeFigureOut">
              <a:rPr lang="en-US" smtClean="0"/>
              <a:t>4/28/2024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4C6B4CE-3727-4C70-BD22-05A7FC7FE1F9}" type="slidenum">
              <a:rPr lang="en-US" smtClean="0"/>
              <a:t>‹#›</a:t>
            </a:fld>
            <a:endParaRPr lang="en-US"/>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8" name="Title 7"/>
          <p:cNvSpPr>
            <a:spLocks noGrp="1"/>
          </p:cNvSpPr>
          <p:nvPr>
            <p:ph type="ctrTitle"/>
          </p:nvPr>
        </p:nvSpPr>
        <p:spPr>
          <a:xfrm>
            <a:off x="1219200" y="4343400"/>
            <a:ext cx="10363200" cy="1975104"/>
          </a:xfrm>
        </p:spPr>
        <p:txBody>
          <a:bodyPr/>
          <a:lstStyle>
            <a:lvl1pPr marR="6858" algn="l">
              <a:defRPr sz="3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Tree>
    <p:extLst>
      <p:ext uri="{BB962C8B-B14F-4D97-AF65-F5344CB8AC3E}">
        <p14:creationId xmlns:p14="http://schemas.microsoft.com/office/powerpoint/2010/main" val="323287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52400"/>
            <a:ext cx="11887200" cy="6553200"/>
          </a:xfrm>
        </p:spPr>
        <p:txBody>
          <a:bodyPr>
            <a:normAutofit/>
          </a:bodyPr>
          <a:lstStyle>
            <a:lvl1pPr marL="51435" indent="0">
              <a:buNone/>
              <a:defRPr sz="2400">
                <a:latin typeface="Times New Roman" pitchFamily="18" charset="0"/>
                <a:cs typeface="Times New Roman" pitchFamily="18" charset="0"/>
              </a:defRPr>
            </a:lvl1pPr>
            <a:extLst/>
          </a:lstStyle>
          <a:p>
            <a:pPr lvl="0" eaLnBrk="1" latinLnBrk="0" hangingPunct="1"/>
            <a:r>
              <a:rPr lang="en-US"/>
              <a:t>Click to edit Master text styles</a:t>
            </a:r>
          </a:p>
        </p:txBody>
      </p:sp>
    </p:spTree>
    <p:extLst>
      <p:ext uri="{BB962C8B-B14F-4D97-AF65-F5344CB8AC3E}">
        <p14:creationId xmlns:p14="http://schemas.microsoft.com/office/powerpoint/2010/main" val="157206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76200"/>
            <a:ext cx="11988800" cy="6705600"/>
          </a:xfrm>
        </p:spPr>
        <p:txBody>
          <a:bodyPr/>
          <a:lstStyle>
            <a:lvl1pPr>
              <a:defRPr>
                <a:solidFill>
                  <a:schemeClr val="bg1"/>
                </a:solidFill>
                <a:latin typeface="Times New Roman" panose="02020603050405020304" pitchFamily="18"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0067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9" name="Freeform 18"/>
          <p:cNvSpPr>
            <a:spLocks/>
          </p:cNvSpPr>
          <p:nvPr/>
        </p:nvSpPr>
        <p:spPr bwMode="auto">
          <a:xfrm>
            <a:off x="7931153" y="4246566"/>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3" name="Text Placeholder 2"/>
          <p:cNvSpPr>
            <a:spLocks noGrp="1"/>
          </p:cNvSpPr>
          <p:nvPr>
            <p:ph type="body" idx="1"/>
          </p:nvPr>
        </p:nvSpPr>
        <p:spPr>
          <a:xfrm>
            <a:off x="942536" y="1351672"/>
            <a:ext cx="7624064" cy="977486"/>
          </a:xfrm>
        </p:spPr>
        <p:txBody>
          <a:bodyPr lIns="82296" tIns="45720" bIns="0" anchor="t"/>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2A00709-CAE5-45FB-9A5A-EFE16370C9C7}"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6B4CE-3727-4C70-BD22-05A7FC7FE1F9}" type="slidenum">
              <a:rPr lang="en-US" smtClean="0"/>
              <a:t>‹#›</a:t>
            </a:fld>
            <a:endParaRPr lang="en-US"/>
          </a:p>
        </p:txBody>
      </p:sp>
      <p:sp>
        <p:nvSpPr>
          <p:cNvPr id="7" name="Rectangle 6"/>
          <p:cNvSpPr/>
          <p:nvPr/>
        </p:nvSpPr>
        <p:spPr>
          <a:xfrm>
            <a:off x="484213" y="402267"/>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942536" y="512064"/>
            <a:ext cx="10875264" cy="777240"/>
          </a:xfrm>
        </p:spPr>
        <p:txBody>
          <a:bodyPr tIns="64008"/>
          <a:lstStyle>
            <a:lvl1pPr algn="l">
              <a:buNone/>
              <a:defRPr sz="2850" b="0" cap="none" spc="-113"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Tree>
    <p:extLst>
      <p:ext uri="{BB962C8B-B14F-4D97-AF65-F5344CB8AC3E}">
        <p14:creationId xmlns:p14="http://schemas.microsoft.com/office/powerpoint/2010/main" val="3226044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4"/>
            <a:ext cx="53848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4"/>
            <a:ext cx="53848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6B4CE-3727-4C70-BD22-05A7FC7FE1F9}" type="slidenum">
              <a:rPr lang="en-US" smtClean="0"/>
              <a:t>‹#›</a:t>
            </a:fld>
            <a:endParaRPr lang="en-US"/>
          </a:p>
        </p:txBody>
      </p:sp>
    </p:spTree>
    <p:extLst>
      <p:ext uri="{BB962C8B-B14F-4D97-AF65-F5344CB8AC3E}">
        <p14:creationId xmlns:p14="http://schemas.microsoft.com/office/powerpoint/2010/main" val="2299010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8"/>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673099" y="512064"/>
            <a:ext cx="10363200" cy="914400"/>
          </a:xfrm>
        </p:spPr>
        <p:txBody>
          <a:bodyPr anchor="t"/>
          <a:lstStyle>
            <a:lvl1pPr>
              <a:defRPr sz="3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1809750"/>
            <a:ext cx="5389033" cy="63976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9" y="2459037"/>
            <a:ext cx="5389033"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2A00709-CAE5-45FB-9A5A-EFE16370C9C7}" type="datetimeFigureOut">
              <a:rPr lang="en-US" smtClean="0"/>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C6B4CE-3727-4C70-BD22-05A7FC7FE1F9}" type="slidenum">
              <a:rPr lang="en-US" smtClean="0"/>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Tree>
    <p:extLst>
      <p:ext uri="{BB962C8B-B14F-4D97-AF65-F5344CB8AC3E}">
        <p14:creationId xmlns:p14="http://schemas.microsoft.com/office/powerpoint/2010/main" val="929120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3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62A00709-CAE5-45FB-9A5A-EFE16370C9C7}" type="datetimeFigureOut">
              <a:rPr lang="en-US" smtClean="0"/>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C6B4CE-3727-4C70-BD22-05A7FC7FE1F9}" type="slidenum">
              <a:rPr lang="en-US" smtClean="0"/>
              <a:t>‹#›</a:t>
            </a:fld>
            <a:endParaRPr lang="en-US"/>
          </a:p>
        </p:txBody>
      </p:sp>
    </p:spTree>
    <p:extLst>
      <p:ext uri="{BB962C8B-B14F-4D97-AF65-F5344CB8AC3E}">
        <p14:creationId xmlns:p14="http://schemas.microsoft.com/office/powerpoint/2010/main" val="3987406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0709-CAE5-45FB-9A5A-EFE16370C9C7}" type="datetimeFigureOut">
              <a:rPr lang="en-US" smtClean="0"/>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C6B4CE-3727-4C70-BD22-05A7FC7FE1F9}" type="slidenum">
              <a:rPr lang="en-US" smtClean="0"/>
              <a:t>‹#›</a:t>
            </a:fld>
            <a:endParaRPr lang="en-US"/>
          </a:p>
        </p:txBody>
      </p:sp>
    </p:spTree>
    <p:extLst>
      <p:ext uri="{BB962C8B-B14F-4D97-AF65-F5344CB8AC3E}">
        <p14:creationId xmlns:p14="http://schemas.microsoft.com/office/powerpoint/2010/main" val="2534198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27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6B4CE-3727-4C70-BD22-05A7FC7FE1F9}" type="slidenum">
              <a:rPr lang="en-US" smtClean="0"/>
              <a:t>‹#›</a:t>
            </a:fld>
            <a:endParaRPr lang="en-US"/>
          </a:p>
        </p:txBody>
      </p:sp>
    </p:spTree>
    <p:extLst>
      <p:ext uri="{BB962C8B-B14F-4D97-AF65-F5344CB8AC3E}">
        <p14:creationId xmlns:p14="http://schemas.microsoft.com/office/powerpoint/2010/main" val="3491449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4"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4"/>
            <a:ext cx="9144000" cy="701749"/>
          </a:xfrm>
        </p:spPr>
        <p:txBody>
          <a:bodyPr anchor="b"/>
          <a:lstStyle>
            <a:lvl1pPr algn="l">
              <a:buNone/>
              <a:defRPr sz="1575"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24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eaLnBrk="1" latinLnBrk="0" hangingPunct="1"/>
            <a:r>
              <a:rPr kumimoji="0" lang="en-US"/>
              <a:t>Click to edit Master text styles</a:t>
            </a:r>
          </a:p>
        </p:txBody>
      </p:sp>
      <p:grpSp>
        <p:nvGrpSpPr>
          <p:cNvPr id="14" name="Group 13"/>
          <p:cNvGrpSpPr/>
          <p:nvPr/>
        </p:nvGrpSpPr>
        <p:grpSpPr>
          <a:xfrm rot="5400000">
            <a:off x="11578104"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0"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62A00709-CAE5-45FB-9A5A-EFE16370C9C7}" type="datetimeFigureOut">
              <a:rPr lang="en-US" smtClean="0"/>
              <a:t>4/28/2024</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fld id="{04C6B4CE-3727-4C70-BD22-05A7FC7FE1F9}" type="slidenum">
              <a:rPr lang="en-US" smtClean="0"/>
              <a:t>‹#›</a:t>
            </a:fld>
            <a:endParaRPr lang="en-US"/>
          </a:p>
        </p:txBody>
      </p:sp>
    </p:spTree>
    <p:extLst>
      <p:ext uri="{BB962C8B-B14F-4D97-AF65-F5344CB8AC3E}">
        <p14:creationId xmlns:p14="http://schemas.microsoft.com/office/powerpoint/2010/main" val="3153321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6B4CE-3727-4C70-BD22-05A7FC7FE1F9}" type="slidenum">
              <a:rPr lang="en-US" smtClean="0"/>
              <a:t>‹#›</a:t>
            </a:fld>
            <a:endParaRPr lang="en-US"/>
          </a:p>
        </p:txBody>
      </p:sp>
    </p:spTree>
    <p:extLst>
      <p:ext uri="{BB962C8B-B14F-4D97-AF65-F5344CB8AC3E}">
        <p14:creationId xmlns:p14="http://schemas.microsoft.com/office/powerpoint/2010/main" val="2577443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2"/>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6B4CE-3727-4C70-BD22-05A7FC7FE1F9}" type="slidenum">
              <a:rPr lang="en-US" smtClean="0"/>
              <a:t>‹#›</a:t>
            </a:fld>
            <a:endParaRPr lang="en-US"/>
          </a:p>
        </p:txBody>
      </p:sp>
    </p:spTree>
    <p:extLst>
      <p:ext uri="{BB962C8B-B14F-4D97-AF65-F5344CB8AC3E}">
        <p14:creationId xmlns:p14="http://schemas.microsoft.com/office/powerpoint/2010/main" val="2581631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27"/>
            <a:ext cx="10363200" cy="1470629"/>
          </a:xfrm>
        </p:spPr>
        <p:txBody>
          <a:bodyPr/>
          <a:lstStyle/>
          <a:p>
            <a:r>
              <a:rPr lang="en-US"/>
              <a:t>Click to edit Master title style</a:t>
            </a:r>
          </a:p>
        </p:txBody>
      </p:sp>
      <p:sp>
        <p:nvSpPr>
          <p:cNvPr id="3" name="Subtitle 2"/>
          <p:cNvSpPr>
            <a:spLocks noGrp="1"/>
          </p:cNvSpPr>
          <p:nvPr>
            <p:ph type="subTitle" idx="1"/>
          </p:nvPr>
        </p:nvSpPr>
        <p:spPr>
          <a:xfrm>
            <a:off x="1828800" y="3887118"/>
            <a:ext cx="8534400" cy="17520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7E27E3E1-8121-4DD9-92B2-792F1A8A209B}" type="slidenum">
              <a:rPr lang="en-US"/>
              <a:pPr/>
              <a:t>‹#›</a:t>
            </a:fld>
            <a:endParaRPr lang="en-US"/>
          </a:p>
        </p:txBody>
      </p:sp>
    </p:spTree>
    <p:extLst>
      <p:ext uri="{BB962C8B-B14F-4D97-AF65-F5344CB8AC3E}">
        <p14:creationId xmlns:p14="http://schemas.microsoft.com/office/powerpoint/2010/main" val="47415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5736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F99243E6-3A08-41D2-A557-E0152C460DDC}" type="slidenum">
              <a:rPr lang="en-US"/>
              <a:pPr/>
              <a:t>‹#›</a:t>
            </a:fld>
            <a:endParaRPr lang="en-US"/>
          </a:p>
        </p:txBody>
      </p:sp>
    </p:spTree>
    <p:extLst>
      <p:ext uri="{BB962C8B-B14F-4D97-AF65-F5344CB8AC3E}">
        <p14:creationId xmlns:p14="http://schemas.microsoft.com/office/powerpoint/2010/main" val="855811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56"/>
            <a:ext cx="10363200" cy="136059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7402"/>
            <a:ext cx="10363200" cy="150025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760795BF-2EFA-473D-9FC6-CBBD7A89F361}" type="slidenum">
              <a:rPr lang="en-US"/>
              <a:pPr/>
              <a:t>‹#›</a:t>
            </a:fld>
            <a:endParaRPr lang="en-US"/>
          </a:p>
        </p:txBody>
      </p:sp>
    </p:spTree>
    <p:extLst>
      <p:ext uri="{BB962C8B-B14F-4D97-AF65-F5344CB8AC3E}">
        <p14:creationId xmlns:p14="http://schemas.microsoft.com/office/powerpoint/2010/main" val="848518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0" y="1599706"/>
            <a:ext cx="5380567" cy="4993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8" y="1599706"/>
            <a:ext cx="5382684" cy="4993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Slide Number Placeholder 5"/>
          <p:cNvSpPr>
            <a:spLocks noGrp="1"/>
          </p:cNvSpPr>
          <p:nvPr>
            <p:ph type="sldNum" idx="11"/>
          </p:nvPr>
        </p:nvSpPr>
        <p:spPr/>
        <p:txBody>
          <a:bodyPr/>
          <a:lstStyle>
            <a:lvl1pPr>
              <a:defRPr/>
            </a:lvl1pPr>
          </a:lstStyle>
          <a:p>
            <a:fld id="{8881F9EB-58C4-4FD9-863D-7FAFAEAC8F85}" type="slidenum">
              <a:rPr lang="en-US"/>
              <a:pPr/>
              <a:t>‹#›</a:t>
            </a:fld>
            <a:endParaRPr lang="en-US"/>
          </a:p>
        </p:txBody>
      </p:sp>
    </p:spTree>
    <p:extLst>
      <p:ext uri="{BB962C8B-B14F-4D97-AF65-F5344CB8AC3E}">
        <p14:creationId xmlns:p14="http://schemas.microsoft.com/office/powerpoint/2010/main" val="3883953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83"/>
            <a:ext cx="10972800" cy="114264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113"/>
            <a:ext cx="5386917" cy="6411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5262"/>
            <a:ext cx="5386917" cy="3950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4113"/>
            <a:ext cx="5389033" cy="6411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5262"/>
            <a:ext cx="5389033" cy="3950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Slide Number Placeholder 7"/>
          <p:cNvSpPr>
            <a:spLocks noGrp="1"/>
          </p:cNvSpPr>
          <p:nvPr>
            <p:ph type="sldNum" idx="11"/>
          </p:nvPr>
        </p:nvSpPr>
        <p:spPr/>
        <p:txBody>
          <a:bodyPr/>
          <a:lstStyle>
            <a:lvl1pPr>
              <a:defRPr/>
            </a:lvl1pPr>
          </a:lstStyle>
          <a:p>
            <a:fld id="{1EE9D02E-7F18-454A-B90F-DBEA66F9B117}" type="slidenum">
              <a:rPr lang="en-US"/>
              <a:pPr/>
              <a:t>‹#›</a:t>
            </a:fld>
            <a:endParaRPr lang="en-US"/>
          </a:p>
        </p:txBody>
      </p:sp>
    </p:spTree>
    <p:extLst>
      <p:ext uri="{BB962C8B-B14F-4D97-AF65-F5344CB8AC3E}">
        <p14:creationId xmlns:p14="http://schemas.microsoft.com/office/powerpoint/2010/main" val="2630381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Slide Number Placeholder 3"/>
          <p:cNvSpPr>
            <a:spLocks noGrp="1"/>
          </p:cNvSpPr>
          <p:nvPr>
            <p:ph type="sldNum" idx="11"/>
          </p:nvPr>
        </p:nvSpPr>
        <p:spPr/>
        <p:txBody>
          <a:bodyPr/>
          <a:lstStyle>
            <a:lvl1pPr>
              <a:defRPr/>
            </a:lvl1pPr>
          </a:lstStyle>
          <a:p>
            <a:fld id="{64914A25-C7F3-4195-967B-2879AAB4C47E}" type="slidenum">
              <a:rPr lang="en-US"/>
              <a:pPr/>
              <a:t>‹#›</a:t>
            </a:fld>
            <a:endParaRPr lang="en-US"/>
          </a:p>
        </p:txBody>
      </p:sp>
    </p:spTree>
    <p:extLst>
      <p:ext uri="{BB962C8B-B14F-4D97-AF65-F5344CB8AC3E}">
        <p14:creationId xmlns:p14="http://schemas.microsoft.com/office/powerpoint/2010/main" val="3229479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Slide Number Placeholder 2"/>
          <p:cNvSpPr>
            <a:spLocks noGrp="1"/>
          </p:cNvSpPr>
          <p:nvPr>
            <p:ph type="sldNum" idx="11"/>
          </p:nvPr>
        </p:nvSpPr>
        <p:spPr/>
        <p:txBody>
          <a:bodyPr/>
          <a:lstStyle>
            <a:lvl1pPr>
              <a:defRPr/>
            </a:lvl1pPr>
          </a:lstStyle>
          <a:p>
            <a:fld id="{46B0FD73-98E3-4614-87C5-B1DB70571F6B}" type="slidenum">
              <a:rPr lang="en-US"/>
              <a:pPr/>
              <a:t>‹#›</a:t>
            </a:fld>
            <a:endParaRPr lang="en-US"/>
          </a:p>
        </p:txBody>
      </p:sp>
    </p:spTree>
    <p:extLst>
      <p:ext uri="{BB962C8B-B14F-4D97-AF65-F5344CB8AC3E}">
        <p14:creationId xmlns:p14="http://schemas.microsoft.com/office/powerpoint/2010/main" val="3686867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9"/>
            <a:ext cx="4011084" cy="116169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28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4657"/>
            <a:ext cx="4011084" cy="46912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Slide Number Placeholder 5"/>
          <p:cNvSpPr>
            <a:spLocks noGrp="1"/>
          </p:cNvSpPr>
          <p:nvPr>
            <p:ph type="sldNum" idx="11"/>
          </p:nvPr>
        </p:nvSpPr>
        <p:spPr/>
        <p:txBody>
          <a:bodyPr/>
          <a:lstStyle>
            <a:lvl1pPr>
              <a:defRPr/>
            </a:lvl1pPr>
          </a:lstStyle>
          <a:p>
            <a:fld id="{F460F12C-381C-42E9-B283-E77039B21962}" type="slidenum">
              <a:rPr lang="en-US"/>
              <a:pPr/>
              <a:t>‹#›</a:t>
            </a:fld>
            <a:endParaRPr lang="en-US"/>
          </a:p>
        </p:txBody>
      </p:sp>
    </p:spTree>
    <p:extLst>
      <p:ext uri="{BB962C8B-B14F-4D97-AF65-F5344CB8AC3E}">
        <p14:creationId xmlns:p14="http://schemas.microsoft.com/office/powerpoint/2010/main" val="76132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1235"/>
            <a:ext cx="7315200" cy="56709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644"/>
            <a:ext cx="7315200" cy="41135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8329"/>
            <a:ext cx="7315200" cy="8040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Slide Number Placeholder 5"/>
          <p:cNvSpPr>
            <a:spLocks noGrp="1"/>
          </p:cNvSpPr>
          <p:nvPr>
            <p:ph type="sldNum" idx="11"/>
          </p:nvPr>
        </p:nvSpPr>
        <p:spPr/>
        <p:txBody>
          <a:bodyPr/>
          <a:lstStyle>
            <a:lvl1pPr>
              <a:defRPr/>
            </a:lvl1pPr>
          </a:lstStyle>
          <a:p>
            <a:fld id="{46A6E6FE-8675-483F-9054-26ACDADDA9E9}" type="slidenum">
              <a:rPr lang="en-US"/>
              <a:pPr/>
              <a:t>‹#›</a:t>
            </a:fld>
            <a:endParaRPr lang="en-US"/>
          </a:p>
        </p:txBody>
      </p:sp>
    </p:spTree>
    <p:extLst>
      <p:ext uri="{BB962C8B-B14F-4D97-AF65-F5344CB8AC3E}">
        <p14:creationId xmlns:p14="http://schemas.microsoft.com/office/powerpoint/2010/main" val="3129257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81C25235-179F-4039-A01F-FD983AAAA927}" type="slidenum">
              <a:rPr lang="en-US"/>
              <a:pPr/>
              <a:t>‹#›</a:t>
            </a:fld>
            <a:endParaRPr lang="en-US"/>
          </a:p>
        </p:txBody>
      </p:sp>
    </p:spTree>
    <p:extLst>
      <p:ext uri="{BB962C8B-B14F-4D97-AF65-F5344CB8AC3E}">
        <p14:creationId xmlns:p14="http://schemas.microsoft.com/office/powerpoint/2010/main" val="3386274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5082"/>
            <a:ext cx="2741084" cy="63184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5082"/>
            <a:ext cx="8022167" cy="6318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F7F49CD5-D389-4391-B949-69F73774B3AB}" type="slidenum">
              <a:rPr lang="en-US"/>
              <a:pPr/>
              <a:t>‹#›</a:t>
            </a:fld>
            <a:endParaRPr lang="en-US"/>
          </a:p>
        </p:txBody>
      </p:sp>
    </p:spTree>
    <p:extLst>
      <p:ext uri="{BB962C8B-B14F-4D97-AF65-F5344CB8AC3E}">
        <p14:creationId xmlns:p14="http://schemas.microsoft.com/office/powerpoint/2010/main" val="219752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6968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D17A3E2-056E-43FE-A3FF-4521EDCC4556}"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435881557"/>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A7F8319-6E0C-4467-9319-0F8F243B19DE}"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310922859"/>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1CD5071-344D-4112-9C2D-F00A2838A635}"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9600937"/>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7CAC150B-5966-444C-BD0B-982E64DB2006}"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9397462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B5526469-3828-4244-B231-972831E81DE5}"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6809649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94F4171F-275C-4811-B2A5-83B1FAFADDEC}"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37980037"/>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B12A09F7-F643-4608-8254-ABB5A4151660}"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470346123"/>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319A3EA6-536E-40DF-9B00-E5CD1FFDEE04}"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016009106"/>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5DFC6C7F-C541-4143-B676-F80601547DCD}"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719411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57F1138D-C338-44AA-B813-3CF219AF0B1A}"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7030038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2867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F30B22B-917F-408B-9823-47013C9D650E}"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23157727"/>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8737600" y="6248400"/>
            <a:ext cx="2844800" cy="476250"/>
          </a:xfrm>
        </p:spPr>
        <p:txBody>
          <a:bodyPr/>
          <a:lstStyle>
            <a:lvl1pPr>
              <a:defRPr/>
            </a:lvl1pPr>
          </a:lstStyle>
          <a:p>
            <a:fld id="{D5811619-E03E-4493-A87D-7AF9361044B6}" type="slidenum">
              <a:rPr lang="en-US" altLang="en-US"/>
              <a:pPr/>
              <a:t>‹#›</a:t>
            </a:fld>
            <a:endParaRPr lang="en-US" altLang="en-US"/>
          </a:p>
        </p:txBody>
      </p:sp>
      <p:sp>
        <p:nvSpPr>
          <p:cNvPr id="7" name="Footer Placeholder 6"/>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329721739"/>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4" name="Slide Number Placeholder 3"/>
          <p:cNvSpPr>
            <a:spLocks noGrp="1"/>
          </p:cNvSpPr>
          <p:nvPr>
            <p:ph type="sldNum" sz="quarter" idx="11"/>
          </p:nvPr>
        </p:nvSpPr>
        <p:spPr>
          <a:xfrm>
            <a:off x="8737600" y="6248400"/>
            <a:ext cx="2844800" cy="476250"/>
          </a:xfrm>
        </p:spPr>
        <p:txBody>
          <a:bodyPr/>
          <a:lstStyle>
            <a:lvl1pPr>
              <a:defRPr/>
            </a:lvl1pPr>
          </a:lstStyle>
          <a:p>
            <a:fld id="{67179F8E-531D-40DE-9B95-EE96D216CAB3}" type="slidenum">
              <a:rPr lang="en-US" altLang="en-US"/>
              <a:pPr/>
              <a:t>‹#›</a:t>
            </a:fld>
            <a:endParaRPr lang="en-US" altLang="en-US"/>
          </a:p>
        </p:txBody>
      </p:sp>
      <p:sp>
        <p:nvSpPr>
          <p:cNvPr id="5" name="Footer Placeholder 4"/>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2006024187"/>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289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Vers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6999E-6D43-9D6C-EB1F-E891C7A8CBEA}"/>
              </a:ext>
            </a:extLst>
          </p:cNvPr>
          <p:cNvSpPr>
            <a:spLocks noGrp="1"/>
          </p:cNvSpPr>
          <p:nvPr>
            <p:ph idx="1"/>
          </p:nvPr>
        </p:nvSpPr>
        <p:spPr>
          <a:xfrm>
            <a:off x="176065" y="153347"/>
            <a:ext cx="11858802" cy="6531428"/>
          </a:xfrm>
        </p:spPr>
        <p:txBody>
          <a:bodyPr>
            <a:no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360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6AB9-CFA0-ECCB-B357-4C59E01E1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45990-147A-DAE3-839E-D46E5CDCCD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052C73-28EE-284F-5670-CA773B7748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6AB520B-2D0B-E372-1E2E-F6B5CB009F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03019-CED3-BCF8-67C5-DF3CC11D0AFC}"/>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3744337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ADAE-6056-D355-6FD4-9F4DBF679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6999E-6D43-9D6C-EB1F-E891C7A8C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E118C-15C1-A263-54BF-F196ED194E2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A5BF9BE-8F5E-AFDC-8177-8EEFF3C394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8DEC55-5D96-1669-A687-0AEFBC0C3F64}"/>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2315851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47FF-43FC-78D1-466B-80CE085FB7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AB53F-75B4-BD96-8933-A215571D2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DA93B1-952F-503C-B36D-C6D6CB7E07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17F9EF1-29E8-F6B6-E9AF-FB97AC563A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3A99E-D508-2232-347F-822A74BD02D1}"/>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155823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1390-212E-18A7-C80B-294A9A1879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13D249-4E58-947F-950A-3F65E59A4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00931-17A2-9D1B-E3CF-0A9D745DDA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47E939-26C9-6D0F-0AE6-9B5FB6246AB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7717CB-4425-DC3D-BB85-A06004603D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64F47D-7FB5-66F9-AAAA-9A440F8CFAF2}"/>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79785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7DB0-F504-7788-1EBF-B28F428A9A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37CF7E-40AB-74FE-E75E-3055A94E5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2DE4D-7973-44AC-3500-1DBEC93654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A1D0D5-A195-88F3-E089-A0DD3A391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64A57-C41A-7AB6-7622-C946DB2986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DCC266-76E3-1ACB-D9C3-04A6B01EDE5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960651C-870C-6607-E905-4310A959769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D96404B-19D3-2BCA-4176-B45198448BA8}"/>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495454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50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a:prstGeom prst="rect">
            <a:avLst/>
          </a:prstGeo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endParaRPr lang="en-US" dirty="0"/>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0" name="Date Placeholder 27"/>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11" name="Footer Placeholder 16"/>
          <p:cNvSpPr>
            <a:spLocks noGrp="1"/>
          </p:cNvSpPr>
          <p:nvPr>
            <p:ph type="ftr" sz="quarter" idx="11"/>
          </p:nvPr>
        </p:nvSpPr>
        <p:spPr/>
        <p:txBody>
          <a:bodyPr/>
          <a:lstStyle>
            <a:lvl1pPr>
              <a:defRPr/>
            </a:lvl1pPr>
            <a:extLst/>
          </a:lstStyle>
          <a:p>
            <a:endParaRPr lang="en-US"/>
          </a:p>
        </p:txBody>
      </p:sp>
      <p:sp>
        <p:nvSpPr>
          <p:cNvPr id="12" name="Slide Number Placeholder 2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40577954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57200"/>
            <a:ext cx="10363200" cy="5898360"/>
          </a:xfrm>
        </p:spPr>
        <p:txBody>
          <a:bodyPr>
            <a:normAutofit/>
          </a:bodyPr>
          <a:lstStyle>
            <a:lvl1pPr>
              <a:buFontTx/>
              <a:buNone/>
              <a:defRPr sz="3200" b="1">
                <a:latin typeface="Times New Roman" pitchFamily="18" charset="0"/>
                <a:cs typeface="Times New Roman" pitchFamily="18" charset="0"/>
              </a:defRPr>
            </a:lvl1pPr>
            <a:lvl2pPr>
              <a:buFontTx/>
              <a:buNone/>
              <a:defRPr sz="3200" b="1">
                <a:latin typeface="Times New Roman" pitchFamily="18" charset="0"/>
                <a:cs typeface="Times New Roman" pitchFamily="18" charset="0"/>
              </a:defRPr>
            </a:lvl2pPr>
            <a:lvl3pPr>
              <a:buFontTx/>
              <a:buNone/>
              <a:defRPr sz="3200" b="1">
                <a:latin typeface="Times New Roman" pitchFamily="18" charset="0"/>
                <a:cs typeface="Times New Roman" pitchFamily="18" charset="0"/>
              </a:defRPr>
            </a:lvl3pPr>
            <a:lvl4pPr>
              <a:buFontTx/>
              <a:buNone/>
              <a:defRPr sz="3200" b="1">
                <a:latin typeface="Times New Roman" pitchFamily="18" charset="0"/>
                <a:cs typeface="Times New Roman" pitchFamily="18" charset="0"/>
              </a:defRPr>
            </a:lvl4pPr>
            <a:lvl5pPr>
              <a:buFontTx/>
              <a:buNone/>
              <a:defRPr sz="3200">
                <a:latin typeface="Times New Roman" pitchFamily="18" charset="0"/>
                <a:cs typeface="Times New Roman" pitchFamily="18"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728751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6438901" y="1073150"/>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5" name="Freeform 4"/>
          <p:cNvSpPr>
            <a:spLocks/>
          </p:cNvSpPr>
          <p:nvPr/>
        </p:nvSpPr>
        <p:spPr bwMode="auto">
          <a:xfrm>
            <a:off x="499533" y="1"/>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6" name="Freeform 5"/>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7" name="Freeform 6"/>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8" name="Freeform 7"/>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9" name="Freeform 8"/>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0" name="Freeform 9"/>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1" name="Freeform 10"/>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2" name="Freeform 11"/>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3" name="Freeform 12"/>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4" name="Freeform 13"/>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5" name="Freeform 14"/>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6" name="Freeform 15"/>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7" name="Freeform 16"/>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8" name="Freeform 17"/>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9" name="Rectangle 18"/>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Rectangle 19"/>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Rectangle 20"/>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Rectangle 21"/>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3" name="Rectangle 22"/>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4" name="Rectangle 23"/>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a:prstGeom prst="rect">
            <a:avLst/>
          </a:prstGeo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26" name="Footer Placeholder 4"/>
          <p:cNvSpPr>
            <a:spLocks noGrp="1"/>
          </p:cNvSpPr>
          <p:nvPr>
            <p:ph type="ftr" sz="quarter" idx="11"/>
          </p:nvPr>
        </p:nvSpPr>
        <p:spPr/>
        <p:txBody>
          <a:bodyPr/>
          <a:lstStyle>
            <a:lvl1pPr>
              <a:defRPr/>
            </a:lvl1pPr>
            <a:extLst/>
          </a:lstStyle>
          <a:p>
            <a:endParaRPr lang="en-US"/>
          </a:p>
        </p:txBody>
      </p:sp>
      <p:sp>
        <p:nvSpPr>
          <p:cNvPr id="27"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515996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345623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Rectangle 12"/>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Rectangle 13"/>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a:prstGeom prst="rect">
            <a:avLst/>
          </a:prstGeom>
        </p:spPr>
        <p:txBody>
          <a:bodyPr anchor="t"/>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18" name="Footer Placeholder 7"/>
          <p:cNvSpPr>
            <a:spLocks noGrp="1"/>
          </p:cNvSpPr>
          <p:nvPr>
            <p:ph type="ftr" sz="quarter" idx="11"/>
          </p:nvPr>
        </p:nvSpPr>
        <p:spPr/>
        <p:txBody>
          <a:bodyPr/>
          <a:lstStyle>
            <a:lvl1pPr>
              <a:defRPr/>
            </a:lvl1pPr>
            <a:extLst/>
          </a:lstStyle>
          <a:p>
            <a:endParaRPr lang="en-US"/>
          </a:p>
        </p:txBody>
      </p:sp>
      <p:sp>
        <p:nvSpPr>
          <p:cNvPr id="19" name="Slide Number Placeholder 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2037521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a:prstGeom prst="rect">
            <a:avLst/>
          </a:prstGeo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4" name="Footer Placeholder 3"/>
          <p:cNvSpPr>
            <a:spLocks noGrp="1"/>
          </p:cNvSpPr>
          <p:nvPr>
            <p:ph type="ftr" sz="quarter" idx="11"/>
          </p:nvPr>
        </p:nvSpPr>
        <p:spPr/>
        <p:txBody>
          <a:bodyPr/>
          <a:lstStyle>
            <a:lvl1pPr>
              <a:defRPr/>
            </a:lvl1pPr>
            <a:extLst/>
          </a:lstStyle>
          <a:p>
            <a:endParaRPr lang="en-US"/>
          </a:p>
        </p:txBody>
      </p:sp>
      <p:sp>
        <p:nvSpPr>
          <p:cNvPr id="5" name="Slide Number Placeholder 4"/>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3604762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3" name="Footer Placeholder 2"/>
          <p:cNvSpPr>
            <a:spLocks noGrp="1"/>
          </p:cNvSpPr>
          <p:nvPr>
            <p:ph type="ftr" sz="quarter" idx="11"/>
          </p:nvPr>
        </p:nvSpPr>
        <p:spPr/>
        <p:txBody>
          <a:bodyPr/>
          <a:lstStyle>
            <a:lvl1pPr>
              <a:defRPr/>
            </a:lvl1pPr>
            <a:extLst/>
          </a:lstStyle>
          <a:p>
            <a:endParaRPr lang="en-US"/>
          </a:p>
        </p:txBody>
      </p:sp>
      <p:sp>
        <p:nvSpPr>
          <p:cNvPr id="4" name="Slide Number Placeholder 3"/>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40049353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a:prstGeom prst="rect">
            <a:avLst/>
          </a:prstGeo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3353484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cxnSp>
        <p:nvCxnSpPr>
          <p:cNvPr id="6" name="Straight Connector 5"/>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11375762" y="1197770"/>
            <a:ext cx="131762" cy="171449"/>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11578962" y="1350170"/>
            <a:ext cx="131762" cy="171449"/>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11115411" y="1453357"/>
            <a:ext cx="131763" cy="171451"/>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a:prstGeom prst="rect">
            <a:avLst/>
          </a:prstGeo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8636000" y="55563"/>
            <a:ext cx="2844800" cy="365125"/>
          </a:xfrm>
        </p:spPr>
        <p:txBody>
          <a:bodyPr/>
          <a:lstStyle>
            <a:lvl1pPr>
              <a:defRPr/>
            </a:lvl1pPr>
            <a:extLst/>
          </a:lstStyle>
          <a:p>
            <a:fld id="{A691A581-342E-4FAE-8447-A287A84FB73B}" type="datetimeFigureOut">
              <a:rPr lang="en-US" smtClean="0"/>
              <a:t>4/28/2024</a:t>
            </a:fld>
            <a:endParaRPr lang="en-US"/>
          </a:p>
        </p:txBody>
      </p:sp>
      <p:sp>
        <p:nvSpPr>
          <p:cNvPr id="20" name="Footer Placeholder 5"/>
          <p:cNvSpPr>
            <a:spLocks noGrp="1"/>
          </p:cNvSpPr>
          <p:nvPr>
            <p:ph type="ftr" sz="quarter" idx="11"/>
          </p:nvPr>
        </p:nvSpPr>
        <p:spPr>
          <a:xfrm>
            <a:off x="1219200" y="55563"/>
            <a:ext cx="7416800" cy="365125"/>
          </a:xfrm>
        </p:spPr>
        <p:txBody>
          <a:bodyPr/>
          <a:lstStyle>
            <a:lvl1pPr>
              <a:defRPr/>
            </a:lvl1pPr>
            <a:extLst/>
          </a:lstStyle>
          <a:p>
            <a:endParaRPr lang="en-US"/>
          </a:p>
        </p:txBody>
      </p:sp>
      <p:sp>
        <p:nvSpPr>
          <p:cNvPr id="21" name="Slide Number Placeholder 6"/>
          <p:cNvSpPr>
            <a:spLocks noGrp="1"/>
          </p:cNvSpPr>
          <p:nvPr>
            <p:ph type="sldNum" sz="quarter" idx="12"/>
          </p:nvPr>
        </p:nvSpPr>
        <p:spPr>
          <a:xfrm>
            <a:off x="11480800" y="55563"/>
            <a:ext cx="609600" cy="365125"/>
          </a:xfrm>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472469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424488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7569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a:prstGeom prst="rect">
            <a:avLst/>
          </a:prstGeo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44146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8159C7-D698-4C22-A066-9CE7390DC61E}"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D45D8C-8293-4CAD-A3DF-4A014DA39E07}" type="slidenum">
              <a:rPr lang="en-US" smtClean="0"/>
              <a:t>‹#›</a:t>
            </a:fld>
            <a:endParaRPr lang="en-US"/>
          </a:p>
        </p:txBody>
      </p:sp>
    </p:spTree>
    <p:extLst>
      <p:ext uri="{BB962C8B-B14F-4D97-AF65-F5344CB8AC3E}">
        <p14:creationId xmlns:p14="http://schemas.microsoft.com/office/powerpoint/2010/main" val="3416042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1EED-C9BD-5C02-9454-DB4AB406C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0754B4-4CEF-439B-336A-12D6A9E01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B22C93-B3B2-A5BB-5599-E34F1C5C2ECC}"/>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5" name="Footer Placeholder 4">
            <a:extLst>
              <a:ext uri="{FF2B5EF4-FFF2-40B4-BE49-F238E27FC236}">
                <a16:creationId xmlns:a16="http://schemas.microsoft.com/office/drawing/2014/main" id="{DF5A2406-75CD-EA89-5551-52E093178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2E11F-5218-4E91-0856-3B3CBEACA00E}"/>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21371565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E4EB-AD64-137C-7AA9-EA155DC89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C8E74F-2DDB-1B72-3CA6-EA076D700C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36D42-3E49-33AC-341D-6335F0C520AD}"/>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5" name="Footer Placeholder 4">
            <a:extLst>
              <a:ext uri="{FF2B5EF4-FFF2-40B4-BE49-F238E27FC236}">
                <a16:creationId xmlns:a16="http://schemas.microsoft.com/office/drawing/2014/main" id="{187F21D8-7055-3A8C-4C9F-E96AEBD04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5E47-4E11-2C49-232D-8D0ACBD5797B}"/>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41694912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84B0-545A-EB5B-5FA0-3A86A84EA9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9B5CB5-4B28-CEB0-80AE-F94793DB97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F4A14-246E-11DE-831B-0070330DB3CB}"/>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5" name="Footer Placeholder 4">
            <a:extLst>
              <a:ext uri="{FF2B5EF4-FFF2-40B4-BE49-F238E27FC236}">
                <a16:creationId xmlns:a16="http://schemas.microsoft.com/office/drawing/2014/main" id="{A455B920-1B9A-7A3E-2465-4BB4E7436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744E8-896A-E1B6-243E-B275E5DCACEA}"/>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10181031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9AAE-6006-6FBD-401F-4BD73509D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B6664-FEF5-C61B-C4DA-087335F78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A8083F-CC35-6CC2-9845-5655F9CB2D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F80209-48FE-5A9D-1693-2D81394E40DC}"/>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6" name="Footer Placeholder 5">
            <a:extLst>
              <a:ext uri="{FF2B5EF4-FFF2-40B4-BE49-F238E27FC236}">
                <a16:creationId xmlns:a16="http://schemas.microsoft.com/office/drawing/2014/main" id="{8A6278AB-1D73-B780-ECCC-ADBF73C73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B996E-7E9C-0661-36F5-26C52C65F128}"/>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30582582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29DB-4B5C-E6D5-566A-40C70AA93B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0678F6-C5E8-2EFA-C173-E6239BF19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470879-5952-1281-848A-0F18437DC5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910B97-DA81-E522-011A-C9001B9DC4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4612B2-473A-31CC-539E-D9A077320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DEFDC0-DD5E-2A1F-92B3-8DAD4F4589DF}"/>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8" name="Footer Placeholder 7">
            <a:extLst>
              <a:ext uri="{FF2B5EF4-FFF2-40B4-BE49-F238E27FC236}">
                <a16:creationId xmlns:a16="http://schemas.microsoft.com/office/drawing/2014/main" id="{98655848-6F9C-5ACE-09DB-4DE110D60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5C408-5255-2084-351D-F4671EB73048}"/>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2729850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662F-C69D-6CBD-EB19-295BA3EAD2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E6426E-D219-F874-2C0C-C623633796F4}"/>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4" name="Footer Placeholder 3">
            <a:extLst>
              <a:ext uri="{FF2B5EF4-FFF2-40B4-BE49-F238E27FC236}">
                <a16:creationId xmlns:a16="http://schemas.microsoft.com/office/drawing/2014/main" id="{FA104602-3A53-E5C7-19D0-6FB1768938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B0A910-C141-558B-483D-0C7CCAB44252}"/>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17601298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50D3E-AC60-F2F2-D15A-D9A3F239B309}"/>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3" name="Footer Placeholder 2">
            <a:extLst>
              <a:ext uri="{FF2B5EF4-FFF2-40B4-BE49-F238E27FC236}">
                <a16:creationId xmlns:a16="http://schemas.microsoft.com/office/drawing/2014/main" id="{EBAFADFF-B927-1911-DAC2-04575B7146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A3FAE-C70E-7E29-F82E-1BB15769E461}"/>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963990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24CD-047F-8487-A8B8-C24E406D0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5F844-AD31-CA5C-8B33-A7E81E358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54FE9B-B849-1A4A-F474-D07F0AB2E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205D5-D1F1-9B46-2CB2-566B38C081B1}"/>
              </a:ext>
            </a:extLst>
          </p:cNvPr>
          <p:cNvSpPr>
            <a:spLocks noGrp="1"/>
          </p:cNvSpPr>
          <p:nvPr>
            <p:ph type="dt" sz="half" idx="10"/>
          </p:nvPr>
        </p:nvSpPr>
        <p:spPr/>
        <p:txBody>
          <a:bodyPr/>
          <a:lstStyle/>
          <a:p>
            <a:fld id="{7D04C450-B2C6-4407-8880-92217C8D356B}" type="datetimeFigureOut">
              <a:rPr lang="en-US" smtClean="0"/>
              <a:t>4/27/2024</a:t>
            </a:fld>
            <a:endParaRPr lang="en-US"/>
          </a:p>
        </p:txBody>
      </p:sp>
      <p:sp>
        <p:nvSpPr>
          <p:cNvPr id="6" name="Footer Placeholder 5">
            <a:extLst>
              <a:ext uri="{FF2B5EF4-FFF2-40B4-BE49-F238E27FC236}">
                <a16:creationId xmlns:a16="http://schemas.microsoft.com/office/drawing/2014/main" id="{56FA7144-BE0D-2A76-4B32-FC283C15A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7E49F-EF53-6A5F-9A90-0B8C9F2A295E}"/>
              </a:ext>
            </a:extLst>
          </p:cNvPr>
          <p:cNvSpPr>
            <a:spLocks noGrp="1"/>
          </p:cNvSpPr>
          <p:nvPr>
            <p:ph type="sldNum" sz="quarter" idx="12"/>
          </p:nvPr>
        </p:nvSpPr>
        <p:spPr/>
        <p:txBody>
          <a:bodyPr/>
          <a:lstStyle/>
          <a:p>
            <a:fld id="{437ACC2C-39FB-4A6D-8CBE-2844C6FD6FDE}" type="slidenum">
              <a:rPr lang="en-US" smtClean="0"/>
              <a:t>‹#›</a:t>
            </a:fld>
            <a:endParaRPr lang="en-US"/>
          </a:p>
        </p:txBody>
      </p:sp>
    </p:spTree>
    <p:extLst>
      <p:ext uri="{BB962C8B-B14F-4D97-AF65-F5344CB8AC3E}">
        <p14:creationId xmlns:p14="http://schemas.microsoft.com/office/powerpoint/2010/main" val="2603508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713557"/>
      </p:ext>
    </p:extLst>
  </p:cSld>
  <p:clrMap bg1="lt1" tx1="dk1" bg2="dk2" tx2="lt2" accent1="accent1" accent2="accent2" accent3="accent3" accent4="accent4" accent5="accent5" accent6="accent6" hlink="hlink" folHlink="folHlink"/>
  <p:sldLayoutIdLst>
    <p:sldLayoutId id="2147483661"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D4A46-D1A3-297A-4382-B3A0A7AED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50394F-CF82-50BF-8825-4CD875C1B2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84D83-76D1-5652-C4D0-5E2591D68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04C450-B2C6-4407-8880-92217C8D356B}" type="datetimeFigureOut">
              <a:rPr lang="en-US" smtClean="0"/>
              <a:t>4/27/2024</a:t>
            </a:fld>
            <a:endParaRPr lang="en-US"/>
          </a:p>
        </p:txBody>
      </p:sp>
      <p:sp>
        <p:nvSpPr>
          <p:cNvPr id="5" name="Footer Placeholder 4">
            <a:extLst>
              <a:ext uri="{FF2B5EF4-FFF2-40B4-BE49-F238E27FC236}">
                <a16:creationId xmlns:a16="http://schemas.microsoft.com/office/drawing/2014/main" id="{CEB793E9-B2BB-BAE8-3903-92F58A611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77742B-D040-2BA6-5773-D64E3706B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7ACC2C-39FB-4A6D-8CBE-2844C6FD6FDE}" type="slidenum">
              <a:rPr lang="en-US" smtClean="0"/>
              <a:t>‹#›</a:t>
            </a:fld>
            <a:endParaRPr lang="en-US"/>
          </a:p>
        </p:txBody>
      </p:sp>
    </p:spTree>
    <p:extLst>
      <p:ext uri="{BB962C8B-B14F-4D97-AF65-F5344CB8AC3E}">
        <p14:creationId xmlns:p14="http://schemas.microsoft.com/office/powerpoint/2010/main" val="289989051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tx1"/>
            </a:gs>
            <a:gs pos="100000">
              <a:schemeClr val="tx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1365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Rectangle 16"/>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5" name="Text Placeholder 12"/>
          <p:cNvSpPr>
            <a:spLocks noGrp="1"/>
          </p:cNvSpPr>
          <p:nvPr>
            <p:ph type="body" idx="1"/>
          </p:nvPr>
        </p:nvSpPr>
        <p:spPr bwMode="auto">
          <a:xfrm>
            <a:off x="1219200" y="457200"/>
            <a:ext cx="10363200" cy="589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defRPr>
            </a:lvl1pPr>
            <a:extLst/>
          </a:lstStyle>
          <a:p>
            <a:fld id="{A691A581-342E-4FAE-8447-A287A84FB73B}" type="datetimeFigureOut">
              <a:rPr lang="en-US" smtClean="0"/>
              <a:t>4/28/2024</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791200800"/>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fontAlgn="base" hangingPunct="1">
        <a:spcBef>
          <a:spcPct val="0"/>
        </a:spcBef>
        <a:spcAft>
          <a:spcPct val="0"/>
        </a:spcAft>
        <a:defRPr sz="4000" kern="1200" spc="-100">
          <a:solidFill>
            <a:srgbClr val="F4F1DA"/>
          </a:solidFill>
          <a:latin typeface="+mj-lt"/>
          <a:ea typeface="+mj-ea"/>
          <a:cs typeface="+mj-cs"/>
        </a:defRPr>
      </a:lvl1pPr>
      <a:lvl2pPr algn="l" rtl="0" eaLnBrk="1" fontAlgn="base" hangingPunct="1">
        <a:spcBef>
          <a:spcPct val="0"/>
        </a:spcBef>
        <a:spcAft>
          <a:spcPct val="0"/>
        </a:spcAft>
        <a:defRPr sz="4000">
          <a:solidFill>
            <a:srgbClr val="F4F1DA"/>
          </a:solidFill>
          <a:latin typeface="Consolas" pitchFamily="49" charset="0"/>
        </a:defRPr>
      </a:lvl2pPr>
      <a:lvl3pPr algn="l" rtl="0" eaLnBrk="1" fontAlgn="base" hangingPunct="1">
        <a:spcBef>
          <a:spcPct val="0"/>
        </a:spcBef>
        <a:spcAft>
          <a:spcPct val="0"/>
        </a:spcAft>
        <a:defRPr sz="4000">
          <a:solidFill>
            <a:srgbClr val="F4F1DA"/>
          </a:solidFill>
          <a:latin typeface="Consolas" pitchFamily="49" charset="0"/>
        </a:defRPr>
      </a:lvl3pPr>
      <a:lvl4pPr algn="l" rtl="0" eaLnBrk="1" fontAlgn="base" hangingPunct="1">
        <a:spcBef>
          <a:spcPct val="0"/>
        </a:spcBef>
        <a:spcAft>
          <a:spcPct val="0"/>
        </a:spcAft>
        <a:defRPr sz="4000">
          <a:solidFill>
            <a:srgbClr val="F4F1DA"/>
          </a:solidFill>
          <a:latin typeface="Consolas" pitchFamily="49" charset="0"/>
        </a:defRPr>
      </a:lvl4pPr>
      <a:lvl5pPr algn="l" rtl="0" eaLnBrk="1" fontAlgn="base" hangingPunct="1">
        <a:spcBef>
          <a:spcPct val="0"/>
        </a:spcBef>
        <a:spcAft>
          <a:spcPct val="0"/>
        </a:spcAft>
        <a:defRPr sz="4000">
          <a:solidFill>
            <a:srgbClr val="F4F1DA"/>
          </a:solidFill>
          <a:latin typeface="Consolas" pitchFamily="49" charset="0"/>
        </a:defRPr>
      </a:lvl5pPr>
      <a:lvl6pPr marL="457200" algn="l" rtl="0" eaLnBrk="1" fontAlgn="base" hangingPunct="1">
        <a:spcBef>
          <a:spcPct val="0"/>
        </a:spcBef>
        <a:spcAft>
          <a:spcPct val="0"/>
        </a:spcAft>
        <a:defRPr sz="4000">
          <a:solidFill>
            <a:srgbClr val="F4F1DA"/>
          </a:solidFill>
          <a:latin typeface="Consolas" pitchFamily="49" charset="0"/>
        </a:defRPr>
      </a:lvl6pPr>
      <a:lvl7pPr marL="914400" algn="l" rtl="0" eaLnBrk="1" fontAlgn="base" hangingPunct="1">
        <a:spcBef>
          <a:spcPct val="0"/>
        </a:spcBef>
        <a:spcAft>
          <a:spcPct val="0"/>
        </a:spcAft>
        <a:defRPr sz="4000">
          <a:solidFill>
            <a:srgbClr val="F4F1DA"/>
          </a:solidFill>
          <a:latin typeface="Consolas" pitchFamily="49" charset="0"/>
        </a:defRPr>
      </a:lvl7pPr>
      <a:lvl8pPr marL="1371600" algn="l" rtl="0" eaLnBrk="1" fontAlgn="base" hangingPunct="1">
        <a:spcBef>
          <a:spcPct val="0"/>
        </a:spcBef>
        <a:spcAft>
          <a:spcPct val="0"/>
        </a:spcAft>
        <a:defRPr sz="4000">
          <a:solidFill>
            <a:srgbClr val="F4F1DA"/>
          </a:solidFill>
          <a:latin typeface="Consolas" pitchFamily="49" charset="0"/>
        </a:defRPr>
      </a:lvl8pPr>
      <a:lvl9pPr marL="1828800" algn="l" rtl="0" eaLnBrk="1" fontAlgn="base" hangingPunct="1">
        <a:spcBef>
          <a:spcPct val="0"/>
        </a:spcBef>
        <a:spcAft>
          <a:spcPct val="0"/>
        </a:spcAft>
        <a:defRPr sz="4000">
          <a:solidFill>
            <a:srgbClr val="F4F1DA"/>
          </a:solidFill>
          <a:latin typeface="Consolas" pitchFamily="49" charset="0"/>
        </a:defRPr>
      </a:lvl9pPr>
      <a:extLst/>
    </p:titleStyle>
    <p:bodyStyle>
      <a:lvl1pPr marL="411163" indent="-342900" algn="l" rtl="0" eaLnBrk="1" fontAlgn="base" hangingPunct="1">
        <a:spcBef>
          <a:spcPts val="700"/>
        </a:spcBef>
        <a:spcAft>
          <a:spcPct val="0"/>
        </a:spcAft>
        <a:buClr>
          <a:schemeClr val="tx2"/>
        </a:buClr>
        <a:buSzPct val="95000"/>
        <a:buFont typeface="Wingdings" pitchFamily="2" charset="2"/>
        <a:buChar char=""/>
        <a:defRPr sz="3200" kern="1200">
          <a:solidFill>
            <a:schemeClr val="tx1"/>
          </a:solidFill>
          <a:latin typeface="+mn-lt"/>
          <a:ea typeface="+mn-ea"/>
          <a:cs typeface="+mn-cs"/>
        </a:defRPr>
      </a:lvl1pPr>
      <a:lvl2pPr marL="739775" indent="-285750" algn="l" rtl="0" eaLnBrk="1" fontAlgn="base" hangingPunct="1">
        <a:spcBef>
          <a:spcPct val="20000"/>
        </a:spcBef>
        <a:spcAft>
          <a:spcPct val="0"/>
        </a:spcAft>
        <a:buClr>
          <a:schemeClr val="accent2"/>
        </a:buClr>
        <a:buSzPct val="90000"/>
        <a:buFont typeface="Arial" charset="0"/>
        <a:buChar char="•"/>
        <a:defRPr sz="2600" kern="1200">
          <a:solidFill>
            <a:schemeClr val="tx1"/>
          </a:solidFill>
          <a:latin typeface="+mn-lt"/>
          <a:ea typeface="+mn-ea"/>
          <a:cs typeface="+mn-cs"/>
        </a:defRPr>
      </a:lvl2pPr>
      <a:lvl3pPr marL="995363"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1" fontAlgn="base" hangingPunct="1">
        <a:spcBef>
          <a:spcPct val="20000"/>
        </a:spcBef>
        <a:spcAft>
          <a:spcPct val="0"/>
        </a:spcAft>
        <a:buClr>
          <a:srgbClr val="9BBB59"/>
        </a:buClr>
        <a:buFont typeface="Wingdings 3" pitchFamily="18" charset="2"/>
        <a:buChar char=""/>
        <a:defRPr sz="2200" kern="1200">
          <a:solidFill>
            <a:schemeClr val="tx1"/>
          </a:solidFill>
          <a:latin typeface="+mn-lt"/>
          <a:ea typeface="+mn-ea"/>
          <a:cs typeface="+mn-cs"/>
        </a:defRPr>
      </a:lvl4pPr>
      <a:lvl5pPr marL="1481138" indent="-209550" algn="l" rtl="0" eaLnBrk="1" fontAlgn="base" hangingPunct="1">
        <a:spcBef>
          <a:spcPct val="20000"/>
        </a:spcBef>
        <a:spcAft>
          <a:spcPct val="0"/>
        </a:spcAft>
        <a:buClr>
          <a:srgbClr val="9BBB59"/>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6"/>
          <p:cNvGrpSpPr>
            <a:grpSpLocks/>
          </p:cNvGrpSpPr>
          <p:nvPr/>
        </p:nvGrpSpPr>
        <p:grpSpPr bwMode="auto">
          <a:xfrm>
            <a:off x="711200" y="228600"/>
            <a:ext cx="10871200" cy="1600200"/>
            <a:chOff x="288" y="625"/>
            <a:chExt cx="5136" cy="1008"/>
          </a:xfrm>
        </p:grpSpPr>
        <p:sp>
          <p:nvSpPr>
            <p:cNvPr id="1026" name="Arc 2"/>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1027" name="Arc 3"/>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1028" name="Arc 4"/>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1029" name="AutoShape 5"/>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fontAlgn="auto">
                <a:spcBef>
                  <a:spcPts val="0"/>
                </a:spcBef>
                <a:spcAft>
                  <a:spcPts val="0"/>
                </a:spcAft>
                <a:defRPr/>
              </a:pPr>
              <a:endParaRPr lang="en-US" sz="1800">
                <a:latin typeface="+mn-lt"/>
              </a:endParaRPr>
            </a:p>
          </p:txBody>
        </p:sp>
      </p:grpSp>
      <p:sp>
        <p:nvSpPr>
          <p:cNvPr id="3075" name="Rectangle 8"/>
          <p:cNvSpPr>
            <a:spLocks noGrp="1" noChangeArrowheads="1"/>
          </p:cNvSpPr>
          <p:nvPr>
            <p:ph type="body" idx="1"/>
          </p:nvPr>
        </p:nvSpPr>
        <p:spPr bwMode="auto">
          <a:xfrm>
            <a:off x="609600" y="381000"/>
            <a:ext cx="11176000" cy="6096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2565846"/>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r" rtl="0" eaLnBrk="1" fontAlgn="base" hangingPunct="1">
        <a:spcBef>
          <a:spcPct val="0"/>
        </a:spcBef>
        <a:spcAft>
          <a:spcPct val="0"/>
        </a:spcAft>
        <a:defRPr sz="4400" i="1">
          <a:solidFill>
            <a:schemeClr val="tx2"/>
          </a:solidFill>
          <a:latin typeface="+mj-lt"/>
          <a:ea typeface="+mj-ea"/>
          <a:cs typeface="+mj-cs"/>
        </a:defRPr>
      </a:lvl1pPr>
      <a:lvl2pPr algn="r" rtl="0" eaLnBrk="1" fontAlgn="base" hangingPunct="1">
        <a:spcBef>
          <a:spcPct val="0"/>
        </a:spcBef>
        <a:spcAft>
          <a:spcPct val="0"/>
        </a:spcAft>
        <a:defRPr sz="4400" i="1">
          <a:solidFill>
            <a:schemeClr val="tx2"/>
          </a:solidFill>
          <a:latin typeface="Times New Roman" pitchFamily="18" charset="0"/>
        </a:defRPr>
      </a:lvl2pPr>
      <a:lvl3pPr algn="r" rtl="0" eaLnBrk="1" fontAlgn="base" hangingPunct="1">
        <a:spcBef>
          <a:spcPct val="0"/>
        </a:spcBef>
        <a:spcAft>
          <a:spcPct val="0"/>
        </a:spcAft>
        <a:defRPr sz="4400" i="1">
          <a:solidFill>
            <a:schemeClr val="tx2"/>
          </a:solidFill>
          <a:latin typeface="Times New Roman" pitchFamily="18" charset="0"/>
        </a:defRPr>
      </a:lvl3pPr>
      <a:lvl4pPr algn="r" rtl="0" eaLnBrk="1" fontAlgn="base" hangingPunct="1">
        <a:spcBef>
          <a:spcPct val="0"/>
        </a:spcBef>
        <a:spcAft>
          <a:spcPct val="0"/>
        </a:spcAft>
        <a:defRPr sz="4400" i="1">
          <a:solidFill>
            <a:schemeClr val="tx2"/>
          </a:solidFill>
          <a:latin typeface="Times New Roman" pitchFamily="18" charset="0"/>
        </a:defRPr>
      </a:lvl4pPr>
      <a:lvl5pPr algn="r" rtl="0" eaLnBrk="1" fontAlgn="base" hangingPunct="1">
        <a:spcBef>
          <a:spcPct val="0"/>
        </a:spcBef>
        <a:spcAft>
          <a:spcPct val="0"/>
        </a:spcAft>
        <a:defRPr sz="4400" i="1">
          <a:solidFill>
            <a:schemeClr val="tx2"/>
          </a:solidFill>
          <a:latin typeface="Times New Roman" pitchFamily="18" charset="0"/>
        </a:defRPr>
      </a:lvl5pPr>
      <a:lvl6pPr marL="457200" algn="r" rtl="0" eaLnBrk="1" fontAlgn="base" hangingPunct="1">
        <a:spcBef>
          <a:spcPct val="0"/>
        </a:spcBef>
        <a:spcAft>
          <a:spcPct val="0"/>
        </a:spcAft>
        <a:defRPr sz="4400" i="1">
          <a:solidFill>
            <a:schemeClr val="tx2"/>
          </a:solidFill>
          <a:latin typeface="Times New Roman" pitchFamily="18" charset="0"/>
        </a:defRPr>
      </a:lvl6pPr>
      <a:lvl7pPr marL="914400" algn="r" rtl="0" eaLnBrk="1" fontAlgn="base" hangingPunct="1">
        <a:spcBef>
          <a:spcPct val="0"/>
        </a:spcBef>
        <a:spcAft>
          <a:spcPct val="0"/>
        </a:spcAft>
        <a:defRPr sz="4400" i="1">
          <a:solidFill>
            <a:schemeClr val="tx2"/>
          </a:solidFill>
          <a:latin typeface="Times New Roman" pitchFamily="18" charset="0"/>
        </a:defRPr>
      </a:lvl7pPr>
      <a:lvl8pPr marL="1371600" algn="r" rtl="0" eaLnBrk="1" fontAlgn="base" hangingPunct="1">
        <a:spcBef>
          <a:spcPct val="0"/>
        </a:spcBef>
        <a:spcAft>
          <a:spcPct val="0"/>
        </a:spcAft>
        <a:defRPr sz="4400" i="1">
          <a:solidFill>
            <a:schemeClr val="tx2"/>
          </a:solidFill>
          <a:latin typeface="Times New Roman" pitchFamily="18" charset="0"/>
        </a:defRPr>
      </a:lvl8pPr>
      <a:lvl9pPr marL="1828800" algn="r" rtl="0" eaLnBrk="1" fontAlgn="base" hangingPunct="1">
        <a:spcBef>
          <a:spcPct val="0"/>
        </a:spcBef>
        <a:spcAft>
          <a:spcPct val="0"/>
        </a:spcAft>
        <a:defRPr sz="4400" i="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lr>
          <a:schemeClr val="tx2"/>
        </a:buClr>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8"/>
            <a:ext cx="2844800" cy="365125"/>
          </a:xfrm>
          <a:prstGeom prst="rect">
            <a:avLst/>
          </a:prstGeom>
        </p:spPr>
        <p:txBody>
          <a:bodyPr vert="horz" anchor="b"/>
          <a:lstStyle>
            <a:lvl1pPr algn="l" eaLnBrk="1" latinLnBrk="0" hangingPunct="1">
              <a:defRPr kumimoji="0" sz="825">
                <a:solidFill>
                  <a:schemeClr val="tx2"/>
                </a:solidFill>
              </a:defRPr>
            </a:lvl1pPr>
            <a:extLst/>
          </a:lstStyle>
          <a:p>
            <a:fld id="{62A00709-CAE5-45FB-9A5A-EFE16370C9C7}" type="datetimeFigureOut">
              <a:rPr lang="en-US" smtClean="0"/>
              <a:t>4/28/2024</a:t>
            </a:fld>
            <a:endParaRPr lang="en-US"/>
          </a:p>
        </p:txBody>
      </p:sp>
      <p:sp>
        <p:nvSpPr>
          <p:cNvPr id="3" name="Footer Placeholder 2"/>
          <p:cNvSpPr>
            <a:spLocks noGrp="1"/>
          </p:cNvSpPr>
          <p:nvPr>
            <p:ph type="ftr" sz="quarter" idx="3"/>
          </p:nvPr>
        </p:nvSpPr>
        <p:spPr>
          <a:xfrm>
            <a:off x="1219200" y="6416678"/>
            <a:ext cx="7416800" cy="365125"/>
          </a:xfrm>
          <a:prstGeom prst="rect">
            <a:avLst/>
          </a:prstGeom>
        </p:spPr>
        <p:txBody>
          <a:bodyPr vert="horz" anchor="b"/>
          <a:lstStyle>
            <a:lvl1pPr algn="r" eaLnBrk="1" latinLnBrk="0" hangingPunct="1">
              <a:defRPr kumimoji="0" sz="825">
                <a:solidFill>
                  <a:schemeClr val="tx2"/>
                </a:solidFill>
              </a:defRPr>
            </a:lvl1pPr>
            <a:extLst/>
          </a:lstStyle>
          <a:p>
            <a:endParaRPr lang="en-US"/>
          </a:p>
        </p:txBody>
      </p:sp>
      <p:sp>
        <p:nvSpPr>
          <p:cNvPr id="23" name="Slide Number Placeholder 22"/>
          <p:cNvSpPr>
            <a:spLocks noGrp="1"/>
          </p:cNvSpPr>
          <p:nvPr>
            <p:ph type="sldNum" sz="quarter" idx="4"/>
          </p:nvPr>
        </p:nvSpPr>
        <p:spPr>
          <a:xfrm>
            <a:off x="11480800" y="6416678"/>
            <a:ext cx="609600" cy="365125"/>
          </a:xfrm>
          <a:prstGeom prst="rect">
            <a:avLst/>
          </a:prstGeom>
        </p:spPr>
        <p:txBody>
          <a:bodyPr vert="horz" anchor="b"/>
          <a:lstStyle>
            <a:lvl1pPr algn="l" eaLnBrk="1" latinLnBrk="0" hangingPunct="1">
              <a:defRPr kumimoji="0" sz="900">
                <a:solidFill>
                  <a:schemeClr val="tx2"/>
                </a:solidFill>
              </a:defRPr>
            </a:lvl1pPr>
            <a:extLst/>
          </a:lstStyle>
          <a:p>
            <a:fld id="{04C6B4CE-3727-4C70-BD22-05A7FC7FE1F9}" type="slidenum">
              <a:rPr lang="en-US" smtClean="0"/>
              <a:t>‹#›</a:t>
            </a:fld>
            <a:endParaRPr lang="en-US"/>
          </a:p>
        </p:txBody>
      </p:sp>
    </p:spTree>
    <p:extLst>
      <p:ext uri="{BB962C8B-B14F-4D97-AF65-F5344CB8AC3E}">
        <p14:creationId xmlns:p14="http://schemas.microsoft.com/office/powerpoint/2010/main" val="1242659765"/>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rtl="0" eaLnBrk="1" latinLnBrk="0" hangingPunct="1">
        <a:spcBef>
          <a:spcPct val="0"/>
        </a:spcBef>
        <a:buNone/>
        <a:defRPr kumimoji="0" sz="3000" kern="1200" spc="-75" baseline="0">
          <a:solidFill>
            <a:schemeClr val="tx2">
              <a:satMod val="200000"/>
            </a:schemeClr>
          </a:solidFill>
          <a:latin typeface="+mj-lt"/>
          <a:ea typeface="+mj-ea"/>
          <a:cs typeface="+mj-cs"/>
        </a:defRPr>
      </a:lvl1pPr>
      <a:extLst/>
    </p:titleStyle>
    <p:bodyStyle>
      <a:lvl1pPr marL="308610" indent="-257175" algn="l" rtl="0" eaLnBrk="1" latinLnBrk="0" hangingPunct="1">
        <a:spcBef>
          <a:spcPts val="525"/>
        </a:spcBef>
        <a:buClr>
          <a:schemeClr val="tx2"/>
        </a:buClr>
        <a:buSzPct val="95000"/>
        <a:buFont typeface="Wingdings"/>
        <a:buChar char=""/>
        <a:defRPr kumimoji="0" sz="2250" kern="1200">
          <a:solidFill>
            <a:schemeClr val="tx1"/>
          </a:solidFill>
          <a:latin typeface="+mn-lt"/>
          <a:ea typeface="+mn-ea"/>
          <a:cs typeface="+mn-cs"/>
        </a:defRPr>
      </a:lvl1pPr>
      <a:lvl2pPr marL="555498" indent="-214313" algn="l" rtl="0" eaLnBrk="1" latinLnBrk="0" hangingPunct="1">
        <a:spcBef>
          <a:spcPct val="20000"/>
        </a:spcBef>
        <a:buClr>
          <a:schemeClr val="accent2"/>
        </a:buClr>
        <a:buSzPct val="90000"/>
        <a:buFont typeface="Wingdings"/>
        <a:buChar char=""/>
        <a:defRPr kumimoji="0" sz="1950" kern="1200">
          <a:solidFill>
            <a:schemeClr val="tx1"/>
          </a:solidFill>
          <a:latin typeface="+mn-lt"/>
          <a:ea typeface="+mn-ea"/>
          <a:cs typeface="+mn-cs"/>
        </a:defRPr>
      </a:lvl2pPr>
      <a:lvl3pPr marL="747522" indent="-171450" algn="l" rtl="0" eaLnBrk="1" latinLnBrk="0" hangingPunct="1">
        <a:spcBef>
          <a:spcPct val="20000"/>
        </a:spcBef>
        <a:buClr>
          <a:schemeClr val="accent2"/>
        </a:buClr>
        <a:buFont typeface="Wingdings 2"/>
        <a:buChar char=""/>
        <a:defRPr kumimoji="0" sz="1800" kern="1200">
          <a:solidFill>
            <a:schemeClr val="tx1"/>
          </a:solidFill>
          <a:latin typeface="+mn-lt"/>
          <a:ea typeface="+mn-ea"/>
          <a:cs typeface="+mn-cs"/>
        </a:defRPr>
      </a:lvl3pPr>
      <a:lvl4pPr marL="946404" indent="-171450" algn="l" rtl="0" eaLnBrk="1" latinLnBrk="0" hangingPunct="1">
        <a:spcBef>
          <a:spcPct val="20000"/>
        </a:spcBef>
        <a:buClr>
          <a:schemeClr val="accent3"/>
        </a:buClr>
        <a:buFont typeface="Wingdings 3"/>
        <a:buChar char=""/>
        <a:defRPr kumimoji="0" sz="1650" kern="1200">
          <a:solidFill>
            <a:schemeClr val="tx1"/>
          </a:solidFill>
          <a:latin typeface="+mn-lt"/>
          <a:ea typeface="+mn-ea"/>
          <a:cs typeface="+mn-cs"/>
        </a:defRPr>
      </a:lvl4pPr>
      <a:lvl5pPr marL="1110996" indent="-157734" algn="l" rtl="0" eaLnBrk="1" latinLnBrk="0" hangingPunct="1">
        <a:spcBef>
          <a:spcPct val="20000"/>
        </a:spcBef>
        <a:buClr>
          <a:schemeClr val="accent3"/>
        </a:buClr>
        <a:buFont typeface="Wingdings 2"/>
        <a:buChar char=""/>
        <a:defRPr kumimoji="0"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2"/>
            </a:gs>
            <a:gs pos="50000">
              <a:srgbClr val="00007E"/>
            </a:gs>
            <a:gs pos="100000">
              <a:srgbClr val="000062"/>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275082"/>
            <a:ext cx="10966451" cy="113630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09600" y="1599706"/>
            <a:ext cx="10966451" cy="4993792"/>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09600" y="6335436"/>
            <a:ext cx="2838451" cy="39569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898989"/>
                </a:solidFill>
              </a:defRPr>
            </a:lvl1pPr>
          </a:lstStyle>
          <a:p>
            <a:endParaRPr lang="en-US"/>
          </a:p>
        </p:txBody>
      </p:sp>
      <p:sp>
        <p:nvSpPr>
          <p:cNvPr id="1028" name="Text Box 4"/>
          <p:cNvSpPr txBox="1">
            <a:spLocks noChangeArrowheads="1"/>
          </p:cNvSpPr>
          <p:nvPr/>
        </p:nvSpPr>
        <p:spPr bwMode="auto">
          <a:xfrm>
            <a:off x="4165600" y="6229545"/>
            <a:ext cx="3860800" cy="613644"/>
          </a:xfrm>
          <a:prstGeom prst="rect">
            <a:avLst/>
          </a:prstGeom>
          <a:noFill/>
          <a:ln w="9525">
            <a:noFill/>
            <a:round/>
            <a:headEnd/>
            <a:tailEnd/>
          </a:ln>
          <a:effectLst/>
        </p:spPr>
        <p:txBody>
          <a:bodyPr wrap="none" anchor="ctr"/>
          <a:lstStyle/>
          <a:p>
            <a:endParaRPr lang="en-US" sz="1800">
              <a:solidFill>
                <a:srgbClr val="FFFFFF"/>
              </a:solidFill>
            </a:endParaRPr>
          </a:p>
        </p:txBody>
      </p:sp>
      <p:sp>
        <p:nvSpPr>
          <p:cNvPr id="1029" name="Rectangle 5"/>
          <p:cNvSpPr>
            <a:spLocks noGrp="1" noChangeArrowheads="1"/>
          </p:cNvSpPr>
          <p:nvPr>
            <p:ph type="sldNum"/>
          </p:nvPr>
        </p:nvSpPr>
        <p:spPr bwMode="auto">
          <a:xfrm>
            <a:off x="8737600" y="6335436"/>
            <a:ext cx="2838451" cy="39569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898989"/>
                </a:solidFill>
              </a:defRPr>
            </a:lvl1pPr>
          </a:lstStyle>
          <a:p>
            <a:fld id="{4B937BDD-D83E-45C2-9CCF-13E0CAF960BD}" type="slidenum">
              <a:rPr lang="en-US"/>
              <a:pPr/>
              <a:t>‹#›</a:t>
            </a:fld>
            <a:endParaRPr lang="en-US"/>
          </a:p>
        </p:txBody>
      </p:sp>
    </p:spTree>
    <p:extLst>
      <p:ext uri="{BB962C8B-B14F-4D97-AF65-F5344CB8AC3E}">
        <p14:creationId xmlns:p14="http://schemas.microsoft.com/office/powerpoint/2010/main" val="310482952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457200"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2pPr>
      <a:lvl3pPr marL="11430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3pPr>
      <a:lvl4pPr marL="16002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4pPr>
      <a:lvl5pPr marL="20574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5pPr>
      <a:lvl6pPr marL="25146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9pPr>
    </p:titleStyle>
    <p:bodyStyle>
      <a:lvl1pPr marL="342900" indent="-342900" algn="l" defTabSz="457200"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latin typeface="Arial" panose="020B0604020202020204" pitchFamily="34" charset="0"/>
              </a:defRPr>
            </a:lvl1pPr>
          </a:lstStyle>
          <a:p>
            <a:endParaRPr lang="en-US" altLang="en-US"/>
          </a:p>
        </p:txBody>
      </p:sp>
      <p:sp>
        <p:nvSpPr>
          <p:cNvPr id="41987"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panose="020B0604020202020204" pitchFamily="34" charset="0"/>
              </a:defRPr>
            </a:lvl1pPr>
          </a:lstStyle>
          <a:p>
            <a:fld id="{5845C230-0231-48D1-B189-6B27748A8A8B}" type="slidenum">
              <a:rPr lang="en-US" altLang="en-US"/>
              <a:pPr/>
              <a:t>‹#›</a:t>
            </a:fld>
            <a:endParaRPr lang="en-US" altLang="en-US"/>
          </a:p>
        </p:txBody>
      </p:sp>
      <p:grpSp>
        <p:nvGrpSpPr>
          <p:cNvPr id="41988" name="Group 4"/>
          <p:cNvGrpSpPr>
            <a:grpSpLocks/>
          </p:cNvGrpSpPr>
          <p:nvPr/>
        </p:nvGrpSpPr>
        <p:grpSpPr bwMode="auto">
          <a:xfrm>
            <a:off x="1" y="1"/>
            <a:ext cx="12187767" cy="6850063"/>
            <a:chOff x="0" y="0"/>
            <a:chExt cx="5758" cy="4315"/>
          </a:xfrm>
        </p:grpSpPr>
        <p:grpSp>
          <p:nvGrpSpPr>
            <p:cNvPr id="41989" name="Group 5"/>
            <p:cNvGrpSpPr>
              <a:grpSpLocks/>
            </p:cNvGrpSpPr>
            <p:nvPr userDrawn="1"/>
          </p:nvGrpSpPr>
          <p:grpSpPr bwMode="auto">
            <a:xfrm>
              <a:off x="1728" y="2230"/>
              <a:ext cx="4027" cy="2085"/>
              <a:chOff x="1728" y="2230"/>
              <a:chExt cx="4027" cy="2085"/>
            </a:xfrm>
          </p:grpSpPr>
          <p:sp>
            <p:nvSpPr>
              <p:cNvPr id="4199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99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997"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98"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latin typeface="Arial" panose="020B0604020202020204" pitchFamily="34" charset="0"/>
              </a:defRPr>
            </a:lvl1pPr>
          </a:lstStyle>
          <a:p>
            <a:endParaRPr lang="en-US" altLang="en-US"/>
          </a:p>
        </p:txBody>
      </p:sp>
      <p:sp>
        <p:nvSpPr>
          <p:cNvPr id="41999"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43762389"/>
      </p:ext>
    </p:extLst>
  </p:cSld>
  <p:clrMap bg1="dk2" tx1="lt1" bg2="dk1"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9" grpId="0" uiExpand="1" build="p">
        <p:tmplLst>
          <p:tmpl lvl="1">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3CE2D-2113-F7DE-E418-0A86D879C6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5099C-FA19-2D71-D71B-DF3D74560F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C07548E-D3D8-B8A4-AB0B-D579402B0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F7A4929-ADA9-9A6B-A9C8-599517EFD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52D16B-7EC0-75ED-26C2-1F16BE8C27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565F0-7C33-4BA1-BD6B-BD4875C0F089}" type="slidenum">
              <a:rPr lang="en-US" smtClean="0"/>
              <a:t>‹#›</a:t>
            </a:fld>
            <a:endParaRPr lang="en-US" dirty="0"/>
          </a:p>
        </p:txBody>
      </p:sp>
    </p:spTree>
    <p:extLst>
      <p:ext uri="{BB962C8B-B14F-4D97-AF65-F5344CB8AC3E}">
        <p14:creationId xmlns:p14="http://schemas.microsoft.com/office/powerpoint/2010/main" val="268238889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Rectangle 16"/>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5" name="Text Placeholder 12"/>
          <p:cNvSpPr>
            <a:spLocks noGrp="1"/>
          </p:cNvSpPr>
          <p:nvPr>
            <p:ph type="body" idx="1"/>
          </p:nvPr>
        </p:nvSpPr>
        <p:spPr bwMode="auto">
          <a:xfrm>
            <a:off x="1219200" y="457200"/>
            <a:ext cx="10363200" cy="589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defRPr>
            </a:lvl1pPr>
            <a:extLst/>
          </a:lstStyle>
          <a:p>
            <a:fld id="{A691A581-342E-4FAE-8447-A287A84FB73B}" type="datetimeFigureOut">
              <a:rPr lang="en-US" smtClean="0"/>
              <a:t>4/28/2024</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207277498"/>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rtl="0" eaLnBrk="1" fontAlgn="base" hangingPunct="1">
        <a:spcBef>
          <a:spcPct val="0"/>
        </a:spcBef>
        <a:spcAft>
          <a:spcPct val="0"/>
        </a:spcAft>
        <a:defRPr sz="4000" kern="1200" spc="-100">
          <a:solidFill>
            <a:srgbClr val="F4F1DA"/>
          </a:solidFill>
          <a:latin typeface="+mj-lt"/>
          <a:ea typeface="+mj-ea"/>
          <a:cs typeface="+mj-cs"/>
        </a:defRPr>
      </a:lvl1pPr>
      <a:lvl2pPr algn="l" rtl="0" eaLnBrk="1" fontAlgn="base" hangingPunct="1">
        <a:spcBef>
          <a:spcPct val="0"/>
        </a:spcBef>
        <a:spcAft>
          <a:spcPct val="0"/>
        </a:spcAft>
        <a:defRPr sz="4000">
          <a:solidFill>
            <a:srgbClr val="F4F1DA"/>
          </a:solidFill>
          <a:latin typeface="Consolas" pitchFamily="49" charset="0"/>
        </a:defRPr>
      </a:lvl2pPr>
      <a:lvl3pPr algn="l" rtl="0" eaLnBrk="1" fontAlgn="base" hangingPunct="1">
        <a:spcBef>
          <a:spcPct val="0"/>
        </a:spcBef>
        <a:spcAft>
          <a:spcPct val="0"/>
        </a:spcAft>
        <a:defRPr sz="4000">
          <a:solidFill>
            <a:srgbClr val="F4F1DA"/>
          </a:solidFill>
          <a:latin typeface="Consolas" pitchFamily="49" charset="0"/>
        </a:defRPr>
      </a:lvl3pPr>
      <a:lvl4pPr algn="l" rtl="0" eaLnBrk="1" fontAlgn="base" hangingPunct="1">
        <a:spcBef>
          <a:spcPct val="0"/>
        </a:spcBef>
        <a:spcAft>
          <a:spcPct val="0"/>
        </a:spcAft>
        <a:defRPr sz="4000">
          <a:solidFill>
            <a:srgbClr val="F4F1DA"/>
          </a:solidFill>
          <a:latin typeface="Consolas" pitchFamily="49" charset="0"/>
        </a:defRPr>
      </a:lvl4pPr>
      <a:lvl5pPr algn="l" rtl="0" eaLnBrk="1" fontAlgn="base" hangingPunct="1">
        <a:spcBef>
          <a:spcPct val="0"/>
        </a:spcBef>
        <a:spcAft>
          <a:spcPct val="0"/>
        </a:spcAft>
        <a:defRPr sz="4000">
          <a:solidFill>
            <a:srgbClr val="F4F1DA"/>
          </a:solidFill>
          <a:latin typeface="Consolas" pitchFamily="49" charset="0"/>
        </a:defRPr>
      </a:lvl5pPr>
      <a:lvl6pPr marL="457200" algn="l" rtl="0" eaLnBrk="1" fontAlgn="base" hangingPunct="1">
        <a:spcBef>
          <a:spcPct val="0"/>
        </a:spcBef>
        <a:spcAft>
          <a:spcPct val="0"/>
        </a:spcAft>
        <a:defRPr sz="4000">
          <a:solidFill>
            <a:srgbClr val="F4F1DA"/>
          </a:solidFill>
          <a:latin typeface="Consolas" pitchFamily="49" charset="0"/>
        </a:defRPr>
      </a:lvl6pPr>
      <a:lvl7pPr marL="914400" algn="l" rtl="0" eaLnBrk="1" fontAlgn="base" hangingPunct="1">
        <a:spcBef>
          <a:spcPct val="0"/>
        </a:spcBef>
        <a:spcAft>
          <a:spcPct val="0"/>
        </a:spcAft>
        <a:defRPr sz="4000">
          <a:solidFill>
            <a:srgbClr val="F4F1DA"/>
          </a:solidFill>
          <a:latin typeface="Consolas" pitchFamily="49" charset="0"/>
        </a:defRPr>
      </a:lvl7pPr>
      <a:lvl8pPr marL="1371600" algn="l" rtl="0" eaLnBrk="1" fontAlgn="base" hangingPunct="1">
        <a:spcBef>
          <a:spcPct val="0"/>
        </a:spcBef>
        <a:spcAft>
          <a:spcPct val="0"/>
        </a:spcAft>
        <a:defRPr sz="4000">
          <a:solidFill>
            <a:srgbClr val="F4F1DA"/>
          </a:solidFill>
          <a:latin typeface="Consolas" pitchFamily="49" charset="0"/>
        </a:defRPr>
      </a:lvl8pPr>
      <a:lvl9pPr marL="1828800" algn="l" rtl="0" eaLnBrk="1" fontAlgn="base" hangingPunct="1">
        <a:spcBef>
          <a:spcPct val="0"/>
        </a:spcBef>
        <a:spcAft>
          <a:spcPct val="0"/>
        </a:spcAft>
        <a:defRPr sz="4000">
          <a:solidFill>
            <a:srgbClr val="F4F1DA"/>
          </a:solidFill>
          <a:latin typeface="Consolas" pitchFamily="49" charset="0"/>
        </a:defRPr>
      </a:lvl9pPr>
      <a:extLst/>
    </p:titleStyle>
    <p:bodyStyle>
      <a:lvl1pPr marL="411163" indent="-342900" algn="l" rtl="0" eaLnBrk="1" fontAlgn="base" hangingPunct="1">
        <a:spcBef>
          <a:spcPts val="700"/>
        </a:spcBef>
        <a:spcAft>
          <a:spcPct val="0"/>
        </a:spcAft>
        <a:buClr>
          <a:schemeClr val="tx2"/>
        </a:buClr>
        <a:buSzPct val="95000"/>
        <a:buFont typeface="Wingdings" pitchFamily="2" charset="2"/>
        <a:buChar char=""/>
        <a:defRPr sz="3200" kern="1200">
          <a:solidFill>
            <a:schemeClr val="tx1"/>
          </a:solidFill>
          <a:latin typeface="+mn-lt"/>
          <a:ea typeface="+mn-ea"/>
          <a:cs typeface="+mn-cs"/>
        </a:defRPr>
      </a:lvl1pPr>
      <a:lvl2pPr marL="739775" indent="-285750" algn="l" rtl="0" eaLnBrk="1" fontAlgn="base" hangingPunct="1">
        <a:spcBef>
          <a:spcPct val="20000"/>
        </a:spcBef>
        <a:spcAft>
          <a:spcPct val="0"/>
        </a:spcAft>
        <a:buClr>
          <a:schemeClr val="accent2"/>
        </a:buClr>
        <a:buSzPct val="90000"/>
        <a:buFont typeface="Arial" charset="0"/>
        <a:buChar char="•"/>
        <a:defRPr sz="2600" kern="1200">
          <a:solidFill>
            <a:schemeClr val="tx1"/>
          </a:solidFill>
          <a:latin typeface="+mn-lt"/>
          <a:ea typeface="+mn-ea"/>
          <a:cs typeface="+mn-cs"/>
        </a:defRPr>
      </a:lvl2pPr>
      <a:lvl3pPr marL="995363"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1" fontAlgn="base" hangingPunct="1">
        <a:spcBef>
          <a:spcPct val="20000"/>
        </a:spcBef>
        <a:spcAft>
          <a:spcPct val="0"/>
        </a:spcAft>
        <a:buClr>
          <a:srgbClr val="9BBB59"/>
        </a:buClr>
        <a:buFont typeface="Wingdings 3" pitchFamily="18" charset="2"/>
        <a:buChar char=""/>
        <a:defRPr sz="2200" kern="1200">
          <a:solidFill>
            <a:schemeClr val="tx1"/>
          </a:solidFill>
          <a:latin typeface="+mn-lt"/>
          <a:ea typeface="+mn-ea"/>
          <a:cs typeface="+mn-cs"/>
        </a:defRPr>
      </a:lvl4pPr>
      <a:lvl5pPr marL="1481138" indent="-209550" algn="l" rtl="0" eaLnBrk="1" fontAlgn="base" hangingPunct="1">
        <a:spcBef>
          <a:spcPct val="20000"/>
        </a:spcBef>
        <a:spcAft>
          <a:spcPct val="0"/>
        </a:spcAft>
        <a:buClr>
          <a:srgbClr val="9BBB59"/>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ZaSs51Hg-0&amp;list=PLLbwHjPL2KVtNwOc7Apb9LzTPvEnZsuZF&amp;index=4" TargetMode="External"/><Relationship Id="rId2" Type="http://schemas.openxmlformats.org/officeDocument/2006/relationships/notesSlide" Target="../notesSlides/notesSlide5.xml"/><Relationship Id="rId1" Type="http://schemas.openxmlformats.org/officeDocument/2006/relationships/slideLayout" Target="../slideLayouts/slideLayout9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tithely-media-prod.s3.us-west-1.wasabisys.com/492276/Lets-Preach-the-Gospel-2017.pdf" TargetMode="External"/><Relationship Id="rId2" Type="http://schemas.openxmlformats.org/officeDocument/2006/relationships/notesSlide" Target="../notesSlides/notesSlide6.xml"/><Relationship Id="rId1" Type="http://schemas.openxmlformats.org/officeDocument/2006/relationships/slideLayout" Target="../slideLayouts/slideLayout9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568EED-E18E-7315-FD78-7915D8D142F3}"/>
              </a:ext>
            </a:extLst>
          </p:cNvPr>
          <p:cNvSpPr>
            <a:spLocks noGrp="1"/>
          </p:cNvSpPr>
          <p:nvPr>
            <p:ph idx="1"/>
          </p:nvPr>
        </p:nvSpPr>
        <p:spPr/>
        <p:txBody>
          <a:bodyPr>
            <a:normAutofit lnSpcReduction="10000"/>
          </a:bodyPr>
          <a:lstStyle/>
          <a:p>
            <a:pPr marL="0" indent="0" algn="ctr">
              <a:buNone/>
            </a:pPr>
            <a:r>
              <a:rPr lang="en-US" sz="4000" dirty="0"/>
              <a:t>MOP UP ITEMS FROM THE                                         </a:t>
            </a:r>
            <a:r>
              <a:rPr lang="en-US" sz="4000" dirty="0">
                <a:solidFill>
                  <a:srgbClr val="00B0F0"/>
                </a:solidFill>
              </a:rPr>
              <a:t>EVANGELISM WORKSHOP LAST NIGHT</a:t>
            </a:r>
          </a:p>
          <a:p>
            <a:pPr marL="742950" indent="-742950">
              <a:buAutoNum type="arabicPeriod"/>
            </a:pPr>
            <a:r>
              <a:rPr lang="en-US" sz="4000" dirty="0"/>
              <a:t>The </a:t>
            </a:r>
            <a:r>
              <a:rPr lang="en-US" sz="4000" dirty="0">
                <a:solidFill>
                  <a:srgbClr val="FFFF00"/>
                </a:solidFill>
              </a:rPr>
              <a:t>workshop can be watched at: </a:t>
            </a:r>
            <a:r>
              <a:rPr lang="en-US" sz="4000" dirty="0"/>
              <a:t>slbc.org</a:t>
            </a:r>
          </a:p>
          <a:p>
            <a:pPr marL="742950" indent="-742950">
              <a:buAutoNum type="arabicPeriod"/>
            </a:pPr>
            <a:r>
              <a:rPr lang="en-US" sz="4000" dirty="0"/>
              <a:t>The</a:t>
            </a:r>
            <a:r>
              <a:rPr lang="en-US" sz="4000" dirty="0">
                <a:solidFill>
                  <a:srgbClr val="FFFF00"/>
                </a:solidFill>
              </a:rPr>
              <a:t> handout </a:t>
            </a:r>
            <a:r>
              <a:rPr lang="en-US" sz="4000" dirty="0"/>
              <a:t>and </a:t>
            </a:r>
            <a:r>
              <a:rPr lang="en-US" sz="4000" dirty="0">
                <a:solidFill>
                  <a:srgbClr val="FFFF00"/>
                </a:solidFill>
              </a:rPr>
              <a:t>all the other materials used last night</a:t>
            </a:r>
            <a:r>
              <a:rPr lang="en-US" sz="4000" dirty="0"/>
              <a:t> are available to be downloaded at: TBD</a:t>
            </a:r>
          </a:p>
          <a:p>
            <a:pPr marL="742950" indent="-742950">
              <a:buAutoNum type="arabicPeriod"/>
            </a:pPr>
            <a:r>
              <a:rPr lang="en-US" sz="4000" dirty="0">
                <a:solidFill>
                  <a:srgbClr val="FFC000"/>
                </a:solidFill>
              </a:rPr>
              <a:t>Grace Gospel Press &amp; True Grace Books </a:t>
            </a:r>
            <a:r>
              <a:rPr lang="en-US" sz="4000" dirty="0"/>
              <a:t>merged on April 1</a:t>
            </a:r>
            <a:r>
              <a:rPr lang="en-US" sz="4000" baseline="30000" dirty="0"/>
              <a:t>st</a:t>
            </a:r>
            <a:r>
              <a:rPr lang="en-US" sz="4000" dirty="0"/>
              <a:t> 2024. So you can order some of the </a:t>
            </a:r>
            <a:r>
              <a:rPr lang="en-US" sz="4000" dirty="0" err="1">
                <a:solidFill>
                  <a:srgbClr val="FFFF00"/>
                </a:solidFill>
              </a:rPr>
              <a:t>booksfrom</a:t>
            </a:r>
            <a:r>
              <a:rPr lang="en-US" sz="4000" dirty="0">
                <a:solidFill>
                  <a:srgbClr val="FFFF00"/>
                </a:solidFill>
              </a:rPr>
              <a:t> our handout </a:t>
            </a:r>
            <a:r>
              <a:rPr lang="en-US" sz="4000" dirty="0"/>
              <a:t> from </a:t>
            </a:r>
            <a:r>
              <a:rPr lang="en-US" sz="4000" i="1" dirty="0">
                <a:solidFill>
                  <a:srgbClr val="FFFF00"/>
                </a:solidFill>
              </a:rPr>
              <a:t>truegracebooks.com </a:t>
            </a:r>
            <a:r>
              <a:rPr lang="en-US" sz="4000" dirty="0"/>
              <a:t>and </a:t>
            </a:r>
            <a:r>
              <a:rPr lang="en-US" sz="4000" dirty="0">
                <a:solidFill>
                  <a:srgbClr val="FF0000"/>
                </a:solidFill>
              </a:rPr>
              <a:t>booklets</a:t>
            </a:r>
            <a:r>
              <a:rPr lang="en-US" sz="4000" dirty="0"/>
              <a:t> like </a:t>
            </a:r>
            <a:r>
              <a:rPr lang="en-US" sz="4000" dirty="0">
                <a:solidFill>
                  <a:srgbClr val="00B0F0"/>
                </a:solidFill>
              </a:rPr>
              <a:t>John </a:t>
            </a:r>
            <a:r>
              <a:rPr lang="en-US" sz="4000" dirty="0">
                <a:solidFill>
                  <a:srgbClr val="FF0000"/>
                </a:solidFill>
              </a:rPr>
              <a:t>3:16 Illustrated </a:t>
            </a:r>
            <a:r>
              <a:rPr lang="en-US" sz="4000" dirty="0"/>
              <a:t>and many others from </a:t>
            </a:r>
            <a:r>
              <a:rPr lang="en-US" sz="4000" i="1" dirty="0">
                <a:solidFill>
                  <a:srgbClr val="00B0F0"/>
                </a:solidFill>
              </a:rPr>
              <a:t>duluthbible.org/publications/pages/free-downloads</a:t>
            </a:r>
          </a:p>
          <a:p>
            <a:pPr marL="742950" indent="-742950">
              <a:buAutoNum type="arabicPeriod"/>
            </a:pPr>
            <a:endParaRPr lang="en-US" sz="4000" dirty="0"/>
          </a:p>
        </p:txBody>
      </p:sp>
    </p:spTree>
    <p:extLst>
      <p:ext uri="{BB962C8B-B14F-4D97-AF65-F5344CB8AC3E}">
        <p14:creationId xmlns:p14="http://schemas.microsoft.com/office/powerpoint/2010/main" val="2137063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1" y="76200"/>
            <a:ext cx="6261622" cy="6705600"/>
          </a:xfrm>
        </p:spPr>
        <p:txBody>
          <a:bodyPr>
            <a:normAutofit fontScale="92500" lnSpcReduction="10000"/>
          </a:bodyPr>
          <a:lstStyle/>
          <a:p>
            <a:pPr marL="0" indent="0" algn="ctr">
              <a:buNone/>
            </a:pPr>
            <a:r>
              <a:rPr lang="en-US" sz="4000" dirty="0">
                <a:solidFill>
                  <a:srgbClr val="FFFF00"/>
                </a:solidFill>
              </a:rPr>
              <a:t>Acts 16:30-31  </a:t>
            </a:r>
          </a:p>
          <a:p>
            <a:pPr marL="0" indent="0">
              <a:buNone/>
            </a:pPr>
            <a:r>
              <a:rPr lang="en-US" sz="4000" i="1" dirty="0">
                <a:solidFill>
                  <a:srgbClr val="00B0F0"/>
                </a:solidFill>
              </a:rPr>
              <a:t>And he </a:t>
            </a:r>
            <a:r>
              <a:rPr lang="en-US" sz="4000" dirty="0"/>
              <a:t>{the jailor} </a:t>
            </a:r>
            <a:r>
              <a:rPr lang="en-US" sz="4000" i="1" dirty="0">
                <a:solidFill>
                  <a:srgbClr val="00B0F0"/>
                </a:solidFill>
              </a:rPr>
              <a:t>brought them </a:t>
            </a:r>
            <a:r>
              <a:rPr lang="en-US" sz="4000" dirty="0"/>
              <a:t>{Paul &amp; Silas} </a:t>
            </a:r>
            <a:r>
              <a:rPr lang="en-US" sz="4000" dirty="0">
                <a:solidFill>
                  <a:srgbClr val="00B0F0"/>
                </a:solidFill>
              </a:rPr>
              <a:t>out and said, </a:t>
            </a:r>
          </a:p>
          <a:p>
            <a:pPr marL="0" indent="0">
              <a:buNone/>
            </a:pPr>
            <a:r>
              <a:rPr lang="en-US" sz="4000" dirty="0"/>
              <a:t>"</a:t>
            </a:r>
            <a:r>
              <a:rPr lang="en-US" sz="4000" i="1" dirty="0">
                <a:solidFill>
                  <a:srgbClr val="00B0F0"/>
                </a:solidFill>
              </a:rPr>
              <a:t>Sirs, what </a:t>
            </a:r>
            <a:r>
              <a:rPr lang="en-US" sz="4000" i="1" dirty="0">
                <a:solidFill>
                  <a:srgbClr val="FF0000"/>
                </a:solidFill>
              </a:rPr>
              <a:t>must </a:t>
            </a:r>
            <a:r>
              <a:rPr lang="en-US" sz="4000" dirty="0"/>
              <a:t>{</a:t>
            </a:r>
            <a:r>
              <a:rPr lang="en-US" sz="4000" dirty="0" err="1"/>
              <a:t>dei</a:t>
            </a:r>
            <a:r>
              <a:rPr lang="en-US" sz="4000" dirty="0"/>
              <a:t>} </a:t>
            </a:r>
            <a:r>
              <a:rPr lang="en-US" sz="4000" i="1" dirty="0">
                <a:solidFill>
                  <a:srgbClr val="FF0000"/>
                </a:solidFill>
              </a:rPr>
              <a:t>I do </a:t>
            </a:r>
            <a:r>
              <a:rPr lang="en-US" sz="4000" i="1" dirty="0">
                <a:solidFill>
                  <a:srgbClr val="00B0F0"/>
                </a:solidFill>
              </a:rPr>
              <a:t>to </a:t>
            </a:r>
            <a:r>
              <a:rPr lang="en-US" sz="4000" i="1" dirty="0">
                <a:solidFill>
                  <a:srgbClr val="FF0000"/>
                </a:solidFill>
              </a:rPr>
              <a:t>be saved</a:t>
            </a:r>
            <a:r>
              <a:rPr lang="en-US" sz="4000" dirty="0"/>
              <a:t>?" </a:t>
            </a:r>
          </a:p>
          <a:p>
            <a:pPr marL="0" indent="0">
              <a:buNone/>
            </a:pPr>
            <a:r>
              <a:rPr lang="en-US" sz="4000" dirty="0"/>
              <a:t>31 </a:t>
            </a:r>
            <a:r>
              <a:rPr lang="en-US" sz="4000" dirty="0">
                <a:solidFill>
                  <a:srgbClr val="00B0F0"/>
                </a:solidFill>
              </a:rPr>
              <a:t>So they said</a:t>
            </a:r>
            <a:r>
              <a:rPr lang="en-US" sz="4000" dirty="0"/>
              <a:t>, "</a:t>
            </a:r>
            <a:r>
              <a:rPr lang="en-US" sz="4000" i="1" dirty="0">
                <a:solidFill>
                  <a:srgbClr val="FF0000"/>
                </a:solidFill>
              </a:rPr>
              <a:t>Believe</a:t>
            </a:r>
            <a:r>
              <a:rPr lang="en-US" sz="4000" dirty="0">
                <a:solidFill>
                  <a:srgbClr val="00B0F0"/>
                </a:solidFill>
              </a:rPr>
              <a:t> </a:t>
            </a:r>
            <a:r>
              <a:rPr lang="en-US" sz="4000" dirty="0"/>
              <a:t>{aorist, active, imperative} </a:t>
            </a:r>
            <a:r>
              <a:rPr lang="en-US" sz="4000" i="1" dirty="0">
                <a:solidFill>
                  <a:srgbClr val="FF0000"/>
                </a:solidFill>
              </a:rPr>
              <a:t>on</a:t>
            </a:r>
            <a:r>
              <a:rPr lang="en-US" sz="4000" dirty="0">
                <a:solidFill>
                  <a:srgbClr val="00B0F0"/>
                </a:solidFill>
              </a:rPr>
              <a:t> </a:t>
            </a:r>
            <a:r>
              <a:rPr lang="en-US" sz="4000" dirty="0"/>
              <a:t>{epi} </a:t>
            </a:r>
            <a:r>
              <a:rPr lang="en-US" sz="4000" i="1" dirty="0">
                <a:solidFill>
                  <a:srgbClr val="FF0000"/>
                </a:solidFill>
              </a:rPr>
              <a:t>the Lord Jesus Christ</a:t>
            </a:r>
            <a:r>
              <a:rPr lang="en-US" sz="4000" dirty="0"/>
              <a:t>, </a:t>
            </a:r>
          </a:p>
          <a:p>
            <a:pPr marL="0" indent="0">
              <a:buNone/>
            </a:pPr>
            <a:r>
              <a:rPr lang="en-US" sz="4000" i="1" dirty="0">
                <a:solidFill>
                  <a:srgbClr val="00B0F0"/>
                </a:solidFill>
              </a:rPr>
              <a:t>and </a:t>
            </a:r>
            <a:r>
              <a:rPr lang="en-US" sz="4000" i="1" dirty="0">
                <a:solidFill>
                  <a:srgbClr val="FF0000"/>
                </a:solidFill>
              </a:rPr>
              <a:t>you will be saved </a:t>
            </a:r>
            <a:r>
              <a:rPr lang="en-US" sz="4000" dirty="0"/>
              <a:t>{future, passive indicative}</a:t>
            </a:r>
          </a:p>
        </p:txBody>
      </p:sp>
      <p:pic>
        <p:nvPicPr>
          <p:cNvPr id="3" name="Picture 2">
            <a:extLst>
              <a:ext uri="{FF2B5EF4-FFF2-40B4-BE49-F238E27FC236}">
                <a16:creationId xmlns:a16="http://schemas.microsoft.com/office/drawing/2014/main" id="{928C1B8A-A5D8-FA42-FD54-5FCF72452462}"/>
              </a:ext>
            </a:extLst>
          </p:cNvPr>
          <p:cNvPicPr>
            <a:picLocks noChangeAspect="1"/>
          </p:cNvPicPr>
          <p:nvPr/>
        </p:nvPicPr>
        <p:blipFill>
          <a:blip r:embed="rId3"/>
          <a:stretch>
            <a:fillRect/>
          </a:stretch>
        </p:blipFill>
        <p:spPr>
          <a:xfrm>
            <a:off x="6477000" y="0"/>
            <a:ext cx="5715000" cy="6858000"/>
          </a:xfrm>
          <a:prstGeom prst="rect">
            <a:avLst/>
          </a:prstGeom>
        </p:spPr>
      </p:pic>
    </p:spTree>
    <p:extLst>
      <p:ext uri="{BB962C8B-B14F-4D97-AF65-F5344CB8AC3E}">
        <p14:creationId xmlns:p14="http://schemas.microsoft.com/office/powerpoint/2010/main" val="10227990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692610-DBD2-497C-1838-36411F5AAA37}"/>
              </a:ext>
            </a:extLst>
          </p:cNvPr>
          <p:cNvSpPr>
            <a:spLocks noGrp="1"/>
          </p:cNvSpPr>
          <p:nvPr>
            <p:ph idx="1"/>
          </p:nvPr>
        </p:nvSpPr>
        <p:spPr>
          <a:xfrm>
            <a:off x="101600" y="76200"/>
            <a:ext cx="6823456" cy="6705600"/>
          </a:xfrm>
        </p:spPr>
        <p:txBody>
          <a:bodyPr>
            <a:normAutofit lnSpcReduction="10000"/>
          </a:bodyPr>
          <a:lstStyle/>
          <a:p>
            <a:pPr marL="0" indent="0">
              <a:buNone/>
            </a:pPr>
            <a:r>
              <a:rPr lang="en-US" sz="4000" dirty="0"/>
              <a:t>It is important to remember that sorrow can </a:t>
            </a:r>
            <a:r>
              <a:rPr lang="en-US" sz="4000" dirty="0">
                <a:solidFill>
                  <a:srgbClr val="FF0000"/>
                </a:solidFill>
              </a:rPr>
              <a:t>PRECEDE</a:t>
            </a:r>
            <a:r>
              <a:rPr lang="en-US" sz="4000" dirty="0"/>
              <a:t> </a:t>
            </a:r>
            <a:r>
              <a:rPr lang="en-US" sz="4000" dirty="0">
                <a:solidFill>
                  <a:srgbClr val="00B0F0"/>
                </a:solidFill>
              </a:rPr>
              <a:t>repentance</a:t>
            </a:r>
            <a:r>
              <a:rPr lang="en-US" sz="4000" dirty="0"/>
              <a:t>, </a:t>
            </a:r>
          </a:p>
          <a:p>
            <a:pPr marL="0" indent="0">
              <a:buNone/>
            </a:pPr>
            <a:r>
              <a:rPr lang="en-US" sz="4000" dirty="0">
                <a:solidFill>
                  <a:srgbClr val="FF0000"/>
                </a:solidFill>
              </a:rPr>
              <a:t>ACCOMPANY</a:t>
            </a:r>
            <a:r>
              <a:rPr lang="en-US" sz="4000" dirty="0"/>
              <a:t> </a:t>
            </a:r>
            <a:r>
              <a:rPr lang="en-US" sz="4000" dirty="0">
                <a:solidFill>
                  <a:srgbClr val="00B0F0"/>
                </a:solidFill>
              </a:rPr>
              <a:t>repentance</a:t>
            </a:r>
            <a:r>
              <a:rPr lang="en-US" sz="4000" dirty="0"/>
              <a:t>, or </a:t>
            </a:r>
          </a:p>
          <a:p>
            <a:pPr marL="0" indent="0">
              <a:buNone/>
            </a:pPr>
            <a:r>
              <a:rPr lang="en-US" sz="4000" dirty="0">
                <a:solidFill>
                  <a:srgbClr val="FF0000"/>
                </a:solidFill>
              </a:rPr>
              <a:t>FOLLOW</a:t>
            </a:r>
            <a:r>
              <a:rPr lang="en-US" sz="4000" dirty="0"/>
              <a:t> </a:t>
            </a:r>
            <a:r>
              <a:rPr lang="en-US" sz="4000" dirty="0">
                <a:solidFill>
                  <a:srgbClr val="00B0F0"/>
                </a:solidFill>
              </a:rPr>
              <a:t>repentance</a:t>
            </a:r>
            <a:r>
              <a:rPr lang="en-US" sz="4000" dirty="0"/>
              <a:t>, </a:t>
            </a:r>
          </a:p>
          <a:p>
            <a:pPr marL="0" indent="0">
              <a:buNone/>
            </a:pPr>
            <a:r>
              <a:rPr lang="en-US" sz="4000" dirty="0"/>
              <a:t>but sorrow is </a:t>
            </a:r>
            <a:r>
              <a:rPr lang="en-US" sz="4000" dirty="0">
                <a:solidFill>
                  <a:srgbClr val="FFFF00"/>
                </a:solidFill>
              </a:rPr>
              <a:t>NOT</a:t>
            </a:r>
            <a:r>
              <a:rPr lang="en-US" sz="4000" dirty="0"/>
              <a:t> </a:t>
            </a:r>
            <a:r>
              <a:rPr lang="en-US" sz="4000" dirty="0">
                <a:solidFill>
                  <a:srgbClr val="00B0F0"/>
                </a:solidFill>
              </a:rPr>
              <a:t>repentance</a:t>
            </a:r>
            <a:r>
              <a:rPr lang="en-US" sz="4000" dirty="0"/>
              <a:t>                                            and can occur without any </a:t>
            </a:r>
            <a:r>
              <a:rPr lang="en-US" sz="4000" dirty="0">
                <a:solidFill>
                  <a:srgbClr val="FF0000"/>
                </a:solidFill>
              </a:rPr>
              <a:t>EMOTIONAL</a:t>
            </a:r>
            <a:r>
              <a:rPr lang="en-US" sz="4000" dirty="0"/>
              <a:t> element involved. </a:t>
            </a:r>
          </a:p>
          <a:p>
            <a:pPr marL="0" indent="0">
              <a:buNone/>
            </a:pPr>
            <a:r>
              <a:rPr lang="en-US" sz="4000" dirty="0"/>
              <a:t>Repentance is a </a:t>
            </a:r>
            <a:r>
              <a:rPr lang="en-US" sz="4000" dirty="0">
                <a:solidFill>
                  <a:srgbClr val="FF0000"/>
                </a:solidFill>
              </a:rPr>
              <a:t>CHANGE OF MIND!</a:t>
            </a:r>
          </a:p>
          <a:p>
            <a:pPr marL="0" indent="0">
              <a:buNone/>
            </a:pPr>
            <a:endParaRPr lang="en-US" sz="3600" dirty="0"/>
          </a:p>
        </p:txBody>
      </p:sp>
      <p:pic>
        <p:nvPicPr>
          <p:cNvPr id="4" name="Picture 3">
            <a:extLst>
              <a:ext uri="{FF2B5EF4-FFF2-40B4-BE49-F238E27FC236}">
                <a16:creationId xmlns:a16="http://schemas.microsoft.com/office/drawing/2014/main" id="{F0A2A4DA-3744-50F5-70D1-88C1BC4C0457}"/>
              </a:ext>
            </a:extLst>
          </p:cNvPr>
          <p:cNvPicPr>
            <a:picLocks noChangeAspect="1"/>
          </p:cNvPicPr>
          <p:nvPr/>
        </p:nvPicPr>
        <p:blipFill>
          <a:blip r:embed="rId3"/>
          <a:stretch>
            <a:fillRect/>
          </a:stretch>
        </p:blipFill>
        <p:spPr>
          <a:xfrm>
            <a:off x="8095488" y="0"/>
            <a:ext cx="4096512" cy="6858000"/>
          </a:xfrm>
          <a:prstGeom prst="rect">
            <a:avLst/>
          </a:prstGeom>
        </p:spPr>
      </p:pic>
    </p:spTree>
    <p:extLst>
      <p:ext uri="{BB962C8B-B14F-4D97-AF65-F5344CB8AC3E}">
        <p14:creationId xmlns:p14="http://schemas.microsoft.com/office/powerpoint/2010/main" val="1401221278"/>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7536"/>
            <a:ext cx="7876032" cy="6760464"/>
          </a:xfrm>
        </p:spPr>
        <p:txBody>
          <a:bodyPr>
            <a:normAutofit/>
          </a:bodyPr>
          <a:lstStyle/>
          <a:p>
            <a:r>
              <a:rPr lang="en-US" dirty="0"/>
              <a:t>	</a:t>
            </a:r>
            <a:r>
              <a:rPr lang="en-US" sz="4000" b="0" dirty="0"/>
              <a:t>“In the King James Version, the word </a:t>
            </a:r>
            <a:r>
              <a:rPr lang="en-US" sz="4000" b="0" i="1" dirty="0"/>
              <a:t>repent </a:t>
            </a:r>
            <a:r>
              <a:rPr lang="en-US" sz="4000" b="0" dirty="0"/>
              <a:t>occurs forty-six times in the Old Testament. </a:t>
            </a:r>
            <a:r>
              <a:rPr lang="en-US" sz="4000" b="0" dirty="0">
                <a:solidFill>
                  <a:srgbClr val="FF0000"/>
                </a:solidFill>
              </a:rPr>
              <a:t>Thirty-seven</a:t>
            </a:r>
            <a:r>
              <a:rPr lang="en-US" sz="4000" b="0" dirty="0"/>
              <a:t> of these times, </a:t>
            </a:r>
            <a:r>
              <a:rPr lang="en-US" sz="4000" b="0" dirty="0">
                <a:solidFill>
                  <a:srgbClr val="FF0000"/>
                </a:solidFill>
              </a:rPr>
              <a:t>God</a:t>
            </a:r>
            <a:r>
              <a:rPr lang="en-US" sz="4000" b="0" dirty="0"/>
              <a:t> is the one repenting (or not repenting). </a:t>
            </a:r>
            <a:r>
              <a:rPr lang="en-US" sz="4000" b="0" dirty="0">
                <a:solidFill>
                  <a:srgbClr val="00B0F0"/>
                </a:solidFill>
              </a:rPr>
              <a:t>If repentance meant sorrow for </a:t>
            </a:r>
            <a:r>
              <a:rPr lang="en-US" sz="4000" b="0" i="1" dirty="0">
                <a:solidFill>
                  <a:srgbClr val="00B0F0"/>
                </a:solidFill>
              </a:rPr>
              <a:t>sin, </a:t>
            </a:r>
            <a:r>
              <a:rPr lang="en-US" sz="4000" b="0" dirty="0">
                <a:solidFill>
                  <a:srgbClr val="00B0F0"/>
                </a:solidFill>
              </a:rPr>
              <a:t>God would be a sinner</a:t>
            </a:r>
            <a:r>
              <a:rPr lang="en-US" sz="4000" b="0" dirty="0"/>
              <a:t>”.</a:t>
            </a:r>
          </a:p>
          <a:p>
            <a:r>
              <a:rPr lang="en-US" sz="4000" b="0" dirty="0"/>
              <a:t>	</a:t>
            </a:r>
            <a:r>
              <a:rPr lang="en-US" sz="4000" b="0" dirty="0">
                <a:solidFill>
                  <a:srgbClr val="FFFF00"/>
                </a:solidFill>
              </a:rPr>
              <a:t>G. Michael </a:t>
            </a:r>
            <a:r>
              <a:rPr lang="en-US" sz="4000" b="0" dirty="0" err="1">
                <a:solidFill>
                  <a:srgbClr val="FFFF00"/>
                </a:solidFill>
              </a:rPr>
              <a:t>Cocoris</a:t>
            </a:r>
            <a:r>
              <a:rPr lang="en-US" sz="4000" b="0" dirty="0">
                <a:solidFill>
                  <a:srgbClr val="FFFF00"/>
                </a:solidFill>
              </a:rPr>
              <a:t>, </a:t>
            </a:r>
            <a:r>
              <a:rPr lang="en-US" sz="4000" b="0" i="1" dirty="0">
                <a:solidFill>
                  <a:srgbClr val="FFFF00"/>
                </a:solidFill>
              </a:rPr>
              <a:t>Evangelism: A Biblical Approach, </a:t>
            </a:r>
            <a:r>
              <a:rPr lang="en-US" sz="4000" b="0" dirty="0">
                <a:solidFill>
                  <a:srgbClr val="FFFF00"/>
                </a:solidFill>
              </a:rPr>
              <a:t>(Moody Press, Chicago, IL), pg. 68-69.</a:t>
            </a:r>
          </a:p>
          <a:p>
            <a:endParaRPr lang="en-US" b="0" dirty="0">
              <a:solidFill>
                <a:srgbClr val="FFFF00"/>
              </a:solidFill>
            </a:endParaRPr>
          </a:p>
        </p:txBody>
      </p:sp>
      <p:pic>
        <p:nvPicPr>
          <p:cNvPr id="3" name="Picture 2">
            <a:extLst>
              <a:ext uri="{FF2B5EF4-FFF2-40B4-BE49-F238E27FC236}">
                <a16:creationId xmlns:a16="http://schemas.microsoft.com/office/drawing/2014/main" id="{A245B6D8-8AA5-2D19-E5E9-85CE2BE62E81}"/>
              </a:ext>
            </a:extLst>
          </p:cNvPr>
          <p:cNvPicPr>
            <a:picLocks noChangeAspect="1"/>
          </p:cNvPicPr>
          <p:nvPr/>
        </p:nvPicPr>
        <p:blipFill>
          <a:blip r:embed="rId2"/>
          <a:stretch>
            <a:fillRect/>
          </a:stretch>
        </p:blipFill>
        <p:spPr>
          <a:xfrm>
            <a:off x="8342376" y="632840"/>
            <a:ext cx="3134487" cy="3134487"/>
          </a:xfrm>
          <a:prstGeom prst="rect">
            <a:avLst/>
          </a:prstGeom>
        </p:spPr>
      </p:pic>
    </p:spTree>
    <p:extLst>
      <p:ext uri="{BB962C8B-B14F-4D97-AF65-F5344CB8AC3E}">
        <p14:creationId xmlns:p14="http://schemas.microsoft.com/office/powerpoint/2010/main" val="1606254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6FB92-60C5-A77C-630C-BDAA81C85BC5}"/>
              </a:ext>
            </a:extLst>
          </p:cNvPr>
          <p:cNvSpPr>
            <a:spLocks noGrp="1"/>
          </p:cNvSpPr>
          <p:nvPr>
            <p:ph idx="1"/>
          </p:nvPr>
        </p:nvSpPr>
        <p:spPr>
          <a:xfrm>
            <a:off x="101600" y="76199"/>
            <a:ext cx="11988800" cy="6855823"/>
          </a:xfrm>
        </p:spPr>
        <p:txBody>
          <a:bodyPr>
            <a:normAutofit lnSpcReduction="10000"/>
          </a:bodyPr>
          <a:lstStyle/>
          <a:p>
            <a:pPr marL="0" indent="0">
              <a:buNone/>
            </a:pPr>
            <a:endParaRPr lang="en-US" sz="900" dirty="0"/>
          </a:p>
          <a:p>
            <a:pPr marL="0" indent="0">
              <a:buNone/>
            </a:pPr>
            <a:r>
              <a:rPr lang="en-US" sz="4000" dirty="0"/>
              <a:t>8  For even if I made you </a:t>
            </a:r>
            <a:r>
              <a:rPr lang="en-US" sz="4000" dirty="0">
                <a:solidFill>
                  <a:srgbClr val="00B0F0"/>
                </a:solidFill>
              </a:rPr>
              <a:t>SORRY</a:t>
            </a:r>
            <a:r>
              <a:rPr lang="en-US" sz="4000" dirty="0"/>
              <a:t> </a:t>
            </a:r>
            <a:r>
              <a:rPr lang="en-US" sz="4000" dirty="0">
                <a:solidFill>
                  <a:srgbClr val="00B0F0"/>
                </a:solidFill>
              </a:rPr>
              <a:t>{</a:t>
            </a:r>
            <a:r>
              <a:rPr lang="en-US" sz="4000" dirty="0" err="1">
                <a:solidFill>
                  <a:srgbClr val="00B0F0"/>
                </a:solidFill>
              </a:rPr>
              <a:t>lupeo</a:t>
            </a:r>
            <a:r>
              <a:rPr lang="en-US" sz="4000" dirty="0">
                <a:solidFill>
                  <a:srgbClr val="00B0F0"/>
                </a:solidFill>
              </a:rPr>
              <a:t>} </a:t>
            </a:r>
            <a:r>
              <a:rPr lang="en-US" sz="4000" dirty="0"/>
              <a:t>with my letter, I do not </a:t>
            </a:r>
            <a:r>
              <a:rPr lang="en-US" sz="4000" dirty="0">
                <a:solidFill>
                  <a:srgbClr val="00B050"/>
                </a:solidFill>
              </a:rPr>
              <a:t>REGRET </a:t>
            </a:r>
            <a:r>
              <a:rPr lang="en-US" sz="4000" dirty="0"/>
              <a:t>it</a:t>
            </a:r>
            <a:r>
              <a:rPr lang="en-US" sz="4000" dirty="0">
                <a:solidFill>
                  <a:srgbClr val="00B050"/>
                </a:solidFill>
              </a:rPr>
              <a:t> {</a:t>
            </a:r>
            <a:r>
              <a:rPr lang="en-US" sz="4000" dirty="0" err="1">
                <a:solidFill>
                  <a:srgbClr val="00B050"/>
                </a:solidFill>
              </a:rPr>
              <a:t>metamellomia</a:t>
            </a:r>
            <a:r>
              <a:rPr lang="en-US" sz="4000" dirty="0">
                <a:solidFill>
                  <a:srgbClr val="00B050"/>
                </a:solidFill>
              </a:rPr>
              <a:t> </a:t>
            </a:r>
            <a:r>
              <a:rPr lang="en-US" sz="4000" dirty="0"/>
              <a:t>– like Judas, Mt. 27:3; this word is NEVER used in reference to salvation / justification}; though I did </a:t>
            </a:r>
            <a:r>
              <a:rPr lang="en-US" sz="4000" dirty="0">
                <a:solidFill>
                  <a:srgbClr val="00B050"/>
                </a:solidFill>
              </a:rPr>
              <a:t>regret</a:t>
            </a:r>
            <a:r>
              <a:rPr lang="en-US" sz="4000" dirty="0"/>
              <a:t> it </a:t>
            </a:r>
            <a:r>
              <a:rPr lang="en-US" sz="4000" dirty="0">
                <a:solidFill>
                  <a:srgbClr val="00B050"/>
                </a:solidFill>
              </a:rPr>
              <a:t>{</a:t>
            </a:r>
            <a:r>
              <a:rPr lang="en-US" sz="4000" dirty="0" err="1">
                <a:solidFill>
                  <a:srgbClr val="00B050"/>
                </a:solidFill>
              </a:rPr>
              <a:t>metamellomia</a:t>
            </a:r>
            <a:r>
              <a:rPr lang="en-US" sz="4000" dirty="0">
                <a:solidFill>
                  <a:srgbClr val="00B050"/>
                </a:solidFill>
              </a:rPr>
              <a:t>}</a:t>
            </a:r>
            <a:r>
              <a:rPr lang="en-US" sz="4000" dirty="0"/>
              <a:t>. </a:t>
            </a:r>
          </a:p>
          <a:p>
            <a:pPr marL="0" indent="0">
              <a:buNone/>
            </a:pPr>
            <a:r>
              <a:rPr lang="en-US" sz="4000" dirty="0"/>
              <a:t>For I perceive that the same epistle made you </a:t>
            </a:r>
            <a:r>
              <a:rPr lang="en-US" sz="4000" dirty="0">
                <a:solidFill>
                  <a:srgbClr val="00B0F0"/>
                </a:solidFill>
              </a:rPr>
              <a:t>sorry {</a:t>
            </a:r>
            <a:r>
              <a:rPr lang="en-US" sz="4000" dirty="0" err="1">
                <a:solidFill>
                  <a:srgbClr val="00B0F0"/>
                </a:solidFill>
              </a:rPr>
              <a:t>lupeo</a:t>
            </a:r>
            <a:r>
              <a:rPr lang="en-US" sz="4000" dirty="0">
                <a:solidFill>
                  <a:srgbClr val="00B0F0"/>
                </a:solidFill>
              </a:rPr>
              <a:t>}, </a:t>
            </a:r>
            <a:r>
              <a:rPr lang="en-US" sz="4000" dirty="0"/>
              <a:t>though only for a while.  9 Now I rejoice, not that you were made </a:t>
            </a:r>
            <a:r>
              <a:rPr lang="en-US" sz="4000" dirty="0">
                <a:solidFill>
                  <a:srgbClr val="00B0F0"/>
                </a:solidFill>
              </a:rPr>
              <a:t>sorry {</a:t>
            </a:r>
            <a:r>
              <a:rPr lang="en-US" sz="4000" dirty="0" err="1">
                <a:solidFill>
                  <a:srgbClr val="00B0F0"/>
                </a:solidFill>
              </a:rPr>
              <a:t>lupeo</a:t>
            </a:r>
            <a:r>
              <a:rPr lang="en-US" sz="4000" dirty="0">
                <a:solidFill>
                  <a:srgbClr val="00B0F0"/>
                </a:solidFill>
              </a:rPr>
              <a:t>}</a:t>
            </a:r>
            <a:r>
              <a:rPr lang="en-US" sz="4000" dirty="0"/>
              <a:t>, but that your </a:t>
            </a:r>
            <a:r>
              <a:rPr lang="en-US" sz="4000" dirty="0">
                <a:solidFill>
                  <a:srgbClr val="00B0F0"/>
                </a:solidFill>
              </a:rPr>
              <a:t>sorrow</a:t>
            </a:r>
            <a:r>
              <a:rPr lang="en-US" sz="4000" dirty="0"/>
              <a:t> {</a:t>
            </a:r>
            <a:r>
              <a:rPr lang="en-US" sz="4000" dirty="0" err="1"/>
              <a:t>lupeo</a:t>
            </a:r>
            <a:r>
              <a:rPr lang="en-US" sz="4000" dirty="0"/>
              <a:t>} </a:t>
            </a:r>
          </a:p>
          <a:p>
            <a:pPr marL="0" indent="0">
              <a:buNone/>
            </a:pPr>
            <a:r>
              <a:rPr lang="en-US" sz="4000" dirty="0">
                <a:solidFill>
                  <a:srgbClr val="FFC000"/>
                </a:solidFill>
              </a:rPr>
              <a:t>LED TO</a:t>
            </a:r>
            <a:r>
              <a:rPr lang="en-US" sz="4000" dirty="0"/>
              <a:t> {</a:t>
            </a:r>
            <a:r>
              <a:rPr lang="en-US" sz="4000" dirty="0" err="1"/>
              <a:t>eis</a:t>
            </a:r>
            <a:r>
              <a:rPr lang="en-US" sz="4000" dirty="0"/>
              <a:t> – resulted in} </a:t>
            </a:r>
            <a:r>
              <a:rPr lang="en-US" sz="4000" dirty="0">
                <a:solidFill>
                  <a:srgbClr val="FF0000"/>
                </a:solidFill>
              </a:rPr>
              <a:t>REPENTANCE {metanoia </a:t>
            </a:r>
            <a:r>
              <a:rPr lang="en-US" sz="4000" dirty="0"/>
              <a:t>– a change of mind}. For you were made </a:t>
            </a:r>
            <a:r>
              <a:rPr lang="en-US" sz="4000" dirty="0">
                <a:solidFill>
                  <a:srgbClr val="00B0F0"/>
                </a:solidFill>
              </a:rPr>
              <a:t>sorry</a:t>
            </a:r>
            <a:r>
              <a:rPr lang="en-US" sz="4000" dirty="0"/>
              <a:t> in a godly manner that you might suffer loss from us in nothing. </a:t>
            </a:r>
          </a:p>
        </p:txBody>
      </p:sp>
    </p:spTree>
    <p:extLst>
      <p:ext uri="{BB962C8B-B14F-4D97-AF65-F5344CB8AC3E}">
        <p14:creationId xmlns:p14="http://schemas.microsoft.com/office/powerpoint/2010/main" val="38742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6FB92-60C5-A77C-630C-BDAA81C85BC5}"/>
              </a:ext>
            </a:extLst>
          </p:cNvPr>
          <p:cNvSpPr>
            <a:spLocks noGrp="1"/>
          </p:cNvSpPr>
          <p:nvPr>
            <p:ph idx="1"/>
          </p:nvPr>
        </p:nvSpPr>
        <p:spPr>
          <a:xfrm>
            <a:off x="101600" y="76199"/>
            <a:ext cx="11988800" cy="6855823"/>
          </a:xfrm>
        </p:spPr>
        <p:txBody>
          <a:bodyPr>
            <a:normAutofit/>
          </a:bodyPr>
          <a:lstStyle/>
          <a:p>
            <a:pPr marL="0" indent="0">
              <a:buNone/>
            </a:pPr>
            <a:r>
              <a:rPr lang="en-US" sz="4000" dirty="0"/>
              <a:t>For godly </a:t>
            </a:r>
            <a:r>
              <a:rPr lang="en-US" sz="4000" dirty="0">
                <a:solidFill>
                  <a:srgbClr val="00B0F0"/>
                </a:solidFill>
              </a:rPr>
              <a:t>sorrow</a:t>
            </a:r>
            <a:r>
              <a:rPr lang="en-US" sz="4000" dirty="0"/>
              <a:t> </a:t>
            </a:r>
            <a:r>
              <a:rPr lang="en-US" sz="4000" dirty="0">
                <a:solidFill>
                  <a:srgbClr val="FFC000"/>
                </a:solidFill>
              </a:rPr>
              <a:t>PRODUCES </a:t>
            </a:r>
            <a:r>
              <a:rPr lang="en-US" sz="4000" dirty="0"/>
              <a:t> </a:t>
            </a:r>
            <a:r>
              <a:rPr lang="en-US" sz="4000" dirty="0">
                <a:solidFill>
                  <a:srgbClr val="FF0000"/>
                </a:solidFill>
              </a:rPr>
              <a:t>repentance {metanoia} </a:t>
            </a:r>
            <a:r>
              <a:rPr lang="en-US" sz="4000" dirty="0">
                <a:solidFill>
                  <a:srgbClr val="FFC000"/>
                </a:solidFill>
              </a:rPr>
              <a:t>leading to </a:t>
            </a:r>
            <a:r>
              <a:rPr lang="en-US" sz="4000" dirty="0"/>
              <a:t>{</a:t>
            </a:r>
            <a:r>
              <a:rPr lang="en-US" sz="4000" dirty="0" err="1"/>
              <a:t>eis</a:t>
            </a:r>
            <a:r>
              <a:rPr lang="en-US" sz="4000" dirty="0"/>
              <a:t>} </a:t>
            </a:r>
            <a:r>
              <a:rPr lang="en-US" sz="4000" dirty="0">
                <a:solidFill>
                  <a:srgbClr val="7030A0"/>
                </a:solidFill>
              </a:rPr>
              <a:t>SALVATION</a:t>
            </a:r>
            <a:r>
              <a:rPr lang="en-US" sz="4000" dirty="0"/>
              <a:t> {2nd tense; these were believers in Christ},           </a:t>
            </a:r>
          </a:p>
          <a:p>
            <a:pPr marL="0" indent="0">
              <a:buNone/>
            </a:pPr>
            <a:r>
              <a:rPr lang="en-US" sz="4000" dirty="0"/>
              <a:t>not to be </a:t>
            </a:r>
            <a:r>
              <a:rPr lang="en-US" sz="4000" dirty="0">
                <a:solidFill>
                  <a:srgbClr val="00B050"/>
                </a:solidFill>
              </a:rPr>
              <a:t>regretted {</a:t>
            </a:r>
            <a:r>
              <a:rPr lang="en-US" sz="4000" dirty="0" err="1">
                <a:solidFill>
                  <a:srgbClr val="00B050"/>
                </a:solidFill>
              </a:rPr>
              <a:t>ametameletos</a:t>
            </a:r>
            <a:r>
              <a:rPr lang="en-US" sz="4000" dirty="0">
                <a:solidFill>
                  <a:srgbClr val="00B050"/>
                </a:solidFill>
              </a:rPr>
              <a:t> </a:t>
            </a:r>
            <a:r>
              <a:rPr lang="en-US" sz="4000" dirty="0"/>
              <a:t>– no regret or sorrow};                          but the </a:t>
            </a:r>
            <a:r>
              <a:rPr lang="en-US" sz="4000" dirty="0">
                <a:solidFill>
                  <a:srgbClr val="00B0F0"/>
                </a:solidFill>
              </a:rPr>
              <a:t>sorrow {</a:t>
            </a:r>
            <a:r>
              <a:rPr lang="en-US" sz="4000" dirty="0" err="1">
                <a:solidFill>
                  <a:srgbClr val="00B0F0"/>
                </a:solidFill>
              </a:rPr>
              <a:t>lupeo</a:t>
            </a:r>
            <a:r>
              <a:rPr lang="en-US" sz="4000" dirty="0">
                <a:solidFill>
                  <a:srgbClr val="00B0F0"/>
                </a:solidFill>
              </a:rPr>
              <a:t>} </a:t>
            </a:r>
            <a:r>
              <a:rPr lang="en-US" sz="4000" dirty="0"/>
              <a:t>of the world produces death.</a:t>
            </a:r>
          </a:p>
          <a:p>
            <a:pPr marL="0" indent="0">
              <a:buNone/>
            </a:pPr>
            <a:endParaRPr lang="en-US" sz="4000" dirty="0"/>
          </a:p>
          <a:p>
            <a:pPr marL="0" indent="0">
              <a:buNone/>
            </a:pPr>
            <a:r>
              <a:rPr lang="en-US" sz="4000" dirty="0"/>
              <a:t>Always ask yourself: </a:t>
            </a:r>
            <a:r>
              <a:rPr lang="en-US" sz="4000" dirty="0">
                <a:solidFill>
                  <a:srgbClr val="FFFF00"/>
                </a:solidFill>
              </a:rPr>
              <a:t>WHO</a:t>
            </a:r>
            <a:r>
              <a:rPr lang="en-US" sz="4000" dirty="0"/>
              <a:t> needs to change their mind {believers? Unbelievers? Nation of Israel?} about </a:t>
            </a:r>
            <a:r>
              <a:rPr lang="en-US" sz="4000" dirty="0">
                <a:solidFill>
                  <a:srgbClr val="FFFF00"/>
                </a:solidFill>
              </a:rPr>
              <a:t>WHAT</a:t>
            </a:r>
            <a:r>
              <a:rPr lang="en-US" sz="4000" dirty="0"/>
              <a:t>?</a:t>
            </a:r>
          </a:p>
        </p:txBody>
      </p:sp>
    </p:spTree>
    <p:extLst>
      <p:ext uri="{BB962C8B-B14F-4D97-AF65-F5344CB8AC3E}">
        <p14:creationId xmlns:p14="http://schemas.microsoft.com/office/powerpoint/2010/main" val="171439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7467481-5372-4EE4-9BE6-99F56B341012}"/>
              </a:ext>
            </a:extLst>
          </p:cNvPr>
          <p:cNvPicPr>
            <a:picLocks noGrp="1" noChangeAspect="1"/>
          </p:cNvPicPr>
          <p:nvPr>
            <p:ph idx="1"/>
          </p:nvPr>
        </p:nvPicPr>
        <p:blipFill>
          <a:blip r:embed="rId2"/>
          <a:stretch>
            <a:fillRect/>
          </a:stretch>
        </p:blipFill>
        <p:spPr>
          <a:xfrm>
            <a:off x="252713" y="60767"/>
            <a:ext cx="11646061" cy="6736466"/>
          </a:xfrm>
          <a:prstGeom prst="rect">
            <a:avLst/>
          </a:prstGeom>
        </p:spPr>
      </p:pic>
    </p:spTree>
    <p:extLst>
      <p:ext uri="{BB962C8B-B14F-4D97-AF65-F5344CB8AC3E}">
        <p14:creationId xmlns:p14="http://schemas.microsoft.com/office/powerpoint/2010/main" val="1902461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692610-DBD2-497C-1838-36411F5AAA37}"/>
              </a:ext>
            </a:extLst>
          </p:cNvPr>
          <p:cNvSpPr>
            <a:spLocks noGrp="1"/>
          </p:cNvSpPr>
          <p:nvPr>
            <p:ph idx="1"/>
          </p:nvPr>
        </p:nvSpPr>
        <p:spPr>
          <a:xfrm>
            <a:off x="101600" y="76200"/>
            <a:ext cx="12090400" cy="6705600"/>
          </a:xfrm>
        </p:spPr>
        <p:txBody>
          <a:bodyPr>
            <a:normAutofit fontScale="85000" lnSpcReduction="20000"/>
          </a:bodyPr>
          <a:lstStyle/>
          <a:p>
            <a:pPr marL="0" indent="0">
              <a:buNone/>
            </a:pPr>
            <a:r>
              <a:rPr lang="en-US" sz="3600" dirty="0"/>
              <a:t>6.  What does “repentance” </a:t>
            </a:r>
            <a:r>
              <a:rPr lang="en-US" sz="3600" dirty="0">
                <a:solidFill>
                  <a:srgbClr val="FF0000"/>
                </a:solidFill>
              </a:rPr>
              <a:t>NOT</a:t>
            </a:r>
            <a:r>
              <a:rPr lang="en-US" sz="3600" dirty="0">
                <a:solidFill>
                  <a:srgbClr val="FFFF00"/>
                </a:solidFill>
              </a:rPr>
              <a:t> </a:t>
            </a:r>
            <a:r>
              <a:rPr lang="en-US" sz="3600" dirty="0"/>
              <a:t>mean?</a:t>
            </a:r>
            <a:r>
              <a:rPr lang="en-US" sz="3600" dirty="0">
                <a:solidFill>
                  <a:srgbClr val="FFFF00"/>
                </a:solidFill>
              </a:rPr>
              <a:t> </a:t>
            </a:r>
            <a:r>
              <a:rPr lang="en-US" sz="3600" dirty="0">
                <a:solidFill>
                  <a:srgbClr val="FF0000"/>
                </a:solidFill>
              </a:rPr>
              <a:t>REPENTANCE …</a:t>
            </a:r>
          </a:p>
          <a:p>
            <a:pPr marL="0" indent="0">
              <a:buNone/>
            </a:pPr>
            <a:r>
              <a:rPr lang="en-US" sz="4100" dirty="0"/>
              <a:t>    a.  is </a:t>
            </a:r>
            <a:r>
              <a:rPr lang="en-US" sz="4100" dirty="0">
                <a:solidFill>
                  <a:srgbClr val="00B0F0"/>
                </a:solidFill>
              </a:rPr>
              <a:t>not</a:t>
            </a:r>
            <a:r>
              <a:rPr lang="en-US" sz="4100" dirty="0"/>
              <a:t> necessarily connected with your “</a:t>
            </a:r>
            <a:r>
              <a:rPr lang="en-US" sz="4100" dirty="0">
                <a:solidFill>
                  <a:srgbClr val="FFFF00"/>
                </a:solidFill>
              </a:rPr>
              <a:t>SINS</a:t>
            </a:r>
            <a:r>
              <a:rPr lang="en-US" sz="4100" dirty="0"/>
              <a:t>” {context determines what the </a:t>
            </a:r>
            <a:r>
              <a:rPr lang="en-US" sz="4100" dirty="0">
                <a:solidFill>
                  <a:srgbClr val="00B050"/>
                </a:solidFill>
              </a:rPr>
              <a:t>object</a:t>
            </a:r>
            <a:r>
              <a:rPr lang="en-US" sz="4100" dirty="0"/>
              <a:t> of repentance is, and while sometimes believers are told to ‘repent </a:t>
            </a:r>
            <a:r>
              <a:rPr lang="en-US" sz="4100" u="sng" dirty="0"/>
              <a:t>from their sins</a:t>
            </a:r>
            <a:r>
              <a:rPr lang="en-US" sz="4100" dirty="0"/>
              <a:t>’, unbelievers are </a:t>
            </a:r>
            <a:r>
              <a:rPr lang="en-US" sz="4100" dirty="0">
                <a:solidFill>
                  <a:srgbClr val="FF0000"/>
                </a:solidFill>
              </a:rPr>
              <a:t>not</a:t>
            </a:r>
            <a:r>
              <a:rPr lang="en-US" sz="4100" dirty="0"/>
              <a:t> required to do so for salvation} </a:t>
            </a:r>
          </a:p>
          <a:p>
            <a:pPr marL="0" indent="0">
              <a:buNone/>
            </a:pPr>
            <a:endParaRPr lang="en-US" sz="1100" dirty="0"/>
          </a:p>
          <a:p>
            <a:pPr marL="0" indent="0">
              <a:buNone/>
              <a:tabLst>
                <a:tab pos="630238" algn="l"/>
              </a:tabLst>
            </a:pPr>
            <a:r>
              <a:rPr lang="en-US" sz="4100" dirty="0"/>
              <a:t>    b.  does </a:t>
            </a:r>
            <a:r>
              <a:rPr lang="en-US" sz="4100" dirty="0">
                <a:solidFill>
                  <a:srgbClr val="00B0F0"/>
                </a:solidFill>
              </a:rPr>
              <a:t>not</a:t>
            </a:r>
            <a:r>
              <a:rPr lang="en-US" sz="4100" dirty="0"/>
              <a:t> mean ‘</a:t>
            </a:r>
            <a:r>
              <a:rPr lang="en-US" sz="4100" dirty="0">
                <a:solidFill>
                  <a:srgbClr val="FFFF00"/>
                </a:solidFill>
              </a:rPr>
              <a:t>SORROW</a:t>
            </a:r>
            <a:r>
              <a:rPr lang="en-US" sz="4100" dirty="0"/>
              <a:t>’{though it might lead to or accompany salvation. It is important to remember that sorrow can </a:t>
            </a:r>
            <a:r>
              <a:rPr lang="en-US" sz="4100" dirty="0">
                <a:solidFill>
                  <a:srgbClr val="FF0000"/>
                </a:solidFill>
              </a:rPr>
              <a:t>PRECEDE</a:t>
            </a:r>
            <a:r>
              <a:rPr lang="en-US" sz="4100" dirty="0"/>
              <a:t> </a:t>
            </a:r>
            <a:r>
              <a:rPr lang="en-US" sz="4100" dirty="0">
                <a:solidFill>
                  <a:srgbClr val="00B0F0"/>
                </a:solidFill>
              </a:rPr>
              <a:t>repentance</a:t>
            </a:r>
            <a:r>
              <a:rPr lang="en-US" sz="4100" dirty="0"/>
              <a:t>, </a:t>
            </a:r>
            <a:r>
              <a:rPr lang="en-US" sz="4100" dirty="0">
                <a:solidFill>
                  <a:srgbClr val="FF0000"/>
                </a:solidFill>
              </a:rPr>
              <a:t>ACCOMPANY</a:t>
            </a:r>
            <a:r>
              <a:rPr lang="en-US" sz="4100" dirty="0"/>
              <a:t> </a:t>
            </a:r>
            <a:r>
              <a:rPr lang="en-US" sz="4100" dirty="0">
                <a:solidFill>
                  <a:srgbClr val="00B0F0"/>
                </a:solidFill>
              </a:rPr>
              <a:t>repentance</a:t>
            </a:r>
            <a:r>
              <a:rPr lang="en-US" sz="4100" dirty="0"/>
              <a:t>, or </a:t>
            </a:r>
            <a:r>
              <a:rPr lang="en-US" sz="4100" dirty="0">
                <a:solidFill>
                  <a:srgbClr val="FF0000"/>
                </a:solidFill>
              </a:rPr>
              <a:t>FOLLOW</a:t>
            </a:r>
            <a:r>
              <a:rPr lang="en-US" sz="4100" dirty="0"/>
              <a:t> </a:t>
            </a:r>
            <a:r>
              <a:rPr lang="en-US" sz="4100" dirty="0">
                <a:solidFill>
                  <a:srgbClr val="00B0F0"/>
                </a:solidFill>
              </a:rPr>
              <a:t>repentance</a:t>
            </a:r>
            <a:r>
              <a:rPr lang="en-US" sz="4100" dirty="0"/>
              <a:t>, but sorrow is </a:t>
            </a:r>
            <a:r>
              <a:rPr lang="en-US" sz="4100" dirty="0">
                <a:solidFill>
                  <a:srgbClr val="FFFF00"/>
                </a:solidFill>
              </a:rPr>
              <a:t>NOT</a:t>
            </a:r>
            <a:r>
              <a:rPr lang="en-US" sz="4100" dirty="0"/>
              <a:t> </a:t>
            </a:r>
            <a:r>
              <a:rPr lang="en-US" sz="4100" dirty="0">
                <a:solidFill>
                  <a:srgbClr val="00B0F0"/>
                </a:solidFill>
              </a:rPr>
              <a:t>repentance</a:t>
            </a:r>
            <a:r>
              <a:rPr lang="en-US" sz="4100" dirty="0"/>
              <a:t> which requires no  </a:t>
            </a:r>
            <a:r>
              <a:rPr lang="en-US" sz="4100" dirty="0">
                <a:solidFill>
                  <a:srgbClr val="FF0000"/>
                </a:solidFill>
              </a:rPr>
              <a:t>EMOTIONAL</a:t>
            </a:r>
            <a:r>
              <a:rPr lang="en-US" sz="4100" dirty="0"/>
              <a:t> element involved. </a:t>
            </a:r>
          </a:p>
          <a:p>
            <a:pPr marL="0" indent="0">
              <a:buNone/>
            </a:pPr>
            <a:r>
              <a:rPr lang="en-US" sz="4100" dirty="0"/>
              <a:t>    c.  It does </a:t>
            </a:r>
            <a:r>
              <a:rPr lang="en-US" sz="4100" dirty="0">
                <a:solidFill>
                  <a:srgbClr val="00B0F0"/>
                </a:solidFill>
              </a:rPr>
              <a:t>not </a:t>
            </a:r>
            <a:r>
              <a:rPr lang="en-US" sz="4100" dirty="0"/>
              <a:t>mean ‘</a:t>
            </a:r>
            <a:r>
              <a:rPr lang="en-US" sz="4100" dirty="0">
                <a:solidFill>
                  <a:srgbClr val="FFFF00"/>
                </a:solidFill>
              </a:rPr>
              <a:t>TURNING FROM SIN</a:t>
            </a:r>
            <a:r>
              <a:rPr lang="en-US" sz="4100" dirty="0"/>
              <a:t>’ – for did God turn from His sins when He repented? {He had none!} </a:t>
            </a:r>
          </a:p>
          <a:p>
            <a:pPr marL="0" indent="0">
              <a:buNone/>
              <a:tabLst>
                <a:tab pos="461963" algn="l"/>
                <a:tab pos="914400" algn="l"/>
              </a:tabLst>
            </a:pPr>
            <a:r>
              <a:rPr lang="en-US" sz="4100" dirty="0"/>
              <a:t>    d.  It does </a:t>
            </a:r>
            <a:r>
              <a:rPr lang="en-US" sz="4100" dirty="0">
                <a:solidFill>
                  <a:srgbClr val="00B0F0"/>
                </a:solidFill>
              </a:rPr>
              <a:t>not</a:t>
            </a:r>
            <a:r>
              <a:rPr lang="en-US" sz="4100" dirty="0"/>
              <a:t> mean a </a:t>
            </a:r>
            <a:r>
              <a:rPr lang="en-US" sz="4100" dirty="0">
                <a:solidFill>
                  <a:srgbClr val="FFFF00"/>
                </a:solidFill>
              </a:rPr>
              <a:t>CHANGE IN BEHAVIOR </a:t>
            </a:r>
            <a:r>
              <a:rPr lang="en-US" sz="4100" dirty="0"/>
              <a:t>{though that may or may not be the fruit of it – Luke 17:3-4}</a:t>
            </a:r>
          </a:p>
          <a:p>
            <a:pPr marL="0" indent="0">
              <a:buNone/>
            </a:pPr>
            <a:endParaRPr lang="en-US" sz="3600" dirty="0"/>
          </a:p>
        </p:txBody>
      </p:sp>
    </p:spTree>
    <p:extLst>
      <p:ext uri="{BB962C8B-B14F-4D97-AF65-F5344CB8AC3E}">
        <p14:creationId xmlns:p14="http://schemas.microsoft.com/office/powerpoint/2010/main" val="48389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0A1F5-5DBE-C605-6FF2-FB3107DA24ED}"/>
              </a:ext>
            </a:extLst>
          </p:cNvPr>
          <p:cNvSpPr>
            <a:spLocks noGrp="1"/>
          </p:cNvSpPr>
          <p:nvPr>
            <p:ph idx="1"/>
          </p:nvPr>
        </p:nvSpPr>
        <p:spPr>
          <a:xfrm>
            <a:off x="101599" y="76200"/>
            <a:ext cx="6377577" cy="6705600"/>
          </a:xfrm>
        </p:spPr>
        <p:txBody>
          <a:bodyPr>
            <a:normAutofit/>
          </a:bodyPr>
          <a:lstStyle/>
          <a:p>
            <a:pPr marL="742950" indent="-742950">
              <a:buAutoNum type="arabicPeriod" startAt="7"/>
            </a:pPr>
            <a:r>
              <a:rPr lang="en-US" sz="4000" dirty="0"/>
              <a:t>What must be considered in understanding the correct meaning or nuance of “</a:t>
            </a:r>
            <a:r>
              <a:rPr lang="en-US" sz="4000" dirty="0">
                <a:solidFill>
                  <a:srgbClr val="FF0000"/>
                </a:solidFill>
              </a:rPr>
              <a:t>repentance</a:t>
            </a:r>
            <a:r>
              <a:rPr lang="en-US" sz="4000" dirty="0"/>
              <a:t>” in any passage? </a:t>
            </a:r>
          </a:p>
          <a:p>
            <a:pPr marL="0" indent="0">
              <a:buNone/>
            </a:pPr>
            <a:r>
              <a:rPr lang="en-US" sz="4000" dirty="0"/>
              <a:t>The</a:t>
            </a:r>
            <a:r>
              <a:rPr lang="en-US" sz="4000" dirty="0">
                <a:solidFill>
                  <a:srgbClr val="FFFF00"/>
                </a:solidFill>
              </a:rPr>
              <a:t> CONTEXT, CONTEXT, CONTEXT!</a:t>
            </a:r>
          </a:p>
          <a:p>
            <a:pPr marL="0" indent="0">
              <a:buNone/>
            </a:pPr>
            <a:r>
              <a:rPr lang="en-US" sz="4000" dirty="0">
                <a:solidFill>
                  <a:srgbClr val="FFFF00"/>
                </a:solidFill>
              </a:rPr>
              <a:t> </a:t>
            </a:r>
            <a:r>
              <a:rPr lang="en-US" sz="4000" dirty="0"/>
              <a:t>You must always consider </a:t>
            </a:r>
            <a:r>
              <a:rPr lang="en-US" sz="4000" dirty="0">
                <a:solidFill>
                  <a:srgbClr val="FFFF00"/>
                </a:solidFill>
              </a:rPr>
              <a:t>“WHO </a:t>
            </a:r>
            <a:r>
              <a:rPr lang="en-US" sz="4000" dirty="0"/>
              <a:t>is to change his/her mind and about </a:t>
            </a:r>
            <a:r>
              <a:rPr lang="en-US" sz="4000" dirty="0">
                <a:solidFill>
                  <a:srgbClr val="FFFF00"/>
                </a:solidFill>
              </a:rPr>
              <a:t>WHAT?”</a:t>
            </a:r>
            <a:endParaRPr lang="en-US" sz="800" dirty="0"/>
          </a:p>
          <a:p>
            <a:pPr marL="0" indent="0">
              <a:buNone/>
            </a:pPr>
            <a:endParaRPr lang="en-US" sz="3600" dirty="0"/>
          </a:p>
        </p:txBody>
      </p:sp>
      <p:pic>
        <p:nvPicPr>
          <p:cNvPr id="4" name="Picture 3">
            <a:extLst>
              <a:ext uri="{FF2B5EF4-FFF2-40B4-BE49-F238E27FC236}">
                <a16:creationId xmlns:a16="http://schemas.microsoft.com/office/drawing/2014/main" id="{3BFCBE2D-CDA7-1D50-3D5C-6F43531C0AE6}"/>
              </a:ext>
            </a:extLst>
          </p:cNvPr>
          <p:cNvPicPr>
            <a:picLocks noChangeAspect="1"/>
          </p:cNvPicPr>
          <p:nvPr/>
        </p:nvPicPr>
        <p:blipFill>
          <a:blip r:embed="rId3"/>
          <a:stretch>
            <a:fillRect/>
          </a:stretch>
        </p:blipFill>
        <p:spPr>
          <a:xfrm>
            <a:off x="6592389" y="0"/>
            <a:ext cx="5599611" cy="6858000"/>
          </a:xfrm>
          <a:prstGeom prst="rect">
            <a:avLst/>
          </a:prstGeom>
        </p:spPr>
      </p:pic>
    </p:spTree>
    <p:extLst>
      <p:ext uri="{BB962C8B-B14F-4D97-AF65-F5344CB8AC3E}">
        <p14:creationId xmlns:p14="http://schemas.microsoft.com/office/powerpoint/2010/main" val="6448566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0A1F5-5DBE-C605-6FF2-FB3107DA24ED}"/>
              </a:ext>
            </a:extLst>
          </p:cNvPr>
          <p:cNvSpPr>
            <a:spLocks noGrp="1"/>
          </p:cNvSpPr>
          <p:nvPr>
            <p:ph idx="1"/>
          </p:nvPr>
        </p:nvSpPr>
        <p:spPr>
          <a:xfrm>
            <a:off x="101600" y="76200"/>
            <a:ext cx="8206376" cy="6705600"/>
          </a:xfrm>
        </p:spPr>
        <p:txBody>
          <a:bodyPr>
            <a:normAutofit/>
          </a:bodyPr>
          <a:lstStyle/>
          <a:p>
            <a:pPr marL="742950" indent="-742950">
              <a:buAutoNum type="arabicPeriod" startAt="8"/>
            </a:pPr>
            <a:r>
              <a:rPr lang="en-US" sz="4400" dirty="0"/>
              <a:t>What is the relationship of “</a:t>
            </a:r>
            <a:r>
              <a:rPr lang="en-US" sz="4400" dirty="0">
                <a:solidFill>
                  <a:srgbClr val="FFFF00"/>
                </a:solidFill>
              </a:rPr>
              <a:t>faith”</a:t>
            </a:r>
            <a:r>
              <a:rPr lang="en-US" sz="4400" dirty="0"/>
              <a:t> and </a:t>
            </a:r>
            <a:r>
              <a:rPr lang="en-US" sz="4400" dirty="0">
                <a:solidFill>
                  <a:srgbClr val="FF0000"/>
                </a:solidFill>
              </a:rPr>
              <a:t>“repentance”</a:t>
            </a:r>
            <a:r>
              <a:rPr lang="en-US" sz="4400" dirty="0"/>
              <a:t>? Are they the same thing? </a:t>
            </a:r>
          </a:p>
          <a:p>
            <a:pPr marL="0" indent="0">
              <a:buNone/>
            </a:pPr>
            <a:r>
              <a:rPr lang="en-US" sz="4400" dirty="0">
                <a:solidFill>
                  <a:srgbClr val="00B0F0"/>
                </a:solidFill>
              </a:rPr>
              <a:t>Repentance and faith are closely related in many contexts</a:t>
            </a:r>
            <a:r>
              <a:rPr lang="en-US" sz="4400" dirty="0"/>
              <a:t>, </a:t>
            </a:r>
            <a:r>
              <a:rPr lang="en-US" sz="4400" dirty="0">
                <a:solidFill>
                  <a:srgbClr val="FFFF00"/>
                </a:solidFill>
              </a:rPr>
              <a:t>but</a:t>
            </a:r>
            <a:r>
              <a:rPr lang="en-US" sz="4400" dirty="0"/>
              <a:t> they are </a:t>
            </a:r>
            <a:r>
              <a:rPr lang="en-US" sz="4400" dirty="0">
                <a:solidFill>
                  <a:srgbClr val="FF0000"/>
                </a:solidFill>
              </a:rPr>
              <a:t>NOT </a:t>
            </a:r>
            <a:r>
              <a:rPr lang="en-US" sz="4400" dirty="0"/>
              <a:t> </a:t>
            </a:r>
            <a:r>
              <a:rPr lang="en-US" sz="4400" dirty="0" err="1"/>
              <a:t>synonomous</a:t>
            </a:r>
            <a:r>
              <a:rPr lang="en-US" sz="4400" dirty="0"/>
              <a:t>? </a:t>
            </a:r>
            <a:r>
              <a:rPr lang="en-US" sz="4400" dirty="0">
                <a:solidFill>
                  <a:srgbClr val="FF0000"/>
                </a:solidFill>
              </a:rPr>
              <a:t>NO!</a:t>
            </a:r>
            <a:r>
              <a:rPr lang="en-US" sz="4400" dirty="0">
                <a:solidFill>
                  <a:srgbClr val="FFFF00"/>
                </a:solidFill>
              </a:rPr>
              <a:t> </a:t>
            </a:r>
            <a:r>
              <a:rPr lang="en-US" sz="4400" dirty="0"/>
              <a:t>  {Acts 20:21; Hebrews 6:1; Matt. 12:41, Jonah 3:5; Acts 10:43, 11:17-18} </a:t>
            </a:r>
          </a:p>
        </p:txBody>
      </p:sp>
      <p:pic>
        <p:nvPicPr>
          <p:cNvPr id="4" name="Picture 3">
            <a:extLst>
              <a:ext uri="{FF2B5EF4-FFF2-40B4-BE49-F238E27FC236}">
                <a16:creationId xmlns:a16="http://schemas.microsoft.com/office/drawing/2014/main" id="{D884E406-E9CC-CF45-0DFB-2AAE8463CBF0}"/>
              </a:ext>
            </a:extLst>
          </p:cNvPr>
          <p:cNvPicPr>
            <a:picLocks noChangeAspect="1"/>
          </p:cNvPicPr>
          <p:nvPr/>
        </p:nvPicPr>
        <p:blipFill>
          <a:blip r:embed="rId3"/>
          <a:stretch>
            <a:fillRect/>
          </a:stretch>
        </p:blipFill>
        <p:spPr>
          <a:xfrm>
            <a:off x="8307976" y="0"/>
            <a:ext cx="3884023" cy="6858000"/>
          </a:xfrm>
          <a:prstGeom prst="rect">
            <a:avLst/>
          </a:prstGeom>
        </p:spPr>
      </p:pic>
    </p:spTree>
    <p:extLst>
      <p:ext uri="{BB962C8B-B14F-4D97-AF65-F5344CB8AC3E}">
        <p14:creationId xmlns:p14="http://schemas.microsoft.com/office/powerpoint/2010/main" val="1735130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57200"/>
            <a:ext cx="6324600" cy="6324600"/>
          </a:xfrm>
        </p:spPr>
        <p:txBody>
          <a:bodyPr>
            <a:normAutofit fontScale="92500" lnSpcReduction="10000"/>
          </a:bodyPr>
          <a:lstStyle/>
          <a:p>
            <a:pPr lvl="0"/>
            <a:r>
              <a:rPr lang="en-US" dirty="0"/>
              <a:t> 	</a:t>
            </a:r>
            <a:r>
              <a:rPr lang="en-US" sz="4400" b="0" dirty="0">
                <a:solidFill>
                  <a:srgbClr val="FFFF00"/>
                </a:solidFill>
              </a:rPr>
              <a:t>Acts 20:20-21</a:t>
            </a:r>
            <a:r>
              <a:rPr lang="en-US" sz="4400" b="0" dirty="0"/>
              <a:t>… "how I kept back nothing that was helpful, but proclaimed it to you, and taught you publicly and from house to house, testifying to Jews, and also to Greeks, </a:t>
            </a:r>
            <a:r>
              <a:rPr lang="en-US" sz="4400" b="0" u="sng" dirty="0"/>
              <a:t>repentance toward God and faith toward our Lord Jesus Christ</a:t>
            </a:r>
            <a:r>
              <a:rPr lang="en-US" sz="4400" b="0" dirty="0"/>
              <a:t>.</a:t>
            </a:r>
          </a:p>
          <a:p>
            <a:endParaRPr lang="en-US" b="0" dirty="0"/>
          </a:p>
        </p:txBody>
      </p:sp>
      <p:pic>
        <p:nvPicPr>
          <p:cNvPr id="3" name="Picture 2">
            <a:extLst>
              <a:ext uri="{FF2B5EF4-FFF2-40B4-BE49-F238E27FC236}">
                <a16:creationId xmlns:a16="http://schemas.microsoft.com/office/drawing/2014/main" id="{233FE579-EF38-4B67-8ABD-7BB99A976E22}"/>
              </a:ext>
            </a:extLst>
          </p:cNvPr>
          <p:cNvPicPr>
            <a:picLocks noChangeAspect="1"/>
          </p:cNvPicPr>
          <p:nvPr/>
        </p:nvPicPr>
        <p:blipFill>
          <a:blip r:embed="rId3"/>
          <a:stretch>
            <a:fillRect/>
          </a:stretch>
        </p:blipFill>
        <p:spPr>
          <a:xfrm>
            <a:off x="6449567" y="22123"/>
            <a:ext cx="5742433" cy="6858000"/>
          </a:xfrm>
          <a:prstGeom prst="rect">
            <a:avLst/>
          </a:prstGeom>
        </p:spPr>
      </p:pic>
    </p:spTree>
    <p:extLst>
      <p:ext uri="{BB962C8B-B14F-4D97-AF65-F5344CB8AC3E}">
        <p14:creationId xmlns:p14="http://schemas.microsoft.com/office/powerpoint/2010/main" val="6242568"/>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DD6DF-9479-A63A-A2A0-231EABBA81A6}"/>
              </a:ext>
            </a:extLst>
          </p:cNvPr>
          <p:cNvSpPr>
            <a:spLocks noGrp="1"/>
          </p:cNvSpPr>
          <p:nvPr>
            <p:ph idx="1"/>
          </p:nvPr>
        </p:nvSpPr>
        <p:spPr>
          <a:xfrm>
            <a:off x="95250" y="142874"/>
            <a:ext cx="6000750" cy="6715125"/>
          </a:xfrm>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G.  LET’S REMEMBER TO HIGHLIGHT THE IMPORTANCE OF:</a:t>
            </a:r>
          </a:p>
          <a:p>
            <a:pPr marL="514350" indent="-514350">
              <a:buAutoNum type="arabicPeriod"/>
            </a:pPr>
            <a:r>
              <a:rPr lang="en-US" sz="3600" b="1" dirty="0">
                <a:latin typeface="Times New Roman" panose="02020603050405020304" pitchFamily="18" charset="0"/>
                <a:cs typeface="Times New Roman" panose="02020603050405020304" pitchFamily="18" charset="0"/>
              </a:rPr>
              <a:t>ABIDING IN CHRIST.</a:t>
            </a:r>
          </a:p>
          <a:p>
            <a:pPr marL="0" indent="0">
              <a:buNone/>
            </a:pPr>
            <a:r>
              <a:rPr lang="en-US" sz="3600" b="1" dirty="0">
                <a:latin typeface="Times New Roman" panose="02020603050405020304" pitchFamily="18" charset="0"/>
                <a:cs typeface="Times New Roman" panose="02020603050405020304" pitchFamily="18" charset="0"/>
              </a:rPr>
              <a:t>2.  PRAYER.</a:t>
            </a:r>
          </a:p>
          <a:p>
            <a:pPr marL="0" indent="0">
              <a:buNone/>
            </a:pPr>
            <a:r>
              <a:rPr lang="en-US" sz="3600" b="1" dirty="0">
                <a:latin typeface="Times New Roman" panose="02020603050405020304" pitchFamily="18" charset="0"/>
                <a:cs typeface="Times New Roman" panose="02020603050405020304" pitchFamily="18" charset="0"/>
              </a:rPr>
              <a:t>3.  YOUR GODLY WALK &amp; TESTIMONY.</a:t>
            </a:r>
          </a:p>
          <a:p>
            <a:pPr marL="0" indent="0">
              <a:buNone/>
            </a:pPr>
            <a:r>
              <a:rPr lang="en-US" sz="3600" b="1" dirty="0">
                <a:latin typeface="Times New Roman" panose="02020603050405020304" pitchFamily="18" charset="0"/>
                <a:cs typeface="Times New Roman" panose="02020603050405020304" pitchFamily="18" charset="0"/>
              </a:rPr>
              <a:t>4.  PRACTICE explaining the Gospel and using the various tools.</a:t>
            </a:r>
          </a:p>
          <a:p>
            <a:pPr marL="0" indent="0">
              <a:buNone/>
            </a:pPr>
            <a:endParaRPr lang="en-US" sz="36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275F21C-D2FE-8F62-5E63-990B58410DE0}"/>
              </a:ext>
            </a:extLst>
          </p:cNvPr>
          <p:cNvPicPr>
            <a:picLocks noChangeAspect="1"/>
          </p:cNvPicPr>
          <p:nvPr/>
        </p:nvPicPr>
        <p:blipFill>
          <a:blip r:embed="rId3"/>
          <a:stretch>
            <a:fillRect/>
          </a:stretch>
        </p:blipFill>
        <p:spPr>
          <a:xfrm>
            <a:off x="6096000" y="-8263"/>
            <a:ext cx="6096000" cy="6866262"/>
          </a:xfrm>
          <a:prstGeom prst="rect">
            <a:avLst/>
          </a:prstGeom>
        </p:spPr>
      </p:pic>
    </p:spTree>
    <p:extLst>
      <p:ext uri="{BB962C8B-B14F-4D97-AF65-F5344CB8AC3E}">
        <p14:creationId xmlns:p14="http://schemas.microsoft.com/office/powerpoint/2010/main" val="27122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5A1D-C0D7-4DBA-6AED-4C26F9EAEC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6480E-45B7-FD7D-69A9-1D6CCF6EF1E1}"/>
              </a:ext>
            </a:extLst>
          </p:cNvPr>
          <p:cNvSpPr>
            <a:spLocks noGrp="1"/>
          </p:cNvSpPr>
          <p:nvPr>
            <p:ph idx="1"/>
          </p:nvPr>
        </p:nvSpPr>
        <p:spPr>
          <a:xfrm>
            <a:off x="101600" y="76200"/>
            <a:ext cx="8206376" cy="6705600"/>
          </a:xfrm>
        </p:spPr>
        <p:txBody>
          <a:bodyPr>
            <a:normAutofit/>
          </a:bodyPr>
          <a:lstStyle/>
          <a:p>
            <a:pPr marL="0" indent="0">
              <a:buNone/>
            </a:pPr>
            <a:r>
              <a:rPr lang="en-US" sz="4400" dirty="0"/>
              <a:t>While </a:t>
            </a:r>
            <a:r>
              <a:rPr lang="en-US" sz="4400" i="1" dirty="0">
                <a:solidFill>
                  <a:srgbClr val="FF0000"/>
                </a:solidFill>
              </a:rPr>
              <a:t>repentance</a:t>
            </a:r>
            <a:r>
              <a:rPr lang="en-US" sz="4400" dirty="0"/>
              <a:t> is </a:t>
            </a:r>
            <a:r>
              <a:rPr lang="en-US" sz="4400" dirty="0">
                <a:solidFill>
                  <a:srgbClr val="FF0000"/>
                </a:solidFill>
              </a:rPr>
              <a:t>INHERENT</a:t>
            </a:r>
            <a:r>
              <a:rPr lang="en-US" sz="4400" dirty="0"/>
              <a:t> in </a:t>
            </a:r>
            <a:r>
              <a:rPr lang="en-US" sz="4400" dirty="0">
                <a:solidFill>
                  <a:srgbClr val="FFFF00"/>
                </a:solidFill>
              </a:rPr>
              <a:t>BELIEVING</a:t>
            </a:r>
            <a:r>
              <a:rPr lang="en-US" sz="4400" dirty="0"/>
              <a:t>, faith in Christ is </a:t>
            </a:r>
            <a:r>
              <a:rPr lang="en-US" sz="4400" dirty="0">
                <a:solidFill>
                  <a:srgbClr val="FFFF00"/>
                </a:solidFill>
              </a:rPr>
              <a:t>NOT</a:t>
            </a:r>
            <a:r>
              <a:rPr lang="en-US" sz="4400" dirty="0"/>
              <a:t> always inherent in </a:t>
            </a:r>
            <a:r>
              <a:rPr lang="en-US" sz="4400" dirty="0">
                <a:solidFill>
                  <a:srgbClr val="FFC000"/>
                </a:solidFill>
              </a:rPr>
              <a:t>REPENTING</a:t>
            </a:r>
            <a:r>
              <a:rPr lang="en-US" sz="4400" dirty="0"/>
              <a:t> - </a:t>
            </a:r>
            <a:r>
              <a:rPr lang="en-US" sz="4400" dirty="0">
                <a:solidFill>
                  <a:srgbClr val="00B0F0"/>
                </a:solidFill>
              </a:rPr>
              <a:t>depending on the context</a:t>
            </a:r>
            <a:r>
              <a:rPr lang="en-US" sz="4400" dirty="0"/>
              <a:t>. </a:t>
            </a:r>
          </a:p>
          <a:p>
            <a:pPr marL="0" indent="0">
              <a:buNone/>
            </a:pPr>
            <a:r>
              <a:rPr lang="en-US" sz="4400" dirty="0"/>
              <a:t>{Like when God repented in the OT; or when believers repent about sins in their lives, etc.}</a:t>
            </a:r>
          </a:p>
        </p:txBody>
      </p:sp>
      <p:pic>
        <p:nvPicPr>
          <p:cNvPr id="4" name="Picture 3">
            <a:extLst>
              <a:ext uri="{FF2B5EF4-FFF2-40B4-BE49-F238E27FC236}">
                <a16:creationId xmlns:a16="http://schemas.microsoft.com/office/drawing/2014/main" id="{970CC4BE-1D42-580A-C12A-0B5802A3F028}"/>
              </a:ext>
            </a:extLst>
          </p:cNvPr>
          <p:cNvPicPr>
            <a:picLocks noChangeAspect="1"/>
          </p:cNvPicPr>
          <p:nvPr/>
        </p:nvPicPr>
        <p:blipFill>
          <a:blip r:embed="rId3"/>
          <a:stretch>
            <a:fillRect/>
          </a:stretch>
        </p:blipFill>
        <p:spPr>
          <a:xfrm>
            <a:off x="8307976" y="0"/>
            <a:ext cx="3884023" cy="6858000"/>
          </a:xfrm>
          <a:prstGeom prst="rect">
            <a:avLst/>
          </a:prstGeom>
        </p:spPr>
      </p:pic>
    </p:spTree>
    <p:extLst>
      <p:ext uri="{BB962C8B-B14F-4D97-AF65-F5344CB8AC3E}">
        <p14:creationId xmlns:p14="http://schemas.microsoft.com/office/powerpoint/2010/main" val="206137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06FA-0270-B7EC-1054-4FA20155C96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CA38EF-C422-EA90-10BF-C6D690B09EA6}"/>
              </a:ext>
            </a:extLst>
          </p:cNvPr>
          <p:cNvSpPr>
            <a:spLocks noGrp="1"/>
          </p:cNvSpPr>
          <p:nvPr>
            <p:ph idx="1"/>
          </p:nvPr>
        </p:nvSpPr>
        <p:spPr>
          <a:xfrm>
            <a:off x="0" y="457200"/>
            <a:ext cx="4114800" cy="5898360"/>
          </a:xfrm>
        </p:spPr>
        <p:txBody>
          <a:bodyPr>
            <a:normAutofit fontScale="85000" lnSpcReduction="20000"/>
          </a:bodyPr>
          <a:lstStyle/>
          <a:p>
            <a:pPr algn="ctr"/>
            <a:r>
              <a:rPr lang="en-US" sz="5400" b="0" dirty="0"/>
              <a:t>Did Jesus make “sorrow or turning from sin” (adultery) a condition of salvation        with Samaritan woman at the well (John 4)?</a:t>
            </a:r>
          </a:p>
          <a:p>
            <a:pPr algn="ctr"/>
            <a:endParaRPr lang="en-US" b="0" dirty="0"/>
          </a:p>
          <a:p>
            <a:pPr algn="ctr"/>
            <a:endParaRPr lang="en-US" b="0" dirty="0"/>
          </a:p>
        </p:txBody>
      </p:sp>
      <p:pic>
        <p:nvPicPr>
          <p:cNvPr id="3" name="Picture 2">
            <a:extLst>
              <a:ext uri="{FF2B5EF4-FFF2-40B4-BE49-F238E27FC236}">
                <a16:creationId xmlns:a16="http://schemas.microsoft.com/office/drawing/2014/main" id="{49D22713-7288-83F9-4221-1C0EE5383D6A}"/>
              </a:ext>
            </a:extLst>
          </p:cNvPr>
          <p:cNvPicPr>
            <a:picLocks noChangeAspect="1"/>
          </p:cNvPicPr>
          <p:nvPr/>
        </p:nvPicPr>
        <p:blipFill>
          <a:blip r:embed="rId2"/>
          <a:stretch>
            <a:fillRect/>
          </a:stretch>
        </p:blipFill>
        <p:spPr>
          <a:xfrm>
            <a:off x="3989992" y="0"/>
            <a:ext cx="8231505" cy="6858000"/>
          </a:xfrm>
          <a:prstGeom prst="rect">
            <a:avLst/>
          </a:prstGeom>
        </p:spPr>
      </p:pic>
    </p:spTree>
    <p:extLst>
      <p:ext uri="{BB962C8B-B14F-4D97-AF65-F5344CB8AC3E}">
        <p14:creationId xmlns:p14="http://schemas.microsoft.com/office/powerpoint/2010/main" val="188563184"/>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02381DB-72BF-98A8-A857-350B791562B3}"/>
              </a:ext>
            </a:extLst>
          </p:cNvPr>
          <p:cNvPicPr>
            <a:picLocks noGrp="1" noChangeAspect="1"/>
          </p:cNvPicPr>
          <p:nvPr>
            <p:ph idx="1"/>
          </p:nvPr>
        </p:nvPicPr>
        <p:blipFill>
          <a:blip r:embed="rId2"/>
          <a:stretch>
            <a:fillRect/>
          </a:stretch>
        </p:blipFill>
        <p:spPr>
          <a:xfrm>
            <a:off x="0" y="0"/>
            <a:ext cx="6096000" cy="6858000"/>
          </a:xfrm>
          <a:prstGeom prst="rect">
            <a:avLst/>
          </a:prstGeom>
        </p:spPr>
      </p:pic>
      <p:pic>
        <p:nvPicPr>
          <p:cNvPr id="8" name="Picture 7">
            <a:extLst>
              <a:ext uri="{FF2B5EF4-FFF2-40B4-BE49-F238E27FC236}">
                <a16:creationId xmlns:a16="http://schemas.microsoft.com/office/drawing/2014/main" id="{57F28E53-6C7E-B898-F487-CF950927ADC2}"/>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296613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44E704-0037-4FA7-88D0-937468B28F06}"/>
              </a:ext>
            </a:extLst>
          </p:cNvPr>
          <p:cNvSpPr>
            <a:spLocks noGrp="1"/>
          </p:cNvSpPr>
          <p:nvPr>
            <p:ph idx="1"/>
          </p:nvPr>
        </p:nvSpPr>
        <p:spPr>
          <a:xfrm>
            <a:off x="-208344" y="127321"/>
            <a:ext cx="4826643" cy="6620719"/>
          </a:xfrm>
        </p:spPr>
        <p:txBody>
          <a:bodyPr>
            <a:normAutofit lnSpcReduction="10000"/>
          </a:bodyPr>
          <a:lstStyle/>
          <a:p>
            <a:pPr algn="ctr"/>
            <a:r>
              <a:rPr lang="en-US" sz="3600" dirty="0"/>
              <a:t>	</a:t>
            </a:r>
            <a:r>
              <a:rPr lang="en-US" sz="3600" b="0" dirty="0">
                <a:solidFill>
                  <a:srgbClr val="FFFF00"/>
                </a:solidFill>
              </a:rPr>
              <a:t>What is the purpose of the book of John </a:t>
            </a:r>
            <a:r>
              <a:rPr lang="en-US" sz="3600" b="0" dirty="0"/>
              <a:t>(20:30-31)                        </a:t>
            </a:r>
            <a:r>
              <a:rPr lang="en-US" sz="3600" b="0" dirty="0">
                <a:solidFill>
                  <a:srgbClr val="FFFF00"/>
                </a:solidFill>
              </a:rPr>
              <a:t>and how many times is the word </a:t>
            </a:r>
            <a:r>
              <a:rPr lang="en-US" sz="3600" b="0" dirty="0">
                <a:solidFill>
                  <a:srgbClr val="FF0000"/>
                </a:solidFill>
              </a:rPr>
              <a:t>“repent / repentance”                       </a:t>
            </a:r>
            <a:r>
              <a:rPr lang="en-US" sz="3600" b="0" dirty="0"/>
              <a:t>found in it?</a:t>
            </a:r>
          </a:p>
          <a:p>
            <a:endParaRPr lang="en-US" sz="900" b="0" dirty="0"/>
          </a:p>
          <a:p>
            <a:r>
              <a:rPr lang="en-US" sz="3600" b="0" dirty="0"/>
              <a:t>	The word </a:t>
            </a:r>
            <a:r>
              <a:rPr lang="en-US" sz="3600" b="0" dirty="0">
                <a:solidFill>
                  <a:srgbClr val="FFFF00"/>
                </a:solidFill>
              </a:rPr>
              <a:t>“repent / repentance” </a:t>
            </a:r>
            <a:r>
              <a:rPr lang="en-US" sz="3600" b="0" dirty="0"/>
              <a:t>is </a:t>
            </a:r>
            <a:r>
              <a:rPr lang="en-US" sz="3600" b="0" dirty="0">
                <a:solidFill>
                  <a:srgbClr val="FF0000"/>
                </a:solidFill>
              </a:rPr>
              <a:t>not </a:t>
            </a:r>
            <a:r>
              <a:rPr lang="en-US" sz="3600" b="0" dirty="0"/>
              <a:t>found in John but “</a:t>
            </a:r>
            <a:r>
              <a:rPr lang="en-US" sz="3600" b="0" dirty="0">
                <a:solidFill>
                  <a:srgbClr val="FFFF00"/>
                </a:solidFill>
              </a:rPr>
              <a:t>believe”</a:t>
            </a:r>
            <a:r>
              <a:rPr lang="en-US" sz="3600" b="0" dirty="0"/>
              <a:t> is found 99x.</a:t>
            </a:r>
          </a:p>
        </p:txBody>
      </p:sp>
      <p:pic>
        <p:nvPicPr>
          <p:cNvPr id="3" name="Picture 2">
            <a:extLst>
              <a:ext uri="{FF2B5EF4-FFF2-40B4-BE49-F238E27FC236}">
                <a16:creationId xmlns:a16="http://schemas.microsoft.com/office/drawing/2014/main" id="{972B2116-2B60-AC7E-9B09-8FE01A622D29}"/>
              </a:ext>
            </a:extLst>
          </p:cNvPr>
          <p:cNvPicPr>
            <a:picLocks noChangeAspect="1"/>
          </p:cNvPicPr>
          <p:nvPr/>
        </p:nvPicPr>
        <p:blipFill>
          <a:blip r:embed="rId2"/>
          <a:stretch>
            <a:fillRect/>
          </a:stretch>
        </p:blipFill>
        <p:spPr>
          <a:xfrm>
            <a:off x="4780344" y="0"/>
            <a:ext cx="7419372" cy="6858000"/>
          </a:xfrm>
          <a:prstGeom prst="rect">
            <a:avLst/>
          </a:prstGeom>
        </p:spPr>
      </p:pic>
    </p:spTree>
    <p:extLst>
      <p:ext uri="{BB962C8B-B14F-4D97-AF65-F5344CB8AC3E}">
        <p14:creationId xmlns:p14="http://schemas.microsoft.com/office/powerpoint/2010/main" val="108023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57200"/>
            <a:ext cx="11582400" cy="5898360"/>
          </a:xfrm>
        </p:spPr>
        <p:txBody>
          <a:bodyPr>
            <a:normAutofit/>
          </a:bodyPr>
          <a:lstStyle/>
          <a:p>
            <a:r>
              <a:rPr lang="en-US" dirty="0"/>
              <a:t>	</a:t>
            </a:r>
            <a:r>
              <a:rPr lang="en-US" sz="4000" b="0" dirty="0">
                <a:solidFill>
                  <a:srgbClr val="FFFF00"/>
                </a:solidFill>
              </a:rPr>
              <a:t>WHAT ULTIMATELY CONDEMNS A SINNER?  IS IT A LACK OF HIS REPENTING  OR TURNING FROM SIN? </a:t>
            </a:r>
            <a:r>
              <a:rPr lang="en-US" sz="4000" b="0" dirty="0">
                <a:solidFill>
                  <a:srgbClr val="FF0000"/>
                </a:solidFill>
              </a:rPr>
              <a:t>NO!</a:t>
            </a:r>
            <a:endParaRPr lang="en-US" sz="4000" b="0" dirty="0">
              <a:solidFill>
                <a:srgbClr val="FFFF00"/>
              </a:solidFill>
            </a:endParaRPr>
          </a:p>
          <a:p>
            <a:endParaRPr lang="en-US" sz="4000" b="0" dirty="0"/>
          </a:p>
          <a:p>
            <a:r>
              <a:rPr lang="en-US" sz="4000" b="0" dirty="0"/>
              <a:t> 	</a:t>
            </a:r>
            <a:r>
              <a:rPr lang="en-US" sz="4000" b="0" dirty="0">
                <a:solidFill>
                  <a:srgbClr val="FFFF00"/>
                </a:solidFill>
              </a:rPr>
              <a:t>John 3:18 </a:t>
            </a:r>
            <a:r>
              <a:rPr lang="en-US" sz="4000" b="0" dirty="0"/>
              <a:t>"He who believes in Him is not condemned; but he who does not believe is condemned already, because </a:t>
            </a:r>
            <a:r>
              <a:rPr lang="en-US" sz="4000" b="0" u="sng" dirty="0"/>
              <a:t>he has not believed in the name of the only begotten Son of God</a:t>
            </a:r>
            <a:r>
              <a:rPr lang="en-US" sz="4000" b="0" dirty="0"/>
              <a:t>.</a:t>
            </a:r>
          </a:p>
          <a:p>
            <a:r>
              <a:rPr lang="en-US" sz="4000" b="0" dirty="0"/>
              <a:t> </a:t>
            </a:r>
          </a:p>
        </p:txBody>
      </p:sp>
    </p:spTree>
    <p:extLst>
      <p:ext uri="{BB962C8B-B14F-4D97-AF65-F5344CB8AC3E}">
        <p14:creationId xmlns:p14="http://schemas.microsoft.com/office/powerpoint/2010/main" val="3029264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4951381-71FB-6D45-BDC3-42CA39468C72}"/>
              </a:ext>
            </a:extLst>
          </p:cNvPr>
          <p:cNvPicPr>
            <a:picLocks noGrp="1" noChangeAspect="1"/>
          </p:cNvPicPr>
          <p:nvPr>
            <p:ph idx="1"/>
          </p:nvPr>
        </p:nvPicPr>
        <p:blipFill>
          <a:blip r:embed="rId3"/>
          <a:stretch>
            <a:fill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8B275B9A-CE0C-8F2F-8950-6FE548D643EB}"/>
              </a:ext>
            </a:extLst>
          </p:cNvPr>
          <p:cNvPicPr>
            <a:picLocks noChangeAspect="1"/>
          </p:cNvPicPr>
          <p:nvPr/>
        </p:nvPicPr>
        <p:blipFill>
          <a:blip r:embed="rId4"/>
          <a:stretch>
            <a:fillRect/>
          </a:stretch>
        </p:blipFill>
        <p:spPr>
          <a:xfrm>
            <a:off x="6122952" y="0"/>
            <a:ext cx="6069048" cy="6858000"/>
          </a:xfrm>
          <a:prstGeom prst="rect">
            <a:avLst/>
          </a:prstGeom>
        </p:spPr>
      </p:pic>
    </p:spTree>
    <p:extLst>
      <p:ext uri="{BB962C8B-B14F-4D97-AF65-F5344CB8AC3E}">
        <p14:creationId xmlns:p14="http://schemas.microsoft.com/office/powerpoint/2010/main" val="4100749944"/>
      </p:ext>
    </p:extLst>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35BED5-3735-4FE5-8B4F-965CBD77E87C}"/>
              </a:ext>
            </a:extLst>
          </p:cNvPr>
          <p:cNvSpPr>
            <a:spLocks noGrp="1"/>
          </p:cNvSpPr>
          <p:nvPr>
            <p:ph idx="1"/>
          </p:nvPr>
        </p:nvSpPr>
        <p:spPr>
          <a:xfrm>
            <a:off x="-280415" y="0"/>
            <a:ext cx="12472416" cy="6705600"/>
          </a:xfrm>
        </p:spPr>
        <p:txBody>
          <a:bodyPr/>
          <a:lstStyle/>
          <a:p>
            <a:r>
              <a:rPr lang="en-US" dirty="0"/>
              <a:t>	</a:t>
            </a:r>
            <a:r>
              <a:rPr lang="en-US" b="1" dirty="0"/>
              <a:t>Acts 11:14-18 </a:t>
            </a:r>
            <a:r>
              <a:rPr lang="en-US" dirty="0"/>
              <a:t>`</a:t>
            </a:r>
            <a:r>
              <a:rPr lang="en-US" b="1" dirty="0"/>
              <a:t>who will tell you words </a:t>
            </a:r>
            <a:r>
              <a:rPr lang="en-US" dirty="0"/>
              <a:t>by which you and all your household </a:t>
            </a:r>
            <a:r>
              <a:rPr lang="en-US" b="1" dirty="0"/>
              <a:t>will be saved</a:t>
            </a:r>
            <a:r>
              <a:rPr lang="en-US" dirty="0"/>
              <a:t>.' 15 "And as I began to speak, the Holy Spirit fell upon them, as upon us at the beginning {Acts 2}. 16 "Then I remembered the word of the Lord, how He said, “John indeed baptized with water, but </a:t>
            </a:r>
            <a:r>
              <a:rPr lang="en-US" b="1" dirty="0"/>
              <a:t>you shall be baptized with the Holy Spirit</a:t>
            </a:r>
            <a:r>
              <a:rPr lang="en-US" dirty="0"/>
              <a:t>.” </a:t>
            </a:r>
          </a:p>
          <a:p>
            <a:r>
              <a:rPr lang="en-US" dirty="0"/>
              <a:t>	17 "If therefore God gave them the same gift {of the Holy Spirit} as He gave us </a:t>
            </a:r>
            <a:r>
              <a:rPr lang="en-US" b="1" dirty="0"/>
              <a:t>when</a:t>
            </a:r>
            <a:r>
              <a:rPr lang="en-US" dirty="0"/>
              <a:t> we </a:t>
            </a:r>
            <a:r>
              <a:rPr lang="en-US" b="1" u="sng" dirty="0"/>
              <a:t>believed</a:t>
            </a:r>
            <a:r>
              <a:rPr lang="en-US" b="1" dirty="0"/>
              <a:t> </a:t>
            </a:r>
            <a:r>
              <a:rPr lang="en-US" dirty="0"/>
              <a:t>{aorist, active, participle of </a:t>
            </a:r>
            <a:r>
              <a:rPr lang="en-US" dirty="0" err="1"/>
              <a:t>pistueo</a:t>
            </a:r>
            <a:r>
              <a:rPr lang="en-US" dirty="0"/>
              <a:t>} </a:t>
            </a:r>
            <a:r>
              <a:rPr lang="en-US" b="1" dirty="0"/>
              <a:t>on </a:t>
            </a:r>
            <a:r>
              <a:rPr lang="en-US" dirty="0"/>
              <a:t>{epi} </a:t>
            </a:r>
            <a:r>
              <a:rPr lang="en-US" b="1" dirty="0"/>
              <a:t>the Lord Jesus Christ</a:t>
            </a:r>
            <a:r>
              <a:rPr lang="en-US" dirty="0"/>
              <a:t>, who was I that I could withstand God?" </a:t>
            </a:r>
          </a:p>
          <a:p>
            <a:r>
              <a:rPr lang="en-US" dirty="0"/>
              <a:t>   18 When they heard these things they became silent; and they glorified God, saying, "Then </a:t>
            </a:r>
            <a:r>
              <a:rPr lang="en-US" b="1" dirty="0"/>
              <a:t>God has also granted to the Gentiles </a:t>
            </a:r>
            <a:r>
              <a:rPr lang="en-US" b="1" u="sng" dirty="0"/>
              <a:t>repentance</a:t>
            </a:r>
            <a:r>
              <a:rPr lang="en-US" b="1" dirty="0"/>
              <a:t> </a:t>
            </a:r>
            <a:r>
              <a:rPr lang="en-US" dirty="0"/>
              <a:t>{metanoia to change their mind regarding the Gospel} </a:t>
            </a:r>
            <a:r>
              <a:rPr lang="en-US" b="1" dirty="0"/>
              <a:t>to </a:t>
            </a:r>
            <a:r>
              <a:rPr lang="en-US" dirty="0"/>
              <a:t>{</a:t>
            </a:r>
            <a:r>
              <a:rPr lang="en-US" dirty="0" err="1"/>
              <a:t>eis</a:t>
            </a:r>
            <a:r>
              <a:rPr lang="en-US" dirty="0"/>
              <a:t> – resulting in} </a:t>
            </a:r>
            <a:r>
              <a:rPr lang="en-US" b="1" dirty="0"/>
              <a:t>life </a:t>
            </a:r>
            <a:r>
              <a:rPr lang="en-US" dirty="0"/>
              <a:t>{eternal life}. </a:t>
            </a:r>
          </a:p>
          <a:p>
            <a:endParaRPr lang="en-US" dirty="0"/>
          </a:p>
          <a:p>
            <a:endParaRPr lang="en-US" dirty="0"/>
          </a:p>
          <a:p>
            <a:r>
              <a:rPr lang="en-US" dirty="0"/>
              <a:t>	</a:t>
            </a:r>
          </a:p>
        </p:txBody>
      </p:sp>
    </p:spTree>
    <p:extLst>
      <p:ext uri="{BB962C8B-B14F-4D97-AF65-F5344CB8AC3E}">
        <p14:creationId xmlns:p14="http://schemas.microsoft.com/office/powerpoint/2010/main" val="36913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62"/>
        </a:solidFill>
        <a:effectLst/>
      </p:bgPr>
    </p:bg>
    <p:spTree>
      <p:nvGrpSpPr>
        <p:cNvPr id="1" name=""/>
        <p:cNvGrpSpPr/>
        <p:nvPr/>
      </p:nvGrpSpPr>
      <p:grpSpPr>
        <a:xfrm>
          <a:off x="0" y="0"/>
          <a:ext cx="0" cy="0"/>
          <a:chOff x="0" y="0"/>
          <a:chExt cx="0" cy="0"/>
        </a:xfrm>
      </p:grpSpPr>
      <p:sp>
        <p:nvSpPr>
          <p:cNvPr id="2" name="TextBox 1"/>
          <p:cNvSpPr txBox="1"/>
          <p:nvPr/>
        </p:nvSpPr>
        <p:spPr>
          <a:xfrm>
            <a:off x="381000" y="0"/>
            <a:ext cx="6563810" cy="649408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endParaRPr kumimoji="0" lang="en-US" sz="3600" b="1"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endParaRPr>
          </a:p>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r>
              <a:rPr kumimoji="0" lang="en-US" sz="3600" b="0"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“In other words, there must be a sincere change in one’s lifestyle. One who has genuinely repented will stop doing evil and begin to live righteously. Along with a change of mind and attitude, true repentance will begin to produce a change in conduct.”</a:t>
            </a:r>
          </a:p>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John MacArthur, </a:t>
            </a:r>
            <a:r>
              <a:rPr kumimoji="0" lang="en-US" sz="2800" b="0" i="1"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Gospel According to Jesus,</a:t>
            </a:r>
            <a:r>
              <a:rPr kumimoji="0" lang="en-US" sz="2800" b="0"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 166. </a:t>
            </a:r>
          </a:p>
        </p:txBody>
      </p:sp>
      <p:pic>
        <p:nvPicPr>
          <p:cNvPr id="3" name="Picture 2">
            <a:extLst>
              <a:ext uri="{FF2B5EF4-FFF2-40B4-BE49-F238E27FC236}">
                <a16:creationId xmlns:a16="http://schemas.microsoft.com/office/drawing/2014/main" id="{D9243B97-F930-530A-B467-68CDF588490C}"/>
              </a:ext>
            </a:extLst>
          </p:cNvPr>
          <p:cNvPicPr>
            <a:picLocks noChangeAspect="1"/>
          </p:cNvPicPr>
          <p:nvPr/>
        </p:nvPicPr>
        <p:blipFill>
          <a:blip r:embed="rId3"/>
          <a:stretch>
            <a:fillRect/>
          </a:stretch>
        </p:blipFill>
        <p:spPr>
          <a:xfrm>
            <a:off x="7046490" y="0"/>
            <a:ext cx="5145510" cy="6858000"/>
          </a:xfrm>
          <a:prstGeom prst="rect">
            <a:avLst/>
          </a:prstGeom>
        </p:spPr>
      </p:pic>
    </p:spTree>
    <p:extLst>
      <p:ext uri="{BB962C8B-B14F-4D97-AF65-F5344CB8AC3E}">
        <p14:creationId xmlns:p14="http://schemas.microsoft.com/office/powerpoint/2010/main" val="3822713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152400" y="152400"/>
            <a:ext cx="7463742" cy="3886200"/>
          </a:xfrm>
        </p:spPr>
        <p:txBody>
          <a:bodyPr/>
          <a:lstStyle/>
          <a:p>
            <a:pPr marL="0" indent="0">
              <a:buNone/>
            </a:pPr>
            <a:r>
              <a:rPr lang="en-US" altLang="en-US" sz="3600" dirty="0">
                <a:effectLst/>
                <a:latin typeface="Calibri" panose="020F0502020204030204" pitchFamily="34" charset="0"/>
                <a:cs typeface="Times New Roman" panose="02020603050405020304" pitchFamily="18" charset="0"/>
              </a:rPr>
              <a:t>In stark contrast, Lewis Sperry Chafer writes: </a:t>
            </a:r>
            <a:r>
              <a:rPr lang="en-US" altLang="en-US" sz="3600" i="1" dirty="0">
                <a:effectLst/>
                <a:latin typeface="Calibri" panose="020F0502020204030204" pitchFamily="34" charset="0"/>
                <a:cs typeface="Times New Roman" panose="02020603050405020304" pitchFamily="18" charset="0"/>
              </a:rPr>
              <a:t>No unregenerate mind is prepared to deal with the problems of true Christian living. These problems anticipate the new dynamic of the imparted divine nature, and could produce nothing but hopeless discouragement when really contemplated by an unregenerate person.  </a:t>
            </a:r>
          </a:p>
          <a:p>
            <a:pPr marL="0" indent="0">
              <a:buNone/>
            </a:pPr>
            <a:r>
              <a:rPr lang="en-US" altLang="en-US" sz="3600" i="1" dirty="0">
                <a:effectLst/>
                <a:latin typeface="Calibri" panose="020F0502020204030204" pitchFamily="34" charset="0"/>
                <a:cs typeface="Times New Roman" panose="02020603050405020304" pitchFamily="18" charset="0"/>
              </a:rPr>
              <a:t>Salvation: God’s Marvelous Work of Grace, pg. 48</a:t>
            </a:r>
          </a:p>
          <a:p>
            <a:pPr marL="0" indent="0">
              <a:buNone/>
            </a:pPr>
            <a:endParaRPr lang="en-US" altLang="en-US" sz="2000" dirty="0">
              <a:effectLst/>
              <a:latin typeface="Calibri" panose="020F0502020204030204" pitchFamily="34" charset="0"/>
              <a:cs typeface="Times New Roman" panose="02020603050405020304" pitchFamily="18" charset="0"/>
            </a:endParaRPr>
          </a:p>
        </p:txBody>
      </p:sp>
      <p:sp>
        <p:nvSpPr>
          <p:cNvPr id="185348" name="Rectangle 4"/>
          <p:cNvSpPr>
            <a:spLocks noChangeArrowheads="1"/>
          </p:cNvSpPr>
          <p:nvPr/>
        </p:nvSpPr>
        <p:spPr bwMode="auto">
          <a:xfrm>
            <a:off x="1828800" y="152400"/>
            <a:ext cx="807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700" b="1" i="0" u="none" strike="noStrike" kern="1200" cap="none" spc="0" normalizeH="0" baseline="0" noProof="0" dirty="0">
              <a:ln>
                <a:noFill/>
              </a:ln>
              <a:solidFill>
                <a:srgbClr val="FFCC0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AE2CD72C-4CA3-9AD2-2440-4AFAF57249B1}"/>
              </a:ext>
            </a:extLst>
          </p:cNvPr>
          <p:cNvPicPr>
            <a:picLocks noChangeAspect="1"/>
          </p:cNvPicPr>
          <p:nvPr/>
        </p:nvPicPr>
        <p:blipFill>
          <a:blip r:embed="rId2"/>
          <a:stretch>
            <a:fillRect/>
          </a:stretch>
        </p:blipFill>
        <p:spPr>
          <a:xfrm>
            <a:off x="7836061" y="0"/>
            <a:ext cx="433688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07240E-12CA-B94D-B437-A41ADA374B24}"/>
              </a:ext>
            </a:extLst>
          </p:cNvPr>
          <p:cNvSpPr>
            <a:spLocks noGrp="1"/>
          </p:cNvSpPr>
          <p:nvPr>
            <p:ph idx="1"/>
          </p:nvPr>
        </p:nvSpPr>
        <p:spPr/>
        <p:txBody>
          <a:bodyPr>
            <a:normAutofit/>
          </a:bodyPr>
          <a:lstStyle/>
          <a:p>
            <a:pPr marL="742950" indent="-742950">
              <a:buAutoNum type="arabicPeriod" startAt="9"/>
            </a:pPr>
            <a:r>
              <a:rPr lang="en-US" sz="4000" dirty="0"/>
              <a:t>Is man’s </a:t>
            </a:r>
            <a:r>
              <a:rPr lang="en-US" sz="4000" dirty="0">
                <a:solidFill>
                  <a:srgbClr val="FF0000"/>
                </a:solidFill>
              </a:rPr>
              <a:t>“repentance” </a:t>
            </a:r>
            <a:r>
              <a:rPr lang="en-US" sz="4000" dirty="0"/>
              <a:t>a </a:t>
            </a:r>
            <a:r>
              <a:rPr lang="en-US" sz="4000" dirty="0">
                <a:solidFill>
                  <a:srgbClr val="FFFF00"/>
                </a:solidFill>
              </a:rPr>
              <a:t>“gift” </a:t>
            </a:r>
            <a:r>
              <a:rPr lang="en-US" sz="4000" dirty="0"/>
              <a:t>from God? {Acts 11:17-18} </a:t>
            </a:r>
          </a:p>
          <a:p>
            <a:pPr marL="0" indent="0">
              <a:buNone/>
            </a:pPr>
            <a:r>
              <a:rPr lang="en-US" sz="4000" dirty="0">
                <a:solidFill>
                  <a:srgbClr val="FF0000"/>
                </a:solidFill>
              </a:rPr>
              <a:t>NO</a:t>
            </a:r>
            <a:r>
              <a:rPr lang="en-US" sz="4000" dirty="0"/>
              <a:t>, but the </a:t>
            </a:r>
            <a:r>
              <a:rPr lang="en-US" sz="4000" dirty="0">
                <a:solidFill>
                  <a:srgbClr val="FFC000"/>
                </a:solidFill>
              </a:rPr>
              <a:t>opportunity</a:t>
            </a:r>
            <a:r>
              <a:rPr lang="en-US" sz="4000" dirty="0"/>
              <a:t> to repent is! </a:t>
            </a:r>
          </a:p>
          <a:p>
            <a:pPr marL="0" indent="0">
              <a:buNone/>
            </a:pPr>
            <a:r>
              <a:rPr lang="en-US" sz="4000" dirty="0"/>
              <a:t>Like the words </a:t>
            </a:r>
            <a:r>
              <a:rPr lang="en-US" sz="4000" dirty="0">
                <a:solidFill>
                  <a:srgbClr val="FFFF00"/>
                </a:solidFill>
              </a:rPr>
              <a:t>“believe / faith” which are NOT a gift from God</a:t>
            </a:r>
            <a:r>
              <a:rPr lang="en-US" sz="4000" dirty="0"/>
              <a:t>,  </a:t>
            </a:r>
            <a:r>
              <a:rPr lang="en-US" sz="4000" dirty="0">
                <a:solidFill>
                  <a:srgbClr val="FF0000"/>
                </a:solidFill>
              </a:rPr>
              <a:t>repentance</a:t>
            </a:r>
            <a:r>
              <a:rPr lang="en-US" sz="4000" dirty="0"/>
              <a:t> is a </a:t>
            </a:r>
            <a:r>
              <a:rPr lang="en-US" sz="4000" dirty="0">
                <a:solidFill>
                  <a:srgbClr val="FFFF00"/>
                </a:solidFill>
              </a:rPr>
              <a:t>non-meritorious</a:t>
            </a:r>
            <a:r>
              <a:rPr lang="en-US" sz="4000" dirty="0"/>
              <a:t> </a:t>
            </a:r>
            <a:r>
              <a:rPr lang="en-US" sz="4000" dirty="0">
                <a:solidFill>
                  <a:srgbClr val="FF0000"/>
                </a:solidFill>
              </a:rPr>
              <a:t>VOLITIONAL</a:t>
            </a:r>
            <a:r>
              <a:rPr lang="en-US" sz="4000" dirty="0"/>
              <a:t> </a:t>
            </a:r>
            <a:r>
              <a:rPr lang="en-US" sz="4000" dirty="0">
                <a:solidFill>
                  <a:srgbClr val="FFFF00"/>
                </a:solidFill>
              </a:rPr>
              <a:t>response</a:t>
            </a:r>
            <a:r>
              <a:rPr lang="en-US" sz="4000" dirty="0"/>
              <a:t> to God’s truth and is repeatedly found in the </a:t>
            </a:r>
            <a:r>
              <a:rPr lang="en-US" sz="4000" dirty="0">
                <a:solidFill>
                  <a:srgbClr val="FF0000"/>
                </a:solidFill>
              </a:rPr>
              <a:t>ACTIVE VOICE </a:t>
            </a:r>
            <a:r>
              <a:rPr lang="en-US" sz="4000" dirty="0"/>
              <a:t>because we have </a:t>
            </a:r>
            <a:r>
              <a:rPr lang="en-US" sz="4000" dirty="0">
                <a:solidFill>
                  <a:srgbClr val="00B0F0"/>
                </a:solidFill>
              </a:rPr>
              <a:t>a choice in changing our minds or not</a:t>
            </a:r>
            <a:r>
              <a:rPr lang="en-US" sz="4000" dirty="0"/>
              <a:t>, as we can resist the truth God is showing us, and too many unbelievers, and even believers, do.</a:t>
            </a:r>
          </a:p>
        </p:txBody>
      </p:sp>
    </p:spTree>
    <p:extLst>
      <p:ext uri="{BB962C8B-B14F-4D97-AF65-F5344CB8AC3E}">
        <p14:creationId xmlns:p14="http://schemas.microsoft.com/office/powerpoint/2010/main" val="176861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DD6DF-9479-A63A-A2A0-231EABBA81A6}"/>
              </a:ext>
            </a:extLst>
          </p:cNvPr>
          <p:cNvSpPr>
            <a:spLocks noGrp="1"/>
          </p:cNvSpPr>
          <p:nvPr>
            <p:ph idx="1"/>
          </p:nvPr>
        </p:nvSpPr>
        <p:spPr>
          <a:xfrm>
            <a:off x="95250" y="142874"/>
            <a:ext cx="12096750" cy="6715125"/>
          </a:xfrm>
        </p:spPr>
        <p:txBody>
          <a:bodyPr>
            <a:normAutofit/>
          </a:bodyPr>
          <a:lstStyle/>
          <a:p>
            <a:pPr marL="742950" indent="-742950">
              <a:buAutoNum type="alphaUcPeriod" startAt="8"/>
            </a:pPr>
            <a:r>
              <a:rPr lang="en-US" sz="3600" b="1" dirty="0">
                <a:latin typeface="Times New Roman" panose="02020603050405020304" pitchFamily="18" charset="0"/>
                <a:cs typeface="Times New Roman" panose="02020603050405020304" pitchFamily="18" charset="0"/>
              </a:rPr>
              <a:t>FIRSTHAND OBSERVATION &amp; TRAINING –</a:t>
            </a:r>
            <a:r>
              <a:rPr lang="en-US" sz="3600" dirty="0">
                <a:latin typeface="Times New Roman" panose="02020603050405020304" pitchFamily="18" charset="0"/>
                <a:cs typeface="Times New Roman" panose="02020603050405020304" pitchFamily="18" charset="0"/>
              </a:rPr>
              <a:t> </a:t>
            </a:r>
          </a:p>
          <a:p>
            <a:pPr marL="0" indent="0">
              <a:buNone/>
            </a:pPr>
            <a:r>
              <a:rPr lang="en-US" sz="3600" dirty="0">
                <a:latin typeface="Times New Roman" panose="02020603050405020304" pitchFamily="18" charset="0"/>
                <a:cs typeface="Times New Roman" panose="02020603050405020304" pitchFamily="18" charset="0"/>
              </a:rPr>
              <a:t>I highly recommend that you plan to observe others &amp; even participate for several hours or longer {if possible} to gain greater confidence in presenting the Gospel. You can do this at such upcoming venues as:</a:t>
            </a:r>
          </a:p>
          <a:p>
            <a:pPr marL="0" indent="0">
              <a:buNone/>
            </a:pPr>
            <a:r>
              <a:rPr lang="en-US" sz="3600" dirty="0">
                <a:latin typeface="Times New Roman" panose="02020603050405020304" pitchFamily="18" charset="0"/>
                <a:cs typeface="Times New Roman" panose="02020603050405020304" pitchFamily="18" charset="0"/>
              </a:rPr>
              <a:t>a)  </a:t>
            </a:r>
            <a:r>
              <a:rPr lang="en-US" sz="3600" b="1" i="1" dirty="0">
                <a:latin typeface="Times New Roman" panose="02020603050405020304" pitchFamily="18" charset="0"/>
                <a:cs typeface="Times New Roman" panose="02020603050405020304" pitchFamily="18" charset="0"/>
              </a:rPr>
              <a:t>Ft Bend County Fair {Sept. 27-Oct. 6, 2024} </a:t>
            </a:r>
            <a:r>
              <a:rPr lang="en-US" sz="3600" dirty="0">
                <a:latin typeface="Times New Roman" panose="02020603050405020304" pitchFamily="18" charset="0"/>
                <a:cs typeface="Times New Roman" panose="02020603050405020304" pitchFamily="18" charset="0"/>
              </a:rPr>
              <a:t>– You have the opportunity to first watch &amp; then participate - if desired. The contact person is </a:t>
            </a:r>
            <a:r>
              <a:rPr lang="en-US" sz="3600" u="sng" dirty="0">
                <a:latin typeface="Times New Roman" panose="02020603050405020304" pitchFamily="18" charset="0"/>
                <a:cs typeface="Times New Roman" panose="02020603050405020304" pitchFamily="18" charset="0"/>
              </a:rPr>
              <a:t>Mike Adams: 218.244.2166</a:t>
            </a:r>
            <a:r>
              <a:rPr lang="en-US" sz="3600" dirty="0">
                <a:latin typeface="Times New Roman" panose="02020603050405020304" pitchFamily="18" charset="0"/>
                <a:cs typeface="Times New Roman" panose="02020603050405020304" pitchFamily="18" charset="0"/>
              </a:rPr>
              <a:t>.</a:t>
            </a:r>
          </a:p>
          <a:p>
            <a:pPr marL="0" indent="0">
              <a:buNone/>
            </a:pPr>
            <a:endParaRPr lang="en-US" sz="2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b="1" i="1" dirty="0">
                <a:latin typeface="Times New Roman" panose="02020603050405020304" pitchFamily="18" charset="0"/>
                <a:cs typeface="Times New Roman" panose="02020603050405020304" pitchFamily="18" charset="0"/>
              </a:rPr>
              <a:t>Georgia National Fair {October 3-12, 2024} </a:t>
            </a:r>
            <a:r>
              <a:rPr lang="en-US" sz="3600" dirty="0">
                <a:latin typeface="Times New Roman" panose="02020603050405020304" pitchFamily="18" charset="0"/>
                <a:cs typeface="Times New Roman" panose="02020603050405020304" pitchFamily="18" charset="0"/>
              </a:rPr>
              <a:t>– We have used this as a venue to not only present the Gospel to 800 people each of the last 2 years, but to train believers how to present the Gospel. Contact: </a:t>
            </a:r>
            <a:r>
              <a:rPr lang="en-US" sz="3600" u="sng" dirty="0">
                <a:latin typeface="Times New Roman" panose="02020603050405020304" pitchFamily="18" charset="0"/>
                <a:cs typeface="Times New Roman" panose="02020603050405020304" pitchFamily="18" charset="0"/>
              </a:rPr>
              <a:t>Bobby Pearson - 218.310.7981</a:t>
            </a:r>
            <a:r>
              <a:rPr lang="en-US" sz="3600" dirty="0">
                <a:latin typeface="Times New Roman" panose="02020603050405020304" pitchFamily="18" charset="0"/>
                <a:cs typeface="Times New Roman" panose="02020603050405020304" pitchFamily="18" charset="0"/>
              </a:rPr>
              <a:t>.</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16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62655-EF10-C382-3EEE-29C09B6BD96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2266E-2585-6F4B-8FD6-54841B7F030C}"/>
              </a:ext>
            </a:extLst>
          </p:cNvPr>
          <p:cNvSpPr>
            <a:spLocks noGrp="1"/>
          </p:cNvSpPr>
          <p:nvPr>
            <p:ph idx="1"/>
          </p:nvPr>
        </p:nvSpPr>
        <p:spPr>
          <a:xfrm>
            <a:off x="-280415" y="0"/>
            <a:ext cx="12472416" cy="6705600"/>
          </a:xfrm>
        </p:spPr>
        <p:txBody>
          <a:bodyPr/>
          <a:lstStyle/>
          <a:p>
            <a:r>
              <a:rPr lang="en-US" dirty="0"/>
              <a:t>	</a:t>
            </a:r>
            <a:r>
              <a:rPr lang="en-US" sz="3600" b="1" dirty="0"/>
              <a:t>Acts 11:17-18</a:t>
            </a:r>
            <a:endParaRPr lang="en-US" sz="3600" dirty="0"/>
          </a:p>
          <a:p>
            <a:r>
              <a:rPr lang="en-US" sz="3600" dirty="0"/>
              <a:t>	17 "If therefore God gave them the same gift {of the Holy Spirit} as He gave us </a:t>
            </a:r>
            <a:r>
              <a:rPr lang="en-US" sz="3600" b="1" dirty="0"/>
              <a:t>when</a:t>
            </a:r>
            <a:r>
              <a:rPr lang="en-US" sz="3600" dirty="0"/>
              <a:t> we </a:t>
            </a:r>
            <a:r>
              <a:rPr lang="en-US" sz="3600" b="1" u="sng" dirty="0"/>
              <a:t>believed</a:t>
            </a:r>
            <a:r>
              <a:rPr lang="en-US" sz="3600" b="1" dirty="0"/>
              <a:t> </a:t>
            </a:r>
            <a:r>
              <a:rPr lang="en-US" sz="3600" dirty="0"/>
              <a:t>{aorist, active, participle of </a:t>
            </a:r>
            <a:r>
              <a:rPr lang="en-US" sz="3600" dirty="0" err="1"/>
              <a:t>pistueo</a:t>
            </a:r>
            <a:r>
              <a:rPr lang="en-US" sz="3600" dirty="0"/>
              <a:t>} </a:t>
            </a:r>
            <a:r>
              <a:rPr lang="en-US" sz="3600" b="1" dirty="0"/>
              <a:t>on </a:t>
            </a:r>
            <a:r>
              <a:rPr lang="en-US" sz="3600" dirty="0"/>
              <a:t>{epi} </a:t>
            </a:r>
            <a:r>
              <a:rPr lang="en-US" sz="3600" b="1" dirty="0"/>
              <a:t>the Lord Jesus Christ</a:t>
            </a:r>
            <a:r>
              <a:rPr lang="en-US" sz="3600" dirty="0"/>
              <a:t>, who was I that I could withstand God?" </a:t>
            </a:r>
          </a:p>
          <a:p>
            <a:r>
              <a:rPr lang="en-US" sz="3600" dirty="0"/>
              <a:t>   18 When they heard these things they became silent; and they glorified God, saying, "Then </a:t>
            </a:r>
            <a:r>
              <a:rPr lang="en-US" sz="3600" b="1" dirty="0"/>
              <a:t>God has also granted </a:t>
            </a:r>
            <a:r>
              <a:rPr lang="en-US" sz="3600" dirty="0"/>
              <a:t>{aorist, active, indicative of </a:t>
            </a:r>
            <a:r>
              <a:rPr lang="en-US" sz="3600" dirty="0" err="1"/>
              <a:t>didomi</a:t>
            </a:r>
            <a:r>
              <a:rPr lang="en-US" sz="3600" dirty="0"/>
              <a:t> – God granted them what?  the opportunity to hear the Gospel}</a:t>
            </a:r>
            <a:r>
              <a:rPr lang="en-US" sz="3600" b="1" dirty="0"/>
              <a:t> to the Gentiles </a:t>
            </a:r>
            <a:r>
              <a:rPr lang="en-US" sz="3600" b="1" u="sng" dirty="0"/>
              <a:t>repentance</a:t>
            </a:r>
            <a:r>
              <a:rPr lang="en-US" sz="3600" b="1" dirty="0"/>
              <a:t> </a:t>
            </a:r>
            <a:r>
              <a:rPr lang="en-US" sz="3600" dirty="0"/>
              <a:t>{metanoia to change their mind regarding the Gospel} </a:t>
            </a:r>
            <a:r>
              <a:rPr lang="en-US" sz="3600" b="1" dirty="0"/>
              <a:t>to </a:t>
            </a:r>
            <a:r>
              <a:rPr lang="en-US" sz="3600" dirty="0"/>
              <a:t>{</a:t>
            </a:r>
            <a:r>
              <a:rPr lang="en-US" sz="3600" dirty="0" err="1"/>
              <a:t>eis</a:t>
            </a:r>
            <a:r>
              <a:rPr lang="en-US" sz="3600" dirty="0"/>
              <a:t> – resulting in} </a:t>
            </a:r>
            <a:r>
              <a:rPr lang="en-US" sz="3600" b="1" dirty="0"/>
              <a:t>life </a:t>
            </a:r>
            <a:r>
              <a:rPr lang="en-US" sz="3600" dirty="0"/>
              <a:t>{eternal life}. </a:t>
            </a:r>
          </a:p>
          <a:p>
            <a:endParaRPr lang="en-US" sz="3600" dirty="0"/>
          </a:p>
          <a:p>
            <a:endParaRPr lang="en-US" dirty="0"/>
          </a:p>
          <a:p>
            <a:r>
              <a:rPr lang="en-US" dirty="0"/>
              <a:t>	</a:t>
            </a:r>
          </a:p>
        </p:txBody>
      </p:sp>
    </p:spTree>
    <p:extLst>
      <p:ext uri="{BB962C8B-B14F-4D97-AF65-F5344CB8AC3E}">
        <p14:creationId xmlns:p14="http://schemas.microsoft.com/office/powerpoint/2010/main" val="42545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1F1ECF-3B64-CD23-80FB-071742C2B50B}"/>
              </a:ext>
            </a:extLst>
          </p:cNvPr>
          <p:cNvSpPr>
            <a:spLocks noGrp="1"/>
          </p:cNvSpPr>
          <p:nvPr>
            <p:ph idx="1"/>
          </p:nvPr>
        </p:nvSpPr>
        <p:spPr/>
        <p:txBody>
          <a:bodyPr>
            <a:normAutofit/>
          </a:bodyPr>
          <a:lstStyle/>
          <a:p>
            <a:pPr marL="742950" indent="-742950">
              <a:buAutoNum type="arabicPeriod" startAt="10"/>
            </a:pPr>
            <a:r>
              <a:rPr lang="en-US" sz="4000" dirty="0"/>
              <a:t>What is the relationship of </a:t>
            </a:r>
            <a:r>
              <a:rPr lang="en-US" sz="4000" dirty="0">
                <a:solidFill>
                  <a:srgbClr val="FF0000"/>
                </a:solidFill>
              </a:rPr>
              <a:t>“repentance” </a:t>
            </a:r>
            <a:r>
              <a:rPr lang="en-US" sz="4000" dirty="0"/>
              <a:t>to </a:t>
            </a:r>
            <a:r>
              <a:rPr lang="en-US" sz="4000" dirty="0">
                <a:solidFill>
                  <a:srgbClr val="FFFF00"/>
                </a:solidFill>
              </a:rPr>
              <a:t>“salvation” / justification”</a:t>
            </a:r>
            <a:r>
              <a:rPr lang="en-US" sz="4000" dirty="0"/>
              <a:t>?</a:t>
            </a:r>
          </a:p>
          <a:p>
            <a:pPr marL="0" indent="0">
              <a:buNone/>
            </a:pPr>
            <a:r>
              <a:rPr lang="en-US" sz="4000" dirty="0"/>
              <a:t>    a. There is repentance </a:t>
            </a:r>
            <a:r>
              <a:rPr lang="en-US" sz="4000" dirty="0">
                <a:solidFill>
                  <a:srgbClr val="FF0000"/>
                </a:solidFill>
              </a:rPr>
              <a:t>BEFORE</a:t>
            </a:r>
            <a:r>
              <a:rPr lang="en-US" sz="4000" dirty="0"/>
              <a:t> salvation for unbelievers. {Acts 17:30-31}.</a:t>
            </a:r>
          </a:p>
          <a:p>
            <a:r>
              <a:rPr lang="en-US" sz="4000" dirty="0"/>
              <a:t> Consider the </a:t>
            </a:r>
            <a:r>
              <a:rPr lang="en-US" sz="4000" dirty="0">
                <a:solidFill>
                  <a:srgbClr val="00B0F0"/>
                </a:solidFill>
              </a:rPr>
              <a:t>CONTEXT</a:t>
            </a:r>
            <a:r>
              <a:rPr lang="en-US" sz="4000" dirty="0"/>
              <a:t> of Acts 17:22ff</a:t>
            </a:r>
          </a:p>
          <a:p>
            <a:pPr marL="0" indent="0">
              <a:buNone/>
            </a:pPr>
            <a:endParaRPr lang="en-US" sz="4000" dirty="0"/>
          </a:p>
          <a:p>
            <a:r>
              <a:rPr lang="en-US" sz="4000" dirty="0"/>
              <a:t> Observe the </a:t>
            </a:r>
            <a:r>
              <a:rPr lang="en-US" sz="4000" dirty="0">
                <a:solidFill>
                  <a:srgbClr val="00B0F0"/>
                </a:solidFill>
              </a:rPr>
              <a:t>CONTENT</a:t>
            </a:r>
            <a:r>
              <a:rPr lang="en-US" sz="4000" dirty="0"/>
              <a:t> of Acts 17:30-31</a:t>
            </a:r>
          </a:p>
          <a:p>
            <a:pPr marL="0" indent="0">
              <a:buNone/>
            </a:pPr>
            <a:endParaRPr lang="en-US" sz="4000" dirty="0"/>
          </a:p>
          <a:p>
            <a:pPr marL="0" indent="0">
              <a:buNone/>
            </a:pPr>
            <a:endParaRPr lang="en-US" sz="4000" dirty="0"/>
          </a:p>
        </p:txBody>
      </p:sp>
    </p:spTree>
    <p:extLst>
      <p:ext uri="{BB962C8B-B14F-4D97-AF65-F5344CB8AC3E}">
        <p14:creationId xmlns:p14="http://schemas.microsoft.com/office/powerpoint/2010/main" val="2796389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9F1DA6-B468-82D9-D268-3717ADBCD514}"/>
              </a:ext>
            </a:extLst>
          </p:cNvPr>
          <p:cNvSpPr>
            <a:spLocks noGrp="1"/>
          </p:cNvSpPr>
          <p:nvPr>
            <p:ph idx="1"/>
          </p:nvPr>
        </p:nvSpPr>
        <p:spPr>
          <a:xfrm>
            <a:off x="101599" y="76200"/>
            <a:ext cx="12090401" cy="6705600"/>
          </a:xfrm>
        </p:spPr>
        <p:txBody>
          <a:bodyPr>
            <a:normAutofit/>
          </a:bodyPr>
          <a:lstStyle/>
          <a:p>
            <a:pPr marL="0" indent="0">
              <a:buNone/>
            </a:pPr>
            <a:r>
              <a:rPr lang="en-US" sz="3600" dirty="0">
                <a:solidFill>
                  <a:srgbClr val="FFFF00"/>
                </a:solidFill>
              </a:rPr>
              <a:t>Acts 17:30-31 </a:t>
            </a:r>
            <a:r>
              <a:rPr lang="en-US" sz="3600" dirty="0">
                <a:solidFill>
                  <a:srgbClr val="00B0F0"/>
                </a:solidFill>
              </a:rPr>
              <a:t>"Truly, these times of ignorance </a:t>
            </a:r>
            <a:r>
              <a:rPr lang="en-US" sz="3600" dirty="0">
                <a:solidFill>
                  <a:srgbClr val="FFFF00"/>
                </a:solidFill>
              </a:rPr>
              <a:t>God </a:t>
            </a:r>
            <a:r>
              <a:rPr lang="en-US" sz="3600" dirty="0">
                <a:solidFill>
                  <a:srgbClr val="FFC000"/>
                </a:solidFill>
              </a:rPr>
              <a:t>overlooked</a:t>
            </a:r>
            <a:r>
              <a:rPr lang="en-US" sz="3600" dirty="0">
                <a:solidFill>
                  <a:srgbClr val="00B0F0"/>
                </a:solidFill>
              </a:rPr>
              <a:t>, but </a:t>
            </a:r>
            <a:r>
              <a:rPr lang="en-US" sz="3600" dirty="0"/>
              <a:t>{God} </a:t>
            </a:r>
            <a:r>
              <a:rPr lang="en-US" sz="3600" dirty="0">
                <a:solidFill>
                  <a:srgbClr val="00B0F0"/>
                </a:solidFill>
              </a:rPr>
              <a:t>now </a:t>
            </a:r>
            <a:r>
              <a:rPr lang="en-US" sz="3600" dirty="0">
                <a:solidFill>
                  <a:srgbClr val="FFC000"/>
                </a:solidFill>
              </a:rPr>
              <a:t>commands</a:t>
            </a:r>
            <a:r>
              <a:rPr lang="en-US" sz="3600" dirty="0">
                <a:solidFill>
                  <a:srgbClr val="00B0F0"/>
                </a:solidFill>
              </a:rPr>
              <a:t> all men </a:t>
            </a:r>
            <a:r>
              <a:rPr lang="en-US" sz="3600" dirty="0"/>
              <a:t>{</a:t>
            </a:r>
            <a:r>
              <a:rPr lang="en-US" sz="3600" dirty="0" err="1"/>
              <a:t>anthropos</a:t>
            </a:r>
            <a:r>
              <a:rPr lang="en-US" sz="3600" dirty="0"/>
              <a:t> - Jews &amp; Gentiles} </a:t>
            </a:r>
            <a:r>
              <a:rPr lang="en-US" sz="3600" dirty="0">
                <a:solidFill>
                  <a:srgbClr val="00B0F0"/>
                </a:solidFill>
              </a:rPr>
              <a:t>everywhere</a:t>
            </a:r>
            <a:r>
              <a:rPr lang="en-US" sz="3600" dirty="0"/>
              <a:t> </a:t>
            </a:r>
            <a:r>
              <a:rPr lang="en-US" sz="3600" dirty="0">
                <a:solidFill>
                  <a:srgbClr val="FF0000"/>
                </a:solidFill>
              </a:rPr>
              <a:t>to repent </a:t>
            </a:r>
            <a:r>
              <a:rPr lang="en-US" sz="3600" dirty="0"/>
              <a:t>{pres., </a:t>
            </a:r>
            <a:r>
              <a:rPr lang="en-US" sz="3600" u="sng" dirty="0"/>
              <a:t>active</a:t>
            </a:r>
            <a:r>
              <a:rPr lang="en-US" sz="3600" dirty="0"/>
              <a:t>, infin. of </a:t>
            </a:r>
            <a:r>
              <a:rPr lang="en-US" sz="3600" dirty="0" err="1"/>
              <a:t>metanoeo</a:t>
            </a:r>
            <a:r>
              <a:rPr lang="en-US" sz="3600" dirty="0"/>
              <a:t>} </a:t>
            </a:r>
          </a:p>
          <a:p>
            <a:pPr marL="0" indent="0">
              <a:buNone/>
            </a:pPr>
            <a:endParaRPr lang="en-US" sz="400" dirty="0">
              <a:solidFill>
                <a:srgbClr val="00B0F0"/>
              </a:solidFill>
            </a:endParaRPr>
          </a:p>
          <a:p>
            <a:pPr marL="0" indent="0">
              <a:buNone/>
            </a:pPr>
            <a:r>
              <a:rPr lang="en-US" sz="3600" dirty="0">
                <a:solidFill>
                  <a:srgbClr val="00B0F0"/>
                </a:solidFill>
              </a:rPr>
              <a:t>because </a:t>
            </a:r>
            <a:r>
              <a:rPr lang="en-US" sz="3600" dirty="0">
                <a:solidFill>
                  <a:srgbClr val="FFFF00"/>
                </a:solidFill>
              </a:rPr>
              <a:t>He </a:t>
            </a:r>
            <a:r>
              <a:rPr lang="en-US" sz="3600" dirty="0">
                <a:solidFill>
                  <a:srgbClr val="FFC000"/>
                </a:solidFill>
              </a:rPr>
              <a:t>has appointed </a:t>
            </a:r>
            <a:r>
              <a:rPr lang="en-US" sz="3600" dirty="0">
                <a:solidFill>
                  <a:srgbClr val="FFFF00"/>
                </a:solidFill>
              </a:rPr>
              <a:t>a </a:t>
            </a:r>
            <a:r>
              <a:rPr lang="en-US" sz="3600" dirty="0"/>
              <a:t>{coming} </a:t>
            </a:r>
            <a:r>
              <a:rPr lang="en-US" sz="3600" dirty="0">
                <a:solidFill>
                  <a:srgbClr val="FFFF00"/>
                </a:solidFill>
              </a:rPr>
              <a:t>day on which He </a:t>
            </a:r>
            <a:r>
              <a:rPr lang="en-US" sz="3600" dirty="0">
                <a:solidFill>
                  <a:srgbClr val="FFC000"/>
                </a:solidFill>
              </a:rPr>
              <a:t>will judge </a:t>
            </a:r>
            <a:r>
              <a:rPr lang="en-US" sz="3600" dirty="0"/>
              <a:t>{since He is the sovereign Creator – Romans 1:18-32 – creation &amp; conscience} </a:t>
            </a:r>
            <a:r>
              <a:rPr lang="en-US" sz="3600" dirty="0">
                <a:solidFill>
                  <a:srgbClr val="FFFF00"/>
                </a:solidFill>
              </a:rPr>
              <a:t>the world </a:t>
            </a:r>
            <a:r>
              <a:rPr lang="en-US" sz="3600" dirty="0"/>
              <a:t>{what will characterize His judgment?} </a:t>
            </a:r>
            <a:r>
              <a:rPr lang="en-US" sz="3600" dirty="0">
                <a:solidFill>
                  <a:srgbClr val="00B0F0"/>
                </a:solidFill>
              </a:rPr>
              <a:t>in righteousness </a:t>
            </a:r>
            <a:r>
              <a:rPr lang="en-US" sz="3600" dirty="0"/>
              <a:t>{by what means will He judge the world?} </a:t>
            </a:r>
            <a:r>
              <a:rPr lang="en-US" sz="3600" dirty="0">
                <a:solidFill>
                  <a:srgbClr val="FFFF00"/>
                </a:solidFill>
              </a:rPr>
              <a:t>by </a:t>
            </a:r>
            <a:r>
              <a:rPr lang="en-US" sz="3600" dirty="0">
                <a:solidFill>
                  <a:srgbClr val="FF0000"/>
                </a:solidFill>
              </a:rPr>
              <a:t>the Man </a:t>
            </a:r>
            <a:r>
              <a:rPr lang="en-US" sz="3600" dirty="0">
                <a:solidFill>
                  <a:srgbClr val="FFFF00"/>
                </a:solidFill>
              </a:rPr>
              <a:t>whom He has ordained</a:t>
            </a:r>
            <a:r>
              <a:rPr lang="en-US" sz="3600" dirty="0">
                <a:solidFill>
                  <a:srgbClr val="00B0F0"/>
                </a:solidFill>
              </a:rPr>
              <a:t>. </a:t>
            </a:r>
          </a:p>
          <a:p>
            <a:pPr marL="0" indent="0">
              <a:buNone/>
            </a:pPr>
            <a:r>
              <a:rPr lang="en-US" sz="3600" dirty="0">
                <a:solidFill>
                  <a:srgbClr val="FFC000"/>
                </a:solidFill>
              </a:rPr>
              <a:t>He has given assurance of this to all </a:t>
            </a:r>
            <a:r>
              <a:rPr lang="en-US" sz="3600" dirty="0">
                <a:solidFill>
                  <a:srgbClr val="FFFF00"/>
                </a:solidFill>
              </a:rPr>
              <a:t>by </a:t>
            </a:r>
            <a:r>
              <a:rPr lang="en-US" sz="3600" dirty="0">
                <a:solidFill>
                  <a:srgbClr val="FFC000"/>
                </a:solidFill>
              </a:rPr>
              <a:t>raising </a:t>
            </a:r>
            <a:r>
              <a:rPr lang="en-US" sz="3600" dirty="0">
                <a:solidFill>
                  <a:srgbClr val="FF0000"/>
                </a:solidFill>
              </a:rPr>
              <a:t>Him</a:t>
            </a:r>
            <a:r>
              <a:rPr lang="en-US" sz="3600" dirty="0">
                <a:solidFill>
                  <a:srgbClr val="FFC000"/>
                </a:solidFill>
              </a:rPr>
              <a:t> </a:t>
            </a:r>
            <a:r>
              <a:rPr lang="en-US" sz="3600" dirty="0"/>
              <a:t>{Jesus Christ} </a:t>
            </a:r>
            <a:r>
              <a:rPr lang="en-US" sz="3600" dirty="0">
                <a:solidFill>
                  <a:srgbClr val="FFFF00"/>
                </a:solidFill>
              </a:rPr>
              <a:t>from the dead."</a:t>
            </a:r>
          </a:p>
        </p:txBody>
      </p:sp>
    </p:spTree>
    <p:extLst>
      <p:ext uri="{BB962C8B-B14F-4D97-AF65-F5344CB8AC3E}">
        <p14:creationId xmlns:p14="http://schemas.microsoft.com/office/powerpoint/2010/main" val="28497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8F706-BFD5-4A55-F8A8-A8E6110723ED}"/>
              </a:ext>
            </a:extLst>
          </p:cNvPr>
          <p:cNvSpPr>
            <a:spLocks noGrp="1"/>
          </p:cNvSpPr>
          <p:nvPr>
            <p:ph idx="1"/>
          </p:nvPr>
        </p:nvSpPr>
        <p:spPr/>
        <p:txBody>
          <a:bodyPr>
            <a:normAutofit/>
          </a:bodyPr>
          <a:lstStyle/>
          <a:p>
            <a:pPr marL="0" indent="0">
              <a:buNone/>
            </a:pPr>
            <a:r>
              <a:rPr lang="en-US" dirty="0">
                <a:solidFill>
                  <a:srgbClr val="FFFF00"/>
                </a:solidFill>
              </a:rPr>
              <a:t> </a:t>
            </a:r>
            <a:r>
              <a:rPr lang="en-US" sz="4000" dirty="0">
                <a:solidFill>
                  <a:srgbClr val="FFFF00"/>
                </a:solidFill>
              </a:rPr>
              <a:t>Acts 17:32-34  </a:t>
            </a:r>
            <a:r>
              <a:rPr lang="en-US" sz="4000" dirty="0"/>
              <a:t>And when </a:t>
            </a:r>
            <a:r>
              <a:rPr lang="en-US" sz="4000" dirty="0">
                <a:solidFill>
                  <a:srgbClr val="FF0000"/>
                </a:solidFill>
              </a:rPr>
              <a:t>they heard of the resurrection of the dead, </a:t>
            </a:r>
          </a:p>
          <a:p>
            <a:pPr marL="742950" indent="-742950">
              <a:buAutoNum type="arabicParenBoth"/>
            </a:pPr>
            <a:r>
              <a:rPr lang="en-US" sz="4000" dirty="0">
                <a:solidFill>
                  <a:srgbClr val="00B0F0"/>
                </a:solidFill>
              </a:rPr>
              <a:t>some mocked</a:t>
            </a:r>
            <a:r>
              <a:rPr lang="en-US" sz="4000" dirty="0"/>
              <a:t>, </a:t>
            </a:r>
          </a:p>
          <a:p>
            <a:pPr marL="742950" indent="-742950">
              <a:buAutoNum type="arabicParenBoth"/>
            </a:pPr>
            <a:r>
              <a:rPr lang="en-US" sz="4000" dirty="0">
                <a:solidFill>
                  <a:srgbClr val="00B0F0"/>
                </a:solidFill>
              </a:rPr>
              <a:t>while others said</a:t>
            </a:r>
            <a:r>
              <a:rPr lang="en-US" sz="4000" dirty="0"/>
              <a:t>, "</a:t>
            </a:r>
            <a:r>
              <a:rPr lang="en-US" sz="4000" dirty="0">
                <a:solidFill>
                  <a:srgbClr val="FFFF00"/>
                </a:solidFill>
              </a:rPr>
              <a:t>We will hear you again on this matter</a:t>
            </a:r>
            <a:r>
              <a:rPr lang="en-US" sz="4000" dirty="0"/>
              <a:t>.“</a:t>
            </a:r>
          </a:p>
          <a:p>
            <a:pPr marL="0" indent="0">
              <a:buNone/>
            </a:pPr>
            <a:r>
              <a:rPr lang="en-US" sz="4000" dirty="0"/>
              <a:t>33 So Paul departed from among them. </a:t>
            </a:r>
          </a:p>
          <a:p>
            <a:pPr marL="0" indent="0">
              <a:buNone/>
            </a:pPr>
            <a:r>
              <a:rPr lang="en-US" sz="4000" dirty="0"/>
              <a:t>34 However, some men joined him and </a:t>
            </a:r>
            <a:r>
              <a:rPr lang="en-US" sz="4000" dirty="0">
                <a:solidFill>
                  <a:srgbClr val="FF0000"/>
                </a:solidFill>
              </a:rPr>
              <a:t>believed </a:t>
            </a:r>
            <a:r>
              <a:rPr lang="en-US" sz="4000" dirty="0"/>
              <a:t>{aorist, </a:t>
            </a:r>
            <a:r>
              <a:rPr lang="en-US" sz="4000" u="sng" dirty="0"/>
              <a:t>active</a:t>
            </a:r>
            <a:r>
              <a:rPr lang="en-US" sz="4000" dirty="0"/>
              <a:t>, indicative of ‘</a:t>
            </a:r>
            <a:r>
              <a:rPr lang="en-US" sz="4000" dirty="0" err="1"/>
              <a:t>pisteuo</a:t>
            </a:r>
            <a:r>
              <a:rPr lang="en-US" sz="4000" dirty="0"/>
              <a:t>’} among them Dionysius the Areopagite, a woman named Damaris, and others with them.</a:t>
            </a:r>
          </a:p>
        </p:txBody>
      </p:sp>
    </p:spTree>
    <p:extLst>
      <p:ext uri="{BB962C8B-B14F-4D97-AF65-F5344CB8AC3E}">
        <p14:creationId xmlns:p14="http://schemas.microsoft.com/office/powerpoint/2010/main" val="16858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2E4A0C-09C6-0DAF-3200-7994BC85CDF7}"/>
              </a:ext>
            </a:extLst>
          </p:cNvPr>
          <p:cNvSpPr>
            <a:spLocks noGrp="1"/>
          </p:cNvSpPr>
          <p:nvPr>
            <p:ph idx="1"/>
          </p:nvPr>
        </p:nvSpPr>
        <p:spPr/>
        <p:txBody>
          <a:bodyPr>
            <a:normAutofit fontScale="92500"/>
          </a:bodyPr>
          <a:lstStyle/>
          <a:p>
            <a:pPr marL="0" indent="0">
              <a:buNone/>
            </a:pPr>
            <a:r>
              <a:rPr lang="en-US" sz="3600" dirty="0">
                <a:solidFill>
                  <a:srgbClr val="FFFF00"/>
                </a:solidFill>
              </a:rPr>
              <a:t>Acts 17:1-4  Now when they had passed through Amphipolis and Apollonia, they came to Thessalonica, where there was a synagogue of the Jews. </a:t>
            </a:r>
            <a:r>
              <a:rPr lang="en-US" sz="3600" dirty="0"/>
              <a:t>2 </a:t>
            </a:r>
            <a:r>
              <a:rPr lang="en-US" sz="3600" dirty="0">
                <a:solidFill>
                  <a:srgbClr val="FFFF00"/>
                </a:solidFill>
              </a:rPr>
              <a:t>Then Paul, as his custom was, went in to them, and for three Sabbaths </a:t>
            </a:r>
            <a:r>
              <a:rPr lang="en-US" sz="3600" dirty="0">
                <a:solidFill>
                  <a:srgbClr val="00B0F0"/>
                </a:solidFill>
              </a:rPr>
              <a:t>reasoned with them </a:t>
            </a:r>
            <a:r>
              <a:rPr lang="en-US" sz="3600" dirty="0">
                <a:solidFill>
                  <a:srgbClr val="FF0000"/>
                </a:solidFill>
              </a:rPr>
              <a:t>from the Scriptures</a:t>
            </a:r>
            <a:r>
              <a:rPr lang="en-US" sz="3600" dirty="0"/>
              <a:t>, </a:t>
            </a:r>
          </a:p>
          <a:p>
            <a:pPr marL="0" indent="0">
              <a:buNone/>
            </a:pPr>
            <a:r>
              <a:rPr lang="en-US" sz="3600" dirty="0"/>
              <a:t>3 </a:t>
            </a:r>
            <a:r>
              <a:rPr lang="en-US" sz="3600" dirty="0">
                <a:solidFill>
                  <a:srgbClr val="00B0F0"/>
                </a:solidFill>
              </a:rPr>
              <a:t>explaining and demonstrating </a:t>
            </a:r>
            <a:r>
              <a:rPr lang="en-US" sz="3600" dirty="0"/>
              <a:t>that </a:t>
            </a:r>
            <a:r>
              <a:rPr lang="en-US" sz="3600" dirty="0">
                <a:solidFill>
                  <a:srgbClr val="FF0000"/>
                </a:solidFill>
              </a:rPr>
              <a:t>the Christ had to suffer and rise again from the dead</a:t>
            </a:r>
            <a:r>
              <a:rPr lang="en-US" sz="3600" dirty="0"/>
              <a:t>, and saying, </a:t>
            </a:r>
          </a:p>
          <a:p>
            <a:pPr marL="0" indent="0">
              <a:buNone/>
            </a:pPr>
            <a:r>
              <a:rPr lang="en-US" sz="3600" dirty="0"/>
              <a:t>"</a:t>
            </a:r>
            <a:r>
              <a:rPr lang="en-US" sz="3600" dirty="0">
                <a:solidFill>
                  <a:srgbClr val="FF0000"/>
                </a:solidFill>
              </a:rPr>
              <a:t>This Jesus </a:t>
            </a:r>
            <a:r>
              <a:rPr lang="en-US" sz="3600" dirty="0"/>
              <a:t>{</a:t>
            </a:r>
            <a:r>
              <a:rPr lang="en-US" sz="3600" dirty="0" err="1"/>
              <a:t>Yeshua</a:t>
            </a:r>
            <a:r>
              <a:rPr lang="en-US" sz="3600" dirty="0"/>
              <a:t>}.</a:t>
            </a:r>
            <a:r>
              <a:rPr lang="en-US" sz="3600" dirty="0">
                <a:solidFill>
                  <a:srgbClr val="FF0000"/>
                </a:solidFill>
              </a:rPr>
              <a:t> whom I preach to you is the Christ </a:t>
            </a:r>
            <a:r>
              <a:rPr lang="en-US" sz="3600" dirty="0"/>
              <a:t>{Christos / Messiah}"  {WHY DIDN’T PAUL BEGIN WITH CREATION?}</a:t>
            </a:r>
          </a:p>
          <a:p>
            <a:pPr marL="0" indent="0">
              <a:buNone/>
            </a:pPr>
            <a:r>
              <a:rPr lang="en-US" sz="3600" dirty="0"/>
              <a:t>4 And </a:t>
            </a:r>
            <a:r>
              <a:rPr lang="en-US" sz="3600" dirty="0">
                <a:solidFill>
                  <a:srgbClr val="FF0000"/>
                </a:solidFill>
              </a:rPr>
              <a:t>some of them were persuaded </a:t>
            </a:r>
            <a:r>
              <a:rPr lang="en-US" sz="3600" dirty="0"/>
              <a:t>{aorist, passive, indicative of </a:t>
            </a:r>
            <a:r>
              <a:rPr lang="en-US" sz="3600" dirty="0" err="1"/>
              <a:t>peitho</a:t>
            </a:r>
            <a:r>
              <a:rPr lang="en-US" sz="3600" dirty="0"/>
              <a:t> – they were persuaded by the Scriptures so as to believe}; </a:t>
            </a:r>
          </a:p>
          <a:p>
            <a:pPr marL="0" indent="0">
              <a:buNone/>
            </a:pPr>
            <a:r>
              <a:rPr lang="en-US" sz="3600" dirty="0">
                <a:solidFill>
                  <a:srgbClr val="FFFF00"/>
                </a:solidFill>
              </a:rPr>
              <a:t>and a great multitude of the devout Greeks, and not a few of the leading women, joined Paul and Silas.</a:t>
            </a:r>
          </a:p>
          <a:p>
            <a:pPr marL="0" indent="0">
              <a:buNone/>
            </a:pPr>
            <a:endParaRPr lang="en-US" dirty="0"/>
          </a:p>
        </p:txBody>
      </p:sp>
    </p:spTree>
    <p:extLst>
      <p:ext uri="{BB962C8B-B14F-4D97-AF65-F5344CB8AC3E}">
        <p14:creationId xmlns:p14="http://schemas.microsoft.com/office/powerpoint/2010/main" val="18524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22445F0-4778-AB0C-8882-2C196D81965F}"/>
              </a:ext>
            </a:extLst>
          </p:cNvPr>
          <p:cNvPicPr>
            <a:picLocks noGrp="1" noChangeAspect="1"/>
          </p:cNvPicPr>
          <p:nvPr>
            <p:ph idx="1"/>
          </p:nvPr>
        </p:nvPicPr>
        <p:blipFill>
          <a:blip r:embed="rId3"/>
          <a:stretch>
            <a:fillRect/>
          </a:stretch>
        </p:blipFill>
        <p:spPr>
          <a:xfrm>
            <a:off x="1" y="0"/>
            <a:ext cx="12191999" cy="6944809"/>
          </a:xfrm>
          <a:prstGeom prst="rect">
            <a:avLst/>
          </a:prstGeom>
        </p:spPr>
      </p:pic>
    </p:spTree>
    <p:extLst>
      <p:ext uri="{BB962C8B-B14F-4D97-AF65-F5344CB8AC3E}">
        <p14:creationId xmlns:p14="http://schemas.microsoft.com/office/powerpoint/2010/main" val="1709696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480FD-2A29-9E83-D21D-7BD772BFCE2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1D9344-3520-D645-A69A-B69FD85C1AAF}"/>
              </a:ext>
            </a:extLst>
          </p:cNvPr>
          <p:cNvSpPr>
            <a:spLocks noGrp="1"/>
          </p:cNvSpPr>
          <p:nvPr>
            <p:ph idx="1"/>
          </p:nvPr>
        </p:nvSpPr>
        <p:spPr/>
        <p:txBody>
          <a:bodyPr>
            <a:normAutofit/>
          </a:bodyPr>
          <a:lstStyle/>
          <a:p>
            <a:pPr marL="742950" indent="-742950">
              <a:buAutoNum type="arabicPeriod" startAt="10"/>
            </a:pPr>
            <a:r>
              <a:rPr lang="en-US" sz="4000" dirty="0"/>
              <a:t>What is the relationship of </a:t>
            </a:r>
            <a:r>
              <a:rPr lang="en-US" sz="4000" dirty="0">
                <a:solidFill>
                  <a:srgbClr val="FF0000"/>
                </a:solidFill>
              </a:rPr>
              <a:t>“repentance” </a:t>
            </a:r>
            <a:r>
              <a:rPr lang="en-US" sz="4000" dirty="0"/>
              <a:t>to </a:t>
            </a:r>
            <a:r>
              <a:rPr lang="en-US" sz="4000" dirty="0">
                <a:solidFill>
                  <a:srgbClr val="FFFF00"/>
                </a:solidFill>
              </a:rPr>
              <a:t>“salvation” / justification”</a:t>
            </a:r>
            <a:r>
              <a:rPr lang="en-US" sz="4000" dirty="0"/>
              <a:t>?</a:t>
            </a:r>
          </a:p>
          <a:p>
            <a:pPr marL="0" indent="0">
              <a:buNone/>
            </a:pPr>
            <a:r>
              <a:rPr lang="en-US" sz="4000" dirty="0"/>
              <a:t>    a. There is repentance </a:t>
            </a:r>
            <a:r>
              <a:rPr lang="en-US" sz="4000" dirty="0">
                <a:solidFill>
                  <a:srgbClr val="FF0000"/>
                </a:solidFill>
              </a:rPr>
              <a:t>BEFORE</a:t>
            </a:r>
            <a:r>
              <a:rPr lang="en-US" sz="4000" dirty="0"/>
              <a:t> salvation for unbelievers. {Acts 17:30-31}.</a:t>
            </a:r>
          </a:p>
          <a:p>
            <a:pPr marL="0" indent="0">
              <a:buNone/>
            </a:pPr>
            <a:r>
              <a:rPr lang="en-US" sz="4000" dirty="0"/>
              <a:t>    b. There is repentance </a:t>
            </a:r>
            <a:r>
              <a:rPr lang="en-US" sz="4000" dirty="0">
                <a:solidFill>
                  <a:srgbClr val="FF0000"/>
                </a:solidFill>
              </a:rPr>
              <a:t>AT</a:t>
            </a:r>
            <a:r>
              <a:rPr lang="en-US" sz="4000" dirty="0"/>
              <a:t> salvation / justification for those who choose to trust in Jesus Christ alone to save them. {Luke 13:3,5, 24:46-49; Acts 9:1-6. 10:43, 11:17-18}</a:t>
            </a:r>
          </a:p>
          <a:p>
            <a:pPr marL="0" indent="0">
              <a:buNone/>
            </a:pPr>
            <a:endParaRPr lang="en-US" sz="4000" dirty="0"/>
          </a:p>
        </p:txBody>
      </p:sp>
    </p:spTree>
    <p:extLst>
      <p:ext uri="{BB962C8B-B14F-4D97-AF65-F5344CB8AC3E}">
        <p14:creationId xmlns:p14="http://schemas.microsoft.com/office/powerpoint/2010/main" val="1420120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44F2BA-5D21-2A73-E251-3825ADE0B7D1}"/>
              </a:ext>
            </a:extLst>
          </p:cNvPr>
          <p:cNvSpPr>
            <a:spLocks noGrp="1"/>
          </p:cNvSpPr>
          <p:nvPr>
            <p:ph idx="1"/>
          </p:nvPr>
        </p:nvSpPr>
        <p:spPr>
          <a:xfrm>
            <a:off x="101599" y="76200"/>
            <a:ext cx="8733481" cy="6705600"/>
          </a:xfrm>
        </p:spPr>
        <p:txBody>
          <a:bodyPr>
            <a:normAutofit/>
          </a:bodyPr>
          <a:lstStyle/>
          <a:p>
            <a:pPr marL="0" indent="0">
              <a:buNone/>
            </a:pPr>
            <a:r>
              <a:rPr lang="en-US" sz="3600" dirty="0">
                <a:solidFill>
                  <a:srgbClr val="FFFF00"/>
                </a:solidFill>
              </a:rPr>
              <a:t>Luke 13:1-3  </a:t>
            </a:r>
            <a:r>
              <a:rPr lang="en-US" sz="3600" dirty="0"/>
              <a:t>There were present at that season some who told Him about the Galileans whose blood Pilate had mingled with their sacrifices. 2 And Jesus answered and said to them, "Do you suppose that these Galileans were worse sinners than all other Galileans, because they suffered such things? 3 "I tell you, </a:t>
            </a:r>
            <a:r>
              <a:rPr lang="en-US" sz="3600" dirty="0">
                <a:solidFill>
                  <a:srgbClr val="FF0000"/>
                </a:solidFill>
              </a:rPr>
              <a:t>no</a:t>
            </a:r>
            <a:r>
              <a:rPr lang="en-US" sz="3600" dirty="0"/>
              <a:t>; </a:t>
            </a:r>
            <a:r>
              <a:rPr lang="en-US" sz="3600" dirty="0">
                <a:solidFill>
                  <a:srgbClr val="FFC000"/>
                </a:solidFill>
              </a:rPr>
              <a:t>but</a:t>
            </a:r>
            <a:r>
              <a:rPr lang="en-US" sz="3600" dirty="0"/>
              <a:t> </a:t>
            </a:r>
            <a:r>
              <a:rPr lang="en-US" sz="3600" dirty="0">
                <a:solidFill>
                  <a:srgbClr val="FFFF00"/>
                </a:solidFill>
              </a:rPr>
              <a:t>unless you </a:t>
            </a:r>
            <a:r>
              <a:rPr lang="en-US" sz="3600" dirty="0">
                <a:solidFill>
                  <a:srgbClr val="FF0000"/>
                </a:solidFill>
              </a:rPr>
              <a:t>repent</a:t>
            </a:r>
            <a:r>
              <a:rPr lang="en-US" sz="3600" dirty="0"/>
              <a:t> {pres. act. subj. of </a:t>
            </a:r>
            <a:r>
              <a:rPr lang="en-US" sz="3600" dirty="0" err="1"/>
              <a:t>metanoeo</a:t>
            </a:r>
            <a:r>
              <a:rPr lang="en-US" sz="3600" dirty="0"/>
              <a:t>} </a:t>
            </a:r>
            <a:r>
              <a:rPr lang="en-US" sz="3600" dirty="0">
                <a:solidFill>
                  <a:srgbClr val="00B0F0"/>
                </a:solidFill>
              </a:rPr>
              <a:t>you will all likewise </a:t>
            </a:r>
            <a:r>
              <a:rPr lang="en-US" sz="3600" u="sng" dirty="0">
                <a:solidFill>
                  <a:srgbClr val="00B0F0"/>
                </a:solidFill>
              </a:rPr>
              <a:t>perish</a:t>
            </a:r>
            <a:r>
              <a:rPr lang="en-US" sz="3600" dirty="0">
                <a:solidFill>
                  <a:srgbClr val="00B0F0"/>
                </a:solidFill>
              </a:rPr>
              <a:t> </a:t>
            </a:r>
            <a:r>
              <a:rPr lang="en-US" sz="3600" dirty="0"/>
              <a:t>{future, middle, indicative of </a:t>
            </a:r>
            <a:r>
              <a:rPr lang="en-US" sz="3600" dirty="0" err="1"/>
              <a:t>apollumi</a:t>
            </a:r>
            <a:r>
              <a:rPr lang="en-US" sz="3600" dirty="0"/>
              <a:t> – perish, be lost, not the absence of being but well-being – IN HELL}</a:t>
            </a:r>
          </a:p>
        </p:txBody>
      </p:sp>
      <p:pic>
        <p:nvPicPr>
          <p:cNvPr id="3" name="Picture 2">
            <a:extLst>
              <a:ext uri="{FF2B5EF4-FFF2-40B4-BE49-F238E27FC236}">
                <a16:creationId xmlns:a16="http://schemas.microsoft.com/office/drawing/2014/main" id="{F0E2E688-1358-0552-DB49-AB2B75C49B65}"/>
              </a:ext>
            </a:extLst>
          </p:cNvPr>
          <p:cNvPicPr>
            <a:picLocks noChangeAspect="1"/>
          </p:cNvPicPr>
          <p:nvPr/>
        </p:nvPicPr>
        <p:blipFill>
          <a:blip r:embed="rId2"/>
          <a:stretch>
            <a:fillRect/>
          </a:stretch>
        </p:blipFill>
        <p:spPr>
          <a:xfrm>
            <a:off x="8835080" y="0"/>
            <a:ext cx="3356919" cy="7900416"/>
          </a:xfrm>
          <a:prstGeom prst="rect">
            <a:avLst/>
          </a:prstGeom>
        </p:spPr>
      </p:pic>
    </p:spTree>
    <p:extLst>
      <p:ext uri="{BB962C8B-B14F-4D97-AF65-F5344CB8AC3E}">
        <p14:creationId xmlns:p14="http://schemas.microsoft.com/office/powerpoint/2010/main" val="22116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C1ADA5A-A2B5-048A-737A-AE483513CDF7}"/>
              </a:ext>
            </a:extLst>
          </p:cNvPr>
          <p:cNvPicPr>
            <a:picLocks noGrp="1" noChangeAspect="1"/>
          </p:cNvPicPr>
          <p:nvPr>
            <p:ph idx="1"/>
          </p:nvPr>
        </p:nvPicPr>
        <p:blipFill>
          <a:blip r:embed="rId2"/>
          <a:stretch>
            <a:fillRect/>
          </a:stretch>
        </p:blipFill>
        <p:spPr>
          <a:xfrm>
            <a:off x="0" y="76199"/>
            <a:ext cx="12192000" cy="6891759"/>
          </a:xfrm>
          <a:prstGeom prst="rect">
            <a:avLst/>
          </a:prstGeom>
        </p:spPr>
      </p:pic>
    </p:spTree>
    <p:extLst>
      <p:ext uri="{BB962C8B-B14F-4D97-AF65-F5344CB8AC3E}">
        <p14:creationId xmlns:p14="http://schemas.microsoft.com/office/powerpoint/2010/main" val="1050952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44F2BA-5D21-2A73-E251-3825ADE0B7D1}"/>
              </a:ext>
            </a:extLst>
          </p:cNvPr>
          <p:cNvSpPr>
            <a:spLocks noGrp="1"/>
          </p:cNvSpPr>
          <p:nvPr>
            <p:ph idx="1"/>
          </p:nvPr>
        </p:nvSpPr>
        <p:spPr>
          <a:xfrm>
            <a:off x="101600" y="76200"/>
            <a:ext cx="6719330" cy="6705600"/>
          </a:xfrm>
        </p:spPr>
        <p:txBody>
          <a:bodyPr>
            <a:normAutofit lnSpcReduction="10000"/>
          </a:bodyPr>
          <a:lstStyle/>
          <a:p>
            <a:pPr marL="0" indent="0" algn="ctr">
              <a:buNone/>
            </a:pPr>
            <a:r>
              <a:rPr lang="en-US" sz="3600" dirty="0">
                <a:solidFill>
                  <a:srgbClr val="FFFF00"/>
                </a:solidFill>
              </a:rPr>
              <a:t>Luke 13:4-5  </a:t>
            </a:r>
          </a:p>
          <a:p>
            <a:pPr marL="0" indent="0">
              <a:buNone/>
            </a:pPr>
            <a:r>
              <a:rPr lang="en-US" sz="3600" dirty="0"/>
              <a:t>"Or those eighteen on whom the tower in Siloam fell and killed them, do you think that they were worse sinners than all other men who dwelt in Jerusalem? 5 "I tell you, </a:t>
            </a:r>
            <a:r>
              <a:rPr lang="en-US" sz="3600" dirty="0">
                <a:solidFill>
                  <a:srgbClr val="FF0000"/>
                </a:solidFill>
              </a:rPr>
              <a:t>no</a:t>
            </a:r>
            <a:r>
              <a:rPr lang="en-US" sz="3600" dirty="0"/>
              <a:t>; </a:t>
            </a:r>
            <a:r>
              <a:rPr lang="en-US" sz="3600" dirty="0">
                <a:solidFill>
                  <a:srgbClr val="FFC000"/>
                </a:solidFill>
              </a:rPr>
              <a:t>but </a:t>
            </a:r>
            <a:r>
              <a:rPr lang="en-US" sz="3600" dirty="0">
                <a:solidFill>
                  <a:srgbClr val="FFFF00"/>
                </a:solidFill>
              </a:rPr>
              <a:t>unless you </a:t>
            </a:r>
            <a:r>
              <a:rPr lang="en-US" sz="3600" dirty="0">
                <a:solidFill>
                  <a:srgbClr val="FF0000"/>
                </a:solidFill>
              </a:rPr>
              <a:t>repent</a:t>
            </a:r>
            <a:r>
              <a:rPr lang="en-US" sz="3600" dirty="0"/>
              <a:t> {pres. act. subj. of </a:t>
            </a:r>
            <a:r>
              <a:rPr lang="en-US" sz="3600" dirty="0" err="1"/>
              <a:t>metanoeo</a:t>
            </a:r>
            <a:r>
              <a:rPr lang="en-US" sz="3600" dirty="0"/>
              <a:t>} </a:t>
            </a:r>
          </a:p>
          <a:p>
            <a:pPr marL="0" indent="0">
              <a:buNone/>
            </a:pPr>
            <a:r>
              <a:rPr lang="en-US" sz="3600" dirty="0">
                <a:solidFill>
                  <a:srgbClr val="00B0F0"/>
                </a:solidFill>
              </a:rPr>
              <a:t>you will all likewise </a:t>
            </a:r>
            <a:r>
              <a:rPr lang="en-US" sz="3600" u="sng" dirty="0">
                <a:solidFill>
                  <a:srgbClr val="00B0F0"/>
                </a:solidFill>
              </a:rPr>
              <a:t>perish</a:t>
            </a:r>
            <a:r>
              <a:rPr lang="en-US" sz="3600" dirty="0">
                <a:solidFill>
                  <a:srgbClr val="00B0F0"/>
                </a:solidFill>
              </a:rPr>
              <a:t> </a:t>
            </a:r>
            <a:r>
              <a:rPr lang="en-US" sz="3600" dirty="0"/>
              <a:t>{future, middle, indicative of </a:t>
            </a:r>
            <a:r>
              <a:rPr lang="en-US" sz="3600" dirty="0" err="1"/>
              <a:t>apollumi</a:t>
            </a:r>
            <a:r>
              <a:rPr lang="en-US" sz="3600" dirty="0"/>
              <a:t> – perish, be lost, not the absence of being but well-being – IN HELL}."</a:t>
            </a:r>
          </a:p>
        </p:txBody>
      </p:sp>
      <p:pic>
        <p:nvPicPr>
          <p:cNvPr id="3" name="Picture 2">
            <a:extLst>
              <a:ext uri="{FF2B5EF4-FFF2-40B4-BE49-F238E27FC236}">
                <a16:creationId xmlns:a16="http://schemas.microsoft.com/office/drawing/2014/main" id="{20C59B68-4D3F-7F91-B1C2-B3860F7C78DE}"/>
              </a:ext>
            </a:extLst>
          </p:cNvPr>
          <p:cNvPicPr>
            <a:picLocks noChangeAspect="1"/>
          </p:cNvPicPr>
          <p:nvPr/>
        </p:nvPicPr>
        <p:blipFill>
          <a:blip r:embed="rId3"/>
          <a:stretch>
            <a:fillRect/>
          </a:stretch>
        </p:blipFill>
        <p:spPr>
          <a:xfrm>
            <a:off x="6981568" y="0"/>
            <a:ext cx="5210432" cy="6858000"/>
          </a:xfrm>
          <a:prstGeom prst="rect">
            <a:avLst/>
          </a:prstGeom>
        </p:spPr>
      </p:pic>
    </p:spTree>
    <p:extLst>
      <p:ext uri="{BB962C8B-B14F-4D97-AF65-F5344CB8AC3E}">
        <p14:creationId xmlns:p14="http://schemas.microsoft.com/office/powerpoint/2010/main" val="239562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DD6DF-9479-A63A-A2A0-231EABBA81A6}"/>
              </a:ext>
            </a:extLst>
          </p:cNvPr>
          <p:cNvSpPr>
            <a:spLocks noGrp="1"/>
          </p:cNvSpPr>
          <p:nvPr>
            <p:ph idx="1"/>
          </p:nvPr>
        </p:nvSpPr>
        <p:spPr>
          <a:xfrm>
            <a:off x="95250" y="142874"/>
            <a:ext cx="12096750" cy="6715125"/>
          </a:xfrm>
        </p:spPr>
        <p:txBody>
          <a:bodyPr>
            <a:normAutofit fontScale="92500" lnSpcReduction="10000"/>
          </a:bodyPr>
          <a:lstStyle/>
          <a:p>
            <a:pPr marL="0" indent="0">
              <a:buNone/>
            </a:pPr>
            <a:r>
              <a:rPr lang="en-US" sz="3600" dirty="0">
                <a:latin typeface="Times New Roman" panose="02020603050405020304" pitchFamily="18" charset="0"/>
                <a:cs typeface="Times New Roman" panose="02020603050405020304" pitchFamily="18" charset="0"/>
              </a:rPr>
              <a:t>c) </a:t>
            </a:r>
            <a:r>
              <a:rPr lang="en-US" sz="3600" b="1" dirty="0">
                <a:latin typeface="Times New Roman" panose="02020603050405020304" pitchFamily="18" charset="0"/>
                <a:cs typeface="Times New Roman" panose="02020603050405020304" pitchFamily="18" charset="0"/>
              </a:rPr>
              <a:t>Itasca County Fair, Grand Rapids, Mn</a:t>
            </a:r>
            <a:r>
              <a:rPr lang="en-US" sz="3600" dirty="0">
                <a:latin typeface="Times New Roman" panose="02020603050405020304" pitchFamily="18" charset="0"/>
                <a:cs typeface="Times New Roman" panose="02020603050405020304" pitchFamily="18" charset="0"/>
              </a:rPr>
              <a:t>. – contact: Shawn Laughlin - 218.259.4124.</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d) </a:t>
            </a:r>
            <a:r>
              <a:rPr lang="en-US" sz="3600" b="1" dirty="0">
                <a:latin typeface="Times New Roman" panose="02020603050405020304" pitchFamily="18" charset="0"/>
                <a:cs typeface="Times New Roman" panose="02020603050405020304" pitchFamily="18" charset="0"/>
              </a:rPr>
              <a:t>Scott &amp; Dakota County Fairs {Minneapolis, MN area} </a:t>
            </a:r>
            <a:r>
              <a:rPr lang="en-US" sz="3600" dirty="0">
                <a:latin typeface="Times New Roman" panose="02020603050405020304" pitchFamily="18" charset="0"/>
                <a:cs typeface="Times New Roman" panose="02020603050405020304" pitchFamily="18" charset="0"/>
              </a:rPr>
              <a:t>– end of July, beginning of August – contact: Dave </a:t>
            </a:r>
            <a:r>
              <a:rPr lang="en-US" sz="3600" dirty="0" err="1">
                <a:latin typeface="Times New Roman" panose="02020603050405020304" pitchFamily="18" charset="0"/>
                <a:cs typeface="Times New Roman" panose="02020603050405020304" pitchFamily="18" charset="0"/>
              </a:rPr>
              <a:t>Knutsen</a:t>
            </a:r>
            <a:r>
              <a:rPr lang="en-US" sz="3600" dirty="0">
                <a:latin typeface="Times New Roman" panose="02020603050405020304" pitchFamily="18" charset="0"/>
                <a:cs typeface="Times New Roman" panose="02020603050405020304" pitchFamily="18" charset="0"/>
              </a:rPr>
              <a:t> 763.807.7113.</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e) </a:t>
            </a:r>
            <a:r>
              <a:rPr lang="en-US" sz="3600" b="1" dirty="0">
                <a:latin typeface="Times New Roman" panose="02020603050405020304" pitchFamily="18" charset="0"/>
                <a:cs typeface="Times New Roman" panose="02020603050405020304" pitchFamily="18" charset="0"/>
              </a:rPr>
              <a:t>Quartzsite, AZ – Tyson Wells Sell-A-Rama – Jan. 17-26, 2025 </a:t>
            </a:r>
            <a:r>
              <a:rPr lang="en-US" sz="3600" dirty="0">
                <a:latin typeface="Times New Roman" panose="02020603050405020304" pitchFamily="18" charset="0"/>
                <a:cs typeface="Times New Roman" panose="02020603050405020304" pitchFamily="18" charset="0"/>
              </a:rPr>
              <a:t>– contact: Bert Spaeth {218.348.5507} or Nick Kerr {218.220.0935}.</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f) </a:t>
            </a:r>
            <a:r>
              <a:rPr lang="en-US" sz="3600" b="1" dirty="0">
                <a:latin typeface="Times New Roman" panose="02020603050405020304" pitchFamily="18" charset="0"/>
                <a:cs typeface="Times New Roman" panose="02020603050405020304" pitchFamily="18" charset="0"/>
              </a:rPr>
              <a:t>Alaska State Fair {August 16-Sept. 2, 2024} </a:t>
            </a:r>
            <a:r>
              <a:rPr lang="en-US" sz="3600" dirty="0">
                <a:latin typeface="Times New Roman" panose="02020603050405020304" pitchFamily="18" charset="0"/>
                <a:cs typeface="Times New Roman" panose="02020603050405020304" pitchFamily="18" charset="0"/>
              </a:rPr>
              <a:t>– contact: Shawn Laughlin - 218.259.4124.</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g) </a:t>
            </a:r>
            <a:r>
              <a:rPr lang="en-US" sz="3600" b="1" dirty="0">
                <a:latin typeface="Times New Roman" panose="02020603050405020304" pitchFamily="18" charset="0"/>
                <a:cs typeface="Times New Roman" panose="02020603050405020304" pitchFamily="18" charset="0"/>
              </a:rPr>
              <a:t>Seward Seamen’s Mission, Seward Alaska </a:t>
            </a:r>
            <a:r>
              <a:rPr lang="en-US" sz="3600" dirty="0">
                <a:latin typeface="Times New Roman" panose="02020603050405020304" pitchFamily="18" charset="0"/>
                <a:cs typeface="Times New Roman" panose="02020603050405020304" pitchFamily="18" charset="0"/>
              </a:rPr>
              <a:t>– contact: Scott Johnson 218.348.0104.</a:t>
            </a:r>
          </a:p>
          <a:p>
            <a:pPr marL="0" indent="0">
              <a:buNone/>
            </a:pPr>
            <a:endParaRPr lang="en-US" sz="9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h) </a:t>
            </a:r>
            <a:r>
              <a:rPr lang="en-US" sz="3600" b="1" dirty="0">
                <a:latin typeface="Times New Roman" panose="02020603050405020304" pitchFamily="18" charset="0"/>
                <a:cs typeface="Times New Roman" panose="02020603050405020304" pitchFamily="18" charset="0"/>
              </a:rPr>
              <a:t>Billings MT Fair {August 9-17, 2024} </a:t>
            </a:r>
            <a:r>
              <a:rPr lang="en-US" sz="3600" dirty="0">
                <a:latin typeface="Times New Roman" panose="02020603050405020304" pitchFamily="18" charset="0"/>
                <a:cs typeface="Times New Roman" panose="02020603050405020304" pitchFamily="18" charset="0"/>
              </a:rPr>
              <a:t>– contact: Jared Berg 406.876.3727</a:t>
            </a: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267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70D188-A7C6-5BD1-D0E5-6D6BB46FB017}"/>
              </a:ext>
            </a:extLst>
          </p:cNvPr>
          <p:cNvSpPr>
            <a:spLocks noGrp="1"/>
          </p:cNvSpPr>
          <p:nvPr>
            <p:ph idx="1"/>
          </p:nvPr>
        </p:nvSpPr>
        <p:spPr/>
        <p:txBody>
          <a:bodyPr>
            <a:normAutofit/>
          </a:bodyPr>
          <a:lstStyle/>
          <a:p>
            <a:pPr marL="0" indent="0">
              <a:buNone/>
            </a:pPr>
            <a:r>
              <a:rPr lang="en-US" sz="3200" dirty="0">
                <a:solidFill>
                  <a:srgbClr val="FFFF00"/>
                </a:solidFill>
              </a:rPr>
              <a:t>Acts 9:1-7  </a:t>
            </a:r>
            <a:r>
              <a:rPr lang="en-US" sz="3200" dirty="0"/>
              <a:t>Then Saul, still breathing threats and murder against the disciples of the Lord, went to the high priest 2 and asked letters from him to the synagogues of Damascus, so that if he found any who were of the Way, whether men or women, he might bring them bound to Jerusalem. 3 As he journeyed he came near Damascus, and suddenly a light shone around him from heaven. 4 Then he fell to the ground, and heard a voice saying to him, </a:t>
            </a:r>
            <a:r>
              <a:rPr lang="en-US" sz="3200" dirty="0">
                <a:solidFill>
                  <a:srgbClr val="FFFF00"/>
                </a:solidFill>
              </a:rPr>
              <a:t>"Saul, Saul, why are you persecuting </a:t>
            </a:r>
            <a:r>
              <a:rPr lang="en-US" sz="3200" dirty="0">
                <a:solidFill>
                  <a:srgbClr val="FF0000"/>
                </a:solidFill>
              </a:rPr>
              <a:t>Me</a:t>
            </a:r>
            <a:r>
              <a:rPr lang="en-US" sz="3200" dirty="0">
                <a:solidFill>
                  <a:srgbClr val="FFFF00"/>
                </a:solidFill>
              </a:rPr>
              <a:t>?" </a:t>
            </a:r>
          </a:p>
          <a:p>
            <a:pPr marL="0" indent="0">
              <a:buNone/>
            </a:pPr>
            <a:r>
              <a:rPr lang="en-US" sz="3200" dirty="0"/>
              <a:t>5 And he said, </a:t>
            </a:r>
            <a:r>
              <a:rPr lang="en-US" sz="3200" dirty="0">
                <a:solidFill>
                  <a:srgbClr val="00B0F0"/>
                </a:solidFill>
              </a:rPr>
              <a:t>"Who are You, Lord?" </a:t>
            </a:r>
            <a:r>
              <a:rPr lang="en-US" sz="3200" dirty="0"/>
              <a:t>Then </a:t>
            </a:r>
            <a:r>
              <a:rPr lang="en-US" sz="3200" dirty="0">
                <a:solidFill>
                  <a:srgbClr val="FFFF00"/>
                </a:solidFill>
              </a:rPr>
              <a:t>the </a:t>
            </a:r>
            <a:r>
              <a:rPr lang="en-US" sz="3200" dirty="0">
                <a:solidFill>
                  <a:srgbClr val="FF0000"/>
                </a:solidFill>
              </a:rPr>
              <a:t>Lord</a:t>
            </a:r>
            <a:r>
              <a:rPr lang="en-US" sz="3200" dirty="0">
                <a:solidFill>
                  <a:srgbClr val="FFFF00"/>
                </a:solidFill>
              </a:rPr>
              <a:t> said, "</a:t>
            </a:r>
            <a:r>
              <a:rPr lang="en-US" sz="3200" dirty="0">
                <a:solidFill>
                  <a:srgbClr val="FF0000"/>
                </a:solidFill>
              </a:rPr>
              <a:t>I am Jesus</a:t>
            </a:r>
            <a:r>
              <a:rPr lang="en-US" sz="3200" dirty="0">
                <a:solidFill>
                  <a:srgbClr val="FFFF00"/>
                </a:solidFill>
              </a:rPr>
              <a:t>, </a:t>
            </a:r>
            <a:r>
              <a:rPr lang="en-US" sz="3200" dirty="0"/>
              <a:t>whom you are persecuting. It is hard for you to kick against the goads." </a:t>
            </a:r>
          </a:p>
          <a:p>
            <a:pPr marL="0" indent="0">
              <a:buNone/>
            </a:pPr>
            <a:r>
              <a:rPr lang="en-US" sz="3200" dirty="0"/>
              <a:t>6 So he, trembling and astonished, said, "</a:t>
            </a:r>
            <a:r>
              <a:rPr lang="en-US" sz="3200" dirty="0">
                <a:solidFill>
                  <a:srgbClr val="FF0000"/>
                </a:solidFill>
              </a:rPr>
              <a:t>Lord</a:t>
            </a:r>
            <a:r>
              <a:rPr lang="en-US" sz="3200" dirty="0">
                <a:solidFill>
                  <a:srgbClr val="00B0F0"/>
                </a:solidFill>
              </a:rPr>
              <a:t>, what do You want me to do?"</a:t>
            </a:r>
            <a:r>
              <a:rPr lang="en-US" sz="3200" dirty="0"/>
              <a:t> Then the </a:t>
            </a:r>
            <a:r>
              <a:rPr lang="en-US" sz="3200" dirty="0">
                <a:solidFill>
                  <a:srgbClr val="FF0000"/>
                </a:solidFill>
              </a:rPr>
              <a:t>Lord</a:t>
            </a:r>
            <a:r>
              <a:rPr lang="en-US" sz="3200" dirty="0"/>
              <a:t> said to him, "Arise and go into the city, and you will be told what you must do." 7 And the men who journeyed with him stood speechless, hearing a voice but seeing no one. </a:t>
            </a:r>
          </a:p>
        </p:txBody>
      </p:sp>
    </p:spTree>
    <p:extLst>
      <p:ext uri="{BB962C8B-B14F-4D97-AF65-F5344CB8AC3E}">
        <p14:creationId xmlns:p14="http://schemas.microsoft.com/office/powerpoint/2010/main" val="2216727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D6AED5A-DFAC-EBF4-B661-2BCCC1C6E6B0}"/>
              </a:ext>
            </a:extLst>
          </p:cNvPr>
          <p:cNvPicPr>
            <a:picLocks noGrp="1" noChangeAspect="1"/>
          </p:cNvPicPr>
          <p:nvPr>
            <p:ph idx="1"/>
          </p:nvPr>
        </p:nvPicPr>
        <p:blipFill>
          <a:blip r:embed="rId2"/>
          <a:stretch>
            <a:fillRect/>
          </a:stretch>
        </p:blipFill>
        <p:spPr>
          <a:xfrm>
            <a:off x="5960" y="0"/>
            <a:ext cx="12186040" cy="7266432"/>
          </a:xfrm>
          <a:prstGeom prst="rect">
            <a:avLst/>
          </a:prstGeom>
        </p:spPr>
      </p:pic>
    </p:spTree>
    <p:extLst>
      <p:ext uri="{BB962C8B-B14F-4D97-AF65-F5344CB8AC3E}">
        <p14:creationId xmlns:p14="http://schemas.microsoft.com/office/powerpoint/2010/main" val="2180764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337" y="0"/>
            <a:ext cx="10575299" cy="7391400"/>
          </a:xfrm>
        </p:spPr>
        <p:txBody>
          <a:bodyPr>
            <a:normAutofit/>
          </a:bodyPr>
          <a:lstStyle/>
          <a:p>
            <a:r>
              <a:rPr lang="en-US" dirty="0"/>
              <a:t>	</a:t>
            </a:r>
            <a:r>
              <a:rPr lang="en-US" b="0" dirty="0"/>
              <a:t>“There is no such thing as a salvation that does not acknowledge the lordship of Jesus Christ. Yet, when I have taught that,  people have accused me of teaching a works salvation. In fact, in south Florida some years ago, I was often attacked in that regard. People would say, “you are teaching a works salvation because you are saying that you have </a:t>
            </a:r>
            <a:r>
              <a:rPr lang="en-US" b="0" dirty="0">
                <a:solidFill>
                  <a:srgbClr val="FFFF00"/>
                </a:solidFill>
              </a:rPr>
              <a:t>to confess and repent of your sin, embrace Christ as Lord, and commit your life to be obedient to Him.</a:t>
            </a:r>
            <a:r>
              <a:rPr lang="en-US" b="0" dirty="0"/>
              <a:t> That’s a works salvation. It adulterates pure grace.” I think that they have a nice motive in trying to maintain the purity of grace, but in so doing I think they have emasculated the doctrine of salvation.” </a:t>
            </a:r>
            <a:r>
              <a:rPr lang="en-US" b="0" dirty="0">
                <a:solidFill>
                  <a:srgbClr val="FFFF00"/>
                </a:solidFill>
              </a:rPr>
              <a:t>John F. MacArthur, </a:t>
            </a:r>
            <a:r>
              <a:rPr lang="en-US" b="0" i="1" dirty="0">
                <a:solidFill>
                  <a:srgbClr val="FFFF00"/>
                </a:solidFill>
              </a:rPr>
              <a:t>Justified By Faith</a:t>
            </a:r>
            <a:r>
              <a:rPr lang="en-US" b="0" dirty="0">
                <a:solidFill>
                  <a:srgbClr val="FFFF00"/>
                </a:solidFill>
              </a:rPr>
              <a:t> (Word of Grace Comm., 1984), p. 4.</a:t>
            </a:r>
          </a:p>
          <a:p>
            <a:endParaRPr lang="en-US" dirty="0"/>
          </a:p>
        </p:txBody>
      </p:sp>
      <p:pic>
        <p:nvPicPr>
          <p:cNvPr id="3" name="Picture 2">
            <a:extLst>
              <a:ext uri="{FF2B5EF4-FFF2-40B4-BE49-F238E27FC236}">
                <a16:creationId xmlns:a16="http://schemas.microsoft.com/office/drawing/2014/main" id="{3B8F7854-683D-BF52-7F38-02B7BFFF65A4}"/>
              </a:ext>
            </a:extLst>
          </p:cNvPr>
          <p:cNvPicPr>
            <a:picLocks noChangeAspect="1"/>
          </p:cNvPicPr>
          <p:nvPr/>
        </p:nvPicPr>
        <p:blipFill>
          <a:blip r:embed="rId3"/>
          <a:stretch>
            <a:fillRect/>
          </a:stretch>
        </p:blipFill>
        <p:spPr>
          <a:xfrm>
            <a:off x="10466173" y="0"/>
            <a:ext cx="1725827" cy="254489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88217-35D9-48ED-E31D-5E46DA23B02F}"/>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FB09296-7441-8449-B104-F6D583618906}"/>
              </a:ext>
            </a:extLst>
          </p:cNvPr>
          <p:cNvPicPr>
            <a:picLocks noGrp="1" noChangeAspect="1"/>
          </p:cNvPicPr>
          <p:nvPr>
            <p:ph idx="1"/>
          </p:nvPr>
        </p:nvPicPr>
        <p:blipFill>
          <a:blip r:embed="rId2"/>
          <a:stretch>
            <a:fillRect/>
          </a:stretch>
        </p:blipFill>
        <p:spPr>
          <a:xfrm>
            <a:off x="-6703" y="0"/>
            <a:ext cx="6102703" cy="6858000"/>
          </a:xfrm>
          <a:prstGeom prst="rect">
            <a:avLst/>
          </a:prstGeom>
        </p:spPr>
      </p:pic>
      <p:pic>
        <p:nvPicPr>
          <p:cNvPr id="4" name="Picture 3">
            <a:extLst>
              <a:ext uri="{FF2B5EF4-FFF2-40B4-BE49-F238E27FC236}">
                <a16:creationId xmlns:a16="http://schemas.microsoft.com/office/drawing/2014/main" id="{54147C71-B172-86F8-7A31-1EFBE3120890}"/>
              </a:ext>
            </a:extLst>
          </p:cNvPr>
          <p:cNvPicPr>
            <a:picLocks noChangeAspect="1"/>
          </p:cNvPicPr>
          <p:nvPr/>
        </p:nvPicPr>
        <p:blipFill>
          <a:blip r:embed="rId3"/>
          <a:stretch>
            <a:fillRect/>
          </a:stretch>
        </p:blipFill>
        <p:spPr>
          <a:xfrm>
            <a:off x="6291072" y="0"/>
            <a:ext cx="5900928" cy="6858000"/>
          </a:xfrm>
          <a:prstGeom prst="rect">
            <a:avLst/>
          </a:prstGeom>
        </p:spPr>
      </p:pic>
    </p:spTree>
    <p:extLst>
      <p:ext uri="{BB962C8B-B14F-4D97-AF65-F5344CB8AC3E}">
        <p14:creationId xmlns:p14="http://schemas.microsoft.com/office/powerpoint/2010/main" val="24496994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86AE4-5ECB-18F8-A71F-6AFD6CCCB1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CE4C22-2C84-BE29-6694-5AE57E17A49D}"/>
              </a:ext>
            </a:extLst>
          </p:cNvPr>
          <p:cNvSpPr>
            <a:spLocks noGrp="1"/>
          </p:cNvSpPr>
          <p:nvPr>
            <p:ph idx="1"/>
          </p:nvPr>
        </p:nvSpPr>
        <p:spPr>
          <a:xfrm>
            <a:off x="101600" y="76200"/>
            <a:ext cx="12090400" cy="6705600"/>
          </a:xfrm>
        </p:spPr>
        <p:txBody>
          <a:bodyPr>
            <a:normAutofit lnSpcReduction="10000"/>
          </a:bodyPr>
          <a:lstStyle/>
          <a:p>
            <a:pPr marL="742950" indent="-742950">
              <a:buAutoNum type="arabicPeriod" startAt="10"/>
            </a:pPr>
            <a:r>
              <a:rPr lang="en-US" sz="3800" dirty="0"/>
              <a:t>What is the relationship of </a:t>
            </a:r>
            <a:r>
              <a:rPr lang="en-US" sz="3800" dirty="0">
                <a:solidFill>
                  <a:srgbClr val="FF0000"/>
                </a:solidFill>
              </a:rPr>
              <a:t>“repentance” </a:t>
            </a:r>
            <a:r>
              <a:rPr lang="en-US" sz="3800" dirty="0"/>
              <a:t>to </a:t>
            </a:r>
            <a:r>
              <a:rPr lang="en-US" sz="3800" dirty="0">
                <a:solidFill>
                  <a:srgbClr val="FFFF00"/>
                </a:solidFill>
              </a:rPr>
              <a:t>“salvation” / justification”</a:t>
            </a:r>
            <a:r>
              <a:rPr lang="en-US" sz="3800" dirty="0"/>
              <a:t>?</a:t>
            </a:r>
          </a:p>
          <a:p>
            <a:pPr marL="0" indent="0">
              <a:buNone/>
            </a:pPr>
            <a:r>
              <a:rPr lang="en-US" sz="3800" dirty="0"/>
              <a:t>    a. There is repentance </a:t>
            </a:r>
            <a:r>
              <a:rPr lang="en-US" sz="3800" dirty="0">
                <a:solidFill>
                  <a:srgbClr val="FF0000"/>
                </a:solidFill>
              </a:rPr>
              <a:t>BEFORE</a:t>
            </a:r>
            <a:r>
              <a:rPr lang="en-US" sz="3800" dirty="0"/>
              <a:t> salvation for </a:t>
            </a:r>
            <a:r>
              <a:rPr lang="en-US" sz="3800" dirty="0">
                <a:solidFill>
                  <a:srgbClr val="FFFF00"/>
                </a:solidFill>
              </a:rPr>
              <a:t>unbelievers</a:t>
            </a:r>
            <a:r>
              <a:rPr lang="en-US" sz="3800" dirty="0"/>
              <a:t>. {Acts 17:30-31}.</a:t>
            </a:r>
          </a:p>
          <a:p>
            <a:pPr marL="0" indent="0">
              <a:buNone/>
            </a:pPr>
            <a:r>
              <a:rPr lang="en-US" sz="3800" dirty="0"/>
              <a:t>    b. There is repentance </a:t>
            </a:r>
            <a:r>
              <a:rPr lang="en-US" sz="3800" dirty="0">
                <a:solidFill>
                  <a:srgbClr val="FF0000"/>
                </a:solidFill>
              </a:rPr>
              <a:t>AT</a:t>
            </a:r>
            <a:r>
              <a:rPr lang="en-US" sz="3800" dirty="0"/>
              <a:t> </a:t>
            </a:r>
            <a:r>
              <a:rPr lang="en-US" sz="3800" dirty="0">
                <a:solidFill>
                  <a:srgbClr val="00B0F0"/>
                </a:solidFill>
              </a:rPr>
              <a:t>salvation / justification </a:t>
            </a:r>
            <a:r>
              <a:rPr lang="en-US" sz="3800" dirty="0"/>
              <a:t>for </a:t>
            </a:r>
            <a:r>
              <a:rPr lang="en-US" sz="3800" dirty="0">
                <a:solidFill>
                  <a:srgbClr val="FFFF00"/>
                </a:solidFill>
              </a:rPr>
              <a:t>those who choose to trust in Jesus Christ alone </a:t>
            </a:r>
            <a:r>
              <a:rPr lang="en-US" sz="3800" dirty="0"/>
              <a:t>to save them. {Luke 13:3,5, 24:46-49; Acts 9:1-6. 10:43, 11:17-18}</a:t>
            </a:r>
          </a:p>
          <a:p>
            <a:pPr marL="0" indent="0">
              <a:buNone/>
            </a:pPr>
            <a:r>
              <a:rPr lang="en-US" sz="3800" dirty="0"/>
              <a:t>    c. There is to be ongoing repentance </a:t>
            </a:r>
            <a:r>
              <a:rPr lang="en-US" sz="3800" dirty="0">
                <a:solidFill>
                  <a:srgbClr val="FF0000"/>
                </a:solidFill>
              </a:rPr>
              <a:t>AFTER</a:t>
            </a:r>
            <a:r>
              <a:rPr lang="en-US" sz="3800" dirty="0"/>
              <a:t> salvation / justification </a:t>
            </a:r>
            <a:r>
              <a:rPr lang="en-US" sz="3800" dirty="0">
                <a:solidFill>
                  <a:srgbClr val="FFFF00"/>
                </a:solidFill>
              </a:rPr>
              <a:t>for believers regarding sin, human viewpoint, false teaching</a:t>
            </a:r>
            <a:r>
              <a:rPr lang="en-US" sz="3800" dirty="0"/>
              <a:t>, etc. as part of </a:t>
            </a:r>
            <a:r>
              <a:rPr lang="en-US" sz="3800" dirty="0">
                <a:solidFill>
                  <a:srgbClr val="00B0F0"/>
                </a:solidFill>
              </a:rPr>
              <a:t>daily fellowship with God and ongoing spiritual growth.</a:t>
            </a:r>
            <a:r>
              <a:rPr lang="en-US" sz="3800" dirty="0"/>
              <a:t> {2 Cor. 7:8-10, 12:20-21; 2 Tim. 2:24-25; Heb. 6:6; Rev. 2:5, 3:3, 19-20} </a:t>
            </a:r>
          </a:p>
          <a:p>
            <a:pPr marL="0" indent="0">
              <a:buNone/>
            </a:pPr>
            <a:endParaRPr lang="en-US" sz="4000" dirty="0"/>
          </a:p>
        </p:txBody>
      </p:sp>
    </p:spTree>
    <p:extLst>
      <p:ext uri="{BB962C8B-B14F-4D97-AF65-F5344CB8AC3E}">
        <p14:creationId xmlns:p14="http://schemas.microsoft.com/office/powerpoint/2010/main" val="220708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E6E2F-91E0-7CE5-B492-90345BED5B7D}"/>
              </a:ext>
            </a:extLst>
          </p:cNvPr>
          <p:cNvSpPr>
            <a:spLocks noGrp="1"/>
          </p:cNvSpPr>
          <p:nvPr>
            <p:ph idx="1"/>
          </p:nvPr>
        </p:nvSpPr>
        <p:spPr>
          <a:xfrm>
            <a:off x="101600" y="76199"/>
            <a:ext cx="11988800" cy="7250575"/>
          </a:xfrm>
        </p:spPr>
        <p:txBody>
          <a:bodyPr>
            <a:normAutofit fontScale="85000" lnSpcReduction="20000"/>
          </a:bodyPr>
          <a:lstStyle/>
          <a:p>
            <a:pPr marL="0" indent="0">
              <a:buNone/>
            </a:pPr>
            <a:r>
              <a:rPr lang="en-US" sz="4000" dirty="0">
                <a:solidFill>
                  <a:srgbClr val="FFFF00"/>
                </a:solidFill>
              </a:rPr>
              <a:t>2 Corinthians 12:19-21  </a:t>
            </a:r>
            <a:r>
              <a:rPr lang="en-US" sz="4000" dirty="0"/>
              <a:t>Again, do you think that we excuse ourselves to you? We speak before God in Christ. But we do all things, </a:t>
            </a:r>
            <a:r>
              <a:rPr lang="en-US" sz="4000" dirty="0">
                <a:solidFill>
                  <a:srgbClr val="00B0F0"/>
                </a:solidFill>
              </a:rPr>
              <a:t>beloved</a:t>
            </a:r>
            <a:r>
              <a:rPr lang="en-US" sz="4000" dirty="0"/>
              <a:t>, </a:t>
            </a:r>
            <a:r>
              <a:rPr lang="en-US" sz="4000" dirty="0">
                <a:solidFill>
                  <a:srgbClr val="FFC000"/>
                </a:solidFill>
              </a:rPr>
              <a:t>for your edification</a:t>
            </a:r>
            <a:r>
              <a:rPr lang="en-US" sz="4000" dirty="0"/>
              <a:t>. </a:t>
            </a:r>
          </a:p>
          <a:p>
            <a:pPr marL="0" indent="0">
              <a:buNone/>
            </a:pPr>
            <a:endParaRPr lang="en-US" sz="200" dirty="0"/>
          </a:p>
          <a:p>
            <a:pPr marL="0" indent="0">
              <a:buNone/>
            </a:pPr>
            <a:r>
              <a:rPr lang="en-US" sz="4000" dirty="0"/>
              <a:t>20 </a:t>
            </a:r>
            <a:r>
              <a:rPr lang="en-US" sz="4000" dirty="0">
                <a:solidFill>
                  <a:srgbClr val="00B0F0"/>
                </a:solidFill>
              </a:rPr>
              <a:t>For I fear lest, when I come, I shall not find you </a:t>
            </a:r>
            <a:r>
              <a:rPr lang="en-US" sz="4000" dirty="0"/>
              <a:t>{believers} </a:t>
            </a:r>
            <a:r>
              <a:rPr lang="en-US" sz="4000" dirty="0">
                <a:solidFill>
                  <a:srgbClr val="00B0F0"/>
                </a:solidFill>
              </a:rPr>
              <a:t>such as I wish </a:t>
            </a:r>
            <a:r>
              <a:rPr lang="en-US" sz="4000" dirty="0"/>
              <a:t>{walking in holiness}, </a:t>
            </a:r>
          </a:p>
          <a:p>
            <a:pPr marL="0" indent="0">
              <a:buNone/>
            </a:pPr>
            <a:r>
              <a:rPr lang="en-US" sz="4000" dirty="0">
                <a:solidFill>
                  <a:srgbClr val="00B0F0"/>
                </a:solidFill>
              </a:rPr>
              <a:t>and that I shall be found by you such as you do not wish </a:t>
            </a:r>
            <a:r>
              <a:rPr lang="en-US" sz="4000" dirty="0"/>
              <a:t>{having to correct them}; </a:t>
            </a:r>
            <a:r>
              <a:rPr lang="en-US" sz="4000" dirty="0">
                <a:solidFill>
                  <a:srgbClr val="00B0F0"/>
                </a:solidFill>
              </a:rPr>
              <a:t>lest there be contentions, jealousies, outbursts of wrath, selfish ambitions, </a:t>
            </a:r>
            <a:r>
              <a:rPr lang="en-US" sz="4000" dirty="0" err="1">
                <a:solidFill>
                  <a:srgbClr val="00B0F0"/>
                </a:solidFill>
              </a:rPr>
              <a:t>backbitings</a:t>
            </a:r>
            <a:r>
              <a:rPr lang="en-US" sz="4000" dirty="0">
                <a:solidFill>
                  <a:srgbClr val="00B0F0"/>
                </a:solidFill>
              </a:rPr>
              <a:t>, whisperings, conceits, tumults; </a:t>
            </a:r>
          </a:p>
          <a:p>
            <a:pPr marL="0" indent="0">
              <a:buNone/>
            </a:pPr>
            <a:endParaRPr lang="en-US" sz="300" dirty="0"/>
          </a:p>
          <a:p>
            <a:pPr marL="0" indent="0">
              <a:buNone/>
            </a:pPr>
            <a:r>
              <a:rPr lang="en-US" sz="4000" dirty="0"/>
              <a:t>21 lest, when I come again, my God will humble me among you, and </a:t>
            </a:r>
            <a:r>
              <a:rPr lang="en-US" sz="4000" dirty="0">
                <a:solidFill>
                  <a:srgbClr val="FFFF00"/>
                </a:solidFill>
              </a:rPr>
              <a:t>I shall mourn </a:t>
            </a:r>
            <a:r>
              <a:rPr lang="en-US" sz="4000" dirty="0"/>
              <a:t>{</a:t>
            </a:r>
            <a:r>
              <a:rPr lang="en-US" sz="4000" dirty="0" err="1"/>
              <a:t>pentheo</a:t>
            </a:r>
            <a:r>
              <a:rPr lang="en-US" sz="4000" dirty="0"/>
              <a:t> – to grieve – 1 Cor. 5:2} </a:t>
            </a:r>
            <a:r>
              <a:rPr lang="en-US" sz="4000" dirty="0">
                <a:solidFill>
                  <a:srgbClr val="FFFF00"/>
                </a:solidFill>
              </a:rPr>
              <a:t>for many </a:t>
            </a:r>
            <a:r>
              <a:rPr lang="en-US" sz="4000" dirty="0">
                <a:solidFill>
                  <a:srgbClr val="FF0000"/>
                </a:solidFill>
              </a:rPr>
              <a:t>who have sinned before</a:t>
            </a:r>
            <a:r>
              <a:rPr lang="en-US" sz="4000" dirty="0"/>
              <a:t> and </a:t>
            </a:r>
            <a:r>
              <a:rPr lang="en-US" sz="4000" dirty="0">
                <a:solidFill>
                  <a:srgbClr val="FF0000"/>
                </a:solidFill>
              </a:rPr>
              <a:t>have not repented </a:t>
            </a:r>
            <a:r>
              <a:rPr lang="en-US" sz="4000" dirty="0"/>
              <a:t>{aorist, active, participle of </a:t>
            </a:r>
            <a:r>
              <a:rPr lang="en-US" sz="4000" dirty="0" err="1"/>
              <a:t>metanoeo</a:t>
            </a:r>
            <a:r>
              <a:rPr lang="en-US" sz="4000" dirty="0"/>
              <a:t> – changed their mind about what?} </a:t>
            </a:r>
          </a:p>
          <a:p>
            <a:pPr marL="0" indent="0">
              <a:buNone/>
            </a:pPr>
            <a:r>
              <a:rPr lang="en-US" sz="4000" dirty="0">
                <a:solidFill>
                  <a:srgbClr val="FFFF00"/>
                </a:solidFill>
              </a:rPr>
              <a:t>of the uncleanness, fornication, and lewdness which they have practiced.</a:t>
            </a:r>
          </a:p>
        </p:txBody>
      </p:sp>
    </p:spTree>
    <p:extLst>
      <p:ext uri="{BB962C8B-B14F-4D97-AF65-F5344CB8AC3E}">
        <p14:creationId xmlns:p14="http://schemas.microsoft.com/office/powerpoint/2010/main" val="1241634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14ACFA-69A6-A8CC-BE3C-F033C5E99892}"/>
              </a:ext>
            </a:extLst>
          </p:cNvPr>
          <p:cNvSpPr>
            <a:spLocks noGrp="1"/>
          </p:cNvSpPr>
          <p:nvPr>
            <p:ph idx="1"/>
          </p:nvPr>
        </p:nvSpPr>
        <p:spPr>
          <a:xfrm>
            <a:off x="101600" y="76199"/>
            <a:ext cx="7732584" cy="7327135"/>
          </a:xfrm>
        </p:spPr>
        <p:txBody>
          <a:bodyPr>
            <a:normAutofit fontScale="92500" lnSpcReduction="20000"/>
          </a:bodyPr>
          <a:lstStyle/>
          <a:p>
            <a:pPr marL="0" indent="0">
              <a:buNone/>
            </a:pPr>
            <a:r>
              <a:rPr lang="en-US" sz="4000" dirty="0">
                <a:solidFill>
                  <a:srgbClr val="FFFF00"/>
                </a:solidFill>
              </a:rPr>
              <a:t>Revelation 3:19-20  </a:t>
            </a:r>
            <a:r>
              <a:rPr lang="en-US" sz="4000" dirty="0"/>
              <a:t>"As many as </a:t>
            </a:r>
            <a:r>
              <a:rPr lang="en-US" sz="4000" dirty="0">
                <a:solidFill>
                  <a:srgbClr val="00B0F0"/>
                </a:solidFill>
              </a:rPr>
              <a:t>I love </a:t>
            </a:r>
            <a:r>
              <a:rPr lang="en-US" sz="4000" dirty="0"/>
              <a:t>{</a:t>
            </a:r>
            <a:r>
              <a:rPr lang="en-US" sz="4000" dirty="0" err="1"/>
              <a:t>phileo</a:t>
            </a:r>
            <a:r>
              <a:rPr lang="en-US" sz="4000" dirty="0"/>
              <a:t>}, </a:t>
            </a:r>
          </a:p>
          <a:p>
            <a:pPr marL="0" indent="0">
              <a:buNone/>
            </a:pPr>
            <a:r>
              <a:rPr lang="en-US" sz="4000" dirty="0">
                <a:solidFill>
                  <a:srgbClr val="00B0F0"/>
                </a:solidFill>
              </a:rPr>
              <a:t>I rebuke </a:t>
            </a:r>
            <a:r>
              <a:rPr lang="en-US" sz="4000" dirty="0"/>
              <a:t>and {I} </a:t>
            </a:r>
            <a:r>
              <a:rPr lang="en-US" sz="4000" dirty="0">
                <a:solidFill>
                  <a:srgbClr val="00B0F0"/>
                </a:solidFill>
              </a:rPr>
              <a:t>chasten</a:t>
            </a:r>
            <a:r>
              <a:rPr lang="en-US" sz="4000" dirty="0"/>
              <a:t> {discipline}. </a:t>
            </a:r>
          </a:p>
          <a:p>
            <a:pPr marL="0" indent="0">
              <a:buNone/>
            </a:pPr>
            <a:r>
              <a:rPr lang="en-US" sz="4000" dirty="0"/>
              <a:t>Therefore </a:t>
            </a:r>
            <a:r>
              <a:rPr lang="en-US" sz="4000" dirty="0">
                <a:solidFill>
                  <a:srgbClr val="FF0000"/>
                </a:solidFill>
              </a:rPr>
              <a:t>be zealous </a:t>
            </a:r>
            <a:r>
              <a:rPr lang="en-US" sz="4000" dirty="0"/>
              <a:t>{aorist, active, imperative of </a:t>
            </a:r>
            <a:r>
              <a:rPr lang="en-US" sz="4000" dirty="0" err="1"/>
              <a:t>zeloo</a:t>
            </a:r>
            <a:r>
              <a:rPr lang="en-US" sz="4000" dirty="0"/>
              <a:t>} </a:t>
            </a:r>
            <a:r>
              <a:rPr lang="en-US" sz="4000" dirty="0">
                <a:solidFill>
                  <a:srgbClr val="FF0000"/>
                </a:solidFill>
              </a:rPr>
              <a:t>and repent </a:t>
            </a:r>
            <a:r>
              <a:rPr lang="en-US" sz="4000" dirty="0"/>
              <a:t>{aorist, active, imperative of </a:t>
            </a:r>
            <a:r>
              <a:rPr lang="en-US" sz="4000" dirty="0" err="1"/>
              <a:t>metanoeo</a:t>
            </a:r>
            <a:r>
              <a:rPr lang="en-US" sz="4000" dirty="0"/>
              <a:t>}. </a:t>
            </a:r>
          </a:p>
          <a:p>
            <a:pPr marL="0" indent="0">
              <a:buNone/>
            </a:pPr>
            <a:r>
              <a:rPr lang="en-US" sz="4000" dirty="0"/>
              <a:t>20 "</a:t>
            </a:r>
            <a:r>
              <a:rPr lang="en-US" sz="4000" dirty="0">
                <a:solidFill>
                  <a:srgbClr val="FFFF00"/>
                </a:solidFill>
              </a:rPr>
              <a:t>Behold, I stand at the door and knock. </a:t>
            </a:r>
            <a:r>
              <a:rPr lang="en-US" sz="4000" dirty="0"/>
              <a:t>{What door?}</a:t>
            </a:r>
          </a:p>
          <a:p>
            <a:pPr marL="0" indent="0">
              <a:buNone/>
            </a:pPr>
            <a:r>
              <a:rPr lang="en-US" sz="4000" dirty="0">
                <a:solidFill>
                  <a:srgbClr val="FFFF00"/>
                </a:solidFill>
              </a:rPr>
              <a:t>If </a:t>
            </a:r>
            <a:r>
              <a:rPr lang="en-US" sz="4000" dirty="0"/>
              <a:t>{3</a:t>
            </a:r>
            <a:r>
              <a:rPr lang="en-US" sz="4000" baseline="30000" dirty="0"/>
              <a:t>rd</a:t>
            </a:r>
            <a:r>
              <a:rPr lang="en-US" sz="4000" dirty="0"/>
              <a:t>} </a:t>
            </a:r>
            <a:r>
              <a:rPr lang="en-US" sz="4000" dirty="0">
                <a:solidFill>
                  <a:srgbClr val="FFFF00"/>
                </a:solidFill>
              </a:rPr>
              <a:t>anyone</a:t>
            </a:r>
            <a:r>
              <a:rPr lang="en-US" sz="4000" dirty="0"/>
              <a:t> {context – any believer} </a:t>
            </a:r>
            <a:r>
              <a:rPr lang="en-US" sz="4000" dirty="0">
                <a:solidFill>
                  <a:srgbClr val="FFFF00"/>
                </a:solidFill>
              </a:rPr>
              <a:t>hears My voice and opens the door, I will come in </a:t>
            </a:r>
            <a:r>
              <a:rPr lang="en-US" sz="4000" dirty="0"/>
              <a:t>{</a:t>
            </a:r>
            <a:r>
              <a:rPr lang="en-US" sz="4000" dirty="0" err="1"/>
              <a:t>eiserchomai</a:t>
            </a:r>
            <a:r>
              <a:rPr lang="en-US" sz="4000" dirty="0"/>
              <a:t>} </a:t>
            </a:r>
            <a:r>
              <a:rPr lang="en-US" sz="4000" dirty="0">
                <a:solidFill>
                  <a:srgbClr val="FFFF00"/>
                </a:solidFill>
              </a:rPr>
              <a:t>to </a:t>
            </a:r>
            <a:r>
              <a:rPr lang="en-US" sz="4000" dirty="0"/>
              <a:t>{pros} </a:t>
            </a:r>
            <a:r>
              <a:rPr lang="en-US" sz="4000" dirty="0">
                <a:solidFill>
                  <a:srgbClr val="FFFF00"/>
                </a:solidFill>
              </a:rPr>
              <a:t>him and dine with him, and he with Me.</a:t>
            </a:r>
          </a:p>
          <a:p>
            <a:pPr marL="0" indent="0">
              <a:buNone/>
            </a:pPr>
            <a:r>
              <a:rPr lang="en-US" sz="4000" dirty="0"/>
              <a:t> </a:t>
            </a:r>
          </a:p>
        </p:txBody>
      </p:sp>
      <p:pic>
        <p:nvPicPr>
          <p:cNvPr id="3" name="Picture 2">
            <a:extLst>
              <a:ext uri="{FF2B5EF4-FFF2-40B4-BE49-F238E27FC236}">
                <a16:creationId xmlns:a16="http://schemas.microsoft.com/office/drawing/2014/main" id="{EF7E8A22-6E8C-44B5-F052-0B3A93D14C67}"/>
              </a:ext>
            </a:extLst>
          </p:cNvPr>
          <p:cNvPicPr>
            <a:picLocks noChangeAspect="1"/>
          </p:cNvPicPr>
          <p:nvPr/>
        </p:nvPicPr>
        <p:blipFill>
          <a:blip r:embed="rId2"/>
          <a:stretch>
            <a:fillRect/>
          </a:stretch>
        </p:blipFill>
        <p:spPr>
          <a:xfrm>
            <a:off x="7834184" y="0"/>
            <a:ext cx="4357816" cy="6858000"/>
          </a:xfrm>
          <a:prstGeom prst="rect">
            <a:avLst/>
          </a:prstGeom>
        </p:spPr>
      </p:pic>
    </p:spTree>
    <p:extLst>
      <p:ext uri="{BB962C8B-B14F-4D97-AF65-F5344CB8AC3E}">
        <p14:creationId xmlns:p14="http://schemas.microsoft.com/office/powerpoint/2010/main" val="281146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1F44C8-6888-C6F0-6443-BA90C2307028}"/>
              </a:ext>
            </a:extLst>
          </p:cNvPr>
          <p:cNvSpPr>
            <a:spLocks noGrp="1"/>
          </p:cNvSpPr>
          <p:nvPr>
            <p:ph idx="1"/>
          </p:nvPr>
        </p:nvSpPr>
        <p:spPr>
          <a:xfrm>
            <a:off x="101600" y="76200"/>
            <a:ext cx="6860903" cy="6705600"/>
          </a:xfrm>
        </p:spPr>
        <p:txBody>
          <a:bodyPr>
            <a:normAutofit lnSpcReduction="10000"/>
          </a:bodyPr>
          <a:lstStyle/>
          <a:p>
            <a:pPr marL="0" indent="0">
              <a:buNone/>
            </a:pPr>
            <a:r>
              <a:rPr lang="en-US" sz="4000" dirty="0">
                <a:solidFill>
                  <a:srgbClr val="FFFF00"/>
                </a:solidFill>
              </a:rPr>
              <a:t>Clarification: The issue at salvation / justification is </a:t>
            </a:r>
            <a:r>
              <a:rPr lang="en-US" sz="4000" dirty="0">
                <a:solidFill>
                  <a:srgbClr val="FF0000"/>
                </a:solidFill>
              </a:rPr>
              <a:t>not</a:t>
            </a:r>
            <a:r>
              <a:rPr lang="en-US" sz="4000" dirty="0">
                <a:solidFill>
                  <a:srgbClr val="FFFF00"/>
                </a:solidFill>
              </a:rPr>
              <a:t> </a:t>
            </a:r>
            <a:r>
              <a:rPr lang="en-US" sz="4000" dirty="0">
                <a:solidFill>
                  <a:srgbClr val="00B0F0"/>
                </a:solidFill>
              </a:rPr>
              <a:t>“repenting of your sins” </a:t>
            </a:r>
            <a:r>
              <a:rPr lang="en-US" sz="4000" dirty="0"/>
              <a:t>{though we have many} but </a:t>
            </a:r>
            <a:r>
              <a:rPr lang="en-US" sz="4000" dirty="0">
                <a:solidFill>
                  <a:srgbClr val="FF0000"/>
                </a:solidFill>
              </a:rPr>
              <a:t>CHANGING YOUR MIND </a:t>
            </a:r>
            <a:r>
              <a:rPr lang="en-US" sz="4000" dirty="0"/>
              <a:t>about the </a:t>
            </a:r>
            <a:r>
              <a:rPr lang="en-US" sz="4000" dirty="0">
                <a:solidFill>
                  <a:srgbClr val="FF0000"/>
                </a:solidFill>
              </a:rPr>
              <a:t>SAVIOR</a:t>
            </a:r>
            <a:r>
              <a:rPr lang="en-US" sz="4000" dirty="0"/>
              <a:t> who died for your sins so as to </a:t>
            </a:r>
            <a:r>
              <a:rPr lang="en-US" sz="4000" dirty="0">
                <a:solidFill>
                  <a:srgbClr val="FF0000"/>
                </a:solidFill>
              </a:rPr>
              <a:t>TRUST</a:t>
            </a:r>
            <a:r>
              <a:rPr lang="en-US" sz="4000" dirty="0"/>
              <a:t> in His finished work </a:t>
            </a:r>
            <a:r>
              <a:rPr lang="en-US" sz="4000" dirty="0">
                <a:solidFill>
                  <a:srgbClr val="FF0000"/>
                </a:solidFill>
              </a:rPr>
              <a:t>ALONE </a:t>
            </a:r>
            <a:r>
              <a:rPr lang="en-US" sz="4000" dirty="0"/>
              <a:t>{Luke 13:1-5; John 3:14-18; book of John, Romans, Galatians;                    2 Peter 3:9}. </a:t>
            </a:r>
          </a:p>
          <a:p>
            <a:pPr marL="0" indent="0">
              <a:buNone/>
            </a:pPr>
            <a:endParaRPr lang="en-US" sz="4000" dirty="0"/>
          </a:p>
          <a:p>
            <a:pPr marL="0" indent="0">
              <a:buNone/>
            </a:pPr>
            <a:endParaRPr lang="en-US" sz="4000" dirty="0"/>
          </a:p>
        </p:txBody>
      </p:sp>
      <p:pic>
        <p:nvPicPr>
          <p:cNvPr id="3" name="Picture 2">
            <a:extLst>
              <a:ext uri="{FF2B5EF4-FFF2-40B4-BE49-F238E27FC236}">
                <a16:creationId xmlns:a16="http://schemas.microsoft.com/office/drawing/2014/main" id="{F5ACBBBE-0D89-2C8A-E5F6-8FB81CF32F86}"/>
              </a:ext>
            </a:extLst>
          </p:cNvPr>
          <p:cNvPicPr>
            <a:picLocks noChangeAspect="1"/>
          </p:cNvPicPr>
          <p:nvPr/>
        </p:nvPicPr>
        <p:blipFill>
          <a:blip r:embed="rId2"/>
          <a:stretch>
            <a:fillRect/>
          </a:stretch>
        </p:blipFill>
        <p:spPr>
          <a:xfrm>
            <a:off x="7174992" y="0"/>
            <a:ext cx="5017008" cy="6858000"/>
          </a:xfrm>
          <a:prstGeom prst="rect">
            <a:avLst/>
          </a:prstGeom>
        </p:spPr>
      </p:pic>
    </p:spTree>
    <p:extLst>
      <p:ext uri="{BB962C8B-B14F-4D97-AF65-F5344CB8AC3E}">
        <p14:creationId xmlns:p14="http://schemas.microsoft.com/office/powerpoint/2010/main" val="2677362366"/>
      </p:ext>
    </p:extLst>
  </p:cSld>
  <p:clrMapOvr>
    <a:masterClrMapping/>
  </p:clrMapOvr>
  <p:transition spd="slow">
    <p:wheel spokes="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1F44C8-6888-C6F0-6443-BA90C2307028}"/>
              </a:ext>
            </a:extLst>
          </p:cNvPr>
          <p:cNvSpPr>
            <a:spLocks noGrp="1"/>
          </p:cNvSpPr>
          <p:nvPr>
            <p:ph idx="1"/>
          </p:nvPr>
        </p:nvSpPr>
        <p:spPr/>
        <p:txBody>
          <a:bodyPr>
            <a:normAutofit lnSpcReduction="10000"/>
          </a:bodyPr>
          <a:lstStyle/>
          <a:p>
            <a:pPr marL="0" indent="0">
              <a:buNone/>
            </a:pPr>
            <a:r>
              <a:rPr lang="en-US" sz="4000" dirty="0"/>
              <a:t>However, repentance </a:t>
            </a:r>
            <a:r>
              <a:rPr lang="en-US" sz="4000" dirty="0">
                <a:solidFill>
                  <a:srgbClr val="FFFF00"/>
                </a:solidFill>
              </a:rPr>
              <a:t>‘from sin’, human viewpoint, self-dependence, </a:t>
            </a:r>
            <a:r>
              <a:rPr lang="en-US" sz="4000" dirty="0" err="1">
                <a:solidFill>
                  <a:srgbClr val="FFFF00"/>
                </a:solidFill>
              </a:rPr>
              <a:t>etc</a:t>
            </a:r>
            <a:r>
              <a:rPr lang="en-US" sz="4000" dirty="0">
                <a:solidFill>
                  <a:srgbClr val="FFFF00"/>
                </a:solidFill>
              </a:rPr>
              <a:t>, </a:t>
            </a:r>
            <a:r>
              <a:rPr lang="en-US" sz="4000" dirty="0"/>
              <a:t>does have a place </a:t>
            </a:r>
            <a:r>
              <a:rPr lang="en-US" sz="4000" dirty="0">
                <a:solidFill>
                  <a:srgbClr val="FF0000"/>
                </a:solidFill>
              </a:rPr>
              <a:t>AFTER</a:t>
            </a:r>
            <a:r>
              <a:rPr lang="en-US" sz="4000" dirty="0"/>
              <a:t> justification in the believer’s life as part of the process of practical </a:t>
            </a:r>
            <a:r>
              <a:rPr lang="en-US" sz="4000" dirty="0">
                <a:solidFill>
                  <a:srgbClr val="FF0000"/>
                </a:solidFill>
              </a:rPr>
              <a:t>SANCTIFICATION</a:t>
            </a:r>
            <a:r>
              <a:rPr lang="en-US" sz="4000" dirty="0"/>
              <a:t> </a:t>
            </a:r>
            <a:r>
              <a:rPr lang="en-US" sz="4000" dirty="0">
                <a:solidFill>
                  <a:srgbClr val="FF0000"/>
                </a:solidFill>
              </a:rPr>
              <a:t>and GROWTH. </a:t>
            </a:r>
            <a:r>
              <a:rPr lang="en-US" sz="4000" dirty="0"/>
              <a:t>{2 Cor. 7:8-11; 12:20-21; Rev. 2:5; Romans 12:2}</a:t>
            </a:r>
          </a:p>
          <a:p>
            <a:pPr marL="0" indent="0">
              <a:buNone/>
            </a:pPr>
            <a:r>
              <a:rPr lang="en-US" sz="3600" dirty="0">
                <a:solidFill>
                  <a:srgbClr val="FFFF00"/>
                </a:solidFill>
              </a:rPr>
              <a:t>Romans 12:2 </a:t>
            </a:r>
            <a:r>
              <a:rPr lang="en-US" sz="3600" dirty="0"/>
              <a:t>And </a:t>
            </a:r>
            <a:r>
              <a:rPr lang="en-US" sz="3600" dirty="0">
                <a:solidFill>
                  <a:srgbClr val="FFFF00"/>
                </a:solidFill>
              </a:rPr>
              <a:t>do not be conformed to this world, but be transformed</a:t>
            </a:r>
            <a:r>
              <a:rPr lang="en-US" sz="3600" dirty="0"/>
              <a:t> by the </a:t>
            </a:r>
            <a:r>
              <a:rPr lang="en-US" sz="3600" dirty="0">
                <a:solidFill>
                  <a:srgbClr val="00B0F0"/>
                </a:solidFill>
              </a:rPr>
              <a:t>renewing of your mind</a:t>
            </a:r>
            <a:r>
              <a:rPr lang="en-US" sz="3600" dirty="0"/>
              <a:t>, that you may prove what is that good and acceptable and perfect will of God. </a:t>
            </a:r>
          </a:p>
          <a:p>
            <a:pPr marL="0" indent="0">
              <a:buNone/>
            </a:pPr>
            <a:endParaRPr lang="en-US" sz="900" dirty="0"/>
          </a:p>
          <a:p>
            <a:pPr marL="0" indent="0">
              <a:buNone/>
            </a:pPr>
            <a:r>
              <a:rPr lang="en-US" sz="3600" dirty="0">
                <a:solidFill>
                  <a:srgbClr val="FFFF00"/>
                </a:solidFill>
              </a:rPr>
              <a:t>Hebrews 6:6 </a:t>
            </a:r>
            <a:r>
              <a:rPr lang="en-US" sz="3600" dirty="0"/>
              <a:t>if they fall away, </a:t>
            </a:r>
            <a:r>
              <a:rPr lang="en-US" sz="3600" dirty="0">
                <a:solidFill>
                  <a:srgbClr val="00B0F0"/>
                </a:solidFill>
              </a:rPr>
              <a:t>to renew them again to repentance</a:t>
            </a:r>
            <a:r>
              <a:rPr lang="en-US" sz="3600" dirty="0"/>
              <a:t>, since they crucify again for themselves the Son of God, and put Him to an open shame. </a:t>
            </a:r>
          </a:p>
        </p:txBody>
      </p:sp>
    </p:spTree>
    <p:extLst>
      <p:ext uri="{BB962C8B-B14F-4D97-AF65-F5344CB8AC3E}">
        <p14:creationId xmlns:p14="http://schemas.microsoft.com/office/powerpoint/2010/main" val="354691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676400" y="152400"/>
            <a:ext cx="8991600" cy="1143000"/>
          </a:xfrm>
        </p:spPr>
        <p:txBody>
          <a:bodyPr>
            <a:noAutofit/>
          </a:bodyPr>
          <a:lstStyle/>
          <a:p>
            <a:r>
              <a:rPr lang="en-US" sz="3600" dirty="0">
                <a:solidFill>
                  <a:srgbClr val="FFFF00"/>
                </a:solidFill>
                <a:latin typeface="Times New Roman" pitchFamily="18" charset="0"/>
                <a:cs typeface="Times New Roman" pitchFamily="18" charset="0"/>
              </a:rPr>
              <a:t>Why Doesn’t The Bible Teach That One Has To “</a:t>
            </a:r>
            <a:r>
              <a:rPr lang="en-US" sz="3600" u="sng" dirty="0">
                <a:solidFill>
                  <a:srgbClr val="FFFF00"/>
                </a:solidFill>
                <a:latin typeface="Times New Roman" pitchFamily="18" charset="0"/>
                <a:cs typeface="Times New Roman" pitchFamily="18" charset="0"/>
              </a:rPr>
              <a:t>Repent From Their Sins</a:t>
            </a:r>
            <a:r>
              <a:rPr lang="en-US" sz="3600" dirty="0">
                <a:solidFill>
                  <a:srgbClr val="FFFF00"/>
                </a:solidFill>
                <a:latin typeface="Times New Roman" pitchFamily="18" charset="0"/>
                <a:cs typeface="Times New Roman" pitchFamily="18" charset="0"/>
              </a:rPr>
              <a:t>” To Be Saved from Hell?</a:t>
            </a:r>
          </a:p>
        </p:txBody>
      </p:sp>
      <p:sp>
        <p:nvSpPr>
          <p:cNvPr id="6" name="Content Placeholder 5"/>
          <p:cNvSpPr>
            <a:spLocks noGrp="1"/>
          </p:cNvSpPr>
          <p:nvPr>
            <p:ph idx="1"/>
          </p:nvPr>
        </p:nvSpPr>
        <p:spPr>
          <a:xfrm>
            <a:off x="152400" y="1371601"/>
            <a:ext cx="12039600" cy="5486400"/>
          </a:xfrm>
        </p:spPr>
        <p:txBody>
          <a:bodyPr/>
          <a:lstStyle/>
          <a:p>
            <a:pPr marL="514350" indent="-514350">
              <a:buAutoNum type="arabicPeriod"/>
            </a:pPr>
            <a:r>
              <a:rPr lang="en-US" dirty="0">
                <a:latin typeface="Times New Roman" pitchFamily="18" charset="0"/>
                <a:cs typeface="Times New Roman" pitchFamily="18" charset="0"/>
              </a:rPr>
              <a:t>Because the phrase “repent from you sins” is </a:t>
            </a:r>
            <a:r>
              <a:rPr lang="en-US" dirty="0">
                <a:solidFill>
                  <a:srgbClr val="FFFF00"/>
                </a:solidFill>
                <a:latin typeface="Times New Roman" pitchFamily="18" charset="0"/>
                <a:cs typeface="Times New Roman" pitchFamily="18" charset="0"/>
              </a:rPr>
              <a:t>NOWHERE</a:t>
            </a:r>
            <a:r>
              <a:rPr lang="en-US" dirty="0">
                <a:latin typeface="Times New Roman" pitchFamily="18" charset="0"/>
                <a:cs typeface="Times New Roman" pitchFamily="18" charset="0"/>
              </a:rPr>
              <a:t> found in the New Testament.</a:t>
            </a:r>
          </a:p>
          <a:p>
            <a:pPr marL="514350" indent="-514350">
              <a:buAutoNum type="arabicPeriod"/>
            </a:pPr>
            <a:r>
              <a:rPr lang="en-US" dirty="0">
                <a:latin typeface="Times New Roman" pitchFamily="18" charset="0"/>
                <a:cs typeface="Times New Roman" pitchFamily="18" charset="0"/>
              </a:rPr>
              <a:t>Because this would require an unbeliever to </a:t>
            </a:r>
            <a:r>
              <a:rPr lang="en-US" u="sng" dirty="0">
                <a:solidFill>
                  <a:srgbClr val="FFFF00"/>
                </a:solidFill>
                <a:latin typeface="Times New Roman" pitchFamily="18" charset="0"/>
                <a:cs typeface="Times New Roman" pitchFamily="18" charset="0"/>
              </a:rPr>
              <a:t>DO</a:t>
            </a:r>
            <a:r>
              <a:rPr lang="en-US" dirty="0">
                <a:latin typeface="Times New Roman" pitchFamily="18" charset="0"/>
                <a:cs typeface="Times New Roman" pitchFamily="18" charset="0"/>
              </a:rPr>
              <a:t> something for salvation and require </a:t>
            </a:r>
            <a:r>
              <a:rPr lang="en-US" dirty="0">
                <a:solidFill>
                  <a:srgbClr val="FFFF00"/>
                </a:solidFill>
                <a:latin typeface="Times New Roman" pitchFamily="18" charset="0"/>
                <a:cs typeface="Times New Roman" pitchFamily="18" charset="0"/>
              </a:rPr>
              <a:t>2</a:t>
            </a:r>
            <a:r>
              <a:rPr lang="en-US" dirty="0">
                <a:latin typeface="Times New Roman" pitchFamily="18" charset="0"/>
                <a:cs typeface="Times New Roman" pitchFamily="18" charset="0"/>
              </a:rPr>
              <a:t> conditions for salvation.</a:t>
            </a:r>
          </a:p>
          <a:p>
            <a:pPr marL="514350" indent="-514350">
              <a:buAutoNum type="arabicPeriod"/>
            </a:pPr>
            <a:r>
              <a:rPr lang="en-US" dirty="0">
                <a:latin typeface="Times New Roman" pitchFamily="18" charset="0"/>
                <a:cs typeface="Times New Roman" pitchFamily="18" charset="0"/>
              </a:rPr>
              <a:t>Because this would rob a person of the absolute assurance of their salvation as he would never know </a:t>
            </a:r>
            <a:r>
              <a:rPr lang="en-US" dirty="0">
                <a:solidFill>
                  <a:srgbClr val="FFFF00"/>
                </a:solidFill>
                <a:latin typeface="Times New Roman" pitchFamily="18" charset="0"/>
                <a:cs typeface="Times New Roman" pitchFamily="18" charset="0"/>
              </a:rPr>
              <a:t>WHAT</a:t>
            </a:r>
            <a:r>
              <a:rPr lang="en-US" dirty="0">
                <a:latin typeface="Times New Roman" pitchFamily="18" charset="0"/>
                <a:cs typeface="Times New Roman" pitchFamily="18" charset="0"/>
              </a:rPr>
              <a:t> all his sins were, nor </a:t>
            </a:r>
            <a:r>
              <a:rPr lang="en-US" dirty="0">
                <a:solidFill>
                  <a:srgbClr val="FFFF00"/>
                </a:solidFill>
                <a:latin typeface="Times New Roman" pitchFamily="18" charset="0"/>
                <a:cs typeface="Times New Roman" pitchFamily="18" charset="0"/>
              </a:rPr>
              <a:t>WHEN </a:t>
            </a:r>
            <a:r>
              <a:rPr lang="en-US" dirty="0">
                <a:latin typeface="Times New Roman" pitchFamily="18" charset="0"/>
                <a:cs typeface="Times New Roman" pitchFamily="18" charset="0"/>
              </a:rPr>
              <a:t>he had fully repented of them..</a:t>
            </a:r>
          </a:p>
          <a:p>
            <a:pPr marL="514350" indent="-514350">
              <a:buAutoNum type="arabicPeriod"/>
            </a:pPr>
            <a:r>
              <a:rPr lang="en-US" dirty="0">
                <a:latin typeface="Times New Roman" pitchFamily="18" charset="0"/>
                <a:cs typeface="Times New Roman" pitchFamily="18" charset="0"/>
              </a:rPr>
              <a:t>Because the sin problem has already been settled once and for all when Christ died on the cross and the condition for salvation is </a:t>
            </a:r>
            <a:r>
              <a:rPr lang="en-US" dirty="0">
                <a:solidFill>
                  <a:srgbClr val="FFFF00"/>
                </a:solidFill>
                <a:latin typeface="Times New Roman" pitchFamily="18" charset="0"/>
                <a:cs typeface="Times New Roman" pitchFamily="18" charset="0"/>
              </a:rPr>
              <a:t>FAITH alone in CHRIST alone</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818681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DD6DF-9479-A63A-A2A0-231EABBA81A6}"/>
              </a:ext>
            </a:extLst>
          </p:cNvPr>
          <p:cNvSpPr>
            <a:spLocks noGrp="1"/>
          </p:cNvSpPr>
          <p:nvPr>
            <p:ph idx="1"/>
          </p:nvPr>
        </p:nvSpPr>
        <p:spPr>
          <a:xfrm>
            <a:off x="95248" y="142874"/>
            <a:ext cx="8455628" cy="7018090"/>
          </a:xfrm>
        </p:spPr>
        <p:txBody>
          <a:bodyPr>
            <a:normAutofit fontScale="85000" lnSpcReduction="20000"/>
          </a:bodyPr>
          <a:lstStyle/>
          <a:p>
            <a:pPr marL="742950" indent="-742950">
              <a:buAutoNum type="alphaUcPeriod" startAt="11"/>
            </a:pPr>
            <a:r>
              <a:rPr lang="en-US" sz="4100" b="1" dirty="0">
                <a:latin typeface="Times New Roman" panose="02020603050405020304" pitchFamily="18" charset="0"/>
                <a:cs typeface="Times New Roman" panose="02020603050405020304" pitchFamily="18" charset="0"/>
              </a:rPr>
              <a:t>Acquiring CLARITY in CHILD EVANGELISM. </a:t>
            </a:r>
            <a:r>
              <a:rPr lang="en-US" sz="4100" dirty="0">
                <a:latin typeface="Times New Roman" panose="02020603050405020304" pitchFamily="18" charset="0"/>
                <a:cs typeface="Times New Roman" panose="02020603050405020304" pitchFamily="18" charset="0"/>
              </a:rPr>
              <a:t>These studies can be watched at: </a:t>
            </a:r>
            <a:r>
              <a:rPr lang="en-US" sz="3500" b="1" dirty="0">
                <a:latin typeface="Times New Roman" panose="02020603050405020304" pitchFamily="18" charset="0"/>
                <a:cs typeface="Times New Roman" panose="02020603050405020304" pitchFamily="18" charset="0"/>
              </a:rPr>
              <a:t>Our website</a:t>
            </a:r>
            <a:r>
              <a:rPr lang="en-US" sz="3500" dirty="0">
                <a:latin typeface="Times New Roman" panose="02020603050405020304" pitchFamily="18" charset="0"/>
                <a:cs typeface="Times New Roman" panose="02020603050405020304" pitchFamily="18" charset="0"/>
              </a:rPr>
              <a:t>: Grace &amp; Truth Bible Church, GA – </a:t>
            </a:r>
            <a:r>
              <a:rPr lang="en-US" sz="3500" b="1" i="1" dirty="0">
                <a:latin typeface="Times New Roman" panose="02020603050405020304" pitchFamily="18" charset="0"/>
                <a:cs typeface="Times New Roman" panose="02020603050405020304" pitchFamily="18" charset="0"/>
              </a:rPr>
              <a:t>gracetruthbible.org </a:t>
            </a:r>
            <a:r>
              <a:rPr lang="en-US" sz="3500" b="1" dirty="0">
                <a:latin typeface="Times New Roman" panose="02020603050405020304" pitchFamily="18" charset="0"/>
                <a:cs typeface="Times New Roman" panose="02020603050405020304" pitchFamily="18" charset="0"/>
              </a:rPr>
              <a:t>series</a:t>
            </a:r>
            <a:r>
              <a:rPr lang="en-US" sz="3500" dirty="0">
                <a:latin typeface="Times New Roman" panose="02020603050405020304" pitchFamily="18" charset="0"/>
                <a:cs typeface="Times New Roman" panose="02020603050405020304" pitchFamily="18" charset="0"/>
              </a:rPr>
              <a:t>:  </a:t>
            </a:r>
            <a:r>
              <a:rPr lang="en-US" sz="3500" b="1" i="1" dirty="0">
                <a:latin typeface="Times New Roman" panose="02020603050405020304" pitchFamily="18" charset="0"/>
                <a:cs typeface="Times New Roman" panose="02020603050405020304" pitchFamily="18" charset="0"/>
              </a:rPr>
              <a:t>Christian Parenting by the Book</a:t>
            </a:r>
            <a:r>
              <a:rPr lang="en-US" sz="3500" dirty="0">
                <a:latin typeface="Times New Roman" panose="02020603050405020304" pitchFamily="18" charset="0"/>
                <a:cs typeface="Times New Roman" panose="02020603050405020304" pitchFamily="18" charset="0"/>
              </a:rPr>
              <a:t>: </a:t>
            </a:r>
          </a:p>
          <a:p>
            <a:pPr marL="0" indent="0">
              <a:buNone/>
            </a:pPr>
            <a:r>
              <a:rPr lang="en-US" sz="3500" b="1" i="1" dirty="0">
                <a:latin typeface="Times New Roman" panose="02020603050405020304" pitchFamily="18" charset="0"/>
                <a:cs typeface="Times New Roman" panose="02020603050405020304" pitchFamily="18" charset="0"/>
              </a:rPr>
              <a:t>How to Lead Your Child to Christ for Salvation</a:t>
            </a:r>
            <a:r>
              <a:rPr lang="en-US" sz="3500" b="1" dirty="0">
                <a:latin typeface="Times New Roman" panose="02020603050405020304" pitchFamily="18" charset="0"/>
                <a:cs typeface="Times New Roman" panose="02020603050405020304" pitchFamily="18" charset="0"/>
              </a:rPr>
              <a:t> </a:t>
            </a:r>
            <a:r>
              <a:rPr lang="en-US" sz="3500" dirty="0">
                <a:latin typeface="Times New Roman" panose="02020603050405020304" pitchFamily="18" charset="0"/>
                <a:cs typeface="Times New Roman" panose="02020603050405020304" pitchFamily="18" charset="0"/>
              </a:rPr>
              <a:t>on </a:t>
            </a:r>
            <a:r>
              <a:rPr lang="en-US" sz="3500" b="1" dirty="0">
                <a:latin typeface="Times New Roman" panose="02020603050405020304" pitchFamily="18" charset="0"/>
                <a:cs typeface="Times New Roman" panose="02020603050405020304" pitchFamily="18" charset="0"/>
              </a:rPr>
              <a:t>You Tube:  </a:t>
            </a:r>
            <a:r>
              <a:rPr lang="en-US" sz="3300" dirty="0">
                <a:latin typeface="Times New Roman" panose="02020603050405020304" pitchFamily="18" charset="0"/>
                <a:cs typeface="Times New Roman" panose="02020603050405020304" pitchFamily="18" charset="0"/>
                <a:hlinkClick r:id="rId3"/>
              </a:rPr>
              <a:t>https://www.youtube.com/watch?v=iZaSs51Hg-0&amp;list=PLLbwHjPL2KVtNwOc7Apb9LzTPvEnZsuZF&amp;index=4</a:t>
            </a:r>
            <a:r>
              <a:rPr lang="en-US" sz="3300" dirty="0">
                <a:latin typeface="Times New Roman" panose="02020603050405020304" pitchFamily="18" charset="0"/>
                <a:cs typeface="Times New Roman" panose="02020603050405020304" pitchFamily="18" charset="0"/>
              </a:rPr>
              <a:t> - </a:t>
            </a:r>
            <a:r>
              <a:rPr lang="en-US" sz="3300" b="1" dirty="0">
                <a:latin typeface="Times New Roman" panose="02020603050405020304" pitchFamily="18" charset="0"/>
                <a:cs typeface="Times New Roman" panose="02020603050405020304" pitchFamily="18" charset="0"/>
              </a:rPr>
              <a:t>Sermon Audio with handout</a:t>
            </a:r>
            <a:r>
              <a:rPr lang="en-US" sz="3300" dirty="0">
                <a:latin typeface="Times New Roman" panose="02020603050405020304" pitchFamily="18" charset="0"/>
                <a:cs typeface="Times New Roman" panose="02020603050405020304" pitchFamily="18" charset="0"/>
              </a:rPr>
              <a:t>: </a:t>
            </a:r>
            <a:r>
              <a:rPr lang="en-US" sz="3300" i="1" dirty="0">
                <a:latin typeface="Times New Roman" panose="02020603050405020304" pitchFamily="18" charset="0"/>
                <a:cs typeface="Times New Roman" panose="02020603050405020304" pitchFamily="18" charset="0"/>
              </a:rPr>
              <a:t>https://www.sermonaudio.com/sermoninfo.asp?SID=21242243435351</a:t>
            </a:r>
          </a:p>
          <a:p>
            <a:pPr marL="0" indent="0">
              <a:buNone/>
            </a:pPr>
            <a:r>
              <a:rPr lang="en-US" sz="3500" b="1" i="1" dirty="0">
                <a:latin typeface="Times New Roman" panose="02020603050405020304" pitchFamily="18" charset="0"/>
                <a:cs typeface="Times New Roman" panose="02020603050405020304" pitchFamily="18" charset="0"/>
              </a:rPr>
              <a:t>How to Help Your Child Grow Spiritually</a:t>
            </a:r>
            <a:r>
              <a:rPr lang="en-US" sz="3500" b="1" dirty="0">
                <a:latin typeface="Times New Roman" panose="02020603050405020304" pitchFamily="18" charset="0"/>
                <a:cs typeface="Times New Roman" panose="02020603050405020304" pitchFamily="18" charset="0"/>
              </a:rPr>
              <a:t> </a:t>
            </a:r>
            <a:r>
              <a:rPr lang="en-US" sz="3500" dirty="0">
                <a:latin typeface="Times New Roman" panose="02020603050405020304" pitchFamily="18" charset="0"/>
                <a:cs typeface="Times New Roman" panose="02020603050405020304" pitchFamily="18" charset="0"/>
              </a:rPr>
              <a:t>on </a:t>
            </a:r>
          </a:p>
          <a:p>
            <a:pPr marL="0" indent="0">
              <a:buNone/>
            </a:pPr>
            <a:r>
              <a:rPr lang="en-US" sz="3500" b="1" dirty="0">
                <a:latin typeface="Times New Roman" panose="02020603050405020304" pitchFamily="18" charset="0"/>
                <a:cs typeface="Times New Roman" panose="02020603050405020304" pitchFamily="18" charset="0"/>
              </a:rPr>
              <a:t>You Tube: </a:t>
            </a:r>
            <a:r>
              <a:rPr lang="en-US" sz="3300" dirty="0">
                <a:latin typeface="Times New Roman" panose="02020603050405020304" pitchFamily="18" charset="0"/>
                <a:cs typeface="Times New Roman" panose="02020603050405020304" pitchFamily="18" charset="0"/>
              </a:rPr>
              <a:t>https://www.youtube.com/watch?v=hun1v4vomHc&amp;list=PLLbwHjPL2KVtNwOc7Apb9LzTPvEnZsuZF&amp;index=5  or on </a:t>
            </a:r>
            <a:r>
              <a:rPr lang="en-US" sz="3300" b="1" dirty="0">
                <a:latin typeface="Times New Roman" panose="02020603050405020304" pitchFamily="18" charset="0"/>
                <a:cs typeface="Times New Roman" panose="02020603050405020304" pitchFamily="18" charset="0"/>
              </a:rPr>
              <a:t>Sermon Audio</a:t>
            </a:r>
            <a:r>
              <a:rPr lang="en-US" sz="3300" dirty="0">
                <a:latin typeface="Times New Roman" panose="02020603050405020304" pitchFamily="18" charset="0"/>
                <a:cs typeface="Times New Roman" panose="02020603050405020304" pitchFamily="18" charset="0"/>
              </a:rPr>
              <a:t>: https://www.sermonaudio.com/sermoninfo.asp?SID=229242310181323</a:t>
            </a:r>
          </a:p>
          <a:p>
            <a:pPr marL="0" indent="0">
              <a:buNone/>
            </a:pPr>
            <a:endParaRPr lang="en-US" sz="3600" b="1" u="sng"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A6AC57-2760-BECC-EA86-FD8116EA3FD4}"/>
              </a:ext>
            </a:extLst>
          </p:cNvPr>
          <p:cNvPicPr>
            <a:picLocks noChangeAspect="1"/>
          </p:cNvPicPr>
          <p:nvPr/>
        </p:nvPicPr>
        <p:blipFill>
          <a:blip r:embed="rId4"/>
          <a:stretch>
            <a:fillRect/>
          </a:stretch>
        </p:blipFill>
        <p:spPr>
          <a:xfrm>
            <a:off x="8550876" y="142874"/>
            <a:ext cx="3641124" cy="6715126"/>
          </a:xfrm>
          <a:prstGeom prst="rect">
            <a:avLst/>
          </a:prstGeom>
        </p:spPr>
      </p:pic>
    </p:spTree>
    <p:extLst>
      <p:ext uri="{BB962C8B-B14F-4D97-AF65-F5344CB8AC3E}">
        <p14:creationId xmlns:p14="http://schemas.microsoft.com/office/powerpoint/2010/main" val="414292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FDC814-A032-44AD-0B6C-59CADBC5EDDA}"/>
              </a:ext>
            </a:extLst>
          </p:cNvPr>
          <p:cNvSpPr>
            <a:spLocks noGrp="1"/>
          </p:cNvSpPr>
          <p:nvPr>
            <p:ph idx="1"/>
          </p:nvPr>
        </p:nvSpPr>
        <p:spPr>
          <a:xfrm>
            <a:off x="101599" y="76200"/>
            <a:ext cx="12090401" cy="6705600"/>
          </a:xfrm>
        </p:spPr>
        <p:txBody>
          <a:bodyPr>
            <a:normAutofit lnSpcReduction="10000"/>
          </a:bodyPr>
          <a:lstStyle/>
          <a:p>
            <a:pPr marL="0" indent="0">
              <a:buNone/>
            </a:pPr>
            <a:r>
              <a:rPr lang="en-US" sz="3200" dirty="0"/>
              <a:t>•  </a:t>
            </a:r>
            <a:r>
              <a:rPr lang="en-US" sz="3200" dirty="0">
                <a:solidFill>
                  <a:srgbClr val="FFFF00"/>
                </a:solidFill>
              </a:rPr>
              <a:t>What is Acts 2:38 teaching &amp; not teaching?</a:t>
            </a:r>
          </a:p>
          <a:p>
            <a:pPr marL="0" indent="0">
              <a:buNone/>
            </a:pPr>
            <a:endParaRPr lang="en-US" sz="600" dirty="0"/>
          </a:p>
          <a:p>
            <a:pPr marL="514350" indent="-514350">
              <a:buAutoNum type="alphaLcPeriod"/>
            </a:pPr>
            <a:r>
              <a:rPr lang="en-US" sz="3200" dirty="0"/>
              <a:t>Let’s examine the historical &amp; immediate </a:t>
            </a:r>
            <a:r>
              <a:rPr lang="en-US" sz="3200" dirty="0">
                <a:solidFill>
                  <a:srgbClr val="FF0000"/>
                </a:solidFill>
              </a:rPr>
              <a:t>CONTEXTS</a:t>
            </a:r>
            <a:r>
              <a:rPr lang="en-US" sz="3200" dirty="0"/>
              <a:t> of Acts 2:38.</a:t>
            </a:r>
          </a:p>
          <a:p>
            <a:pPr marL="0" indent="0">
              <a:buNone/>
            </a:pPr>
            <a:endParaRPr lang="en-US" sz="800" dirty="0"/>
          </a:p>
          <a:p>
            <a:pPr marL="0" indent="0">
              <a:buNone/>
            </a:pPr>
            <a:r>
              <a:rPr lang="en-US" sz="3200" dirty="0"/>
              <a:t>     *   What did Jesus Christ tell His disciples in </a:t>
            </a:r>
            <a:r>
              <a:rPr lang="en-US" sz="3200" dirty="0">
                <a:solidFill>
                  <a:srgbClr val="FFFF00"/>
                </a:solidFill>
              </a:rPr>
              <a:t>Luke 24:46-49</a:t>
            </a:r>
            <a:r>
              <a:rPr lang="en-US" sz="3200" dirty="0"/>
              <a:t>?</a:t>
            </a:r>
          </a:p>
          <a:p>
            <a:pPr marL="0" indent="0">
              <a:buNone/>
            </a:pPr>
            <a:endParaRPr lang="en-US" sz="800" dirty="0"/>
          </a:p>
          <a:p>
            <a:pPr marL="0" indent="0">
              <a:buNone/>
            </a:pPr>
            <a:r>
              <a:rPr lang="en-US" sz="3200" dirty="0"/>
              <a:t>46 Then He said to them, "Thus it is written, and thus it was necessary for the </a:t>
            </a:r>
            <a:r>
              <a:rPr lang="en-US" sz="3200" dirty="0">
                <a:solidFill>
                  <a:srgbClr val="FF0000"/>
                </a:solidFill>
              </a:rPr>
              <a:t>Christ to suffer and to rise from the dead </a:t>
            </a:r>
            <a:r>
              <a:rPr lang="en-US" sz="3200" dirty="0"/>
              <a:t>the third day, </a:t>
            </a:r>
          </a:p>
          <a:p>
            <a:pPr marL="0" indent="0">
              <a:buNone/>
            </a:pPr>
            <a:r>
              <a:rPr lang="en-US" sz="3200" dirty="0"/>
              <a:t>47 "and that </a:t>
            </a:r>
            <a:r>
              <a:rPr lang="en-US" sz="3200" dirty="0">
                <a:solidFill>
                  <a:srgbClr val="FF0000"/>
                </a:solidFill>
              </a:rPr>
              <a:t>repentance </a:t>
            </a:r>
            <a:r>
              <a:rPr lang="en-US" sz="3200" dirty="0"/>
              <a:t>{metanoia – a change of mind – about what?} </a:t>
            </a:r>
            <a:r>
              <a:rPr lang="en-US" sz="3200" dirty="0">
                <a:solidFill>
                  <a:srgbClr val="FF0000"/>
                </a:solidFill>
              </a:rPr>
              <a:t>and remission </a:t>
            </a:r>
            <a:r>
              <a:rPr lang="en-US" sz="3200" dirty="0"/>
              <a:t>{forgiveness} </a:t>
            </a:r>
            <a:r>
              <a:rPr lang="en-US" sz="3200" dirty="0">
                <a:solidFill>
                  <a:srgbClr val="FF0000"/>
                </a:solidFill>
              </a:rPr>
              <a:t>of sins </a:t>
            </a:r>
            <a:r>
              <a:rPr lang="en-US" sz="3200" dirty="0">
                <a:solidFill>
                  <a:srgbClr val="FFFF00"/>
                </a:solidFill>
              </a:rPr>
              <a:t>should be preached </a:t>
            </a:r>
          </a:p>
          <a:p>
            <a:pPr marL="0" indent="0">
              <a:buNone/>
            </a:pPr>
            <a:r>
              <a:rPr lang="en-US" sz="3200" dirty="0">
                <a:solidFill>
                  <a:srgbClr val="00B0F0"/>
                </a:solidFill>
              </a:rPr>
              <a:t>in </a:t>
            </a:r>
            <a:r>
              <a:rPr lang="en-US" sz="3200" dirty="0"/>
              <a:t>{epi} </a:t>
            </a:r>
            <a:r>
              <a:rPr lang="en-US" sz="3200" dirty="0">
                <a:solidFill>
                  <a:srgbClr val="00B0F0"/>
                </a:solidFill>
              </a:rPr>
              <a:t>His name</a:t>
            </a:r>
            <a:r>
              <a:rPr lang="en-US" sz="3200" dirty="0"/>
              <a:t> {remember this} </a:t>
            </a:r>
            <a:r>
              <a:rPr lang="en-US" sz="3200" dirty="0">
                <a:solidFill>
                  <a:srgbClr val="FFC000"/>
                </a:solidFill>
              </a:rPr>
              <a:t>to all nations </a:t>
            </a:r>
            <a:r>
              <a:rPr lang="en-US" sz="3200" dirty="0"/>
              <a:t>{ethnos – all people groups / Jews &amp; Gentiles}, </a:t>
            </a:r>
            <a:r>
              <a:rPr lang="en-US" sz="3200" dirty="0">
                <a:solidFill>
                  <a:srgbClr val="0070C0"/>
                </a:solidFill>
              </a:rPr>
              <a:t>beginning at Jerusalem</a:t>
            </a:r>
            <a:r>
              <a:rPr lang="en-US" sz="3200" dirty="0"/>
              <a:t>. </a:t>
            </a:r>
          </a:p>
          <a:p>
            <a:pPr marL="0" indent="0">
              <a:buNone/>
            </a:pPr>
            <a:r>
              <a:rPr lang="en-US" sz="3200" dirty="0"/>
              <a:t>48 "And you are witnesses of these things. 49 "Behold, I send the Promise of My Father {the Holy Spirit} upon you; but tarry in the city of </a:t>
            </a:r>
            <a:r>
              <a:rPr lang="en-US" sz="3200" dirty="0">
                <a:solidFill>
                  <a:srgbClr val="00B050"/>
                </a:solidFill>
              </a:rPr>
              <a:t>Jerusalem until you are endued with power from on high</a:t>
            </a:r>
            <a:r>
              <a:rPr lang="en-US" sz="3200" dirty="0"/>
              <a:t>."</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73402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p:cTn id="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2">
                                            <p:txEl>
                                              <p:pRg st="6" end="6"/>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anim calcmode="lin" valueType="num">
                                      <p:cBhvr>
                                        <p:cTn id="14"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16" dur="500"/>
                                        <p:tgtEl>
                                          <p:spTgt spid="2">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 calcmode="lin" valueType="num">
                                      <p:cBhvr>
                                        <p:cTn id="21"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23" dur="500"/>
                                        <p:tgtEl>
                                          <p:spTgt spid="2">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 calcmode="lin" valueType="num">
                                      <p:cBhvr>
                                        <p:cTn id="28"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B3BAF-6830-093F-90AF-BD4976CA79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1A6FD9-2376-7B7E-D776-8CBEF8220018}"/>
              </a:ext>
            </a:extLst>
          </p:cNvPr>
          <p:cNvSpPr>
            <a:spLocks noGrp="1"/>
          </p:cNvSpPr>
          <p:nvPr>
            <p:ph idx="1"/>
          </p:nvPr>
        </p:nvSpPr>
        <p:spPr>
          <a:xfrm>
            <a:off x="101599" y="76200"/>
            <a:ext cx="12248587" cy="6705600"/>
          </a:xfrm>
        </p:spPr>
        <p:txBody>
          <a:bodyPr>
            <a:normAutofit/>
          </a:bodyPr>
          <a:lstStyle/>
          <a:p>
            <a:r>
              <a:rPr lang="en-US" sz="3200" dirty="0"/>
              <a:t>What did Jesus Christ tell His disciples in Matthew 28:18-20?</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p:txBody>
      </p:sp>
      <p:pic>
        <p:nvPicPr>
          <p:cNvPr id="3" name="Picture 2">
            <a:extLst>
              <a:ext uri="{FF2B5EF4-FFF2-40B4-BE49-F238E27FC236}">
                <a16:creationId xmlns:a16="http://schemas.microsoft.com/office/drawing/2014/main" id="{E47633A0-588B-CC3C-2DFE-1025B22E43A1}"/>
              </a:ext>
            </a:extLst>
          </p:cNvPr>
          <p:cNvPicPr>
            <a:picLocks noChangeAspect="1"/>
          </p:cNvPicPr>
          <p:nvPr/>
        </p:nvPicPr>
        <p:blipFill>
          <a:blip r:embed="rId2"/>
          <a:stretch>
            <a:fillRect/>
          </a:stretch>
        </p:blipFill>
        <p:spPr>
          <a:xfrm>
            <a:off x="0" y="856526"/>
            <a:ext cx="12192000" cy="6001473"/>
          </a:xfrm>
          <a:prstGeom prst="rect">
            <a:avLst/>
          </a:prstGeom>
        </p:spPr>
      </p:pic>
    </p:spTree>
    <p:extLst>
      <p:ext uri="{BB962C8B-B14F-4D97-AF65-F5344CB8AC3E}">
        <p14:creationId xmlns:p14="http://schemas.microsoft.com/office/powerpoint/2010/main" val="1843293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71AB-FAD9-6C02-2F8A-12808C9F3EE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98F212-E678-6572-7122-B047B4FC3808}"/>
              </a:ext>
            </a:extLst>
          </p:cNvPr>
          <p:cNvSpPr>
            <a:spLocks noGrp="1"/>
          </p:cNvSpPr>
          <p:nvPr>
            <p:ph idx="1"/>
          </p:nvPr>
        </p:nvSpPr>
        <p:spPr>
          <a:xfrm>
            <a:off x="101599" y="76200"/>
            <a:ext cx="12090401" cy="6705600"/>
          </a:xfrm>
        </p:spPr>
        <p:txBody>
          <a:bodyPr>
            <a:normAutofit lnSpcReduction="10000"/>
          </a:bodyPr>
          <a:lstStyle/>
          <a:p>
            <a:r>
              <a:rPr lang="en-US" sz="3200" u="sng" dirty="0"/>
              <a:t>What did Peter preach in Acts 2:14-36</a:t>
            </a:r>
            <a:r>
              <a:rPr lang="en-US" sz="3200" dirty="0"/>
              <a:t>?</a:t>
            </a:r>
          </a:p>
          <a:p>
            <a:pPr marL="0" indent="0">
              <a:buNone/>
            </a:pPr>
            <a:endParaRPr lang="en-US" sz="800" dirty="0"/>
          </a:p>
          <a:p>
            <a:pPr marL="0" indent="0">
              <a:buNone/>
            </a:pPr>
            <a:r>
              <a:rPr lang="en-US" sz="3200" dirty="0">
                <a:solidFill>
                  <a:srgbClr val="FFFF00"/>
                </a:solidFill>
              </a:rPr>
              <a:t>He preached the Gospel of Jesus Christ’s death &amp; how God the Father raised Him from the dead and how they had crucified their Messiah. </a:t>
            </a:r>
          </a:p>
          <a:p>
            <a:r>
              <a:rPr lang="en-US" sz="3200" u="sng" dirty="0"/>
              <a:t>What was Peter’s conclusion</a:t>
            </a:r>
            <a:r>
              <a:rPr lang="en-US" sz="3200" dirty="0"/>
              <a:t>? {2:36}</a:t>
            </a:r>
          </a:p>
          <a:p>
            <a:pPr marL="0" indent="0">
              <a:buNone/>
            </a:pPr>
            <a:endParaRPr lang="en-US" sz="800" dirty="0"/>
          </a:p>
          <a:p>
            <a:pPr marL="0" indent="0">
              <a:buNone/>
            </a:pPr>
            <a:r>
              <a:rPr lang="en-US" sz="3200" dirty="0"/>
              <a:t>"</a:t>
            </a:r>
            <a:r>
              <a:rPr lang="en-US" sz="3200" dirty="0">
                <a:solidFill>
                  <a:srgbClr val="00B0F0"/>
                </a:solidFill>
              </a:rPr>
              <a:t>Therefore let all the house of Israel know assuredly</a:t>
            </a:r>
            <a:r>
              <a:rPr lang="en-US" sz="3200" dirty="0"/>
              <a:t> that </a:t>
            </a:r>
            <a:r>
              <a:rPr lang="en-US" sz="3200" dirty="0">
                <a:solidFill>
                  <a:srgbClr val="FF0000"/>
                </a:solidFill>
              </a:rPr>
              <a:t>God has made this Jesus</a:t>
            </a:r>
            <a:r>
              <a:rPr lang="en-US" sz="3200" dirty="0"/>
              <a:t>, </a:t>
            </a:r>
            <a:r>
              <a:rPr lang="en-US" sz="3200" dirty="0">
                <a:solidFill>
                  <a:srgbClr val="FFFF00"/>
                </a:solidFill>
              </a:rPr>
              <a:t>whom you crucified</a:t>
            </a:r>
            <a:r>
              <a:rPr lang="en-US" sz="3200" dirty="0"/>
              <a:t>, </a:t>
            </a:r>
            <a:r>
              <a:rPr lang="en-US" sz="3200" dirty="0">
                <a:solidFill>
                  <a:srgbClr val="FF0000"/>
                </a:solidFill>
              </a:rPr>
              <a:t>both Lord and Christ</a:t>
            </a:r>
            <a:r>
              <a:rPr lang="en-US" sz="3200" dirty="0"/>
              <a:t>.“</a:t>
            </a:r>
          </a:p>
          <a:p>
            <a:r>
              <a:rPr lang="en-US" sz="3200" u="sng" dirty="0"/>
              <a:t>How did these Jews unbelievers respond</a:t>
            </a:r>
            <a:r>
              <a:rPr lang="en-US" sz="3200" dirty="0"/>
              <a:t>? {2:37} </a:t>
            </a:r>
          </a:p>
          <a:p>
            <a:pPr marL="0" indent="0">
              <a:buNone/>
            </a:pPr>
            <a:endParaRPr lang="en-US" sz="900" dirty="0"/>
          </a:p>
          <a:p>
            <a:pPr marL="0" indent="0">
              <a:buNone/>
            </a:pPr>
            <a:r>
              <a:rPr lang="en-US" sz="3200" dirty="0"/>
              <a:t>Now when they heard this, </a:t>
            </a:r>
            <a:r>
              <a:rPr lang="en-US" sz="3200" dirty="0">
                <a:solidFill>
                  <a:srgbClr val="FFFF00"/>
                </a:solidFill>
              </a:rPr>
              <a:t>they were cut to the heart </a:t>
            </a:r>
            <a:r>
              <a:rPr lang="en-US" sz="3200" dirty="0"/>
              <a:t>{conviction; not regeneration}, and </a:t>
            </a:r>
            <a:r>
              <a:rPr lang="en-US" sz="3200" dirty="0">
                <a:solidFill>
                  <a:srgbClr val="00B050"/>
                </a:solidFill>
              </a:rPr>
              <a:t>said to Peter and the rest of the apostles</a:t>
            </a:r>
            <a:r>
              <a:rPr lang="en-US" sz="3200" dirty="0"/>
              <a:t>,                                     "Men and brethren, </a:t>
            </a:r>
            <a:r>
              <a:rPr lang="en-US" sz="3200" dirty="0">
                <a:solidFill>
                  <a:srgbClr val="FFFF00"/>
                </a:solidFill>
              </a:rPr>
              <a:t>what shall we do</a:t>
            </a:r>
            <a:r>
              <a:rPr lang="en-US" sz="3200" dirty="0"/>
              <a:t>?"</a:t>
            </a:r>
          </a:p>
          <a:p>
            <a:pPr marL="0" indent="0">
              <a:buNone/>
            </a:pPr>
            <a:endParaRPr lang="en-US" sz="900" dirty="0"/>
          </a:p>
          <a:p>
            <a:r>
              <a:rPr lang="en-US" sz="3200" u="sng" dirty="0"/>
              <a:t>What are these Jews asking Peter in Acts 2:37, and how does this differ from Acts 16:31</a:t>
            </a:r>
            <a:r>
              <a:rPr lang="en-US" sz="3200" dirty="0"/>
              <a:t>?</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62890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p:cTn id="4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2">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p:cTn id="49"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5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097B6-0951-B44C-73BF-CE630F576E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89CEF8-4EB4-CCD3-FCF8-BD14ECE609A2}"/>
              </a:ext>
            </a:extLst>
          </p:cNvPr>
          <p:cNvSpPr>
            <a:spLocks noGrp="1"/>
          </p:cNvSpPr>
          <p:nvPr>
            <p:ph idx="1"/>
          </p:nvPr>
        </p:nvSpPr>
        <p:spPr>
          <a:xfrm>
            <a:off x="101599" y="76200"/>
            <a:ext cx="12090401" cy="6926484"/>
          </a:xfrm>
        </p:spPr>
        <p:txBody>
          <a:bodyPr>
            <a:normAutofit fontScale="92500" lnSpcReduction="20000"/>
          </a:bodyPr>
          <a:lstStyle/>
          <a:p>
            <a:pPr marL="0" indent="0">
              <a:buNone/>
            </a:pPr>
            <a:r>
              <a:rPr lang="en-US" sz="3600" dirty="0"/>
              <a:t>b.  Let’s observe the </a:t>
            </a:r>
            <a:r>
              <a:rPr lang="en-US" sz="3600" dirty="0">
                <a:solidFill>
                  <a:srgbClr val="FF0000"/>
                </a:solidFill>
              </a:rPr>
              <a:t>CONTENT </a:t>
            </a:r>
            <a:r>
              <a:rPr lang="en-US" sz="3600" dirty="0"/>
              <a:t>of Acts 2:38: </a:t>
            </a:r>
          </a:p>
          <a:p>
            <a:pPr marL="0" indent="0">
              <a:buNone/>
            </a:pPr>
            <a:r>
              <a:rPr lang="en-US" sz="3600" dirty="0"/>
              <a:t>Then Peter said to them , {Command #1} "</a:t>
            </a:r>
            <a:r>
              <a:rPr lang="en-US" sz="3600" dirty="0">
                <a:solidFill>
                  <a:srgbClr val="FF0000"/>
                </a:solidFill>
              </a:rPr>
              <a:t>Repent </a:t>
            </a:r>
            <a:r>
              <a:rPr lang="en-US" sz="3600" dirty="0"/>
              <a:t>{</a:t>
            </a:r>
            <a:r>
              <a:rPr lang="en-US" sz="3600" dirty="0" err="1"/>
              <a:t>metanoeo</a:t>
            </a:r>
            <a:r>
              <a:rPr lang="en-US" sz="3600" dirty="0"/>
              <a:t>, </a:t>
            </a:r>
            <a:r>
              <a:rPr lang="en-US" sz="3600" dirty="0">
                <a:solidFill>
                  <a:srgbClr val="00B0F0"/>
                </a:solidFill>
              </a:rPr>
              <a:t>aorist</a:t>
            </a:r>
            <a:r>
              <a:rPr lang="en-US" sz="3600" dirty="0"/>
              <a:t> tense, </a:t>
            </a:r>
            <a:r>
              <a:rPr lang="en-US" sz="3600" dirty="0">
                <a:solidFill>
                  <a:srgbClr val="00B0F0"/>
                </a:solidFill>
              </a:rPr>
              <a:t>active</a:t>
            </a:r>
            <a:r>
              <a:rPr lang="en-US" sz="3600" dirty="0"/>
              <a:t> voice, </a:t>
            </a:r>
            <a:r>
              <a:rPr lang="en-US" sz="3600" dirty="0">
                <a:solidFill>
                  <a:srgbClr val="00B0F0"/>
                </a:solidFill>
              </a:rPr>
              <a:t>imperative</a:t>
            </a:r>
            <a:r>
              <a:rPr lang="en-US" sz="3600" dirty="0"/>
              <a:t> mood, </a:t>
            </a:r>
            <a:r>
              <a:rPr lang="en-US" sz="3600" dirty="0">
                <a:solidFill>
                  <a:srgbClr val="00B0F0"/>
                </a:solidFill>
              </a:rPr>
              <a:t>plural</a:t>
            </a:r>
            <a:r>
              <a:rPr lang="en-US" sz="3600" dirty="0"/>
              <a:t> - </a:t>
            </a:r>
            <a:r>
              <a:rPr lang="en-US" sz="3600" dirty="0">
                <a:solidFill>
                  <a:srgbClr val="FFFF00"/>
                </a:solidFill>
              </a:rPr>
              <a:t>all of you choose to change your mind</a:t>
            </a:r>
            <a:r>
              <a:rPr lang="en-US" sz="3600" dirty="0"/>
              <a:t> – like Luke 24:47; about what or who?} </a:t>
            </a:r>
          </a:p>
          <a:p>
            <a:pPr marL="0" indent="0">
              <a:buNone/>
            </a:pPr>
            <a:r>
              <a:rPr lang="en-US" sz="3600" dirty="0"/>
              <a:t>and {#2} </a:t>
            </a:r>
            <a:r>
              <a:rPr lang="en-US" sz="3600" dirty="0">
                <a:solidFill>
                  <a:srgbClr val="FF0000"/>
                </a:solidFill>
              </a:rPr>
              <a:t>let every one of you </a:t>
            </a:r>
            <a:r>
              <a:rPr lang="en-US" sz="3600" dirty="0"/>
              <a:t>{singular; who have changed your minds then} </a:t>
            </a:r>
            <a:r>
              <a:rPr lang="en-US" sz="3600" dirty="0">
                <a:solidFill>
                  <a:srgbClr val="FF0000"/>
                </a:solidFill>
              </a:rPr>
              <a:t>be</a:t>
            </a:r>
            <a:r>
              <a:rPr lang="en-US" sz="3600" dirty="0"/>
              <a:t> {water} </a:t>
            </a:r>
            <a:r>
              <a:rPr lang="en-US" sz="3600" dirty="0">
                <a:solidFill>
                  <a:srgbClr val="FF0000"/>
                </a:solidFill>
              </a:rPr>
              <a:t>baptized</a:t>
            </a:r>
            <a:r>
              <a:rPr lang="en-US" sz="3600" dirty="0"/>
              <a:t> {</a:t>
            </a:r>
            <a:r>
              <a:rPr lang="en-US" sz="3600" dirty="0" err="1"/>
              <a:t>baptizo</a:t>
            </a:r>
            <a:r>
              <a:rPr lang="en-US" sz="3600" dirty="0"/>
              <a:t> - aorist, passive, imperative, this is a public identification  with Jesus Christ; like instructed in Matt. 28:19 – but WHY?} </a:t>
            </a:r>
          </a:p>
          <a:p>
            <a:pPr marL="0" indent="0">
              <a:buNone/>
            </a:pPr>
            <a:r>
              <a:rPr lang="en-US" sz="3600" dirty="0">
                <a:solidFill>
                  <a:srgbClr val="FF0000"/>
                </a:solidFill>
              </a:rPr>
              <a:t>in </a:t>
            </a:r>
            <a:r>
              <a:rPr lang="en-US" sz="3600" dirty="0"/>
              <a:t>{epi – upon, on, resting upon – 2:3 ,17-19, 30, 9:42, 11:17, 16:31, 22:19; like Luke 24:47} </a:t>
            </a:r>
            <a:r>
              <a:rPr lang="en-US" sz="3600" dirty="0">
                <a:solidFill>
                  <a:srgbClr val="00B0F0"/>
                </a:solidFill>
              </a:rPr>
              <a:t>the name </a:t>
            </a:r>
            <a:r>
              <a:rPr lang="en-US" sz="3600" dirty="0"/>
              <a:t>{4:12, 10:43; like Luke 24:47}                </a:t>
            </a:r>
            <a:r>
              <a:rPr lang="en-US" sz="3600" dirty="0">
                <a:solidFill>
                  <a:srgbClr val="00B0F0"/>
                </a:solidFill>
              </a:rPr>
              <a:t>of Jesus Christ </a:t>
            </a:r>
            <a:r>
              <a:rPr lang="en-US" sz="3600" dirty="0"/>
              <a:t>{His person &amp; finished work} </a:t>
            </a:r>
          </a:p>
          <a:p>
            <a:pPr marL="0" indent="0">
              <a:buNone/>
            </a:pPr>
            <a:r>
              <a:rPr lang="en-US" sz="3600" dirty="0"/>
              <a:t>{Result #1} </a:t>
            </a:r>
            <a:r>
              <a:rPr lang="en-US" sz="3600" dirty="0">
                <a:solidFill>
                  <a:srgbClr val="FFFF00"/>
                </a:solidFill>
              </a:rPr>
              <a:t>for</a:t>
            </a:r>
            <a:r>
              <a:rPr lang="en-US" sz="3600" dirty="0"/>
              <a:t> {</a:t>
            </a:r>
            <a:r>
              <a:rPr lang="en-US" sz="3600" dirty="0" err="1"/>
              <a:t>eis</a:t>
            </a:r>
            <a:r>
              <a:rPr lang="en-US" sz="3600" dirty="0"/>
              <a:t>} </a:t>
            </a:r>
            <a:r>
              <a:rPr lang="en-US" sz="3600" dirty="0">
                <a:solidFill>
                  <a:srgbClr val="FFFF00"/>
                </a:solidFill>
              </a:rPr>
              <a:t>the remission of sins </a:t>
            </a:r>
            <a:r>
              <a:rPr lang="en-US" sz="3600" dirty="0"/>
              <a:t>{like Luke 24:47}; and </a:t>
            </a:r>
          </a:p>
          <a:p>
            <a:pPr marL="0" indent="0">
              <a:buNone/>
            </a:pPr>
            <a:r>
              <a:rPr lang="en-US" sz="3600" dirty="0"/>
              <a:t>{Result #2} </a:t>
            </a:r>
            <a:r>
              <a:rPr lang="en-US" sz="3600" dirty="0">
                <a:solidFill>
                  <a:srgbClr val="FFFF00"/>
                </a:solidFill>
              </a:rPr>
              <a:t>you shall receive the gift of the Holy Spirit </a:t>
            </a:r>
            <a:r>
              <a:rPr lang="en-US" sz="3600" dirty="0"/>
              <a:t>{like Luke 24:48; Acts 1:4-5}. </a:t>
            </a:r>
          </a:p>
          <a:p>
            <a:pPr marL="0" indent="0">
              <a:buNone/>
            </a:pPr>
            <a:endParaRPr lang="en-US" sz="3600" dirty="0"/>
          </a:p>
          <a:p>
            <a:pPr marL="0" indent="0">
              <a:buNone/>
            </a:pPr>
            <a:endParaRPr lang="en-US" sz="3200" dirty="0"/>
          </a:p>
        </p:txBody>
      </p:sp>
    </p:spTree>
    <p:extLst>
      <p:ext uri="{BB962C8B-B14F-4D97-AF65-F5344CB8AC3E}">
        <p14:creationId xmlns:p14="http://schemas.microsoft.com/office/powerpoint/2010/main" val="136383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AF7D9C-7009-8575-7B26-E4B855ED2C3F}"/>
              </a:ext>
            </a:extLst>
          </p:cNvPr>
          <p:cNvSpPr>
            <a:spLocks noGrp="1"/>
          </p:cNvSpPr>
          <p:nvPr>
            <p:ph idx="1"/>
          </p:nvPr>
        </p:nvSpPr>
        <p:spPr/>
        <p:txBody>
          <a:bodyPr>
            <a:normAutofit/>
          </a:bodyPr>
          <a:lstStyle/>
          <a:p>
            <a:pPr marL="742950" indent="-742950">
              <a:buAutoNum type="alphaLcPeriod" startAt="3"/>
            </a:pPr>
            <a:r>
              <a:rPr lang="en-US" sz="3600" dirty="0"/>
              <a:t>Let’s </a:t>
            </a:r>
            <a:r>
              <a:rPr lang="en-US" sz="3600" dirty="0">
                <a:solidFill>
                  <a:srgbClr val="FF0000"/>
                </a:solidFill>
              </a:rPr>
              <a:t>COMPARE Scripture with Scripture</a:t>
            </a:r>
            <a:r>
              <a:rPr lang="en-US" sz="3600" dirty="0"/>
              <a:t>: </a:t>
            </a:r>
            <a:r>
              <a:rPr lang="en-US" sz="3600" dirty="0">
                <a:solidFill>
                  <a:srgbClr val="FFFF00"/>
                </a:solidFill>
              </a:rPr>
              <a:t>Consider Acts 2:41, 2:44, 10:43, 48, 11:17-18</a:t>
            </a:r>
          </a:p>
          <a:p>
            <a:pPr marL="0" indent="0">
              <a:buNone/>
            </a:pPr>
            <a:endParaRPr lang="en-US" sz="800" dirty="0"/>
          </a:p>
          <a:p>
            <a:pPr marL="0" indent="0">
              <a:buNone/>
            </a:pPr>
            <a:r>
              <a:rPr lang="en-US" sz="3600" dirty="0">
                <a:solidFill>
                  <a:srgbClr val="FFFF00"/>
                </a:solidFill>
              </a:rPr>
              <a:t>Acts 2:41 </a:t>
            </a:r>
            <a:r>
              <a:rPr lang="en-US" sz="3600" dirty="0"/>
              <a:t>Then those who </a:t>
            </a:r>
            <a:r>
              <a:rPr lang="en-US" sz="3600" dirty="0">
                <a:solidFill>
                  <a:srgbClr val="FFFF00"/>
                </a:solidFill>
              </a:rPr>
              <a:t>gladly received </a:t>
            </a:r>
            <a:r>
              <a:rPr lang="en-US" sz="3600" dirty="0"/>
              <a:t>{to personally accept– by faith} </a:t>
            </a:r>
            <a:r>
              <a:rPr lang="en-US" sz="3600" dirty="0">
                <a:solidFill>
                  <a:srgbClr val="FFFF00"/>
                </a:solidFill>
              </a:rPr>
              <a:t>his word </a:t>
            </a:r>
            <a:r>
              <a:rPr lang="en-US" sz="3600" dirty="0"/>
              <a:t>{Peter’s message} </a:t>
            </a:r>
          </a:p>
          <a:p>
            <a:pPr marL="0" indent="0">
              <a:buNone/>
            </a:pPr>
            <a:r>
              <a:rPr lang="en-US" sz="3600" dirty="0">
                <a:solidFill>
                  <a:srgbClr val="00B0F0"/>
                </a:solidFill>
              </a:rPr>
              <a:t>were </a:t>
            </a:r>
            <a:r>
              <a:rPr lang="en-US" sz="3600" dirty="0"/>
              <a:t>{water} </a:t>
            </a:r>
            <a:r>
              <a:rPr lang="en-US" sz="3600" dirty="0">
                <a:solidFill>
                  <a:srgbClr val="00B0F0"/>
                </a:solidFill>
              </a:rPr>
              <a:t>baptized </a:t>
            </a:r>
            <a:r>
              <a:rPr lang="en-US" sz="3600" dirty="0"/>
              <a:t>{as a public expression of their faith &amp; identification with Jesus as the Christ}; </a:t>
            </a:r>
          </a:p>
          <a:p>
            <a:pPr marL="0" indent="0">
              <a:buNone/>
            </a:pPr>
            <a:r>
              <a:rPr lang="en-US" sz="3600" dirty="0">
                <a:solidFill>
                  <a:srgbClr val="00B0F0"/>
                </a:solidFill>
              </a:rPr>
              <a:t>and that day about three thousand souls were added to them. </a:t>
            </a:r>
          </a:p>
          <a:p>
            <a:pPr marL="0" indent="0">
              <a:buNone/>
            </a:pPr>
            <a:endParaRPr lang="en-US" sz="800" dirty="0"/>
          </a:p>
          <a:p>
            <a:pPr marL="0" indent="0">
              <a:buNone/>
            </a:pPr>
            <a:r>
              <a:rPr lang="en-US" sz="3600" dirty="0">
                <a:solidFill>
                  <a:srgbClr val="FFFF00"/>
                </a:solidFill>
              </a:rPr>
              <a:t>Acts 2:44 </a:t>
            </a:r>
            <a:r>
              <a:rPr lang="en-US" sz="3600" dirty="0"/>
              <a:t>Now </a:t>
            </a:r>
            <a:r>
              <a:rPr lang="en-US" sz="3600" dirty="0">
                <a:solidFill>
                  <a:srgbClr val="FFFF00"/>
                </a:solidFill>
              </a:rPr>
              <a:t>all who believed </a:t>
            </a:r>
            <a:r>
              <a:rPr lang="en-US" sz="3600" dirty="0"/>
              <a:t>{present, </a:t>
            </a:r>
            <a:r>
              <a:rPr lang="en-US" sz="3600" dirty="0">
                <a:solidFill>
                  <a:srgbClr val="00B050"/>
                </a:solidFill>
              </a:rPr>
              <a:t>active</a:t>
            </a:r>
            <a:r>
              <a:rPr lang="en-US" sz="3600" dirty="0"/>
              <a:t>, participle if </a:t>
            </a:r>
            <a:r>
              <a:rPr lang="en-US" sz="3600" dirty="0" err="1">
                <a:solidFill>
                  <a:srgbClr val="00B050"/>
                </a:solidFill>
              </a:rPr>
              <a:t>pisteuo</a:t>
            </a:r>
            <a:r>
              <a:rPr lang="en-US" sz="3600" dirty="0"/>
              <a:t>} were together, and had all things in common, </a:t>
            </a:r>
          </a:p>
        </p:txBody>
      </p:sp>
    </p:spTree>
    <p:extLst>
      <p:ext uri="{BB962C8B-B14F-4D97-AF65-F5344CB8AC3E}">
        <p14:creationId xmlns:p14="http://schemas.microsoft.com/office/powerpoint/2010/main" val="324034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683881-7B8D-5FB5-9EA6-6C75F28A9F73}"/>
              </a:ext>
            </a:extLst>
          </p:cNvPr>
          <p:cNvSpPr>
            <a:spLocks noGrp="1"/>
          </p:cNvSpPr>
          <p:nvPr>
            <p:ph idx="1"/>
          </p:nvPr>
        </p:nvSpPr>
        <p:spPr/>
        <p:txBody>
          <a:bodyPr>
            <a:normAutofit fontScale="92500"/>
          </a:bodyPr>
          <a:lstStyle/>
          <a:p>
            <a:pPr marL="0" indent="0">
              <a:buNone/>
            </a:pPr>
            <a:r>
              <a:rPr lang="en-US" sz="3600" dirty="0"/>
              <a:t>d. Let’s </a:t>
            </a:r>
            <a:r>
              <a:rPr lang="en-US" sz="3600" dirty="0">
                <a:solidFill>
                  <a:srgbClr val="FFFF00"/>
                </a:solidFill>
              </a:rPr>
              <a:t>CONCLUDE</a:t>
            </a:r>
            <a:r>
              <a:rPr lang="en-US" sz="3600" dirty="0"/>
              <a:t>:  </a:t>
            </a:r>
          </a:p>
          <a:p>
            <a:pPr marL="0" indent="0">
              <a:buNone/>
            </a:pPr>
            <a:r>
              <a:rPr lang="en-US" sz="3600" dirty="0"/>
              <a:t>Acts 2:38 is Peter’s </a:t>
            </a:r>
            <a:r>
              <a:rPr lang="en-US" sz="3600" dirty="0">
                <a:solidFill>
                  <a:srgbClr val="FF0000"/>
                </a:solidFill>
              </a:rPr>
              <a:t>ANSWER</a:t>
            </a:r>
            <a:r>
              <a:rPr lang="en-US" sz="3600" dirty="0"/>
              <a:t> to these Jewish unbelievers’ question as to what they should now </a:t>
            </a:r>
            <a:r>
              <a:rPr lang="en-US" sz="3600" dirty="0">
                <a:solidFill>
                  <a:srgbClr val="FF0000"/>
                </a:solidFill>
              </a:rPr>
              <a:t>DO</a:t>
            </a:r>
            <a:r>
              <a:rPr lang="en-US" sz="3600" dirty="0"/>
              <a:t> in light of them having murdered their Messiah which God the Father then raised Jesus Christ from the dead {2:36-37}. </a:t>
            </a:r>
          </a:p>
          <a:p>
            <a:pPr marL="0" indent="0">
              <a:buNone/>
            </a:pPr>
            <a:r>
              <a:rPr lang="en-US" sz="3600" dirty="0"/>
              <a:t>The command &amp; invitation which is given to all would begin with </a:t>
            </a:r>
            <a:r>
              <a:rPr lang="en-US" sz="3600" dirty="0">
                <a:solidFill>
                  <a:srgbClr val="FF0000"/>
                </a:solidFill>
              </a:rPr>
              <a:t>REPENTANCE ABOUT JESUS CHRIST </a:t>
            </a:r>
            <a:r>
              <a:rPr lang="en-US" sz="3600" dirty="0"/>
              <a:t>{from unbelief to belief; from rejection to receiving Him by faith as their Savior}, resulting in the forgiveness of their sins &amp; the receiving of the Holy Spirit, </a:t>
            </a:r>
          </a:p>
          <a:p>
            <a:pPr marL="0" indent="0">
              <a:buNone/>
            </a:pPr>
            <a:r>
              <a:rPr lang="en-US" sz="3600" dirty="0"/>
              <a:t>which was then to followed by going from the public rejection to the public identification with Jesus as the Christ via </a:t>
            </a:r>
            <a:r>
              <a:rPr lang="en-US" sz="3600" dirty="0">
                <a:solidFill>
                  <a:srgbClr val="FF0000"/>
                </a:solidFill>
              </a:rPr>
              <a:t>WATER BAPTISM </a:t>
            </a:r>
            <a:r>
              <a:rPr lang="en-US" sz="3600" dirty="0"/>
              <a:t>of which some 3000 individuals responded {2:41}.</a:t>
            </a:r>
          </a:p>
        </p:txBody>
      </p:sp>
    </p:spTree>
    <p:extLst>
      <p:ext uri="{BB962C8B-B14F-4D97-AF65-F5344CB8AC3E}">
        <p14:creationId xmlns:p14="http://schemas.microsoft.com/office/powerpoint/2010/main" val="206721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A50532-4A88-4C1D-3EEF-76D8C3003997}"/>
              </a:ext>
            </a:extLst>
          </p:cNvPr>
          <p:cNvPicPr>
            <a:picLocks noChangeAspect="1"/>
          </p:cNvPicPr>
          <p:nvPr/>
        </p:nvPicPr>
        <p:blipFill>
          <a:blip r:embed="rId3"/>
          <a:stretch>
            <a:fillRect/>
          </a:stretch>
        </p:blipFill>
        <p:spPr>
          <a:xfrm>
            <a:off x="952500" y="0"/>
            <a:ext cx="10287000" cy="6858000"/>
          </a:xfrm>
          <a:prstGeom prst="rect">
            <a:avLst/>
          </a:prstGeom>
        </p:spPr>
      </p:pic>
      <p:sp>
        <p:nvSpPr>
          <p:cNvPr id="8" name="Content Placeholder 7">
            <a:extLst>
              <a:ext uri="{FF2B5EF4-FFF2-40B4-BE49-F238E27FC236}">
                <a16:creationId xmlns:a16="http://schemas.microsoft.com/office/drawing/2014/main" id="{15AC770F-E3EF-1338-BF42-0451160D5FD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89751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DC52D579-96A1-F585-6951-C91DCCF535F1}"/>
              </a:ext>
            </a:extLst>
          </p:cNvPr>
          <p:cNvPicPr>
            <a:picLocks noGrp="1" noChangeAspect="1"/>
          </p:cNvPicPr>
          <p:nvPr>
            <p:ph idx="1"/>
          </p:nvPr>
        </p:nvPicPr>
        <p:blipFill>
          <a:blip r:embed="rId2"/>
          <a:stretch>
            <a:fillRect/>
          </a:stretch>
        </p:blipFill>
        <p:spPr>
          <a:xfrm>
            <a:off x="-1" y="0"/>
            <a:ext cx="15012365" cy="7928658"/>
          </a:xfrm>
          <a:prstGeom prst="rect">
            <a:avLst/>
          </a:prstGeom>
        </p:spPr>
      </p:pic>
    </p:spTree>
    <p:extLst>
      <p:ext uri="{BB962C8B-B14F-4D97-AF65-F5344CB8AC3E}">
        <p14:creationId xmlns:p14="http://schemas.microsoft.com/office/powerpoint/2010/main" val="1177038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6AB6686-B63F-F5E0-0F42-17D5953A9F96}"/>
              </a:ext>
            </a:extLst>
          </p:cNvPr>
          <p:cNvPicPr>
            <a:picLocks noGrp="1" noChangeAspect="1"/>
          </p:cNvPicPr>
          <p:nvPr>
            <p:ph idx="1"/>
          </p:nvPr>
        </p:nvPicPr>
        <p:blipFill>
          <a:blip r:embed="rId2"/>
          <a:stretch>
            <a:fillRect/>
          </a:stretch>
        </p:blipFill>
        <p:spPr>
          <a:xfrm>
            <a:off x="0" y="76200"/>
            <a:ext cx="12192000" cy="6705600"/>
          </a:xfrm>
          <a:prstGeom prst="rect">
            <a:avLst/>
          </a:prstGeom>
        </p:spPr>
      </p:pic>
    </p:spTree>
    <p:extLst>
      <p:ext uri="{BB962C8B-B14F-4D97-AF65-F5344CB8AC3E}">
        <p14:creationId xmlns:p14="http://schemas.microsoft.com/office/powerpoint/2010/main" val="1963112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7D410-E5FF-CAB2-FA67-23068339FA41}"/>
              </a:ext>
            </a:extLst>
          </p:cNvPr>
          <p:cNvSpPr>
            <a:spLocks noGrp="1"/>
          </p:cNvSpPr>
          <p:nvPr>
            <p:ph idx="1"/>
          </p:nvPr>
        </p:nvSpPr>
        <p:spPr>
          <a:xfrm>
            <a:off x="101600" y="76200"/>
            <a:ext cx="5488039" cy="6705600"/>
          </a:xfrm>
        </p:spPr>
        <p:txBody>
          <a:bodyPr>
            <a:normAutofit/>
          </a:bodyPr>
          <a:lstStyle/>
          <a:p>
            <a:pPr marL="0" indent="0" algn="ctr">
              <a:buNone/>
            </a:pPr>
            <a:r>
              <a:rPr lang="en-US" sz="3600" dirty="0">
                <a:solidFill>
                  <a:srgbClr val="FFFF00"/>
                </a:solidFill>
              </a:rPr>
              <a:t>John Harper                              </a:t>
            </a:r>
            <a:r>
              <a:rPr lang="en-US" sz="3600" dirty="0"/>
              <a:t>{May 29, 1872 – April 15, 1912}</a:t>
            </a:r>
          </a:p>
          <a:p>
            <a:pPr marL="0" indent="0">
              <a:buNone/>
            </a:pPr>
            <a:r>
              <a:rPr lang="en-US" sz="3600" dirty="0"/>
              <a:t>Walworth Road Baptist Church, London, England</a:t>
            </a:r>
          </a:p>
          <a:p>
            <a:pPr marL="0" indent="0">
              <a:buNone/>
            </a:pPr>
            <a:endParaRPr lang="en-US" sz="3600" dirty="0"/>
          </a:p>
          <a:p>
            <a:pPr marL="0" indent="0">
              <a:buNone/>
            </a:pPr>
            <a:endParaRPr lang="en-US" sz="3600" dirty="0"/>
          </a:p>
          <a:p>
            <a:pPr marL="0" indent="0" algn="ctr">
              <a:buNone/>
            </a:pPr>
            <a:endParaRPr lang="en-US" sz="3600" dirty="0"/>
          </a:p>
        </p:txBody>
      </p:sp>
      <p:pic>
        <p:nvPicPr>
          <p:cNvPr id="3" name="Picture 2">
            <a:extLst>
              <a:ext uri="{FF2B5EF4-FFF2-40B4-BE49-F238E27FC236}">
                <a16:creationId xmlns:a16="http://schemas.microsoft.com/office/drawing/2014/main" id="{9A684CC4-1363-9400-F810-447E85AE6649}"/>
              </a:ext>
            </a:extLst>
          </p:cNvPr>
          <p:cNvPicPr>
            <a:picLocks noChangeAspect="1"/>
          </p:cNvPicPr>
          <p:nvPr/>
        </p:nvPicPr>
        <p:blipFill>
          <a:blip r:embed="rId3"/>
          <a:stretch>
            <a:fillRect/>
          </a:stretch>
        </p:blipFill>
        <p:spPr>
          <a:xfrm>
            <a:off x="7091008" y="0"/>
            <a:ext cx="5100992" cy="6858000"/>
          </a:xfrm>
          <a:prstGeom prst="rect">
            <a:avLst/>
          </a:prstGeom>
        </p:spPr>
      </p:pic>
    </p:spTree>
    <p:extLst>
      <p:ext uri="{BB962C8B-B14F-4D97-AF65-F5344CB8AC3E}">
        <p14:creationId xmlns:p14="http://schemas.microsoft.com/office/powerpoint/2010/main" val="316964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DD6DF-9479-A63A-A2A0-231EABBA81A6}"/>
              </a:ext>
            </a:extLst>
          </p:cNvPr>
          <p:cNvSpPr>
            <a:spLocks noGrp="1"/>
          </p:cNvSpPr>
          <p:nvPr>
            <p:ph idx="1"/>
          </p:nvPr>
        </p:nvSpPr>
        <p:spPr>
          <a:xfrm>
            <a:off x="95248" y="142874"/>
            <a:ext cx="6865110" cy="7238587"/>
          </a:xfrm>
        </p:spPr>
        <p:txBody>
          <a:bodyPr>
            <a:normAutofit/>
          </a:bodyPr>
          <a:lstStyle/>
          <a:p>
            <a:pPr marL="0" indent="0">
              <a:buNone/>
            </a:pPr>
            <a:r>
              <a:rPr lang="en-US" sz="3600" b="1" dirty="0">
                <a:latin typeface="Times New Roman" panose="02020603050405020304" pitchFamily="18" charset="0"/>
                <a:cs typeface="Times New Roman" panose="02020603050405020304" pitchFamily="18" charset="0"/>
              </a:rPr>
              <a:t>K. Incorporating the GOSPEL into PULPIT PREACHING.</a:t>
            </a:r>
          </a:p>
          <a:p>
            <a:pPr marL="0" indent="0">
              <a:buNone/>
            </a:pPr>
            <a:endParaRPr lang="en-US" sz="400" b="1" dirty="0">
              <a:latin typeface="Times New Roman" panose="02020603050405020304" pitchFamily="18" charset="0"/>
              <a:cs typeface="Times New Roman" panose="02020603050405020304" pitchFamily="18" charset="0"/>
            </a:endParaRPr>
          </a:p>
          <a:p>
            <a:pPr marL="0" indent="0">
              <a:buNone/>
            </a:pPr>
            <a:r>
              <a:rPr lang="en-US" sz="3600" b="1" i="1" dirty="0">
                <a:latin typeface="Times New Roman" panose="02020603050405020304" pitchFamily="18" charset="0"/>
                <a:cs typeface="Times New Roman" panose="02020603050405020304" pitchFamily="18" charset="0"/>
              </a:rPr>
              <a:t>Let’s Preach the Gospel</a:t>
            </a:r>
            <a:r>
              <a:rPr lang="en-US"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hlinkClick r:id="rId3"/>
              </a:rPr>
              <a:t>https://tithely-media-prod.s3.us-west-1.wasabisys.com/492276/Lets-Preach-the-Gospel-2017.pdf</a:t>
            </a:r>
            <a:endParaRPr lang="en-US" sz="3600" b="1" dirty="0">
              <a:latin typeface="Times New Roman" panose="02020603050405020304" pitchFamily="18" charset="0"/>
              <a:cs typeface="Times New Roman" panose="02020603050405020304" pitchFamily="18" charset="0"/>
            </a:endParaRPr>
          </a:p>
          <a:p>
            <a:pPr marL="0" indent="0">
              <a:buNone/>
            </a:pPr>
            <a:endParaRPr lang="en-US" sz="800" b="1" dirty="0">
              <a:latin typeface="Times New Roman" panose="02020603050405020304" pitchFamily="18" charset="0"/>
              <a:cs typeface="Times New Roman" panose="02020603050405020304" pitchFamily="18" charset="0"/>
            </a:endParaRPr>
          </a:p>
          <a:p>
            <a:pPr marL="0" indent="0">
              <a:buNone/>
            </a:pPr>
            <a:r>
              <a:rPr lang="en-US" sz="3600" b="1" i="1" dirty="0">
                <a:latin typeface="Times New Roman" panose="02020603050405020304" pitchFamily="18" charset="0"/>
                <a:cs typeface="Times New Roman" panose="02020603050405020304" pitchFamily="18" charset="0"/>
              </a:rPr>
              <a:t>Principles on Preaching – Fifteen Principles to Improve Your Expository Preaching - </a:t>
            </a:r>
            <a:r>
              <a:rPr lang="en-US" sz="3600" b="1" dirty="0">
                <a:latin typeface="Times New Roman" panose="02020603050405020304" pitchFamily="18" charset="0"/>
                <a:cs typeface="Times New Roman" panose="02020603050405020304" pitchFamily="18" charset="0"/>
              </a:rPr>
              <a:t>True Grace Books - truegracebooks.com.</a:t>
            </a:r>
          </a:p>
        </p:txBody>
      </p:sp>
      <p:pic>
        <p:nvPicPr>
          <p:cNvPr id="4" name="Picture 3">
            <a:extLst>
              <a:ext uri="{FF2B5EF4-FFF2-40B4-BE49-F238E27FC236}">
                <a16:creationId xmlns:a16="http://schemas.microsoft.com/office/drawing/2014/main" id="{75220586-C4A3-CFAD-BA49-DD263FFB4A84}"/>
              </a:ext>
            </a:extLst>
          </p:cNvPr>
          <p:cNvPicPr>
            <a:picLocks noChangeAspect="1"/>
          </p:cNvPicPr>
          <p:nvPr/>
        </p:nvPicPr>
        <p:blipFill>
          <a:blip r:embed="rId4"/>
          <a:stretch>
            <a:fillRect/>
          </a:stretch>
        </p:blipFill>
        <p:spPr>
          <a:xfrm>
            <a:off x="7846540" y="-99152"/>
            <a:ext cx="4345459" cy="6957151"/>
          </a:xfrm>
          <a:prstGeom prst="rect">
            <a:avLst/>
          </a:prstGeom>
        </p:spPr>
      </p:pic>
    </p:spTree>
    <p:extLst>
      <p:ext uri="{BB962C8B-B14F-4D97-AF65-F5344CB8AC3E}">
        <p14:creationId xmlns:p14="http://schemas.microsoft.com/office/powerpoint/2010/main" val="164659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D2A34B-481A-AEB2-762E-46A87BB19760}"/>
              </a:ext>
            </a:extLst>
          </p:cNvPr>
          <p:cNvPicPr>
            <a:picLocks noGrp="1" noChangeAspect="1"/>
          </p:cNvPicPr>
          <p:nvPr>
            <p:ph idx="1"/>
          </p:nvPr>
        </p:nvPicPr>
        <p:blipFill>
          <a:blip r:embed="rId2"/>
          <a:stretch>
            <a:fillRect/>
          </a:stretch>
        </p:blipFill>
        <p:spPr>
          <a:xfrm>
            <a:off x="0" y="0"/>
            <a:ext cx="6096000" cy="6858000"/>
          </a:xfrm>
        </p:spPr>
      </p:pic>
      <p:pic>
        <p:nvPicPr>
          <p:cNvPr id="6" name="Picture 5">
            <a:extLst>
              <a:ext uri="{FF2B5EF4-FFF2-40B4-BE49-F238E27FC236}">
                <a16:creationId xmlns:a16="http://schemas.microsoft.com/office/drawing/2014/main" id="{90193094-F495-7721-CD4C-C96332A39FA5}"/>
              </a:ext>
            </a:extLst>
          </p:cNvPr>
          <p:cNvPicPr>
            <a:picLocks noChangeAspect="1"/>
          </p:cNvPicPr>
          <p:nvPr/>
        </p:nvPicPr>
        <p:blipFill>
          <a:blip r:embed="rId3"/>
          <a:stretch>
            <a:fillRect/>
          </a:stretch>
        </p:blipFill>
        <p:spPr>
          <a:xfrm>
            <a:off x="6095998" y="0"/>
            <a:ext cx="6096001" cy="6858000"/>
          </a:xfrm>
          <a:prstGeom prst="rect">
            <a:avLst/>
          </a:prstGeom>
        </p:spPr>
      </p:pic>
    </p:spTree>
    <p:extLst>
      <p:ext uri="{BB962C8B-B14F-4D97-AF65-F5344CB8AC3E}">
        <p14:creationId xmlns:p14="http://schemas.microsoft.com/office/powerpoint/2010/main" val="1271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DD6DF-9479-A63A-A2A0-231EABBA81A6}"/>
              </a:ext>
            </a:extLst>
          </p:cNvPr>
          <p:cNvSpPr>
            <a:spLocks noGrp="1"/>
          </p:cNvSpPr>
          <p:nvPr>
            <p:ph idx="1"/>
          </p:nvPr>
        </p:nvSpPr>
        <p:spPr>
          <a:xfrm>
            <a:off x="95248" y="142874"/>
            <a:ext cx="12096752" cy="7238587"/>
          </a:xfrm>
        </p:spPr>
        <p:txBody>
          <a:bodyPr>
            <a:normAutofit/>
          </a:bodyPr>
          <a:lstStyle/>
          <a:p>
            <a:pPr marL="742950" indent="-742950">
              <a:buAutoNum type="alphaUcPeriod" startAt="11"/>
            </a:pPr>
            <a:r>
              <a:rPr lang="en-US" sz="3600" b="1" dirty="0">
                <a:latin typeface="Times New Roman" panose="02020603050405020304" pitchFamily="18" charset="0"/>
                <a:cs typeface="Times New Roman" panose="02020603050405020304" pitchFamily="18" charset="0"/>
              </a:rPr>
              <a:t>Tracts for </a:t>
            </a:r>
            <a:r>
              <a:rPr lang="en-US" sz="3600" b="1" i="1" dirty="0">
                <a:latin typeface="Times New Roman" panose="02020603050405020304" pitchFamily="18" charset="0"/>
                <a:cs typeface="Times New Roman" panose="02020603050405020304" pitchFamily="18" charset="0"/>
              </a:rPr>
              <a:t>Jewish Evangelism </a:t>
            </a:r>
          </a:p>
          <a:p>
            <a:pPr marL="0" indent="0">
              <a:buNone/>
            </a:pPr>
            <a:endParaRPr lang="en-US" sz="400" b="1"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While I cannot vouch for all the tracts on these sites,                  there are some good tracts under:</a:t>
            </a:r>
          </a:p>
          <a:p>
            <a:pPr marL="0" indent="0">
              <a:buNone/>
            </a:pPr>
            <a:r>
              <a:rPr lang="en-US" sz="3600" b="1"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Jewish Evangelism</a:t>
            </a:r>
            <a:r>
              <a:rPr lang="en-US" sz="3600" dirty="0">
                <a:latin typeface="Times New Roman" panose="02020603050405020304" pitchFamily="18" charset="0"/>
                <a:cs typeface="Times New Roman" panose="02020603050405020304" pitchFamily="18" charset="0"/>
              </a:rPr>
              <a:t> at https://www.youtube.com/watch?v=llsC8HkNLO0               or under </a:t>
            </a:r>
          </a:p>
          <a:p>
            <a:pPr marL="0" indent="0">
              <a:buNone/>
            </a:pPr>
            <a:r>
              <a:rPr lang="en-US" sz="3600" i="1" dirty="0">
                <a:latin typeface="Times New Roman" panose="02020603050405020304" pitchFamily="18" charset="0"/>
                <a:cs typeface="Times New Roman" panose="02020603050405020304" pitchFamily="18" charset="0"/>
              </a:rPr>
              <a:t>Gospel Tracts for Jewish Evangelism </a:t>
            </a:r>
            <a:r>
              <a:rPr lang="en-US" sz="3600" dirty="0">
                <a:latin typeface="Times New Roman" panose="02020603050405020304" pitchFamily="18" charset="0"/>
                <a:cs typeface="Times New Roman" panose="02020603050405020304" pitchFamily="18" charset="0"/>
              </a:rPr>
              <a:t>at https://www.wmoutreach.org/gospel-tracts. </a:t>
            </a:r>
          </a:p>
          <a:p>
            <a:pPr marL="0" indent="0">
              <a:buNone/>
            </a:pPr>
            <a:endParaRPr lang="en-US" sz="1600" b="1" dirty="0">
              <a:latin typeface="Times New Roman" panose="02020603050405020304" pitchFamily="18" charset="0"/>
              <a:cs typeface="Times New Roman" panose="02020603050405020304" pitchFamily="18" charset="0"/>
            </a:endParaRPr>
          </a:p>
          <a:p>
            <a:pPr marL="0" indent="0">
              <a:buNone/>
            </a:pPr>
            <a:r>
              <a:rPr lang="en-US" sz="3600" b="1" dirty="0">
                <a:latin typeface="Times New Roman" panose="02020603050405020304" pitchFamily="18" charset="0"/>
                <a:cs typeface="Times New Roman" panose="02020603050405020304" pitchFamily="18" charset="0"/>
              </a:rPr>
              <a:t>To order </a:t>
            </a:r>
            <a:r>
              <a:rPr lang="en-US" sz="3600" b="1" u="sng" dirty="0">
                <a:latin typeface="Times New Roman" panose="02020603050405020304" pitchFamily="18" charset="0"/>
                <a:cs typeface="Times New Roman" panose="02020603050405020304" pitchFamily="18" charset="0"/>
              </a:rPr>
              <a:t>printed</a:t>
            </a:r>
            <a:r>
              <a:rPr lang="en-US" sz="3600" b="1" dirty="0">
                <a:latin typeface="Times New Roman" panose="02020603050405020304" pitchFamily="18" charset="0"/>
                <a:cs typeface="Times New Roman" panose="02020603050405020304" pitchFamily="18" charset="0"/>
              </a:rPr>
              <a:t> tracts for Jewish Evangelism by Cynthia Attard:  </a:t>
            </a:r>
            <a:r>
              <a:rPr lang="en-US" sz="3600" b="1" i="1" dirty="0">
                <a:latin typeface="Times New Roman" panose="02020603050405020304" pitchFamily="18" charset="0"/>
                <a:cs typeface="Times New Roman" panose="02020603050405020304" pitchFamily="18" charset="0"/>
              </a:rPr>
              <a:t>URL. www.frontlineprints.com</a:t>
            </a:r>
          </a:p>
        </p:txBody>
      </p:sp>
    </p:spTree>
    <p:extLst>
      <p:ext uri="{BB962C8B-B14F-4D97-AF65-F5344CB8AC3E}">
        <p14:creationId xmlns:p14="http://schemas.microsoft.com/office/powerpoint/2010/main" val="4074904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1"/>
        <p:cNvGrpSpPr/>
        <p:nvPr/>
      </p:nvGrpSpPr>
      <p:grpSpPr>
        <a:xfrm>
          <a:off x="0" y="0"/>
          <a:ext cx="0" cy="0"/>
          <a:chOff x="0" y="0"/>
          <a:chExt cx="0" cy="0"/>
        </a:xfrm>
      </p:grpSpPr>
      <p:pic>
        <p:nvPicPr>
          <p:cNvPr id="1026" name="Picture 2" descr="Sermons | First Christian Assembly">
            <a:extLst>
              <a:ext uri="{FF2B5EF4-FFF2-40B4-BE49-F238E27FC236}">
                <a16:creationId xmlns:a16="http://schemas.microsoft.com/office/drawing/2014/main" id="{BFFC4DFD-730D-40FC-30F3-36CF8F014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32"/>
          <p:cNvSpPr txBox="1">
            <a:spLocks noGrp="1"/>
          </p:cNvSpPr>
          <p:nvPr>
            <p:ph type="body" idx="1"/>
          </p:nvPr>
        </p:nvSpPr>
        <p:spPr>
          <a:xfrm>
            <a:off x="152400" y="38100"/>
            <a:ext cx="6829168" cy="67818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1000"/>
              </a:spcBef>
              <a:spcAft>
                <a:spcPts val="0"/>
              </a:spcAft>
              <a:buClr>
                <a:schemeClr val="dk1"/>
              </a:buClr>
              <a:buSzPts val="4000"/>
              <a:buNone/>
            </a:pPr>
            <a:r>
              <a:rPr lang="en-US" sz="4000" b="1" dirty="0">
                <a:solidFill>
                  <a:schemeClr val="accent2"/>
                </a:solidFill>
                <a:latin typeface="Times New Roman"/>
                <a:ea typeface="Times New Roman"/>
                <a:cs typeface="Times New Roman"/>
                <a:sym typeface="Times New Roman"/>
              </a:rPr>
              <a:t>Sugar Land Bible </a:t>
            </a:r>
            <a:r>
              <a:rPr lang="en-US" sz="4000" b="1" dirty="0" err="1">
                <a:solidFill>
                  <a:schemeClr val="accent2"/>
                </a:solidFill>
                <a:latin typeface="Times New Roman"/>
                <a:ea typeface="Times New Roman"/>
                <a:cs typeface="Times New Roman"/>
                <a:sym typeface="Times New Roman"/>
              </a:rPr>
              <a:t>ChurchTx</a:t>
            </a:r>
            <a:r>
              <a:rPr lang="en-US" sz="4000" b="1" dirty="0">
                <a:solidFill>
                  <a:schemeClr val="accent2"/>
                </a:solidFill>
                <a:latin typeface="Times New Roman"/>
                <a:ea typeface="Times New Roman"/>
                <a:cs typeface="Times New Roman"/>
                <a:sym typeface="Times New Roman"/>
              </a:rPr>
              <a:t>.</a:t>
            </a:r>
          </a:p>
          <a:p>
            <a:pPr marL="0" lvl="0" indent="0" algn="ctr" rtl="0">
              <a:lnSpc>
                <a:spcPct val="90000"/>
              </a:lnSpc>
              <a:spcBef>
                <a:spcPts val="1000"/>
              </a:spcBef>
              <a:spcAft>
                <a:spcPts val="0"/>
              </a:spcAft>
              <a:buClr>
                <a:schemeClr val="dk1"/>
              </a:buClr>
              <a:buSzPts val="4000"/>
              <a:buNone/>
            </a:pPr>
            <a:r>
              <a:rPr lang="en-US" sz="6000" dirty="0">
                <a:solidFill>
                  <a:srgbClr val="002060"/>
                </a:solidFill>
                <a:latin typeface="Times New Roman"/>
                <a:ea typeface="Times New Roman"/>
                <a:cs typeface="Times New Roman"/>
                <a:sym typeface="Times New Roman"/>
              </a:rPr>
              <a:t>                                                                                  </a:t>
            </a:r>
            <a:r>
              <a:rPr lang="en-US" sz="5800" b="1" dirty="0">
                <a:solidFill>
                  <a:srgbClr val="002060"/>
                </a:solidFill>
                <a:latin typeface="Times New Roman"/>
                <a:ea typeface="Times New Roman"/>
                <a:cs typeface="Times New Roman"/>
                <a:sym typeface="Times New Roman"/>
              </a:rPr>
              <a:t>Do You Need to Change Your Mind About Repentance? Pt. 2</a:t>
            </a:r>
            <a:endParaRPr sz="5200" b="1" dirty="0">
              <a:solidFill>
                <a:srgbClr val="00206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4000"/>
              <a:buNone/>
            </a:pPr>
            <a:endParaRPr lang="en-US" sz="400" dirty="0">
              <a:latin typeface="Times New Roman"/>
              <a:ea typeface="Times New Roman"/>
              <a:cs typeface="Times New Roman"/>
              <a:sym typeface="Times New Roman"/>
            </a:endParaRPr>
          </a:p>
          <a:p>
            <a:pPr marL="0" lvl="0" indent="0" algn="ctr" rtl="0">
              <a:lnSpc>
                <a:spcPct val="90000"/>
              </a:lnSpc>
              <a:spcBef>
                <a:spcPts val="1000"/>
              </a:spcBef>
              <a:spcAft>
                <a:spcPts val="0"/>
              </a:spcAft>
              <a:buClr>
                <a:schemeClr val="dk1"/>
              </a:buClr>
              <a:buSzPts val="4000"/>
              <a:buNone/>
            </a:pPr>
            <a:endParaRPr lang="en-US" sz="3200" dirty="0">
              <a:latin typeface="Times New Roman"/>
              <a:ea typeface="Times New Roman"/>
              <a:cs typeface="Times New Roman"/>
              <a:sym typeface="Times New Roman"/>
            </a:endParaRPr>
          </a:p>
          <a:p>
            <a:pPr marL="0" lvl="0" indent="0" algn="ctr" rtl="0">
              <a:lnSpc>
                <a:spcPct val="90000"/>
              </a:lnSpc>
              <a:spcBef>
                <a:spcPts val="1000"/>
              </a:spcBef>
              <a:spcAft>
                <a:spcPts val="0"/>
              </a:spcAft>
              <a:buClr>
                <a:schemeClr val="dk1"/>
              </a:buClr>
              <a:buSzPts val="4000"/>
              <a:buNone/>
            </a:pPr>
            <a:r>
              <a:rPr lang="en-US" sz="3200" b="1" dirty="0">
                <a:solidFill>
                  <a:schemeClr val="accent2"/>
                </a:solidFill>
                <a:latin typeface="Times New Roman"/>
                <a:ea typeface="Times New Roman"/>
                <a:cs typeface="Times New Roman"/>
                <a:sym typeface="Times New Roman"/>
              </a:rPr>
              <a:t>Dr Dennis Rokser</a:t>
            </a:r>
          </a:p>
          <a:p>
            <a:pPr marL="0" lvl="0" indent="0" algn="ctr" rtl="0">
              <a:lnSpc>
                <a:spcPct val="90000"/>
              </a:lnSpc>
              <a:spcBef>
                <a:spcPts val="1000"/>
              </a:spcBef>
              <a:spcAft>
                <a:spcPts val="0"/>
              </a:spcAft>
              <a:buClr>
                <a:schemeClr val="dk1"/>
              </a:buClr>
              <a:buSzPts val="4000"/>
              <a:buNone/>
            </a:pPr>
            <a:r>
              <a:rPr lang="en-US" sz="3200" b="1" dirty="0">
                <a:solidFill>
                  <a:schemeClr val="accent2"/>
                </a:solidFill>
                <a:latin typeface="Times New Roman"/>
                <a:ea typeface="Times New Roman"/>
                <a:cs typeface="Times New Roman"/>
                <a:sym typeface="Times New Roman"/>
              </a:rPr>
              <a:t>Sr. Pastor of Grace &amp; Truth Bible Church, GA</a:t>
            </a:r>
          </a:p>
          <a:p>
            <a:pPr marL="0" lvl="0" indent="0" algn="ctr" rtl="0">
              <a:lnSpc>
                <a:spcPct val="90000"/>
              </a:lnSpc>
              <a:spcBef>
                <a:spcPts val="1000"/>
              </a:spcBef>
              <a:spcAft>
                <a:spcPts val="0"/>
              </a:spcAft>
              <a:buClr>
                <a:schemeClr val="dk1"/>
              </a:buClr>
              <a:buSzPts val="4000"/>
              <a:buNone/>
            </a:pPr>
            <a:endParaRPr lang="en-US" sz="32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45573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Fireball design 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Calibri"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Calibri"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3724</TotalTime>
  <Words>6145</Words>
  <Application>Microsoft Office PowerPoint</Application>
  <PresentationFormat>Widescreen</PresentationFormat>
  <Paragraphs>318</Paragraphs>
  <Slides>60</Slides>
  <Notes>26</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60</vt:i4>
      </vt:variant>
    </vt:vector>
  </HeadingPairs>
  <TitlesOfParts>
    <vt:vector size="82" baseType="lpstr">
      <vt:lpstr>Aptos</vt:lpstr>
      <vt:lpstr>Aptos Display</vt:lpstr>
      <vt:lpstr>Arial</vt:lpstr>
      <vt:lpstr>Calibri</vt:lpstr>
      <vt:lpstr>Calibri Light</vt:lpstr>
      <vt:lpstr>Consolas</vt:lpstr>
      <vt:lpstr>Corbel</vt:lpstr>
      <vt:lpstr>Garamond</vt:lpstr>
      <vt:lpstr>Times New Roman</vt:lpstr>
      <vt:lpstr>Wingdings</vt:lpstr>
      <vt:lpstr>Wingdings 2</vt:lpstr>
      <vt:lpstr>Wingdings 3</vt:lpstr>
      <vt:lpstr>4_Office Theme</vt:lpstr>
      <vt:lpstr>3_Office Theme</vt:lpstr>
      <vt:lpstr>Metro</vt:lpstr>
      <vt:lpstr>Fireball design template</vt:lpstr>
      <vt:lpstr>2_Metro</vt:lpstr>
      <vt:lpstr>1_Office Theme</vt:lpstr>
      <vt:lpstr>Stream</vt:lpstr>
      <vt:lpstr>2_Office Theme</vt:lpstr>
      <vt:lpstr>3_Metro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Doesn’t The Bible Teach That One Has To “Repent From Their Sins” To Be Saved from Hell?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rokser</dc:creator>
  <cp:lastModifiedBy>Dennis Rokser</cp:lastModifiedBy>
  <cp:revision>21</cp:revision>
  <dcterms:created xsi:type="dcterms:W3CDTF">2024-01-25T20:27:24Z</dcterms:created>
  <dcterms:modified xsi:type="dcterms:W3CDTF">2024-04-28T14:15:08Z</dcterms:modified>
</cp:coreProperties>
</file>