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89" r:id="rId4"/>
    <p:sldMasterId id="2147483702" r:id="rId5"/>
    <p:sldMasterId id="2147483728" r:id="rId6"/>
    <p:sldMasterId id="2147483752" r:id="rId7"/>
    <p:sldMasterId id="2147483764" r:id="rId8"/>
    <p:sldMasterId id="2147483778" r:id="rId9"/>
  </p:sldMasterIdLst>
  <p:notesMasterIdLst>
    <p:notesMasterId r:id="rId62"/>
  </p:notesMasterIdLst>
  <p:sldIdLst>
    <p:sldId id="24053" r:id="rId10"/>
    <p:sldId id="24219" r:id="rId11"/>
    <p:sldId id="582" r:id="rId12"/>
    <p:sldId id="24660" r:id="rId13"/>
    <p:sldId id="24661" r:id="rId14"/>
    <p:sldId id="24180" r:id="rId15"/>
    <p:sldId id="24206" r:id="rId16"/>
    <p:sldId id="24181" r:id="rId17"/>
    <p:sldId id="24662" r:id="rId18"/>
    <p:sldId id="24207" r:id="rId19"/>
    <p:sldId id="24128" r:id="rId20"/>
    <p:sldId id="24125" r:id="rId21"/>
    <p:sldId id="24126" r:id="rId22"/>
    <p:sldId id="24127" r:id="rId23"/>
    <p:sldId id="24129" r:id="rId24"/>
    <p:sldId id="22282" r:id="rId25"/>
    <p:sldId id="424" r:id="rId26"/>
    <p:sldId id="24208" r:id="rId27"/>
    <p:sldId id="24183" r:id="rId28"/>
    <p:sldId id="24671" r:id="rId29"/>
    <p:sldId id="765" r:id="rId30"/>
    <p:sldId id="24131" r:id="rId31"/>
    <p:sldId id="24184" r:id="rId32"/>
    <p:sldId id="24123" r:id="rId33"/>
    <p:sldId id="24664" r:id="rId34"/>
    <p:sldId id="24163" r:id="rId35"/>
    <p:sldId id="24164" r:id="rId36"/>
    <p:sldId id="24668" r:id="rId37"/>
    <p:sldId id="24672" r:id="rId38"/>
    <p:sldId id="24669" r:id="rId39"/>
    <p:sldId id="24209" r:id="rId40"/>
    <p:sldId id="24663" r:id="rId41"/>
    <p:sldId id="24216" r:id="rId42"/>
    <p:sldId id="24155" r:id="rId43"/>
    <p:sldId id="24185" r:id="rId44"/>
    <p:sldId id="24136" r:id="rId45"/>
    <p:sldId id="420" r:id="rId46"/>
    <p:sldId id="24137" r:id="rId47"/>
    <p:sldId id="24186" r:id="rId48"/>
    <p:sldId id="24165" r:id="rId49"/>
    <p:sldId id="764" r:id="rId50"/>
    <p:sldId id="24213" r:id="rId51"/>
    <p:sldId id="24665" r:id="rId52"/>
    <p:sldId id="24675" r:id="rId53"/>
    <p:sldId id="767" r:id="rId54"/>
    <p:sldId id="24214" r:id="rId55"/>
    <p:sldId id="423" r:id="rId56"/>
    <p:sldId id="402" r:id="rId57"/>
    <p:sldId id="24178" r:id="rId58"/>
    <p:sldId id="1426" r:id="rId59"/>
    <p:sldId id="771" r:id="rId60"/>
    <p:sldId id="77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663" autoAdjust="0"/>
  </p:normalViewPr>
  <p:slideViewPr>
    <p:cSldViewPr snapToGrid="0">
      <p:cViewPr varScale="1">
        <p:scale>
          <a:sx n="67" d="100"/>
          <a:sy n="67" d="100"/>
        </p:scale>
        <p:origin x="117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094AD-FEE9-4895-99CA-88AECE54468C}" type="datetimeFigureOut">
              <a:rPr lang="en-US" smtClean="0"/>
              <a:t>4/28/2024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00D84-F70B-4E8D-BBBE-427299D43F51}" type="slidenum">
              <a:rPr lang="en-US" smtClean="0"/>
              <a:t>‹#›</a:t>
            </a:fld>
            <a:endParaRPr lang="en-US"/>
          </a:p>
        </p:txBody>
      </p:sp>
    </p:spTree>
    <p:extLst>
      <p:ext uri="{BB962C8B-B14F-4D97-AF65-F5344CB8AC3E}">
        <p14:creationId xmlns:p14="http://schemas.microsoft.com/office/powerpoint/2010/main" val="298876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com/shorts/irJVveVHmLY?si=bZXEi0z_2iYOelz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com/shorts/irJVveVHmLY?si=bZXEi0z_2iYOelz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SO LET ME INVITE YOU TO OPEN YOUR BIBLES W ME TO EXODUS 32.</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 WAS SAVED AT THE AGE OF 18 THROUGH THE WITNESS OF A FRIEND - SOME 50 PLUS YEARS AGO.</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AND BEING RAISE ROMAN CATHOLIC, I HAD BEEN EXPOSED TO CHURCH TRADITION - AD INFINIUTM, AD NAUSEUM.</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I’M REMINDED WHAT JC SAID ABOUT RELIGIOUS TRADITION WHEN HE REBUKED THE RELIGIOUS LEADERS OF HIS DAY BY SAYING …</a:t>
            </a:r>
          </a:p>
        </p:txBody>
      </p:sp>
      <p:sp>
        <p:nvSpPr>
          <p:cNvPr id="1215" name="Google Shape;121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33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10</a:t>
            </a:fld>
            <a:endParaRPr lang="en-US"/>
          </a:p>
        </p:txBody>
      </p:sp>
    </p:spTree>
    <p:extLst>
      <p:ext uri="{BB962C8B-B14F-4D97-AF65-F5344CB8AC3E}">
        <p14:creationId xmlns:p14="http://schemas.microsoft.com/office/powerpoint/2010/main" val="256452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Turn next in your Bibles TO JONAH 3. </a:t>
            </a:r>
          </a:p>
          <a:p>
            <a:endParaRPr lang="en-US" dirty="0"/>
          </a:p>
        </p:txBody>
      </p:sp>
      <p:sp>
        <p:nvSpPr>
          <p:cNvPr id="4" name="Slide Number Placeholder 3"/>
          <p:cNvSpPr>
            <a:spLocks noGrp="1"/>
          </p:cNvSpPr>
          <p:nvPr>
            <p:ph type="sldNum" sz="quarter" idx="5"/>
          </p:nvPr>
        </p:nvSpPr>
        <p:spPr/>
        <p:txBody>
          <a:bodyPr/>
          <a:lstStyle/>
          <a:p>
            <a:fld id="{51300D84-F70B-4E8D-BBBE-427299D43F51}" type="slidenum">
              <a:rPr lang="en-US" smtClean="0"/>
              <a:t>11</a:t>
            </a:fld>
            <a:endParaRPr lang="en-US"/>
          </a:p>
        </p:txBody>
      </p:sp>
    </p:spTree>
    <p:extLst>
      <p:ext uri="{BB962C8B-B14F-4D97-AF65-F5344CB8AC3E}">
        <p14:creationId xmlns:p14="http://schemas.microsoft.com/office/powerpoint/2010/main" val="1591180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VS. 1-9</a:t>
            </a:r>
          </a:p>
          <a:p>
            <a:endParaRPr lang="en-US" b="1" dirty="0"/>
          </a:p>
          <a:p>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973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next w me to Amos. Amos 7.</a:t>
            </a:r>
          </a:p>
          <a:p>
            <a:endParaRPr lang="en-US" b="1" dirty="0"/>
          </a:p>
          <a:p>
            <a:r>
              <a:rPr lang="en-US" b="1" dirty="0"/>
              <a:t>Its right after Billy Joel.</a:t>
            </a:r>
          </a:p>
        </p:txBody>
      </p:sp>
      <p:sp>
        <p:nvSpPr>
          <p:cNvPr id="4" name="Slide Number Placeholder 3"/>
          <p:cNvSpPr>
            <a:spLocks noGrp="1"/>
          </p:cNvSpPr>
          <p:nvPr>
            <p:ph type="sldNum" sz="quarter" idx="5"/>
          </p:nvPr>
        </p:nvSpPr>
        <p:spPr/>
        <p:txBody>
          <a:bodyPr/>
          <a:lstStyle/>
          <a:p>
            <a:fld id="{51300D84-F70B-4E8D-BBBE-427299D43F51}" type="slidenum">
              <a:rPr lang="en-US" smtClean="0"/>
              <a:t>14</a:t>
            </a:fld>
            <a:endParaRPr lang="en-US"/>
          </a:p>
        </p:txBody>
      </p:sp>
    </p:spTree>
    <p:extLst>
      <p:ext uri="{BB962C8B-B14F-4D97-AF65-F5344CB8AC3E}">
        <p14:creationId xmlns:p14="http://schemas.microsoft.com/office/powerpoint/2010/main" val="63523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AMOS 7:1-3</a:t>
            </a:r>
          </a:p>
          <a:p>
            <a:endParaRPr lang="en-US" b="1" dirty="0"/>
          </a:p>
          <a:p>
            <a:r>
              <a:rPr lang="en-US" b="1" dirty="0"/>
              <a:t>READ AMOS 7:6</a:t>
            </a:r>
          </a:p>
        </p:txBody>
      </p:sp>
      <p:sp>
        <p:nvSpPr>
          <p:cNvPr id="4" name="Slide Number Placeholder 3"/>
          <p:cNvSpPr>
            <a:spLocks noGrp="1"/>
          </p:cNvSpPr>
          <p:nvPr>
            <p:ph type="sldNum" sz="quarter" idx="5"/>
          </p:nvPr>
        </p:nvSpPr>
        <p:spPr/>
        <p:txBody>
          <a:bodyPr/>
          <a:lstStyle/>
          <a:p>
            <a:fld id="{51300D84-F70B-4E8D-BBBE-427299D43F51}" type="slidenum">
              <a:rPr lang="en-US" smtClean="0"/>
              <a:t>15</a:t>
            </a:fld>
            <a:endParaRPr lang="en-US"/>
          </a:p>
        </p:txBody>
      </p:sp>
    </p:spTree>
    <p:extLst>
      <p:ext uri="{BB962C8B-B14F-4D97-AF65-F5344CB8AC3E}">
        <p14:creationId xmlns:p14="http://schemas.microsoft.com/office/powerpoint/2010/main" val="2440269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82B62A-2786-4704-AB9A-F54E5C59F3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0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00D84-F70B-4E8D-BBBE-427299D43F51}" type="slidenum">
              <a:rPr lang="en-US" smtClean="0"/>
              <a:t>18</a:t>
            </a:fld>
            <a:endParaRPr lang="en-US"/>
          </a:p>
        </p:txBody>
      </p:sp>
    </p:spTree>
    <p:extLst>
      <p:ext uri="{BB962C8B-B14F-4D97-AF65-F5344CB8AC3E}">
        <p14:creationId xmlns:p14="http://schemas.microsoft.com/office/powerpoint/2010/main" val="3016154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Turn to 2 Cor. 7 – explain CONTEXT – then explain CONTENT</a:t>
            </a:r>
          </a:p>
          <a:p>
            <a:endParaRPr lang="en-US" b="1" dirty="0"/>
          </a:p>
          <a:p>
            <a:r>
              <a:rPr lang="en-US" b="1" dirty="0"/>
              <a:t>DO YOU SEE THAT SORROW IS NOT REPENTANCE; REGRET IS NOT REPENTANCE; </a:t>
            </a:r>
          </a:p>
        </p:txBody>
      </p:sp>
      <p:sp>
        <p:nvSpPr>
          <p:cNvPr id="4" name="Slide Number Placeholder 3"/>
          <p:cNvSpPr>
            <a:spLocks noGrp="1"/>
          </p:cNvSpPr>
          <p:nvPr>
            <p:ph type="sldNum" sz="quarter" idx="5"/>
          </p:nvPr>
        </p:nvSpPr>
        <p:spPr/>
        <p:txBody>
          <a:bodyPr/>
          <a:lstStyle/>
          <a:p>
            <a:fld id="{51300D84-F70B-4E8D-BBBE-427299D43F51}" type="slidenum">
              <a:rPr lang="en-US" smtClean="0"/>
              <a:t>19</a:t>
            </a:fld>
            <a:endParaRPr lang="en-US"/>
          </a:p>
        </p:txBody>
      </p:sp>
    </p:spTree>
    <p:extLst>
      <p:ext uri="{BB962C8B-B14F-4D97-AF65-F5344CB8AC3E}">
        <p14:creationId xmlns:p14="http://schemas.microsoft.com/office/powerpoint/2010/main" val="423098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20</a:t>
            </a:fld>
            <a:endParaRPr lang="en-US"/>
          </a:p>
        </p:txBody>
      </p:sp>
    </p:spTree>
    <p:extLst>
      <p:ext uri="{BB962C8B-B14F-4D97-AF65-F5344CB8AC3E}">
        <p14:creationId xmlns:p14="http://schemas.microsoft.com/office/powerpoint/2010/main" val="1522646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Comment on etymology - NICE</a:t>
            </a:r>
          </a:p>
          <a:p>
            <a:endParaRPr lang="en-US" b="1" dirty="0"/>
          </a:p>
          <a:p>
            <a:r>
              <a:rPr lang="en-US" b="1" dirty="0"/>
              <a:t>Comment on mixing 2 words together – HOGWASH</a:t>
            </a:r>
          </a:p>
          <a:p>
            <a:endParaRPr lang="en-US" b="1" dirty="0"/>
          </a:p>
          <a:p>
            <a:r>
              <a:rPr lang="en-US" b="1" dirty="0"/>
              <a:t>Why is there such a misunderstanding &amp; mistranslation of these words?</a:t>
            </a:r>
          </a:p>
          <a:p>
            <a:endParaRPr lang="en-US" b="1" dirty="0"/>
          </a:p>
          <a:p>
            <a:r>
              <a:rPr lang="en-US" b="1" dirty="0"/>
              <a:t>NO PROBLEM W CLASSICAL GREEK / NO ISSUE W KOINE GREEK / LATIN VULGATE – PENANCE; PAIN, PENALTY, SUFFERING – ATTACHED A WRONG MEANING OF THE WORD METANOIA INCLUDING EMOTION, SORROW, ACTS OF CONTRITION, WORKS</a:t>
            </a:r>
          </a:p>
          <a:p>
            <a:endParaRPr lang="en-US" b="1" dirty="0"/>
          </a:p>
          <a:p>
            <a:r>
              <a:rPr lang="en-US" b="1" dirty="0"/>
              <a:t>TAKES FOCUS OFF JC AND PUTS THEM RIGHT ON YOU</a:t>
            </a:r>
          </a:p>
          <a:p>
            <a:endParaRPr lang="en-US" b="1" dirty="0"/>
          </a:p>
          <a:p>
            <a:r>
              <a:rPr lang="en-US" b="1" dirty="0"/>
              <a:t>TURN W ME TO 2 COR. 7.</a:t>
            </a:r>
          </a:p>
          <a:p>
            <a:endParaRPr lang="en-US" b="1" dirty="0"/>
          </a:p>
          <a:p>
            <a:endParaRPr lang="en-US" b="1" dirty="0"/>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98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BIBLE IS THE SOLE AUTHORITY FOR WHAT WE ARE TO BELIEVE AND PRACTICE.</a:t>
            </a:r>
          </a:p>
          <a:p>
            <a:endParaRPr lang="en-US" b="1" dirty="0"/>
          </a:p>
          <a:p>
            <a:r>
              <a:rPr lang="en-US" b="1" dirty="0"/>
              <a:t>BUT AS I GREW IN THE LORD, I BEGAN TO REALIZE THAT EVANGELICAL &amp; FUNDAMENTAL CHURCHES ALSO HAVE MANY SACRED COWS &amp; CHURCH ‘TRADITIONS’ – and some also VIOLATE THE WOG.</a:t>
            </a:r>
          </a:p>
          <a:p>
            <a:endParaRPr lang="en-US" b="1" dirty="0"/>
          </a:p>
          <a:p>
            <a:r>
              <a:rPr lang="en-US" b="1" dirty="0"/>
              <a:t>SOME WELL MEANING PEOPLE HAVE SYNCRETIZED THEIR RELIGIOUS BELIEFS WITH THE BIBLE AND THE RESULT IS UTTER CONFUSION ON A NUMBER OF ISSUES, INCLUDING CONFUSION ABOUT THE GOSPEL AND THE ANSWER TO: WHAT MUST I DO TO BE SAVED?</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51300D84-F70B-4E8D-BBBE-427299D43F51}" type="slidenum">
              <a:rPr lang="en-US" smtClean="0"/>
              <a:t>2</a:t>
            </a:fld>
            <a:endParaRPr lang="en-US"/>
          </a:p>
        </p:txBody>
      </p:sp>
    </p:spTree>
    <p:extLst>
      <p:ext uri="{BB962C8B-B14F-4D97-AF65-F5344CB8AC3E}">
        <p14:creationId xmlns:p14="http://schemas.microsoft.com/office/powerpoint/2010/main" val="2774958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AVERAGE PERSON WHEN THEY HEAR THE WORD ‘REPENTANCE’ THINKS OF ‘PENANCE’ AND WHY WOULDN’T THEY, FOR  BUILT INTO THE ENGLISH WORD IS THE WORD ‘PENANCE’ WHICH CARRIES THE IDEA OF SORROW FOR SIN AND A WILLINGNESS TO TURN FROM IT.</a:t>
            </a:r>
          </a:p>
          <a:p>
            <a:endParaRPr lang="en-US" b="1" dirty="0"/>
          </a:p>
          <a:p>
            <a:r>
              <a:rPr lang="en-US" b="1" dirty="0"/>
              <a:t>BUT ARE WE GOING TO BASE OR BELIEFS ON ‘TRADITION’ OR UPON THE WOG, STARTING IN THE ORIGINAL LANGUAGES, OR NOT?</a:t>
            </a:r>
          </a:p>
          <a:p>
            <a:endParaRPr lang="en-US" b="1" dirty="0"/>
          </a:p>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23</a:t>
            </a:fld>
            <a:endParaRPr lang="en-US"/>
          </a:p>
        </p:txBody>
      </p:sp>
    </p:spTree>
    <p:extLst>
      <p:ext uri="{BB962C8B-B14F-4D97-AF65-F5344CB8AC3E}">
        <p14:creationId xmlns:p14="http://schemas.microsoft.com/office/powerpoint/2010/main" val="2985166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CHANGED THE BIBLE! WHY? “TRADITION”</a:t>
            </a:r>
          </a:p>
          <a:p>
            <a:endParaRPr lang="en-US" b="1" dirty="0"/>
          </a:p>
          <a:p>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143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NEXT W ME TO LUKE 17.</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916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 EXAMPLE WHERE THIS BROTHER OR BELIEVER ACTUALLY CHANGED HIS MIND AND ADMITTED TO YOU HIS SIN, AND YOU FORGAVE HIM, BUT HAS NOT YET CHANGED HIS BEHAVIOR, FOR HE DOES THE SAME THINK 7 TIMES IN THE SAME DAY.</a:t>
            </a:r>
          </a:p>
          <a:p>
            <a:endParaRPr lang="en-US" b="1" dirty="0"/>
          </a:p>
          <a:p>
            <a:r>
              <a:rPr lang="en-US" b="1" dirty="0"/>
              <a:t>AND WHILE HOPEFULLY HIS CHANGE OF MIND WILL LEAD HIM BY GOD’S GRACE TO A CHANGE OF BEHAVIOR FROM SIN, REPENTANCE DOES NOT MEAN OR REQUIRE A CHANGE IN BEHAVIOR.</a:t>
            </a:r>
          </a:p>
          <a:p>
            <a:endParaRPr lang="en-US" b="1" dirty="0"/>
          </a:p>
          <a:p>
            <a:r>
              <a:rPr lang="en-US" b="1" dirty="0"/>
              <a:t>NOW THIS IS A CONTEXT IN WHICH THE OBJECT OF REPENTANCE IS ‘SIN’ TOWARD ANOTHER BELIEVER.</a:t>
            </a:r>
          </a:p>
          <a:p>
            <a:endParaRPr lang="en-US" b="1" dirty="0"/>
          </a:p>
          <a:p>
            <a:r>
              <a:rPr lang="en-US" b="1" dirty="0"/>
              <a:t>BUT WE MUST BE CAREFUL NOT TO ASSUME THAT EVERY CONTEXT INVOLVES CHANGING YOUR MIND ABOUT SIN, FOR IT DOES NOT.</a:t>
            </a:r>
          </a:p>
          <a:p>
            <a:endParaRPr lang="en-US" b="1" dirty="0"/>
          </a:p>
          <a:p>
            <a:r>
              <a:rPr lang="en-US" b="1" dirty="0"/>
              <a:t>I SAY THIS BECAUSE SOME TRANSLATIONS IMMEDIATELY ASSUME THAT ‘REPENTANCE’ INVOLVES SIN, AND WE HAVE ALREADY OBSERVED THAT THAT MAY NOT BE THE CASE.</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48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Slack-Lato"/>
                <a:hlinkClick r:id="rId3"/>
              </a:rPr>
              <a:t>https://youtube.com/shorts/irJVveVHmLY?si=bZXEi0z_2iYOelzT</a:t>
            </a:r>
            <a:endParaRPr lang="en-US" b="0" i="0" u="none" strike="noStrike" dirty="0">
              <a:effectLst/>
              <a:latin typeface="Slack-Lato"/>
            </a:endParaRPr>
          </a:p>
          <a:p>
            <a:endParaRPr lang="en-US" b="0" i="0" u="none" strike="noStrike" dirty="0">
              <a:effectLst/>
              <a:latin typeface="Slack-Lato"/>
            </a:endParaRPr>
          </a:p>
          <a:p>
            <a:r>
              <a:rPr lang="en-US" dirty="0"/>
              <a:t>Ray Comfort</a:t>
            </a:r>
          </a:p>
          <a:p>
            <a:r>
              <a:rPr lang="en-US" dirty="0"/>
              <a:t>False Alert Section starts at 10 secs</a:t>
            </a:r>
          </a:p>
          <a:p>
            <a:endParaRPr lang="en-US" dirty="0"/>
          </a:p>
          <a:p>
            <a:r>
              <a:rPr lang="en-US" b="1" dirty="0"/>
              <a:t>DID YOU HEAR THE GOSPEL HERE?</a:t>
            </a:r>
          </a:p>
          <a:p>
            <a:endParaRPr lang="en-US" b="1" dirty="0"/>
          </a:p>
          <a:p>
            <a:r>
              <a:rPr lang="en-US" b="1" dirty="0"/>
              <a:t>WAS THE SPOTLIGHT ON JC?</a:t>
            </a:r>
          </a:p>
          <a:p>
            <a:endParaRPr lang="en-US" b="1" dirty="0"/>
          </a:p>
          <a:p>
            <a:r>
              <a:rPr lang="en-US" b="1" dirty="0"/>
              <a:t>HOW MANY THINGS TO DO TO BE SAVED? REPLAY</a:t>
            </a:r>
          </a:p>
          <a:p>
            <a:endParaRPr lang="en-US" b="1" dirty="0"/>
          </a:p>
          <a:p>
            <a:r>
              <a:rPr lang="en-US" b="1" dirty="0"/>
              <a:t>AND IF YOU ONLY HAD 3 MINUTES TO LIVE, COULD YOU REPENT OF ALL YOUR SINS? MINE WOULD TAKE MORE THAN 3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A2270-1169-4DC5-A273-A307C5F39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58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REPENT FROM YOUR SINS - #1 WRONG RESPONSE TO THE GOSPEL – AROUND THE WORLD!</a:t>
            </a:r>
          </a:p>
          <a:p>
            <a:endParaRPr lang="en-US" b="1" dirty="0"/>
          </a:p>
          <a:p>
            <a:r>
              <a:rPr lang="en-US" b="1" dirty="0"/>
              <a:t>YOU HEAR THE PREACHER SAY … YOU MUST REPENT FROM YOUR SINS &amp; TRUST IN X … AND THEN THEY SING … JUST AS I AM – I’M REALLY CONFUSED</a:t>
            </a:r>
          </a:p>
          <a:p>
            <a:endParaRPr lang="en-US" b="1" dirty="0"/>
          </a:p>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33</a:t>
            </a:fld>
            <a:endParaRPr lang="en-US"/>
          </a:p>
        </p:txBody>
      </p:sp>
    </p:spTree>
    <p:extLst>
      <p:ext uri="{BB962C8B-B14F-4D97-AF65-F5344CB8AC3E}">
        <p14:creationId xmlns:p14="http://schemas.microsoft.com/office/powerpoint/2010/main" val="3374166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MUST OBSERVE … WHO IS CHANGING THEIR MIND AND ABOUT WHAT IN THE CONTEXT YOU ARE READING.</a:t>
            </a:r>
          </a:p>
          <a:p>
            <a:endParaRPr lang="en-US" b="1" dirty="0"/>
          </a:p>
          <a:p>
            <a:r>
              <a:rPr lang="en-US" b="1" dirty="0"/>
              <a:t>FOR EXAMPLE</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850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TSKS CONSTRUCTION</a:t>
            </a:r>
          </a:p>
          <a:p>
            <a:endParaRPr lang="en-US" b="1" dirty="0"/>
          </a:p>
          <a:p>
            <a:r>
              <a:rPr lang="en-US" b="1" dirty="0"/>
              <a:t>GENERALLY - FAITH TOWARD GOD – REPENTANCE OF A CORRECT UNDERSTANDING OF GOD, MAN, SIN, ETC.</a:t>
            </a:r>
          </a:p>
          <a:p>
            <a:endParaRPr lang="en-US" b="1" dirty="0"/>
          </a:p>
          <a:p>
            <a:r>
              <a:rPr lang="en-US" b="1" dirty="0"/>
              <a:t>SPECIFICALLY – FAITH TOWARD OUR LJC</a:t>
            </a:r>
          </a:p>
          <a:p>
            <a:endParaRPr lang="en-US" b="1" dirty="0"/>
          </a:p>
          <a:p>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01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TWO CHAIR ILLUSTRATION</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07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39</a:t>
            </a:fld>
            <a:endParaRPr lang="en-US"/>
          </a:p>
        </p:txBody>
      </p:sp>
    </p:spTree>
    <p:extLst>
      <p:ext uri="{BB962C8B-B14F-4D97-AF65-F5344CB8AC3E}">
        <p14:creationId xmlns:p14="http://schemas.microsoft.com/office/powerpoint/2010/main" val="279426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CONFUSING MESSAGES SUCH AS ….</a:t>
            </a:r>
          </a:p>
          <a:p>
            <a:endParaRPr lang="en-US" b="1" dirty="0"/>
          </a:p>
          <a:p>
            <a:r>
              <a:rPr lang="en-US" b="1" dirty="0"/>
              <a:t>BTW – DO YOU REALIZE THAT EVERYONE OF THESE INVITATIONS TO SALVATION RUN CONTRARY TO THE CLEAR TEACHING OF THE SCRIPTURES?</a:t>
            </a:r>
          </a:p>
          <a:p>
            <a:endParaRPr lang="en-US" b="1" dirty="0"/>
          </a:p>
          <a:p>
            <a:r>
              <a:rPr lang="en-US" b="1" dirty="0"/>
              <a:t>AND THEN SOME LOVE TO COMBINE SEVERAL CONDITIONS INTO ONE PACKAGE SUCH AS …. {CLICK} GOD’S SIMPLE PLAN OF SALVATION – ONLY 6 THINGS TO DO.</a:t>
            </a:r>
          </a:p>
          <a:p>
            <a:endParaRPr lang="en-US" b="1" dirty="0"/>
          </a:p>
          <a:p>
            <a:r>
              <a:rPr lang="en-US" b="1" dirty="0"/>
              <a:t>ALL USING PROOF TEXTS OUT OF CONTEXT TO SUPPORT THIS ERRONEOUS AND FALSE TEACHING WHICH RUNS IN OPPOSITION TO THE GOSPEL OF GRACE.</a:t>
            </a:r>
          </a:p>
          <a:p>
            <a:endParaRPr lang="en-US" b="1" dirty="0"/>
          </a:p>
          <a:p>
            <a:r>
              <a:rPr lang="en-US" b="1" dirty="0"/>
              <a:t>NO WONDER THERE IS SO MUCH CONFUSION.</a:t>
            </a:r>
          </a:p>
          <a:p>
            <a:endParaRPr lang="en-US" b="1" dirty="0"/>
          </a:p>
          <a:p>
            <a:r>
              <a:rPr lang="en-US" b="1" dirty="0"/>
              <a:t>AND WHAT IS A MAJOR FACTOR IN THIS CONFUSION? IT IS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36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C68F-E47F-44AA-0A30-2E4D4D62D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38C5D-2077-C7CD-2824-BDA191736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9F83C-BFE4-7FBA-287D-CA9F3BF87149}"/>
              </a:ext>
            </a:extLst>
          </p:cNvPr>
          <p:cNvSpPr>
            <a:spLocks noGrp="1"/>
          </p:cNvSpPr>
          <p:nvPr>
            <p:ph type="body" idx="1"/>
          </p:nvPr>
        </p:nvSpPr>
        <p:spPr/>
        <p:txBody>
          <a:bodyPr/>
          <a:lstStyle/>
          <a:p>
            <a:r>
              <a:rPr lang="en-US" b="0" i="0" u="none" strike="noStrike" dirty="0">
                <a:effectLst/>
                <a:latin typeface="Slack-Lato"/>
                <a:hlinkClick r:id="rId3"/>
              </a:rPr>
              <a:t>https://youtube.com/shorts/irJVveVHmLY?si=bZXEi0z_2iYOelzT</a:t>
            </a:r>
            <a:endParaRPr lang="en-US" b="0" i="0" u="none" strike="noStrike" dirty="0">
              <a:effectLst/>
              <a:latin typeface="Slack-Lato"/>
            </a:endParaRPr>
          </a:p>
          <a:p>
            <a:endParaRPr lang="en-US" b="0" i="0" u="none" strike="noStrike" dirty="0">
              <a:effectLst/>
              <a:latin typeface="Slack-Lato"/>
            </a:endParaRPr>
          </a:p>
          <a:p>
            <a:r>
              <a:rPr lang="en-US" dirty="0"/>
              <a:t>Ray Comfort</a:t>
            </a:r>
          </a:p>
          <a:p>
            <a:r>
              <a:rPr lang="en-US" dirty="0"/>
              <a:t>False Alert Section starts at 10 secs</a:t>
            </a:r>
          </a:p>
          <a:p>
            <a:endParaRPr lang="en-US" dirty="0"/>
          </a:p>
        </p:txBody>
      </p:sp>
      <p:sp>
        <p:nvSpPr>
          <p:cNvPr id="4" name="Slide Number Placeholder 3">
            <a:extLst>
              <a:ext uri="{FF2B5EF4-FFF2-40B4-BE49-F238E27FC236}">
                <a16:creationId xmlns:a16="http://schemas.microsoft.com/office/drawing/2014/main" id="{202A09A3-0722-6A48-3C5B-875EC9DB92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A2270-1169-4DC5-A273-A307C5F39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77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00D84-F70B-4E8D-BBBE-427299D43F51}" type="slidenum">
              <a:rPr lang="en-US" smtClean="0"/>
              <a:t>44</a:t>
            </a:fld>
            <a:endParaRPr lang="en-US"/>
          </a:p>
        </p:txBody>
      </p:sp>
    </p:spTree>
    <p:extLst>
      <p:ext uri="{BB962C8B-B14F-4D97-AF65-F5344CB8AC3E}">
        <p14:creationId xmlns:p14="http://schemas.microsoft.com/office/powerpoint/2010/main" val="4170406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CHAIR ILLUSTRATION</a:t>
            </a:r>
          </a:p>
          <a:p>
            <a:endParaRPr lang="en-US" b="1" dirty="0"/>
          </a:p>
          <a:p>
            <a:r>
              <a:rPr lang="en-US" b="1" dirty="0"/>
              <a:t>GO TO ACTS 10 – TELL STORY OF CORNELIUS</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Grace and Truth Bible Church  Kevin S Lucas, Bible Teacher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7E488-4532-4251-B001-1C808617B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623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ATTACH A LOT OF BAGGAGE TO THE WORD “BELIEVE”  LIKE A SPENDING BILL IN CONGRESS</a:t>
            </a:r>
            <a:r>
              <a:rPr lang="en-US" dirty="0"/>
              <a:t>.</a:t>
            </a:r>
          </a:p>
        </p:txBody>
      </p:sp>
      <p:sp>
        <p:nvSpPr>
          <p:cNvPr id="4" name="Slide Number Placeholder 3"/>
          <p:cNvSpPr>
            <a:spLocks noGrp="1"/>
          </p:cNvSpPr>
          <p:nvPr>
            <p:ph type="sldNum" sz="quarter" idx="5"/>
          </p:nvPr>
        </p:nvSpPr>
        <p:spPr/>
        <p:txBody>
          <a:bodyPr/>
          <a:lstStyle/>
          <a:p>
            <a:fld id="{51300D84-F70B-4E8D-BBBE-427299D43F51}" type="slidenum">
              <a:rPr lang="en-US" smtClean="0"/>
              <a:t>49</a:t>
            </a:fld>
            <a:endParaRPr lang="en-US"/>
          </a:p>
        </p:txBody>
      </p:sp>
    </p:spTree>
    <p:extLst>
      <p:ext uri="{BB962C8B-B14F-4D97-AF65-F5344CB8AC3E}">
        <p14:creationId xmlns:p14="http://schemas.microsoft.com/office/powerpoint/2010/main" val="1791220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prstClr val="white"/>
              </a:solidFill>
              <a:effectLst/>
              <a:uLnTx/>
              <a:uFillTx/>
              <a:latin typeface="Calibri" charset="0"/>
              <a:ea typeface="+mn-ea"/>
              <a:cs typeface="+mn-cs"/>
            </a:endParaRPr>
          </a:p>
        </p:txBody>
      </p:sp>
      <p:sp>
        <p:nvSpPr>
          <p:cNvPr id="11267" name="Rectangle 3"/>
          <p:cNvSpPr txBox="1">
            <a:spLocks noGrp="1" noChangeArrowheads="1"/>
          </p:cNvSpPr>
          <p:nvPr>
            <p:ph type="body"/>
          </p:nvPr>
        </p:nvSpPr>
        <p:spPr>
          <a:xfrm>
            <a:off x="685800" y="4343400"/>
            <a:ext cx="5484813" cy="4114800"/>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https://youtu.be/gRdfX7ut8gw?si=etEzGhOVqHvHl8J5</a:t>
            </a:r>
          </a:p>
          <a:p>
            <a:endParaRPr lang="en-US" dirty="0"/>
          </a:p>
          <a:p>
            <a:r>
              <a:rPr lang="en-US" dirty="0"/>
              <a:t>Fiddler on the Roof</a:t>
            </a:r>
          </a:p>
          <a:p>
            <a:r>
              <a:rPr lang="en-US" dirty="0"/>
              <a:t>5 secs to 35 secs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A2270-1169-4DC5-A273-A307C5F39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28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E7D76-274E-9526-76AA-880403EAF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7CCC0-1035-487C-55C8-888A2BB53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642FA-AB51-7845-55AF-3334382E37D1}"/>
              </a:ext>
            </a:extLst>
          </p:cNvPr>
          <p:cNvSpPr>
            <a:spLocks noGrp="1"/>
          </p:cNvSpPr>
          <p:nvPr>
            <p:ph type="body" idx="1"/>
          </p:nvPr>
        </p:nvSpPr>
        <p:spPr/>
        <p:txBody>
          <a:bodyPr/>
          <a:lstStyle/>
          <a:p>
            <a:r>
              <a:rPr lang="en-US" b="1" dirty="0"/>
              <a:t>RELIGIOUS TRADITION OFTENTIMES CONFUSES THE TRUTHS OF THE WOG. AND I SUBMIT TO YOU TODAY THAT THIS ALSO TRUE WHEN IT COMES … “REPENTANCE”.</a:t>
            </a:r>
          </a:p>
          <a:p>
            <a:endParaRPr lang="en-US" b="1" dirty="0"/>
          </a:p>
          <a:p>
            <a:r>
              <a:rPr lang="en-US" b="1" dirty="0"/>
              <a:t>THIS IS WHY MICHAEL COCORIS HAS WRITTEN A BOOK TITLED …</a:t>
            </a:r>
          </a:p>
          <a:p>
            <a:endParaRPr lang="en-US" b="1" dirty="0"/>
          </a:p>
          <a:p>
            <a:r>
              <a:rPr lang="en-US" b="1" dirty="0"/>
              <a:t>TOO MANY PEOPLE HAVE IMPOSED THEIR OWN MEANING OF THE WORDS TRANSLATED ‘REPENTANCE”  IN THE BIBLE.</a:t>
            </a:r>
          </a:p>
          <a:p>
            <a:endParaRPr lang="en-US" b="1" dirty="0"/>
          </a:p>
          <a:p>
            <a:r>
              <a:rPr lang="en-US" b="1" dirty="0"/>
              <a:t>BUT WHAT EXACTLY IS ‘REPENTANCE” ACCORDING TO THE BIBLE AND NOT ACCORDING TO ‘TRADITION’?</a:t>
            </a:r>
          </a:p>
          <a:p>
            <a:endParaRPr lang="en-US" b="1" dirty="0"/>
          </a:p>
          <a:p>
            <a:r>
              <a:rPr lang="en-US" b="1" dirty="0"/>
              <a:t>MUST YOU REPENT </a:t>
            </a:r>
            <a:r>
              <a:rPr lang="en-US" b="1" u="sng" dirty="0"/>
              <a:t>FROM YOUR SINS </a:t>
            </a:r>
            <a:r>
              <a:rPr lang="en-US" b="1" dirty="0"/>
              <a:t>TO BE SAVED ACCORDING TO THE BIBLE, AND NOT ACCORDING TO “TRADITION”?</a:t>
            </a:r>
          </a:p>
          <a:p>
            <a:endParaRPr lang="en-US" b="1" dirty="0"/>
          </a:p>
          <a:p>
            <a:r>
              <a:rPr lang="en-US" b="1" dirty="0"/>
              <a:t>ARE THE WORDS “REPENTANCE” AND “FAITH” SYNONOMOUS ACCORDING TO THE BIBLE, AND NOT ACCORDING TO “TRADITION”?</a:t>
            </a:r>
          </a:p>
          <a:p>
            <a:endParaRPr lang="en-US" b="1" dirty="0"/>
          </a:p>
          <a:p>
            <a:r>
              <a:rPr lang="en-US" b="1" dirty="0"/>
              <a:t>SO I HAVE BROKEN DOWN OUR 2 MESSAGES TODAY TO 10 IMPORTANT QUESTIONS ABOUT WHAT THE BIBLE TEACHES ABOUT … “REPENTANCE” ACCORDING TO THE BIBLE AND NOT ACCORDING TO …”TRADITION”.</a:t>
            </a:r>
          </a:p>
          <a:p>
            <a:endParaRPr lang="en-US" b="1" dirty="0"/>
          </a:p>
          <a:p>
            <a:r>
              <a:rPr lang="en-US" b="1" dirty="0"/>
              <a:t>SO LET’S GET STARTED. QUESTION #1 …</a:t>
            </a:r>
          </a:p>
          <a:p>
            <a:endParaRPr lang="en-US" b="1" dirty="0"/>
          </a:p>
          <a:p>
            <a:endParaRPr lang="en-US" b="1" dirty="0"/>
          </a:p>
          <a:p>
            <a:endParaRPr lang="en-US" b="1" dirty="0"/>
          </a:p>
          <a:p>
            <a:endParaRPr lang="en-US" b="1" dirty="0"/>
          </a:p>
          <a:p>
            <a:endParaRPr lang="en-US" b="1" dirty="0"/>
          </a:p>
        </p:txBody>
      </p:sp>
      <p:sp>
        <p:nvSpPr>
          <p:cNvPr id="4" name="Slide Number Placeholder 3">
            <a:extLst>
              <a:ext uri="{FF2B5EF4-FFF2-40B4-BE49-F238E27FC236}">
                <a16:creationId xmlns:a16="http://schemas.microsoft.com/office/drawing/2014/main" id="{2E3A0874-9B06-7911-9A43-3BB16307CD88}"/>
              </a:ext>
            </a:extLst>
          </p:cNvPr>
          <p:cNvSpPr>
            <a:spLocks noGrp="1"/>
          </p:cNvSpPr>
          <p:nvPr>
            <p:ph type="sldNum" sz="quarter" idx="5"/>
          </p:nvPr>
        </p:nvSpPr>
        <p:spPr/>
        <p:txBody>
          <a:bodyPr/>
          <a:lstStyle/>
          <a:p>
            <a:fld id="{51300D84-F70B-4E8D-BBBE-427299D43F51}" type="slidenum">
              <a:rPr lang="en-US" smtClean="0"/>
              <a:t>5</a:t>
            </a:fld>
            <a:endParaRPr lang="en-US"/>
          </a:p>
        </p:txBody>
      </p:sp>
    </p:spTree>
    <p:extLst>
      <p:ext uri="{BB962C8B-B14F-4D97-AF65-F5344CB8AC3E}">
        <p14:creationId xmlns:p14="http://schemas.microsoft.com/office/powerpoint/2010/main" val="208851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subject of repentance is a subject addressed from Genesis to Revelation.</a:t>
            </a:r>
          </a:p>
          <a:p>
            <a:endParaRPr lang="en-US" b="1" dirty="0"/>
          </a:p>
          <a:p>
            <a:r>
              <a:rPr lang="en-US" b="1" dirty="0"/>
              <a:t>So it should not surprise us that …</a:t>
            </a:r>
          </a:p>
        </p:txBody>
      </p:sp>
      <p:sp>
        <p:nvSpPr>
          <p:cNvPr id="4" name="Slide Number Placeholder 3"/>
          <p:cNvSpPr>
            <a:spLocks noGrp="1"/>
          </p:cNvSpPr>
          <p:nvPr>
            <p:ph type="sldNum" sz="quarter" idx="5"/>
          </p:nvPr>
        </p:nvSpPr>
        <p:spPr/>
        <p:txBody>
          <a:bodyPr/>
          <a:lstStyle/>
          <a:p>
            <a:fld id="{51300D84-F70B-4E8D-BBBE-427299D43F51}" type="slidenum">
              <a:rPr lang="en-US" smtClean="0"/>
              <a:t>6</a:t>
            </a:fld>
            <a:endParaRPr lang="en-US"/>
          </a:p>
        </p:txBody>
      </p:sp>
    </p:spTree>
    <p:extLst>
      <p:ext uri="{BB962C8B-B14F-4D97-AF65-F5344CB8AC3E}">
        <p14:creationId xmlns:p14="http://schemas.microsoft.com/office/powerpoint/2010/main" val="284932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00D84-F70B-4E8D-BBBE-427299D43F51}" type="slidenum">
              <a:rPr lang="en-US" smtClean="0"/>
              <a:t>7</a:t>
            </a:fld>
            <a:endParaRPr lang="en-US"/>
          </a:p>
        </p:txBody>
      </p:sp>
    </p:spTree>
    <p:extLst>
      <p:ext uri="{BB962C8B-B14F-4D97-AF65-F5344CB8AC3E}">
        <p14:creationId xmlns:p14="http://schemas.microsoft.com/office/powerpoint/2010/main" val="355224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VERY IMPORTANT ISSUE IN THE DEBATE OR DISCUSSION ABOUT REPENTANCE.</a:t>
            </a:r>
          </a:p>
          <a:p>
            <a:endParaRPr lang="en-US" b="1" dirty="0"/>
          </a:p>
          <a:p>
            <a:r>
              <a:rPr lang="en-US" b="1" dirty="0"/>
              <a:t>BECAUSE SOMETIMES WHEN PEOPLE TALK, THEY HAVE THE SAME VOCABULARY BUT NOT THE SAME DICTIONARY.</a:t>
            </a:r>
          </a:p>
          <a:p>
            <a:endParaRPr lang="en-US" b="1" dirty="0"/>
          </a:p>
          <a:p>
            <a:r>
              <a:rPr lang="en-US" b="1" dirty="0"/>
              <a:t>THEY USE THE SAME WORDS, BUT THEY DON’T MEAN THE SAME THINGS.</a:t>
            </a:r>
          </a:p>
          <a:p>
            <a:endParaRPr lang="en-US" b="1" dirty="0"/>
          </a:p>
          <a:p>
            <a:r>
              <a:rPr lang="en-US" b="1" dirty="0"/>
              <a:t>NOW LET ME 1 COMMENT ABOUT THE HEBREW WORD ‘SHUB’ BY QUOTING CHARLIE BING FROM HIS BOOK ON ‘LORDSHIP SALVATION’.</a:t>
            </a:r>
          </a:p>
          <a:p>
            <a:endParaRPr lang="en-US" b="1" dirty="0"/>
          </a:p>
          <a:p>
            <a:endParaRPr lang="en-US" b="1" dirty="0"/>
          </a:p>
        </p:txBody>
      </p:sp>
      <p:sp>
        <p:nvSpPr>
          <p:cNvPr id="4" name="Slide Number Placeholder 3"/>
          <p:cNvSpPr>
            <a:spLocks noGrp="1"/>
          </p:cNvSpPr>
          <p:nvPr>
            <p:ph type="sldNum" sz="quarter" idx="5"/>
          </p:nvPr>
        </p:nvSpPr>
        <p:spPr/>
        <p:txBody>
          <a:bodyPr/>
          <a:lstStyle/>
          <a:p>
            <a:fld id="{51300D84-F70B-4E8D-BBBE-427299D43F51}" type="slidenum">
              <a:rPr lang="en-US" smtClean="0"/>
              <a:t>8</a:t>
            </a:fld>
            <a:endParaRPr lang="en-US"/>
          </a:p>
        </p:txBody>
      </p:sp>
    </p:spTree>
    <p:extLst>
      <p:ext uri="{BB962C8B-B14F-4D97-AF65-F5344CB8AC3E}">
        <p14:creationId xmlns:p14="http://schemas.microsoft.com/office/powerpoint/2010/main" val="268752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KEEP IN MIND THAT ‘METANOIA’ {THE NOUN} OR “METANOEO” {THE VERB} WILL BE THE PRIMARY WORD TRANSLATED ‘REPENTANCE’ OR ‘REPENT’ IN THE NT.</a:t>
            </a:r>
          </a:p>
          <a:p>
            <a:endParaRPr lang="en-US" b="1" dirty="0"/>
          </a:p>
          <a:p>
            <a:r>
              <a:rPr lang="en-US" b="1" dirty="0"/>
              <a:t>NOW THE WORD ‘REPENT’ IS USED </a:t>
            </a:r>
          </a:p>
          <a:p>
            <a:endParaRPr lang="en-US" b="1" dirty="0"/>
          </a:p>
          <a:p>
            <a:r>
              <a:rPr lang="en-US" b="1" dirty="0"/>
              <a:t>NOW YOU SHOULD BE TURNED TO EX. 32. NOW KEEP IN MIND THAT THE KJV USES THE WORD ‘REPENT’ MORE THAN ANY OTHER ENGLISH TRANSLATION THAT I MENTIONED HERE.</a:t>
            </a:r>
          </a:p>
          <a:p>
            <a:endParaRPr lang="en-US" b="1" dirty="0"/>
          </a:p>
          <a:p>
            <a:r>
              <a:rPr lang="en-US" b="1" dirty="0"/>
              <a:t>SO SHOULD IT SURPRISE US TO READ IN EX. 32:14 …</a:t>
            </a:r>
          </a:p>
        </p:txBody>
      </p:sp>
      <p:sp>
        <p:nvSpPr>
          <p:cNvPr id="4" name="Slide Number Placeholder 3"/>
          <p:cNvSpPr>
            <a:spLocks noGrp="1"/>
          </p:cNvSpPr>
          <p:nvPr>
            <p:ph type="sldNum" sz="quarter" idx="5"/>
          </p:nvPr>
        </p:nvSpPr>
        <p:spPr/>
        <p:txBody>
          <a:bodyPr/>
          <a:lstStyle/>
          <a:p>
            <a:fld id="{51300D84-F70B-4E8D-BBBE-427299D43F51}" type="slidenum">
              <a:rPr lang="en-US" smtClean="0"/>
              <a:t>9</a:t>
            </a:fld>
            <a:endParaRPr lang="en-US"/>
          </a:p>
        </p:txBody>
      </p:sp>
    </p:spTree>
    <p:extLst>
      <p:ext uri="{BB962C8B-B14F-4D97-AF65-F5344CB8AC3E}">
        <p14:creationId xmlns:p14="http://schemas.microsoft.com/office/powerpoint/2010/main" val="286642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5"/>
        <p:cNvGrpSpPr/>
        <p:nvPr/>
      </p:nvGrpSpPr>
      <p:grpSpPr>
        <a:xfrm>
          <a:off x="0" y="0"/>
          <a:ext cx="0" cy="0"/>
          <a:chOff x="0" y="0"/>
          <a:chExt cx="0" cy="0"/>
        </a:xfrm>
      </p:grpSpPr>
      <p:sp>
        <p:nvSpPr>
          <p:cNvPr id="136" name="Google Shape;136;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749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75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5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76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80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8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17" name="Footer Placeholder 16"/>
          <p:cNvSpPr>
            <a:spLocks noGrp="1"/>
          </p:cNvSpPr>
          <p:nvPr>
            <p:ph type="ftr" sz="quarter" idx="11"/>
          </p:nvPr>
        </p:nvSpPr>
        <p:spPr/>
        <p:txBody>
          <a:bodyPr/>
          <a:lstStyle/>
          <a:p>
            <a:endParaRPr lang="en-US">
              <a:solidFill>
                <a:srgbClr val="EEECE1"/>
              </a:solidFill>
            </a:endParaRPr>
          </a:p>
        </p:txBody>
      </p:sp>
      <p:sp>
        <p:nvSpPr>
          <p:cNvPr id="29" name="Slide Number Placeholder 28"/>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8" name="Title 7"/>
          <p:cNvSpPr>
            <a:spLocks noGrp="1"/>
          </p:cNvSpPr>
          <p:nvPr>
            <p:ph type="ctrTitle"/>
          </p:nvPr>
        </p:nvSpPr>
        <p:spPr>
          <a:xfrm>
            <a:off x="1219200" y="4343400"/>
            <a:ext cx="10363200" cy="1975104"/>
          </a:xfrm>
        </p:spPr>
        <p:txBody>
          <a:bodyPr/>
          <a:lstStyle>
            <a:lvl1pPr marR="6858" algn="l">
              <a:defRPr sz="3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Tree>
    <p:extLst>
      <p:ext uri="{BB962C8B-B14F-4D97-AF65-F5344CB8AC3E}">
        <p14:creationId xmlns:p14="http://schemas.microsoft.com/office/powerpoint/2010/main" val="1677548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2400"/>
            <a:ext cx="11887200" cy="6553200"/>
          </a:xfrm>
        </p:spPr>
        <p:txBody>
          <a:bodyPr>
            <a:normAutofit/>
          </a:bodyPr>
          <a:lstStyle>
            <a:lvl1pPr marL="51435" indent="0">
              <a:buNone/>
              <a:defRPr sz="2400">
                <a:latin typeface="Times New Roman" pitchFamily="18" charset="0"/>
                <a:cs typeface="Times New Roman" pitchFamily="18" charset="0"/>
              </a:defRPr>
            </a:lvl1pPr>
            <a:extLst/>
          </a:lstStyle>
          <a:p>
            <a:pPr lvl="0" eaLnBrk="1" latinLnBrk="0" hangingPunct="1"/>
            <a:r>
              <a:rPr lang="en-US"/>
              <a:t>Click to edit Master text styles</a:t>
            </a:r>
          </a:p>
        </p:txBody>
      </p:sp>
    </p:spTree>
    <p:extLst>
      <p:ext uri="{BB962C8B-B14F-4D97-AF65-F5344CB8AC3E}">
        <p14:creationId xmlns:p14="http://schemas.microsoft.com/office/powerpoint/2010/main" val="2966922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9" name="Freeform 18"/>
          <p:cNvSpPr>
            <a:spLocks/>
          </p:cNvSpPr>
          <p:nvPr/>
        </p:nvSpPr>
        <p:spPr bwMode="auto">
          <a:xfrm>
            <a:off x="7931153" y="4246566"/>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3" name="Text Placeholder 2"/>
          <p:cNvSpPr>
            <a:spLocks noGrp="1"/>
          </p:cNvSpPr>
          <p:nvPr>
            <p:ph type="body" idx="1"/>
          </p:nvPr>
        </p:nvSpPr>
        <p:spPr>
          <a:xfrm>
            <a:off x="942536" y="1351672"/>
            <a:ext cx="7624064" cy="977486"/>
          </a:xfrm>
        </p:spPr>
        <p:txBody>
          <a:bodyPr lIns="82296" tIns="45720" bIns="0" anchor="t"/>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
        <p:nvSpPr>
          <p:cNvPr id="7" name="Rectangle 6"/>
          <p:cNvSpPr/>
          <p:nvPr/>
        </p:nvSpPr>
        <p:spPr>
          <a:xfrm>
            <a:off x="484213" y="402267"/>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942536" y="512064"/>
            <a:ext cx="10875264" cy="777240"/>
          </a:xfrm>
        </p:spPr>
        <p:txBody>
          <a:bodyPr tIns="64008"/>
          <a:lstStyle>
            <a:lvl1pPr algn="l">
              <a:buNone/>
              <a:defRPr sz="2850" b="0" cap="none" spc="-113"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Tree>
    <p:extLst>
      <p:ext uri="{BB962C8B-B14F-4D97-AF65-F5344CB8AC3E}">
        <p14:creationId xmlns:p14="http://schemas.microsoft.com/office/powerpoint/2010/main" val="2182552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4"/>
            <a:ext cx="53848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4"/>
            <a:ext cx="5384800" cy="4525963"/>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096569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8"/>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673099" y="512064"/>
            <a:ext cx="10363200" cy="914400"/>
          </a:xfrm>
        </p:spPr>
        <p:txBody>
          <a:bodyPr anchor="t"/>
          <a:lstStyle>
            <a:lvl1pPr>
              <a:defRPr sz="3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1809750"/>
            <a:ext cx="5389033" cy="63976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9" y="2459037"/>
            <a:ext cx="5389033" cy="3959352"/>
          </a:xfrm>
        </p:spPr>
        <p:txBody>
          <a:bodyPr/>
          <a:lstStyle>
            <a:lvl1pPr>
              <a:defRPr sz="1800"/>
            </a:lvl1pPr>
            <a:lvl2pPr>
              <a:defRPr sz="1500"/>
            </a:lvl2pPr>
            <a:lvl3pPr>
              <a:defRPr sz="1350"/>
            </a:lvl3pPr>
            <a:lvl4pPr>
              <a:defRPr sz="1200"/>
            </a:lvl4pPr>
            <a:lvl5pPr>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Tree>
    <p:extLst>
      <p:ext uri="{BB962C8B-B14F-4D97-AF65-F5344CB8AC3E}">
        <p14:creationId xmlns:p14="http://schemas.microsoft.com/office/powerpoint/2010/main" val="216225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8"/>
        <p:cNvGrpSpPr/>
        <p:nvPr/>
      </p:nvGrpSpPr>
      <p:grpSpPr>
        <a:xfrm>
          <a:off x="0" y="0"/>
          <a:ext cx="0" cy="0"/>
          <a:chOff x="0" y="0"/>
          <a:chExt cx="0" cy="0"/>
        </a:xfrm>
      </p:grpSpPr>
      <p:sp>
        <p:nvSpPr>
          <p:cNvPr id="189" name="Google Shape;189;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10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101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3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48010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2439874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27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818907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4"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4"/>
            <a:ext cx="9144000" cy="701749"/>
          </a:xfrm>
        </p:spPr>
        <p:txBody>
          <a:bodyPr anchor="b"/>
          <a:lstStyle>
            <a:lvl1pPr algn="l">
              <a:buNone/>
              <a:defRPr sz="1575"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24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eaLnBrk="1" latinLnBrk="0" hangingPunct="1"/>
            <a:r>
              <a:rPr kumimoji="0" lang="en-US"/>
              <a:t>Click to edit Master text styles</a:t>
            </a:r>
          </a:p>
        </p:txBody>
      </p:sp>
      <p:grpSp>
        <p:nvGrpSpPr>
          <p:cNvPr id="14" name="Group 13"/>
          <p:cNvGrpSpPr/>
          <p:nvPr/>
        </p:nvGrpSpPr>
        <p:grpSpPr>
          <a:xfrm rot="5400000">
            <a:off x="11578104"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0"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6" name="Footer Placeholder 5"/>
          <p:cNvSpPr>
            <a:spLocks noGrp="1"/>
          </p:cNvSpPr>
          <p:nvPr>
            <p:ph type="ftr" sz="quarter" idx="11"/>
          </p:nvPr>
        </p:nvSpPr>
        <p:spPr>
          <a:xfrm>
            <a:off x="1219200" y="55499"/>
            <a:ext cx="7416800" cy="365125"/>
          </a:xfrm>
        </p:spPr>
        <p:txBody>
          <a:bodyPr/>
          <a:lstStyle/>
          <a:p>
            <a:endParaRPr lang="en-US">
              <a:solidFill>
                <a:srgbClr val="EEECE1"/>
              </a:solidFill>
            </a:endParaRPr>
          </a:p>
        </p:txBody>
      </p:sp>
      <p:sp>
        <p:nvSpPr>
          <p:cNvPr id="7" name="Slide Number Placeholder 6"/>
          <p:cNvSpPr>
            <a:spLocks noGrp="1"/>
          </p:cNvSpPr>
          <p:nvPr>
            <p:ph type="sldNum" sz="quarter" idx="12"/>
          </p:nvPr>
        </p:nvSpPr>
        <p:spPr>
          <a:xfrm>
            <a:off x="11480800" y="55499"/>
            <a:ext cx="609600" cy="365125"/>
          </a:xfrm>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047083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1414846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2"/>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A00709-CAE5-45FB-9A5A-EFE16370C9C7}" type="datetimeFigureOut">
              <a:rPr lang="en-US" smtClean="0">
                <a:solidFill>
                  <a:srgbClr val="EEECE1"/>
                </a:solidFill>
              </a:rPr>
              <a:pPr/>
              <a:t>4/28/2024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830161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a:prstGeom prst="rect">
            <a:avLst/>
          </a:prstGeo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endParaRPr lang="en-US" dirty="0"/>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0" name="Date Placeholder 27"/>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11" name="Footer Placeholder 16"/>
          <p:cNvSpPr>
            <a:spLocks noGrp="1"/>
          </p:cNvSpPr>
          <p:nvPr>
            <p:ph type="ftr" sz="quarter" idx="11"/>
          </p:nvPr>
        </p:nvSpPr>
        <p:spPr/>
        <p:txBody>
          <a:bodyPr/>
          <a:lstStyle>
            <a:lvl1pPr>
              <a:defRPr/>
            </a:lvl1pPr>
            <a:extLst/>
          </a:lstStyle>
          <a:p>
            <a:endParaRPr lang="en-US"/>
          </a:p>
        </p:txBody>
      </p:sp>
      <p:sp>
        <p:nvSpPr>
          <p:cNvPr id="12" name="Slide Number Placeholder 2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422995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0"/>
            <a:ext cx="10363200" cy="5898360"/>
          </a:xfrm>
        </p:spPr>
        <p:txBody>
          <a:bodyPr>
            <a:normAutofit/>
          </a:bodyPr>
          <a:lstStyle>
            <a:lvl1pPr>
              <a:buFontTx/>
              <a:buNone/>
              <a:defRPr sz="3200" b="1">
                <a:latin typeface="Times New Roman" pitchFamily="18" charset="0"/>
                <a:cs typeface="Times New Roman" pitchFamily="18" charset="0"/>
              </a:defRPr>
            </a:lvl1pPr>
            <a:lvl2pPr>
              <a:buFontTx/>
              <a:buNone/>
              <a:defRPr sz="3200" b="1">
                <a:latin typeface="Times New Roman" pitchFamily="18" charset="0"/>
                <a:cs typeface="Times New Roman" pitchFamily="18" charset="0"/>
              </a:defRPr>
            </a:lvl2pPr>
            <a:lvl3pPr>
              <a:buFontTx/>
              <a:buNone/>
              <a:defRPr sz="3200" b="1">
                <a:latin typeface="Times New Roman" pitchFamily="18" charset="0"/>
                <a:cs typeface="Times New Roman" pitchFamily="18" charset="0"/>
              </a:defRPr>
            </a:lvl3pPr>
            <a:lvl4pPr>
              <a:buFontTx/>
              <a:buNone/>
              <a:defRPr sz="3200" b="1">
                <a:latin typeface="Times New Roman" pitchFamily="18" charset="0"/>
                <a:cs typeface="Times New Roman" pitchFamily="18" charset="0"/>
              </a:defRPr>
            </a:lvl4pPr>
            <a:lvl5pPr>
              <a:buFontTx/>
              <a:buNone/>
              <a:defRPr sz="32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3753063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5" name="Freeform 4"/>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6" name="Freeform 5"/>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7" name="Freeform 6"/>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8" name="Freeform 7"/>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9" name="Freeform 8"/>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0" name="Freeform 9"/>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1" name="Freeform 10"/>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2" name="Freeform 11"/>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3" name="Freeform 12"/>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4" name="Freeform 13"/>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5" name="Freeform 14"/>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6" name="Freeform 15"/>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7" name="Freeform 16"/>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8" name="Freeform 17"/>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9" name="Rectangle 18"/>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0" name="Rectangle 19"/>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Rectangle 20"/>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Rectangle 21"/>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3" name="Rectangle 22"/>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4" name="Rectangle 23"/>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a:prstGeom prst="rect">
            <a:avLst/>
          </a:prstGeo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26" name="Footer Placeholder 4"/>
          <p:cNvSpPr>
            <a:spLocks noGrp="1"/>
          </p:cNvSpPr>
          <p:nvPr>
            <p:ph type="ftr" sz="quarter" idx="11"/>
          </p:nvPr>
        </p:nvSpPr>
        <p:spPr/>
        <p:txBody>
          <a:bodyPr/>
          <a:lstStyle>
            <a:lvl1pPr>
              <a:defRPr/>
            </a:lvl1pPr>
            <a:extLst/>
          </a:lstStyle>
          <a:p>
            <a:endParaRPr lang="en-US"/>
          </a:p>
        </p:txBody>
      </p:sp>
      <p:sp>
        <p:nvSpPr>
          <p:cNvPr id="27"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381371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44558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4"/>
        <p:cNvGrpSpPr/>
        <p:nvPr/>
      </p:nvGrpSpPr>
      <p:grpSpPr>
        <a:xfrm>
          <a:off x="0" y="0"/>
          <a:ext cx="0" cy="0"/>
          <a:chOff x="0" y="0"/>
          <a:chExt cx="0" cy="0"/>
        </a:xfrm>
      </p:grpSpPr>
      <p:sp>
        <p:nvSpPr>
          <p:cNvPr id="195" name="Google Shape;195;p10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10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413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ectangle 12"/>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Rectangle 13"/>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a:prstGeom prst="rect">
            <a:avLst/>
          </a:prstGeom>
        </p:spPr>
        <p:txBody>
          <a:bodyPr anchor="t"/>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18" name="Footer Placeholder 7"/>
          <p:cNvSpPr>
            <a:spLocks noGrp="1"/>
          </p:cNvSpPr>
          <p:nvPr>
            <p:ph type="ftr" sz="quarter" idx="11"/>
          </p:nvPr>
        </p:nvSpPr>
        <p:spPr/>
        <p:txBody>
          <a:bodyPr/>
          <a:lstStyle>
            <a:lvl1pPr>
              <a:defRPr/>
            </a:lvl1pPr>
            <a:extLst/>
          </a:lstStyle>
          <a:p>
            <a:endParaRPr lang="en-US"/>
          </a:p>
        </p:txBody>
      </p:sp>
      <p:sp>
        <p:nvSpPr>
          <p:cNvPr id="19" name="Slide Number Placeholder 8"/>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122842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a:prstGeom prst="rect">
            <a:avLst/>
          </a:prstGeo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4" name="Footer Placeholder 3"/>
          <p:cNvSpPr>
            <a:spLocks noGrp="1"/>
          </p:cNvSpPr>
          <p:nvPr>
            <p:ph type="ftr" sz="quarter" idx="11"/>
          </p:nvPr>
        </p:nvSpPr>
        <p:spPr/>
        <p:txBody>
          <a:bodyPr/>
          <a:lstStyle>
            <a:lvl1pPr>
              <a:defRPr/>
            </a:lvl1pPr>
            <a:extLst/>
          </a:lstStyle>
          <a:p>
            <a:endParaRPr lang="en-US"/>
          </a:p>
        </p:txBody>
      </p:sp>
      <p:sp>
        <p:nvSpPr>
          <p:cNvPr id="5" name="Slide Number Placeholder 4"/>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98518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3" name="Footer Placeholder 2"/>
          <p:cNvSpPr>
            <a:spLocks noGrp="1"/>
          </p:cNvSpPr>
          <p:nvPr>
            <p:ph type="ftr" sz="quarter" idx="11"/>
          </p:nvPr>
        </p:nvSpPr>
        <p:spPr/>
        <p:txBody>
          <a:bodyPr/>
          <a:lstStyle>
            <a:lvl1pPr>
              <a:defRPr/>
            </a:lvl1pPr>
            <a:extLst/>
          </a:lstStyle>
          <a:p>
            <a:endParaRPr lang="en-US"/>
          </a:p>
        </p:txBody>
      </p:sp>
      <p:sp>
        <p:nvSpPr>
          <p:cNvPr id="4" name="Slide Number Placeholder 3"/>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318990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a:prstGeom prst="rect">
            <a:avLst/>
          </a:prstGeo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6" name="Footer Placeholder 5"/>
          <p:cNvSpPr>
            <a:spLocks noGrp="1"/>
          </p:cNvSpPr>
          <p:nvPr>
            <p:ph type="ftr" sz="quarter" idx="11"/>
          </p:nvPr>
        </p:nvSpPr>
        <p:spPr/>
        <p:txBody>
          <a:bodyPr/>
          <a:lstStyle>
            <a:lvl1pPr>
              <a:defRPr/>
            </a:lvl1pPr>
            <a:extLst/>
          </a:lstStyle>
          <a:p>
            <a:endParaRPr lang="en-US"/>
          </a:p>
        </p:txBody>
      </p:sp>
      <p:sp>
        <p:nvSpPr>
          <p:cNvPr id="7" name="Slide Number Placeholder 6"/>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131682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cxnSp>
        <p:nvCxnSpPr>
          <p:cNvPr id="6" name="Straight Connector 5"/>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11375762" y="1197770"/>
            <a:ext cx="131762" cy="171449"/>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11578962" y="1350170"/>
            <a:ext cx="131762" cy="171449"/>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11115411" y="1453357"/>
            <a:ext cx="131763" cy="171451"/>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a:prstGeom prst="rect">
            <a:avLst/>
          </a:prstGeo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8636000" y="55563"/>
            <a:ext cx="2844800" cy="365125"/>
          </a:xfrm>
        </p:spPr>
        <p:txBody>
          <a:bodyPr/>
          <a:lstStyle>
            <a:lvl1pPr>
              <a:defRPr/>
            </a:lvl1pPr>
            <a:extLst/>
          </a:lstStyle>
          <a:p>
            <a:fld id="{A691A581-342E-4FAE-8447-A287A84FB73B}" type="datetimeFigureOut">
              <a:rPr lang="en-US" smtClean="0"/>
              <a:t>4/28/2024</a:t>
            </a:fld>
            <a:endParaRPr lang="en-US"/>
          </a:p>
        </p:txBody>
      </p:sp>
      <p:sp>
        <p:nvSpPr>
          <p:cNvPr id="20" name="Footer Placeholder 5"/>
          <p:cNvSpPr>
            <a:spLocks noGrp="1"/>
          </p:cNvSpPr>
          <p:nvPr>
            <p:ph type="ftr" sz="quarter" idx="11"/>
          </p:nvPr>
        </p:nvSpPr>
        <p:spPr>
          <a:xfrm>
            <a:off x="1219200" y="55563"/>
            <a:ext cx="7416800" cy="365125"/>
          </a:xfrm>
        </p:spPr>
        <p:txBody>
          <a:bodyPr/>
          <a:lstStyle>
            <a:lvl1pPr>
              <a:defRPr/>
            </a:lvl1pPr>
            <a:extLst/>
          </a:lstStyle>
          <a:p>
            <a:endParaRPr lang="en-US"/>
          </a:p>
        </p:txBody>
      </p:sp>
      <p:sp>
        <p:nvSpPr>
          <p:cNvPr id="21" name="Slide Number Placeholder 6"/>
          <p:cNvSpPr>
            <a:spLocks noGrp="1"/>
          </p:cNvSpPr>
          <p:nvPr>
            <p:ph type="sldNum" sz="quarter" idx="12"/>
          </p:nvPr>
        </p:nvSpPr>
        <p:spPr>
          <a:xfrm>
            <a:off x="11480800" y="55563"/>
            <a:ext cx="609600" cy="365125"/>
          </a:xfrm>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263208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253898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a:prstGeom prst="rect">
            <a:avLst/>
          </a:prstGeo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4/28/2024</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840901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30"/>
          <p:cNvGrpSpPr>
            <a:grpSpLocks/>
          </p:cNvGrpSpPr>
          <p:nvPr/>
        </p:nvGrpSpPr>
        <p:grpSpPr bwMode="auto">
          <a:xfrm>
            <a:off x="609600" y="2363788"/>
            <a:ext cx="10871200" cy="1600200"/>
            <a:chOff x="288" y="1489"/>
            <a:chExt cx="5136" cy="1008"/>
          </a:xfrm>
        </p:grpSpPr>
        <p:sp>
          <p:nvSpPr>
            <p:cNvPr id="5" name="Arc 1026"/>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6" name="Arc 1027"/>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7" name="Arc 1028"/>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8" name="AutoShape 1029"/>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fontAlgn="auto">
                <a:spcBef>
                  <a:spcPts val="0"/>
                </a:spcBef>
                <a:spcAft>
                  <a:spcPts val="0"/>
                </a:spcAft>
                <a:defRPr/>
              </a:pPr>
              <a:endParaRPr lang="en-US" sz="1800">
                <a:latin typeface="+mn-lt"/>
              </a:endParaRPr>
            </a:p>
          </p:txBody>
        </p:sp>
      </p:grpSp>
      <p:sp>
        <p:nvSpPr>
          <p:cNvPr id="3079" name="Rectangle 1031"/>
          <p:cNvSpPr>
            <a:spLocks noGrp="1" noChangeArrowheads="1"/>
          </p:cNvSpPr>
          <p:nvPr>
            <p:ph type="ctrTitle" sz="quarter"/>
          </p:nvPr>
        </p:nvSpPr>
        <p:spPr>
          <a:xfrm>
            <a:off x="914400" y="1447800"/>
            <a:ext cx="10363200" cy="1143000"/>
          </a:xfrm>
          <a:prstGeom prst="rect">
            <a:avLst/>
          </a:prstGeom>
        </p:spPr>
        <p:txBody>
          <a:bodyPr/>
          <a:lstStyle>
            <a:lvl1pPr>
              <a:defRPr b="1" i="1">
                <a:solidFill>
                  <a:schemeClr val="bg2"/>
                </a:solidFill>
              </a:defRPr>
            </a:lvl1pPr>
          </a:lstStyle>
          <a:p>
            <a:r>
              <a:rPr lang="en-US"/>
              <a:t>Click to edit Master title style</a:t>
            </a:r>
            <a:endParaRPr lang="en-US" dirty="0"/>
          </a:p>
        </p:txBody>
      </p:sp>
      <p:sp>
        <p:nvSpPr>
          <p:cNvPr id="3080" name="Rectangle 1032"/>
          <p:cNvSpPr>
            <a:spLocks noGrp="1" noChangeArrowheads="1"/>
          </p:cNvSpPr>
          <p:nvPr>
            <p:ph type="subTitle" sz="quarter" idx="1"/>
          </p:nvPr>
        </p:nvSpPr>
        <p:spPr>
          <a:xfrm>
            <a:off x="1828800" y="3733800"/>
            <a:ext cx="8534400" cy="1752600"/>
          </a:xfrm>
        </p:spPr>
        <p:txBody>
          <a:bodyPr/>
          <a:lstStyle>
            <a:lvl1pPr marL="0" indent="0" algn="ctr">
              <a:buFontTx/>
              <a:buNone/>
              <a:defRPr b="1" i="0">
                <a:solidFill>
                  <a:schemeClr val="bg2"/>
                </a:solidFill>
              </a:defRPr>
            </a:lvl1pPr>
          </a:lstStyle>
          <a:p>
            <a:r>
              <a:rPr lang="en-US"/>
              <a:t>Click to edit Master subtitle style</a:t>
            </a:r>
            <a:endParaRPr lang="en-US" dirty="0"/>
          </a:p>
        </p:txBody>
      </p:sp>
    </p:spTree>
    <p:extLst>
      <p:ext uri="{BB962C8B-B14F-4D97-AF65-F5344CB8AC3E}">
        <p14:creationId xmlns:p14="http://schemas.microsoft.com/office/powerpoint/2010/main" val="1543535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nd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2400"/>
            <a:ext cx="11785600" cy="6553200"/>
          </a:xfrm>
        </p:spPr>
        <p:txBody>
          <a:bodyPr/>
          <a:lstStyle>
            <a:lvl1pPr>
              <a:buNone/>
              <a:defRPr sz="3200" b="0" baseline="0">
                <a:solidFill>
                  <a:schemeClr val="bg2"/>
                </a:solidFill>
              </a:defRPr>
            </a:lvl1pPr>
            <a:lvl2pPr>
              <a:buNone/>
              <a:defRPr sz="3200" b="0">
                <a:solidFill>
                  <a:schemeClr val="tx1"/>
                </a:solidFill>
              </a:defRPr>
            </a:lvl2pPr>
            <a:lvl3pPr>
              <a:buNone/>
              <a:defRPr sz="3200" b="0">
                <a:solidFill>
                  <a:schemeClr val="tx1"/>
                </a:solidFill>
              </a:defRPr>
            </a:lvl3pPr>
            <a:lvl4pPr>
              <a:buNone/>
              <a:defRPr sz="3200" b="0">
                <a:solidFill>
                  <a:schemeClr val="bg2"/>
                </a:solidFill>
              </a:defRPr>
            </a:lvl4pPr>
            <a:lvl5pPr>
              <a:buNone/>
              <a:defRPr sz="3200" b="0">
                <a:solidFill>
                  <a:schemeClr val="bg2"/>
                </a:solidFill>
              </a:defRPr>
            </a:lvl5pPr>
          </a:lstStyle>
          <a:p>
            <a:pPr lvl="0"/>
            <a:r>
              <a:rPr lang="en-US" dirty="0"/>
              <a:t>Click to edit Master text styles</a:t>
            </a:r>
          </a:p>
          <a:p>
            <a:pPr lvl="0"/>
            <a:r>
              <a:rPr lang="en-US" dirty="0"/>
              <a:t>    Second level</a:t>
            </a:r>
          </a:p>
          <a:p>
            <a:pPr lvl="0"/>
            <a:r>
              <a:rPr lang="en-US" dirty="0"/>
              <a:t>        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358758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88957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694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6" name="Footer Placeholder 5"/>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7" name="Slide Number Placeholder 6"/>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360493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8" name="Footer Placeholder 7"/>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9" name="Slide Number Placeholder 8"/>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589173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4" name="Footer Placeholder 3"/>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5" name="Slide Number Placeholder 4"/>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050710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3" name="Footer Placeholder 2"/>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4" name="Slide Number Placeholder 3"/>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323157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6" name="Footer Placeholder 5"/>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7" name="Slide Number Placeholder 6"/>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581782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6" name="Footer Placeholder 5"/>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7" name="Slide Number Placeholder 6"/>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950167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156438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912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324600"/>
            <a:ext cx="2540000"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4165600" y="6324600"/>
            <a:ext cx="3860800"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737600" y="6324600"/>
            <a:ext cx="2540000"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348696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400"/>
            <a:ext cx="10363200" cy="4114800"/>
          </a:xfrm>
        </p:spPr>
        <p:txBody>
          <a:bodyPr/>
          <a:lstStyle>
            <a:lvl1pPr>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6485" y="6273800"/>
            <a:ext cx="3329516"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3757085" y="6286500"/>
            <a:ext cx="4770967"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682567" y="6286500"/>
            <a:ext cx="3282951"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3861511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0" y="1219200"/>
            <a:ext cx="10363200" cy="4953000"/>
          </a:xfrm>
        </p:spPr>
        <p:txBody>
          <a:bodyPr/>
          <a:lstStyle>
            <a:lvl1pPr>
              <a:buNone/>
              <a:defRPr b="1"/>
            </a:lvl1pPr>
            <a:lvl2pPr>
              <a:buNone/>
              <a:defRPr b="1"/>
            </a:lvl2pPr>
            <a:lvl3pPr>
              <a:buNone/>
              <a:defRPr b="1"/>
            </a:lvl3pPr>
            <a:lvl4pPr>
              <a:buNone/>
              <a:defRPr b="1"/>
            </a:lvl4pPr>
            <a:lvl5pPr>
              <a:buNone/>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6485" y="6273800"/>
            <a:ext cx="3329516" cy="457200"/>
          </a:xfrm>
          <a:prstGeom prst="rect">
            <a:avLst/>
          </a:prstGeom>
        </p:spPr>
        <p:txBody>
          <a:bodyPr/>
          <a:lstStyle>
            <a:lvl1pPr fontAlgn="auto">
              <a:spcBef>
                <a:spcPts val="0"/>
              </a:spcBef>
              <a:spcAft>
                <a:spcPts val="0"/>
              </a:spcAft>
              <a:defRPr smtClean="0">
                <a:latin typeface="+mn-lt"/>
              </a:defRPr>
            </a:lvl1pPr>
          </a:lstStyle>
          <a:p>
            <a:fld id="{36B21DA7-9035-409A-808F-0D8B15A9910F}" type="datetimeFigureOut">
              <a:rPr lang="en-US" smtClean="0"/>
              <a:pPr/>
              <a:t>4/28/2024</a:t>
            </a:fld>
            <a:endParaRPr lang="en-US"/>
          </a:p>
        </p:txBody>
      </p:sp>
      <p:sp>
        <p:nvSpPr>
          <p:cNvPr id="5" name="Footer Placeholder 4"/>
          <p:cNvSpPr>
            <a:spLocks noGrp="1"/>
          </p:cNvSpPr>
          <p:nvPr>
            <p:ph type="ftr" sz="quarter" idx="11"/>
          </p:nvPr>
        </p:nvSpPr>
        <p:spPr>
          <a:xfrm>
            <a:off x="3757085" y="6286500"/>
            <a:ext cx="4770967" cy="457200"/>
          </a:xfrm>
          <a:prstGeom prst="rect">
            <a:avLst/>
          </a:prstGeom>
        </p:spPr>
        <p:txBody>
          <a:bodyPr/>
          <a:lstStyle>
            <a:lvl1pPr fontAlgn="auto">
              <a:spcBef>
                <a:spcPts val="0"/>
              </a:spcBef>
              <a:spcAft>
                <a:spcPts val="0"/>
              </a:spcAft>
              <a:defRPr>
                <a:latin typeface="+mn-lt"/>
              </a:defRPr>
            </a:lvl1pPr>
          </a:lstStyle>
          <a:p>
            <a:endParaRPr lang="en-US"/>
          </a:p>
        </p:txBody>
      </p:sp>
      <p:sp>
        <p:nvSpPr>
          <p:cNvPr id="6" name="Slide Number Placeholder 5"/>
          <p:cNvSpPr>
            <a:spLocks noGrp="1"/>
          </p:cNvSpPr>
          <p:nvPr>
            <p:ph type="sldNum" sz="quarter" idx="12"/>
          </p:nvPr>
        </p:nvSpPr>
        <p:spPr>
          <a:xfrm>
            <a:off x="8682567" y="6286500"/>
            <a:ext cx="3282951" cy="457200"/>
          </a:xfrm>
          <a:prstGeom prst="rect">
            <a:avLst/>
          </a:prstGeom>
        </p:spPr>
        <p:txBody>
          <a:bodyPr/>
          <a:lstStyle>
            <a:lvl1pPr fontAlgn="auto">
              <a:spcBef>
                <a:spcPts val="0"/>
              </a:spcBef>
              <a:spcAft>
                <a:spcPts val="0"/>
              </a:spcAft>
              <a:defRPr smtClean="0">
                <a:latin typeface="+mn-lt"/>
              </a:defRPr>
            </a:lvl1pPr>
          </a:lstStyle>
          <a:p>
            <a:fld id="{69096C7D-652F-49CE-956C-4B5436796EF7}" type="slidenum">
              <a:rPr lang="en-US" smtClean="0"/>
              <a:pPr/>
              <a:t>‹#›</a:t>
            </a:fld>
            <a:endParaRPr lang="en-US"/>
          </a:p>
        </p:txBody>
      </p:sp>
    </p:spTree>
    <p:extLst>
      <p:ext uri="{BB962C8B-B14F-4D97-AF65-F5344CB8AC3E}">
        <p14:creationId xmlns:p14="http://schemas.microsoft.com/office/powerpoint/2010/main" val="113766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76200"/>
            <a:ext cx="11988800" cy="6705600"/>
          </a:xfrm>
        </p:spPr>
        <p:txBody>
          <a:bodyPr/>
          <a:lstStyle>
            <a:lvl1pPr>
              <a:defRPr>
                <a:solidFill>
                  <a:schemeClr val="bg1"/>
                </a:solidFill>
                <a:latin typeface="Times New Roman" panose="02020603050405020304" pitchFamily="18"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0067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0046-6B6B-46EC-9EE9-9054963928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27B64C-5C66-4C7A-9AC2-0B678B48A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2AD1D0-2D31-4CE6-85E7-717C03A46F5C}"/>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5" name="Footer Placeholder 4">
            <a:extLst>
              <a:ext uri="{FF2B5EF4-FFF2-40B4-BE49-F238E27FC236}">
                <a16:creationId xmlns:a16="http://schemas.microsoft.com/office/drawing/2014/main" id="{CBEC81B4-1367-49DC-82BB-92C94EC53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A5A69-51FD-4A87-9747-AA858D1BA2DB}"/>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194057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F61E-B548-4B7A-AC45-E7D75C33F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106C4-92B1-465C-83E4-CA0A9473BA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00E54-CB0E-4965-B79E-7386F6768598}"/>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5" name="Footer Placeholder 4">
            <a:extLst>
              <a:ext uri="{FF2B5EF4-FFF2-40B4-BE49-F238E27FC236}">
                <a16:creationId xmlns:a16="http://schemas.microsoft.com/office/drawing/2014/main" id="{795B6686-2ECF-442E-A71D-93B4C71BF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CA272-70A7-4FC9-81BE-8F8C1E6ACD40}"/>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3774387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2B6FA-40C9-44CA-BDD9-4E1BBA64EA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7133B4-60E1-4790-A190-42BA53D849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646EB3-0F73-45D7-9509-CB634E69CDCB}"/>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5" name="Footer Placeholder 4">
            <a:extLst>
              <a:ext uri="{FF2B5EF4-FFF2-40B4-BE49-F238E27FC236}">
                <a16:creationId xmlns:a16="http://schemas.microsoft.com/office/drawing/2014/main" id="{18DCD9D8-69B1-472A-937A-730D4E56E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674C6-7458-4FDD-9A8C-0EF689601FCB}"/>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2204155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45F3-E83A-4671-8674-8191F7032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5A048-AEB1-4ADA-B1FF-F828A4DCB3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C539C-B60C-4AA0-A330-149EB6C98C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C1BB9C-F112-4A4E-A3CE-E50950FF7638}"/>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6" name="Footer Placeholder 5">
            <a:extLst>
              <a:ext uri="{FF2B5EF4-FFF2-40B4-BE49-F238E27FC236}">
                <a16:creationId xmlns:a16="http://schemas.microsoft.com/office/drawing/2014/main" id="{3095AE02-16C3-4CBB-B4E8-C060445F6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9D7455-8472-4602-AA08-83AD030B3661}"/>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2828617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9669-0FBE-4287-8E4B-77EC80F54E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39D5F7-8608-4974-B82F-F82829F9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A86E44-903B-4689-84BA-8DA7C7B34B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87092A-E073-434B-A31D-3910D3FCCF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4B58A-179B-460A-B542-2BDF1AA3B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338848-6645-4D8D-B511-8D149C7E63DA}"/>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8" name="Footer Placeholder 7">
            <a:extLst>
              <a:ext uri="{FF2B5EF4-FFF2-40B4-BE49-F238E27FC236}">
                <a16:creationId xmlns:a16="http://schemas.microsoft.com/office/drawing/2014/main" id="{290BE09C-79BF-4AA5-875E-DF403A5CA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3BD8C8-8983-4669-B10A-646CC6128552}"/>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2710901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7584-C8D0-4F6E-9E11-13799FDC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B8F9C5-B4E5-47B7-B034-BCB0B92FDACA}"/>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4" name="Footer Placeholder 3">
            <a:extLst>
              <a:ext uri="{FF2B5EF4-FFF2-40B4-BE49-F238E27FC236}">
                <a16:creationId xmlns:a16="http://schemas.microsoft.com/office/drawing/2014/main" id="{1F0AD6A4-F28E-41D9-906C-31BF19B914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D1F53-33A6-4592-A06D-743A584125AD}"/>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2742507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6F697F-4883-47BE-999D-2E20990DA962}"/>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3" name="Footer Placeholder 2">
            <a:extLst>
              <a:ext uri="{FF2B5EF4-FFF2-40B4-BE49-F238E27FC236}">
                <a16:creationId xmlns:a16="http://schemas.microsoft.com/office/drawing/2014/main" id="{BD5819E0-3A3A-4B7B-AA71-7103200A8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3BD2E5-B114-45C5-9119-09BF89D9DC3A}"/>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765451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CECC-36D8-4C4B-8E3A-8FD22D52D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005F61-A589-4F10-A3CD-3C5584280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E8FB41-3B2A-4C42-97C4-B853F40EE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0D811-8F92-41FE-98A3-258CF6877A0E}"/>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6" name="Footer Placeholder 5">
            <a:extLst>
              <a:ext uri="{FF2B5EF4-FFF2-40B4-BE49-F238E27FC236}">
                <a16:creationId xmlns:a16="http://schemas.microsoft.com/office/drawing/2014/main" id="{5D1A192A-38F8-4D71-9596-AE4A855D2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73765-FE1C-4C12-BD0A-17B0821BA172}"/>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2418068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59B4-0668-4CAC-AA4C-4771D0170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0CD212-B080-434D-9DC6-037BACCFBD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EBF286-793E-496B-94A2-641C748C1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67979-4E07-4727-8F23-C3562F36FFC0}"/>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6" name="Footer Placeholder 5">
            <a:extLst>
              <a:ext uri="{FF2B5EF4-FFF2-40B4-BE49-F238E27FC236}">
                <a16:creationId xmlns:a16="http://schemas.microsoft.com/office/drawing/2014/main" id="{FA2714CF-9213-4D35-AC8E-3E534B15C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814B07-C292-41E2-9203-B4044D36AB95}"/>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2663184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089C-BF0B-4025-B46D-232AAF069F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0EB3DB-76E7-419C-BAE6-42AB8AC478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1BC51-F64F-46FE-8425-08B73486E7C1}"/>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5" name="Footer Placeholder 4">
            <a:extLst>
              <a:ext uri="{FF2B5EF4-FFF2-40B4-BE49-F238E27FC236}">
                <a16:creationId xmlns:a16="http://schemas.microsoft.com/office/drawing/2014/main" id="{E147A4DA-29D3-4FD5-BF35-CB532BC9D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61BE5-2D80-4C3F-B5F5-299897C1244E}"/>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168969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5736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BA5EB7-65E1-469C-9F8C-E575527DAF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3D40F4-2221-4D44-ABBC-C4427FA25C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B549-62D2-4B34-BE89-C88B69F2ECBD}"/>
              </a:ext>
            </a:extLst>
          </p:cNvPr>
          <p:cNvSpPr>
            <a:spLocks noGrp="1"/>
          </p:cNvSpPr>
          <p:nvPr>
            <p:ph type="dt" sz="half" idx="10"/>
          </p:nvPr>
        </p:nvSpPr>
        <p:spPr/>
        <p:txBody>
          <a:bodyPr/>
          <a:lstStyle/>
          <a:p>
            <a:fld id="{4EE39749-22E6-47DC-8F75-34B2BFF20D95}" type="datetimeFigureOut">
              <a:rPr lang="en-US" smtClean="0"/>
              <a:t>4/28/2024</a:t>
            </a:fld>
            <a:endParaRPr lang="en-US"/>
          </a:p>
        </p:txBody>
      </p:sp>
      <p:sp>
        <p:nvSpPr>
          <p:cNvPr id="5" name="Footer Placeholder 4">
            <a:extLst>
              <a:ext uri="{FF2B5EF4-FFF2-40B4-BE49-F238E27FC236}">
                <a16:creationId xmlns:a16="http://schemas.microsoft.com/office/drawing/2014/main" id="{3A0FCAC1-21E2-467D-903B-CFCC9804E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82534-521B-4C69-8977-0B17BA8A1003}"/>
              </a:ext>
            </a:extLst>
          </p:cNvPr>
          <p:cNvSpPr>
            <a:spLocks noGrp="1"/>
          </p:cNvSpPr>
          <p:nvPr>
            <p:ph type="sldNum" sz="quarter" idx="12"/>
          </p:nvPr>
        </p:nvSpPr>
        <p:spPr/>
        <p:txBody>
          <a:bodyPr/>
          <a:lstStyle/>
          <a:p>
            <a:fld id="{F2619B92-D233-4281-B4FD-F68E60B64875}" type="slidenum">
              <a:rPr lang="en-US" smtClean="0"/>
              <a:t>‹#›</a:t>
            </a:fld>
            <a:endParaRPr lang="en-US"/>
          </a:p>
        </p:txBody>
      </p:sp>
    </p:spTree>
    <p:extLst>
      <p:ext uri="{BB962C8B-B14F-4D97-AF65-F5344CB8AC3E}">
        <p14:creationId xmlns:p14="http://schemas.microsoft.com/office/powerpoint/2010/main" val="151315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27"/>
            <a:ext cx="10363200" cy="1470629"/>
          </a:xfrm>
        </p:spPr>
        <p:txBody>
          <a:bodyPr/>
          <a:lstStyle/>
          <a:p>
            <a:r>
              <a:rPr lang="en-US"/>
              <a:t>Click to edit Master title style</a:t>
            </a:r>
          </a:p>
        </p:txBody>
      </p:sp>
      <p:sp>
        <p:nvSpPr>
          <p:cNvPr id="3" name="Subtitle 2"/>
          <p:cNvSpPr>
            <a:spLocks noGrp="1"/>
          </p:cNvSpPr>
          <p:nvPr>
            <p:ph type="subTitle" idx="1"/>
          </p:nvPr>
        </p:nvSpPr>
        <p:spPr>
          <a:xfrm>
            <a:off x="1828800" y="3887118"/>
            <a:ext cx="8534400" cy="17520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7E27E3E1-8121-4DD9-92B2-792F1A8A209B}" type="slidenum">
              <a:rPr lang="en-US"/>
              <a:pPr/>
              <a:t>‹#›</a:t>
            </a:fld>
            <a:endParaRPr lang="en-US"/>
          </a:p>
        </p:txBody>
      </p:sp>
    </p:spTree>
    <p:extLst>
      <p:ext uri="{BB962C8B-B14F-4D97-AF65-F5344CB8AC3E}">
        <p14:creationId xmlns:p14="http://schemas.microsoft.com/office/powerpoint/2010/main" val="474154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F99243E6-3A08-41D2-A557-E0152C460DDC}" type="slidenum">
              <a:rPr lang="en-US"/>
              <a:pPr/>
              <a:t>‹#›</a:t>
            </a:fld>
            <a:endParaRPr lang="en-US"/>
          </a:p>
        </p:txBody>
      </p:sp>
    </p:spTree>
    <p:extLst>
      <p:ext uri="{BB962C8B-B14F-4D97-AF65-F5344CB8AC3E}">
        <p14:creationId xmlns:p14="http://schemas.microsoft.com/office/powerpoint/2010/main" val="85581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56"/>
            <a:ext cx="10363200" cy="136059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7402"/>
            <a:ext cx="10363200" cy="150025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760795BF-2EFA-473D-9FC6-CBBD7A89F361}" type="slidenum">
              <a:rPr lang="en-US"/>
              <a:pPr/>
              <a:t>‹#›</a:t>
            </a:fld>
            <a:endParaRPr lang="en-US"/>
          </a:p>
        </p:txBody>
      </p:sp>
    </p:spTree>
    <p:extLst>
      <p:ext uri="{BB962C8B-B14F-4D97-AF65-F5344CB8AC3E}">
        <p14:creationId xmlns:p14="http://schemas.microsoft.com/office/powerpoint/2010/main" val="848518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0" y="1599706"/>
            <a:ext cx="5380567" cy="4993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8" y="1599706"/>
            <a:ext cx="5382684" cy="49937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Slide Number Placeholder 5"/>
          <p:cNvSpPr>
            <a:spLocks noGrp="1"/>
          </p:cNvSpPr>
          <p:nvPr>
            <p:ph type="sldNum" idx="11"/>
          </p:nvPr>
        </p:nvSpPr>
        <p:spPr/>
        <p:txBody>
          <a:bodyPr/>
          <a:lstStyle>
            <a:lvl1pPr>
              <a:defRPr/>
            </a:lvl1pPr>
          </a:lstStyle>
          <a:p>
            <a:fld id="{8881F9EB-58C4-4FD9-863D-7FAFAEAC8F85}" type="slidenum">
              <a:rPr lang="en-US"/>
              <a:pPr/>
              <a:t>‹#›</a:t>
            </a:fld>
            <a:endParaRPr lang="en-US"/>
          </a:p>
        </p:txBody>
      </p:sp>
    </p:spTree>
    <p:extLst>
      <p:ext uri="{BB962C8B-B14F-4D97-AF65-F5344CB8AC3E}">
        <p14:creationId xmlns:p14="http://schemas.microsoft.com/office/powerpoint/2010/main" val="3883953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83"/>
            <a:ext cx="10972800" cy="114264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113"/>
            <a:ext cx="5386917" cy="6411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262"/>
            <a:ext cx="5386917" cy="3950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4113"/>
            <a:ext cx="5389033" cy="6411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5262"/>
            <a:ext cx="5389033" cy="3950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Slide Number Placeholder 7"/>
          <p:cNvSpPr>
            <a:spLocks noGrp="1"/>
          </p:cNvSpPr>
          <p:nvPr>
            <p:ph type="sldNum" idx="11"/>
          </p:nvPr>
        </p:nvSpPr>
        <p:spPr/>
        <p:txBody>
          <a:bodyPr/>
          <a:lstStyle>
            <a:lvl1pPr>
              <a:defRPr/>
            </a:lvl1pPr>
          </a:lstStyle>
          <a:p>
            <a:fld id="{1EE9D02E-7F18-454A-B90F-DBEA66F9B117}" type="slidenum">
              <a:rPr lang="en-US"/>
              <a:pPr/>
              <a:t>‹#›</a:t>
            </a:fld>
            <a:endParaRPr lang="en-US"/>
          </a:p>
        </p:txBody>
      </p:sp>
    </p:spTree>
    <p:extLst>
      <p:ext uri="{BB962C8B-B14F-4D97-AF65-F5344CB8AC3E}">
        <p14:creationId xmlns:p14="http://schemas.microsoft.com/office/powerpoint/2010/main" val="2630381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Slide Number Placeholder 3"/>
          <p:cNvSpPr>
            <a:spLocks noGrp="1"/>
          </p:cNvSpPr>
          <p:nvPr>
            <p:ph type="sldNum" idx="11"/>
          </p:nvPr>
        </p:nvSpPr>
        <p:spPr/>
        <p:txBody>
          <a:bodyPr/>
          <a:lstStyle>
            <a:lvl1pPr>
              <a:defRPr/>
            </a:lvl1pPr>
          </a:lstStyle>
          <a:p>
            <a:fld id="{64914A25-C7F3-4195-967B-2879AAB4C47E}" type="slidenum">
              <a:rPr lang="en-US"/>
              <a:pPr/>
              <a:t>‹#›</a:t>
            </a:fld>
            <a:endParaRPr lang="en-US"/>
          </a:p>
        </p:txBody>
      </p:sp>
    </p:spTree>
    <p:extLst>
      <p:ext uri="{BB962C8B-B14F-4D97-AF65-F5344CB8AC3E}">
        <p14:creationId xmlns:p14="http://schemas.microsoft.com/office/powerpoint/2010/main" val="3229479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Slide Number Placeholder 2"/>
          <p:cNvSpPr>
            <a:spLocks noGrp="1"/>
          </p:cNvSpPr>
          <p:nvPr>
            <p:ph type="sldNum" idx="11"/>
          </p:nvPr>
        </p:nvSpPr>
        <p:spPr/>
        <p:txBody>
          <a:bodyPr/>
          <a:lstStyle>
            <a:lvl1pPr>
              <a:defRPr/>
            </a:lvl1pPr>
          </a:lstStyle>
          <a:p>
            <a:fld id="{46B0FD73-98E3-4614-87C5-B1DB70571F6B}" type="slidenum">
              <a:rPr lang="en-US"/>
              <a:pPr/>
              <a:t>‹#›</a:t>
            </a:fld>
            <a:endParaRPr lang="en-US"/>
          </a:p>
        </p:txBody>
      </p:sp>
    </p:spTree>
    <p:extLst>
      <p:ext uri="{BB962C8B-B14F-4D97-AF65-F5344CB8AC3E}">
        <p14:creationId xmlns:p14="http://schemas.microsoft.com/office/powerpoint/2010/main" val="3686867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9"/>
            <a:ext cx="4011084" cy="116169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2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4657"/>
            <a:ext cx="4011084" cy="46912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Slide Number Placeholder 5"/>
          <p:cNvSpPr>
            <a:spLocks noGrp="1"/>
          </p:cNvSpPr>
          <p:nvPr>
            <p:ph type="sldNum" idx="11"/>
          </p:nvPr>
        </p:nvSpPr>
        <p:spPr/>
        <p:txBody>
          <a:bodyPr/>
          <a:lstStyle>
            <a:lvl1pPr>
              <a:defRPr/>
            </a:lvl1pPr>
          </a:lstStyle>
          <a:p>
            <a:fld id="{F460F12C-381C-42E9-B283-E77039B21962}" type="slidenum">
              <a:rPr lang="en-US"/>
              <a:pPr/>
              <a:t>‹#›</a:t>
            </a:fld>
            <a:endParaRPr lang="en-US"/>
          </a:p>
        </p:txBody>
      </p:sp>
    </p:spTree>
    <p:extLst>
      <p:ext uri="{BB962C8B-B14F-4D97-AF65-F5344CB8AC3E}">
        <p14:creationId xmlns:p14="http://schemas.microsoft.com/office/powerpoint/2010/main" val="76132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1235"/>
            <a:ext cx="7315200" cy="56709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644"/>
            <a:ext cx="7315200" cy="41135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8329"/>
            <a:ext cx="7315200" cy="8040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Slide Number Placeholder 5"/>
          <p:cNvSpPr>
            <a:spLocks noGrp="1"/>
          </p:cNvSpPr>
          <p:nvPr>
            <p:ph type="sldNum" idx="11"/>
          </p:nvPr>
        </p:nvSpPr>
        <p:spPr/>
        <p:txBody>
          <a:bodyPr/>
          <a:lstStyle>
            <a:lvl1pPr>
              <a:defRPr/>
            </a:lvl1pPr>
          </a:lstStyle>
          <a:p>
            <a:fld id="{46A6E6FE-8675-483F-9054-26ACDADDA9E9}" type="slidenum">
              <a:rPr lang="en-US"/>
              <a:pPr/>
              <a:t>‹#›</a:t>
            </a:fld>
            <a:endParaRPr lang="en-US"/>
          </a:p>
        </p:txBody>
      </p:sp>
    </p:spTree>
    <p:extLst>
      <p:ext uri="{BB962C8B-B14F-4D97-AF65-F5344CB8AC3E}">
        <p14:creationId xmlns:p14="http://schemas.microsoft.com/office/powerpoint/2010/main" val="3129257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6968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81C25235-179F-4039-A01F-FD983AAAA927}" type="slidenum">
              <a:rPr lang="en-US"/>
              <a:pPr/>
              <a:t>‹#›</a:t>
            </a:fld>
            <a:endParaRPr lang="en-US"/>
          </a:p>
        </p:txBody>
      </p:sp>
    </p:spTree>
    <p:extLst>
      <p:ext uri="{BB962C8B-B14F-4D97-AF65-F5344CB8AC3E}">
        <p14:creationId xmlns:p14="http://schemas.microsoft.com/office/powerpoint/2010/main" val="3386274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5082"/>
            <a:ext cx="2741084" cy="63184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5082"/>
            <a:ext cx="8022167" cy="6318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Slide Number Placeholder 4"/>
          <p:cNvSpPr>
            <a:spLocks noGrp="1"/>
          </p:cNvSpPr>
          <p:nvPr>
            <p:ph type="sldNum" idx="11"/>
          </p:nvPr>
        </p:nvSpPr>
        <p:spPr/>
        <p:txBody>
          <a:bodyPr/>
          <a:lstStyle>
            <a:lvl1pPr>
              <a:defRPr/>
            </a:lvl1pPr>
          </a:lstStyle>
          <a:p>
            <a:fld id="{F7F49CD5-D389-4391-B949-69F73774B3AB}" type="slidenum">
              <a:rPr lang="en-US"/>
              <a:pPr/>
              <a:t>‹#›</a:t>
            </a:fld>
            <a:endParaRPr lang="en-US"/>
          </a:p>
        </p:txBody>
      </p:sp>
    </p:spTree>
    <p:extLst>
      <p:ext uri="{BB962C8B-B14F-4D97-AF65-F5344CB8AC3E}">
        <p14:creationId xmlns:p14="http://schemas.microsoft.com/office/powerpoint/2010/main" val="2197526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D17A3E2-056E-43FE-A3FF-4521EDCC4556}"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435881557"/>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A7F8319-6E0C-4467-9319-0F8F243B19D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10922859"/>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1CD5071-344D-4112-9C2D-F00A2838A635}"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9600937"/>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7CAC150B-5966-444C-BD0B-982E64DB2006}"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93974623"/>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B5526469-3828-4244-B231-972831E81DE5}"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68096490"/>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94F4171F-275C-4811-B2A5-83B1FAFADDEC}"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37980037"/>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B12A09F7-F643-4608-8254-ABB5A4151660}"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470346123"/>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319A3EA6-536E-40DF-9B00-E5CD1FFDEE04}"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1600910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286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5DFC6C7F-C541-4143-B676-F80601547DCD}"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7194111"/>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7F1138D-C338-44AA-B813-3CF219AF0B1A}"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70300382"/>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F30B22B-917F-408B-9823-47013C9D650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23157727"/>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fld id="{D5811619-E03E-4493-A87D-7AF9361044B6}" type="slidenum">
              <a:rPr lang="en-US" altLang="en-US"/>
              <a:pPr/>
              <a:t>‹#›</a:t>
            </a:fld>
            <a:endParaRPr lang="en-US" altLang="en-US"/>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329721739"/>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4" name="Slide Number Placeholder 3"/>
          <p:cNvSpPr>
            <a:spLocks noGrp="1"/>
          </p:cNvSpPr>
          <p:nvPr>
            <p:ph type="sldNum" sz="quarter" idx="11"/>
          </p:nvPr>
        </p:nvSpPr>
        <p:spPr>
          <a:xfrm>
            <a:off x="8737600" y="6248400"/>
            <a:ext cx="2844800" cy="476250"/>
          </a:xfrm>
        </p:spPr>
        <p:txBody>
          <a:bodyPr/>
          <a:lstStyle>
            <a:lvl1pPr>
              <a:defRPr/>
            </a:lvl1pPr>
          </a:lstStyle>
          <a:p>
            <a:fld id="{67179F8E-531D-40DE-9B95-EE96D216CAB3}" type="slidenum">
              <a:rPr lang="en-US" altLang="en-US"/>
              <a:pPr/>
              <a:t>‹#›</a:t>
            </a:fld>
            <a:endParaRPr lang="en-US" altLang="en-US"/>
          </a:p>
        </p:txBody>
      </p:sp>
      <p:sp>
        <p:nvSpPr>
          <p:cNvPr id="5" name="Footer Placeholder 4"/>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2006024187"/>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289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Vers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6999E-6D43-9D6C-EB1F-E891C7A8CBEA}"/>
              </a:ext>
            </a:extLst>
          </p:cNvPr>
          <p:cNvSpPr>
            <a:spLocks noGrp="1"/>
          </p:cNvSpPr>
          <p:nvPr>
            <p:ph idx="1"/>
          </p:nvPr>
        </p:nvSpPr>
        <p:spPr>
          <a:xfrm>
            <a:off x="176065" y="153347"/>
            <a:ext cx="11858802" cy="6531428"/>
          </a:xfrm>
        </p:spPr>
        <p:txBody>
          <a:bodyPr>
            <a:no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36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6AB9-CFA0-ECCB-B357-4C59E01E1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45990-147A-DAE3-839E-D46E5CDCCD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052C73-28EE-284F-5670-CA773B7748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6AB520B-2D0B-E372-1E2E-F6B5CB009F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03019-CED3-BCF8-67C5-DF3CC11D0AFC}"/>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3744337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ADAE-6056-D355-6FD4-9F4DBF679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6999E-6D43-9D6C-EB1F-E891C7A8C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E118C-15C1-A263-54BF-F196ED194E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A5BF9BE-8F5E-AFDC-8177-8EEFF3C394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8DEC55-5D96-1669-A687-0AEFBC0C3F64}"/>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2315851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47FF-43FC-78D1-466B-80CE085FB7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AB53F-75B4-BD96-8933-A215571D2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A93B1-952F-503C-B36D-C6D6CB7E07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17F9EF1-29E8-F6B6-E9AF-FB97AC563A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3A99E-D508-2232-347F-822A74BD02D1}"/>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155823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50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1390-212E-18A7-C80B-294A9A187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3D249-4E58-947F-950A-3F65E59A4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00931-17A2-9D1B-E3CF-0A9D745DD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47E939-26C9-6D0F-0AE6-9B5FB6246AB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7717CB-4425-DC3D-BB85-A06004603D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64F47D-7FB5-66F9-AAAA-9A440F8CFAF2}"/>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79785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7DB0-F504-7788-1EBF-B28F428A9A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37CF7E-40AB-74FE-E75E-3055A94E5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2DE4D-7973-44AC-3500-1DBEC9365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1D0D5-A195-88F3-E089-A0DD3A391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64A57-C41A-7AB6-7622-C946DB298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DCC266-76E3-1ACB-D9C3-04A6B01EDE5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960651C-870C-6607-E905-4310A95976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96404B-19D3-2BCA-4176-B45198448BA8}"/>
              </a:ext>
            </a:extLst>
          </p:cNvPr>
          <p:cNvSpPr>
            <a:spLocks noGrp="1"/>
          </p:cNvSpPr>
          <p:nvPr>
            <p:ph type="sldNum" sz="quarter" idx="12"/>
          </p:nvPr>
        </p:nvSpPr>
        <p:spPr/>
        <p:txBody>
          <a:bodyPr/>
          <a:lstStyle/>
          <a:p>
            <a:fld id="{1AA565F0-7C33-4BA1-BD6B-BD4875C0F089}" type="slidenum">
              <a:rPr lang="en-US" smtClean="0"/>
              <a:t>‹#›</a:t>
            </a:fld>
            <a:endParaRPr lang="en-US" dirty="0"/>
          </a:p>
        </p:txBody>
      </p:sp>
    </p:spTree>
    <p:extLst>
      <p:ext uri="{BB962C8B-B14F-4D97-AF65-F5344CB8AC3E}">
        <p14:creationId xmlns:p14="http://schemas.microsoft.com/office/powerpoint/2010/main" val="495454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71355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6CF719-434E-4B74-8A18-1A005782A304}" type="datetimeFigureOut">
              <a:rPr lang="en-US" smtClean="0">
                <a:solidFill>
                  <a:prstClr val="black">
                    <a:tint val="75000"/>
                  </a:prstClr>
                </a:solidFill>
              </a:rPr>
              <a:pPr/>
              <a:t>4/28/2024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06E724-8D06-4934-89F7-64D19BA7F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13651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dirty="0">
              <a:solidFill>
                <a:prstClr val="white"/>
              </a:solidFill>
            </a:endParaRPr>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8"/>
            <a:ext cx="2844800" cy="365125"/>
          </a:xfrm>
          <a:prstGeom prst="rect">
            <a:avLst/>
          </a:prstGeom>
        </p:spPr>
        <p:txBody>
          <a:bodyPr vert="horz" anchor="b"/>
          <a:lstStyle>
            <a:lvl1pPr algn="l" eaLnBrk="1" latinLnBrk="0" hangingPunct="1">
              <a:defRPr kumimoji="0" sz="825">
                <a:solidFill>
                  <a:schemeClr val="tx2"/>
                </a:solidFill>
              </a:defRPr>
            </a:lvl1pPr>
            <a:extLst/>
          </a:lstStyle>
          <a:p>
            <a:fld id="{62A00709-CAE5-45FB-9A5A-EFE16370C9C7}" type="datetimeFigureOut">
              <a:rPr lang="en-US" smtClean="0">
                <a:solidFill>
                  <a:srgbClr val="EEECE1"/>
                </a:solidFill>
              </a:rPr>
              <a:pPr/>
              <a:t>4/28/2024</a:t>
            </a:fld>
            <a:endParaRPr lang="en-US">
              <a:solidFill>
                <a:srgbClr val="EEECE1"/>
              </a:solidFill>
            </a:endParaRPr>
          </a:p>
        </p:txBody>
      </p:sp>
      <p:sp>
        <p:nvSpPr>
          <p:cNvPr id="3" name="Footer Placeholder 2"/>
          <p:cNvSpPr>
            <a:spLocks noGrp="1"/>
          </p:cNvSpPr>
          <p:nvPr>
            <p:ph type="ftr" sz="quarter" idx="3"/>
          </p:nvPr>
        </p:nvSpPr>
        <p:spPr>
          <a:xfrm>
            <a:off x="1219200" y="6416678"/>
            <a:ext cx="7416800" cy="365125"/>
          </a:xfrm>
          <a:prstGeom prst="rect">
            <a:avLst/>
          </a:prstGeom>
        </p:spPr>
        <p:txBody>
          <a:bodyPr vert="horz" anchor="b"/>
          <a:lstStyle>
            <a:lvl1pPr algn="r" eaLnBrk="1" latinLnBrk="0" hangingPunct="1">
              <a:defRPr kumimoji="0" sz="825">
                <a:solidFill>
                  <a:schemeClr val="tx2"/>
                </a:solidFill>
              </a:defRPr>
            </a:lvl1pPr>
            <a:extLst/>
          </a:lstStyle>
          <a:p>
            <a:endParaRPr lang="en-US">
              <a:solidFill>
                <a:srgbClr val="EEECE1"/>
              </a:solidFill>
            </a:endParaRPr>
          </a:p>
        </p:txBody>
      </p:sp>
      <p:sp>
        <p:nvSpPr>
          <p:cNvPr id="23" name="Slide Number Placeholder 22"/>
          <p:cNvSpPr>
            <a:spLocks noGrp="1"/>
          </p:cNvSpPr>
          <p:nvPr>
            <p:ph type="sldNum" sz="quarter" idx="4"/>
          </p:nvPr>
        </p:nvSpPr>
        <p:spPr>
          <a:xfrm>
            <a:off x="11480800" y="6416678"/>
            <a:ext cx="609600" cy="365125"/>
          </a:xfrm>
          <a:prstGeom prst="rect">
            <a:avLst/>
          </a:prstGeom>
        </p:spPr>
        <p:txBody>
          <a:bodyPr vert="horz" anchor="b"/>
          <a:lstStyle>
            <a:lvl1pPr algn="l" eaLnBrk="1" latinLnBrk="0" hangingPunct="1">
              <a:defRPr kumimoji="0" sz="900">
                <a:solidFill>
                  <a:schemeClr val="tx2"/>
                </a:solidFill>
              </a:defRPr>
            </a:lvl1pPr>
            <a:extLst/>
          </a:lstStyle>
          <a:p>
            <a:fld id="{04C6B4CE-3727-4C70-BD22-05A7FC7FE1F9}" type="slidenum">
              <a:rPr lang="en-US" smtClean="0">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404872204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1" latinLnBrk="0" hangingPunct="1">
        <a:spcBef>
          <a:spcPct val="0"/>
        </a:spcBef>
        <a:buNone/>
        <a:defRPr kumimoji="0" sz="3000" kern="1200" spc="-75" baseline="0">
          <a:solidFill>
            <a:schemeClr val="tx2">
              <a:satMod val="200000"/>
            </a:schemeClr>
          </a:solidFill>
          <a:latin typeface="+mj-lt"/>
          <a:ea typeface="+mj-ea"/>
          <a:cs typeface="+mj-cs"/>
        </a:defRPr>
      </a:lvl1pPr>
      <a:extLst/>
    </p:titleStyle>
    <p:bodyStyle>
      <a:lvl1pPr marL="308610" indent="-257175" algn="l" rtl="0" eaLnBrk="1" latinLnBrk="0" hangingPunct="1">
        <a:spcBef>
          <a:spcPts val="525"/>
        </a:spcBef>
        <a:buClr>
          <a:schemeClr val="tx2"/>
        </a:buClr>
        <a:buSzPct val="95000"/>
        <a:buFont typeface="Wingdings"/>
        <a:buChar char=""/>
        <a:defRPr kumimoji="0" sz="2250" kern="1200">
          <a:solidFill>
            <a:schemeClr val="tx1"/>
          </a:solidFill>
          <a:latin typeface="+mn-lt"/>
          <a:ea typeface="+mn-ea"/>
          <a:cs typeface="+mn-cs"/>
        </a:defRPr>
      </a:lvl1pPr>
      <a:lvl2pPr marL="555498" indent="-214313" algn="l" rtl="0" eaLnBrk="1" latinLnBrk="0" hangingPunct="1">
        <a:spcBef>
          <a:spcPct val="20000"/>
        </a:spcBef>
        <a:buClr>
          <a:schemeClr val="accent2"/>
        </a:buClr>
        <a:buSzPct val="90000"/>
        <a:buFont typeface="Wingdings"/>
        <a:buChar char=""/>
        <a:defRPr kumimoji="0" sz="1950" kern="1200">
          <a:solidFill>
            <a:schemeClr val="tx1"/>
          </a:solidFill>
          <a:latin typeface="+mn-lt"/>
          <a:ea typeface="+mn-ea"/>
          <a:cs typeface="+mn-cs"/>
        </a:defRPr>
      </a:lvl2pPr>
      <a:lvl3pPr marL="747522" indent="-171450" algn="l" rtl="0" eaLnBrk="1" latinLnBrk="0" hangingPunct="1">
        <a:spcBef>
          <a:spcPct val="20000"/>
        </a:spcBef>
        <a:buClr>
          <a:schemeClr val="accent2"/>
        </a:buClr>
        <a:buFont typeface="Wingdings 2"/>
        <a:buChar char=""/>
        <a:defRPr kumimoji="0" sz="1800" kern="1200">
          <a:solidFill>
            <a:schemeClr val="tx1"/>
          </a:solidFill>
          <a:latin typeface="+mn-lt"/>
          <a:ea typeface="+mn-ea"/>
          <a:cs typeface="+mn-cs"/>
        </a:defRPr>
      </a:lvl3pPr>
      <a:lvl4pPr marL="946404" indent="-171450" algn="l" rtl="0" eaLnBrk="1" latinLnBrk="0" hangingPunct="1">
        <a:spcBef>
          <a:spcPct val="20000"/>
        </a:spcBef>
        <a:buClr>
          <a:schemeClr val="accent3"/>
        </a:buClr>
        <a:buFont typeface="Wingdings 3"/>
        <a:buChar char=""/>
        <a:defRPr kumimoji="0" sz="1650" kern="1200">
          <a:solidFill>
            <a:schemeClr val="tx1"/>
          </a:solidFill>
          <a:latin typeface="+mn-lt"/>
          <a:ea typeface="+mn-ea"/>
          <a:cs typeface="+mn-cs"/>
        </a:defRPr>
      </a:lvl4pPr>
      <a:lvl5pPr marL="1110996" indent="-157734" algn="l" rtl="0" eaLnBrk="1" latinLnBrk="0" hangingPunct="1">
        <a:spcBef>
          <a:spcPct val="20000"/>
        </a:spcBef>
        <a:buClr>
          <a:schemeClr val="accent3"/>
        </a:buClr>
        <a:buFont typeface="Wingdings 2"/>
        <a:buChar char=""/>
        <a:defRPr kumimoji="0"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7" name="Rectangle 16"/>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5" name="Text Placeholder 12"/>
          <p:cNvSpPr>
            <a:spLocks noGrp="1"/>
          </p:cNvSpPr>
          <p:nvPr>
            <p:ph type="body" idx="1"/>
          </p:nvPr>
        </p:nvSpPr>
        <p:spPr bwMode="auto">
          <a:xfrm>
            <a:off x="1219200" y="457200"/>
            <a:ext cx="10363200" cy="589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defRPr>
            </a:lvl1pPr>
            <a:extLst/>
          </a:lstStyle>
          <a:p>
            <a:fld id="{A691A581-342E-4FAE-8447-A287A84FB73B}" type="datetimeFigureOut">
              <a:rPr lang="en-US" smtClean="0"/>
              <a:t>4/28/2024</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1791200800"/>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fontAlgn="base" hangingPunct="1">
        <a:spcBef>
          <a:spcPct val="0"/>
        </a:spcBef>
        <a:spcAft>
          <a:spcPct val="0"/>
        </a:spcAft>
        <a:defRPr sz="4000" kern="1200" spc="-100">
          <a:solidFill>
            <a:srgbClr val="F4F1DA"/>
          </a:solidFill>
          <a:latin typeface="+mj-lt"/>
          <a:ea typeface="+mj-ea"/>
          <a:cs typeface="+mj-cs"/>
        </a:defRPr>
      </a:lvl1pPr>
      <a:lvl2pPr algn="l" rtl="0" eaLnBrk="1" fontAlgn="base" hangingPunct="1">
        <a:spcBef>
          <a:spcPct val="0"/>
        </a:spcBef>
        <a:spcAft>
          <a:spcPct val="0"/>
        </a:spcAft>
        <a:defRPr sz="4000">
          <a:solidFill>
            <a:srgbClr val="F4F1DA"/>
          </a:solidFill>
          <a:latin typeface="Consolas" pitchFamily="49" charset="0"/>
        </a:defRPr>
      </a:lvl2pPr>
      <a:lvl3pPr algn="l" rtl="0" eaLnBrk="1" fontAlgn="base" hangingPunct="1">
        <a:spcBef>
          <a:spcPct val="0"/>
        </a:spcBef>
        <a:spcAft>
          <a:spcPct val="0"/>
        </a:spcAft>
        <a:defRPr sz="4000">
          <a:solidFill>
            <a:srgbClr val="F4F1DA"/>
          </a:solidFill>
          <a:latin typeface="Consolas" pitchFamily="49" charset="0"/>
        </a:defRPr>
      </a:lvl3pPr>
      <a:lvl4pPr algn="l" rtl="0" eaLnBrk="1" fontAlgn="base" hangingPunct="1">
        <a:spcBef>
          <a:spcPct val="0"/>
        </a:spcBef>
        <a:spcAft>
          <a:spcPct val="0"/>
        </a:spcAft>
        <a:defRPr sz="4000">
          <a:solidFill>
            <a:srgbClr val="F4F1DA"/>
          </a:solidFill>
          <a:latin typeface="Consolas" pitchFamily="49" charset="0"/>
        </a:defRPr>
      </a:lvl4pPr>
      <a:lvl5pPr algn="l" rtl="0" eaLnBrk="1" fontAlgn="base" hangingPunct="1">
        <a:spcBef>
          <a:spcPct val="0"/>
        </a:spcBef>
        <a:spcAft>
          <a:spcPct val="0"/>
        </a:spcAft>
        <a:defRPr sz="4000">
          <a:solidFill>
            <a:srgbClr val="F4F1DA"/>
          </a:solidFill>
          <a:latin typeface="Consolas" pitchFamily="49" charset="0"/>
        </a:defRPr>
      </a:lvl5pPr>
      <a:lvl6pPr marL="457200" algn="l" rtl="0" eaLnBrk="1" fontAlgn="base" hangingPunct="1">
        <a:spcBef>
          <a:spcPct val="0"/>
        </a:spcBef>
        <a:spcAft>
          <a:spcPct val="0"/>
        </a:spcAft>
        <a:defRPr sz="4000">
          <a:solidFill>
            <a:srgbClr val="F4F1DA"/>
          </a:solidFill>
          <a:latin typeface="Consolas" pitchFamily="49" charset="0"/>
        </a:defRPr>
      </a:lvl6pPr>
      <a:lvl7pPr marL="914400" algn="l" rtl="0" eaLnBrk="1" fontAlgn="base" hangingPunct="1">
        <a:spcBef>
          <a:spcPct val="0"/>
        </a:spcBef>
        <a:spcAft>
          <a:spcPct val="0"/>
        </a:spcAft>
        <a:defRPr sz="4000">
          <a:solidFill>
            <a:srgbClr val="F4F1DA"/>
          </a:solidFill>
          <a:latin typeface="Consolas" pitchFamily="49" charset="0"/>
        </a:defRPr>
      </a:lvl7pPr>
      <a:lvl8pPr marL="1371600" algn="l" rtl="0" eaLnBrk="1" fontAlgn="base" hangingPunct="1">
        <a:spcBef>
          <a:spcPct val="0"/>
        </a:spcBef>
        <a:spcAft>
          <a:spcPct val="0"/>
        </a:spcAft>
        <a:defRPr sz="4000">
          <a:solidFill>
            <a:srgbClr val="F4F1DA"/>
          </a:solidFill>
          <a:latin typeface="Consolas" pitchFamily="49" charset="0"/>
        </a:defRPr>
      </a:lvl8pPr>
      <a:lvl9pPr marL="1828800" algn="l" rtl="0" eaLnBrk="1" fontAlgn="base" hangingPunct="1">
        <a:spcBef>
          <a:spcPct val="0"/>
        </a:spcBef>
        <a:spcAft>
          <a:spcPct val="0"/>
        </a:spcAft>
        <a:defRPr sz="4000">
          <a:solidFill>
            <a:srgbClr val="F4F1DA"/>
          </a:solidFill>
          <a:latin typeface="Consolas" pitchFamily="49" charset="0"/>
        </a:defRPr>
      </a:lvl9pPr>
      <a:extLst/>
    </p:titleStyle>
    <p:bodyStyle>
      <a:lvl1pPr marL="411163" indent="-342900" algn="l" rtl="0" eaLnBrk="1" fontAlgn="base" hangingPunct="1">
        <a:spcBef>
          <a:spcPts val="700"/>
        </a:spcBef>
        <a:spcAft>
          <a:spcPct val="0"/>
        </a:spcAft>
        <a:buClr>
          <a:schemeClr val="tx2"/>
        </a:buClr>
        <a:buSzPct val="95000"/>
        <a:buFont typeface="Wingdings" pitchFamily="2" charset="2"/>
        <a:buChar char=""/>
        <a:defRPr sz="3200" kern="1200">
          <a:solidFill>
            <a:schemeClr val="tx1"/>
          </a:solidFill>
          <a:latin typeface="+mn-lt"/>
          <a:ea typeface="+mn-ea"/>
          <a:cs typeface="+mn-cs"/>
        </a:defRPr>
      </a:lvl1pPr>
      <a:lvl2pPr marL="739775" indent="-285750" algn="l" rtl="0" eaLnBrk="1" fontAlgn="base" hangingPunct="1">
        <a:spcBef>
          <a:spcPct val="20000"/>
        </a:spcBef>
        <a:spcAft>
          <a:spcPct val="0"/>
        </a:spcAft>
        <a:buClr>
          <a:schemeClr val="accent2"/>
        </a:buClr>
        <a:buSzPct val="90000"/>
        <a:buFont typeface="Arial" charset="0"/>
        <a:buChar char="•"/>
        <a:defRPr sz="2600" kern="1200">
          <a:solidFill>
            <a:schemeClr val="tx1"/>
          </a:solidFill>
          <a:latin typeface="+mn-lt"/>
          <a:ea typeface="+mn-ea"/>
          <a:cs typeface="+mn-cs"/>
        </a:defRPr>
      </a:lvl2pPr>
      <a:lvl3pPr marL="995363"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1" fontAlgn="base" hangingPunct="1">
        <a:spcBef>
          <a:spcPct val="20000"/>
        </a:spcBef>
        <a:spcAft>
          <a:spcPct val="0"/>
        </a:spcAft>
        <a:buClr>
          <a:srgbClr val="9BBB59"/>
        </a:buClr>
        <a:buFont typeface="Wingdings 3" pitchFamily="18" charset="2"/>
        <a:buChar char=""/>
        <a:defRPr sz="2200" kern="1200">
          <a:solidFill>
            <a:schemeClr val="tx1"/>
          </a:solidFill>
          <a:latin typeface="+mn-lt"/>
          <a:ea typeface="+mn-ea"/>
          <a:cs typeface="+mn-cs"/>
        </a:defRPr>
      </a:lvl4pPr>
      <a:lvl5pPr marL="1481138" indent="-209550" algn="l" rtl="0" eaLnBrk="1" fontAlgn="base" hangingPunct="1">
        <a:spcBef>
          <a:spcPct val="20000"/>
        </a:spcBef>
        <a:spcAft>
          <a:spcPct val="0"/>
        </a:spcAft>
        <a:buClr>
          <a:srgbClr val="9BBB59"/>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6"/>
          <p:cNvGrpSpPr>
            <a:grpSpLocks/>
          </p:cNvGrpSpPr>
          <p:nvPr/>
        </p:nvGrpSpPr>
        <p:grpSpPr bwMode="auto">
          <a:xfrm>
            <a:off x="711200" y="228600"/>
            <a:ext cx="10871200" cy="1600200"/>
            <a:chOff x="288" y="625"/>
            <a:chExt cx="5136" cy="1008"/>
          </a:xfrm>
        </p:grpSpPr>
        <p:sp>
          <p:nvSpPr>
            <p:cNvPr id="1026" name="Arc 2"/>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1027" name="Arc 3"/>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1028" name="Arc 4"/>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fontAlgn="auto">
                <a:spcBef>
                  <a:spcPts val="0"/>
                </a:spcBef>
                <a:spcAft>
                  <a:spcPts val="0"/>
                </a:spcAft>
                <a:defRPr/>
              </a:pPr>
              <a:endParaRPr lang="en-US" sz="1800">
                <a:latin typeface="+mn-lt"/>
              </a:endParaRPr>
            </a:p>
          </p:txBody>
        </p:sp>
        <p:sp>
          <p:nvSpPr>
            <p:cNvPr id="1029" name="AutoShape 5"/>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fontAlgn="auto">
                <a:spcBef>
                  <a:spcPts val="0"/>
                </a:spcBef>
                <a:spcAft>
                  <a:spcPts val="0"/>
                </a:spcAft>
                <a:defRPr/>
              </a:pPr>
              <a:endParaRPr lang="en-US" sz="1800">
                <a:latin typeface="+mn-lt"/>
              </a:endParaRPr>
            </a:p>
          </p:txBody>
        </p:sp>
      </p:grpSp>
      <p:sp>
        <p:nvSpPr>
          <p:cNvPr id="3075" name="Rectangle 8"/>
          <p:cNvSpPr>
            <a:spLocks noGrp="1" noChangeArrowheads="1"/>
          </p:cNvSpPr>
          <p:nvPr>
            <p:ph type="body" idx="1"/>
          </p:nvPr>
        </p:nvSpPr>
        <p:spPr bwMode="auto">
          <a:xfrm>
            <a:off x="609600" y="381000"/>
            <a:ext cx="11176000" cy="6096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565846"/>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r" rtl="0" eaLnBrk="1" fontAlgn="base" hangingPunct="1">
        <a:spcBef>
          <a:spcPct val="0"/>
        </a:spcBef>
        <a:spcAft>
          <a:spcPct val="0"/>
        </a:spcAft>
        <a:defRPr sz="4400" i="1">
          <a:solidFill>
            <a:schemeClr val="tx2"/>
          </a:solidFill>
          <a:latin typeface="+mj-lt"/>
          <a:ea typeface="+mj-ea"/>
          <a:cs typeface="+mj-cs"/>
        </a:defRPr>
      </a:lvl1pPr>
      <a:lvl2pPr algn="r" rtl="0" eaLnBrk="1" fontAlgn="base" hangingPunct="1">
        <a:spcBef>
          <a:spcPct val="0"/>
        </a:spcBef>
        <a:spcAft>
          <a:spcPct val="0"/>
        </a:spcAft>
        <a:defRPr sz="4400" i="1">
          <a:solidFill>
            <a:schemeClr val="tx2"/>
          </a:solidFill>
          <a:latin typeface="Times New Roman" pitchFamily="18" charset="0"/>
        </a:defRPr>
      </a:lvl2pPr>
      <a:lvl3pPr algn="r" rtl="0" eaLnBrk="1" fontAlgn="base" hangingPunct="1">
        <a:spcBef>
          <a:spcPct val="0"/>
        </a:spcBef>
        <a:spcAft>
          <a:spcPct val="0"/>
        </a:spcAft>
        <a:defRPr sz="4400" i="1">
          <a:solidFill>
            <a:schemeClr val="tx2"/>
          </a:solidFill>
          <a:latin typeface="Times New Roman" pitchFamily="18" charset="0"/>
        </a:defRPr>
      </a:lvl3pPr>
      <a:lvl4pPr algn="r" rtl="0" eaLnBrk="1" fontAlgn="base" hangingPunct="1">
        <a:spcBef>
          <a:spcPct val="0"/>
        </a:spcBef>
        <a:spcAft>
          <a:spcPct val="0"/>
        </a:spcAft>
        <a:defRPr sz="4400" i="1">
          <a:solidFill>
            <a:schemeClr val="tx2"/>
          </a:solidFill>
          <a:latin typeface="Times New Roman" pitchFamily="18" charset="0"/>
        </a:defRPr>
      </a:lvl4pPr>
      <a:lvl5pPr algn="r" rtl="0" eaLnBrk="1" fontAlgn="base" hangingPunct="1">
        <a:spcBef>
          <a:spcPct val="0"/>
        </a:spcBef>
        <a:spcAft>
          <a:spcPct val="0"/>
        </a:spcAft>
        <a:defRPr sz="4400" i="1">
          <a:solidFill>
            <a:schemeClr val="tx2"/>
          </a:solidFill>
          <a:latin typeface="Times New Roman" pitchFamily="18" charset="0"/>
        </a:defRPr>
      </a:lvl5pPr>
      <a:lvl6pPr marL="457200" algn="r" rtl="0" eaLnBrk="1" fontAlgn="base" hangingPunct="1">
        <a:spcBef>
          <a:spcPct val="0"/>
        </a:spcBef>
        <a:spcAft>
          <a:spcPct val="0"/>
        </a:spcAft>
        <a:defRPr sz="4400" i="1">
          <a:solidFill>
            <a:schemeClr val="tx2"/>
          </a:solidFill>
          <a:latin typeface="Times New Roman" pitchFamily="18" charset="0"/>
        </a:defRPr>
      </a:lvl6pPr>
      <a:lvl7pPr marL="914400" algn="r" rtl="0" eaLnBrk="1" fontAlgn="base" hangingPunct="1">
        <a:spcBef>
          <a:spcPct val="0"/>
        </a:spcBef>
        <a:spcAft>
          <a:spcPct val="0"/>
        </a:spcAft>
        <a:defRPr sz="4400" i="1">
          <a:solidFill>
            <a:schemeClr val="tx2"/>
          </a:solidFill>
          <a:latin typeface="Times New Roman" pitchFamily="18" charset="0"/>
        </a:defRPr>
      </a:lvl7pPr>
      <a:lvl8pPr marL="1371600" algn="r" rtl="0" eaLnBrk="1" fontAlgn="base" hangingPunct="1">
        <a:spcBef>
          <a:spcPct val="0"/>
        </a:spcBef>
        <a:spcAft>
          <a:spcPct val="0"/>
        </a:spcAft>
        <a:defRPr sz="4400" i="1">
          <a:solidFill>
            <a:schemeClr val="tx2"/>
          </a:solidFill>
          <a:latin typeface="Times New Roman" pitchFamily="18" charset="0"/>
        </a:defRPr>
      </a:lvl8pPr>
      <a:lvl9pPr marL="1828800" algn="r" rtl="0" eaLnBrk="1" fontAlgn="base" hangingPunct="1">
        <a:spcBef>
          <a:spcPct val="0"/>
        </a:spcBef>
        <a:spcAft>
          <a:spcPct val="0"/>
        </a:spcAft>
        <a:defRPr sz="4400" i="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lr>
          <a:schemeClr val="tx2"/>
        </a:buClr>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516A8C-2185-406B-8FA2-4058BF006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57D7A5-E80D-4F32-A4E2-B43DA7893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7072C-0C9D-4B33-BC2C-88D44B33F3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39749-22E6-47DC-8F75-34B2BFF20D95}" type="datetimeFigureOut">
              <a:rPr lang="en-US" smtClean="0"/>
              <a:t>4/28/2024</a:t>
            </a:fld>
            <a:endParaRPr lang="en-US"/>
          </a:p>
        </p:txBody>
      </p:sp>
      <p:sp>
        <p:nvSpPr>
          <p:cNvPr id="5" name="Footer Placeholder 4">
            <a:extLst>
              <a:ext uri="{FF2B5EF4-FFF2-40B4-BE49-F238E27FC236}">
                <a16:creationId xmlns:a16="http://schemas.microsoft.com/office/drawing/2014/main" id="{655F5010-9982-4D92-9D7A-D1799059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775F6F-9BAC-478A-B669-1C7ED40BA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19B92-D233-4281-B4FD-F68E60B64875}" type="slidenum">
              <a:rPr lang="en-US" smtClean="0"/>
              <a:t>‹#›</a:t>
            </a:fld>
            <a:endParaRPr lang="en-US"/>
          </a:p>
        </p:txBody>
      </p:sp>
    </p:spTree>
    <p:extLst>
      <p:ext uri="{BB962C8B-B14F-4D97-AF65-F5344CB8AC3E}">
        <p14:creationId xmlns:p14="http://schemas.microsoft.com/office/powerpoint/2010/main" val="186051659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2"/>
            </a:gs>
            <a:gs pos="50000">
              <a:srgbClr val="00007E"/>
            </a:gs>
            <a:gs pos="100000">
              <a:srgbClr val="000062"/>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275082"/>
            <a:ext cx="10966451" cy="11363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09600" y="1599706"/>
            <a:ext cx="10966451" cy="4993792"/>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09600" y="6335436"/>
            <a:ext cx="2838451" cy="39569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898989"/>
                </a:solidFill>
              </a:defRPr>
            </a:lvl1pPr>
          </a:lstStyle>
          <a:p>
            <a:endParaRPr lang="en-US"/>
          </a:p>
        </p:txBody>
      </p:sp>
      <p:sp>
        <p:nvSpPr>
          <p:cNvPr id="1028" name="Text Box 4"/>
          <p:cNvSpPr txBox="1">
            <a:spLocks noChangeArrowheads="1"/>
          </p:cNvSpPr>
          <p:nvPr/>
        </p:nvSpPr>
        <p:spPr bwMode="auto">
          <a:xfrm>
            <a:off x="4165600" y="6229545"/>
            <a:ext cx="3860800" cy="613644"/>
          </a:xfrm>
          <a:prstGeom prst="rect">
            <a:avLst/>
          </a:prstGeom>
          <a:noFill/>
          <a:ln w="9525">
            <a:noFill/>
            <a:round/>
            <a:headEnd/>
            <a:tailEnd/>
          </a:ln>
          <a:effectLst/>
        </p:spPr>
        <p:txBody>
          <a:bodyPr wrap="none" anchor="ctr"/>
          <a:lstStyle/>
          <a:p>
            <a:endParaRPr lang="en-US" sz="1800">
              <a:solidFill>
                <a:srgbClr val="FFFFFF"/>
              </a:solidFill>
            </a:endParaRPr>
          </a:p>
        </p:txBody>
      </p:sp>
      <p:sp>
        <p:nvSpPr>
          <p:cNvPr id="1029" name="Rectangle 5"/>
          <p:cNvSpPr>
            <a:spLocks noGrp="1" noChangeArrowheads="1"/>
          </p:cNvSpPr>
          <p:nvPr>
            <p:ph type="sldNum"/>
          </p:nvPr>
        </p:nvSpPr>
        <p:spPr bwMode="auto">
          <a:xfrm>
            <a:off x="8737600" y="6335436"/>
            <a:ext cx="2838451" cy="39569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898989"/>
                </a:solidFill>
              </a:defRPr>
            </a:lvl1pPr>
          </a:lstStyle>
          <a:p>
            <a:fld id="{4B937BDD-D83E-45C2-9CCF-13E0CAF960BD}" type="slidenum">
              <a:rPr lang="en-US"/>
              <a:pPr/>
              <a:t>‹#›</a:t>
            </a:fld>
            <a:endParaRPr lang="en-US"/>
          </a:p>
        </p:txBody>
      </p:sp>
    </p:spTree>
    <p:extLst>
      <p:ext uri="{BB962C8B-B14F-4D97-AF65-F5344CB8AC3E}">
        <p14:creationId xmlns:p14="http://schemas.microsoft.com/office/powerpoint/2010/main" val="310482952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457200"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2pPr>
      <a:lvl3pPr marL="11430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3pPr>
      <a:lvl4pPr marL="16002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4pPr>
      <a:lvl5pPr marL="20574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5pPr>
      <a:lvl6pPr marL="25146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128"/>
        </a:defRPr>
      </a:lvl9pPr>
    </p:titleStyle>
    <p:bodyStyle>
      <a:lvl1pPr marL="342900" indent="-342900" algn="l" defTabSz="457200"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latin typeface="Arial" panose="020B0604020202020204" pitchFamily="34" charset="0"/>
              </a:defRPr>
            </a:lvl1pPr>
          </a:lstStyle>
          <a:p>
            <a:endParaRPr lang="en-US" altLang="en-US"/>
          </a:p>
        </p:txBody>
      </p:sp>
      <p:sp>
        <p:nvSpPr>
          <p:cNvPr id="41987"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latin typeface="Arial" panose="020B0604020202020204" pitchFamily="34" charset="0"/>
              </a:defRPr>
            </a:lvl1pPr>
          </a:lstStyle>
          <a:p>
            <a:fld id="{5845C230-0231-48D1-B189-6B27748A8A8B}" type="slidenum">
              <a:rPr lang="en-US" altLang="en-US"/>
              <a:pPr/>
              <a:t>‹#›</a:t>
            </a:fld>
            <a:endParaRPr lang="en-US" altLang="en-US"/>
          </a:p>
        </p:txBody>
      </p:sp>
      <p:grpSp>
        <p:nvGrpSpPr>
          <p:cNvPr id="41988" name="Group 4"/>
          <p:cNvGrpSpPr>
            <a:grpSpLocks/>
          </p:cNvGrpSpPr>
          <p:nvPr/>
        </p:nvGrpSpPr>
        <p:grpSpPr bwMode="auto">
          <a:xfrm>
            <a:off x="1" y="1"/>
            <a:ext cx="12187767" cy="6850063"/>
            <a:chOff x="0" y="0"/>
            <a:chExt cx="5758" cy="4315"/>
          </a:xfrm>
        </p:grpSpPr>
        <p:grpSp>
          <p:nvGrpSpPr>
            <p:cNvPr id="41989" name="Group 5"/>
            <p:cNvGrpSpPr>
              <a:grpSpLocks/>
            </p:cNvGrpSpPr>
            <p:nvPr userDrawn="1"/>
          </p:nvGrpSpPr>
          <p:grpSpPr bwMode="auto">
            <a:xfrm>
              <a:off x="1728" y="2230"/>
              <a:ext cx="4027" cy="2085"/>
              <a:chOff x="1728" y="2230"/>
              <a:chExt cx="4027" cy="2085"/>
            </a:xfrm>
          </p:grpSpPr>
          <p:sp>
            <p:nvSpPr>
              <p:cNvPr id="4199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99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99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997"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98"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latin typeface="Arial" panose="020B0604020202020204" pitchFamily="34" charset="0"/>
              </a:defRPr>
            </a:lvl1pPr>
          </a:lstStyle>
          <a:p>
            <a:endParaRPr lang="en-US" altLang="en-US"/>
          </a:p>
        </p:txBody>
      </p:sp>
      <p:sp>
        <p:nvSpPr>
          <p:cNvPr id="41999"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43762389"/>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9" grpId="0" uiExpand="1" build="p">
        <p:tmplLst>
          <p:tmpl lvl="1">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41999"/>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3CE2D-2113-F7DE-E418-0A86D879C6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5099C-FA19-2D71-D71B-DF3D74560F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C07548E-D3D8-B8A4-AB0B-D579402B0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F7A4929-ADA9-9A6B-A9C8-599517EFD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52D16B-7EC0-75ED-26C2-1F16BE8C2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565F0-7C33-4BA1-BD6B-BD4875C0F089}" type="slidenum">
              <a:rPr lang="en-US" smtClean="0"/>
              <a:t>‹#›</a:t>
            </a:fld>
            <a:endParaRPr lang="en-US" dirty="0"/>
          </a:p>
        </p:txBody>
      </p:sp>
    </p:spTree>
    <p:extLst>
      <p:ext uri="{BB962C8B-B14F-4D97-AF65-F5344CB8AC3E}">
        <p14:creationId xmlns:p14="http://schemas.microsoft.com/office/powerpoint/2010/main" val="268238889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5.xml"/><Relationship Id="rId1" Type="http://schemas.openxmlformats.org/officeDocument/2006/relationships/video" Target="https://www.youtube.com/embed/irJVveVHmLY?feature=oembed" TargetMode="Externa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6.xml"/><Relationship Id="rId1" Type="http://schemas.openxmlformats.org/officeDocument/2006/relationships/video" Target="https://www.youtube.com/embed/gRdfX7ut8gw?feature=oembed" TargetMode="Externa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5.xml"/><Relationship Id="rId1" Type="http://schemas.openxmlformats.org/officeDocument/2006/relationships/video" Target="https://www.youtube.com/embed/irJVveVHmLY?feature=oembed" TargetMode="Externa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32"/>
          <p:cNvSpPr txBox="1">
            <a:spLocks noGrp="1"/>
          </p:cNvSpPr>
          <p:nvPr>
            <p:ph type="body" idx="1"/>
          </p:nvPr>
        </p:nvSpPr>
        <p:spPr>
          <a:xfrm>
            <a:off x="152400" y="38100"/>
            <a:ext cx="12039600" cy="6781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4000"/>
              <a:buNone/>
            </a:pPr>
            <a:r>
              <a:rPr lang="en-US" sz="4000" b="1" dirty="0">
                <a:solidFill>
                  <a:schemeClr val="accent2"/>
                </a:solidFill>
                <a:latin typeface="Times New Roman"/>
                <a:ea typeface="Times New Roman"/>
                <a:cs typeface="Times New Roman"/>
                <a:sym typeface="Times New Roman"/>
              </a:rPr>
              <a:t>Sugar Land Bible </a:t>
            </a:r>
            <a:r>
              <a:rPr lang="en-US" sz="4000" b="1" dirty="0" err="1">
                <a:solidFill>
                  <a:schemeClr val="accent2"/>
                </a:solidFill>
                <a:latin typeface="Times New Roman"/>
                <a:ea typeface="Times New Roman"/>
                <a:cs typeface="Times New Roman"/>
                <a:sym typeface="Times New Roman"/>
              </a:rPr>
              <a:t>ChurchTx</a:t>
            </a:r>
            <a:r>
              <a:rPr lang="en-US" sz="4000" b="1" dirty="0">
                <a:solidFill>
                  <a:schemeClr val="accent2"/>
                </a:solidFill>
                <a:latin typeface="Times New Roman"/>
                <a:ea typeface="Times New Roman"/>
                <a:cs typeface="Times New Roman"/>
                <a:sym typeface="Times New Roman"/>
              </a:rPr>
              <a:t>.</a:t>
            </a:r>
          </a:p>
          <a:p>
            <a:pPr marL="0" lvl="0" indent="0" algn="ctr" rtl="0">
              <a:lnSpc>
                <a:spcPct val="90000"/>
              </a:lnSpc>
              <a:spcBef>
                <a:spcPts val="1000"/>
              </a:spcBef>
              <a:spcAft>
                <a:spcPts val="0"/>
              </a:spcAft>
              <a:buClr>
                <a:schemeClr val="dk1"/>
              </a:buClr>
              <a:buSzPts val="4000"/>
              <a:buNone/>
            </a:pPr>
            <a:r>
              <a:rPr lang="en-US" sz="6000" dirty="0">
                <a:solidFill>
                  <a:srgbClr val="002060"/>
                </a:solidFill>
                <a:latin typeface="Times New Roman"/>
                <a:ea typeface="Times New Roman"/>
                <a:cs typeface="Times New Roman"/>
                <a:sym typeface="Times New Roman"/>
              </a:rPr>
              <a:t>                                                                                  </a:t>
            </a:r>
            <a:r>
              <a:rPr lang="en-US" sz="5800" b="1" dirty="0">
                <a:solidFill>
                  <a:srgbClr val="002060"/>
                </a:solidFill>
                <a:latin typeface="Times New Roman"/>
                <a:ea typeface="Times New Roman"/>
                <a:cs typeface="Times New Roman"/>
                <a:sym typeface="Times New Roman"/>
              </a:rPr>
              <a:t>Do You Need to Change Your Mind About Repentance? Pt. 1</a:t>
            </a:r>
          </a:p>
          <a:p>
            <a:pPr marL="0" lvl="0" indent="0" algn="ctr" rtl="0">
              <a:lnSpc>
                <a:spcPct val="90000"/>
              </a:lnSpc>
              <a:spcBef>
                <a:spcPts val="1000"/>
              </a:spcBef>
              <a:spcAft>
                <a:spcPts val="0"/>
              </a:spcAft>
              <a:buClr>
                <a:schemeClr val="dk1"/>
              </a:buClr>
              <a:buSzPts val="4000"/>
              <a:buNone/>
            </a:pPr>
            <a:endParaRPr sz="5200" b="1" dirty="0">
              <a:solidFill>
                <a:srgbClr val="002060"/>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4000"/>
              <a:buNone/>
            </a:pPr>
            <a:endParaRPr lang="en-US" sz="400" dirty="0">
              <a:latin typeface="Times New Roman"/>
              <a:ea typeface="Times New Roman"/>
              <a:cs typeface="Times New Roman"/>
              <a:sym typeface="Times New Roman"/>
            </a:endParaRPr>
          </a:p>
          <a:p>
            <a:pPr marL="0" lvl="0" indent="0" algn="ctr" rtl="0">
              <a:lnSpc>
                <a:spcPct val="90000"/>
              </a:lnSpc>
              <a:spcBef>
                <a:spcPts val="1000"/>
              </a:spcBef>
              <a:spcAft>
                <a:spcPts val="0"/>
              </a:spcAft>
              <a:buClr>
                <a:schemeClr val="dk1"/>
              </a:buClr>
              <a:buSzPts val="4000"/>
              <a:buNone/>
            </a:pPr>
            <a:endParaRPr lang="en-US" sz="3200" dirty="0">
              <a:latin typeface="Times New Roman"/>
              <a:ea typeface="Times New Roman"/>
              <a:cs typeface="Times New Roman"/>
              <a:sym typeface="Times New Roman"/>
            </a:endParaRPr>
          </a:p>
          <a:p>
            <a:pPr marL="0" lvl="0" indent="0" algn="ctr" rtl="0">
              <a:lnSpc>
                <a:spcPct val="90000"/>
              </a:lnSpc>
              <a:spcBef>
                <a:spcPts val="1000"/>
              </a:spcBef>
              <a:spcAft>
                <a:spcPts val="0"/>
              </a:spcAft>
              <a:buClr>
                <a:schemeClr val="dk1"/>
              </a:buClr>
              <a:buSzPts val="4000"/>
              <a:buNone/>
            </a:pPr>
            <a:r>
              <a:rPr lang="en-US" sz="3200" b="1" dirty="0">
                <a:solidFill>
                  <a:schemeClr val="accent2"/>
                </a:solidFill>
                <a:latin typeface="Times New Roman"/>
                <a:ea typeface="Times New Roman"/>
                <a:cs typeface="Times New Roman"/>
                <a:sym typeface="Times New Roman"/>
              </a:rPr>
              <a:t>Dr Dennis Rokser</a:t>
            </a:r>
          </a:p>
          <a:p>
            <a:pPr marL="0" lvl="0" indent="0" algn="ctr" rtl="0">
              <a:lnSpc>
                <a:spcPct val="90000"/>
              </a:lnSpc>
              <a:spcBef>
                <a:spcPts val="1000"/>
              </a:spcBef>
              <a:spcAft>
                <a:spcPts val="0"/>
              </a:spcAft>
              <a:buClr>
                <a:schemeClr val="dk1"/>
              </a:buClr>
              <a:buSzPts val="4000"/>
              <a:buNone/>
            </a:pPr>
            <a:r>
              <a:rPr lang="en-US" sz="3200" b="1" dirty="0">
                <a:solidFill>
                  <a:schemeClr val="accent2"/>
                </a:solidFill>
                <a:latin typeface="Times New Roman"/>
                <a:ea typeface="Times New Roman"/>
                <a:cs typeface="Times New Roman"/>
                <a:sym typeface="Times New Roman"/>
              </a:rPr>
              <a:t>Sr. Pastor of Grace &amp; Truth Bible Church, GA</a:t>
            </a:r>
          </a:p>
          <a:p>
            <a:pPr marL="0" lvl="0" indent="0" algn="ctr" rtl="0">
              <a:lnSpc>
                <a:spcPct val="90000"/>
              </a:lnSpc>
              <a:spcBef>
                <a:spcPts val="1000"/>
              </a:spcBef>
              <a:spcAft>
                <a:spcPts val="0"/>
              </a:spcAft>
              <a:buClr>
                <a:schemeClr val="dk1"/>
              </a:buClr>
              <a:buSzPts val="4000"/>
              <a:buNone/>
            </a:pPr>
            <a:endParaRPr lang="en-US" sz="32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45573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4AC72D-FC0D-5383-AADF-C35F7F1CC5EC}"/>
              </a:ext>
            </a:extLst>
          </p:cNvPr>
          <p:cNvSpPr>
            <a:spLocks noGrp="1"/>
          </p:cNvSpPr>
          <p:nvPr>
            <p:ph idx="1"/>
          </p:nvPr>
        </p:nvSpPr>
        <p:spPr>
          <a:xfrm>
            <a:off x="101600" y="0"/>
            <a:ext cx="11988800" cy="6705600"/>
          </a:xfrm>
        </p:spPr>
        <p:txBody>
          <a:bodyPr>
            <a:normAutofit/>
          </a:bodyPr>
          <a:lstStyle/>
          <a:p>
            <a:pPr marL="0" indent="0">
              <a:buNone/>
            </a:pPr>
            <a:endParaRPr lang="en-US" sz="3600" dirty="0">
              <a:solidFill>
                <a:srgbClr val="FFFF00"/>
              </a:solidFill>
            </a:endParaRPr>
          </a:p>
          <a:p>
            <a:pPr marL="0" indent="0">
              <a:buNone/>
            </a:pPr>
            <a:r>
              <a:rPr lang="en-US" sz="3600" dirty="0">
                <a:solidFill>
                  <a:srgbClr val="FFFF00"/>
                </a:solidFill>
              </a:rPr>
              <a:t>KJV  Exodus 32:14 </a:t>
            </a:r>
            <a:r>
              <a:rPr lang="en-US" sz="3600" dirty="0"/>
              <a:t>And the </a:t>
            </a:r>
            <a:r>
              <a:rPr lang="en-US" sz="3600" dirty="0">
                <a:solidFill>
                  <a:srgbClr val="FFFF00"/>
                </a:solidFill>
              </a:rPr>
              <a:t>LORD </a:t>
            </a:r>
            <a:r>
              <a:rPr lang="en-US" sz="3600" dirty="0">
                <a:solidFill>
                  <a:srgbClr val="FF0000"/>
                </a:solidFill>
              </a:rPr>
              <a:t>repented</a:t>
            </a:r>
            <a:r>
              <a:rPr lang="en-US" sz="3600" dirty="0"/>
              <a:t> of the evil {disaster; calamity} which he thought to do unto his people.</a:t>
            </a:r>
          </a:p>
          <a:p>
            <a:pPr marL="0" indent="0">
              <a:buNone/>
            </a:pPr>
            <a:endParaRPr lang="en-US" sz="3600" dirty="0"/>
          </a:p>
          <a:p>
            <a:pPr marL="0" indent="0">
              <a:buNone/>
            </a:pPr>
            <a:r>
              <a:rPr lang="en-US" sz="3600" dirty="0">
                <a:solidFill>
                  <a:srgbClr val="FFFF00"/>
                </a:solidFill>
              </a:rPr>
              <a:t>NAS  Exodus 32:14 </a:t>
            </a:r>
            <a:r>
              <a:rPr lang="en-US" sz="3600" dirty="0"/>
              <a:t>So the </a:t>
            </a:r>
            <a:r>
              <a:rPr lang="en-US" sz="3600" dirty="0">
                <a:solidFill>
                  <a:srgbClr val="FFFF00"/>
                </a:solidFill>
              </a:rPr>
              <a:t>LORD</a:t>
            </a:r>
            <a:r>
              <a:rPr lang="en-US" sz="3600" dirty="0"/>
              <a:t> </a:t>
            </a:r>
            <a:r>
              <a:rPr lang="en-US" sz="3600" dirty="0">
                <a:solidFill>
                  <a:srgbClr val="FF0000"/>
                </a:solidFill>
              </a:rPr>
              <a:t>changed His mind </a:t>
            </a:r>
            <a:r>
              <a:rPr lang="en-US" sz="3600" dirty="0"/>
              <a:t>about the harm which He said He would do to His people.</a:t>
            </a:r>
          </a:p>
          <a:p>
            <a:pPr marL="0" indent="0">
              <a:buNone/>
            </a:pPr>
            <a:endParaRPr lang="en-US" sz="3600" dirty="0"/>
          </a:p>
          <a:p>
            <a:pPr marL="0" indent="0">
              <a:buNone/>
            </a:pPr>
            <a:r>
              <a:rPr lang="en-US" sz="3600" dirty="0">
                <a:solidFill>
                  <a:srgbClr val="FFFF00"/>
                </a:solidFill>
              </a:rPr>
              <a:t>NKJ  Exodus 32:14 </a:t>
            </a:r>
            <a:r>
              <a:rPr lang="en-US" sz="3600" dirty="0"/>
              <a:t>So the </a:t>
            </a:r>
            <a:r>
              <a:rPr lang="en-US" sz="3600" dirty="0">
                <a:solidFill>
                  <a:srgbClr val="FFFF00"/>
                </a:solidFill>
              </a:rPr>
              <a:t>LORD</a:t>
            </a:r>
            <a:r>
              <a:rPr lang="en-US" sz="3600" dirty="0"/>
              <a:t> </a:t>
            </a:r>
            <a:r>
              <a:rPr lang="en-US" sz="3600" dirty="0">
                <a:solidFill>
                  <a:srgbClr val="FF0000"/>
                </a:solidFill>
              </a:rPr>
              <a:t>relented</a:t>
            </a:r>
            <a:r>
              <a:rPr lang="en-US" sz="3600" dirty="0"/>
              <a:t> from the harm which He said He would do to His people.</a:t>
            </a:r>
          </a:p>
        </p:txBody>
      </p:sp>
    </p:spTree>
    <p:extLst>
      <p:ext uri="{BB962C8B-B14F-4D97-AF65-F5344CB8AC3E}">
        <p14:creationId xmlns:p14="http://schemas.microsoft.com/office/powerpoint/2010/main" val="2796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 calcmode="lin" valueType="num">
                                      <p:cBhvr>
                                        <p:cTn id="1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38CEE1-9758-D9B9-42D1-FE710A8DF887}"/>
              </a:ext>
            </a:extLst>
          </p:cNvPr>
          <p:cNvSpPr>
            <a:spLocks noGrp="1"/>
          </p:cNvSpPr>
          <p:nvPr>
            <p:ph idx="1"/>
          </p:nvPr>
        </p:nvSpPr>
        <p:spPr/>
        <p:txBody>
          <a:bodyPr>
            <a:normAutofit/>
          </a:bodyPr>
          <a:lstStyle/>
          <a:p>
            <a:pPr marL="0" indent="0" algn="ctr">
              <a:buNone/>
            </a:pPr>
            <a:r>
              <a:rPr lang="en-US" sz="5400" dirty="0"/>
              <a:t>What does “</a:t>
            </a:r>
            <a:r>
              <a:rPr lang="en-US" sz="5400" dirty="0">
                <a:solidFill>
                  <a:srgbClr val="FFFF00"/>
                </a:solidFill>
              </a:rPr>
              <a:t>RELENT</a:t>
            </a:r>
            <a:r>
              <a:rPr lang="en-US" sz="5400" dirty="0"/>
              <a:t>” Mean?</a:t>
            </a:r>
          </a:p>
          <a:p>
            <a:pPr marL="0" indent="0" algn="ctr">
              <a:buNone/>
            </a:pPr>
            <a:endParaRPr lang="en-US" sz="5400" dirty="0"/>
          </a:p>
          <a:p>
            <a:pPr marL="0" indent="0" algn="ctr">
              <a:buNone/>
            </a:pPr>
            <a:r>
              <a:rPr lang="en-US" sz="5400" dirty="0">
                <a:solidFill>
                  <a:srgbClr val="FF0000"/>
                </a:solidFill>
              </a:rPr>
              <a:t>to change one's mind                                       </a:t>
            </a:r>
            <a:r>
              <a:rPr lang="en-US" sz="5400" dirty="0"/>
              <a:t>about some decided course, especially a harsh one; become more mild or amenable {British Dictionary}</a:t>
            </a:r>
          </a:p>
        </p:txBody>
      </p:sp>
    </p:spTree>
    <p:extLst>
      <p:ext uri="{BB962C8B-B14F-4D97-AF65-F5344CB8AC3E}">
        <p14:creationId xmlns:p14="http://schemas.microsoft.com/office/powerpoint/2010/main" val="147532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1369C9-0E7F-EDD0-40D8-397F32C8D3B4}"/>
              </a:ext>
            </a:extLst>
          </p:cNvPr>
          <p:cNvSpPr>
            <a:spLocks noGrp="1"/>
          </p:cNvSpPr>
          <p:nvPr>
            <p:ph idx="1"/>
          </p:nvPr>
        </p:nvSpPr>
        <p:spPr/>
        <p:txBody>
          <a:bodyPr>
            <a:normAutofit/>
          </a:bodyPr>
          <a:lstStyle/>
          <a:p>
            <a:pPr marL="0" indent="0">
              <a:buNone/>
            </a:pPr>
            <a:r>
              <a:rPr lang="en-US" sz="3600" dirty="0">
                <a:solidFill>
                  <a:srgbClr val="FFFF00"/>
                </a:solidFill>
              </a:rPr>
              <a:t>KJV</a:t>
            </a:r>
            <a:r>
              <a:rPr lang="en-US" sz="3600" dirty="0"/>
              <a:t>  </a:t>
            </a:r>
            <a:r>
              <a:rPr lang="en-US" sz="3600" dirty="0">
                <a:solidFill>
                  <a:srgbClr val="FFFF00"/>
                </a:solidFill>
              </a:rPr>
              <a:t>Jonah 3:9 </a:t>
            </a:r>
            <a:r>
              <a:rPr lang="en-US" sz="3600" dirty="0"/>
              <a:t>Who can tell if </a:t>
            </a:r>
            <a:r>
              <a:rPr lang="en-US" sz="3600" dirty="0">
                <a:solidFill>
                  <a:srgbClr val="FFFF00"/>
                </a:solidFill>
              </a:rPr>
              <a:t>God </a:t>
            </a:r>
            <a:r>
              <a:rPr lang="en-US" sz="3600" dirty="0"/>
              <a:t>will turn and </a:t>
            </a:r>
            <a:r>
              <a:rPr lang="en-US" sz="3600" dirty="0">
                <a:solidFill>
                  <a:srgbClr val="FF0000"/>
                </a:solidFill>
              </a:rPr>
              <a:t>repent </a:t>
            </a:r>
            <a:r>
              <a:rPr lang="en-US" sz="3600" dirty="0"/>
              <a:t> {</a:t>
            </a:r>
            <a:r>
              <a:rPr lang="en-US" sz="3600" dirty="0" err="1"/>
              <a:t>nacham</a:t>
            </a:r>
            <a:r>
              <a:rPr lang="en-US" sz="3600" dirty="0"/>
              <a:t> / </a:t>
            </a:r>
            <a:r>
              <a:rPr lang="en-US" sz="3600" dirty="0" err="1"/>
              <a:t>metanoeo</a:t>
            </a:r>
            <a:r>
              <a:rPr lang="en-US" sz="3600" dirty="0"/>
              <a:t>} and turn away from his fierce anger, that we perish not? </a:t>
            </a:r>
          </a:p>
          <a:p>
            <a:pPr marL="0" indent="0">
              <a:buNone/>
            </a:pPr>
            <a:r>
              <a:rPr lang="en-US" sz="3600" dirty="0">
                <a:solidFill>
                  <a:srgbClr val="FFFF00"/>
                </a:solidFill>
              </a:rPr>
              <a:t>NAS  Jonah 3:9 </a:t>
            </a:r>
            <a:r>
              <a:rPr lang="en-US" sz="3600" dirty="0"/>
              <a:t>"Who knows, </a:t>
            </a:r>
            <a:r>
              <a:rPr lang="en-US" sz="3600" dirty="0">
                <a:solidFill>
                  <a:srgbClr val="FFFF00"/>
                </a:solidFill>
              </a:rPr>
              <a:t>God</a:t>
            </a:r>
            <a:r>
              <a:rPr lang="en-US" sz="3600" dirty="0"/>
              <a:t> may turn and </a:t>
            </a:r>
            <a:r>
              <a:rPr lang="en-US" sz="3600" dirty="0">
                <a:solidFill>
                  <a:srgbClr val="FF0000"/>
                </a:solidFill>
              </a:rPr>
              <a:t>relent</a:t>
            </a:r>
            <a:r>
              <a:rPr lang="en-US" sz="3600" dirty="0"/>
              <a:t>, and withdraw His burning anger so that we shall not perish?"</a:t>
            </a:r>
          </a:p>
          <a:p>
            <a:pPr marL="0" indent="0">
              <a:buNone/>
            </a:pPr>
            <a:r>
              <a:rPr lang="en-US" sz="3600" dirty="0">
                <a:solidFill>
                  <a:srgbClr val="FFFF00"/>
                </a:solidFill>
              </a:rPr>
              <a:t>NET</a:t>
            </a:r>
            <a:r>
              <a:rPr lang="en-US" sz="3600" dirty="0"/>
              <a:t>  </a:t>
            </a:r>
            <a:r>
              <a:rPr lang="en-US" sz="3600" dirty="0">
                <a:solidFill>
                  <a:srgbClr val="FFFF00"/>
                </a:solidFill>
              </a:rPr>
              <a:t>Jonah 3:9 </a:t>
            </a:r>
            <a:r>
              <a:rPr lang="en-US" sz="3600" dirty="0"/>
              <a:t>Who knows? Perhaps </a:t>
            </a:r>
            <a:r>
              <a:rPr lang="en-US" sz="3600" dirty="0">
                <a:solidFill>
                  <a:srgbClr val="FFFF00"/>
                </a:solidFill>
              </a:rPr>
              <a:t>God</a:t>
            </a:r>
            <a:r>
              <a:rPr lang="en-US" sz="3600" dirty="0"/>
              <a:t> might be willing to </a:t>
            </a:r>
            <a:r>
              <a:rPr lang="en-US" sz="3600" dirty="0">
                <a:solidFill>
                  <a:srgbClr val="FF0000"/>
                </a:solidFill>
              </a:rPr>
              <a:t>change his mind and relent </a:t>
            </a:r>
            <a:r>
              <a:rPr lang="en-US" sz="3600" dirty="0"/>
              <a:t>and turn from his fierce anger so that we might not die."</a:t>
            </a:r>
          </a:p>
          <a:p>
            <a:pPr marL="0" indent="0">
              <a:buNone/>
            </a:pPr>
            <a:r>
              <a:rPr lang="en-US" sz="3600" dirty="0">
                <a:solidFill>
                  <a:srgbClr val="FFFF00"/>
                </a:solidFill>
              </a:rPr>
              <a:t>NKJ </a:t>
            </a:r>
            <a:r>
              <a:rPr lang="en-US" sz="3600" dirty="0"/>
              <a:t> </a:t>
            </a:r>
            <a:r>
              <a:rPr lang="en-US" sz="3600" dirty="0">
                <a:solidFill>
                  <a:srgbClr val="FFFF00"/>
                </a:solidFill>
              </a:rPr>
              <a:t>Jonah 3:9 </a:t>
            </a:r>
            <a:r>
              <a:rPr lang="en-US" sz="3600" dirty="0"/>
              <a:t>Who can tell if </a:t>
            </a:r>
            <a:r>
              <a:rPr lang="en-US" sz="3600" dirty="0">
                <a:solidFill>
                  <a:srgbClr val="FFFF00"/>
                </a:solidFill>
              </a:rPr>
              <a:t>God</a:t>
            </a:r>
            <a:r>
              <a:rPr lang="en-US" sz="3600" dirty="0"/>
              <a:t> will turn and </a:t>
            </a:r>
            <a:r>
              <a:rPr lang="en-US" sz="3600" dirty="0">
                <a:solidFill>
                  <a:srgbClr val="FF0000"/>
                </a:solidFill>
              </a:rPr>
              <a:t>relent</a:t>
            </a:r>
            <a:r>
              <a:rPr lang="en-US" sz="3600" dirty="0"/>
              <a:t>, and turn away from His fierce anger, so that we may not perish?</a:t>
            </a:r>
          </a:p>
          <a:p>
            <a:pPr marL="0" indent="0">
              <a:buNone/>
            </a:pPr>
            <a:endParaRPr lang="en-US" sz="3600" dirty="0"/>
          </a:p>
        </p:txBody>
      </p:sp>
    </p:spTree>
    <p:extLst>
      <p:ext uri="{BB962C8B-B14F-4D97-AF65-F5344CB8AC3E}">
        <p14:creationId xmlns:p14="http://schemas.microsoft.com/office/powerpoint/2010/main" val="134721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72602B-20EC-6B07-0B73-375C56E2F325}"/>
              </a:ext>
            </a:extLst>
          </p:cNvPr>
          <p:cNvSpPr>
            <a:spLocks noGrp="1"/>
          </p:cNvSpPr>
          <p:nvPr>
            <p:ph idx="1"/>
          </p:nvPr>
        </p:nvSpPr>
        <p:spPr>
          <a:xfrm>
            <a:off x="101600" y="76200"/>
            <a:ext cx="12090400" cy="6705600"/>
          </a:xfrm>
        </p:spPr>
        <p:txBody>
          <a:bodyPr>
            <a:normAutofit lnSpcReduction="10000"/>
          </a:bodyPr>
          <a:lstStyle/>
          <a:p>
            <a:pPr marL="0" indent="0">
              <a:buNone/>
            </a:pPr>
            <a:r>
              <a:rPr lang="en-US" sz="3600" dirty="0">
                <a:solidFill>
                  <a:srgbClr val="FFFF00"/>
                </a:solidFill>
              </a:rPr>
              <a:t>KJV - Jonah 3:10 </a:t>
            </a:r>
            <a:r>
              <a:rPr lang="en-US" sz="3600" dirty="0"/>
              <a:t>And God saw their works, that they turned from their evil way; and </a:t>
            </a:r>
            <a:r>
              <a:rPr lang="en-US" sz="3600" dirty="0">
                <a:solidFill>
                  <a:srgbClr val="FFFF00"/>
                </a:solidFill>
              </a:rPr>
              <a:t>God </a:t>
            </a:r>
            <a:r>
              <a:rPr lang="en-US" sz="3600" dirty="0">
                <a:solidFill>
                  <a:srgbClr val="FF0000"/>
                </a:solidFill>
              </a:rPr>
              <a:t>repented </a:t>
            </a:r>
            <a:r>
              <a:rPr lang="en-US" sz="3600" dirty="0"/>
              <a:t>{</a:t>
            </a:r>
            <a:r>
              <a:rPr lang="en-US" sz="3600" dirty="0" err="1"/>
              <a:t>nacham</a:t>
            </a:r>
            <a:r>
              <a:rPr lang="en-US" sz="3600" dirty="0"/>
              <a:t> / LXX - </a:t>
            </a:r>
            <a:r>
              <a:rPr lang="en-US" sz="3600" dirty="0" err="1"/>
              <a:t>metanoeo</a:t>
            </a:r>
            <a:r>
              <a:rPr lang="en-US" sz="3600" dirty="0"/>
              <a:t>} of the evil, that he had said that he would do unto them; and he did it not. </a:t>
            </a:r>
          </a:p>
          <a:p>
            <a:pPr marL="0" indent="0">
              <a:buNone/>
            </a:pPr>
            <a:r>
              <a:rPr lang="en-US" sz="3600" dirty="0">
                <a:solidFill>
                  <a:srgbClr val="FFFF00"/>
                </a:solidFill>
              </a:rPr>
              <a:t>NAS  Jonah 3:10 </a:t>
            </a:r>
            <a:r>
              <a:rPr lang="en-US" sz="3600" dirty="0"/>
              <a:t>When God saw their deeds, that they turned from their wicked way, then</a:t>
            </a:r>
            <a:r>
              <a:rPr lang="en-US" sz="3600" dirty="0">
                <a:solidFill>
                  <a:srgbClr val="FFFF00"/>
                </a:solidFill>
              </a:rPr>
              <a:t> God </a:t>
            </a:r>
            <a:r>
              <a:rPr lang="en-US" sz="3600" dirty="0">
                <a:solidFill>
                  <a:srgbClr val="FF0000"/>
                </a:solidFill>
              </a:rPr>
              <a:t>relented</a:t>
            </a:r>
            <a:r>
              <a:rPr lang="en-US" sz="3600" dirty="0"/>
              <a:t> {</a:t>
            </a:r>
            <a:r>
              <a:rPr lang="en-US" sz="3600" dirty="0" err="1"/>
              <a:t>nacham</a:t>
            </a:r>
            <a:r>
              <a:rPr lang="en-US" sz="3600" dirty="0"/>
              <a:t>} concerning the calamity which He had declared He would bring upon them. And He did not do it.</a:t>
            </a:r>
          </a:p>
          <a:p>
            <a:pPr marL="0" indent="0">
              <a:buNone/>
            </a:pPr>
            <a:r>
              <a:rPr lang="en-US" sz="3600" dirty="0">
                <a:solidFill>
                  <a:srgbClr val="FFFF00"/>
                </a:solidFill>
              </a:rPr>
              <a:t>NKJ  Jonah 3:10 </a:t>
            </a:r>
            <a:r>
              <a:rPr lang="en-US" sz="3600" dirty="0"/>
              <a:t>Then God saw their works, that they turned from their evil way; and</a:t>
            </a:r>
            <a:r>
              <a:rPr lang="en-US" sz="3600" dirty="0">
                <a:solidFill>
                  <a:srgbClr val="FFFF00"/>
                </a:solidFill>
              </a:rPr>
              <a:t> God </a:t>
            </a:r>
            <a:r>
              <a:rPr lang="en-US" sz="3600" dirty="0">
                <a:solidFill>
                  <a:srgbClr val="FF0000"/>
                </a:solidFill>
              </a:rPr>
              <a:t>relented </a:t>
            </a:r>
            <a:r>
              <a:rPr lang="en-US" sz="3600" dirty="0"/>
              <a:t>{</a:t>
            </a:r>
            <a:r>
              <a:rPr lang="en-US" sz="3600" dirty="0" err="1"/>
              <a:t>nacham</a:t>
            </a:r>
            <a:r>
              <a:rPr lang="en-US" sz="3600" dirty="0"/>
              <a:t>}from the disaster that He had said He would bring upon them, and He did not do it.</a:t>
            </a:r>
          </a:p>
          <a:p>
            <a:pPr marL="0" indent="0">
              <a:buNone/>
            </a:pPr>
            <a:endParaRPr lang="en-US" sz="3200" dirty="0"/>
          </a:p>
        </p:txBody>
      </p:sp>
    </p:spTree>
    <p:extLst>
      <p:ext uri="{BB962C8B-B14F-4D97-AF65-F5344CB8AC3E}">
        <p14:creationId xmlns:p14="http://schemas.microsoft.com/office/powerpoint/2010/main" val="254802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4503FB-F61D-FEB8-A732-EA707D417F94}"/>
              </a:ext>
            </a:extLst>
          </p:cNvPr>
          <p:cNvSpPr>
            <a:spLocks noGrp="1"/>
          </p:cNvSpPr>
          <p:nvPr>
            <p:ph idx="1"/>
          </p:nvPr>
        </p:nvSpPr>
        <p:spPr/>
        <p:txBody>
          <a:bodyPr>
            <a:normAutofit/>
          </a:bodyPr>
          <a:lstStyle/>
          <a:p>
            <a:pPr marL="0" indent="0">
              <a:buNone/>
            </a:pPr>
            <a:r>
              <a:rPr lang="en-US" sz="3600" dirty="0">
                <a:solidFill>
                  <a:srgbClr val="FFFF00"/>
                </a:solidFill>
              </a:rPr>
              <a:t>KJV Jonah 4:2 </a:t>
            </a:r>
            <a:r>
              <a:rPr lang="en-US" sz="3600" dirty="0"/>
              <a:t>And he prayed unto the LORD, and said, I pray thee, O LORD, was not this my saying, when I was yet in my country? Therefore I fled before unto Tarshish: for I knew that thou art a gracious God, and merciful, slow to anger, and of great kindness, and </a:t>
            </a:r>
            <a:r>
              <a:rPr lang="en-US" sz="3600" dirty="0" err="1">
                <a:solidFill>
                  <a:srgbClr val="FF0000"/>
                </a:solidFill>
              </a:rPr>
              <a:t>repentest</a:t>
            </a:r>
            <a:r>
              <a:rPr lang="en-US" sz="3600" dirty="0">
                <a:solidFill>
                  <a:srgbClr val="FF0000"/>
                </a:solidFill>
              </a:rPr>
              <a:t> </a:t>
            </a:r>
            <a:r>
              <a:rPr lang="en-US" sz="3600" dirty="0"/>
              <a:t>thee of the evil.</a:t>
            </a:r>
          </a:p>
          <a:p>
            <a:pPr marL="0" indent="0">
              <a:buNone/>
            </a:pPr>
            <a:r>
              <a:rPr lang="en-US" sz="3600" dirty="0">
                <a:solidFill>
                  <a:srgbClr val="FFFF00"/>
                </a:solidFill>
              </a:rPr>
              <a:t>NKJ  Jonah 4:2 </a:t>
            </a:r>
            <a:r>
              <a:rPr lang="en-US" sz="3600" dirty="0"/>
              <a:t>So he prayed to the LORD, and said, "Ah, LORD, was not this what I said when I was still in my country? Therefore I fled previously to Tarshish; for I know that You are a gracious and merciful God, slow to anger and abundant in lovingkindness, One who </a:t>
            </a:r>
            <a:r>
              <a:rPr lang="en-US" sz="3600" dirty="0">
                <a:solidFill>
                  <a:srgbClr val="FF0000"/>
                </a:solidFill>
              </a:rPr>
              <a:t>relents </a:t>
            </a:r>
            <a:r>
              <a:rPr lang="en-US" sz="3600" dirty="0"/>
              <a:t>{</a:t>
            </a:r>
            <a:r>
              <a:rPr lang="en-US" sz="3600" dirty="0" err="1"/>
              <a:t>nacham</a:t>
            </a:r>
            <a:r>
              <a:rPr lang="en-US" sz="3600" dirty="0"/>
              <a:t> / </a:t>
            </a:r>
            <a:r>
              <a:rPr lang="en-US" sz="3600" dirty="0" err="1"/>
              <a:t>metanoeo</a:t>
            </a:r>
            <a:r>
              <a:rPr lang="en-US" sz="3600" dirty="0"/>
              <a:t>} from doing harm.</a:t>
            </a:r>
          </a:p>
        </p:txBody>
      </p:sp>
    </p:spTree>
    <p:extLst>
      <p:ext uri="{BB962C8B-B14F-4D97-AF65-F5344CB8AC3E}">
        <p14:creationId xmlns:p14="http://schemas.microsoft.com/office/powerpoint/2010/main" val="21242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2860E4-DD7B-1A67-3A5D-BA5E63E5C403}"/>
              </a:ext>
            </a:extLst>
          </p:cNvPr>
          <p:cNvSpPr>
            <a:spLocks noGrp="1"/>
          </p:cNvSpPr>
          <p:nvPr>
            <p:ph idx="1"/>
          </p:nvPr>
        </p:nvSpPr>
        <p:spPr/>
        <p:txBody>
          <a:bodyPr>
            <a:noAutofit/>
          </a:bodyPr>
          <a:lstStyle/>
          <a:p>
            <a:pPr marL="0" indent="0">
              <a:buNone/>
            </a:pPr>
            <a:r>
              <a:rPr lang="en-US" sz="3400" dirty="0">
                <a:solidFill>
                  <a:srgbClr val="FFFF00"/>
                </a:solidFill>
              </a:rPr>
              <a:t>KJV  Amos 7:3 </a:t>
            </a:r>
            <a:r>
              <a:rPr lang="en-US" sz="3400" dirty="0"/>
              <a:t>The </a:t>
            </a:r>
            <a:r>
              <a:rPr lang="en-US" sz="3400" dirty="0">
                <a:solidFill>
                  <a:srgbClr val="FFFF00"/>
                </a:solidFill>
              </a:rPr>
              <a:t>LORD</a:t>
            </a:r>
            <a:r>
              <a:rPr lang="en-US" sz="3400" dirty="0"/>
              <a:t> </a:t>
            </a:r>
            <a:r>
              <a:rPr lang="en-US" sz="3400" dirty="0">
                <a:solidFill>
                  <a:srgbClr val="FF0000"/>
                </a:solidFill>
              </a:rPr>
              <a:t>repented </a:t>
            </a:r>
            <a:r>
              <a:rPr lang="en-US" sz="3400" dirty="0"/>
              <a:t>{LXX – </a:t>
            </a:r>
            <a:r>
              <a:rPr lang="en-US" sz="3400" dirty="0" err="1"/>
              <a:t>metanoeo</a:t>
            </a:r>
            <a:r>
              <a:rPr lang="en-US" sz="3400" dirty="0"/>
              <a:t>} for this: It shall not be, saith the LORD.</a:t>
            </a:r>
          </a:p>
          <a:p>
            <a:pPr marL="0" indent="0">
              <a:buNone/>
            </a:pPr>
            <a:r>
              <a:rPr lang="en-US" sz="3400" dirty="0">
                <a:solidFill>
                  <a:srgbClr val="FFFF00"/>
                </a:solidFill>
              </a:rPr>
              <a:t>NAS</a:t>
            </a:r>
            <a:r>
              <a:rPr lang="en-US" sz="3400" dirty="0"/>
              <a:t>  </a:t>
            </a:r>
            <a:r>
              <a:rPr lang="en-US" sz="3400" dirty="0">
                <a:solidFill>
                  <a:srgbClr val="FFFF00"/>
                </a:solidFill>
              </a:rPr>
              <a:t>Amos 7:3 </a:t>
            </a:r>
            <a:r>
              <a:rPr lang="en-US" sz="3400" dirty="0"/>
              <a:t>The </a:t>
            </a:r>
            <a:r>
              <a:rPr lang="en-US" sz="3400" dirty="0">
                <a:solidFill>
                  <a:srgbClr val="FFFF00"/>
                </a:solidFill>
              </a:rPr>
              <a:t>LORD</a:t>
            </a:r>
            <a:r>
              <a:rPr lang="en-US" sz="3400" dirty="0"/>
              <a:t> </a:t>
            </a:r>
            <a:r>
              <a:rPr lang="en-US" sz="3400" dirty="0">
                <a:solidFill>
                  <a:srgbClr val="FF0000"/>
                </a:solidFill>
              </a:rPr>
              <a:t>changed His mind </a:t>
            </a:r>
            <a:r>
              <a:rPr lang="en-US" sz="3400" dirty="0"/>
              <a:t>about this. "It shall not be," said the LORD.</a:t>
            </a:r>
          </a:p>
          <a:p>
            <a:pPr marL="0" indent="0">
              <a:buNone/>
            </a:pPr>
            <a:r>
              <a:rPr lang="en-US" sz="3400" dirty="0">
                <a:solidFill>
                  <a:srgbClr val="FFFF00"/>
                </a:solidFill>
              </a:rPr>
              <a:t>NET  Amos 7:3 </a:t>
            </a:r>
            <a:r>
              <a:rPr lang="en-US" sz="3400" dirty="0"/>
              <a:t>The </a:t>
            </a:r>
            <a:r>
              <a:rPr lang="en-US" sz="3400" dirty="0">
                <a:solidFill>
                  <a:srgbClr val="FFFF00"/>
                </a:solidFill>
              </a:rPr>
              <a:t>LORD</a:t>
            </a:r>
            <a:r>
              <a:rPr lang="en-US" sz="3400" dirty="0"/>
              <a:t> </a:t>
            </a:r>
            <a:r>
              <a:rPr lang="en-US" sz="3400" dirty="0">
                <a:solidFill>
                  <a:srgbClr val="FF0000"/>
                </a:solidFill>
              </a:rPr>
              <a:t>decided not to do this</a:t>
            </a:r>
            <a:r>
              <a:rPr lang="en-US" sz="3400" dirty="0"/>
              <a:t>. "It will not happen," the LORD said.</a:t>
            </a:r>
          </a:p>
          <a:p>
            <a:pPr marL="0" indent="0">
              <a:buNone/>
            </a:pPr>
            <a:r>
              <a:rPr lang="en-US" sz="3400" dirty="0">
                <a:solidFill>
                  <a:srgbClr val="FFFF00"/>
                </a:solidFill>
              </a:rPr>
              <a:t>NKJ </a:t>
            </a:r>
            <a:r>
              <a:rPr lang="en-US" sz="3400" dirty="0"/>
              <a:t> </a:t>
            </a:r>
            <a:r>
              <a:rPr lang="en-US" sz="3400" dirty="0">
                <a:solidFill>
                  <a:srgbClr val="FFFF00"/>
                </a:solidFill>
              </a:rPr>
              <a:t>Amos 7:3 </a:t>
            </a:r>
            <a:r>
              <a:rPr lang="en-US" sz="3400" dirty="0"/>
              <a:t>So the </a:t>
            </a:r>
            <a:r>
              <a:rPr lang="en-US" sz="3400" dirty="0">
                <a:solidFill>
                  <a:srgbClr val="FFFF00"/>
                </a:solidFill>
              </a:rPr>
              <a:t>LORD</a:t>
            </a:r>
            <a:r>
              <a:rPr lang="en-US" sz="3400" dirty="0"/>
              <a:t> </a:t>
            </a:r>
            <a:r>
              <a:rPr lang="en-US" sz="3400" dirty="0">
                <a:solidFill>
                  <a:srgbClr val="FF0000"/>
                </a:solidFill>
              </a:rPr>
              <a:t>relented</a:t>
            </a:r>
            <a:r>
              <a:rPr lang="en-US" sz="3400" dirty="0"/>
              <a:t> concerning this. "It shall not be," said the LORD.</a:t>
            </a:r>
          </a:p>
          <a:p>
            <a:pPr marL="0" indent="0">
              <a:buNone/>
            </a:pPr>
            <a:endParaRPr lang="en-US" sz="800" dirty="0">
              <a:solidFill>
                <a:srgbClr val="FFFF00"/>
              </a:solidFill>
            </a:endParaRPr>
          </a:p>
          <a:p>
            <a:pPr marL="0" indent="0">
              <a:buNone/>
            </a:pPr>
            <a:endParaRPr lang="en-US" sz="800" dirty="0">
              <a:solidFill>
                <a:srgbClr val="FFFF00"/>
              </a:solidFill>
            </a:endParaRPr>
          </a:p>
          <a:p>
            <a:pPr marL="0" indent="0">
              <a:buNone/>
            </a:pPr>
            <a:r>
              <a:rPr lang="en-US" sz="3400" dirty="0">
                <a:solidFill>
                  <a:srgbClr val="FFFF00"/>
                </a:solidFill>
              </a:rPr>
              <a:t>NAS  Amos 7:6 </a:t>
            </a:r>
            <a:r>
              <a:rPr lang="en-US" sz="3400" dirty="0"/>
              <a:t>The </a:t>
            </a:r>
            <a:r>
              <a:rPr lang="en-US" sz="3400" dirty="0">
                <a:solidFill>
                  <a:srgbClr val="FFFF00"/>
                </a:solidFill>
              </a:rPr>
              <a:t>LORD</a:t>
            </a:r>
            <a:r>
              <a:rPr lang="en-US" sz="3400" dirty="0"/>
              <a:t> </a:t>
            </a:r>
            <a:r>
              <a:rPr lang="en-US" sz="3400" dirty="0">
                <a:solidFill>
                  <a:srgbClr val="FF0000"/>
                </a:solidFill>
              </a:rPr>
              <a:t>changed His mind </a:t>
            </a:r>
            <a:r>
              <a:rPr lang="en-US" sz="3400" dirty="0"/>
              <a:t>{LXX – </a:t>
            </a:r>
            <a:r>
              <a:rPr lang="en-US" sz="3400" dirty="0" err="1"/>
              <a:t>metanoeo</a:t>
            </a:r>
            <a:r>
              <a:rPr lang="en-US" sz="3400" dirty="0"/>
              <a:t>} about this. "This too shall not be," said the Lord God.</a:t>
            </a:r>
          </a:p>
        </p:txBody>
      </p:sp>
    </p:spTree>
    <p:extLst>
      <p:ext uri="{BB962C8B-B14F-4D97-AF65-F5344CB8AC3E}">
        <p14:creationId xmlns:p14="http://schemas.microsoft.com/office/powerpoint/2010/main" val="121453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74D16-5BD1-4DF3-B516-9DD4C0FFDF54}"/>
              </a:ext>
            </a:extLst>
          </p:cNvPr>
          <p:cNvSpPr>
            <a:spLocks noGrp="1"/>
          </p:cNvSpPr>
          <p:nvPr>
            <p:ph idx="1"/>
          </p:nvPr>
        </p:nvSpPr>
        <p:spPr>
          <a:xfrm>
            <a:off x="147483" y="235974"/>
            <a:ext cx="12152671" cy="8298426"/>
          </a:xfrm>
        </p:spPr>
        <p:txBody>
          <a:bodyPr>
            <a:noAutofit/>
          </a:bodyPr>
          <a:lstStyle/>
          <a:p>
            <a:pPr marL="0" indent="0">
              <a:buNone/>
            </a:pPr>
            <a:r>
              <a:rPr lang="en-US" sz="4000" dirty="0">
                <a:latin typeface="Times New Roman" panose="02020603050405020304" pitchFamily="18" charset="0"/>
                <a:cs typeface="Times New Roman" panose="02020603050405020304" pitchFamily="18" charset="0"/>
              </a:rPr>
              <a:t>“Repent” cannot mean ‘sorrow for sin’ when it relates to </a:t>
            </a:r>
            <a:r>
              <a:rPr lang="en-US" sz="4000" b="1" dirty="0">
                <a:latin typeface="Times New Roman" panose="02020603050405020304" pitchFamily="18" charset="0"/>
                <a:cs typeface="Times New Roman" panose="02020603050405020304" pitchFamily="18" charset="0"/>
              </a:rPr>
              <a:t>God</a:t>
            </a:r>
            <a:r>
              <a:rPr lang="en-US" sz="4000" dirty="0">
                <a:latin typeface="Times New Roman" panose="02020603050405020304" pitchFamily="18" charset="0"/>
                <a:cs typeface="Times New Roman" panose="02020603050405020304" pitchFamily="18" charset="0"/>
              </a:rPr>
              <a:t> as He has no sin, but it is a </a:t>
            </a:r>
            <a:r>
              <a:rPr lang="en-US" sz="4000" b="1" dirty="0">
                <a:latin typeface="Times New Roman" panose="02020603050405020304" pitchFamily="18" charset="0"/>
                <a:cs typeface="Times New Roman" panose="02020603050405020304" pitchFamily="18" charset="0"/>
              </a:rPr>
              <a:t>CHANGE OF MIND.</a:t>
            </a:r>
            <a:endParaRPr lang="en-US" sz="4000" dirty="0">
              <a:latin typeface="Times New Roman" panose="02020603050405020304" pitchFamily="18" charset="0"/>
              <a:cs typeface="Times New Roman" panose="02020603050405020304" pitchFamily="18" charset="0"/>
            </a:endParaRPr>
          </a:p>
          <a:p>
            <a:pPr marL="0" indent="0">
              <a:buNone/>
            </a:pPr>
            <a:endParaRPr lang="en-US" sz="8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When God “repented”, He changed His mind / response because </a:t>
            </a:r>
            <a:r>
              <a:rPr lang="en-US" sz="4000" u="sng" dirty="0">
                <a:latin typeface="Times New Roman" panose="02020603050405020304" pitchFamily="18" charset="0"/>
                <a:cs typeface="Times New Roman" panose="02020603050405020304" pitchFamily="18" charset="0"/>
              </a:rPr>
              <a:t>man </a:t>
            </a:r>
            <a:r>
              <a:rPr lang="en-US" sz="4000" b="1" dirty="0">
                <a:latin typeface="Times New Roman" panose="02020603050405020304" pitchFamily="18" charset="0"/>
                <a:cs typeface="Times New Roman" panose="02020603050405020304" pitchFamily="18" charset="0"/>
              </a:rPr>
              <a:t>CHANGED HIS MIND </a:t>
            </a:r>
            <a:r>
              <a:rPr lang="en-US" sz="4000" dirty="0">
                <a:latin typeface="Times New Roman" panose="02020603050405020304" pitchFamily="18" charset="0"/>
                <a:cs typeface="Times New Roman" panose="02020603050405020304" pitchFamily="18" charset="0"/>
              </a:rPr>
              <a:t>or response and thus God can then bless instead of judge. (Jonah 3 &amp; 4)</a:t>
            </a:r>
          </a:p>
          <a:p>
            <a:pPr marL="0" indent="0">
              <a:buNone/>
            </a:pPr>
            <a:endParaRPr lang="en-US" sz="8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This reminds us that God is </a:t>
            </a:r>
            <a:r>
              <a:rPr lang="en-US" sz="4000" b="1" dirty="0">
                <a:latin typeface="Times New Roman" panose="02020603050405020304" pitchFamily="18" charset="0"/>
                <a:cs typeface="Times New Roman" panose="02020603050405020304" pitchFamily="18" charset="0"/>
              </a:rPr>
              <a:t>RELATIONAL</a:t>
            </a:r>
            <a:r>
              <a:rPr lang="en-US" sz="4000" dirty="0">
                <a:latin typeface="Times New Roman" panose="02020603050405020304" pitchFamily="18" charset="0"/>
                <a:cs typeface="Times New Roman" panose="02020603050405020304" pitchFamily="18" charset="0"/>
              </a:rPr>
              <a:t> and </a:t>
            </a:r>
            <a:r>
              <a:rPr lang="en-US" sz="4000" b="1" dirty="0">
                <a:latin typeface="Times New Roman" panose="02020603050405020304" pitchFamily="18" charset="0"/>
                <a:cs typeface="Times New Roman" panose="02020603050405020304" pitchFamily="18" charset="0"/>
              </a:rPr>
              <a:t>RESPONSIVE </a:t>
            </a:r>
            <a:r>
              <a:rPr lang="en-US" sz="4000" dirty="0">
                <a:latin typeface="Times New Roman" panose="02020603050405020304" pitchFamily="18" charset="0"/>
                <a:cs typeface="Times New Roman" panose="02020603050405020304" pitchFamily="18" charset="0"/>
              </a:rPr>
              <a:t>to those who seek &amp; respond to Him.</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45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7536"/>
            <a:ext cx="7876032" cy="6760464"/>
          </a:xfrm>
        </p:spPr>
        <p:txBody>
          <a:bodyPr>
            <a:normAutofit/>
          </a:bodyPr>
          <a:lstStyle/>
          <a:p>
            <a:r>
              <a:rPr lang="en-US" dirty="0"/>
              <a:t>	</a:t>
            </a:r>
            <a:r>
              <a:rPr lang="en-US" sz="4000" b="0" dirty="0"/>
              <a:t>“In the King James Version, the word </a:t>
            </a:r>
            <a:r>
              <a:rPr lang="en-US" sz="4000" b="0" i="1" dirty="0"/>
              <a:t>repent </a:t>
            </a:r>
            <a:r>
              <a:rPr lang="en-US" sz="4000" b="0" dirty="0"/>
              <a:t>occurs forty-six times in the Old Testament. </a:t>
            </a:r>
            <a:r>
              <a:rPr lang="en-US" sz="4000" b="0" dirty="0">
                <a:solidFill>
                  <a:srgbClr val="FF0000"/>
                </a:solidFill>
              </a:rPr>
              <a:t>Thirty-seven</a:t>
            </a:r>
            <a:r>
              <a:rPr lang="en-US" sz="4000" b="0" dirty="0"/>
              <a:t> of these times, </a:t>
            </a:r>
            <a:r>
              <a:rPr lang="en-US" sz="4000" b="0" dirty="0">
                <a:solidFill>
                  <a:srgbClr val="FF0000"/>
                </a:solidFill>
              </a:rPr>
              <a:t>God</a:t>
            </a:r>
            <a:r>
              <a:rPr lang="en-US" sz="4000" b="0" dirty="0"/>
              <a:t> is the one repenting (or not repenting). </a:t>
            </a:r>
            <a:r>
              <a:rPr lang="en-US" sz="4000" b="0" dirty="0">
                <a:solidFill>
                  <a:srgbClr val="00B0F0"/>
                </a:solidFill>
              </a:rPr>
              <a:t>If repentance meant sorrow for </a:t>
            </a:r>
            <a:r>
              <a:rPr lang="en-US" sz="4000" b="0" i="1" dirty="0">
                <a:solidFill>
                  <a:srgbClr val="00B0F0"/>
                </a:solidFill>
              </a:rPr>
              <a:t>sin, </a:t>
            </a:r>
            <a:r>
              <a:rPr lang="en-US" sz="4000" b="0" dirty="0">
                <a:solidFill>
                  <a:srgbClr val="00B0F0"/>
                </a:solidFill>
              </a:rPr>
              <a:t>God would be a sinner</a:t>
            </a:r>
            <a:r>
              <a:rPr lang="en-US" sz="4000" b="0" dirty="0"/>
              <a:t>”.</a:t>
            </a:r>
          </a:p>
          <a:p>
            <a:r>
              <a:rPr lang="en-US" sz="4000" b="0" dirty="0"/>
              <a:t>	</a:t>
            </a:r>
            <a:r>
              <a:rPr lang="en-US" sz="4000" b="0" dirty="0">
                <a:solidFill>
                  <a:srgbClr val="FFFF00"/>
                </a:solidFill>
              </a:rPr>
              <a:t>G. Michael </a:t>
            </a:r>
            <a:r>
              <a:rPr lang="en-US" sz="4000" b="0" dirty="0" err="1">
                <a:solidFill>
                  <a:srgbClr val="FFFF00"/>
                </a:solidFill>
              </a:rPr>
              <a:t>Cocoris</a:t>
            </a:r>
            <a:r>
              <a:rPr lang="en-US" sz="4000" b="0" dirty="0">
                <a:solidFill>
                  <a:srgbClr val="FFFF00"/>
                </a:solidFill>
              </a:rPr>
              <a:t>, </a:t>
            </a:r>
            <a:r>
              <a:rPr lang="en-US" sz="4000" b="0" i="1" dirty="0">
                <a:solidFill>
                  <a:srgbClr val="FFFF00"/>
                </a:solidFill>
              </a:rPr>
              <a:t>Evangelism: A Biblical Approach, </a:t>
            </a:r>
            <a:r>
              <a:rPr lang="en-US" sz="4000" b="0" dirty="0">
                <a:solidFill>
                  <a:srgbClr val="FFFF00"/>
                </a:solidFill>
              </a:rPr>
              <a:t>(Moody Press, Chicago, IL), pg. 68-69.</a:t>
            </a:r>
          </a:p>
          <a:p>
            <a:endParaRPr lang="en-US" b="0" dirty="0">
              <a:solidFill>
                <a:srgbClr val="FFFF00"/>
              </a:solidFill>
            </a:endParaRPr>
          </a:p>
        </p:txBody>
      </p:sp>
      <p:pic>
        <p:nvPicPr>
          <p:cNvPr id="3" name="Picture 2">
            <a:extLst>
              <a:ext uri="{FF2B5EF4-FFF2-40B4-BE49-F238E27FC236}">
                <a16:creationId xmlns:a16="http://schemas.microsoft.com/office/drawing/2014/main" id="{A245B6D8-8AA5-2D19-E5E9-85CE2BE62E81}"/>
              </a:ext>
            </a:extLst>
          </p:cNvPr>
          <p:cNvPicPr>
            <a:picLocks noChangeAspect="1"/>
          </p:cNvPicPr>
          <p:nvPr/>
        </p:nvPicPr>
        <p:blipFill>
          <a:blip r:embed="rId2"/>
          <a:stretch>
            <a:fillRect/>
          </a:stretch>
        </p:blipFill>
        <p:spPr>
          <a:xfrm>
            <a:off x="8342376" y="632840"/>
            <a:ext cx="3134487" cy="3134487"/>
          </a:xfrm>
          <a:prstGeom prst="rect">
            <a:avLst/>
          </a:prstGeom>
        </p:spPr>
      </p:pic>
    </p:spTree>
    <p:extLst>
      <p:ext uri="{BB962C8B-B14F-4D97-AF65-F5344CB8AC3E}">
        <p14:creationId xmlns:p14="http://schemas.microsoft.com/office/powerpoint/2010/main" val="1606254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7E3BAB-E5EB-DF49-FE23-A497BFD22231}"/>
              </a:ext>
            </a:extLst>
          </p:cNvPr>
          <p:cNvSpPr>
            <a:spLocks noGrp="1"/>
          </p:cNvSpPr>
          <p:nvPr>
            <p:ph idx="1"/>
          </p:nvPr>
        </p:nvSpPr>
        <p:spPr>
          <a:xfrm>
            <a:off x="101600" y="76200"/>
            <a:ext cx="12090400" cy="6995932"/>
          </a:xfrm>
        </p:spPr>
        <p:txBody>
          <a:bodyPr>
            <a:normAutofit lnSpcReduction="10000"/>
          </a:bodyPr>
          <a:lstStyle/>
          <a:p>
            <a:pPr marL="514350" indent="-514350">
              <a:buAutoNum type="arabicPeriod" startAt="3"/>
            </a:pPr>
            <a:r>
              <a:rPr lang="en-US" sz="3500" dirty="0"/>
              <a:t>How does these words differ from the NT term for </a:t>
            </a:r>
            <a:r>
              <a:rPr lang="en-US" sz="3500" dirty="0">
                <a:solidFill>
                  <a:srgbClr val="FF0000"/>
                </a:solidFill>
              </a:rPr>
              <a:t>“turn” {</a:t>
            </a:r>
            <a:r>
              <a:rPr lang="en-US" sz="3500" dirty="0" err="1">
                <a:solidFill>
                  <a:srgbClr val="FF0000"/>
                </a:solidFill>
              </a:rPr>
              <a:t>epistrepho</a:t>
            </a:r>
            <a:r>
              <a:rPr lang="en-US" sz="3500" dirty="0">
                <a:solidFill>
                  <a:srgbClr val="FF0000"/>
                </a:solidFill>
              </a:rPr>
              <a:t>}</a:t>
            </a:r>
            <a:r>
              <a:rPr lang="en-US" sz="3500" dirty="0"/>
              <a:t>? means </a:t>
            </a:r>
            <a:r>
              <a:rPr lang="en-US" sz="3500" dirty="0">
                <a:solidFill>
                  <a:srgbClr val="FFFF00"/>
                </a:solidFill>
              </a:rPr>
              <a:t>TO TURN</a:t>
            </a:r>
            <a:r>
              <a:rPr lang="en-US" sz="3500" dirty="0"/>
              <a:t>.  Like so many words, </a:t>
            </a:r>
            <a:r>
              <a:rPr lang="en-US" sz="3500" dirty="0">
                <a:solidFill>
                  <a:srgbClr val="00B050"/>
                </a:solidFill>
              </a:rPr>
              <a:t>the context </a:t>
            </a:r>
            <a:r>
              <a:rPr lang="en-US" sz="3500" dirty="0"/>
              <a:t>determines </a:t>
            </a:r>
            <a:r>
              <a:rPr lang="en-US" sz="3500" dirty="0">
                <a:solidFill>
                  <a:srgbClr val="FFFF00"/>
                </a:solidFill>
              </a:rPr>
              <a:t>WHO</a:t>
            </a:r>
            <a:r>
              <a:rPr lang="en-US" sz="3500" dirty="0"/>
              <a:t> turns – to or from </a:t>
            </a:r>
            <a:r>
              <a:rPr lang="en-US" sz="3500" dirty="0">
                <a:solidFill>
                  <a:srgbClr val="FFFF00"/>
                </a:solidFill>
              </a:rPr>
              <a:t>WHAT</a:t>
            </a:r>
            <a:r>
              <a:rPr lang="en-US" sz="3500" dirty="0"/>
              <a:t>?</a:t>
            </a:r>
          </a:p>
          <a:p>
            <a:pPr marL="0" indent="0">
              <a:buNone/>
            </a:pPr>
            <a:endParaRPr lang="en-US" sz="900" dirty="0"/>
          </a:p>
          <a:p>
            <a:pPr marL="0" indent="0">
              <a:buNone/>
            </a:pPr>
            <a:r>
              <a:rPr lang="en-US" sz="3500" dirty="0">
                <a:solidFill>
                  <a:srgbClr val="FFFF00"/>
                </a:solidFill>
              </a:rPr>
              <a:t>2 Cor. 3:16 </a:t>
            </a:r>
            <a:r>
              <a:rPr lang="en-US" sz="3500" dirty="0">
                <a:solidFill>
                  <a:srgbClr val="00B0F0"/>
                </a:solidFill>
              </a:rPr>
              <a:t>Nevertheless when one </a:t>
            </a:r>
            <a:r>
              <a:rPr lang="en-US" sz="3500" dirty="0"/>
              <a:t>{anyone} </a:t>
            </a:r>
            <a:r>
              <a:rPr lang="en-US" sz="3500" dirty="0">
                <a:solidFill>
                  <a:srgbClr val="FFFF00"/>
                </a:solidFill>
              </a:rPr>
              <a:t>TURNS</a:t>
            </a:r>
            <a:r>
              <a:rPr lang="en-US" sz="3500" dirty="0"/>
              <a:t> {aorist, </a:t>
            </a:r>
            <a:r>
              <a:rPr lang="en-US" sz="3500" u="sng" dirty="0"/>
              <a:t>active</a:t>
            </a:r>
            <a:r>
              <a:rPr lang="en-US" sz="3500" dirty="0"/>
              <a:t>, subjunctive of </a:t>
            </a:r>
            <a:r>
              <a:rPr lang="en-US" sz="3500" dirty="0" err="1"/>
              <a:t>epistrepho</a:t>
            </a:r>
            <a:r>
              <a:rPr lang="en-US" sz="3500" dirty="0"/>
              <a:t> - to turn to, oftentimes in faith for salvation - Matt. 13:15; Mark 4:12; Luke 1:16; Acts 3:19,9:35, 11:21, 14:15, 15:19, 26:18, 20; 2 Cor. 3:16;  1 Thess. 1:9, 1 Pet. 2:25 - and who is it they choose to turn to in faith?  </a:t>
            </a:r>
            <a:r>
              <a:rPr lang="en-US" sz="3500" dirty="0">
                <a:solidFill>
                  <a:srgbClr val="FFFF00"/>
                </a:solidFill>
              </a:rPr>
              <a:t>TO THE LORD </a:t>
            </a:r>
            <a:r>
              <a:rPr lang="en-US" sz="3500" dirty="0"/>
              <a:t>{the Lord Jesus Christ; 3x in the NT we see what they turn from - (Acts 14:15, 26:18, 1 Thess. 1:9 - from the wrong object of trust to trust </a:t>
            </a:r>
            <a:r>
              <a:rPr lang="en-US" sz="3500" dirty="0">
                <a:solidFill>
                  <a:srgbClr val="FFFF00"/>
                </a:solidFill>
              </a:rPr>
              <a:t>THE LORD</a:t>
            </a:r>
            <a:r>
              <a:rPr lang="en-US" sz="3500" dirty="0"/>
              <a:t>}, {And what is the result?}</a:t>
            </a:r>
          </a:p>
          <a:p>
            <a:pPr marL="0" indent="0">
              <a:buNone/>
            </a:pPr>
            <a:r>
              <a:rPr lang="en-US" sz="3500" dirty="0">
                <a:solidFill>
                  <a:srgbClr val="00B0F0"/>
                </a:solidFill>
              </a:rPr>
              <a:t>the veil is taken away </a:t>
            </a:r>
            <a:r>
              <a:rPr lang="en-US" sz="3500" dirty="0"/>
              <a:t>{present, passive, indicative of </a:t>
            </a:r>
            <a:r>
              <a:rPr lang="en-US" sz="3500" dirty="0" err="1"/>
              <a:t>periaireo</a:t>
            </a:r>
            <a:r>
              <a:rPr lang="en-US" sz="3500" dirty="0"/>
              <a:t> - is removed - by God; for Paul, this happened in Acts 9; 2 Cor. 5:16}. </a:t>
            </a:r>
          </a:p>
          <a:p>
            <a:pPr marL="0" indent="0">
              <a:buNone/>
            </a:pPr>
            <a:endParaRPr lang="en-US" sz="3600" dirty="0"/>
          </a:p>
        </p:txBody>
      </p:sp>
    </p:spTree>
    <p:extLst>
      <p:ext uri="{BB962C8B-B14F-4D97-AF65-F5344CB8AC3E}">
        <p14:creationId xmlns:p14="http://schemas.microsoft.com/office/powerpoint/2010/main" val="32368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6FB92-60C5-A77C-630C-BDAA81C85BC5}"/>
              </a:ext>
            </a:extLst>
          </p:cNvPr>
          <p:cNvSpPr>
            <a:spLocks noGrp="1"/>
          </p:cNvSpPr>
          <p:nvPr>
            <p:ph idx="1"/>
          </p:nvPr>
        </p:nvSpPr>
        <p:spPr>
          <a:xfrm>
            <a:off x="101600" y="76199"/>
            <a:ext cx="11988800" cy="6855823"/>
          </a:xfrm>
        </p:spPr>
        <p:txBody>
          <a:bodyPr>
            <a:normAutofit fontScale="92500" lnSpcReduction="20000"/>
          </a:bodyPr>
          <a:lstStyle/>
          <a:p>
            <a:pPr marL="742950" indent="-742950">
              <a:buAutoNum type="arabicPeriod" startAt="4"/>
            </a:pPr>
            <a:r>
              <a:rPr lang="en-US" sz="4000" dirty="0"/>
              <a:t>How is “</a:t>
            </a:r>
            <a:r>
              <a:rPr lang="en-US" sz="4000" dirty="0" err="1">
                <a:solidFill>
                  <a:srgbClr val="FF0000"/>
                </a:solidFill>
              </a:rPr>
              <a:t>metanoeo</a:t>
            </a:r>
            <a:r>
              <a:rPr lang="en-US" sz="4000" dirty="0"/>
              <a:t> {verb form} / </a:t>
            </a:r>
            <a:r>
              <a:rPr lang="en-US" sz="4000" dirty="0">
                <a:solidFill>
                  <a:srgbClr val="FF0000"/>
                </a:solidFill>
              </a:rPr>
              <a:t>metanoia</a:t>
            </a:r>
            <a:r>
              <a:rPr lang="en-US" sz="4000" dirty="0"/>
              <a:t> {noun form}” </a:t>
            </a:r>
            <a:r>
              <a:rPr lang="en-US" sz="4000" dirty="0">
                <a:solidFill>
                  <a:srgbClr val="FFC000"/>
                </a:solidFill>
              </a:rPr>
              <a:t>different</a:t>
            </a:r>
            <a:r>
              <a:rPr lang="en-US" sz="4000" dirty="0"/>
              <a:t> than the Greek words “</a:t>
            </a:r>
            <a:r>
              <a:rPr lang="en-US" sz="4000" dirty="0" err="1">
                <a:solidFill>
                  <a:srgbClr val="00B050"/>
                </a:solidFill>
              </a:rPr>
              <a:t>metamellomai</a:t>
            </a:r>
            <a:r>
              <a:rPr lang="en-US" sz="4000" dirty="0"/>
              <a:t>” {Matthew 27:3-5} or “</a:t>
            </a:r>
            <a:r>
              <a:rPr lang="en-US" sz="4000" dirty="0" err="1">
                <a:solidFill>
                  <a:srgbClr val="00B0F0"/>
                </a:solidFill>
              </a:rPr>
              <a:t>lupeo</a:t>
            </a:r>
            <a:r>
              <a:rPr lang="en-US" sz="4000" dirty="0"/>
              <a:t>”? {2 Cor. 7:8-10} </a:t>
            </a:r>
          </a:p>
          <a:p>
            <a:pPr marL="0" indent="0">
              <a:buNone/>
            </a:pPr>
            <a:endParaRPr lang="en-US" sz="900" dirty="0"/>
          </a:p>
          <a:p>
            <a:pPr marL="0" indent="0">
              <a:buNone/>
            </a:pPr>
            <a:r>
              <a:rPr lang="en-US" sz="4000" dirty="0"/>
              <a:t>8  For even if I made you </a:t>
            </a:r>
            <a:r>
              <a:rPr lang="en-US" sz="4000" dirty="0">
                <a:solidFill>
                  <a:srgbClr val="00B0F0"/>
                </a:solidFill>
              </a:rPr>
              <a:t>SORRY</a:t>
            </a:r>
            <a:r>
              <a:rPr lang="en-US" sz="4000" dirty="0"/>
              <a:t> </a:t>
            </a:r>
            <a:r>
              <a:rPr lang="en-US" sz="4000" dirty="0">
                <a:solidFill>
                  <a:srgbClr val="00B0F0"/>
                </a:solidFill>
              </a:rPr>
              <a:t>{</a:t>
            </a:r>
            <a:r>
              <a:rPr lang="en-US" sz="4000" dirty="0" err="1">
                <a:solidFill>
                  <a:srgbClr val="00B0F0"/>
                </a:solidFill>
              </a:rPr>
              <a:t>lupeo</a:t>
            </a:r>
            <a:r>
              <a:rPr lang="en-US" sz="4000" dirty="0">
                <a:solidFill>
                  <a:srgbClr val="00B0F0"/>
                </a:solidFill>
              </a:rPr>
              <a:t>} </a:t>
            </a:r>
            <a:r>
              <a:rPr lang="en-US" sz="4000" dirty="0"/>
              <a:t>with my letter, I do not </a:t>
            </a:r>
            <a:r>
              <a:rPr lang="en-US" sz="4000" dirty="0">
                <a:solidFill>
                  <a:srgbClr val="00B050"/>
                </a:solidFill>
              </a:rPr>
              <a:t>REGRET </a:t>
            </a:r>
            <a:r>
              <a:rPr lang="en-US" sz="4000" dirty="0"/>
              <a:t>it</a:t>
            </a:r>
            <a:r>
              <a:rPr lang="en-US" sz="4000" dirty="0">
                <a:solidFill>
                  <a:srgbClr val="00B050"/>
                </a:solidFill>
              </a:rPr>
              <a:t> {</a:t>
            </a:r>
            <a:r>
              <a:rPr lang="en-US" sz="4000" dirty="0" err="1">
                <a:solidFill>
                  <a:srgbClr val="00B050"/>
                </a:solidFill>
              </a:rPr>
              <a:t>metamellomia</a:t>
            </a:r>
            <a:r>
              <a:rPr lang="en-US" sz="4000" dirty="0">
                <a:solidFill>
                  <a:srgbClr val="00B050"/>
                </a:solidFill>
              </a:rPr>
              <a:t> </a:t>
            </a:r>
            <a:r>
              <a:rPr lang="en-US" sz="4000" dirty="0"/>
              <a:t>– like Judas, Mt. 27:3; this word is NEVER used in reference to salvation / justification}; though I did </a:t>
            </a:r>
            <a:r>
              <a:rPr lang="en-US" sz="4000" dirty="0">
                <a:solidFill>
                  <a:srgbClr val="00B050"/>
                </a:solidFill>
              </a:rPr>
              <a:t>regret</a:t>
            </a:r>
            <a:r>
              <a:rPr lang="en-US" sz="4000" dirty="0"/>
              <a:t> it </a:t>
            </a:r>
            <a:r>
              <a:rPr lang="en-US" sz="4000" dirty="0">
                <a:solidFill>
                  <a:srgbClr val="00B050"/>
                </a:solidFill>
              </a:rPr>
              <a:t>{</a:t>
            </a:r>
            <a:r>
              <a:rPr lang="en-US" sz="4000" dirty="0" err="1">
                <a:solidFill>
                  <a:srgbClr val="00B050"/>
                </a:solidFill>
              </a:rPr>
              <a:t>metamellomia</a:t>
            </a:r>
            <a:r>
              <a:rPr lang="en-US" sz="4000" dirty="0">
                <a:solidFill>
                  <a:srgbClr val="00B050"/>
                </a:solidFill>
              </a:rPr>
              <a:t>}</a:t>
            </a:r>
            <a:r>
              <a:rPr lang="en-US" sz="4000" dirty="0"/>
              <a:t>. </a:t>
            </a:r>
          </a:p>
          <a:p>
            <a:pPr marL="0" indent="0">
              <a:buNone/>
            </a:pPr>
            <a:r>
              <a:rPr lang="en-US" sz="4000" dirty="0"/>
              <a:t>For I perceive that the same epistle made you </a:t>
            </a:r>
            <a:r>
              <a:rPr lang="en-US" sz="4000" dirty="0">
                <a:solidFill>
                  <a:srgbClr val="00B0F0"/>
                </a:solidFill>
              </a:rPr>
              <a:t>sorry {</a:t>
            </a:r>
            <a:r>
              <a:rPr lang="en-US" sz="4000" dirty="0" err="1">
                <a:solidFill>
                  <a:srgbClr val="00B0F0"/>
                </a:solidFill>
              </a:rPr>
              <a:t>lupeo</a:t>
            </a:r>
            <a:r>
              <a:rPr lang="en-US" sz="4000" dirty="0">
                <a:solidFill>
                  <a:srgbClr val="00B0F0"/>
                </a:solidFill>
              </a:rPr>
              <a:t>}, </a:t>
            </a:r>
            <a:r>
              <a:rPr lang="en-US" sz="4000" dirty="0"/>
              <a:t>though only for a while.  9 Now I rejoice, not that you were made </a:t>
            </a:r>
            <a:r>
              <a:rPr lang="en-US" sz="4000" dirty="0">
                <a:solidFill>
                  <a:srgbClr val="00B0F0"/>
                </a:solidFill>
              </a:rPr>
              <a:t>sorry {</a:t>
            </a:r>
            <a:r>
              <a:rPr lang="en-US" sz="4000" dirty="0" err="1">
                <a:solidFill>
                  <a:srgbClr val="00B0F0"/>
                </a:solidFill>
              </a:rPr>
              <a:t>lupeo</a:t>
            </a:r>
            <a:r>
              <a:rPr lang="en-US" sz="4000" dirty="0">
                <a:solidFill>
                  <a:srgbClr val="00B0F0"/>
                </a:solidFill>
              </a:rPr>
              <a:t>}</a:t>
            </a:r>
            <a:r>
              <a:rPr lang="en-US" sz="4000" dirty="0"/>
              <a:t>, but that your </a:t>
            </a:r>
            <a:r>
              <a:rPr lang="en-US" sz="4000" dirty="0">
                <a:solidFill>
                  <a:srgbClr val="00B0F0"/>
                </a:solidFill>
              </a:rPr>
              <a:t>sorrow</a:t>
            </a:r>
            <a:r>
              <a:rPr lang="en-US" sz="4000" dirty="0"/>
              <a:t> {</a:t>
            </a:r>
            <a:r>
              <a:rPr lang="en-US" sz="4000" dirty="0" err="1"/>
              <a:t>lupeo</a:t>
            </a:r>
            <a:r>
              <a:rPr lang="en-US" sz="4000" dirty="0"/>
              <a:t>} </a:t>
            </a:r>
          </a:p>
          <a:p>
            <a:pPr marL="0" indent="0">
              <a:buNone/>
            </a:pPr>
            <a:r>
              <a:rPr lang="en-US" sz="4000" dirty="0">
                <a:solidFill>
                  <a:srgbClr val="FFC000"/>
                </a:solidFill>
              </a:rPr>
              <a:t>LED TO</a:t>
            </a:r>
            <a:r>
              <a:rPr lang="en-US" sz="4000" dirty="0"/>
              <a:t> {</a:t>
            </a:r>
            <a:r>
              <a:rPr lang="en-US" sz="4000" dirty="0" err="1"/>
              <a:t>eis</a:t>
            </a:r>
            <a:r>
              <a:rPr lang="en-US" sz="4000" dirty="0"/>
              <a:t> – resulted in} </a:t>
            </a:r>
            <a:r>
              <a:rPr lang="en-US" sz="4000" dirty="0">
                <a:solidFill>
                  <a:srgbClr val="FF0000"/>
                </a:solidFill>
              </a:rPr>
              <a:t>REPENTANCE {metanoia </a:t>
            </a:r>
            <a:r>
              <a:rPr lang="en-US" sz="4000" dirty="0"/>
              <a:t>– a change of mind}. For you were made </a:t>
            </a:r>
            <a:r>
              <a:rPr lang="en-US" sz="4000" dirty="0">
                <a:solidFill>
                  <a:srgbClr val="00B0F0"/>
                </a:solidFill>
              </a:rPr>
              <a:t>sorry</a:t>
            </a:r>
            <a:r>
              <a:rPr lang="en-US" sz="4000" dirty="0"/>
              <a:t> in a godly manner that you might suffer loss from us in nothing. </a:t>
            </a:r>
          </a:p>
        </p:txBody>
      </p:sp>
    </p:spTree>
    <p:extLst>
      <p:ext uri="{BB962C8B-B14F-4D97-AF65-F5344CB8AC3E}">
        <p14:creationId xmlns:p14="http://schemas.microsoft.com/office/powerpoint/2010/main" val="38742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7A21-FE62-1BBF-8903-F51BD3FDC3F3}"/>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3B6C8EDD-FDEF-D6C2-2759-B3781C7EF722}"/>
              </a:ext>
            </a:extLst>
          </p:cNvPr>
          <p:cNvPicPr>
            <a:picLocks noChangeAspect="1"/>
          </p:cNvPicPr>
          <p:nvPr/>
        </p:nvPicPr>
        <p:blipFill>
          <a:blip r:embed="rId3"/>
          <a:stretch>
            <a:fillRect/>
          </a:stretch>
        </p:blipFill>
        <p:spPr>
          <a:xfrm>
            <a:off x="1" y="6752"/>
            <a:ext cx="6096000" cy="6851247"/>
          </a:xfrm>
          <a:prstGeom prst="rect">
            <a:avLst/>
          </a:prstGeom>
        </p:spPr>
      </p:pic>
      <p:pic>
        <p:nvPicPr>
          <p:cNvPr id="8" name="Picture 7">
            <a:extLst>
              <a:ext uri="{FF2B5EF4-FFF2-40B4-BE49-F238E27FC236}">
                <a16:creationId xmlns:a16="http://schemas.microsoft.com/office/drawing/2014/main" id="{17117B19-606B-29E1-AAF2-6211FC62855D}"/>
              </a:ext>
            </a:extLst>
          </p:cNvPr>
          <p:cNvPicPr>
            <a:picLocks noChangeAspect="1"/>
          </p:cNvPicPr>
          <p:nvPr/>
        </p:nvPicPr>
        <p:blipFill>
          <a:blip r:embed="rId4"/>
          <a:stretch>
            <a:fillRect/>
          </a:stretch>
        </p:blipFill>
        <p:spPr>
          <a:xfrm>
            <a:off x="6180881" y="0"/>
            <a:ext cx="6011117" cy="6858000"/>
          </a:xfrm>
          <a:prstGeom prst="rect">
            <a:avLst/>
          </a:prstGeom>
        </p:spPr>
      </p:pic>
      <p:sp>
        <p:nvSpPr>
          <p:cNvPr id="3" name="Text Placeholder 2">
            <a:extLst>
              <a:ext uri="{FF2B5EF4-FFF2-40B4-BE49-F238E27FC236}">
                <a16:creationId xmlns:a16="http://schemas.microsoft.com/office/drawing/2014/main" id="{FB66534F-AC93-53B7-89C3-4071CD453A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99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6FB92-60C5-A77C-630C-BDAA81C85BC5}"/>
              </a:ext>
            </a:extLst>
          </p:cNvPr>
          <p:cNvSpPr>
            <a:spLocks noGrp="1"/>
          </p:cNvSpPr>
          <p:nvPr>
            <p:ph idx="1"/>
          </p:nvPr>
        </p:nvSpPr>
        <p:spPr>
          <a:xfrm>
            <a:off x="101600" y="76199"/>
            <a:ext cx="11988800" cy="6855823"/>
          </a:xfrm>
        </p:spPr>
        <p:txBody>
          <a:bodyPr>
            <a:normAutofit/>
          </a:bodyPr>
          <a:lstStyle/>
          <a:p>
            <a:pPr marL="0" indent="0">
              <a:buNone/>
            </a:pPr>
            <a:r>
              <a:rPr lang="en-US" sz="4000" dirty="0"/>
              <a:t>For godly </a:t>
            </a:r>
            <a:r>
              <a:rPr lang="en-US" sz="4000" dirty="0">
                <a:solidFill>
                  <a:srgbClr val="00B0F0"/>
                </a:solidFill>
              </a:rPr>
              <a:t>sorrow</a:t>
            </a:r>
            <a:r>
              <a:rPr lang="en-US" sz="4000" dirty="0"/>
              <a:t> </a:t>
            </a:r>
            <a:r>
              <a:rPr lang="en-US" sz="4000" dirty="0">
                <a:solidFill>
                  <a:srgbClr val="FFC000"/>
                </a:solidFill>
              </a:rPr>
              <a:t>PRODUCES </a:t>
            </a:r>
            <a:r>
              <a:rPr lang="en-US" sz="4000" dirty="0"/>
              <a:t> </a:t>
            </a:r>
            <a:r>
              <a:rPr lang="en-US" sz="4000" dirty="0">
                <a:solidFill>
                  <a:srgbClr val="FF0000"/>
                </a:solidFill>
              </a:rPr>
              <a:t>repentance {metanoia} </a:t>
            </a:r>
            <a:r>
              <a:rPr lang="en-US" sz="4000" dirty="0">
                <a:solidFill>
                  <a:srgbClr val="FFC000"/>
                </a:solidFill>
              </a:rPr>
              <a:t>leading to </a:t>
            </a:r>
            <a:r>
              <a:rPr lang="en-US" sz="4000" dirty="0"/>
              <a:t>{</a:t>
            </a:r>
            <a:r>
              <a:rPr lang="en-US" sz="4000" dirty="0" err="1"/>
              <a:t>eis</a:t>
            </a:r>
            <a:r>
              <a:rPr lang="en-US" sz="4000" dirty="0"/>
              <a:t>} </a:t>
            </a:r>
            <a:r>
              <a:rPr lang="en-US" sz="4000" dirty="0">
                <a:solidFill>
                  <a:srgbClr val="7030A0"/>
                </a:solidFill>
              </a:rPr>
              <a:t>SALVATION</a:t>
            </a:r>
            <a:r>
              <a:rPr lang="en-US" sz="4000" dirty="0"/>
              <a:t> {2nd tense; these were believers in Christ},           </a:t>
            </a:r>
          </a:p>
          <a:p>
            <a:pPr marL="0" indent="0">
              <a:buNone/>
            </a:pPr>
            <a:r>
              <a:rPr lang="en-US" sz="4000" dirty="0"/>
              <a:t>not to be </a:t>
            </a:r>
            <a:r>
              <a:rPr lang="en-US" sz="4000" dirty="0">
                <a:solidFill>
                  <a:srgbClr val="00B050"/>
                </a:solidFill>
              </a:rPr>
              <a:t>regretted {</a:t>
            </a:r>
            <a:r>
              <a:rPr lang="en-US" sz="4000" dirty="0" err="1">
                <a:solidFill>
                  <a:srgbClr val="00B050"/>
                </a:solidFill>
              </a:rPr>
              <a:t>ametameletos</a:t>
            </a:r>
            <a:r>
              <a:rPr lang="en-US" sz="4000" dirty="0">
                <a:solidFill>
                  <a:srgbClr val="00B050"/>
                </a:solidFill>
              </a:rPr>
              <a:t> </a:t>
            </a:r>
            <a:r>
              <a:rPr lang="en-US" sz="4000" dirty="0"/>
              <a:t>– no regret or sorrow};                          but the </a:t>
            </a:r>
            <a:r>
              <a:rPr lang="en-US" sz="4000" dirty="0">
                <a:solidFill>
                  <a:srgbClr val="00B0F0"/>
                </a:solidFill>
              </a:rPr>
              <a:t>sorrow {</a:t>
            </a:r>
            <a:r>
              <a:rPr lang="en-US" sz="4000" dirty="0" err="1">
                <a:solidFill>
                  <a:srgbClr val="00B0F0"/>
                </a:solidFill>
              </a:rPr>
              <a:t>lupeo</a:t>
            </a:r>
            <a:r>
              <a:rPr lang="en-US" sz="4000" dirty="0">
                <a:solidFill>
                  <a:srgbClr val="00B0F0"/>
                </a:solidFill>
              </a:rPr>
              <a:t>} </a:t>
            </a:r>
            <a:r>
              <a:rPr lang="en-US" sz="4000" dirty="0"/>
              <a:t>of the world produces death.</a:t>
            </a:r>
          </a:p>
          <a:p>
            <a:pPr marL="0" indent="0">
              <a:buNone/>
            </a:pPr>
            <a:endParaRPr lang="en-US" sz="4000" dirty="0"/>
          </a:p>
          <a:p>
            <a:pPr marL="0" indent="0">
              <a:buNone/>
            </a:pPr>
            <a:r>
              <a:rPr lang="en-US" sz="4000" dirty="0"/>
              <a:t>Always ask yourself: </a:t>
            </a:r>
            <a:r>
              <a:rPr lang="en-US" sz="4000" dirty="0">
                <a:solidFill>
                  <a:srgbClr val="FFFF00"/>
                </a:solidFill>
              </a:rPr>
              <a:t>WHO</a:t>
            </a:r>
            <a:r>
              <a:rPr lang="en-US" sz="4000" dirty="0"/>
              <a:t> needs to change their mind {believers? Unbelievers? Nation of Israel?} about </a:t>
            </a:r>
            <a:r>
              <a:rPr lang="en-US" sz="4000" dirty="0">
                <a:solidFill>
                  <a:srgbClr val="FFFF00"/>
                </a:solidFill>
              </a:rPr>
              <a:t>WHAT</a:t>
            </a:r>
            <a:r>
              <a:rPr lang="en-US" sz="4000" dirty="0"/>
              <a:t>?</a:t>
            </a:r>
          </a:p>
        </p:txBody>
      </p:sp>
    </p:spTree>
    <p:extLst>
      <p:ext uri="{BB962C8B-B14F-4D97-AF65-F5344CB8AC3E}">
        <p14:creationId xmlns:p14="http://schemas.microsoft.com/office/powerpoint/2010/main" val="17143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7467481-5372-4EE4-9BE6-99F56B341012}"/>
              </a:ext>
            </a:extLst>
          </p:cNvPr>
          <p:cNvPicPr>
            <a:picLocks noGrp="1" noChangeAspect="1"/>
          </p:cNvPicPr>
          <p:nvPr>
            <p:ph idx="1"/>
          </p:nvPr>
        </p:nvPicPr>
        <p:blipFill>
          <a:blip r:embed="rId2"/>
          <a:stretch>
            <a:fillRect/>
          </a:stretch>
        </p:blipFill>
        <p:spPr>
          <a:xfrm>
            <a:off x="252713" y="60767"/>
            <a:ext cx="11646061" cy="6736466"/>
          </a:xfrm>
          <a:prstGeom prst="rect">
            <a:avLst/>
          </a:prstGeom>
        </p:spPr>
      </p:pic>
    </p:spTree>
    <p:extLst>
      <p:ext uri="{BB962C8B-B14F-4D97-AF65-F5344CB8AC3E}">
        <p14:creationId xmlns:p14="http://schemas.microsoft.com/office/powerpoint/2010/main" val="1902461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692610-DBD2-497C-1838-36411F5AAA37}"/>
              </a:ext>
            </a:extLst>
          </p:cNvPr>
          <p:cNvSpPr>
            <a:spLocks noGrp="1"/>
          </p:cNvSpPr>
          <p:nvPr>
            <p:ph idx="1"/>
          </p:nvPr>
        </p:nvSpPr>
        <p:spPr>
          <a:xfrm>
            <a:off x="101599" y="76199"/>
            <a:ext cx="12292227" cy="7088529"/>
          </a:xfrm>
        </p:spPr>
        <p:txBody>
          <a:bodyPr>
            <a:normAutofit/>
          </a:bodyPr>
          <a:lstStyle/>
          <a:p>
            <a:pPr marL="0" indent="0">
              <a:buNone/>
            </a:pPr>
            <a:r>
              <a:rPr lang="en-US" sz="3200" dirty="0"/>
              <a:t>The Greek word for “repent / repentance” (in the NT) is </a:t>
            </a:r>
            <a:r>
              <a:rPr lang="en-US" sz="3200" dirty="0">
                <a:solidFill>
                  <a:srgbClr val="FFFF00"/>
                </a:solidFill>
              </a:rPr>
              <a:t>METANOEO / METANOIA </a:t>
            </a:r>
            <a:r>
              <a:rPr lang="en-US" sz="3200" dirty="0"/>
              <a:t>and it means </a:t>
            </a:r>
            <a:r>
              <a:rPr lang="en-US" sz="3200" dirty="0">
                <a:solidFill>
                  <a:srgbClr val="FF0000"/>
                </a:solidFill>
              </a:rPr>
              <a:t>A CHANGE OF MIND</a:t>
            </a:r>
            <a:r>
              <a:rPr lang="en-US" sz="3200" dirty="0">
                <a:solidFill>
                  <a:srgbClr val="FFFF00"/>
                </a:solidFill>
              </a:rPr>
              <a:t> </a:t>
            </a:r>
            <a:r>
              <a:rPr lang="en-US" sz="3200" dirty="0"/>
              <a:t>(Lk. 16:30-31; 17:3-4).  </a:t>
            </a:r>
          </a:p>
          <a:p>
            <a:pPr marL="0" indent="0">
              <a:buNone/>
            </a:pPr>
            <a:r>
              <a:rPr lang="en-US" sz="3200" dirty="0"/>
              <a:t>It is different from the Greek word </a:t>
            </a:r>
            <a:r>
              <a:rPr lang="en-US" sz="3200" dirty="0">
                <a:solidFill>
                  <a:srgbClr val="FFFF00"/>
                </a:solidFill>
              </a:rPr>
              <a:t>METAMELLOMAI, </a:t>
            </a:r>
            <a:r>
              <a:rPr lang="en-US" sz="3200" dirty="0"/>
              <a:t>which means “regret” or “remorse” though translated as “repent” in the KJV in certain verses. (Matt. 27:3; 2 Cor. 7:8-10).  </a:t>
            </a:r>
          </a:p>
          <a:p>
            <a:pPr marL="0" indent="0">
              <a:buNone/>
            </a:pPr>
            <a:endParaRPr lang="en-US" sz="800" dirty="0"/>
          </a:p>
          <a:p>
            <a:pPr marL="0" indent="0">
              <a:buNone/>
            </a:pPr>
            <a:r>
              <a:rPr lang="en-US" sz="3200" dirty="0">
                <a:solidFill>
                  <a:srgbClr val="FFFF00"/>
                </a:solidFill>
              </a:rPr>
              <a:t>KJV Matthew 27:3 </a:t>
            </a:r>
            <a:r>
              <a:rPr lang="en-US" sz="3200" dirty="0"/>
              <a:t>Then Judas, which had betrayed him, when he saw that he was condemned, </a:t>
            </a:r>
            <a:r>
              <a:rPr lang="en-US" sz="3200" dirty="0">
                <a:solidFill>
                  <a:srgbClr val="FF0000"/>
                </a:solidFill>
              </a:rPr>
              <a:t>repented </a:t>
            </a:r>
            <a:r>
              <a:rPr lang="en-US" sz="3200" dirty="0"/>
              <a:t>{</a:t>
            </a:r>
            <a:r>
              <a:rPr lang="en-US" sz="3200" dirty="0" err="1"/>
              <a:t>metamellomai</a:t>
            </a:r>
            <a:r>
              <a:rPr lang="en-US" sz="3200" dirty="0"/>
              <a:t>} </a:t>
            </a:r>
            <a:r>
              <a:rPr lang="en-US" sz="3200" dirty="0">
                <a:solidFill>
                  <a:srgbClr val="FF0000"/>
                </a:solidFill>
              </a:rPr>
              <a:t>himself </a:t>
            </a:r>
            <a:r>
              <a:rPr lang="en-US" sz="3200" dirty="0"/>
              <a:t>{</a:t>
            </a:r>
            <a:r>
              <a:rPr lang="en-US" sz="3200" dirty="0">
                <a:solidFill>
                  <a:srgbClr val="FFFF00"/>
                </a:solidFill>
              </a:rPr>
              <a:t>NKJV – was remorseful}</a:t>
            </a:r>
            <a:r>
              <a:rPr lang="en-US" sz="3200" dirty="0"/>
              <a:t>, and brought again the thirty pieces of silver to the chief priests and elders, saying, "</a:t>
            </a:r>
            <a:r>
              <a:rPr lang="en-US" sz="3200" dirty="0">
                <a:solidFill>
                  <a:srgbClr val="00B0F0"/>
                </a:solidFill>
              </a:rPr>
              <a:t>I have sinned </a:t>
            </a:r>
            <a:r>
              <a:rPr lang="en-US" sz="3200" dirty="0"/>
              <a:t>by betraying innocent blood." And they said, "What is that to us? You see to it!" 5 Then he threw down the pieces of silver in the temple and departed, and went and hanged himself. </a:t>
            </a:r>
            <a:endParaRPr lang="en-US" sz="3600" dirty="0"/>
          </a:p>
          <a:p>
            <a:pPr marL="0" indent="0">
              <a:buNone/>
            </a:pPr>
            <a:endParaRPr lang="en-US" sz="3600" dirty="0"/>
          </a:p>
        </p:txBody>
      </p:sp>
    </p:spTree>
    <p:extLst>
      <p:ext uri="{BB962C8B-B14F-4D97-AF65-F5344CB8AC3E}">
        <p14:creationId xmlns:p14="http://schemas.microsoft.com/office/powerpoint/2010/main" val="327977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124E72-5670-A46F-716D-8A0A99D42CFE}"/>
              </a:ext>
            </a:extLst>
          </p:cNvPr>
          <p:cNvSpPr>
            <a:spLocks noGrp="1"/>
          </p:cNvSpPr>
          <p:nvPr>
            <p:ph idx="1"/>
          </p:nvPr>
        </p:nvSpPr>
        <p:spPr>
          <a:xfrm>
            <a:off x="101600" y="76199"/>
            <a:ext cx="11988800" cy="7215851"/>
          </a:xfrm>
        </p:spPr>
        <p:txBody>
          <a:bodyPr>
            <a:normAutofit fontScale="92500"/>
          </a:bodyPr>
          <a:lstStyle/>
          <a:p>
            <a:pPr marL="742950" indent="-742950">
              <a:buAutoNum type="arabicPeriod" startAt="5"/>
            </a:pPr>
            <a:r>
              <a:rPr lang="en-US" sz="4000" dirty="0"/>
              <a:t>Why are the original </a:t>
            </a:r>
            <a:r>
              <a:rPr lang="en-US" sz="4000" dirty="0">
                <a:solidFill>
                  <a:srgbClr val="FFC000"/>
                </a:solidFill>
              </a:rPr>
              <a:t>Hebrew and Greek words </a:t>
            </a:r>
            <a:r>
              <a:rPr lang="en-US" sz="4000" dirty="0"/>
              <a:t>for </a:t>
            </a:r>
            <a:r>
              <a:rPr lang="en-US" sz="4000" dirty="0">
                <a:solidFill>
                  <a:srgbClr val="FF0000"/>
                </a:solidFill>
              </a:rPr>
              <a:t>“repentance” </a:t>
            </a:r>
            <a:r>
              <a:rPr lang="en-US" sz="4000" dirty="0"/>
              <a:t>so often </a:t>
            </a:r>
            <a:r>
              <a:rPr lang="en-US" sz="4000" dirty="0">
                <a:solidFill>
                  <a:srgbClr val="FFFF00"/>
                </a:solidFill>
              </a:rPr>
              <a:t>mistranslated</a:t>
            </a:r>
            <a:r>
              <a:rPr lang="en-US" sz="4000" dirty="0"/>
              <a:t> in our </a:t>
            </a:r>
            <a:r>
              <a:rPr lang="en-US" sz="4000" dirty="0">
                <a:solidFill>
                  <a:srgbClr val="00B0F0"/>
                </a:solidFill>
              </a:rPr>
              <a:t>English Bibles</a:t>
            </a:r>
            <a:r>
              <a:rPr lang="en-US" sz="4000" dirty="0"/>
              <a:t>?</a:t>
            </a:r>
          </a:p>
          <a:p>
            <a:pPr marL="0" indent="0">
              <a:buNone/>
            </a:pPr>
            <a:r>
              <a:rPr lang="en-US" sz="4000" dirty="0"/>
              <a:t>     </a:t>
            </a:r>
            <a:r>
              <a:rPr lang="en-US" sz="4000" dirty="0">
                <a:solidFill>
                  <a:srgbClr val="00B0F0"/>
                </a:solidFill>
              </a:rPr>
              <a:t>a. Factor #1: </a:t>
            </a:r>
            <a:r>
              <a:rPr lang="en-US" sz="4000" dirty="0">
                <a:solidFill>
                  <a:srgbClr val="FFFF00"/>
                </a:solidFill>
              </a:rPr>
              <a:t>the apostasy of the “Church” - </a:t>
            </a:r>
            <a:r>
              <a:rPr lang="en-US" sz="4000" dirty="0"/>
              <a:t>over time 	moving from salvation by grace to religious works.</a:t>
            </a:r>
          </a:p>
          <a:p>
            <a:pPr marL="0" indent="0">
              <a:buNone/>
            </a:pPr>
            <a:r>
              <a:rPr lang="en-US" sz="4000" dirty="0"/>
              <a:t>     </a:t>
            </a:r>
            <a:r>
              <a:rPr lang="en-US" sz="4000" dirty="0">
                <a:solidFill>
                  <a:srgbClr val="00B0F0"/>
                </a:solidFill>
              </a:rPr>
              <a:t>b. Factor #2:</a:t>
            </a:r>
            <a:r>
              <a:rPr lang="en-US" sz="4000" dirty="0"/>
              <a:t> </a:t>
            </a:r>
            <a:r>
              <a:rPr lang="en-US" sz="4000" dirty="0">
                <a:solidFill>
                  <a:srgbClr val="FFFF00"/>
                </a:solidFill>
              </a:rPr>
              <a:t>the reliance on the Latin Vulgate - </a:t>
            </a:r>
            <a:r>
              <a:rPr lang="en-US" sz="4000" dirty="0"/>
              <a:t>instead 	of 	the </a:t>
            </a:r>
            <a:r>
              <a:rPr lang="en-US" sz="4000" dirty="0" err="1"/>
              <a:t>Koine</a:t>
            </a:r>
            <a:r>
              <a:rPr lang="en-US" sz="4000" dirty="0"/>
              <a:t> Greek of the NT.</a:t>
            </a:r>
          </a:p>
          <a:p>
            <a:pPr marL="0" indent="0">
              <a:buNone/>
            </a:pPr>
            <a:r>
              <a:rPr lang="en-US" sz="4000" dirty="0">
                <a:solidFill>
                  <a:srgbClr val="00B0F0"/>
                </a:solidFill>
              </a:rPr>
              <a:t>     c. Factor #3: </a:t>
            </a:r>
            <a:r>
              <a:rPr lang="en-US" sz="4000" dirty="0">
                <a:solidFill>
                  <a:srgbClr val="FFFF00"/>
                </a:solidFill>
              </a:rPr>
              <a:t>the tendency to force one’s theology on the 	text </a:t>
            </a:r>
            <a:r>
              <a:rPr lang="en-US" sz="4000" dirty="0"/>
              <a:t>{eisegesis}</a:t>
            </a:r>
          </a:p>
          <a:p>
            <a:pPr marL="0" indent="0">
              <a:buNone/>
            </a:pPr>
            <a:r>
              <a:rPr lang="en-US" sz="4000" dirty="0">
                <a:solidFill>
                  <a:srgbClr val="00B0F0"/>
                </a:solidFill>
              </a:rPr>
              <a:t>     d. Factor #4</a:t>
            </a:r>
            <a:r>
              <a:rPr lang="en-US" sz="4000" dirty="0"/>
              <a:t>: </a:t>
            </a:r>
            <a:r>
              <a:rPr lang="en-US" sz="4000" dirty="0">
                <a:solidFill>
                  <a:srgbClr val="FFFF00"/>
                </a:solidFill>
              </a:rPr>
              <a:t>no translation team has been willing to 	change 100s of years of “tradition”.</a:t>
            </a:r>
          </a:p>
          <a:p>
            <a:pPr marL="0" indent="0">
              <a:buNone/>
            </a:pPr>
            <a:r>
              <a:rPr lang="en-US" sz="4000" dirty="0"/>
              <a:t>     </a:t>
            </a:r>
          </a:p>
          <a:p>
            <a:pPr marL="0" indent="0">
              <a:buNone/>
            </a:pPr>
            <a:endParaRPr lang="en-US" sz="4000" dirty="0"/>
          </a:p>
          <a:p>
            <a:pPr marL="0" indent="0">
              <a:buNone/>
            </a:pPr>
            <a:endParaRPr lang="en-US" sz="4000" dirty="0"/>
          </a:p>
          <a:p>
            <a:pPr marL="0" indent="0">
              <a:buNone/>
            </a:pPr>
            <a:endParaRPr lang="en-US" sz="4000" dirty="0"/>
          </a:p>
        </p:txBody>
      </p:sp>
    </p:spTree>
    <p:extLst>
      <p:ext uri="{BB962C8B-B14F-4D97-AF65-F5344CB8AC3E}">
        <p14:creationId xmlns:p14="http://schemas.microsoft.com/office/powerpoint/2010/main" val="15013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4703D9B-864A-E811-3989-B0FB98388470}"/>
              </a:ext>
            </a:extLst>
          </p:cNvPr>
          <p:cNvPicPr>
            <a:picLocks noGrp="1" noChangeAspect="1"/>
          </p:cNvPicPr>
          <p:nvPr>
            <p:ph idx="1"/>
          </p:nvPr>
        </p:nvPicPr>
        <p:blipFill>
          <a:blip r:embed="rId3"/>
          <a:stretch>
            <a:fillRect/>
          </a:stretch>
        </p:blipFill>
        <p:spPr>
          <a:xfrm>
            <a:off x="6096000" y="0"/>
            <a:ext cx="6096000" cy="7351776"/>
          </a:xfrm>
          <a:prstGeom prst="rect">
            <a:avLst/>
          </a:prstGeom>
        </p:spPr>
      </p:pic>
      <p:pic>
        <p:nvPicPr>
          <p:cNvPr id="4" name="Picture 3">
            <a:extLst>
              <a:ext uri="{FF2B5EF4-FFF2-40B4-BE49-F238E27FC236}">
                <a16:creationId xmlns:a16="http://schemas.microsoft.com/office/drawing/2014/main" id="{2F27AF1E-F7C9-1221-D589-954A7BF2C559}"/>
              </a:ext>
            </a:extLst>
          </p:cNvPr>
          <p:cNvPicPr>
            <a:picLocks noChangeAspect="1"/>
          </p:cNvPicPr>
          <p:nvPr/>
        </p:nvPicPr>
        <p:blipFill>
          <a:blip r:embed="rId4"/>
          <a:stretch>
            <a:fillRect/>
          </a:stretch>
        </p:blipFill>
        <p:spPr>
          <a:xfrm>
            <a:off x="0" y="0"/>
            <a:ext cx="6096000" cy="6858000"/>
          </a:xfrm>
          <a:prstGeom prst="rect">
            <a:avLst/>
          </a:prstGeom>
        </p:spPr>
      </p:pic>
    </p:spTree>
    <p:extLst>
      <p:ext uri="{BB962C8B-B14F-4D97-AF65-F5344CB8AC3E}">
        <p14:creationId xmlns:p14="http://schemas.microsoft.com/office/powerpoint/2010/main" val="383315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94DDA80-DFF3-C6F7-B3D4-79AE4183EEE2}"/>
              </a:ext>
            </a:extLst>
          </p:cNvPr>
          <p:cNvPicPr>
            <a:picLocks noGrp="1" noChangeAspect="1"/>
          </p:cNvPicPr>
          <p:nvPr>
            <p:ph idx="1"/>
          </p:nvPr>
        </p:nvPicPr>
        <p:blipFill>
          <a:blip r:embed="rId2"/>
          <a:stretch>
            <a:fillRect/>
          </a:stretch>
        </p:blipFill>
        <p:spPr>
          <a:xfrm>
            <a:off x="0" y="-92597"/>
            <a:ext cx="12090400" cy="7315200"/>
          </a:xfrm>
          <a:prstGeom prst="rect">
            <a:avLst/>
          </a:prstGeom>
        </p:spPr>
      </p:pic>
    </p:spTree>
    <p:extLst>
      <p:ext uri="{BB962C8B-B14F-4D97-AF65-F5344CB8AC3E}">
        <p14:creationId xmlns:p14="http://schemas.microsoft.com/office/powerpoint/2010/main" val="1462252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692610-DBD2-497C-1838-36411F5AAA37}"/>
              </a:ext>
            </a:extLst>
          </p:cNvPr>
          <p:cNvSpPr>
            <a:spLocks noGrp="1"/>
          </p:cNvSpPr>
          <p:nvPr>
            <p:ph idx="1"/>
          </p:nvPr>
        </p:nvSpPr>
        <p:spPr>
          <a:xfrm>
            <a:off x="101600" y="76200"/>
            <a:ext cx="12090400" cy="6705600"/>
          </a:xfrm>
        </p:spPr>
        <p:txBody>
          <a:bodyPr>
            <a:normAutofit fontScale="85000" lnSpcReduction="20000"/>
          </a:bodyPr>
          <a:lstStyle/>
          <a:p>
            <a:pPr marL="0" indent="0">
              <a:buNone/>
            </a:pPr>
            <a:r>
              <a:rPr lang="en-US" sz="3600" dirty="0"/>
              <a:t>6.  What does “repentance” </a:t>
            </a:r>
            <a:r>
              <a:rPr lang="en-US" sz="3600" dirty="0">
                <a:solidFill>
                  <a:srgbClr val="FF0000"/>
                </a:solidFill>
              </a:rPr>
              <a:t>NOT</a:t>
            </a:r>
            <a:r>
              <a:rPr lang="en-US" sz="3600" dirty="0">
                <a:solidFill>
                  <a:srgbClr val="FFFF00"/>
                </a:solidFill>
              </a:rPr>
              <a:t> </a:t>
            </a:r>
            <a:r>
              <a:rPr lang="en-US" sz="3600" dirty="0"/>
              <a:t>mean?</a:t>
            </a:r>
            <a:r>
              <a:rPr lang="en-US" sz="3600" dirty="0">
                <a:solidFill>
                  <a:srgbClr val="FFFF00"/>
                </a:solidFill>
              </a:rPr>
              <a:t> </a:t>
            </a:r>
            <a:r>
              <a:rPr lang="en-US" sz="3600" dirty="0">
                <a:solidFill>
                  <a:srgbClr val="FF0000"/>
                </a:solidFill>
              </a:rPr>
              <a:t>REPENTANCE …</a:t>
            </a:r>
          </a:p>
          <a:p>
            <a:pPr marL="0" indent="0">
              <a:buNone/>
            </a:pPr>
            <a:r>
              <a:rPr lang="en-US" sz="4100" dirty="0"/>
              <a:t>    a.  is </a:t>
            </a:r>
            <a:r>
              <a:rPr lang="en-US" sz="4100" dirty="0">
                <a:solidFill>
                  <a:srgbClr val="00B0F0"/>
                </a:solidFill>
              </a:rPr>
              <a:t>not</a:t>
            </a:r>
            <a:r>
              <a:rPr lang="en-US" sz="4100" dirty="0"/>
              <a:t> necessarily connected with your “</a:t>
            </a:r>
            <a:r>
              <a:rPr lang="en-US" sz="4100" dirty="0">
                <a:solidFill>
                  <a:srgbClr val="FFFF00"/>
                </a:solidFill>
              </a:rPr>
              <a:t>SINS</a:t>
            </a:r>
            <a:r>
              <a:rPr lang="en-US" sz="4100" dirty="0"/>
              <a:t>” {context determines what the </a:t>
            </a:r>
            <a:r>
              <a:rPr lang="en-US" sz="4100" dirty="0">
                <a:solidFill>
                  <a:srgbClr val="00B050"/>
                </a:solidFill>
              </a:rPr>
              <a:t>object</a:t>
            </a:r>
            <a:r>
              <a:rPr lang="en-US" sz="4100" dirty="0"/>
              <a:t> of repentance is, and while sometimes believers are told to ‘repent </a:t>
            </a:r>
            <a:r>
              <a:rPr lang="en-US" sz="4100" u="sng" dirty="0"/>
              <a:t>from their sins</a:t>
            </a:r>
            <a:r>
              <a:rPr lang="en-US" sz="4100" dirty="0"/>
              <a:t>’, unbelievers are </a:t>
            </a:r>
            <a:r>
              <a:rPr lang="en-US" sz="4100" dirty="0">
                <a:solidFill>
                  <a:srgbClr val="FF0000"/>
                </a:solidFill>
              </a:rPr>
              <a:t>not</a:t>
            </a:r>
            <a:r>
              <a:rPr lang="en-US" sz="4100" dirty="0"/>
              <a:t> required to do so for salvation} </a:t>
            </a:r>
          </a:p>
          <a:p>
            <a:pPr marL="0" indent="0">
              <a:buNone/>
            </a:pPr>
            <a:endParaRPr lang="en-US" sz="1100" dirty="0"/>
          </a:p>
          <a:p>
            <a:pPr marL="0" indent="0">
              <a:buNone/>
              <a:tabLst>
                <a:tab pos="630238" algn="l"/>
              </a:tabLst>
            </a:pPr>
            <a:r>
              <a:rPr lang="en-US" sz="4100" dirty="0"/>
              <a:t>    b.  does </a:t>
            </a:r>
            <a:r>
              <a:rPr lang="en-US" sz="4100" dirty="0">
                <a:solidFill>
                  <a:srgbClr val="00B0F0"/>
                </a:solidFill>
              </a:rPr>
              <a:t>not</a:t>
            </a:r>
            <a:r>
              <a:rPr lang="en-US" sz="4100" dirty="0"/>
              <a:t> mean ‘</a:t>
            </a:r>
            <a:r>
              <a:rPr lang="en-US" sz="4100" dirty="0">
                <a:solidFill>
                  <a:srgbClr val="FFFF00"/>
                </a:solidFill>
              </a:rPr>
              <a:t>SORROW</a:t>
            </a:r>
            <a:r>
              <a:rPr lang="en-US" sz="4100" dirty="0"/>
              <a:t>’{though it might lead to or accompany salvation. It is important to remember that sorrow can </a:t>
            </a:r>
            <a:r>
              <a:rPr lang="en-US" sz="4100" dirty="0">
                <a:solidFill>
                  <a:srgbClr val="FF0000"/>
                </a:solidFill>
              </a:rPr>
              <a:t>PRECEDE</a:t>
            </a:r>
            <a:r>
              <a:rPr lang="en-US" sz="4100" dirty="0"/>
              <a:t> </a:t>
            </a:r>
            <a:r>
              <a:rPr lang="en-US" sz="4100" dirty="0">
                <a:solidFill>
                  <a:srgbClr val="00B0F0"/>
                </a:solidFill>
              </a:rPr>
              <a:t>repentance</a:t>
            </a:r>
            <a:r>
              <a:rPr lang="en-US" sz="4100" dirty="0"/>
              <a:t>, </a:t>
            </a:r>
            <a:r>
              <a:rPr lang="en-US" sz="4100" dirty="0">
                <a:solidFill>
                  <a:srgbClr val="FF0000"/>
                </a:solidFill>
              </a:rPr>
              <a:t>ACCOMPANY</a:t>
            </a:r>
            <a:r>
              <a:rPr lang="en-US" sz="4100" dirty="0"/>
              <a:t> </a:t>
            </a:r>
            <a:r>
              <a:rPr lang="en-US" sz="4100" dirty="0">
                <a:solidFill>
                  <a:srgbClr val="00B0F0"/>
                </a:solidFill>
              </a:rPr>
              <a:t>repentance</a:t>
            </a:r>
            <a:r>
              <a:rPr lang="en-US" sz="4100" dirty="0"/>
              <a:t>, or </a:t>
            </a:r>
            <a:r>
              <a:rPr lang="en-US" sz="4100" dirty="0">
                <a:solidFill>
                  <a:srgbClr val="FF0000"/>
                </a:solidFill>
              </a:rPr>
              <a:t>FOLLOW</a:t>
            </a:r>
            <a:r>
              <a:rPr lang="en-US" sz="4100" dirty="0"/>
              <a:t> </a:t>
            </a:r>
            <a:r>
              <a:rPr lang="en-US" sz="4100" dirty="0">
                <a:solidFill>
                  <a:srgbClr val="00B0F0"/>
                </a:solidFill>
              </a:rPr>
              <a:t>repentance</a:t>
            </a:r>
            <a:r>
              <a:rPr lang="en-US" sz="4100" dirty="0"/>
              <a:t>, but sorrow is </a:t>
            </a:r>
            <a:r>
              <a:rPr lang="en-US" sz="4100" dirty="0">
                <a:solidFill>
                  <a:srgbClr val="FFFF00"/>
                </a:solidFill>
              </a:rPr>
              <a:t>NOT</a:t>
            </a:r>
            <a:r>
              <a:rPr lang="en-US" sz="4100" dirty="0"/>
              <a:t> </a:t>
            </a:r>
            <a:r>
              <a:rPr lang="en-US" sz="4100" dirty="0">
                <a:solidFill>
                  <a:srgbClr val="00B0F0"/>
                </a:solidFill>
              </a:rPr>
              <a:t>repentance</a:t>
            </a:r>
            <a:r>
              <a:rPr lang="en-US" sz="4100" dirty="0"/>
              <a:t> which requires no  </a:t>
            </a:r>
            <a:r>
              <a:rPr lang="en-US" sz="4100" dirty="0">
                <a:solidFill>
                  <a:srgbClr val="FF0000"/>
                </a:solidFill>
              </a:rPr>
              <a:t>EMOTIONAL</a:t>
            </a:r>
            <a:r>
              <a:rPr lang="en-US" sz="4100" dirty="0"/>
              <a:t> element involved. </a:t>
            </a:r>
          </a:p>
          <a:p>
            <a:pPr marL="0" indent="0">
              <a:buNone/>
            </a:pPr>
            <a:r>
              <a:rPr lang="en-US" sz="4100" dirty="0"/>
              <a:t>    c.  It does </a:t>
            </a:r>
            <a:r>
              <a:rPr lang="en-US" sz="4100" dirty="0">
                <a:solidFill>
                  <a:srgbClr val="00B0F0"/>
                </a:solidFill>
              </a:rPr>
              <a:t>not </a:t>
            </a:r>
            <a:r>
              <a:rPr lang="en-US" sz="4100" dirty="0"/>
              <a:t>mean ‘</a:t>
            </a:r>
            <a:r>
              <a:rPr lang="en-US" sz="4100" dirty="0">
                <a:solidFill>
                  <a:srgbClr val="FFFF00"/>
                </a:solidFill>
              </a:rPr>
              <a:t>TURNING FROM SIN</a:t>
            </a:r>
            <a:r>
              <a:rPr lang="en-US" sz="4100" dirty="0"/>
              <a:t>’ – for did God turn from His sins when He repented? {He had none!} </a:t>
            </a:r>
          </a:p>
          <a:p>
            <a:pPr marL="0" indent="0">
              <a:buNone/>
              <a:tabLst>
                <a:tab pos="461963" algn="l"/>
                <a:tab pos="914400" algn="l"/>
              </a:tabLst>
            </a:pPr>
            <a:r>
              <a:rPr lang="en-US" sz="4100" dirty="0"/>
              <a:t>    d.  It does </a:t>
            </a:r>
            <a:r>
              <a:rPr lang="en-US" sz="4100" dirty="0">
                <a:solidFill>
                  <a:srgbClr val="00B0F0"/>
                </a:solidFill>
              </a:rPr>
              <a:t>not</a:t>
            </a:r>
            <a:r>
              <a:rPr lang="en-US" sz="4100" dirty="0"/>
              <a:t> mean a </a:t>
            </a:r>
            <a:r>
              <a:rPr lang="en-US" sz="4100" dirty="0">
                <a:solidFill>
                  <a:srgbClr val="FFFF00"/>
                </a:solidFill>
              </a:rPr>
              <a:t>CHANGE IN BEHAVIOR </a:t>
            </a:r>
            <a:r>
              <a:rPr lang="en-US" sz="4100" dirty="0"/>
              <a:t>{though that may or may not be the fruit of it – Luke 17:3-4}</a:t>
            </a:r>
          </a:p>
          <a:p>
            <a:pPr marL="0" indent="0">
              <a:buNone/>
            </a:pPr>
            <a:endParaRPr lang="en-US" sz="3600" dirty="0"/>
          </a:p>
        </p:txBody>
      </p:sp>
    </p:spTree>
    <p:extLst>
      <p:ext uri="{BB962C8B-B14F-4D97-AF65-F5344CB8AC3E}">
        <p14:creationId xmlns:p14="http://schemas.microsoft.com/office/powerpoint/2010/main" val="48389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DC6CD0-4ABD-A00D-26EB-02960B9146E6}"/>
              </a:ext>
            </a:extLst>
          </p:cNvPr>
          <p:cNvSpPr>
            <a:spLocks noGrp="1"/>
          </p:cNvSpPr>
          <p:nvPr>
            <p:ph idx="1"/>
          </p:nvPr>
        </p:nvSpPr>
        <p:spPr/>
        <p:txBody>
          <a:bodyPr>
            <a:normAutofit/>
          </a:bodyPr>
          <a:lstStyle/>
          <a:p>
            <a:pPr marL="0" indent="0" algn="ctr">
              <a:buNone/>
            </a:pPr>
            <a:r>
              <a:rPr lang="en-US" sz="4000" dirty="0">
                <a:solidFill>
                  <a:srgbClr val="FFFF00"/>
                </a:solidFill>
              </a:rPr>
              <a:t> Luke 17:3-4  </a:t>
            </a:r>
          </a:p>
          <a:p>
            <a:pPr marL="0" indent="0">
              <a:buNone/>
            </a:pPr>
            <a:r>
              <a:rPr lang="en-US" sz="4000" dirty="0"/>
              <a:t>"Take heed to yourselves. If {3</a:t>
            </a:r>
            <a:r>
              <a:rPr lang="en-US" sz="4000" baseline="30000" dirty="0"/>
              <a:t>RD</a:t>
            </a:r>
            <a:r>
              <a:rPr lang="en-US" sz="4000" dirty="0"/>
              <a:t>} your </a:t>
            </a:r>
            <a:r>
              <a:rPr lang="en-US" sz="4000" dirty="0">
                <a:solidFill>
                  <a:srgbClr val="00B0F0"/>
                </a:solidFill>
              </a:rPr>
              <a:t>brother</a:t>
            </a:r>
            <a:r>
              <a:rPr lang="en-US" sz="4000" dirty="0"/>
              <a:t> </a:t>
            </a:r>
            <a:r>
              <a:rPr lang="en-US" sz="4000" dirty="0">
                <a:solidFill>
                  <a:srgbClr val="FFFF00"/>
                </a:solidFill>
              </a:rPr>
              <a:t>sins against you</a:t>
            </a:r>
            <a:r>
              <a:rPr lang="en-US" sz="4000" dirty="0"/>
              <a:t>, </a:t>
            </a:r>
            <a:r>
              <a:rPr lang="en-US" sz="4000" dirty="0">
                <a:solidFill>
                  <a:srgbClr val="00B050"/>
                </a:solidFill>
              </a:rPr>
              <a:t>rebuke him</a:t>
            </a:r>
            <a:r>
              <a:rPr lang="en-US" sz="4000" dirty="0"/>
              <a:t>; and </a:t>
            </a:r>
            <a:r>
              <a:rPr lang="en-US" sz="4000" dirty="0">
                <a:solidFill>
                  <a:srgbClr val="FF0000"/>
                </a:solidFill>
              </a:rPr>
              <a:t>if he repents </a:t>
            </a:r>
            <a:r>
              <a:rPr lang="en-US" sz="4000" dirty="0"/>
              <a:t>{</a:t>
            </a:r>
            <a:r>
              <a:rPr lang="en-US" sz="4000" dirty="0" err="1"/>
              <a:t>metanoeo</a:t>
            </a:r>
            <a:r>
              <a:rPr lang="en-US" sz="4000" dirty="0"/>
              <a:t>}</a:t>
            </a:r>
            <a:r>
              <a:rPr lang="en-US" sz="4000" dirty="0">
                <a:solidFill>
                  <a:srgbClr val="FF0000"/>
                </a:solidFill>
              </a:rPr>
              <a:t> </a:t>
            </a:r>
            <a:r>
              <a:rPr lang="en-US" sz="4000" dirty="0"/>
              <a:t>, </a:t>
            </a:r>
            <a:r>
              <a:rPr lang="en-US" sz="4000" dirty="0">
                <a:solidFill>
                  <a:srgbClr val="00B050"/>
                </a:solidFill>
              </a:rPr>
              <a:t>forgive him</a:t>
            </a:r>
            <a:r>
              <a:rPr lang="en-US" sz="4000" dirty="0"/>
              <a:t>. </a:t>
            </a:r>
          </a:p>
          <a:p>
            <a:pPr marL="0" indent="0">
              <a:buNone/>
            </a:pPr>
            <a:r>
              <a:rPr lang="en-US" sz="4000" dirty="0"/>
              <a:t>4 "And if {3</a:t>
            </a:r>
            <a:r>
              <a:rPr lang="en-US" sz="4000" baseline="30000" dirty="0"/>
              <a:t>rd</a:t>
            </a:r>
            <a:r>
              <a:rPr lang="en-US" sz="4000" dirty="0"/>
              <a:t>} </a:t>
            </a:r>
            <a:r>
              <a:rPr lang="en-US" sz="4000" dirty="0">
                <a:solidFill>
                  <a:srgbClr val="00B0F0"/>
                </a:solidFill>
              </a:rPr>
              <a:t>he</a:t>
            </a:r>
            <a:r>
              <a:rPr lang="en-US" sz="4000" dirty="0"/>
              <a:t> </a:t>
            </a:r>
            <a:r>
              <a:rPr lang="en-US" sz="4000" dirty="0">
                <a:solidFill>
                  <a:srgbClr val="FFFF00"/>
                </a:solidFill>
              </a:rPr>
              <a:t>sins against you </a:t>
            </a:r>
            <a:r>
              <a:rPr lang="en-US" sz="4000" dirty="0">
                <a:solidFill>
                  <a:srgbClr val="FFC000"/>
                </a:solidFill>
              </a:rPr>
              <a:t>seven times </a:t>
            </a:r>
            <a:r>
              <a:rPr lang="en-US" sz="4000" dirty="0"/>
              <a:t>in a day, </a:t>
            </a:r>
          </a:p>
          <a:p>
            <a:pPr marL="0" indent="0">
              <a:buNone/>
            </a:pPr>
            <a:r>
              <a:rPr lang="en-US" sz="4000" dirty="0"/>
              <a:t>and </a:t>
            </a:r>
            <a:r>
              <a:rPr lang="en-US" sz="4000" dirty="0">
                <a:solidFill>
                  <a:srgbClr val="FFC000"/>
                </a:solidFill>
              </a:rPr>
              <a:t>seven times </a:t>
            </a:r>
            <a:r>
              <a:rPr lang="en-US" sz="4000" dirty="0"/>
              <a:t>in a day returns to you, saying, </a:t>
            </a:r>
          </a:p>
          <a:p>
            <a:pPr marL="0" indent="0">
              <a:buNone/>
            </a:pPr>
            <a:r>
              <a:rPr lang="en-US" sz="4000" dirty="0"/>
              <a:t>`</a:t>
            </a:r>
            <a:r>
              <a:rPr lang="en-US" sz="4000" dirty="0">
                <a:solidFill>
                  <a:srgbClr val="FF0000"/>
                </a:solidFill>
              </a:rPr>
              <a:t>I repent </a:t>
            </a:r>
            <a:r>
              <a:rPr lang="en-US" sz="4000" dirty="0"/>
              <a:t>{</a:t>
            </a:r>
            <a:r>
              <a:rPr lang="en-US" sz="4000" dirty="0" err="1"/>
              <a:t>metanoeo</a:t>
            </a:r>
            <a:r>
              <a:rPr lang="en-US" sz="4000" dirty="0"/>
              <a:t>},' </a:t>
            </a:r>
            <a:r>
              <a:rPr lang="en-US" sz="4000" dirty="0">
                <a:solidFill>
                  <a:srgbClr val="00B050"/>
                </a:solidFill>
              </a:rPr>
              <a:t>you shall forgive him</a:t>
            </a:r>
            <a:r>
              <a:rPr lang="en-US" sz="4000" dirty="0"/>
              <a:t>."</a:t>
            </a:r>
          </a:p>
        </p:txBody>
      </p:sp>
    </p:spTree>
    <p:extLst>
      <p:ext uri="{BB962C8B-B14F-4D97-AF65-F5344CB8AC3E}">
        <p14:creationId xmlns:p14="http://schemas.microsoft.com/office/powerpoint/2010/main" val="2806474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1C80F6-6029-C24F-7FB3-3D47BB0A241B}"/>
              </a:ext>
            </a:extLst>
          </p:cNvPr>
          <p:cNvSpPr>
            <a:spLocks noGrp="1"/>
          </p:cNvSpPr>
          <p:nvPr>
            <p:ph idx="1"/>
          </p:nvPr>
        </p:nvSpPr>
        <p:spPr/>
        <p:txBody>
          <a:bodyPr>
            <a:noAutofit/>
          </a:bodyPr>
          <a:lstStyle/>
          <a:p>
            <a:pPr marL="0" indent="0">
              <a:buNone/>
            </a:pPr>
            <a:r>
              <a:rPr lang="en-US" sz="3600" dirty="0"/>
              <a:t>Morgan Arnold writes, “One common mistake Lordship theologians make is to </a:t>
            </a:r>
            <a:r>
              <a:rPr lang="en-US" sz="3600" dirty="0">
                <a:solidFill>
                  <a:srgbClr val="FFFF00"/>
                </a:solidFill>
              </a:rPr>
              <a:t>conflate repentance with the fruits of repentance</a:t>
            </a:r>
            <a:r>
              <a:rPr lang="en-US" sz="3600" dirty="0"/>
              <a:t>. The distinction between the two must be observed and interpreted appropriately. </a:t>
            </a:r>
          </a:p>
          <a:p>
            <a:pPr marL="0" indent="0">
              <a:buNone/>
            </a:pPr>
            <a:r>
              <a:rPr lang="en-US" sz="3600" dirty="0"/>
              <a:t>For example, in Luke 3:8a, John the Baptist admonishes the Pharisees and Sadducees: “</a:t>
            </a:r>
            <a:r>
              <a:rPr lang="en-US" sz="3600" dirty="0">
                <a:solidFill>
                  <a:srgbClr val="FFFF00"/>
                </a:solidFill>
              </a:rPr>
              <a:t>Therefore bear fruit in keeping with repentance</a:t>
            </a:r>
            <a:r>
              <a:rPr lang="en-US" sz="3600" dirty="0"/>
              <a:t>.” Bing points out that subsequently, “When the people ask ‘</a:t>
            </a:r>
            <a:r>
              <a:rPr lang="en-US" sz="3600" dirty="0">
                <a:solidFill>
                  <a:srgbClr val="FFFF00"/>
                </a:solidFill>
              </a:rPr>
              <a:t>What shall we do?’ </a:t>
            </a:r>
            <a:r>
              <a:rPr lang="en-US" sz="3600" dirty="0"/>
              <a:t>(3:10. 12, 14a), they are asking for an expansion of the nearest thought: John’s exhortation to bear fruits worthy of repentance (3:8).”  </a:t>
            </a:r>
            <a:r>
              <a:rPr lang="en-US" sz="3600" dirty="0">
                <a:solidFill>
                  <a:srgbClr val="FFFF00"/>
                </a:solidFill>
              </a:rPr>
              <a:t>Thus, there is a marked delineation between someone changing their mind and someone changing their actions in response to the change of mind. </a:t>
            </a:r>
          </a:p>
        </p:txBody>
      </p:sp>
    </p:spTree>
    <p:extLst>
      <p:ext uri="{BB962C8B-B14F-4D97-AF65-F5344CB8AC3E}">
        <p14:creationId xmlns:p14="http://schemas.microsoft.com/office/powerpoint/2010/main" val="2704939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1C80F6-6029-C24F-7FB3-3D47BB0A241B}"/>
              </a:ext>
            </a:extLst>
          </p:cNvPr>
          <p:cNvSpPr>
            <a:spLocks noGrp="1"/>
          </p:cNvSpPr>
          <p:nvPr>
            <p:ph idx="1"/>
          </p:nvPr>
        </p:nvSpPr>
        <p:spPr/>
        <p:txBody>
          <a:bodyPr>
            <a:noAutofit/>
          </a:bodyPr>
          <a:lstStyle/>
          <a:p>
            <a:pPr marL="0" indent="0">
              <a:buNone/>
            </a:pPr>
            <a:r>
              <a:rPr lang="en-US" sz="3600" dirty="0"/>
              <a:t>Also, in Acts 26:20, Paul uses similar language when testifying to King Agrippa concerning why the Jews seized him in the temple and was almost put to death. He shares that after his heavenly vision of Jesus, he “kept declaring both to those of Damascus first, and also at Jerusalem and then throughout all the region of Judea, and even to the Gentiles, </a:t>
            </a:r>
            <a:r>
              <a:rPr lang="en-US" sz="3600" dirty="0">
                <a:solidFill>
                  <a:srgbClr val="FFFF00"/>
                </a:solidFill>
              </a:rPr>
              <a:t>that they should repent and turn to God, performing deeds appropriate to repentance</a:t>
            </a:r>
            <a:r>
              <a:rPr lang="en-US" sz="3600" dirty="0"/>
              <a:t>. {Morgan Arnold}</a:t>
            </a:r>
          </a:p>
        </p:txBody>
      </p:sp>
    </p:spTree>
    <p:extLst>
      <p:ext uri="{BB962C8B-B14F-4D97-AF65-F5344CB8AC3E}">
        <p14:creationId xmlns:p14="http://schemas.microsoft.com/office/powerpoint/2010/main" val="3761604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85FA1-8C25-DE2C-3C3D-AB4ACE5D1FC7}"/>
              </a:ext>
            </a:extLst>
          </p:cNvPr>
          <p:cNvSpPr>
            <a:spLocks noGrp="1"/>
          </p:cNvSpPr>
          <p:nvPr>
            <p:ph idx="1"/>
          </p:nvPr>
        </p:nvSpPr>
        <p:spPr>
          <a:xfrm>
            <a:off x="1676400" y="152400"/>
            <a:ext cx="3505200" cy="6553200"/>
          </a:xfrm>
        </p:spPr>
        <p:txBody>
          <a:bodyPr>
            <a:normAutofit/>
          </a:bodyPr>
          <a:lstStyle/>
          <a:p>
            <a:pPr algn="ctr"/>
            <a:endParaRPr lang="en-US" sz="3600" dirty="0">
              <a:solidFill>
                <a:srgbClr val="FF0000"/>
              </a:solidFill>
            </a:endParaRPr>
          </a:p>
        </p:txBody>
      </p:sp>
      <p:pic>
        <p:nvPicPr>
          <p:cNvPr id="3" name="Picture 2">
            <a:extLst>
              <a:ext uri="{FF2B5EF4-FFF2-40B4-BE49-F238E27FC236}">
                <a16:creationId xmlns:a16="http://schemas.microsoft.com/office/drawing/2014/main" id="{87324CD5-3CC9-E03C-8ACA-D3248F3CACFE}"/>
              </a:ext>
            </a:extLst>
          </p:cNvPr>
          <p:cNvPicPr>
            <a:picLocks noChangeAspect="1"/>
          </p:cNvPicPr>
          <p:nvPr/>
        </p:nvPicPr>
        <p:blipFill>
          <a:blip r:embed="rId3"/>
          <a:stretch>
            <a:fillRect/>
          </a:stretch>
        </p:blipFill>
        <p:spPr>
          <a:xfrm>
            <a:off x="0" y="-137160"/>
            <a:ext cx="6096000" cy="6995160"/>
          </a:xfrm>
          <a:prstGeom prst="rect">
            <a:avLst/>
          </a:prstGeom>
        </p:spPr>
      </p:pic>
      <p:pic>
        <p:nvPicPr>
          <p:cNvPr id="4" name="Picture 3">
            <a:extLst>
              <a:ext uri="{FF2B5EF4-FFF2-40B4-BE49-F238E27FC236}">
                <a16:creationId xmlns:a16="http://schemas.microsoft.com/office/drawing/2014/main" id="{5FE17E1F-EE8E-7BBC-4685-55B99AADDA81}"/>
              </a:ext>
            </a:extLst>
          </p:cNvPr>
          <p:cNvPicPr>
            <a:picLocks noChangeAspect="1"/>
          </p:cNvPicPr>
          <p:nvPr/>
        </p:nvPicPr>
        <p:blipFill>
          <a:blip r:embed="rId4"/>
          <a:stretch>
            <a:fillRect/>
          </a:stretch>
        </p:blipFill>
        <p:spPr>
          <a:xfrm>
            <a:off x="6230112" y="0"/>
            <a:ext cx="5961888" cy="6858000"/>
          </a:xfrm>
          <a:prstGeom prst="rect">
            <a:avLst/>
          </a:prstGeom>
        </p:spPr>
      </p:pic>
    </p:spTree>
    <p:extLst>
      <p:ext uri="{BB962C8B-B14F-4D97-AF65-F5344CB8AC3E}">
        <p14:creationId xmlns:p14="http://schemas.microsoft.com/office/powerpoint/2010/main" val="39814703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29B52-888E-0B88-BB86-C97EF41583AF}"/>
              </a:ext>
            </a:extLst>
          </p:cNvPr>
          <p:cNvSpPr>
            <a:spLocks noGrp="1"/>
          </p:cNvSpPr>
          <p:nvPr>
            <p:ph idx="1"/>
          </p:nvPr>
        </p:nvSpPr>
        <p:spPr>
          <a:xfrm>
            <a:off x="101600" y="76200"/>
            <a:ext cx="6484551" cy="6705600"/>
          </a:xfrm>
        </p:spPr>
        <p:txBody>
          <a:bodyPr>
            <a:normAutofit/>
          </a:bodyPr>
          <a:lstStyle/>
          <a:p>
            <a:pPr marL="0" indent="0">
              <a:buNone/>
            </a:pPr>
            <a:r>
              <a:rPr lang="en-US" sz="3600" dirty="0"/>
              <a:t>Charlie  Bing aptly states, </a:t>
            </a:r>
          </a:p>
          <a:p>
            <a:pPr marL="0" indent="0">
              <a:buNone/>
            </a:pPr>
            <a:r>
              <a:rPr lang="en-US" sz="3600" dirty="0"/>
              <a:t>“</a:t>
            </a:r>
            <a:r>
              <a:rPr lang="en-US" sz="3600" dirty="0">
                <a:solidFill>
                  <a:srgbClr val="FFFF00"/>
                </a:solidFill>
              </a:rPr>
              <a:t>It is a careless error to make the outward fruit of repentance the same as inner repentance itself. The fruit must be distinguished from the root, the cause from the effect</a:t>
            </a:r>
            <a:r>
              <a:rPr lang="en-US" sz="3600" dirty="0"/>
              <a:t>.”</a:t>
            </a:r>
          </a:p>
        </p:txBody>
      </p:sp>
      <p:pic>
        <p:nvPicPr>
          <p:cNvPr id="4" name="Picture 3">
            <a:extLst>
              <a:ext uri="{FF2B5EF4-FFF2-40B4-BE49-F238E27FC236}">
                <a16:creationId xmlns:a16="http://schemas.microsoft.com/office/drawing/2014/main" id="{4333ADE2-10D9-EC37-70BC-E0EEC643E26E}"/>
              </a:ext>
            </a:extLst>
          </p:cNvPr>
          <p:cNvPicPr>
            <a:picLocks noChangeAspect="1"/>
          </p:cNvPicPr>
          <p:nvPr/>
        </p:nvPicPr>
        <p:blipFill>
          <a:blip r:embed="rId2"/>
          <a:stretch>
            <a:fillRect/>
          </a:stretch>
        </p:blipFill>
        <p:spPr>
          <a:xfrm>
            <a:off x="7620000" y="76200"/>
            <a:ext cx="4572000" cy="6858000"/>
          </a:xfrm>
          <a:prstGeom prst="rect">
            <a:avLst/>
          </a:prstGeom>
        </p:spPr>
      </p:pic>
    </p:spTree>
    <p:extLst>
      <p:ext uri="{BB962C8B-B14F-4D97-AF65-F5344CB8AC3E}">
        <p14:creationId xmlns:p14="http://schemas.microsoft.com/office/powerpoint/2010/main" val="1754706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8E0B6E-6BB7-6A8F-546D-A1DD7D2B8133}"/>
              </a:ext>
            </a:extLst>
          </p:cNvPr>
          <p:cNvSpPr>
            <a:spLocks noGrp="1"/>
          </p:cNvSpPr>
          <p:nvPr>
            <p:ph idx="1"/>
          </p:nvPr>
        </p:nvSpPr>
        <p:spPr>
          <a:xfrm>
            <a:off x="101600" y="76200"/>
            <a:ext cx="6796911" cy="6705600"/>
          </a:xfrm>
        </p:spPr>
        <p:txBody>
          <a:bodyPr>
            <a:normAutofit lnSpcReduction="10000"/>
          </a:bodyPr>
          <a:lstStyle/>
          <a:p>
            <a:pPr marL="0" indent="0">
              <a:buNone/>
            </a:pPr>
            <a:r>
              <a:rPr lang="en-US" sz="4000" dirty="0"/>
              <a:t>Reformed theologian, Wayne Grudem, writes in his</a:t>
            </a:r>
          </a:p>
          <a:p>
            <a:pPr marL="0" indent="0">
              <a:buNone/>
            </a:pPr>
            <a:r>
              <a:rPr lang="en-US" sz="4000" i="1" dirty="0"/>
              <a:t>Systematic Theology: An Introduction to Biblical</a:t>
            </a:r>
          </a:p>
          <a:p>
            <a:pPr marL="0" indent="0">
              <a:buNone/>
            </a:pPr>
            <a:r>
              <a:rPr lang="en-US" sz="4000" i="1" dirty="0"/>
              <a:t>Doctrine</a:t>
            </a:r>
            <a:r>
              <a:rPr lang="en-US" sz="4000" dirty="0"/>
              <a:t>. He states, </a:t>
            </a:r>
          </a:p>
          <a:p>
            <a:pPr marL="0" indent="0">
              <a:buNone/>
            </a:pPr>
            <a:r>
              <a:rPr lang="en-US" sz="4000" dirty="0"/>
              <a:t>“</a:t>
            </a:r>
            <a:r>
              <a:rPr lang="en-US" sz="4000" i="1" dirty="0">
                <a:solidFill>
                  <a:srgbClr val="FFFF00"/>
                </a:solidFill>
              </a:rPr>
              <a:t>Repentance is a heartfelt sorrow for sin, a renouncing of it, and a sincere</a:t>
            </a:r>
          </a:p>
          <a:p>
            <a:pPr marL="0" indent="0">
              <a:buNone/>
            </a:pPr>
            <a:r>
              <a:rPr lang="en-US" sz="4000" i="1" dirty="0">
                <a:solidFill>
                  <a:srgbClr val="FFFF00"/>
                </a:solidFill>
              </a:rPr>
              <a:t>commitment to forsake it and walk in obedience to Christ</a:t>
            </a:r>
            <a:r>
              <a:rPr lang="en-US" sz="4000" dirty="0"/>
              <a:t>.” {pg. 713}</a:t>
            </a:r>
          </a:p>
        </p:txBody>
      </p:sp>
      <p:pic>
        <p:nvPicPr>
          <p:cNvPr id="4" name="Picture 3">
            <a:extLst>
              <a:ext uri="{FF2B5EF4-FFF2-40B4-BE49-F238E27FC236}">
                <a16:creationId xmlns:a16="http://schemas.microsoft.com/office/drawing/2014/main" id="{0EE9DBDD-3F6D-863B-9CDE-ED8F68C792C7}"/>
              </a:ext>
            </a:extLst>
          </p:cNvPr>
          <p:cNvPicPr>
            <a:picLocks noChangeAspect="1"/>
          </p:cNvPicPr>
          <p:nvPr/>
        </p:nvPicPr>
        <p:blipFill>
          <a:blip r:embed="rId2"/>
          <a:stretch>
            <a:fillRect/>
          </a:stretch>
        </p:blipFill>
        <p:spPr>
          <a:xfrm>
            <a:off x="6898510" y="0"/>
            <a:ext cx="5293489" cy="6837165"/>
          </a:xfrm>
          <a:prstGeom prst="rect">
            <a:avLst/>
          </a:prstGeom>
        </p:spPr>
      </p:pic>
    </p:spTree>
    <p:extLst>
      <p:ext uri="{BB962C8B-B14F-4D97-AF65-F5344CB8AC3E}">
        <p14:creationId xmlns:p14="http://schemas.microsoft.com/office/powerpoint/2010/main" val="3115218689"/>
      </p:ext>
    </p:extLst>
  </p:cSld>
  <p:clrMapOvr>
    <a:masterClrMapping/>
  </p:clrMapOvr>
  <p:transition spd="slow">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Ray Comfort: EXPOSED!">
            <a:hlinkClick r:id="" action="ppaction://media"/>
            <a:extLst>
              <a:ext uri="{FF2B5EF4-FFF2-40B4-BE49-F238E27FC236}">
                <a16:creationId xmlns:a16="http://schemas.microsoft.com/office/drawing/2014/main" id="{A19776FB-A870-0B6E-61D8-88D20964E43E}"/>
              </a:ext>
            </a:extLst>
          </p:cNvPr>
          <p:cNvPicPr>
            <a:picLocks noRot="1" noChangeAspect="1"/>
          </p:cNvPicPr>
          <p:nvPr>
            <a:videoFile r:link="rId1"/>
          </p:nvPr>
        </p:nvPicPr>
        <p:blipFill>
          <a:blip r:embed="rId4"/>
          <a:stretch>
            <a:fillRect/>
          </a:stretch>
        </p:blipFill>
        <p:spPr>
          <a:xfrm>
            <a:off x="4157663" y="0"/>
            <a:ext cx="3875087" cy="6858000"/>
          </a:xfrm>
          <a:prstGeom prst="rect">
            <a:avLst/>
          </a:prstGeom>
        </p:spPr>
      </p:pic>
    </p:spTree>
    <p:extLst>
      <p:ext uri="{BB962C8B-B14F-4D97-AF65-F5344CB8AC3E}">
        <p14:creationId xmlns:p14="http://schemas.microsoft.com/office/powerpoint/2010/main" val="358919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458287-DE63-8F1F-A0EA-65DF9E15485E}"/>
              </a:ext>
            </a:extLst>
          </p:cNvPr>
          <p:cNvSpPr>
            <a:spLocks noGrp="1"/>
          </p:cNvSpPr>
          <p:nvPr>
            <p:ph idx="1"/>
          </p:nvPr>
        </p:nvSpPr>
        <p:spPr>
          <a:xfrm>
            <a:off x="159473" y="76200"/>
            <a:ext cx="7086278" cy="6705600"/>
          </a:xfrm>
        </p:spPr>
        <p:txBody>
          <a:bodyPr>
            <a:normAutofit lnSpcReduction="10000"/>
          </a:bodyPr>
          <a:lstStyle/>
          <a:p>
            <a:pPr marL="0" indent="0">
              <a:buNone/>
            </a:pPr>
            <a:r>
              <a:rPr lang="en-US" sz="3200" dirty="0">
                <a:solidFill>
                  <a:srgbClr val="FFFF00"/>
                </a:solidFill>
              </a:rPr>
              <a:t>Dr Charles Ryrie </a:t>
            </a:r>
            <a:r>
              <a:rPr lang="en-US" sz="3200" dirty="0"/>
              <a:t>states … “</a:t>
            </a:r>
            <a:r>
              <a:rPr lang="en-US" sz="3200" i="1" dirty="0"/>
              <a:t>In both the Old and New Testaments repentance means ‘</a:t>
            </a:r>
            <a:r>
              <a:rPr lang="en-US" sz="3200" i="1" dirty="0">
                <a:solidFill>
                  <a:srgbClr val="00B0F0"/>
                </a:solidFill>
              </a:rPr>
              <a:t>to change one’s mind’ </a:t>
            </a:r>
            <a:r>
              <a:rPr lang="en-US" sz="3200" i="1" dirty="0"/>
              <a:t>. . .</a:t>
            </a:r>
          </a:p>
          <a:p>
            <a:pPr marL="0" indent="0">
              <a:buNone/>
            </a:pPr>
            <a:r>
              <a:rPr lang="en-US" sz="3200" i="1" dirty="0"/>
              <a:t>Sorrow may well be involved in repentance, but the biblical meaning of repentance is </a:t>
            </a:r>
            <a:r>
              <a:rPr lang="en-US" sz="3200" i="1" dirty="0">
                <a:solidFill>
                  <a:srgbClr val="00B0F0"/>
                </a:solidFill>
              </a:rPr>
              <a:t>to change one’s mind</a:t>
            </a:r>
            <a:r>
              <a:rPr lang="en-US" sz="3200" i="1" dirty="0"/>
              <a:t>, not to be sorry.</a:t>
            </a:r>
            <a:r>
              <a:rPr lang="en-US" sz="3200" dirty="0"/>
              <a:t>” </a:t>
            </a:r>
          </a:p>
          <a:p>
            <a:pPr marL="0" indent="0">
              <a:buNone/>
            </a:pPr>
            <a:r>
              <a:rPr lang="en-US" sz="3200" dirty="0"/>
              <a:t>Ryrie continues,  “</a:t>
            </a:r>
            <a:r>
              <a:rPr lang="en-US" sz="3200" i="1" dirty="0"/>
              <a:t>Is repentance a condition for receiving eternal life? </a:t>
            </a:r>
            <a:r>
              <a:rPr lang="en-US" sz="3200" i="1" dirty="0">
                <a:solidFill>
                  <a:srgbClr val="00B0F0"/>
                </a:solidFill>
              </a:rPr>
              <a:t>Yes, if it is repentance or changing one’s mind about Jesus Christ</a:t>
            </a:r>
            <a:r>
              <a:rPr lang="en-US" sz="3200" i="1" dirty="0"/>
              <a:t>. </a:t>
            </a:r>
            <a:r>
              <a:rPr lang="en-US" sz="3200" i="1" dirty="0">
                <a:solidFill>
                  <a:srgbClr val="FFFF00"/>
                </a:solidFill>
              </a:rPr>
              <a:t>No, if it means to be sorry for sin or even resolve to turn from sin, for these things will not save</a:t>
            </a:r>
            <a:r>
              <a:rPr lang="en-US" sz="3200" dirty="0">
                <a:solidFill>
                  <a:srgbClr val="FFFF00"/>
                </a:solidFill>
              </a:rPr>
              <a:t>.” </a:t>
            </a:r>
            <a:r>
              <a:rPr lang="en-US" sz="3200" dirty="0"/>
              <a:t>{So Great Salvation, p. 92, 99}</a:t>
            </a:r>
          </a:p>
        </p:txBody>
      </p:sp>
      <p:pic>
        <p:nvPicPr>
          <p:cNvPr id="3" name="Picture 2">
            <a:extLst>
              <a:ext uri="{FF2B5EF4-FFF2-40B4-BE49-F238E27FC236}">
                <a16:creationId xmlns:a16="http://schemas.microsoft.com/office/drawing/2014/main" id="{8FF18141-D15F-56FA-4F05-0740186F7C55}"/>
              </a:ext>
            </a:extLst>
          </p:cNvPr>
          <p:cNvPicPr>
            <a:picLocks noChangeAspect="1"/>
          </p:cNvPicPr>
          <p:nvPr/>
        </p:nvPicPr>
        <p:blipFill>
          <a:blip r:embed="rId3"/>
          <a:stretch>
            <a:fillRect/>
          </a:stretch>
        </p:blipFill>
        <p:spPr>
          <a:xfrm>
            <a:off x="7511970" y="0"/>
            <a:ext cx="4680030" cy="6858000"/>
          </a:xfrm>
          <a:prstGeom prst="rect">
            <a:avLst/>
          </a:prstGeom>
        </p:spPr>
      </p:pic>
    </p:spTree>
    <p:extLst>
      <p:ext uri="{BB962C8B-B14F-4D97-AF65-F5344CB8AC3E}">
        <p14:creationId xmlns:p14="http://schemas.microsoft.com/office/powerpoint/2010/main" val="28428977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0A1F5-5DBE-C605-6FF2-FB3107DA24ED}"/>
              </a:ext>
            </a:extLst>
          </p:cNvPr>
          <p:cNvSpPr>
            <a:spLocks noGrp="1"/>
          </p:cNvSpPr>
          <p:nvPr>
            <p:ph idx="1"/>
          </p:nvPr>
        </p:nvSpPr>
        <p:spPr>
          <a:xfrm>
            <a:off x="101599" y="76200"/>
            <a:ext cx="6377577" cy="6705600"/>
          </a:xfrm>
        </p:spPr>
        <p:txBody>
          <a:bodyPr>
            <a:normAutofit/>
          </a:bodyPr>
          <a:lstStyle/>
          <a:p>
            <a:pPr marL="742950" indent="-742950">
              <a:buAutoNum type="arabicPeriod" startAt="7"/>
            </a:pPr>
            <a:r>
              <a:rPr lang="en-US" sz="4000" dirty="0"/>
              <a:t>What must be considered in understanding the correct meaning or nuance of “</a:t>
            </a:r>
            <a:r>
              <a:rPr lang="en-US" sz="4000" dirty="0">
                <a:solidFill>
                  <a:srgbClr val="FF0000"/>
                </a:solidFill>
              </a:rPr>
              <a:t>repentance</a:t>
            </a:r>
            <a:r>
              <a:rPr lang="en-US" sz="4000" dirty="0"/>
              <a:t>” in any passage? </a:t>
            </a:r>
          </a:p>
          <a:p>
            <a:pPr marL="0" indent="0">
              <a:buNone/>
            </a:pPr>
            <a:r>
              <a:rPr lang="en-US" sz="4000" dirty="0"/>
              <a:t>The</a:t>
            </a:r>
            <a:r>
              <a:rPr lang="en-US" sz="4000" dirty="0">
                <a:solidFill>
                  <a:srgbClr val="FFFF00"/>
                </a:solidFill>
              </a:rPr>
              <a:t> CONTEXT, CONTEXT, CONTEXT!</a:t>
            </a:r>
          </a:p>
          <a:p>
            <a:pPr marL="0" indent="0">
              <a:buNone/>
            </a:pPr>
            <a:r>
              <a:rPr lang="en-US" sz="4000" dirty="0">
                <a:solidFill>
                  <a:srgbClr val="FFFF00"/>
                </a:solidFill>
              </a:rPr>
              <a:t> </a:t>
            </a:r>
            <a:r>
              <a:rPr lang="en-US" sz="4000" dirty="0"/>
              <a:t>You must always consider </a:t>
            </a:r>
            <a:r>
              <a:rPr lang="en-US" sz="4000" dirty="0">
                <a:solidFill>
                  <a:srgbClr val="FFFF00"/>
                </a:solidFill>
              </a:rPr>
              <a:t>“WHO </a:t>
            </a:r>
            <a:r>
              <a:rPr lang="en-US" sz="4000" dirty="0"/>
              <a:t>is to change his/her mind and about </a:t>
            </a:r>
            <a:r>
              <a:rPr lang="en-US" sz="4000" dirty="0">
                <a:solidFill>
                  <a:srgbClr val="FFFF00"/>
                </a:solidFill>
              </a:rPr>
              <a:t>WHAT?”</a:t>
            </a:r>
            <a:endParaRPr lang="en-US" sz="800" dirty="0"/>
          </a:p>
          <a:p>
            <a:pPr marL="0" indent="0">
              <a:buNone/>
            </a:pPr>
            <a:endParaRPr lang="en-US" sz="3600" dirty="0"/>
          </a:p>
        </p:txBody>
      </p:sp>
      <p:pic>
        <p:nvPicPr>
          <p:cNvPr id="4" name="Picture 3">
            <a:extLst>
              <a:ext uri="{FF2B5EF4-FFF2-40B4-BE49-F238E27FC236}">
                <a16:creationId xmlns:a16="http://schemas.microsoft.com/office/drawing/2014/main" id="{3BFCBE2D-CDA7-1D50-3D5C-6F43531C0AE6}"/>
              </a:ext>
            </a:extLst>
          </p:cNvPr>
          <p:cNvPicPr>
            <a:picLocks noChangeAspect="1"/>
          </p:cNvPicPr>
          <p:nvPr/>
        </p:nvPicPr>
        <p:blipFill>
          <a:blip r:embed="rId3"/>
          <a:stretch>
            <a:fillRect/>
          </a:stretch>
        </p:blipFill>
        <p:spPr>
          <a:xfrm>
            <a:off x="6592389" y="0"/>
            <a:ext cx="5599611" cy="6858000"/>
          </a:xfrm>
          <a:prstGeom prst="rect">
            <a:avLst/>
          </a:prstGeom>
        </p:spPr>
      </p:pic>
    </p:spTree>
    <p:extLst>
      <p:ext uri="{BB962C8B-B14F-4D97-AF65-F5344CB8AC3E}">
        <p14:creationId xmlns:p14="http://schemas.microsoft.com/office/powerpoint/2010/main" val="6448566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10737BC-2B9B-EFD2-22B4-FC9836EC9294}"/>
              </a:ext>
            </a:extLst>
          </p:cNvPr>
          <p:cNvPicPr>
            <a:picLocks noGrp="1" noChangeAspect="1"/>
          </p:cNvPicPr>
          <p:nvPr>
            <p:ph idx="1"/>
          </p:nvPr>
        </p:nvPicPr>
        <p:blipFill>
          <a:blip r:embed="rId2"/>
          <a:stretch>
            <a:fillRect/>
          </a:stretch>
        </p:blipFill>
        <p:spPr>
          <a:xfrm>
            <a:off x="0" y="76200"/>
            <a:ext cx="12192000" cy="7275576"/>
          </a:xfrm>
          <a:prstGeom prst="rect">
            <a:avLst/>
          </a:prstGeom>
        </p:spPr>
      </p:pic>
    </p:spTree>
    <p:extLst>
      <p:ext uri="{BB962C8B-B14F-4D97-AF65-F5344CB8AC3E}">
        <p14:creationId xmlns:p14="http://schemas.microsoft.com/office/powerpoint/2010/main" val="35522339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0A1F5-5DBE-C605-6FF2-FB3107DA24ED}"/>
              </a:ext>
            </a:extLst>
          </p:cNvPr>
          <p:cNvSpPr>
            <a:spLocks noGrp="1"/>
          </p:cNvSpPr>
          <p:nvPr>
            <p:ph idx="1"/>
          </p:nvPr>
        </p:nvSpPr>
        <p:spPr>
          <a:xfrm>
            <a:off x="101600" y="76200"/>
            <a:ext cx="8206376" cy="6705600"/>
          </a:xfrm>
        </p:spPr>
        <p:txBody>
          <a:bodyPr>
            <a:normAutofit/>
          </a:bodyPr>
          <a:lstStyle/>
          <a:p>
            <a:pPr marL="742950" indent="-742950">
              <a:buAutoNum type="arabicPeriod" startAt="8"/>
            </a:pPr>
            <a:r>
              <a:rPr lang="en-US" sz="4400" dirty="0"/>
              <a:t>What is the relationship of “</a:t>
            </a:r>
            <a:r>
              <a:rPr lang="en-US" sz="4400" dirty="0">
                <a:solidFill>
                  <a:srgbClr val="FFFF00"/>
                </a:solidFill>
              </a:rPr>
              <a:t>faith”</a:t>
            </a:r>
            <a:r>
              <a:rPr lang="en-US" sz="4400" dirty="0"/>
              <a:t> and </a:t>
            </a:r>
            <a:r>
              <a:rPr lang="en-US" sz="4400" dirty="0">
                <a:solidFill>
                  <a:srgbClr val="FF0000"/>
                </a:solidFill>
              </a:rPr>
              <a:t>“repentance”</a:t>
            </a:r>
            <a:r>
              <a:rPr lang="en-US" sz="4400" dirty="0"/>
              <a:t>? Are they the same thing? </a:t>
            </a:r>
          </a:p>
          <a:p>
            <a:pPr marL="0" indent="0">
              <a:buNone/>
            </a:pPr>
            <a:r>
              <a:rPr lang="en-US" sz="4400" dirty="0">
                <a:solidFill>
                  <a:srgbClr val="00B0F0"/>
                </a:solidFill>
              </a:rPr>
              <a:t>Repentance and faith are closely related in many contexts</a:t>
            </a:r>
            <a:r>
              <a:rPr lang="en-US" sz="4400" dirty="0"/>
              <a:t>, </a:t>
            </a:r>
            <a:r>
              <a:rPr lang="en-US" sz="4400" dirty="0">
                <a:solidFill>
                  <a:srgbClr val="FFFF00"/>
                </a:solidFill>
              </a:rPr>
              <a:t>but</a:t>
            </a:r>
            <a:r>
              <a:rPr lang="en-US" sz="4400" dirty="0"/>
              <a:t> they are </a:t>
            </a:r>
            <a:r>
              <a:rPr lang="en-US" sz="4400" dirty="0">
                <a:solidFill>
                  <a:srgbClr val="FF0000"/>
                </a:solidFill>
              </a:rPr>
              <a:t>NOT </a:t>
            </a:r>
            <a:r>
              <a:rPr lang="en-US" sz="4400" dirty="0"/>
              <a:t> </a:t>
            </a:r>
            <a:r>
              <a:rPr lang="en-US" sz="4400" dirty="0" err="1"/>
              <a:t>synonomous</a:t>
            </a:r>
            <a:r>
              <a:rPr lang="en-US" sz="4400" dirty="0"/>
              <a:t>? </a:t>
            </a:r>
            <a:r>
              <a:rPr lang="en-US" sz="4400" dirty="0">
                <a:solidFill>
                  <a:srgbClr val="FF0000"/>
                </a:solidFill>
              </a:rPr>
              <a:t>NO!</a:t>
            </a:r>
            <a:r>
              <a:rPr lang="en-US" sz="4400" dirty="0">
                <a:solidFill>
                  <a:srgbClr val="FFFF00"/>
                </a:solidFill>
              </a:rPr>
              <a:t> </a:t>
            </a:r>
            <a:r>
              <a:rPr lang="en-US" sz="4400" dirty="0"/>
              <a:t>  {Acts 20:21; Hebrews 6:1; Matt. 12:41, Jonah 3:5; Acts 10:43, 11:17-18} </a:t>
            </a:r>
          </a:p>
        </p:txBody>
      </p:sp>
      <p:pic>
        <p:nvPicPr>
          <p:cNvPr id="4" name="Picture 3">
            <a:extLst>
              <a:ext uri="{FF2B5EF4-FFF2-40B4-BE49-F238E27FC236}">
                <a16:creationId xmlns:a16="http://schemas.microsoft.com/office/drawing/2014/main" id="{D884E406-E9CC-CF45-0DFB-2AAE8463CBF0}"/>
              </a:ext>
            </a:extLst>
          </p:cNvPr>
          <p:cNvPicPr>
            <a:picLocks noChangeAspect="1"/>
          </p:cNvPicPr>
          <p:nvPr/>
        </p:nvPicPr>
        <p:blipFill>
          <a:blip r:embed="rId2"/>
          <a:stretch>
            <a:fillRect/>
          </a:stretch>
        </p:blipFill>
        <p:spPr>
          <a:xfrm>
            <a:off x="8307976" y="0"/>
            <a:ext cx="3884023" cy="6858000"/>
          </a:xfrm>
          <a:prstGeom prst="rect">
            <a:avLst/>
          </a:prstGeom>
        </p:spPr>
      </p:pic>
    </p:spTree>
    <p:extLst>
      <p:ext uri="{BB962C8B-B14F-4D97-AF65-F5344CB8AC3E}">
        <p14:creationId xmlns:p14="http://schemas.microsoft.com/office/powerpoint/2010/main" val="1735130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6324600" cy="6324600"/>
          </a:xfrm>
        </p:spPr>
        <p:txBody>
          <a:bodyPr>
            <a:normAutofit fontScale="92500" lnSpcReduction="10000"/>
          </a:bodyPr>
          <a:lstStyle/>
          <a:p>
            <a:pPr lvl="0"/>
            <a:r>
              <a:rPr lang="en-US" dirty="0"/>
              <a:t> 	</a:t>
            </a:r>
            <a:r>
              <a:rPr lang="en-US" sz="4400" b="0" dirty="0">
                <a:solidFill>
                  <a:srgbClr val="FFFF00"/>
                </a:solidFill>
              </a:rPr>
              <a:t>Acts 20:20-21</a:t>
            </a:r>
            <a:r>
              <a:rPr lang="en-US" sz="4400" b="0" dirty="0"/>
              <a:t>… "how I kept back nothing that was helpful, but proclaimed it to you, and taught you publicly and from house to house, testifying to Jews, and also to Greeks, </a:t>
            </a:r>
            <a:r>
              <a:rPr lang="en-US" sz="4400" b="0" u="sng" dirty="0"/>
              <a:t>repentance toward God and faith toward our Lord Jesus Christ</a:t>
            </a:r>
            <a:r>
              <a:rPr lang="en-US" sz="4400" b="0" dirty="0"/>
              <a:t>.</a:t>
            </a:r>
          </a:p>
          <a:p>
            <a:endParaRPr lang="en-US" b="0" dirty="0"/>
          </a:p>
        </p:txBody>
      </p:sp>
      <p:pic>
        <p:nvPicPr>
          <p:cNvPr id="3" name="Picture 2">
            <a:extLst>
              <a:ext uri="{FF2B5EF4-FFF2-40B4-BE49-F238E27FC236}">
                <a16:creationId xmlns:a16="http://schemas.microsoft.com/office/drawing/2014/main" id="{233FE579-EF38-4B67-8ABD-7BB99A976E22}"/>
              </a:ext>
            </a:extLst>
          </p:cNvPr>
          <p:cNvPicPr>
            <a:picLocks noChangeAspect="1"/>
          </p:cNvPicPr>
          <p:nvPr/>
        </p:nvPicPr>
        <p:blipFill>
          <a:blip r:embed="rId3"/>
          <a:stretch>
            <a:fillRect/>
          </a:stretch>
        </p:blipFill>
        <p:spPr>
          <a:xfrm>
            <a:off x="6449567" y="22123"/>
            <a:ext cx="5742433" cy="6858000"/>
          </a:xfrm>
          <a:prstGeom prst="rect">
            <a:avLst/>
          </a:prstGeom>
        </p:spPr>
      </p:pic>
    </p:spTree>
    <p:extLst>
      <p:ext uri="{BB962C8B-B14F-4D97-AF65-F5344CB8AC3E}">
        <p14:creationId xmlns:p14="http://schemas.microsoft.com/office/powerpoint/2010/main" val="6242568"/>
      </p:ext>
    </p:extLst>
  </p:cSld>
  <p:clrMapOvr>
    <a:masterClrMapping/>
  </p:clrMapOvr>
  <p:transition spd="slow">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13D95-0401-3559-002B-BBAD19EAA884}"/>
              </a:ext>
            </a:extLst>
          </p:cNvPr>
          <p:cNvPicPr>
            <a:picLocks noChangeAspect="1"/>
          </p:cNvPicPr>
          <p:nvPr/>
        </p:nvPicPr>
        <p:blipFill>
          <a:blip r:embed="rId3"/>
          <a:stretch>
            <a:fillRect/>
          </a:stretch>
        </p:blipFill>
        <p:spPr>
          <a:xfrm>
            <a:off x="6227180" y="-86088"/>
            <a:ext cx="5964820" cy="6944087"/>
          </a:xfrm>
          <a:prstGeom prst="rect">
            <a:avLst/>
          </a:prstGeom>
        </p:spPr>
      </p:pic>
      <p:pic>
        <p:nvPicPr>
          <p:cNvPr id="7" name="Content Placeholder 6">
            <a:extLst>
              <a:ext uri="{FF2B5EF4-FFF2-40B4-BE49-F238E27FC236}">
                <a16:creationId xmlns:a16="http://schemas.microsoft.com/office/drawing/2014/main" id="{12A5C958-43DB-7620-6DF0-ABB300DC8862}"/>
              </a:ext>
            </a:extLst>
          </p:cNvPr>
          <p:cNvPicPr>
            <a:picLocks noGrp="1" noChangeAspect="1"/>
          </p:cNvPicPr>
          <p:nvPr>
            <p:ph idx="1"/>
          </p:nvPr>
        </p:nvPicPr>
        <p:blipFill>
          <a:blip r:embed="rId4"/>
          <a:stretch>
            <a:fillRect/>
          </a:stretch>
        </p:blipFill>
        <p:spPr>
          <a:xfrm>
            <a:off x="-1" y="-52023"/>
            <a:ext cx="6211663" cy="6944087"/>
          </a:xfrm>
          <a:prstGeom prst="rect">
            <a:avLst/>
          </a:prstGeom>
        </p:spPr>
      </p:pic>
    </p:spTree>
    <p:extLst>
      <p:ext uri="{BB962C8B-B14F-4D97-AF65-F5344CB8AC3E}">
        <p14:creationId xmlns:p14="http://schemas.microsoft.com/office/powerpoint/2010/main" val="18188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5A1D-C0D7-4DBA-6AED-4C26F9EAEC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6480E-45B7-FD7D-69A9-1D6CCF6EF1E1}"/>
              </a:ext>
            </a:extLst>
          </p:cNvPr>
          <p:cNvSpPr>
            <a:spLocks noGrp="1"/>
          </p:cNvSpPr>
          <p:nvPr>
            <p:ph idx="1"/>
          </p:nvPr>
        </p:nvSpPr>
        <p:spPr>
          <a:xfrm>
            <a:off x="101600" y="76200"/>
            <a:ext cx="8206376" cy="6705600"/>
          </a:xfrm>
        </p:spPr>
        <p:txBody>
          <a:bodyPr>
            <a:normAutofit/>
          </a:bodyPr>
          <a:lstStyle/>
          <a:p>
            <a:pPr marL="0" indent="0">
              <a:buNone/>
            </a:pPr>
            <a:r>
              <a:rPr lang="en-US" sz="4400" dirty="0"/>
              <a:t>While </a:t>
            </a:r>
            <a:r>
              <a:rPr lang="en-US" sz="4400" i="1" dirty="0">
                <a:solidFill>
                  <a:srgbClr val="FF0000"/>
                </a:solidFill>
              </a:rPr>
              <a:t>repentance</a:t>
            </a:r>
            <a:r>
              <a:rPr lang="en-US" sz="4400" dirty="0"/>
              <a:t> is </a:t>
            </a:r>
            <a:r>
              <a:rPr lang="en-US" sz="4400" dirty="0">
                <a:solidFill>
                  <a:srgbClr val="FF0000"/>
                </a:solidFill>
              </a:rPr>
              <a:t>INHERENT</a:t>
            </a:r>
            <a:r>
              <a:rPr lang="en-US" sz="4400" dirty="0"/>
              <a:t> in </a:t>
            </a:r>
            <a:r>
              <a:rPr lang="en-US" sz="4400" dirty="0">
                <a:solidFill>
                  <a:srgbClr val="FFFF00"/>
                </a:solidFill>
              </a:rPr>
              <a:t>BELIEVING</a:t>
            </a:r>
            <a:r>
              <a:rPr lang="en-US" sz="4400" dirty="0"/>
              <a:t>, faith in Christ is </a:t>
            </a:r>
            <a:r>
              <a:rPr lang="en-US" sz="4400" dirty="0">
                <a:solidFill>
                  <a:srgbClr val="FFFF00"/>
                </a:solidFill>
              </a:rPr>
              <a:t>NOT</a:t>
            </a:r>
            <a:r>
              <a:rPr lang="en-US" sz="4400" dirty="0"/>
              <a:t> always inherent in </a:t>
            </a:r>
            <a:r>
              <a:rPr lang="en-US" sz="4400" dirty="0">
                <a:solidFill>
                  <a:srgbClr val="FFC000"/>
                </a:solidFill>
              </a:rPr>
              <a:t>REPENTING</a:t>
            </a:r>
            <a:r>
              <a:rPr lang="en-US" sz="4400" dirty="0"/>
              <a:t> - </a:t>
            </a:r>
            <a:r>
              <a:rPr lang="en-US" sz="4400" dirty="0">
                <a:solidFill>
                  <a:srgbClr val="00B0F0"/>
                </a:solidFill>
              </a:rPr>
              <a:t>depending on the context</a:t>
            </a:r>
            <a:r>
              <a:rPr lang="en-US" sz="4400" dirty="0"/>
              <a:t>. </a:t>
            </a:r>
          </a:p>
          <a:p>
            <a:pPr marL="0" indent="0">
              <a:buNone/>
            </a:pPr>
            <a:r>
              <a:rPr lang="en-US" sz="4400" dirty="0"/>
              <a:t>{Like when God repented in the OT; or when believers repent about sins in their lives, etc.}</a:t>
            </a:r>
          </a:p>
        </p:txBody>
      </p:sp>
      <p:pic>
        <p:nvPicPr>
          <p:cNvPr id="4" name="Picture 3">
            <a:extLst>
              <a:ext uri="{FF2B5EF4-FFF2-40B4-BE49-F238E27FC236}">
                <a16:creationId xmlns:a16="http://schemas.microsoft.com/office/drawing/2014/main" id="{970CC4BE-1D42-580A-C12A-0B5802A3F028}"/>
              </a:ext>
            </a:extLst>
          </p:cNvPr>
          <p:cNvPicPr>
            <a:picLocks noChangeAspect="1"/>
          </p:cNvPicPr>
          <p:nvPr/>
        </p:nvPicPr>
        <p:blipFill>
          <a:blip r:embed="rId3"/>
          <a:stretch>
            <a:fillRect/>
          </a:stretch>
        </p:blipFill>
        <p:spPr>
          <a:xfrm>
            <a:off x="8307976" y="0"/>
            <a:ext cx="3884023" cy="6858000"/>
          </a:xfrm>
          <a:prstGeom prst="rect">
            <a:avLst/>
          </a:prstGeom>
        </p:spPr>
      </p:pic>
    </p:spTree>
    <p:extLst>
      <p:ext uri="{BB962C8B-B14F-4D97-AF65-F5344CB8AC3E}">
        <p14:creationId xmlns:p14="http://schemas.microsoft.com/office/powerpoint/2010/main" val="206137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iddler on the roof - Tradition ( with subtitles )">
            <a:hlinkClick r:id="" action="ppaction://media"/>
            <a:extLst>
              <a:ext uri="{FF2B5EF4-FFF2-40B4-BE49-F238E27FC236}">
                <a16:creationId xmlns:a16="http://schemas.microsoft.com/office/drawing/2014/main" id="{654733BF-F25E-7DD8-870E-18D3080E4C37}"/>
              </a:ext>
            </a:extLst>
          </p:cNvPr>
          <p:cNvPicPr>
            <a:picLocks noGrp="1" noRot="1" noChangeAspect="1"/>
          </p:cNvPicPr>
          <p:nvPr>
            <p:ph idx="1"/>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25934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17E175-2538-B0B6-C531-50B09D11FB25}"/>
              </a:ext>
            </a:extLst>
          </p:cNvPr>
          <p:cNvPicPr>
            <a:picLocks noChangeAspect="1"/>
          </p:cNvPicPr>
          <p:nvPr/>
        </p:nvPicPr>
        <p:blipFill>
          <a:blip r:embed="rId2"/>
          <a:stretch>
            <a:fillRect/>
          </a:stretch>
        </p:blipFill>
        <p:spPr>
          <a:xfrm>
            <a:off x="6096000" y="0"/>
            <a:ext cx="6096000" cy="6858000"/>
          </a:xfrm>
          <a:prstGeom prst="rect">
            <a:avLst/>
          </a:prstGeom>
        </p:spPr>
      </p:pic>
      <p:pic>
        <p:nvPicPr>
          <p:cNvPr id="7" name="Content Placeholder 6">
            <a:extLst>
              <a:ext uri="{FF2B5EF4-FFF2-40B4-BE49-F238E27FC236}">
                <a16:creationId xmlns:a16="http://schemas.microsoft.com/office/drawing/2014/main" id="{E683BB31-08AE-9664-A2AF-14CE3CD9A8F4}"/>
              </a:ext>
            </a:extLst>
          </p:cNvPr>
          <p:cNvPicPr>
            <a:picLocks noGrp="1" noChangeAspect="1"/>
          </p:cNvPicPr>
          <p:nvPr>
            <p:ph idx="1"/>
          </p:nvPr>
        </p:nvPicPr>
        <p:blipFill>
          <a:blip r:embed="rId3"/>
          <a:stretch>
            <a:fillRect/>
          </a:stretch>
        </p:blipFill>
        <p:spPr>
          <a:xfrm>
            <a:off x="0" y="0"/>
            <a:ext cx="6096000" cy="6858000"/>
          </a:xfrm>
          <a:prstGeom prst="rect">
            <a:avLst/>
          </a:prstGeom>
        </p:spPr>
      </p:pic>
    </p:spTree>
    <p:extLst>
      <p:ext uri="{BB962C8B-B14F-4D97-AF65-F5344CB8AC3E}">
        <p14:creationId xmlns:p14="http://schemas.microsoft.com/office/powerpoint/2010/main" val="379622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52058A-6F61-4D3E-AABE-4EA3ADB97BB1}"/>
              </a:ext>
            </a:extLst>
          </p:cNvPr>
          <p:cNvSpPr>
            <a:spLocks noGrp="1"/>
          </p:cNvSpPr>
          <p:nvPr>
            <p:ph idx="1"/>
          </p:nvPr>
        </p:nvSpPr>
        <p:spPr>
          <a:xfrm>
            <a:off x="0" y="457200"/>
            <a:ext cx="4114800" cy="5898360"/>
          </a:xfrm>
        </p:spPr>
        <p:txBody>
          <a:bodyPr>
            <a:normAutofit fontScale="85000" lnSpcReduction="10000"/>
          </a:bodyPr>
          <a:lstStyle/>
          <a:p>
            <a:pPr algn="ctr"/>
            <a:r>
              <a:rPr lang="en-US" sz="5400" b="0" dirty="0"/>
              <a:t>Did Jesus make “sorrow or turning from sin” a condition to be born again with Nicodemus (John 3)?</a:t>
            </a:r>
          </a:p>
          <a:p>
            <a:pPr algn="ctr"/>
            <a:endParaRPr lang="en-US" b="0" dirty="0"/>
          </a:p>
          <a:p>
            <a:pPr algn="ctr"/>
            <a:endParaRPr lang="en-US" b="0" dirty="0"/>
          </a:p>
        </p:txBody>
      </p:sp>
      <p:pic>
        <p:nvPicPr>
          <p:cNvPr id="5" name="Picture 4">
            <a:extLst>
              <a:ext uri="{FF2B5EF4-FFF2-40B4-BE49-F238E27FC236}">
                <a16:creationId xmlns:a16="http://schemas.microsoft.com/office/drawing/2014/main" id="{2FB0D2DD-EFE3-4A46-3416-6EADC6663779}"/>
              </a:ext>
            </a:extLst>
          </p:cNvPr>
          <p:cNvPicPr>
            <a:picLocks noChangeAspect="1"/>
          </p:cNvPicPr>
          <p:nvPr/>
        </p:nvPicPr>
        <p:blipFill>
          <a:blip r:embed="rId2"/>
          <a:stretch>
            <a:fillRect/>
          </a:stretch>
        </p:blipFill>
        <p:spPr>
          <a:xfrm>
            <a:off x="4317357" y="0"/>
            <a:ext cx="7874643" cy="6858000"/>
          </a:xfrm>
          <a:prstGeom prst="rect">
            <a:avLst/>
          </a:prstGeom>
        </p:spPr>
      </p:pic>
    </p:spTree>
    <p:extLst>
      <p:ext uri="{BB962C8B-B14F-4D97-AF65-F5344CB8AC3E}">
        <p14:creationId xmlns:p14="http://schemas.microsoft.com/office/powerpoint/2010/main" val="3506170774"/>
      </p:ext>
    </p:extLst>
  </p:cSld>
  <p:clrMapOvr>
    <a:masterClrMapping/>
  </p:clrMapOvr>
  <p:transition spd="slow">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06FA-0270-B7EC-1054-4FA20155C96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A38EF-C422-EA90-10BF-C6D690B09EA6}"/>
              </a:ext>
            </a:extLst>
          </p:cNvPr>
          <p:cNvSpPr>
            <a:spLocks noGrp="1"/>
          </p:cNvSpPr>
          <p:nvPr>
            <p:ph idx="1"/>
          </p:nvPr>
        </p:nvSpPr>
        <p:spPr>
          <a:xfrm>
            <a:off x="0" y="457200"/>
            <a:ext cx="4114800" cy="5898360"/>
          </a:xfrm>
        </p:spPr>
        <p:txBody>
          <a:bodyPr>
            <a:normAutofit fontScale="85000" lnSpcReduction="20000"/>
          </a:bodyPr>
          <a:lstStyle/>
          <a:p>
            <a:pPr algn="ctr"/>
            <a:r>
              <a:rPr lang="en-US" sz="5400" b="0" dirty="0"/>
              <a:t>Did Jesus make “sorrow or turning from sin” (adultery) a condition of salvation        with Samaritan woman at the well (John 4)?</a:t>
            </a:r>
          </a:p>
          <a:p>
            <a:pPr algn="ctr"/>
            <a:endParaRPr lang="en-US" b="0" dirty="0"/>
          </a:p>
          <a:p>
            <a:pPr algn="ctr"/>
            <a:endParaRPr lang="en-US" b="0" dirty="0"/>
          </a:p>
        </p:txBody>
      </p:sp>
      <p:pic>
        <p:nvPicPr>
          <p:cNvPr id="3" name="Picture 2">
            <a:extLst>
              <a:ext uri="{FF2B5EF4-FFF2-40B4-BE49-F238E27FC236}">
                <a16:creationId xmlns:a16="http://schemas.microsoft.com/office/drawing/2014/main" id="{49D22713-7288-83F9-4221-1C0EE5383D6A}"/>
              </a:ext>
            </a:extLst>
          </p:cNvPr>
          <p:cNvPicPr>
            <a:picLocks noChangeAspect="1"/>
          </p:cNvPicPr>
          <p:nvPr/>
        </p:nvPicPr>
        <p:blipFill>
          <a:blip r:embed="rId2"/>
          <a:stretch>
            <a:fillRect/>
          </a:stretch>
        </p:blipFill>
        <p:spPr>
          <a:xfrm>
            <a:off x="3989992" y="0"/>
            <a:ext cx="8231505" cy="6858000"/>
          </a:xfrm>
          <a:prstGeom prst="rect">
            <a:avLst/>
          </a:prstGeom>
        </p:spPr>
      </p:pic>
    </p:spTree>
    <p:extLst>
      <p:ext uri="{BB962C8B-B14F-4D97-AF65-F5344CB8AC3E}">
        <p14:creationId xmlns:p14="http://schemas.microsoft.com/office/powerpoint/2010/main" val="188563184"/>
      </p:ext>
    </p:extLst>
  </p:cSld>
  <p:clrMapOvr>
    <a:masterClrMapping/>
  </p:clrMapOvr>
  <p:transition spd="slow">
    <p:wheel spokes="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7964-0650-BED1-3481-9D7B0AA1B283}"/>
            </a:ext>
          </a:extLst>
        </p:cNvPr>
        <p:cNvGrpSpPr/>
        <p:nvPr/>
      </p:nvGrpSpPr>
      <p:grpSpPr>
        <a:xfrm>
          <a:off x="0" y="0"/>
          <a:ext cx="0" cy="0"/>
          <a:chOff x="0" y="0"/>
          <a:chExt cx="0" cy="0"/>
        </a:xfrm>
      </p:grpSpPr>
      <p:pic>
        <p:nvPicPr>
          <p:cNvPr id="2" name="Online Media 1" title="Ray Comfort: EXPOSED!">
            <a:hlinkClick r:id="" action="ppaction://media"/>
            <a:extLst>
              <a:ext uri="{FF2B5EF4-FFF2-40B4-BE49-F238E27FC236}">
                <a16:creationId xmlns:a16="http://schemas.microsoft.com/office/drawing/2014/main" id="{7CB00600-E3CD-AA97-FF0D-3CFEF20798FA}"/>
              </a:ext>
            </a:extLst>
          </p:cNvPr>
          <p:cNvPicPr>
            <a:picLocks noRot="1" noChangeAspect="1"/>
          </p:cNvPicPr>
          <p:nvPr>
            <a:videoFile r:link="rId1"/>
          </p:nvPr>
        </p:nvPicPr>
        <p:blipFill>
          <a:blip r:embed="rId4"/>
          <a:stretch>
            <a:fillRect/>
          </a:stretch>
        </p:blipFill>
        <p:spPr>
          <a:xfrm>
            <a:off x="4157663" y="0"/>
            <a:ext cx="3875087" cy="6858000"/>
          </a:xfrm>
          <a:prstGeom prst="rect">
            <a:avLst/>
          </a:prstGeom>
        </p:spPr>
      </p:pic>
    </p:spTree>
    <p:extLst>
      <p:ext uri="{BB962C8B-B14F-4D97-AF65-F5344CB8AC3E}">
        <p14:creationId xmlns:p14="http://schemas.microsoft.com/office/powerpoint/2010/main" val="2152715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53336D3-BD7C-80AE-9742-63EBC786745B}"/>
              </a:ext>
            </a:extLst>
          </p:cNvPr>
          <p:cNvPicPr>
            <a:picLocks noGrp="1" noChangeAspect="1"/>
          </p:cNvPicPr>
          <p:nvPr>
            <p:ph idx="1"/>
          </p:nvPr>
        </p:nvPicPr>
        <p:blipFill>
          <a:blip r:embed="rId3"/>
          <a:stretch>
            <a:fillRect/>
          </a:stretch>
        </p:blipFill>
        <p:spPr>
          <a:xfrm>
            <a:off x="914400" y="187324"/>
            <a:ext cx="10363200" cy="6493891"/>
          </a:xfrm>
          <a:prstGeom prst="rect">
            <a:avLst/>
          </a:prstGeom>
        </p:spPr>
      </p:pic>
    </p:spTree>
    <p:extLst>
      <p:ext uri="{BB962C8B-B14F-4D97-AF65-F5344CB8AC3E}">
        <p14:creationId xmlns:p14="http://schemas.microsoft.com/office/powerpoint/2010/main" val="2478463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44E704-0037-4FA7-88D0-937468B28F06}"/>
              </a:ext>
            </a:extLst>
          </p:cNvPr>
          <p:cNvSpPr>
            <a:spLocks noGrp="1"/>
          </p:cNvSpPr>
          <p:nvPr>
            <p:ph idx="1"/>
          </p:nvPr>
        </p:nvSpPr>
        <p:spPr>
          <a:xfrm>
            <a:off x="-208344" y="127321"/>
            <a:ext cx="4826643" cy="6620719"/>
          </a:xfrm>
        </p:spPr>
        <p:txBody>
          <a:bodyPr>
            <a:normAutofit lnSpcReduction="10000"/>
          </a:bodyPr>
          <a:lstStyle/>
          <a:p>
            <a:pPr algn="ctr"/>
            <a:r>
              <a:rPr lang="en-US" sz="3600" dirty="0"/>
              <a:t>	</a:t>
            </a:r>
            <a:r>
              <a:rPr lang="en-US" sz="3600" b="0" dirty="0">
                <a:solidFill>
                  <a:srgbClr val="FFFF00"/>
                </a:solidFill>
              </a:rPr>
              <a:t>What is the purpose of the book of John </a:t>
            </a:r>
            <a:r>
              <a:rPr lang="en-US" sz="3600" b="0" dirty="0"/>
              <a:t>(20:30-31)                        </a:t>
            </a:r>
            <a:r>
              <a:rPr lang="en-US" sz="3600" b="0" dirty="0">
                <a:solidFill>
                  <a:srgbClr val="FFFF00"/>
                </a:solidFill>
              </a:rPr>
              <a:t>and how many times is the word </a:t>
            </a:r>
            <a:r>
              <a:rPr lang="en-US" sz="3600" b="0" dirty="0">
                <a:solidFill>
                  <a:srgbClr val="FF0000"/>
                </a:solidFill>
              </a:rPr>
              <a:t>“repent / repentance”                       </a:t>
            </a:r>
            <a:r>
              <a:rPr lang="en-US" sz="3600" b="0" dirty="0"/>
              <a:t>found in it?</a:t>
            </a:r>
          </a:p>
          <a:p>
            <a:endParaRPr lang="en-US" sz="900" b="0" dirty="0"/>
          </a:p>
          <a:p>
            <a:r>
              <a:rPr lang="en-US" sz="3600" b="0" dirty="0"/>
              <a:t>	The word </a:t>
            </a:r>
            <a:r>
              <a:rPr lang="en-US" sz="3600" b="0" dirty="0">
                <a:solidFill>
                  <a:srgbClr val="FFFF00"/>
                </a:solidFill>
              </a:rPr>
              <a:t>“repent / repentance” </a:t>
            </a:r>
            <a:r>
              <a:rPr lang="en-US" sz="3600" b="0" dirty="0"/>
              <a:t>is </a:t>
            </a:r>
            <a:r>
              <a:rPr lang="en-US" sz="3600" b="0" dirty="0">
                <a:solidFill>
                  <a:srgbClr val="FF0000"/>
                </a:solidFill>
              </a:rPr>
              <a:t>not </a:t>
            </a:r>
            <a:r>
              <a:rPr lang="en-US" sz="3600" b="0" dirty="0"/>
              <a:t>found in John but “</a:t>
            </a:r>
            <a:r>
              <a:rPr lang="en-US" sz="3600" b="0" dirty="0">
                <a:solidFill>
                  <a:srgbClr val="FFFF00"/>
                </a:solidFill>
              </a:rPr>
              <a:t>believe”</a:t>
            </a:r>
            <a:r>
              <a:rPr lang="en-US" sz="3600" b="0" dirty="0"/>
              <a:t> is found 99x.</a:t>
            </a:r>
          </a:p>
        </p:txBody>
      </p:sp>
      <p:pic>
        <p:nvPicPr>
          <p:cNvPr id="3" name="Picture 2">
            <a:extLst>
              <a:ext uri="{FF2B5EF4-FFF2-40B4-BE49-F238E27FC236}">
                <a16:creationId xmlns:a16="http://schemas.microsoft.com/office/drawing/2014/main" id="{972B2116-2B60-AC7E-9B09-8FE01A622D29}"/>
              </a:ext>
            </a:extLst>
          </p:cNvPr>
          <p:cNvPicPr>
            <a:picLocks noChangeAspect="1"/>
          </p:cNvPicPr>
          <p:nvPr/>
        </p:nvPicPr>
        <p:blipFill>
          <a:blip r:embed="rId2"/>
          <a:stretch>
            <a:fillRect/>
          </a:stretch>
        </p:blipFill>
        <p:spPr>
          <a:xfrm>
            <a:off x="4780344" y="0"/>
            <a:ext cx="7419372" cy="6858000"/>
          </a:xfrm>
          <a:prstGeom prst="rect">
            <a:avLst/>
          </a:prstGeom>
        </p:spPr>
      </p:pic>
    </p:spTree>
    <p:extLst>
      <p:ext uri="{BB962C8B-B14F-4D97-AF65-F5344CB8AC3E}">
        <p14:creationId xmlns:p14="http://schemas.microsoft.com/office/powerpoint/2010/main" val="108023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0C9C3-EB5A-52E8-D334-0A609C139CFF}"/>
              </a:ext>
            </a:extLst>
          </p:cNvPr>
          <p:cNvSpPr>
            <a:spLocks noGrp="1"/>
          </p:cNvSpPr>
          <p:nvPr>
            <p:ph idx="1"/>
          </p:nvPr>
        </p:nvSpPr>
        <p:spPr>
          <a:xfrm>
            <a:off x="101600" y="76200"/>
            <a:ext cx="12090400" cy="6705600"/>
          </a:xfrm>
        </p:spPr>
        <p:txBody>
          <a:bodyPr>
            <a:normAutofit/>
          </a:bodyPr>
          <a:lstStyle/>
          <a:p>
            <a:pPr marL="0" indent="0" algn="ctr">
              <a:buNone/>
            </a:pPr>
            <a:r>
              <a:rPr lang="en-US" sz="4000" dirty="0">
                <a:solidFill>
                  <a:srgbClr val="FF0000"/>
                </a:solidFill>
              </a:rPr>
              <a:t>Repentance / repent </a:t>
            </a:r>
            <a:r>
              <a:rPr lang="en-US" sz="4000" dirty="0">
                <a:solidFill>
                  <a:srgbClr val="FFFF00"/>
                </a:solidFill>
              </a:rPr>
              <a:t>found in book of …</a:t>
            </a:r>
          </a:p>
          <a:p>
            <a:pPr marL="0" indent="0">
              <a:buNone/>
            </a:pPr>
            <a:r>
              <a:rPr lang="en-US" sz="4000" dirty="0">
                <a:solidFill>
                  <a:srgbClr val="FFFF00"/>
                </a:solidFill>
              </a:rPr>
              <a:t>John? </a:t>
            </a:r>
            <a:r>
              <a:rPr lang="en-US" sz="4000" dirty="0">
                <a:solidFill>
                  <a:srgbClr val="00B0F0"/>
                </a:solidFill>
              </a:rPr>
              <a:t>0x</a:t>
            </a:r>
          </a:p>
          <a:p>
            <a:pPr marL="0" indent="0">
              <a:buNone/>
            </a:pPr>
            <a:r>
              <a:rPr lang="en-US" sz="3800" dirty="0">
                <a:solidFill>
                  <a:srgbClr val="FFFF00"/>
                </a:solidFill>
              </a:rPr>
              <a:t>Romans? </a:t>
            </a:r>
            <a:r>
              <a:rPr lang="en-US" sz="3800" dirty="0">
                <a:solidFill>
                  <a:srgbClr val="00B0F0"/>
                </a:solidFill>
              </a:rPr>
              <a:t>1x</a:t>
            </a:r>
            <a:r>
              <a:rPr lang="en-US" sz="3800" dirty="0"/>
              <a:t> – </a:t>
            </a:r>
            <a:r>
              <a:rPr lang="en-US" sz="3800" dirty="0">
                <a:solidFill>
                  <a:srgbClr val="FFFF00"/>
                </a:solidFill>
              </a:rPr>
              <a:t>2:4  </a:t>
            </a:r>
            <a:r>
              <a:rPr lang="en-US" sz="3800" dirty="0"/>
              <a:t>Or do you despise the riches of His goodness, forbearance, and longsuffering, not knowing that the goodness of God leads you to </a:t>
            </a:r>
            <a:r>
              <a:rPr lang="en-US" sz="3800" dirty="0">
                <a:solidFill>
                  <a:srgbClr val="FF0000"/>
                </a:solidFill>
              </a:rPr>
              <a:t>repentance</a:t>
            </a:r>
            <a:r>
              <a:rPr lang="en-US" sz="3800" dirty="0"/>
              <a:t>?</a:t>
            </a:r>
          </a:p>
          <a:p>
            <a:pPr marL="0" indent="0">
              <a:buNone/>
            </a:pPr>
            <a:endParaRPr lang="en-US" sz="800" dirty="0"/>
          </a:p>
          <a:p>
            <a:pPr marL="0" indent="0">
              <a:buNone/>
            </a:pPr>
            <a:endParaRPr lang="en-US" sz="800" dirty="0"/>
          </a:p>
          <a:p>
            <a:pPr marL="0" indent="0">
              <a:buNone/>
            </a:pPr>
            <a:r>
              <a:rPr lang="en-US" sz="3800" dirty="0">
                <a:solidFill>
                  <a:srgbClr val="FFFF00"/>
                </a:solidFill>
              </a:rPr>
              <a:t>Galatians? </a:t>
            </a:r>
            <a:r>
              <a:rPr lang="en-US" sz="3800" dirty="0">
                <a:solidFill>
                  <a:srgbClr val="00B0F0"/>
                </a:solidFill>
              </a:rPr>
              <a:t>0x</a:t>
            </a:r>
          </a:p>
          <a:p>
            <a:pPr marL="0" indent="0">
              <a:buNone/>
            </a:pPr>
            <a:endParaRPr lang="en-US" sz="800" dirty="0"/>
          </a:p>
        </p:txBody>
      </p:sp>
    </p:spTree>
    <p:extLst>
      <p:ext uri="{BB962C8B-B14F-4D97-AF65-F5344CB8AC3E}">
        <p14:creationId xmlns:p14="http://schemas.microsoft.com/office/powerpoint/2010/main" val="201429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p:cTn id="2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016" y="0"/>
            <a:ext cx="7101840" cy="6400800"/>
          </a:xfrm>
        </p:spPr>
        <p:txBody>
          <a:bodyPr>
            <a:normAutofit fontScale="92500"/>
          </a:bodyPr>
          <a:lstStyle/>
          <a:p>
            <a:r>
              <a:rPr lang="en-US" dirty="0"/>
              <a:t>	</a:t>
            </a:r>
            <a:r>
              <a:rPr lang="en-US" sz="4000" b="0" dirty="0">
                <a:solidFill>
                  <a:srgbClr val="00B050"/>
                </a:solidFill>
              </a:rPr>
              <a:t>Dr. Thomas Constable </a:t>
            </a:r>
            <a:r>
              <a:rPr lang="en-US" sz="4000" b="0" dirty="0"/>
              <a:t>writes…</a:t>
            </a:r>
          </a:p>
          <a:p>
            <a:r>
              <a:rPr lang="en-US" sz="4000" b="0" dirty="0"/>
              <a:t>	“</a:t>
            </a:r>
            <a:r>
              <a:rPr lang="en-US" sz="4000" b="0" i="1" dirty="0"/>
              <a:t>It is asserted that </a:t>
            </a:r>
            <a:r>
              <a:rPr lang="en-US" sz="4000" b="0" i="1" dirty="0">
                <a:solidFill>
                  <a:srgbClr val="00B0F0"/>
                </a:solidFill>
              </a:rPr>
              <a:t>repentance, which is a change of mind</a:t>
            </a:r>
            <a:r>
              <a:rPr lang="en-US" sz="4000" b="0" i="1" dirty="0"/>
              <a:t>, enters of necessity into the very act of believing on Christ, since one cannot turn to Christ from other objects of confidence without that change of mind.”</a:t>
            </a:r>
            <a:r>
              <a:rPr lang="en-US" sz="4000" b="0" i="1" baseline="30000" dirty="0"/>
              <a:t>  </a:t>
            </a:r>
            <a:r>
              <a:rPr lang="en-US" sz="4000" b="0" dirty="0">
                <a:solidFill>
                  <a:srgbClr val="FFFF00"/>
                </a:solidFill>
              </a:rPr>
              <a:t>Thomas Constable, </a:t>
            </a:r>
            <a:r>
              <a:rPr lang="en-US" sz="4000" b="0" i="1" dirty="0">
                <a:solidFill>
                  <a:srgbClr val="FFFF00"/>
                </a:solidFill>
              </a:rPr>
              <a:t>The Gospel Message</a:t>
            </a:r>
            <a:r>
              <a:rPr lang="en-US" sz="4000" b="0" dirty="0">
                <a:solidFill>
                  <a:srgbClr val="FFFF00"/>
                </a:solidFill>
              </a:rPr>
              <a:t> in “Walvoord, a Tribute” (Moody Press, Chicago, IL).</a:t>
            </a:r>
          </a:p>
        </p:txBody>
      </p:sp>
      <p:pic>
        <p:nvPicPr>
          <p:cNvPr id="3" name="Picture 2">
            <a:extLst>
              <a:ext uri="{FF2B5EF4-FFF2-40B4-BE49-F238E27FC236}">
                <a16:creationId xmlns:a16="http://schemas.microsoft.com/office/drawing/2014/main" id="{CA25A08A-7BB8-D3E6-2F38-B7826B71B309}"/>
              </a:ext>
            </a:extLst>
          </p:cNvPr>
          <p:cNvPicPr>
            <a:picLocks noChangeAspect="1"/>
          </p:cNvPicPr>
          <p:nvPr/>
        </p:nvPicPr>
        <p:blipFill>
          <a:blip r:embed="rId3"/>
          <a:stretch>
            <a:fillRect/>
          </a:stretch>
        </p:blipFill>
        <p:spPr>
          <a:xfrm>
            <a:off x="6973824" y="0"/>
            <a:ext cx="5218176" cy="6858000"/>
          </a:xfrm>
          <a:prstGeom prst="rect">
            <a:avLst/>
          </a:prstGeom>
        </p:spPr>
      </p:pic>
    </p:spTree>
    <p:extLst>
      <p:ext uri="{BB962C8B-B14F-4D97-AF65-F5344CB8AC3E}">
        <p14:creationId xmlns:p14="http://schemas.microsoft.com/office/powerpoint/2010/main" val="12009287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57200"/>
            <a:ext cx="11582400" cy="5898360"/>
          </a:xfrm>
        </p:spPr>
        <p:txBody>
          <a:bodyPr>
            <a:normAutofit/>
          </a:bodyPr>
          <a:lstStyle/>
          <a:p>
            <a:r>
              <a:rPr lang="en-US" dirty="0"/>
              <a:t>	</a:t>
            </a:r>
            <a:r>
              <a:rPr lang="en-US" sz="4000" b="0" dirty="0">
                <a:solidFill>
                  <a:srgbClr val="FFFF00"/>
                </a:solidFill>
              </a:rPr>
              <a:t>WHAT ULTIMATELY CONDEMNS A SINNER?  IS IT A LACK OF HIS REPENTING  OR TURNING FROM SIN? </a:t>
            </a:r>
            <a:r>
              <a:rPr lang="en-US" sz="4000" b="0" dirty="0">
                <a:solidFill>
                  <a:srgbClr val="FF0000"/>
                </a:solidFill>
              </a:rPr>
              <a:t>NO!</a:t>
            </a:r>
            <a:endParaRPr lang="en-US" sz="4000" b="0" dirty="0">
              <a:solidFill>
                <a:srgbClr val="FFFF00"/>
              </a:solidFill>
            </a:endParaRPr>
          </a:p>
          <a:p>
            <a:endParaRPr lang="en-US" sz="4000" b="0" dirty="0"/>
          </a:p>
          <a:p>
            <a:r>
              <a:rPr lang="en-US" sz="4000" b="0" dirty="0"/>
              <a:t> 	</a:t>
            </a:r>
            <a:r>
              <a:rPr lang="en-US" sz="4000" b="0" dirty="0">
                <a:solidFill>
                  <a:srgbClr val="FFFF00"/>
                </a:solidFill>
              </a:rPr>
              <a:t>John 3:18 </a:t>
            </a:r>
            <a:r>
              <a:rPr lang="en-US" sz="4000" b="0" dirty="0"/>
              <a:t>"He who believes in Him is not condemned; but he who does not believe is condemned already, because </a:t>
            </a:r>
            <a:r>
              <a:rPr lang="en-US" sz="4000" b="0" u="sng" dirty="0"/>
              <a:t>he has not believed in the name of the only begotten Son of God</a:t>
            </a:r>
            <a:r>
              <a:rPr lang="en-US" sz="4000" b="0" dirty="0"/>
              <a:t>.</a:t>
            </a:r>
          </a:p>
          <a:p>
            <a:r>
              <a:rPr lang="en-US" sz="4000" b="0" dirty="0"/>
              <a:t> </a:t>
            </a:r>
          </a:p>
        </p:txBody>
      </p:sp>
    </p:spTree>
    <p:extLst>
      <p:ext uri="{BB962C8B-B14F-4D97-AF65-F5344CB8AC3E}">
        <p14:creationId xmlns:p14="http://schemas.microsoft.com/office/powerpoint/2010/main" val="3029264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4951381-71FB-6D45-BDC3-42CA39468C72}"/>
              </a:ext>
            </a:extLst>
          </p:cNvPr>
          <p:cNvPicPr>
            <a:picLocks noGrp="1" noChangeAspect="1"/>
          </p:cNvPicPr>
          <p:nvPr>
            <p:ph idx="1"/>
          </p:nvPr>
        </p:nvPicPr>
        <p:blipFill>
          <a:blip r:embed="rId3"/>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8B275B9A-CE0C-8F2F-8950-6FE548D643EB}"/>
              </a:ext>
            </a:extLst>
          </p:cNvPr>
          <p:cNvPicPr>
            <a:picLocks noChangeAspect="1"/>
          </p:cNvPicPr>
          <p:nvPr/>
        </p:nvPicPr>
        <p:blipFill>
          <a:blip r:embed="rId4"/>
          <a:stretch>
            <a:fillRect/>
          </a:stretch>
        </p:blipFill>
        <p:spPr>
          <a:xfrm>
            <a:off x="6122952" y="0"/>
            <a:ext cx="6069048" cy="6858000"/>
          </a:xfrm>
          <a:prstGeom prst="rect">
            <a:avLst/>
          </a:prstGeom>
        </p:spPr>
      </p:pic>
    </p:spTree>
    <p:extLst>
      <p:ext uri="{BB962C8B-B14F-4D97-AF65-F5344CB8AC3E}">
        <p14:creationId xmlns:p14="http://schemas.microsoft.com/office/powerpoint/2010/main" val="4100749944"/>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7FEE6-CB68-E24B-F428-61A0DE81DDBC}"/>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016BCC7-4FCA-0830-4505-D86404E0C02C}"/>
              </a:ext>
            </a:extLst>
          </p:cNvPr>
          <p:cNvPicPr>
            <a:picLocks noGrp="1" noChangeAspect="1"/>
          </p:cNvPicPr>
          <p:nvPr>
            <p:ph idx="1"/>
          </p:nvPr>
        </p:nvPicPr>
        <p:blipFill>
          <a:blip r:embed="rId3"/>
          <a:stretch>
            <a:fillRect/>
          </a:stretch>
        </p:blipFill>
        <p:spPr>
          <a:xfrm>
            <a:off x="1" y="0"/>
            <a:ext cx="6095999" cy="6893689"/>
          </a:xfrm>
          <a:prstGeom prst="rect">
            <a:avLst/>
          </a:prstGeom>
        </p:spPr>
      </p:pic>
      <p:pic>
        <p:nvPicPr>
          <p:cNvPr id="2" name="Picture 1">
            <a:extLst>
              <a:ext uri="{FF2B5EF4-FFF2-40B4-BE49-F238E27FC236}">
                <a16:creationId xmlns:a16="http://schemas.microsoft.com/office/drawing/2014/main" id="{7ED2F681-126E-B48C-2392-A65252472CB3}"/>
              </a:ext>
            </a:extLst>
          </p:cNvPr>
          <p:cNvPicPr>
            <a:picLocks noChangeAspect="1"/>
          </p:cNvPicPr>
          <p:nvPr/>
        </p:nvPicPr>
        <p:blipFill>
          <a:blip r:embed="rId4"/>
          <a:stretch>
            <a:fillRect/>
          </a:stretch>
        </p:blipFill>
        <p:spPr>
          <a:xfrm>
            <a:off x="6541006" y="0"/>
            <a:ext cx="5650993" cy="6858000"/>
          </a:xfrm>
          <a:prstGeom prst="rect">
            <a:avLst/>
          </a:prstGeom>
        </p:spPr>
      </p:pic>
    </p:spTree>
    <p:extLst>
      <p:ext uri="{BB962C8B-B14F-4D97-AF65-F5344CB8AC3E}">
        <p14:creationId xmlns:p14="http://schemas.microsoft.com/office/powerpoint/2010/main" val="1454203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35BED5-3735-4FE5-8B4F-965CBD77E87C}"/>
              </a:ext>
            </a:extLst>
          </p:cNvPr>
          <p:cNvSpPr>
            <a:spLocks noGrp="1"/>
          </p:cNvSpPr>
          <p:nvPr>
            <p:ph idx="1"/>
          </p:nvPr>
        </p:nvSpPr>
        <p:spPr>
          <a:xfrm>
            <a:off x="-280415" y="0"/>
            <a:ext cx="12472416" cy="6705600"/>
          </a:xfrm>
        </p:spPr>
        <p:txBody>
          <a:bodyPr/>
          <a:lstStyle/>
          <a:p>
            <a:r>
              <a:rPr lang="en-US" dirty="0"/>
              <a:t>	</a:t>
            </a:r>
            <a:r>
              <a:rPr lang="en-US" b="1" dirty="0"/>
              <a:t>Acts 11:14-18 </a:t>
            </a:r>
            <a:r>
              <a:rPr lang="en-US" dirty="0"/>
              <a:t>`</a:t>
            </a:r>
            <a:r>
              <a:rPr lang="en-US" b="1" dirty="0"/>
              <a:t>who will tell you words </a:t>
            </a:r>
            <a:r>
              <a:rPr lang="en-US" dirty="0"/>
              <a:t>by which you and all your household </a:t>
            </a:r>
            <a:r>
              <a:rPr lang="en-US" b="1" dirty="0"/>
              <a:t>will be saved</a:t>
            </a:r>
            <a:r>
              <a:rPr lang="en-US" dirty="0"/>
              <a:t>.' 15 "And as I began to speak, the Holy Spirit fell upon them, as upon us at the beginning {Acts 2}. 16 "Then I remembered the word of the Lord, how He said, “John indeed baptized with water, but </a:t>
            </a:r>
            <a:r>
              <a:rPr lang="en-US" b="1" dirty="0"/>
              <a:t>you shall be baptized with the Holy Spirit</a:t>
            </a:r>
            <a:r>
              <a:rPr lang="en-US" dirty="0"/>
              <a:t>.” </a:t>
            </a:r>
          </a:p>
          <a:p>
            <a:r>
              <a:rPr lang="en-US" dirty="0"/>
              <a:t>	17 "If therefore God gave them the same gift {of the Holy Spirit} as He gave us </a:t>
            </a:r>
            <a:r>
              <a:rPr lang="en-US" b="1" dirty="0"/>
              <a:t>when</a:t>
            </a:r>
            <a:r>
              <a:rPr lang="en-US" dirty="0"/>
              <a:t> we </a:t>
            </a:r>
            <a:r>
              <a:rPr lang="en-US" b="1" u="sng" dirty="0"/>
              <a:t>believed</a:t>
            </a:r>
            <a:r>
              <a:rPr lang="en-US" b="1" dirty="0"/>
              <a:t> </a:t>
            </a:r>
            <a:r>
              <a:rPr lang="en-US" dirty="0"/>
              <a:t>{aorist, active, participle of </a:t>
            </a:r>
            <a:r>
              <a:rPr lang="en-US" dirty="0" err="1"/>
              <a:t>pistueo</a:t>
            </a:r>
            <a:r>
              <a:rPr lang="en-US" dirty="0"/>
              <a:t>} </a:t>
            </a:r>
            <a:r>
              <a:rPr lang="en-US" b="1" dirty="0"/>
              <a:t>on </a:t>
            </a:r>
            <a:r>
              <a:rPr lang="en-US" dirty="0"/>
              <a:t>{epi} </a:t>
            </a:r>
            <a:r>
              <a:rPr lang="en-US" b="1" dirty="0"/>
              <a:t>the Lord Jesus Christ</a:t>
            </a:r>
            <a:r>
              <a:rPr lang="en-US" dirty="0"/>
              <a:t>, who was I that I could withstand God?" </a:t>
            </a:r>
          </a:p>
          <a:p>
            <a:r>
              <a:rPr lang="en-US" dirty="0"/>
              <a:t>   18 When they heard these things they became silent; and they glorified God, saying, "Then </a:t>
            </a:r>
            <a:r>
              <a:rPr lang="en-US" b="1" dirty="0"/>
              <a:t>God has also granted to the Gentiles </a:t>
            </a:r>
            <a:r>
              <a:rPr lang="en-US" b="1" u="sng" dirty="0"/>
              <a:t>repentance</a:t>
            </a:r>
            <a:r>
              <a:rPr lang="en-US" b="1" dirty="0"/>
              <a:t> </a:t>
            </a:r>
            <a:r>
              <a:rPr lang="en-US" dirty="0"/>
              <a:t>{metanoia to change their mind regarding the Gospel} </a:t>
            </a:r>
            <a:r>
              <a:rPr lang="en-US" b="1" dirty="0"/>
              <a:t>to </a:t>
            </a:r>
            <a:r>
              <a:rPr lang="en-US" dirty="0"/>
              <a:t>{</a:t>
            </a:r>
            <a:r>
              <a:rPr lang="en-US" dirty="0" err="1"/>
              <a:t>eis</a:t>
            </a:r>
            <a:r>
              <a:rPr lang="en-US" dirty="0"/>
              <a:t> – resulting in} </a:t>
            </a:r>
            <a:r>
              <a:rPr lang="en-US" b="1" dirty="0"/>
              <a:t>life </a:t>
            </a:r>
            <a:r>
              <a:rPr lang="en-US" dirty="0"/>
              <a:t>{eternal life}. </a:t>
            </a:r>
          </a:p>
          <a:p>
            <a:endParaRPr lang="en-US" dirty="0"/>
          </a:p>
          <a:p>
            <a:endParaRPr lang="en-US" dirty="0"/>
          </a:p>
          <a:p>
            <a:r>
              <a:rPr lang="en-US" dirty="0"/>
              <a:t>	</a:t>
            </a:r>
          </a:p>
        </p:txBody>
      </p:sp>
    </p:spTree>
    <p:extLst>
      <p:ext uri="{BB962C8B-B14F-4D97-AF65-F5344CB8AC3E}">
        <p14:creationId xmlns:p14="http://schemas.microsoft.com/office/powerpoint/2010/main" val="36913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2"/>
        </a:solidFill>
        <a:effectLst/>
      </p:bgPr>
    </p:bg>
    <p:spTree>
      <p:nvGrpSpPr>
        <p:cNvPr id="1" name=""/>
        <p:cNvGrpSpPr/>
        <p:nvPr/>
      </p:nvGrpSpPr>
      <p:grpSpPr>
        <a:xfrm>
          <a:off x="0" y="0"/>
          <a:ext cx="0" cy="0"/>
          <a:chOff x="0" y="0"/>
          <a:chExt cx="0" cy="0"/>
        </a:xfrm>
      </p:grpSpPr>
      <p:sp>
        <p:nvSpPr>
          <p:cNvPr id="2" name="TextBox 1"/>
          <p:cNvSpPr txBox="1"/>
          <p:nvPr/>
        </p:nvSpPr>
        <p:spPr>
          <a:xfrm>
            <a:off x="381000" y="0"/>
            <a:ext cx="6563810" cy="649408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endParaRPr kumimoji="0" lang="en-US" sz="3600" b="1"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endParaRPr>
          </a:p>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r>
              <a:rPr kumimoji="0" lang="en-US" sz="3600" b="0"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“In other words, there must be a sincere change in one’s lifestyle. One who has genuinely repented will stop doing evil and begin to live righteously. Along with a change of mind and attitude, true repentance will begin to produce a change in conduct.”</a:t>
            </a:r>
          </a:p>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John MacArthur, </a:t>
            </a:r>
            <a:r>
              <a:rPr kumimoji="0" lang="en-US" sz="2800" b="0" i="1"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Gospel According to Jesus,</a:t>
            </a:r>
            <a:r>
              <a:rPr kumimoji="0" lang="en-US" sz="2800" b="0" i="0" u="none" strike="noStrike" kern="1200" cap="none" spc="0" normalizeH="0" baseline="0" noProof="0" dirty="0">
                <a:ln>
                  <a:noFill/>
                </a:ln>
                <a:solidFill>
                  <a:srgbClr val="FFFFFF"/>
                </a:solidFill>
                <a:effectLst/>
                <a:uLnTx/>
                <a:uFillTx/>
                <a:latin typeface="Arial" pitchFamily="34" charset="0"/>
                <a:ea typeface="ＭＳ Ｐゴシック"/>
                <a:cs typeface="Arial" pitchFamily="34" charset="0"/>
              </a:rPr>
              <a:t> 166. </a:t>
            </a:r>
          </a:p>
        </p:txBody>
      </p:sp>
      <p:pic>
        <p:nvPicPr>
          <p:cNvPr id="3" name="Picture 2">
            <a:extLst>
              <a:ext uri="{FF2B5EF4-FFF2-40B4-BE49-F238E27FC236}">
                <a16:creationId xmlns:a16="http://schemas.microsoft.com/office/drawing/2014/main" id="{D9243B97-F930-530A-B467-68CDF588490C}"/>
              </a:ext>
            </a:extLst>
          </p:cNvPr>
          <p:cNvPicPr>
            <a:picLocks noChangeAspect="1"/>
          </p:cNvPicPr>
          <p:nvPr/>
        </p:nvPicPr>
        <p:blipFill>
          <a:blip r:embed="rId3"/>
          <a:stretch>
            <a:fillRect/>
          </a:stretch>
        </p:blipFill>
        <p:spPr>
          <a:xfrm>
            <a:off x="7046490" y="0"/>
            <a:ext cx="5145510" cy="6858000"/>
          </a:xfrm>
          <a:prstGeom prst="rect">
            <a:avLst/>
          </a:prstGeom>
        </p:spPr>
      </p:pic>
    </p:spTree>
    <p:extLst>
      <p:ext uri="{BB962C8B-B14F-4D97-AF65-F5344CB8AC3E}">
        <p14:creationId xmlns:p14="http://schemas.microsoft.com/office/powerpoint/2010/main" val="3822713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152400" y="152400"/>
            <a:ext cx="7463742" cy="3886200"/>
          </a:xfrm>
        </p:spPr>
        <p:txBody>
          <a:bodyPr/>
          <a:lstStyle/>
          <a:p>
            <a:pPr marL="0" indent="0">
              <a:buNone/>
            </a:pPr>
            <a:r>
              <a:rPr lang="en-US" altLang="en-US" sz="3600" dirty="0">
                <a:effectLst/>
                <a:latin typeface="Calibri" panose="020F0502020204030204" pitchFamily="34" charset="0"/>
                <a:cs typeface="Times New Roman" panose="02020603050405020304" pitchFamily="18" charset="0"/>
              </a:rPr>
              <a:t>In stark contrast, Lewis Sperry Chafer writes: </a:t>
            </a:r>
            <a:r>
              <a:rPr lang="en-US" altLang="en-US" sz="3600" i="1" dirty="0">
                <a:effectLst/>
                <a:latin typeface="Calibri" panose="020F0502020204030204" pitchFamily="34" charset="0"/>
                <a:cs typeface="Times New Roman" panose="02020603050405020304" pitchFamily="18" charset="0"/>
              </a:rPr>
              <a:t>No unregenerate mind is prepared to deal with the problems of true Christian living. These problems anticipate the new dynamic of the imparted divine nature, and could produce nothing but hopeless discouragement when really contemplated by an unregenerate person.  </a:t>
            </a:r>
          </a:p>
          <a:p>
            <a:pPr marL="0" indent="0">
              <a:buNone/>
            </a:pPr>
            <a:r>
              <a:rPr lang="en-US" altLang="en-US" sz="3600" i="1" dirty="0">
                <a:effectLst/>
                <a:latin typeface="Calibri" panose="020F0502020204030204" pitchFamily="34" charset="0"/>
                <a:cs typeface="Times New Roman" panose="02020603050405020304" pitchFamily="18" charset="0"/>
              </a:rPr>
              <a:t>Salvation: God’s Marvelous Work of Grace, pg. 48</a:t>
            </a:r>
          </a:p>
          <a:p>
            <a:pPr marL="0" indent="0">
              <a:buNone/>
            </a:pPr>
            <a:endParaRPr lang="en-US" altLang="en-US" sz="2000" dirty="0">
              <a:effectLst/>
              <a:latin typeface="Calibri" panose="020F0502020204030204" pitchFamily="34" charset="0"/>
              <a:cs typeface="Times New Roman" panose="02020603050405020304" pitchFamily="18" charset="0"/>
            </a:endParaRPr>
          </a:p>
        </p:txBody>
      </p:sp>
      <p:sp>
        <p:nvSpPr>
          <p:cNvPr id="185348" name="Rectangle 4"/>
          <p:cNvSpPr>
            <a:spLocks noChangeArrowheads="1"/>
          </p:cNvSpPr>
          <p:nvPr/>
        </p:nvSpPr>
        <p:spPr bwMode="auto">
          <a:xfrm>
            <a:off x="1828800" y="152400"/>
            <a:ext cx="8077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700" b="1" i="0" u="none" strike="noStrike" kern="1200" cap="none" spc="0" normalizeH="0" baseline="0" noProof="0" dirty="0">
              <a:ln>
                <a:noFill/>
              </a:ln>
              <a:solidFill>
                <a:srgbClr val="FFCC0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AE2CD72C-4CA3-9AD2-2440-4AFAF57249B1}"/>
              </a:ext>
            </a:extLst>
          </p:cNvPr>
          <p:cNvPicPr>
            <a:picLocks noChangeAspect="1"/>
          </p:cNvPicPr>
          <p:nvPr/>
        </p:nvPicPr>
        <p:blipFill>
          <a:blip r:embed="rId2"/>
          <a:stretch>
            <a:fillRect/>
          </a:stretch>
        </p:blipFill>
        <p:spPr>
          <a:xfrm>
            <a:off x="7836061" y="0"/>
            <a:ext cx="433688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146ADC-70AB-5F11-550F-0378B771C966}"/>
              </a:ext>
            </a:extLst>
          </p:cNvPr>
          <p:cNvSpPr>
            <a:spLocks noGrp="1"/>
          </p:cNvSpPr>
          <p:nvPr>
            <p:ph idx="1"/>
          </p:nvPr>
        </p:nvSpPr>
        <p:spPr/>
        <p:txBody>
          <a:bodyPr>
            <a:normAutofit/>
          </a:bodyPr>
          <a:lstStyle/>
          <a:p>
            <a:pPr marL="742950" indent="-742950">
              <a:buAutoNum type="arabicPeriod"/>
            </a:pPr>
            <a:r>
              <a:rPr lang="en-US" sz="4000" dirty="0"/>
              <a:t>Is the subject of “</a:t>
            </a:r>
            <a:r>
              <a:rPr lang="en-US" sz="4000" dirty="0">
                <a:solidFill>
                  <a:srgbClr val="FF0000"/>
                </a:solidFill>
              </a:rPr>
              <a:t>repentance</a:t>
            </a:r>
            <a:r>
              <a:rPr lang="en-US" sz="4000" dirty="0"/>
              <a:t>” a </a:t>
            </a:r>
            <a:r>
              <a:rPr lang="en-US" sz="4000" dirty="0">
                <a:solidFill>
                  <a:srgbClr val="FFFF00"/>
                </a:solidFill>
              </a:rPr>
              <a:t>significant subject or issue</a:t>
            </a:r>
            <a:r>
              <a:rPr lang="en-US" sz="4000" dirty="0"/>
              <a:t> in the Scriptures?</a:t>
            </a:r>
          </a:p>
          <a:p>
            <a:pPr marL="0" indent="0">
              <a:buNone/>
            </a:pPr>
            <a:r>
              <a:rPr lang="en-US" sz="4000" dirty="0"/>
              <a:t>      </a:t>
            </a:r>
            <a:r>
              <a:rPr lang="en-US" sz="4000" dirty="0">
                <a:solidFill>
                  <a:srgbClr val="FF0000"/>
                </a:solidFill>
              </a:rPr>
              <a:t>YES!</a:t>
            </a:r>
          </a:p>
          <a:p>
            <a:pPr marL="0" indent="0">
              <a:buNone/>
            </a:pPr>
            <a:r>
              <a:rPr lang="en-US" sz="4000" dirty="0">
                <a:solidFill>
                  <a:srgbClr val="FF0000"/>
                </a:solidFill>
              </a:rPr>
              <a:t>     “Repent” </a:t>
            </a:r>
            <a:r>
              <a:rPr lang="en-US" sz="4000" dirty="0"/>
              <a:t>or one of its derivatives is found in the:</a:t>
            </a:r>
          </a:p>
          <a:p>
            <a:pPr marL="0" indent="0">
              <a:buNone/>
            </a:pPr>
            <a:r>
              <a:rPr lang="en-US" sz="4000" dirty="0"/>
              <a:t>     </a:t>
            </a:r>
            <a:r>
              <a:rPr lang="en-US" sz="4000" dirty="0">
                <a:solidFill>
                  <a:srgbClr val="00B0F0"/>
                </a:solidFill>
              </a:rPr>
              <a:t>King James Version </a:t>
            </a:r>
            <a:r>
              <a:rPr lang="en-US" sz="4000" dirty="0"/>
              <a:t>– </a:t>
            </a:r>
            <a:r>
              <a:rPr lang="en-US" sz="4000" dirty="0">
                <a:solidFill>
                  <a:srgbClr val="FFFF00"/>
                </a:solidFill>
              </a:rPr>
              <a:t>111 x</a:t>
            </a:r>
          </a:p>
          <a:p>
            <a:pPr marL="0" indent="0">
              <a:buNone/>
            </a:pPr>
            <a:r>
              <a:rPr lang="en-US" sz="4000" dirty="0"/>
              <a:t>     </a:t>
            </a:r>
            <a:r>
              <a:rPr lang="en-US" sz="4000" dirty="0">
                <a:solidFill>
                  <a:srgbClr val="00B050"/>
                </a:solidFill>
              </a:rPr>
              <a:t>New King James Version  </a:t>
            </a:r>
            <a:r>
              <a:rPr lang="en-US" sz="4000" dirty="0"/>
              <a:t>- </a:t>
            </a:r>
            <a:r>
              <a:rPr lang="en-US" sz="4000" dirty="0">
                <a:solidFill>
                  <a:srgbClr val="FFFF00"/>
                </a:solidFill>
              </a:rPr>
              <a:t>68 x</a:t>
            </a:r>
          </a:p>
          <a:p>
            <a:pPr marL="0" indent="0">
              <a:buNone/>
            </a:pPr>
            <a:r>
              <a:rPr lang="en-US" sz="4000" dirty="0"/>
              <a:t>     </a:t>
            </a:r>
            <a:r>
              <a:rPr lang="en-US" sz="4000" dirty="0">
                <a:solidFill>
                  <a:srgbClr val="FFC000"/>
                </a:solidFill>
              </a:rPr>
              <a:t>New American Standard </a:t>
            </a:r>
            <a:r>
              <a:rPr lang="en-US" sz="4000" dirty="0"/>
              <a:t>– </a:t>
            </a:r>
            <a:r>
              <a:rPr lang="en-US" sz="4000" dirty="0">
                <a:solidFill>
                  <a:srgbClr val="FFFF00"/>
                </a:solidFill>
              </a:rPr>
              <a:t>71x</a:t>
            </a:r>
          </a:p>
          <a:p>
            <a:pPr marL="0" indent="0">
              <a:buNone/>
            </a:pPr>
            <a:endParaRPr lang="en-US" sz="4000" dirty="0">
              <a:solidFill>
                <a:srgbClr val="FFFF00"/>
              </a:solidFill>
            </a:endParaRPr>
          </a:p>
          <a:p>
            <a:pPr marL="0" indent="0">
              <a:buNone/>
            </a:pPr>
            <a:endParaRPr lang="en-US" sz="4000" dirty="0"/>
          </a:p>
        </p:txBody>
      </p:sp>
    </p:spTree>
    <p:extLst>
      <p:ext uri="{BB962C8B-B14F-4D97-AF65-F5344CB8AC3E}">
        <p14:creationId xmlns:p14="http://schemas.microsoft.com/office/powerpoint/2010/main" val="327526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p:cTn id="2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6DD5CA-4854-E5A4-9016-8B1A0F62F448}"/>
              </a:ext>
            </a:extLst>
          </p:cNvPr>
          <p:cNvSpPr>
            <a:spLocks noGrp="1"/>
          </p:cNvSpPr>
          <p:nvPr>
            <p:ph idx="1"/>
          </p:nvPr>
        </p:nvSpPr>
        <p:spPr/>
        <p:txBody>
          <a:bodyPr>
            <a:normAutofit/>
          </a:bodyPr>
          <a:lstStyle/>
          <a:p>
            <a:pPr marL="0" indent="0" algn="ctr">
              <a:buNone/>
            </a:pPr>
            <a:r>
              <a:rPr lang="en-US" sz="3200" dirty="0">
                <a:solidFill>
                  <a:srgbClr val="FF0000"/>
                </a:solidFill>
              </a:rPr>
              <a:t>THE IMPORTANCE OF ‘REPENTANCE</a:t>
            </a:r>
            <a:r>
              <a:rPr lang="en-US" sz="3200" dirty="0"/>
              <a:t>’</a:t>
            </a:r>
          </a:p>
          <a:p>
            <a:pPr marL="514350" indent="-514350">
              <a:buAutoNum type="arabicPeriod"/>
            </a:pPr>
            <a:r>
              <a:rPr lang="en-US" sz="3200" dirty="0">
                <a:solidFill>
                  <a:srgbClr val="FFFF00"/>
                </a:solidFill>
              </a:rPr>
              <a:t>John the Baptist </a:t>
            </a:r>
            <a:r>
              <a:rPr lang="en-US" sz="3200" dirty="0"/>
              <a:t>preached it. {Matt. 3:2}</a:t>
            </a:r>
          </a:p>
          <a:p>
            <a:pPr marL="514350" indent="-514350">
              <a:buAutoNum type="arabicPeriod"/>
            </a:pPr>
            <a:r>
              <a:rPr lang="en-US" sz="3200" dirty="0">
                <a:solidFill>
                  <a:srgbClr val="FFFF00"/>
                </a:solidFill>
              </a:rPr>
              <a:t>Jesus Christ </a:t>
            </a:r>
            <a:r>
              <a:rPr lang="en-US" sz="3200" dirty="0"/>
              <a:t>called sinners to it. {Luke 5:32}</a:t>
            </a:r>
          </a:p>
          <a:p>
            <a:pPr marL="514350" indent="-514350">
              <a:buAutoNum type="arabicPeriod"/>
            </a:pPr>
            <a:r>
              <a:rPr lang="en-US" sz="3200" dirty="0">
                <a:solidFill>
                  <a:srgbClr val="FFFF00"/>
                </a:solidFill>
              </a:rPr>
              <a:t>The people of Ninevah </a:t>
            </a:r>
            <a:r>
              <a:rPr lang="en-US" sz="3200" dirty="0"/>
              <a:t>did it. {Matt. 12:41}</a:t>
            </a:r>
          </a:p>
          <a:p>
            <a:pPr marL="514350" indent="-514350">
              <a:buAutoNum type="arabicPeriod"/>
            </a:pPr>
            <a:r>
              <a:rPr lang="en-US" sz="3200" dirty="0">
                <a:solidFill>
                  <a:srgbClr val="FFFF00"/>
                </a:solidFill>
              </a:rPr>
              <a:t>The commissioned disciples </a:t>
            </a:r>
            <a:r>
              <a:rPr lang="en-US" sz="3200" dirty="0"/>
              <a:t>were to preach it. {Luke 24:47}</a:t>
            </a:r>
          </a:p>
          <a:p>
            <a:pPr marL="514350" indent="-514350">
              <a:buAutoNum type="arabicPeriod"/>
            </a:pPr>
            <a:r>
              <a:rPr lang="en-US" sz="3200" dirty="0">
                <a:solidFill>
                  <a:srgbClr val="FFFF00"/>
                </a:solidFill>
              </a:rPr>
              <a:t>The apostle Peter </a:t>
            </a:r>
            <a:r>
              <a:rPr lang="en-US" sz="3200" dirty="0"/>
              <a:t>demanded it. {Acts 2:38}</a:t>
            </a:r>
          </a:p>
          <a:p>
            <a:pPr marL="514350" indent="-514350">
              <a:buAutoNum type="arabicPeriod"/>
            </a:pPr>
            <a:r>
              <a:rPr lang="en-US" sz="3200" dirty="0">
                <a:solidFill>
                  <a:srgbClr val="FFFF00"/>
                </a:solidFill>
              </a:rPr>
              <a:t>The apostle Paul </a:t>
            </a:r>
            <a:r>
              <a:rPr lang="en-US" sz="3200" dirty="0"/>
              <a:t>taught it. {Acts 20:21}</a:t>
            </a:r>
          </a:p>
          <a:p>
            <a:pPr marL="514350" indent="-514350">
              <a:buAutoNum type="arabicPeriod"/>
            </a:pPr>
            <a:r>
              <a:rPr lang="en-US" sz="3200" dirty="0">
                <a:solidFill>
                  <a:srgbClr val="FFFF00"/>
                </a:solidFill>
              </a:rPr>
              <a:t>God commands </a:t>
            </a:r>
            <a:r>
              <a:rPr lang="en-US" sz="3200" dirty="0"/>
              <a:t>all people everywhere to do it. {Acts 17:30}</a:t>
            </a:r>
          </a:p>
          <a:p>
            <a:pPr marL="514350" indent="-514350">
              <a:buAutoNum type="arabicPeriod"/>
            </a:pPr>
            <a:r>
              <a:rPr lang="en-US" sz="3200" dirty="0">
                <a:solidFill>
                  <a:srgbClr val="FFFF00"/>
                </a:solidFill>
              </a:rPr>
              <a:t>The angels </a:t>
            </a:r>
            <a:r>
              <a:rPr lang="en-US" sz="3200" dirty="0"/>
              <a:t>rejoice over it. {Luke 15:7,10}</a:t>
            </a:r>
          </a:p>
          <a:p>
            <a:pPr marL="514350" indent="-514350">
              <a:buAutoNum type="arabicPeriod"/>
            </a:pPr>
            <a:r>
              <a:rPr lang="en-US" sz="3200" dirty="0">
                <a:solidFill>
                  <a:srgbClr val="FFFF00"/>
                </a:solidFill>
              </a:rPr>
              <a:t>Job</a:t>
            </a:r>
            <a:r>
              <a:rPr lang="en-US" sz="3200" dirty="0"/>
              <a:t> concludes with it. {Job 42:6}</a:t>
            </a:r>
          </a:p>
          <a:p>
            <a:pPr marL="0" indent="0">
              <a:buNone/>
            </a:pPr>
            <a:r>
              <a:rPr lang="en-US" sz="3200" dirty="0">
                <a:solidFill>
                  <a:srgbClr val="FFFF00"/>
                </a:solidFill>
              </a:rPr>
              <a:t>10. The 5 churches of Revelation 2 &amp; 3 </a:t>
            </a:r>
            <a:r>
              <a:rPr lang="en-US" sz="3200" dirty="0"/>
              <a:t>were instructed to do it.</a:t>
            </a:r>
          </a:p>
          <a:p>
            <a:pPr marL="0" indent="0">
              <a:buNone/>
            </a:pPr>
            <a:endParaRPr lang="en-US" sz="3200" dirty="0"/>
          </a:p>
          <a:p>
            <a:pPr marL="514350" indent="-514350">
              <a:buAutoNum type="arabicPeriod"/>
            </a:pPr>
            <a:endParaRPr lang="en-US" sz="3200" dirty="0"/>
          </a:p>
          <a:p>
            <a:pPr marL="514350" indent="-514350">
              <a:buAutoNum type="arabicPeriod"/>
            </a:pPr>
            <a:endParaRPr lang="en-US" sz="3200" dirty="0"/>
          </a:p>
        </p:txBody>
      </p:sp>
    </p:spTree>
    <p:extLst>
      <p:ext uri="{BB962C8B-B14F-4D97-AF65-F5344CB8AC3E}">
        <p14:creationId xmlns:p14="http://schemas.microsoft.com/office/powerpoint/2010/main" val="401875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 calcmode="lin" valueType="num">
                                      <p:cBhvr>
                                        <p:cTn id="56"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 calcmode="lin" valueType="num">
                                      <p:cBhvr>
                                        <p:cTn id="63"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5" dur="500"/>
                                        <p:tgtEl>
                                          <p:spTgt spid="2">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 calcmode="lin" valueType="num">
                                      <p:cBhvr>
                                        <p:cTn id="70"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71"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7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CD1D-FD9D-2B0D-7D08-B64843F295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374300-36DA-00A9-0EEC-82F9F6A57F35}"/>
              </a:ext>
            </a:extLst>
          </p:cNvPr>
          <p:cNvSpPr>
            <a:spLocks noGrp="1"/>
          </p:cNvSpPr>
          <p:nvPr>
            <p:ph idx="1"/>
          </p:nvPr>
        </p:nvSpPr>
        <p:spPr/>
        <p:txBody>
          <a:bodyPr>
            <a:normAutofit/>
          </a:bodyPr>
          <a:lstStyle/>
          <a:p>
            <a:pPr marL="742950" indent="-742950">
              <a:buAutoNum type="arabicPeriod" startAt="2"/>
            </a:pPr>
            <a:r>
              <a:rPr lang="en-US" sz="4000" dirty="0"/>
              <a:t>What exactly do the words </a:t>
            </a:r>
            <a:r>
              <a:rPr lang="en-US" sz="4000" dirty="0">
                <a:solidFill>
                  <a:srgbClr val="FF0000"/>
                </a:solidFill>
              </a:rPr>
              <a:t>“repent” </a:t>
            </a:r>
            <a:r>
              <a:rPr lang="en-US" sz="4000" dirty="0"/>
              <a:t>or </a:t>
            </a:r>
            <a:r>
              <a:rPr lang="en-US" sz="4000" dirty="0">
                <a:solidFill>
                  <a:srgbClr val="FF0000"/>
                </a:solidFill>
              </a:rPr>
              <a:t>“repentance”</a:t>
            </a:r>
            <a:r>
              <a:rPr lang="en-US" sz="4000" dirty="0"/>
              <a:t> actually mean in the </a:t>
            </a:r>
            <a:r>
              <a:rPr lang="en-US" sz="4000" dirty="0">
                <a:solidFill>
                  <a:srgbClr val="FFC000"/>
                </a:solidFill>
              </a:rPr>
              <a:t>Hebrew &amp; Greek text</a:t>
            </a:r>
            <a:r>
              <a:rPr lang="en-US" sz="4000" dirty="0"/>
              <a:t>?</a:t>
            </a:r>
          </a:p>
          <a:p>
            <a:pPr marL="0" indent="0">
              <a:buNone/>
            </a:pPr>
            <a:endParaRPr lang="en-US" sz="4000" dirty="0"/>
          </a:p>
          <a:p>
            <a:pPr marL="0" indent="0">
              <a:buNone/>
            </a:pPr>
            <a:r>
              <a:rPr lang="en-US" sz="4000" dirty="0"/>
              <a:t>     </a:t>
            </a:r>
            <a:r>
              <a:rPr lang="en-US" sz="4000" dirty="0">
                <a:solidFill>
                  <a:srgbClr val="FFC000"/>
                </a:solidFill>
              </a:rPr>
              <a:t>Hebrew words </a:t>
            </a:r>
            <a:r>
              <a:rPr lang="en-US" sz="4000" dirty="0"/>
              <a:t>- OT – </a:t>
            </a:r>
            <a:r>
              <a:rPr lang="en-US" sz="4000" dirty="0" err="1">
                <a:solidFill>
                  <a:srgbClr val="FF0000"/>
                </a:solidFill>
              </a:rPr>
              <a:t>nacham</a:t>
            </a:r>
            <a:r>
              <a:rPr lang="en-US" sz="4000" dirty="0">
                <a:solidFill>
                  <a:srgbClr val="FF0000"/>
                </a:solidFill>
              </a:rPr>
              <a:t>; </a:t>
            </a:r>
            <a:r>
              <a:rPr lang="en-US" sz="4000" dirty="0" err="1">
                <a:solidFill>
                  <a:srgbClr val="00B0F0"/>
                </a:solidFill>
              </a:rPr>
              <a:t>shub</a:t>
            </a:r>
            <a:r>
              <a:rPr lang="en-US" sz="4000" dirty="0">
                <a:solidFill>
                  <a:srgbClr val="00B0F0"/>
                </a:solidFill>
              </a:rPr>
              <a:t> </a:t>
            </a:r>
          </a:p>
          <a:p>
            <a:pPr marL="0" indent="0">
              <a:buNone/>
            </a:pPr>
            <a:r>
              <a:rPr lang="en-US" sz="4000" dirty="0"/>
              <a:t>	</a:t>
            </a:r>
            <a:r>
              <a:rPr lang="en-US" sz="4000" dirty="0">
                <a:solidFill>
                  <a:srgbClr val="FFFF00"/>
                </a:solidFill>
              </a:rPr>
              <a:t>Greek words </a:t>
            </a:r>
            <a:r>
              <a:rPr lang="en-US" sz="4000" dirty="0"/>
              <a:t>- NT – </a:t>
            </a:r>
            <a:r>
              <a:rPr lang="en-US" sz="4000" dirty="0">
                <a:solidFill>
                  <a:srgbClr val="FF0000"/>
                </a:solidFill>
              </a:rPr>
              <a:t>metanoia {noun} / </a:t>
            </a:r>
            <a:r>
              <a:rPr lang="en-US" sz="4000" dirty="0" err="1">
                <a:solidFill>
                  <a:srgbClr val="FF0000"/>
                </a:solidFill>
              </a:rPr>
              <a:t>metanoeo</a:t>
            </a:r>
            <a:r>
              <a:rPr lang="en-US" sz="4000" dirty="0">
                <a:solidFill>
                  <a:srgbClr val="FF0000"/>
                </a:solidFill>
              </a:rPr>
              <a:t> 	{verb form}</a:t>
            </a:r>
            <a:r>
              <a:rPr lang="en-US" sz="4000" dirty="0"/>
              <a:t>;  </a:t>
            </a:r>
            <a:r>
              <a:rPr lang="en-US" sz="4000" dirty="0" err="1">
                <a:solidFill>
                  <a:srgbClr val="00B0F0"/>
                </a:solidFill>
              </a:rPr>
              <a:t>metamellomai</a:t>
            </a:r>
            <a:r>
              <a:rPr lang="en-US" sz="4000" dirty="0">
                <a:solidFill>
                  <a:srgbClr val="00B0F0"/>
                </a:solidFill>
              </a:rPr>
              <a:t> {KJV}</a:t>
            </a:r>
          </a:p>
          <a:p>
            <a:pPr marL="0" indent="0">
              <a:buNone/>
            </a:pPr>
            <a:endParaRPr lang="en-US" sz="4000" dirty="0"/>
          </a:p>
          <a:p>
            <a:pPr marL="0" indent="0">
              <a:buNone/>
            </a:pPr>
            <a:r>
              <a:rPr lang="en-US" sz="4000" dirty="0"/>
              <a:t>     </a:t>
            </a:r>
          </a:p>
          <a:p>
            <a:pPr marL="0" indent="0">
              <a:buNone/>
            </a:pPr>
            <a:endParaRPr lang="en-US" sz="4000" dirty="0"/>
          </a:p>
        </p:txBody>
      </p:sp>
    </p:spTree>
    <p:extLst>
      <p:ext uri="{BB962C8B-B14F-4D97-AF65-F5344CB8AC3E}">
        <p14:creationId xmlns:p14="http://schemas.microsoft.com/office/powerpoint/2010/main" val="29416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34AFF-3B68-7123-8FD7-813A9FA751AF}"/>
              </a:ext>
            </a:extLst>
          </p:cNvPr>
          <p:cNvSpPr>
            <a:spLocks noGrp="1"/>
          </p:cNvSpPr>
          <p:nvPr>
            <p:ph idx="1"/>
          </p:nvPr>
        </p:nvSpPr>
        <p:spPr>
          <a:xfrm>
            <a:off x="101599" y="76200"/>
            <a:ext cx="7190451" cy="6705600"/>
          </a:xfrm>
        </p:spPr>
        <p:txBody>
          <a:bodyPr>
            <a:normAutofit/>
          </a:bodyPr>
          <a:lstStyle/>
          <a:p>
            <a:pPr marL="0" indent="0">
              <a:buNone/>
            </a:pPr>
            <a:r>
              <a:rPr lang="en-US" sz="3600" dirty="0"/>
              <a:t>Dr Charles Bing writes:              </a:t>
            </a:r>
          </a:p>
          <a:p>
            <a:pPr marL="0" indent="0">
              <a:buNone/>
            </a:pPr>
            <a:r>
              <a:rPr lang="en-US" sz="3600" i="1" dirty="0"/>
              <a:t>The term ‘</a:t>
            </a:r>
            <a:r>
              <a:rPr lang="en-US" sz="3600" i="1" dirty="0" err="1"/>
              <a:t>shub</a:t>
            </a:r>
            <a:r>
              <a:rPr lang="en-US" sz="3600" i="1" dirty="0"/>
              <a:t>’ was used 1056 times in the Hebrew text. None of those occurrences is translated </a:t>
            </a:r>
            <a:r>
              <a:rPr lang="en-US" sz="3600" i="1" dirty="0" err="1"/>
              <a:t>metanoeo</a:t>
            </a:r>
            <a:r>
              <a:rPr lang="en-US" sz="3600" i="1" dirty="0"/>
              <a:t> in the Greek Old Testament. Not one. </a:t>
            </a:r>
          </a:p>
          <a:p>
            <a:pPr marL="0" indent="0">
              <a:buNone/>
            </a:pPr>
            <a:r>
              <a:rPr lang="en-US" sz="3600" i="1" dirty="0"/>
              <a:t>This is inexplicable if the translators of the LXX felt that </a:t>
            </a:r>
            <a:r>
              <a:rPr lang="en-US" sz="3600" i="1" dirty="0" err="1"/>
              <a:t>metanoeo</a:t>
            </a:r>
            <a:r>
              <a:rPr lang="en-US" sz="3600" i="1" dirty="0"/>
              <a:t> was a good translation for </a:t>
            </a:r>
            <a:r>
              <a:rPr lang="en-US" sz="3600" i="1" dirty="0" err="1"/>
              <a:t>shub</a:t>
            </a:r>
            <a:r>
              <a:rPr lang="en-US" sz="3600" dirty="0"/>
              <a:t>. </a:t>
            </a:r>
          </a:p>
          <a:p>
            <a:pPr marL="0" indent="0">
              <a:buNone/>
            </a:pPr>
            <a:r>
              <a:rPr lang="en-US" sz="3600" dirty="0"/>
              <a:t>{Lordship Salvation, pg. 68}</a:t>
            </a:r>
            <a:endParaRPr lang="en-US" sz="3600" i="1" dirty="0"/>
          </a:p>
        </p:txBody>
      </p:sp>
      <p:pic>
        <p:nvPicPr>
          <p:cNvPr id="3" name="Picture 2">
            <a:extLst>
              <a:ext uri="{FF2B5EF4-FFF2-40B4-BE49-F238E27FC236}">
                <a16:creationId xmlns:a16="http://schemas.microsoft.com/office/drawing/2014/main" id="{714B6225-CAEF-BB63-15E5-9364C4D413CE}"/>
              </a:ext>
            </a:extLst>
          </p:cNvPr>
          <p:cNvPicPr>
            <a:picLocks noChangeAspect="1"/>
          </p:cNvPicPr>
          <p:nvPr/>
        </p:nvPicPr>
        <p:blipFill>
          <a:blip r:embed="rId3"/>
          <a:stretch>
            <a:fillRect/>
          </a:stretch>
        </p:blipFill>
        <p:spPr>
          <a:xfrm>
            <a:off x="7617714" y="0"/>
            <a:ext cx="4574286" cy="6858000"/>
          </a:xfrm>
          <a:prstGeom prst="rect">
            <a:avLst/>
          </a:prstGeom>
        </p:spPr>
      </p:pic>
    </p:spTree>
    <p:extLst>
      <p:ext uri="{BB962C8B-B14F-4D97-AF65-F5344CB8AC3E}">
        <p14:creationId xmlns:p14="http://schemas.microsoft.com/office/powerpoint/2010/main" val="42370345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Met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Fireball design 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Calibri"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Calibri"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3719</TotalTime>
  <Words>4608</Words>
  <Application>Microsoft Office PowerPoint</Application>
  <PresentationFormat>Widescreen</PresentationFormat>
  <Paragraphs>326</Paragraphs>
  <Slides>52</Slides>
  <Notes>34</Notes>
  <HiddenSlides>0</HiddenSlides>
  <MMClips>3</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52</vt:i4>
      </vt:variant>
    </vt:vector>
  </HeadingPairs>
  <TitlesOfParts>
    <vt:vector size="73" baseType="lpstr">
      <vt:lpstr>Aptos</vt:lpstr>
      <vt:lpstr>Arial</vt:lpstr>
      <vt:lpstr>Calibri</vt:lpstr>
      <vt:lpstr>Calibri Light</vt:lpstr>
      <vt:lpstr>Consolas</vt:lpstr>
      <vt:lpstr>Corbel</vt:lpstr>
      <vt:lpstr>Garamond</vt:lpstr>
      <vt:lpstr>Slack-Lato</vt:lpstr>
      <vt:lpstr>Times New Roman</vt:lpstr>
      <vt:lpstr>Wingdings</vt:lpstr>
      <vt:lpstr>Wingdings 2</vt:lpstr>
      <vt:lpstr>Wingdings 3</vt:lpstr>
      <vt:lpstr>4_Office Theme</vt:lpstr>
      <vt:lpstr>3_Office Theme</vt:lpstr>
      <vt:lpstr>1_Metro</vt:lpstr>
      <vt:lpstr>Metro</vt:lpstr>
      <vt:lpstr>Fireball design template</vt:lpstr>
      <vt:lpstr>5_Office Theme</vt:lpstr>
      <vt:lpstr>1_Office Theme</vt:lpstr>
      <vt:lpstr>Stream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rokser</dc:creator>
  <cp:lastModifiedBy>Dennis Rokser</cp:lastModifiedBy>
  <cp:revision>25</cp:revision>
  <dcterms:created xsi:type="dcterms:W3CDTF">2024-01-25T20:27:24Z</dcterms:created>
  <dcterms:modified xsi:type="dcterms:W3CDTF">2024-04-28T14:14:36Z</dcterms:modified>
</cp:coreProperties>
</file>