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2"/>
  </p:notesMasterIdLst>
  <p:handoutMasterIdLst>
    <p:handoutMasterId r:id="rId103"/>
  </p:handoutMasterIdLst>
  <p:sldIdLst>
    <p:sldId id="2094" r:id="rId2"/>
    <p:sldId id="9505" r:id="rId3"/>
    <p:sldId id="11096" r:id="rId4"/>
    <p:sldId id="11183" r:id="rId5"/>
    <p:sldId id="11184" r:id="rId6"/>
    <p:sldId id="11028" r:id="rId7"/>
    <p:sldId id="11188" r:id="rId8"/>
    <p:sldId id="11189" r:id="rId9"/>
    <p:sldId id="11193" r:id="rId10"/>
    <p:sldId id="11194" r:id="rId11"/>
    <p:sldId id="11198" r:id="rId12"/>
    <p:sldId id="11199" r:id="rId13"/>
    <p:sldId id="11200" r:id="rId14"/>
    <p:sldId id="11195" r:id="rId15"/>
    <p:sldId id="11196" r:id="rId16"/>
    <p:sldId id="11201" r:id="rId17"/>
    <p:sldId id="11202" r:id="rId18"/>
    <p:sldId id="11203" r:id="rId19"/>
    <p:sldId id="263" r:id="rId20"/>
    <p:sldId id="11197" r:id="rId21"/>
    <p:sldId id="11204" r:id="rId22"/>
    <p:sldId id="11205" r:id="rId23"/>
    <p:sldId id="11206" r:id="rId24"/>
    <p:sldId id="11207" r:id="rId25"/>
    <p:sldId id="11208" r:id="rId26"/>
    <p:sldId id="11187" r:id="rId27"/>
    <p:sldId id="5551" r:id="rId28"/>
    <p:sldId id="2927" r:id="rId29"/>
    <p:sldId id="276" r:id="rId30"/>
    <p:sldId id="11209" r:id="rId31"/>
    <p:sldId id="11249" r:id="rId32"/>
    <p:sldId id="11250" r:id="rId33"/>
    <p:sldId id="11190" r:id="rId34"/>
    <p:sldId id="11210" r:id="rId35"/>
    <p:sldId id="11211" r:id="rId36"/>
    <p:sldId id="11214" r:id="rId37"/>
    <p:sldId id="11215" r:id="rId38"/>
    <p:sldId id="11216" r:id="rId39"/>
    <p:sldId id="11217" r:id="rId40"/>
    <p:sldId id="11251" r:id="rId41"/>
    <p:sldId id="11212" r:id="rId42"/>
    <p:sldId id="11218" r:id="rId43"/>
    <p:sldId id="11219" r:id="rId44"/>
    <p:sldId id="11255" r:id="rId45"/>
    <p:sldId id="11220" r:id="rId46"/>
    <p:sldId id="2259" r:id="rId47"/>
    <p:sldId id="6408" r:id="rId48"/>
    <p:sldId id="11213" r:id="rId49"/>
    <p:sldId id="11221" r:id="rId50"/>
    <p:sldId id="11222" r:id="rId51"/>
    <p:sldId id="6332" r:id="rId52"/>
    <p:sldId id="11259" r:id="rId53"/>
    <p:sldId id="7039" r:id="rId54"/>
    <p:sldId id="7040" r:id="rId55"/>
    <p:sldId id="11223" r:id="rId56"/>
    <p:sldId id="9849" r:id="rId57"/>
    <p:sldId id="11224" r:id="rId58"/>
    <p:sldId id="6593" r:id="rId59"/>
    <p:sldId id="11225" r:id="rId60"/>
    <p:sldId id="11256" r:id="rId61"/>
    <p:sldId id="11257" r:id="rId62"/>
    <p:sldId id="11191" r:id="rId63"/>
    <p:sldId id="11226" r:id="rId64"/>
    <p:sldId id="11227" r:id="rId65"/>
    <p:sldId id="11229" r:id="rId66"/>
    <p:sldId id="11230" r:id="rId67"/>
    <p:sldId id="11231" r:id="rId68"/>
    <p:sldId id="11235" r:id="rId69"/>
    <p:sldId id="11236" r:id="rId70"/>
    <p:sldId id="11252" r:id="rId71"/>
    <p:sldId id="11237" r:id="rId72"/>
    <p:sldId id="11228" r:id="rId73"/>
    <p:sldId id="11232" r:id="rId74"/>
    <p:sldId id="11233" r:id="rId75"/>
    <p:sldId id="277" r:id="rId76"/>
    <p:sldId id="11234" r:id="rId77"/>
    <p:sldId id="11258" r:id="rId78"/>
    <p:sldId id="11253" r:id="rId79"/>
    <p:sldId id="1326" r:id="rId80"/>
    <p:sldId id="11192" r:id="rId81"/>
    <p:sldId id="11238" r:id="rId82"/>
    <p:sldId id="11239" r:id="rId83"/>
    <p:sldId id="11244" r:id="rId84"/>
    <p:sldId id="11245" r:id="rId85"/>
    <p:sldId id="11246" r:id="rId86"/>
    <p:sldId id="11247" r:id="rId87"/>
    <p:sldId id="11240" r:id="rId88"/>
    <p:sldId id="11241" r:id="rId89"/>
    <p:sldId id="11242" r:id="rId90"/>
    <p:sldId id="8520" r:id="rId91"/>
    <p:sldId id="4852" r:id="rId92"/>
    <p:sldId id="11260" r:id="rId93"/>
    <p:sldId id="4909" r:id="rId94"/>
    <p:sldId id="8521" r:id="rId95"/>
    <p:sldId id="11243" r:id="rId96"/>
    <p:sldId id="11254" r:id="rId97"/>
    <p:sldId id="10570" r:id="rId98"/>
    <p:sldId id="10522" r:id="rId99"/>
    <p:sldId id="11248" r:id="rId100"/>
    <p:sldId id="10524" r:id="rId101"/>
  </p:sldIdLst>
  <p:sldSz cx="12192000" cy="6858000"/>
  <p:notesSz cx="7315200" cy="9601200"/>
  <p:custDataLst>
    <p:tags r:id="rId10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17" autoAdjust="0"/>
    <p:restoredTop sz="96191" autoAdjust="0"/>
  </p:normalViewPr>
  <p:slideViewPr>
    <p:cSldViewPr>
      <p:cViewPr>
        <p:scale>
          <a:sx n="90" d="100"/>
          <a:sy n="90" d="100"/>
        </p:scale>
        <p:origin x="1066" y="422"/>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B9DC7A30-8118-4AF1-B5BB-5BFF9A6C1D29}"/>
    <pc:docChg chg="custSel modHandout">
      <pc:chgData name="Jim McGowan" userId="e2c7446dd3aca506" providerId="LiveId" clId="{B9DC7A30-8118-4AF1-B5BB-5BFF9A6C1D29}" dt="2024-04-02T14:47:23.495" v="9" actId="6549"/>
      <pc:docMkLst>
        <pc:docMk/>
      </pc:docMkLst>
    </pc:docChg>
  </pc:docChgLst>
  <pc:docChgLst>
    <pc:chgData name="Jim McGowan" userId="e2c7446dd3aca506" providerId="LiveId" clId="{E8E0B41C-AEF0-4E93-A03E-B8CCF58738A0}"/>
    <pc:docChg chg="undo custSel addSld modSld sldOrd replTag delTag">
      <pc:chgData name="Jim McGowan" userId="e2c7446dd3aca506" providerId="LiveId" clId="{E8E0B41C-AEF0-4E93-A03E-B8CCF58738A0}" dt="2024-04-07T17:23:51.256" v="91"/>
      <pc:docMkLst>
        <pc:docMk/>
      </pc:docMkLst>
      <pc:sldChg chg="modSp mod">
        <pc:chgData name="Jim McGowan" userId="e2c7446dd3aca506" providerId="LiveId" clId="{E8E0B41C-AEF0-4E93-A03E-B8CCF58738A0}" dt="2024-04-07T17:01:56.791" v="31" actId="33524"/>
        <pc:sldMkLst>
          <pc:docMk/>
          <pc:sldMk cId="3347219713" sldId="1446"/>
        </pc:sldMkLst>
        <pc:spChg chg="mod">
          <ac:chgData name="Jim McGowan" userId="e2c7446dd3aca506" providerId="LiveId" clId="{E8E0B41C-AEF0-4E93-A03E-B8CCF58738A0}" dt="2024-04-07T17:01:56.791" v="31" actId="33524"/>
          <ac:spMkLst>
            <pc:docMk/>
            <pc:sldMk cId="3347219713" sldId="1446"/>
            <ac:spMk id="193541" creationId="{6921FFB6-630D-458C-9DA7-317BB0AFC63B}"/>
          </ac:spMkLst>
        </pc:spChg>
      </pc:sldChg>
      <pc:sldChg chg="modSp mod">
        <pc:chgData name="Jim McGowan" userId="e2c7446dd3aca506" providerId="LiveId" clId="{E8E0B41C-AEF0-4E93-A03E-B8CCF58738A0}" dt="2024-04-07T17:02:30.428" v="41" actId="12788"/>
        <pc:sldMkLst>
          <pc:docMk/>
          <pc:sldMk cId="3111588407" sldId="3829"/>
        </pc:sldMkLst>
        <pc:picChg chg="mod">
          <ac:chgData name="Jim McGowan" userId="e2c7446dd3aca506" providerId="LiveId" clId="{E8E0B41C-AEF0-4E93-A03E-B8CCF58738A0}" dt="2024-04-07T17:02:30.428" v="41" actId="12788"/>
          <ac:picMkLst>
            <pc:docMk/>
            <pc:sldMk cId="3111588407" sldId="3829"/>
            <ac:picMk id="2" creationId="{D8180241-B7B0-4671-A079-84A46BE86510}"/>
          </ac:picMkLst>
        </pc:picChg>
      </pc:sldChg>
      <pc:sldChg chg="modSp mod">
        <pc:chgData name="Jim McGowan" userId="e2c7446dd3aca506" providerId="LiveId" clId="{E8E0B41C-AEF0-4E93-A03E-B8CCF58738A0}" dt="2024-04-07T16:59:40.338" v="15" actId="11"/>
        <pc:sldMkLst>
          <pc:docMk/>
          <pc:sldMk cId="870161519" sldId="11186"/>
        </pc:sldMkLst>
        <pc:spChg chg="mod">
          <ac:chgData name="Jim McGowan" userId="e2c7446dd3aca506" providerId="LiveId" clId="{E8E0B41C-AEF0-4E93-A03E-B8CCF58738A0}" dt="2024-04-07T16:59:40.338" v="15" actId="11"/>
          <ac:spMkLst>
            <pc:docMk/>
            <pc:sldMk cId="870161519" sldId="11186"/>
            <ac:spMk id="14339" creationId="{68B7DCC6-7FF8-4283-A613-52CA565971B1}"/>
          </ac:spMkLst>
        </pc:spChg>
      </pc:sldChg>
      <pc:sldChg chg="modSp mod">
        <pc:chgData name="Jim McGowan" userId="e2c7446dd3aca506" providerId="LiveId" clId="{E8E0B41C-AEF0-4E93-A03E-B8CCF58738A0}" dt="2024-04-07T16:59:13.878" v="9" actId="108"/>
        <pc:sldMkLst>
          <pc:docMk/>
          <pc:sldMk cId="3151156987" sldId="11189"/>
        </pc:sldMkLst>
        <pc:spChg chg="mod">
          <ac:chgData name="Jim McGowan" userId="e2c7446dd3aca506" providerId="LiveId" clId="{E8E0B41C-AEF0-4E93-A03E-B8CCF58738A0}" dt="2024-04-07T16:59:13.878" v="9" actId="108"/>
          <ac:spMkLst>
            <pc:docMk/>
            <pc:sldMk cId="3151156987" sldId="11189"/>
            <ac:spMk id="9" creationId="{239498C8-D69E-F0A7-E30E-45FD75B420E2}"/>
          </ac:spMkLst>
        </pc:spChg>
      </pc:sldChg>
      <pc:sldChg chg="modSp mod">
        <pc:chgData name="Jim McGowan" userId="e2c7446dd3aca506" providerId="LiveId" clId="{E8E0B41C-AEF0-4E93-A03E-B8CCF58738A0}" dt="2024-04-07T17:00:03.032" v="21" actId="115"/>
        <pc:sldMkLst>
          <pc:docMk/>
          <pc:sldMk cId="3754098590" sldId="11190"/>
        </pc:sldMkLst>
        <pc:spChg chg="mod">
          <ac:chgData name="Jim McGowan" userId="e2c7446dd3aca506" providerId="LiveId" clId="{E8E0B41C-AEF0-4E93-A03E-B8CCF58738A0}" dt="2024-04-07T17:00:03.032" v="21" actId="115"/>
          <ac:spMkLst>
            <pc:docMk/>
            <pc:sldMk cId="3754098590" sldId="11190"/>
            <ac:spMk id="14339" creationId="{218E4BFF-5AAE-FA4D-29A6-92B12E891B06}"/>
          </ac:spMkLst>
        </pc:spChg>
      </pc:sldChg>
      <pc:sldChg chg="delSp modSp new mod ord">
        <pc:chgData name="Jim McGowan" userId="e2c7446dd3aca506" providerId="LiveId" clId="{E8E0B41C-AEF0-4E93-A03E-B8CCF58738A0}" dt="2024-04-07T17:23:49.687" v="89"/>
        <pc:sldMkLst>
          <pc:docMk/>
          <pc:sldMk cId="3625562829" sldId="11191"/>
        </pc:sldMkLst>
        <pc:spChg chg="mod">
          <ac:chgData name="Jim McGowan" userId="e2c7446dd3aca506" providerId="LiveId" clId="{E8E0B41C-AEF0-4E93-A03E-B8CCF58738A0}" dt="2024-04-07T17:19:24.272" v="71" actId="20577"/>
          <ac:spMkLst>
            <pc:docMk/>
            <pc:sldMk cId="3625562829" sldId="11191"/>
            <ac:spMk id="2" creationId="{7A43CD0C-817E-032B-56F8-45462D3AF801}"/>
          </ac:spMkLst>
        </pc:spChg>
        <pc:spChg chg="del">
          <ac:chgData name="Jim McGowan" userId="e2c7446dd3aca506" providerId="LiveId" clId="{E8E0B41C-AEF0-4E93-A03E-B8CCF58738A0}" dt="2024-04-07T17:18:00.816" v="45" actId="478"/>
          <ac:spMkLst>
            <pc:docMk/>
            <pc:sldMk cId="3625562829" sldId="11191"/>
            <ac:spMk id="3" creationId="{3F2B4D75-4F50-9CBB-294D-ADA90FAE2744}"/>
          </ac:spMkLst>
        </pc:spChg>
      </pc:sldChg>
    </pc:docChg>
  </pc:docChgLst>
  <pc:docChgLst>
    <pc:chgData name="Jim McGowan" userId="e2c7446dd3aca506" providerId="LiveId" clId="{30D5A55B-D76C-4480-BC76-1B43837C9A2F}"/>
    <pc:docChg chg="custSel replTag delTag modHandout">
      <pc:chgData name="Jim McGowan" userId="e2c7446dd3aca506" providerId="LiveId" clId="{30D5A55B-D76C-4480-BC76-1B43837C9A2F}" dt="2024-03-19T14:58:34.724" v="21"/>
      <pc:docMkLst>
        <pc:docMk/>
      </pc:docMkLst>
    </pc:docChg>
  </pc:docChgLst>
  <pc:docChgLst>
    <pc:chgData name="Jim McGowan" userId="e2c7446dd3aca506" providerId="LiveId" clId="{75EC2181-3AD5-49C6-9E06-DFE3A56C7712}"/>
    <pc:docChg chg="custSel addSld modSld replTag delTag">
      <pc:chgData name="Jim McGowan" userId="e2c7446dd3aca506" providerId="LiveId" clId="{75EC2181-3AD5-49C6-9E06-DFE3A56C7712}" dt="2024-03-24T17:19:22.056" v="22"/>
      <pc:docMkLst>
        <pc:docMk/>
      </pc:docMkLst>
      <pc:sldChg chg="delSp modSp new mod">
        <pc:chgData name="Jim McGowan" userId="e2c7446dd3aca506" providerId="LiveId" clId="{75EC2181-3AD5-49C6-9E06-DFE3A56C7712}" dt="2024-03-24T17:19:12.717" v="20" actId="122"/>
        <pc:sldMkLst>
          <pc:docMk/>
          <pc:sldMk cId="1924896120" sldId="11191"/>
        </pc:sldMkLst>
        <pc:spChg chg="mod">
          <ac:chgData name="Jim McGowan" userId="e2c7446dd3aca506" providerId="LiveId" clId="{75EC2181-3AD5-49C6-9E06-DFE3A56C7712}" dt="2024-03-24T17:19:12.717" v="20" actId="122"/>
          <ac:spMkLst>
            <pc:docMk/>
            <pc:sldMk cId="1924896120" sldId="11191"/>
            <ac:spMk id="2" creationId="{DD339F66-D3DA-DC98-B64B-04EEE77CF1DB}"/>
          </ac:spMkLst>
        </pc:spChg>
        <pc:spChg chg="del">
          <ac:chgData name="Jim McGowan" userId="e2c7446dd3aca506" providerId="LiveId" clId="{75EC2181-3AD5-49C6-9E06-DFE3A56C7712}" dt="2024-03-24T17:19:00.978" v="13" actId="478"/>
          <ac:spMkLst>
            <pc:docMk/>
            <pc:sldMk cId="1924896120" sldId="11191"/>
            <ac:spMk id="3" creationId="{5D5E21CF-20CC-07EB-5967-B1C751CD0E2B}"/>
          </ac:spMkLst>
        </pc:spChg>
      </pc:sldChg>
    </pc:docChg>
  </pc:docChgLst>
  <pc:docChgLst>
    <pc:chgData name="Jim McGowan" userId="e2c7446dd3aca506" providerId="LiveId" clId="{161C001F-7B67-4784-9456-755EE9D80613}"/>
    <pc:docChg chg="custSel replTag delTag modHandout">
      <pc:chgData name="Jim McGowan" userId="e2c7446dd3aca506" providerId="LiveId" clId="{161C001F-7B67-4784-9456-755EE9D80613}" dt="2024-04-16T12:40:18.521" v="14"/>
      <pc:docMkLst>
        <pc:docMk/>
      </pc:docMkLst>
    </pc:docChg>
  </pc:docChgLst>
  <pc:docChgLst>
    <pc:chgData name="Jim McGowan" userId="e2c7446dd3aca506" providerId="LiveId" clId="{767C4BBB-4A6F-47F6-8518-87CB864D3AA5}"/>
    <pc:docChg chg="custSel addSld modSld replTag delTag">
      <pc:chgData name="Jim McGowan" userId="e2c7446dd3aca506" providerId="LiveId" clId="{767C4BBB-4A6F-47F6-8518-87CB864D3AA5}" dt="2024-03-03T18:26:52.133" v="23"/>
      <pc:docMkLst>
        <pc:docMk/>
      </pc:docMkLst>
      <pc:sldChg chg="delSp modSp new mod">
        <pc:chgData name="Jim McGowan" userId="e2c7446dd3aca506" providerId="LiveId" clId="{767C4BBB-4A6F-47F6-8518-87CB864D3AA5}" dt="2024-03-03T18:26:46.973" v="21" actId="255"/>
        <pc:sldMkLst>
          <pc:docMk/>
          <pc:sldMk cId="2403621910" sldId="11127"/>
        </pc:sldMkLst>
        <pc:spChg chg="mod">
          <ac:chgData name="Jim McGowan" userId="e2c7446dd3aca506" providerId="LiveId" clId="{767C4BBB-4A6F-47F6-8518-87CB864D3AA5}" dt="2024-03-03T18:26:46.973" v="21" actId="255"/>
          <ac:spMkLst>
            <pc:docMk/>
            <pc:sldMk cId="2403621910" sldId="11127"/>
            <ac:spMk id="2" creationId="{12D665CD-0A9D-6ED7-85D3-27AE72B8CDE9}"/>
          </ac:spMkLst>
        </pc:spChg>
        <pc:spChg chg="del">
          <ac:chgData name="Jim McGowan" userId="e2c7446dd3aca506" providerId="LiveId" clId="{767C4BBB-4A6F-47F6-8518-87CB864D3AA5}" dt="2024-03-03T18:26:26.814" v="1" actId="478"/>
          <ac:spMkLst>
            <pc:docMk/>
            <pc:sldMk cId="2403621910" sldId="11127"/>
            <ac:spMk id="3" creationId="{C7AB2F32-CA07-01B0-6C90-9B6A192A2F5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156 - 40v1-23</a:t>
            </a:r>
          </a:p>
          <a:p>
            <a:pPr>
              <a:defRPr/>
            </a:pPr>
            <a:r>
              <a:rPr lang="en-US" sz="1400" dirty="0"/>
              <a:t>04-21-2024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4/20/2024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80644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100</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40</a:t>
            </a:fld>
            <a:endParaRPr lang="en-US" altLang="en-US" dirty="0"/>
          </a:p>
        </p:txBody>
      </p:sp>
    </p:spTree>
    <p:extLst>
      <p:ext uri="{BB962C8B-B14F-4D97-AF65-F5344CB8AC3E}">
        <p14:creationId xmlns:p14="http://schemas.microsoft.com/office/powerpoint/2010/main" val="410128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47</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53</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54</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70</a:t>
            </a:fld>
            <a:endParaRPr lang="en-US" altLang="en-US" dirty="0"/>
          </a:p>
        </p:txBody>
      </p:sp>
    </p:spTree>
    <p:extLst>
      <p:ext uri="{BB962C8B-B14F-4D97-AF65-F5344CB8AC3E}">
        <p14:creationId xmlns:p14="http://schemas.microsoft.com/office/powerpoint/2010/main" val="2103938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78</a:t>
            </a:fld>
            <a:endParaRPr lang="en-US" altLang="en-US" dirty="0"/>
          </a:p>
        </p:txBody>
      </p:sp>
    </p:spTree>
    <p:extLst>
      <p:ext uri="{BB962C8B-B14F-4D97-AF65-F5344CB8AC3E}">
        <p14:creationId xmlns:p14="http://schemas.microsoft.com/office/powerpoint/2010/main" val="2788782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96</a:t>
            </a:fld>
            <a:endParaRPr lang="en-US" altLang="en-US" dirty="0"/>
          </a:p>
        </p:txBody>
      </p:sp>
    </p:spTree>
    <p:extLst>
      <p:ext uri="{BB962C8B-B14F-4D97-AF65-F5344CB8AC3E}">
        <p14:creationId xmlns:p14="http://schemas.microsoft.com/office/powerpoint/2010/main" val="340428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97</a:t>
            </a:fld>
            <a:endParaRPr lang="en-US"/>
          </a:p>
        </p:txBody>
      </p:sp>
    </p:spTree>
    <p:extLst>
      <p:ext uri="{BB962C8B-B14F-4D97-AF65-F5344CB8AC3E}">
        <p14:creationId xmlns:p14="http://schemas.microsoft.com/office/powerpoint/2010/main" val="1524198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4/20/2024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59529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customXml" Target="../ink/ink2.xml"/><Relationship Id="rId10"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16.jpe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Occasion (1)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anger (2)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Imprisonment of Butler &amp; Baker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Prisoners’ dreams (5-8)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40:1-8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Imprisonment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2700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Offenders (1b)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90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Offenders (1b)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3979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(1a)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Offenders (1b)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26173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Pharoah’s anger (2)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Imprisonment of Butler &amp; Baker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Prisoners’ dreams (5-8)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40:1-8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Imprisonment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835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anger (2)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Imprisonment of Butler &amp; Baker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Prisoners’ dreams (5-8)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40:1-8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Imprisonment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631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40:3-4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Potiphar’s role (3)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role (4)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38500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40:3-4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Potiphar’s role (3)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role (4)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55160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40:3-4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Potiphar’s role (3)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role (4)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57788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AFD06A-8923-45A4-BE0C-5B2A072CBB26}"/>
              </a:ext>
            </a:extLst>
          </p:cNvPr>
          <p:cNvPicPr>
            <a:picLocks noChangeAspect="1"/>
          </p:cNvPicPr>
          <p:nvPr/>
        </p:nvPicPr>
        <p:blipFill>
          <a:blip r:embed="rId2"/>
          <a:stretch>
            <a:fillRect/>
          </a:stretch>
        </p:blipFill>
        <p:spPr>
          <a:xfrm>
            <a:off x="0" y="0"/>
            <a:ext cx="12191999" cy="6858000"/>
          </a:xfrm>
          <a:prstGeom prst="rect">
            <a:avLst/>
          </a:prstGeom>
        </p:spPr>
      </p:pic>
      <p:sp>
        <p:nvSpPr>
          <p:cNvPr id="3" name="Content Placeholder 2">
            <a:extLst>
              <a:ext uri="{FF2B5EF4-FFF2-40B4-BE49-F238E27FC236}">
                <a16:creationId xmlns:a16="http://schemas.microsoft.com/office/drawing/2014/main" id="{9F3BD21D-5830-467D-A8D6-78FE35815F5F}"/>
              </a:ext>
            </a:extLst>
          </p:cNvPr>
          <p:cNvSpPr>
            <a:spLocks noGrp="1"/>
          </p:cNvSpPr>
          <p:nvPr>
            <p:ph idx="1"/>
          </p:nvPr>
        </p:nvSpPr>
        <p:spPr>
          <a:xfrm>
            <a:off x="609600" y="0"/>
            <a:ext cx="10972800" cy="2971800"/>
          </a:xfrm>
        </p:spPr>
        <p:txBody>
          <a:bodyPr/>
          <a:lstStyle/>
          <a:p>
            <a:pPr marL="0" indent="0" algn="ctr" eaLnBrk="1" hangingPunct="1">
              <a:spcBef>
                <a:spcPts val="0"/>
              </a:spcBef>
              <a:spcAft>
                <a:spcPts val="1200"/>
              </a:spcAft>
              <a:buClr>
                <a:schemeClr val="tx1"/>
              </a:buClr>
              <a:buNone/>
              <a:defRPr/>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 5:13, 16 </a:t>
            </a:r>
          </a:p>
          <a:p>
            <a:pPr marL="0" indent="0" algn="just" eaLnBrk="1" hangingPunct="1">
              <a:spcBef>
                <a:spcPts val="0"/>
              </a:spcBef>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the light of the world. A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city set on a hill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cannot be hidden…Let your light shine before men in such a way that they may see your good works, and glorify your Father who is in heaven.”</a:t>
            </a:r>
          </a:p>
        </p:txBody>
      </p:sp>
      <p:pic>
        <p:nvPicPr>
          <p:cNvPr id="24580" name="Picture 2">
            <a:extLst>
              <a:ext uri="{FF2B5EF4-FFF2-40B4-BE49-F238E27FC236}">
                <a16:creationId xmlns:a16="http://schemas.microsoft.com/office/drawing/2014/main" id="{9DBA61E8-AC7D-4B06-960A-78928F45D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97" y="2514600"/>
            <a:ext cx="1997006"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578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anger (2)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Imprisonment of Butler &amp; Baker (3-4)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Prisoners’ dreams (5-8)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40:1-8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Imprisonment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692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40:5-8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Prisoners’ Dreams</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observation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inquiry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Answer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offer (8b)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884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40:5--8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Prisoners’ Dreams</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Dreams (5)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observation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inquiry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Answer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offer (8b)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778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40:5-8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Prisoners’ Dreams</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observation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inquiry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Answer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offer (8b)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00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40:5-8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Prisoners’ Dreams</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observation (6)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inquiry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Answer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offer (8b)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9124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40:5-8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Prisoners’ Dreams</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observation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inquiry (7)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Answer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offer (8b)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1437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“By way of observation, in the Scriptures only two men function as interpreters of dreams: Joseph and Daniel. Furthermore, both served foreign monarchs who worshipped foreign gods, and both interpreted in a foreign land where they had professional interpreters: Egypt and Babylonia.”</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556-57</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216138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C506E192-E177-4C9C-82CF-A37E487CFA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7068" y="320040"/>
            <a:ext cx="8657864" cy="621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67" name="Oval 7">
            <a:extLst>
              <a:ext uri="{FF2B5EF4-FFF2-40B4-BE49-F238E27FC236}">
                <a16:creationId xmlns:a16="http://schemas.microsoft.com/office/drawing/2014/main" id="{4FEF050F-0ECE-4A79-A9B8-912DA7D10BB5}"/>
              </a:ext>
            </a:extLst>
          </p:cNvPr>
          <p:cNvSpPr>
            <a:spLocks noChangeArrowheads="1"/>
          </p:cNvSpPr>
          <p:nvPr/>
        </p:nvSpPr>
        <p:spPr bwMode="auto">
          <a:xfrm>
            <a:off x="2133600" y="3886200"/>
            <a:ext cx="1981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spcBef>
                <a:spcPct val="0"/>
              </a:spcBef>
              <a:buClrTx/>
              <a:buFontTx/>
              <a:buNone/>
            </a:pPr>
            <a:endParaRPr lang="en-US" altLang="en-US" sz="1800"/>
          </a:p>
        </p:txBody>
      </p:sp>
      <p:sp>
        <p:nvSpPr>
          <p:cNvPr id="36869" name="Oval 7">
            <a:extLst>
              <a:ext uri="{FF2B5EF4-FFF2-40B4-BE49-F238E27FC236}">
                <a16:creationId xmlns:a16="http://schemas.microsoft.com/office/drawing/2014/main" id="{6AAA5BEA-562D-4E5E-AB31-B9C2CB305F83}"/>
              </a:ext>
            </a:extLst>
          </p:cNvPr>
          <p:cNvSpPr>
            <a:spLocks noChangeArrowheads="1"/>
          </p:cNvSpPr>
          <p:nvPr/>
        </p:nvSpPr>
        <p:spPr bwMode="auto">
          <a:xfrm>
            <a:off x="6629400" y="5334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spcBef>
                <a:spcPct val="0"/>
              </a:spcBef>
              <a:buClrTx/>
              <a:buFontTx/>
              <a:buNone/>
            </a:pPr>
            <a:endParaRPr lang="en-US" altLang="en-US" sz="180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40:5-8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Prisoners’ Dreams</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observation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inquiry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Answer (8a)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offer (8b)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93637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5C219-A21B-4FB5-8B17-3F02DA0413DB}"/>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436625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5970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61397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Dream (9-11)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(12-13)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request (14-15)</a:t>
            </a: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40:9-15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Dream</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0813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Dream (9-11)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(12-13)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request (14-15)</a:t>
            </a: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40:9-15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Dream</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1722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Vine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Grapes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Cup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7625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Vine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Grapes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Cup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47375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Vine (9)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Grapes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Cup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353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Vine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Grapes (10)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Cup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1289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062119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“Genesis 40:9–15 (The Book of Genesis): In verses 10–11, the number three is prominent: the vine had three branches; three terms are used to describe the grapes of the vine (budded, blossomed, clusters of grapes); Pharaoh is mentioned three times; the word cup is used three times; and three times the first-person pronoun is used (I took, I pressed, I placed).”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557-58</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4197185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Dream (9-11)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interpretation (12-13)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request (14-15)</a:t>
            </a: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40:9-15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Dream</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77590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40:12-13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Time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Restoration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5288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40:12-13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Time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Restoration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6790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438400" y="228600"/>
            <a:ext cx="7658100" cy="85725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4114800" y="1371600"/>
            <a:ext cx="6096000" cy="4114800"/>
          </a:xfrm>
        </p:spPr>
        <p:txBody>
          <a:bodyPr/>
          <a:lstStyle/>
          <a:p>
            <a:pPr marL="457200" indent="-457200" eaLnBrk="1" hangingPunct="1">
              <a:spcBef>
                <a:spcPts val="0"/>
              </a:spcBef>
              <a:spcAft>
                <a:spcPts val="2700"/>
              </a:spcAft>
              <a:buClr>
                <a:srgbClr val="00FFFF"/>
              </a:buClr>
              <a:defRPr/>
            </a:pPr>
            <a:r>
              <a:rPr lang="en-US" altLang="en-US" kern="1200" dirty="0">
                <a:effectLst>
                  <a:outerShdw blurRad="38100" dist="38100" dir="2700000" algn="tl">
                    <a:srgbClr val="000000">
                      <a:alpha val="43137"/>
                    </a:srgbClr>
                  </a:outerShdw>
                </a:effectLst>
              </a:rPr>
              <a:t>Search the immediate context</a:t>
            </a:r>
          </a:p>
          <a:p>
            <a:pPr marL="914400" lvl="1" indent="-571500" eaLnBrk="1" hangingPunct="1">
              <a:spcBef>
                <a:spcPts val="0"/>
              </a:spcBef>
              <a:spcAft>
                <a:spcPts val="2700"/>
              </a:spcAft>
              <a:buClr>
                <a:srgbClr val="CC00CC"/>
              </a:buClr>
              <a:defRPr/>
            </a:pPr>
            <a:r>
              <a:rPr lang="en-US" altLang="en-US" dirty="0">
                <a:effectLst>
                  <a:outerShdw blurRad="38100" dist="38100" dir="2700000" algn="tl">
                    <a:srgbClr val="000000">
                      <a:alpha val="43137"/>
                    </a:srgbClr>
                  </a:outerShdw>
                </a:effectLst>
              </a:rPr>
              <a:t>Walvoord: 26X</a:t>
            </a:r>
          </a:p>
          <a:p>
            <a:pPr marL="457200" indent="-457200" eaLnBrk="1" hangingPunct="1">
              <a:spcBef>
                <a:spcPts val="0"/>
              </a:spcBef>
              <a:spcAft>
                <a:spcPts val="2700"/>
              </a:spcAft>
              <a:buClr>
                <a:srgbClr val="00FFFF"/>
              </a:buClr>
              <a:defRPr/>
            </a:pPr>
            <a:r>
              <a:rPr lang="en-US" altLang="en-US" kern="1200" dirty="0">
                <a:effectLst>
                  <a:outerShdw blurRad="38100" dist="38100" dir="2700000" algn="tl">
                    <a:srgbClr val="000000">
                      <a:alpha val="43137"/>
                    </a:srgbClr>
                  </a:outerShdw>
                </a:effectLst>
              </a:rPr>
              <a:t>Search the remote context</a:t>
            </a:r>
          </a:p>
          <a:p>
            <a:pPr marL="914400" lvl="1" indent="-571500" eaLnBrk="1" hangingPunct="1">
              <a:spcBef>
                <a:spcPts val="0"/>
              </a:spcBef>
              <a:spcAft>
                <a:spcPts val="2700"/>
              </a:spcAft>
              <a:buClr>
                <a:srgbClr val="CC00CC"/>
              </a:buClr>
              <a:defRPr/>
            </a:pPr>
            <a:r>
              <a:rPr lang="en-US" altLang="en-US" dirty="0">
                <a:effectLst>
                  <a:outerShdw blurRad="38100" dist="38100" dir="2700000" algn="tl">
                    <a:srgbClr val="000000">
                      <a:alpha val="43137"/>
                    </a:srgbClr>
                  </a:outerShdw>
                </a:effectLst>
              </a:rPr>
              <a:t>Old Testament</a:t>
            </a:r>
          </a:p>
          <a:p>
            <a:pPr marL="914400" lvl="1" indent="-571500" eaLnBrk="1" hangingPunct="1">
              <a:spcBef>
                <a:spcPts val="0"/>
              </a:spcBef>
              <a:spcAft>
                <a:spcPts val="2700"/>
              </a:spcAft>
              <a:buClr>
                <a:srgbClr val="CC00CC"/>
              </a:buClr>
              <a:defRPr/>
            </a:pPr>
            <a:r>
              <a:rPr lang="en-US" altLang="en-US" dirty="0">
                <a:effectLst>
                  <a:outerShdw blurRad="38100" dist="38100" dir="2700000" algn="tl">
                    <a:srgbClr val="000000">
                      <a:alpha val="43137"/>
                    </a:srgbClr>
                  </a:outerShdw>
                </a:effectLst>
              </a:rPr>
              <a:t>Thomas: 278 / 404 verses</a:t>
            </a:r>
          </a:p>
        </p:txBody>
      </p:sp>
      <p:pic>
        <p:nvPicPr>
          <p:cNvPr id="3277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614" y="1981200"/>
            <a:ext cx="1982986" cy="233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83376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40:12-13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Time (12)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Restoration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64119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FAA506F-E742-44FD-AE14-3C26AFA16C5E}"/>
              </a:ext>
            </a:extLst>
          </p:cNvPr>
          <p:cNvGraphicFramePr>
            <a:graphicFrameLocks noGrp="1"/>
          </p:cNvGraphicFramePr>
          <p:nvPr/>
        </p:nvGraphicFramePr>
        <p:xfrm>
          <a:off x="3048000" y="548640"/>
          <a:ext cx="6096000" cy="5760720"/>
        </p:xfrm>
        <a:graphic>
          <a:graphicData uri="http://schemas.openxmlformats.org/drawingml/2006/table">
            <a:tbl>
              <a:tblPr firstRow="1" bandRow="1">
                <a:tableStyleId>{AF606853-7671-496A-8E4F-DF71F8EC918B}</a:tableStyleId>
              </a:tblPr>
              <a:tblGrid>
                <a:gridCol w="1676400">
                  <a:extLst>
                    <a:ext uri="{9D8B030D-6E8A-4147-A177-3AD203B41FA5}">
                      <a16:colId xmlns:a16="http://schemas.microsoft.com/office/drawing/2014/main" val="3198766399"/>
                    </a:ext>
                  </a:extLst>
                </a:gridCol>
                <a:gridCol w="4419600">
                  <a:extLst>
                    <a:ext uri="{9D8B030D-6E8A-4147-A177-3AD203B41FA5}">
                      <a16:colId xmlns:a16="http://schemas.microsoft.com/office/drawing/2014/main" val="971710536"/>
                    </a:ext>
                  </a:extLst>
                </a:gridCol>
              </a:tblGrid>
              <a:tr h="1371600">
                <a:tc gridSpan="2">
                  <a:txBody>
                    <a:bodyPr/>
                    <a:lstStyle/>
                    <a:p>
                      <a:pPr algn="ctr"/>
                      <a:r>
                        <a:rPr lang="en-US" sz="40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Shaping and Populating</a:t>
                      </a:r>
                    </a:p>
                    <a:p>
                      <a:pPr algn="ctr"/>
                      <a:r>
                        <a:rPr kumimoji="0" lang="en-US" sz="2800" b="0" u="none" strike="noStrike" kern="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(Gen 1:1-31)</a:t>
                      </a:r>
                      <a:endParaRPr lang="en-US" sz="1600" b="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568404436"/>
                  </a:ext>
                </a:extLst>
              </a:tr>
              <a:tr h="731520">
                <a:tc>
                  <a:txBody>
                    <a:bodyPr/>
                    <a:lstStyle/>
                    <a:p>
                      <a:pPr marL="0" indent="0" algn="ct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1</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Light </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1866159"/>
                  </a:ext>
                </a:extLst>
              </a:tr>
              <a:tr h="731520">
                <a:tc>
                  <a:txBody>
                    <a:bodyPr/>
                    <a:lstStyle/>
                    <a:p>
                      <a:pPr algn="ct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2</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Water, sky</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4524851"/>
                  </a:ext>
                </a:extLst>
              </a:tr>
              <a:tr h="731520">
                <a:tc>
                  <a:txBody>
                    <a:bodyPr/>
                    <a:lstStyle/>
                    <a:p>
                      <a:pPr algn="ct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3</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Land, vegetation</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0468778"/>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4</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Luminaries</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9341661"/>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5</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Sea animals, birds</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429655"/>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6</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Land animals, man</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841094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10490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“﻿Usually a parable, like a sermon illustration, is teaching a single truth. When Jesus explained a number of His parables, He usually…stated one spiritual truth. For example when the man found his one lost sheep, he rejoiced, and Jesus said this illustrates the truth that there is rejoicing in heaven when a sinner repents (Luke 15:7)...</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gave one simple spiritual lesson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made no attempt to see any spiritual significance to the vineyard, the denarius, or the sixth hour, the ninth hour, or the eleventh hour, nor the vineyard foreman…</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hunt for meanings in every detail in the parables is to turn them into allegories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215-16.</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533C8A8-5FDB-42FC-B4E9-70FDAEA5F8B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773591" y="59058"/>
            <a:ext cx="733476"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y zuck basic bible interpretation">
            <a:extLst>
              <a:ext uri="{FF2B5EF4-FFF2-40B4-BE49-F238E27FC236}">
                <a16:creationId xmlns:a16="http://schemas.microsoft.com/office/drawing/2014/main" id="{40886A84-48AB-487C-AD4C-F17BFD9F817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09600" y="59056"/>
            <a:ext cx="1413375"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3963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Dream (9-11)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(12-13)</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request (14-15)</a:t>
            </a: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40:9-15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Dream</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6731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40:14-15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Innocence (15)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5767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38:1-30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&amp; Tamar</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sons (38:1-11)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 (38:12-26)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twins (38:27-30)</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9579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40:14-15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Innocence (15)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8846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88FD13-A24A-4639-2D37-E989E3B5514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46276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more sure</a:t>
            </a:r>
            <a:r>
              <a:rPr lang="en-US" sz="3400" dirty="0">
                <a:effectLst>
                  <a:outerShdw blurRad="38100" dist="38100" dir="2700000" algn="tl">
                    <a:srgbClr val="000000">
                      <a:alpha val="43137"/>
                    </a:srgbClr>
                  </a:outerShdw>
                </a:effectLst>
                <a:latin typeface="Calibri" panose="020F0502020204030204" pitchFamily="34" charset="0"/>
              </a:rPr>
              <a:t>, to which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you do well to pay attention</a:t>
            </a:r>
            <a:r>
              <a:rPr lang="en-US" sz="3400" dirty="0">
                <a:effectLst>
                  <a:outerShdw blurRad="38100" dist="38100" dir="2700000" algn="tl">
                    <a:srgbClr val="000000">
                      <a:alpha val="43137"/>
                    </a:srgbClr>
                  </a:outerShdw>
                </a:effectLst>
                <a:latin typeface="Calibri" panose="020F0502020204030204" pitchFamily="34" charset="0"/>
              </a:rPr>
              <a:t>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moved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98722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997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591937036"/>
              </p:ext>
            </p:extLst>
          </p:nvPr>
        </p:nvGraphicFramePr>
        <p:xfrm>
          <a:off x="609600" y="304800"/>
          <a:ext cx="10972800" cy="624840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690753193"/>
                    </a:ext>
                  </a:extLst>
                </a:gridCol>
                <a:gridCol w="3352800">
                  <a:extLst>
                    <a:ext uri="{9D8B030D-6E8A-4147-A177-3AD203B41FA5}">
                      <a16:colId xmlns:a16="http://schemas.microsoft.com/office/drawing/2014/main" val="286287145"/>
                    </a:ext>
                  </a:extLst>
                </a:gridCol>
                <a:gridCol w="33528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16870882"/>
              </p:ext>
            </p:extLst>
          </p:nvPr>
        </p:nvGraphicFramePr>
        <p:xfrm>
          <a:off x="609600" y="457200"/>
          <a:ext cx="10972800" cy="551688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690753193"/>
                    </a:ext>
                  </a:extLst>
                </a:gridCol>
                <a:gridCol w="36576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40:14-15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Request</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Innocence (15)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56662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40:15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Personal Innocence</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Dungeon (15b)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77633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40:15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Personal Innocence</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Land (15a)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Dungeon (15b)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17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1CEC5-38CB-A70B-E5FC-A652534E0C5E}"/>
              </a:ext>
            </a:extLst>
          </p:cNvPr>
          <p:cNvPicPr>
            <a:picLocks noChangeAspect="1"/>
          </p:cNvPicPr>
          <p:nvPr/>
        </p:nvPicPr>
        <p:blipFill>
          <a:blip r:embed="rId2"/>
          <a:stretch>
            <a:fillRect/>
          </a:stretch>
        </p:blipFill>
        <p:spPr>
          <a:xfrm>
            <a:off x="1682114" y="228323"/>
            <a:ext cx="8827773" cy="6401355"/>
          </a:xfrm>
          <a:prstGeom prst="rect">
            <a:avLst/>
          </a:prstGeom>
        </p:spPr>
      </p:pic>
    </p:spTree>
    <p:extLst>
      <p:ext uri="{BB962C8B-B14F-4D97-AF65-F5344CB8AC3E}">
        <p14:creationId xmlns:p14="http://schemas.microsoft.com/office/powerpoint/2010/main" val="20179389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40:15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Personal Innocence</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(15a)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Dungeon (15b)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71095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39:1-23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Potiphar's House</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Blessing (39:1-6)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Temptation &amp; Accusation (39:7-18)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Prison (39:19-23)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9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01663537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C506E192-E177-4C9C-82CF-A37E487CFA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7068" y="320040"/>
            <a:ext cx="8657864" cy="621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67" name="Oval 7">
            <a:extLst>
              <a:ext uri="{FF2B5EF4-FFF2-40B4-BE49-F238E27FC236}">
                <a16:creationId xmlns:a16="http://schemas.microsoft.com/office/drawing/2014/main" id="{4FEF050F-0ECE-4A79-A9B8-912DA7D10BB5}"/>
              </a:ext>
            </a:extLst>
          </p:cNvPr>
          <p:cNvSpPr>
            <a:spLocks noChangeArrowheads="1"/>
          </p:cNvSpPr>
          <p:nvPr/>
        </p:nvSpPr>
        <p:spPr bwMode="auto">
          <a:xfrm>
            <a:off x="2133600" y="3886200"/>
            <a:ext cx="1981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spcBef>
                <a:spcPct val="0"/>
              </a:spcBef>
              <a:buClrTx/>
              <a:buFontTx/>
              <a:buNone/>
            </a:pPr>
            <a:endParaRPr lang="en-US" altLang="en-US" sz="1800"/>
          </a:p>
        </p:txBody>
      </p:sp>
      <p:sp>
        <p:nvSpPr>
          <p:cNvPr id="36869" name="Oval 7">
            <a:extLst>
              <a:ext uri="{FF2B5EF4-FFF2-40B4-BE49-F238E27FC236}">
                <a16:creationId xmlns:a16="http://schemas.microsoft.com/office/drawing/2014/main" id="{6AAA5BEA-562D-4E5E-AB31-B9C2CB305F83}"/>
              </a:ext>
            </a:extLst>
          </p:cNvPr>
          <p:cNvSpPr>
            <a:spLocks noChangeArrowheads="1"/>
          </p:cNvSpPr>
          <p:nvPr/>
        </p:nvSpPr>
        <p:spPr bwMode="auto">
          <a:xfrm>
            <a:off x="6629400" y="5334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spcBef>
                <a:spcPct val="0"/>
              </a:spcBef>
              <a:buClrTx/>
              <a:buFontTx/>
              <a:buNone/>
            </a:pPr>
            <a:endParaRPr lang="en-US" altLang="en-US" sz="1800"/>
          </a:p>
        </p:txBody>
      </p:sp>
    </p:spTree>
    <p:extLst>
      <p:ext uri="{BB962C8B-B14F-4D97-AF65-F5344CB8AC3E}">
        <p14:creationId xmlns:p14="http://schemas.microsoft.com/office/powerpoint/2010/main" val="855384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99914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Dream (16-17)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(18-19)</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40:16-19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Baker’s Dream</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0443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Dream (16-17)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(18-19)</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40:16-19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Baker’s Dream</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279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Basis for telling the dream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(16b-17)</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620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Basis for telling the dream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(16b-17)</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24859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Basis for telling the dream (16a)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 (16b-17)</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8946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40:16b-19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Baskets (16b)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Birds (17)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7170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40:16b-19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Baskets (16b)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Birds (17)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9096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83984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“First, in verse 16b: </a:t>
            </a:r>
            <a:r>
              <a:rPr lang="en-US" i="1" dirty="0">
                <a:effectLst>
                  <a:outerShdw blurRad="38100" dist="38100" dir="2700000" algn="tl">
                    <a:srgbClr val="000000">
                      <a:alpha val="43137"/>
                    </a:srgbClr>
                  </a:outerShdw>
                </a:effectLst>
              </a:rPr>
              <a:t>I also was in my dream, and, behold, three baskets of white bread were on my head</a:t>
            </a:r>
            <a:r>
              <a:rPr lang="en-US" dirty="0">
                <a:effectLst>
                  <a:outerShdw blurRad="38100" dist="38100" dir="2700000" algn="tl">
                    <a:srgbClr val="000000">
                      <a:alpha val="43137"/>
                    </a:srgbClr>
                  </a:outerShdw>
                </a:effectLst>
              </a:rPr>
              <a:t>. Pictorials in Egyptian tombs, where baskets of breads were carried on the head, validate the description.”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559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32530839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40:16b-19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Dream</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Baskets (16b)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Birds (17)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4869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Dream (16-17)</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interpretation (18-19)</a:t>
            </a:r>
          </a:p>
          <a:p>
            <a:pPr marL="457200" lvl="2" indent="-457200" eaLnBrk="1" hangingPunct="1">
              <a:spcBef>
                <a:spcPts val="0"/>
              </a:spcBef>
              <a:spcAft>
                <a:spcPts val="2400"/>
              </a:spcAft>
              <a:buClr>
                <a:srgbClr val="CC66FF"/>
              </a:buClr>
              <a:buSzPct val="100000"/>
              <a:buFont typeface="+mj-lt"/>
              <a:buAutoNum type="alphaUcPeriod"/>
              <a:defRPr/>
            </a:pPr>
            <a:endParaRPr lang="en-US" b="1" u="sng" dirty="0">
              <a:solidFill>
                <a:srgbClr val="FFFFCC"/>
              </a:solidFill>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40:16-19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Baker’s Dream</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4357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40:18-19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Baskets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Birds (19)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30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40:18-19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Baskets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Birds (19)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5305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438400" y="228600"/>
            <a:ext cx="7658100" cy="85725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4114800" y="1371600"/>
            <a:ext cx="6096000" cy="4114800"/>
          </a:xfrm>
        </p:spPr>
        <p:txBody>
          <a:bodyPr/>
          <a:lstStyle/>
          <a:p>
            <a:pPr marL="457200" indent="-457200" eaLnBrk="1" hangingPunct="1">
              <a:spcBef>
                <a:spcPts val="0"/>
              </a:spcBef>
              <a:spcAft>
                <a:spcPts val="2700"/>
              </a:spcAft>
              <a:buClr>
                <a:srgbClr val="00FFFF"/>
              </a:buClr>
              <a:defRPr/>
            </a:pPr>
            <a:r>
              <a:rPr lang="en-US" altLang="en-US" kern="1200" dirty="0">
                <a:effectLst>
                  <a:outerShdw blurRad="38100" dist="38100" dir="2700000" algn="tl">
                    <a:srgbClr val="000000">
                      <a:alpha val="43137"/>
                    </a:srgbClr>
                  </a:outerShdw>
                </a:effectLst>
              </a:rPr>
              <a:t>Search the immediate context</a:t>
            </a:r>
          </a:p>
          <a:p>
            <a:pPr marL="914400" lvl="1" indent="-571500" eaLnBrk="1" hangingPunct="1">
              <a:spcBef>
                <a:spcPts val="0"/>
              </a:spcBef>
              <a:spcAft>
                <a:spcPts val="2700"/>
              </a:spcAft>
              <a:buClr>
                <a:srgbClr val="CC00CC"/>
              </a:buClr>
              <a:defRPr/>
            </a:pPr>
            <a:r>
              <a:rPr lang="en-US" altLang="en-US" dirty="0">
                <a:effectLst>
                  <a:outerShdw blurRad="38100" dist="38100" dir="2700000" algn="tl">
                    <a:srgbClr val="000000">
                      <a:alpha val="43137"/>
                    </a:srgbClr>
                  </a:outerShdw>
                </a:effectLst>
              </a:rPr>
              <a:t>Walvoord: 26X</a:t>
            </a:r>
          </a:p>
          <a:p>
            <a:pPr marL="457200" indent="-457200" eaLnBrk="1" hangingPunct="1">
              <a:spcBef>
                <a:spcPts val="0"/>
              </a:spcBef>
              <a:spcAft>
                <a:spcPts val="2700"/>
              </a:spcAft>
              <a:buClr>
                <a:srgbClr val="00FFFF"/>
              </a:buClr>
              <a:defRPr/>
            </a:pPr>
            <a:r>
              <a:rPr lang="en-US" altLang="en-US" kern="1200" dirty="0">
                <a:effectLst>
                  <a:outerShdw blurRad="38100" dist="38100" dir="2700000" algn="tl">
                    <a:srgbClr val="000000">
                      <a:alpha val="43137"/>
                    </a:srgbClr>
                  </a:outerShdw>
                </a:effectLst>
              </a:rPr>
              <a:t>Search the remote context</a:t>
            </a:r>
          </a:p>
          <a:p>
            <a:pPr marL="914400" lvl="1" indent="-571500" eaLnBrk="1" hangingPunct="1">
              <a:spcBef>
                <a:spcPts val="0"/>
              </a:spcBef>
              <a:spcAft>
                <a:spcPts val="2700"/>
              </a:spcAft>
              <a:buClr>
                <a:srgbClr val="CC00CC"/>
              </a:buClr>
              <a:defRPr/>
            </a:pPr>
            <a:r>
              <a:rPr lang="en-US" altLang="en-US" dirty="0">
                <a:effectLst>
                  <a:outerShdw blurRad="38100" dist="38100" dir="2700000" algn="tl">
                    <a:srgbClr val="000000">
                      <a:alpha val="43137"/>
                    </a:srgbClr>
                  </a:outerShdw>
                </a:effectLst>
              </a:rPr>
              <a:t>Old Testament</a:t>
            </a:r>
          </a:p>
          <a:p>
            <a:pPr marL="914400" lvl="1" indent="-571500" eaLnBrk="1" hangingPunct="1">
              <a:spcBef>
                <a:spcPts val="0"/>
              </a:spcBef>
              <a:spcAft>
                <a:spcPts val="2700"/>
              </a:spcAft>
              <a:buClr>
                <a:srgbClr val="CC00CC"/>
              </a:buClr>
              <a:defRPr/>
            </a:pPr>
            <a:r>
              <a:rPr lang="en-US" altLang="en-US" dirty="0">
                <a:effectLst>
                  <a:outerShdw blurRad="38100" dist="38100" dir="2700000" algn="tl">
                    <a:srgbClr val="000000">
                      <a:alpha val="43137"/>
                    </a:srgbClr>
                  </a:outerShdw>
                </a:effectLst>
              </a:rPr>
              <a:t>Thomas: 278 / 404 verses</a:t>
            </a:r>
          </a:p>
        </p:txBody>
      </p:sp>
      <p:pic>
        <p:nvPicPr>
          <p:cNvPr id="3277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614" y="1981200"/>
            <a:ext cx="1982986" cy="233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64656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40:18-19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Baskets (18)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Birds (19)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4479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FAA506F-E742-44FD-AE14-3C26AFA16C5E}"/>
              </a:ext>
            </a:extLst>
          </p:cNvPr>
          <p:cNvGraphicFramePr>
            <a:graphicFrameLocks noGrp="1"/>
          </p:cNvGraphicFramePr>
          <p:nvPr/>
        </p:nvGraphicFramePr>
        <p:xfrm>
          <a:off x="3048000" y="548640"/>
          <a:ext cx="6096000" cy="5760720"/>
        </p:xfrm>
        <a:graphic>
          <a:graphicData uri="http://schemas.openxmlformats.org/drawingml/2006/table">
            <a:tbl>
              <a:tblPr firstRow="1" bandRow="1">
                <a:tableStyleId>{AF606853-7671-496A-8E4F-DF71F8EC918B}</a:tableStyleId>
              </a:tblPr>
              <a:tblGrid>
                <a:gridCol w="1676400">
                  <a:extLst>
                    <a:ext uri="{9D8B030D-6E8A-4147-A177-3AD203B41FA5}">
                      <a16:colId xmlns:a16="http://schemas.microsoft.com/office/drawing/2014/main" val="3198766399"/>
                    </a:ext>
                  </a:extLst>
                </a:gridCol>
                <a:gridCol w="4419600">
                  <a:extLst>
                    <a:ext uri="{9D8B030D-6E8A-4147-A177-3AD203B41FA5}">
                      <a16:colId xmlns:a16="http://schemas.microsoft.com/office/drawing/2014/main" val="971710536"/>
                    </a:ext>
                  </a:extLst>
                </a:gridCol>
              </a:tblGrid>
              <a:tr h="1371600">
                <a:tc gridSpan="2">
                  <a:txBody>
                    <a:bodyPr/>
                    <a:lstStyle/>
                    <a:p>
                      <a:pPr algn="ctr"/>
                      <a:r>
                        <a:rPr lang="en-US" sz="40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Shaping and Populating</a:t>
                      </a:r>
                    </a:p>
                    <a:p>
                      <a:pPr algn="ctr"/>
                      <a:r>
                        <a:rPr kumimoji="0" lang="en-US" sz="2800" b="0" u="none" strike="noStrike" kern="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(Gen 1:1-31)</a:t>
                      </a:r>
                      <a:endParaRPr lang="en-US" sz="1600" b="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568404436"/>
                  </a:ext>
                </a:extLst>
              </a:tr>
              <a:tr h="731520">
                <a:tc>
                  <a:txBody>
                    <a:bodyPr/>
                    <a:lstStyle/>
                    <a:p>
                      <a:pPr marL="0" indent="0" algn="ct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1</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Light </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1866159"/>
                  </a:ext>
                </a:extLst>
              </a:tr>
              <a:tr h="731520">
                <a:tc>
                  <a:txBody>
                    <a:bodyPr/>
                    <a:lstStyle/>
                    <a:p>
                      <a:pPr algn="ct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2</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Water, sky</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4524851"/>
                  </a:ext>
                </a:extLst>
              </a:tr>
              <a:tr h="731520">
                <a:tc>
                  <a:txBody>
                    <a:bodyPr/>
                    <a:lstStyle/>
                    <a:p>
                      <a:pPr algn="ct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3</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Land, vegetation</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0468778"/>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4</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Luminaries</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9341661"/>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5</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Sea animals, birds</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429655"/>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Day 6</a:t>
                      </a:r>
                      <a:endParaRPr kumimoji="0" lang="en-US" sz="3200" b="1" i="0" u="none"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0" algn="l" defTabSz="914400" rtl="0" eaLnBrk="1" latinLnBrk="0" hangingPunct="1"/>
                      <a:r>
                        <a:rPr kumimoji="0" lang="en-US" sz="3200" u="none" strike="noStrike" kern="0" cap="none" spc="0" normalizeH="0" baseline="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Land animals, man</a:t>
                      </a:r>
                      <a:endParaRPr kumimoji="0" lang="en-US" sz="3200" b="0" i="0" u="none" strike="noStrike" kern="0" cap="none" spc="0" normalizeH="0" baseline="0" dirty="0">
                        <a:ln>
                          <a:noFill/>
                        </a:ln>
                        <a:solidFill>
                          <a:schemeClr val="bg2"/>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8410942"/>
                  </a:ext>
                </a:extLst>
              </a:tr>
            </a:tbl>
          </a:graphicData>
        </a:graphic>
      </p:graphicFrame>
    </p:spTree>
    <p:extLst>
      <p:ext uri="{BB962C8B-B14F-4D97-AF65-F5344CB8AC3E}">
        <p14:creationId xmlns:p14="http://schemas.microsoft.com/office/powerpoint/2010/main" val="1010487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other words, the chief baker will be beheaded. In the Hebrew text, the wording is exactly the same here as it was in the case of the butler, but with the butler the head was “lifted up” in restoration; with the baker the head is ‘lifted up’ as punishment in the sense of being beheaded: </a:t>
            </a:r>
            <a:r>
              <a:rPr lang="en-US" i="1" dirty="0">
                <a:effectLst>
                  <a:outerShdw blurRad="38100" dist="38100" dir="2700000" algn="tl">
                    <a:srgbClr val="000000">
                      <a:alpha val="43137"/>
                    </a:srgbClr>
                  </a:outerShdw>
                </a:effectLst>
              </a:rPr>
              <a:t>and he shall hang you on a tree; and the birds shall eat your flesh from off you</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559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81254076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91587-C412-38FA-B93E-FCBD66D9F86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11:8-10</a:t>
            </a:r>
          </a:p>
          <a:p>
            <a:pPr algn="just"/>
            <a:r>
              <a:rPr lang="en-US" altLang="en-US" sz="320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their dead bodies </a:t>
            </a:r>
            <a:r>
              <a:rPr lang="en-US" sz="3200" i="1" dirty="0">
                <a:latin typeface="Calibri" panose="020F0502020204030204" pitchFamily="34" charset="0"/>
                <a:cs typeface="Calibri" panose="020F0502020204030204" pitchFamily="34" charset="0"/>
              </a:rPr>
              <a:t>will lie</a:t>
            </a:r>
            <a:r>
              <a:rPr lang="en-US" sz="3200" dirty="0">
                <a:latin typeface="Calibri" panose="020F0502020204030204" pitchFamily="34" charset="0"/>
                <a:cs typeface="Calibri" panose="020F0502020204030204" pitchFamily="34" charset="0"/>
              </a:rPr>
              <a:t> in the street of the great city which mystically is called Sodom and Egypt, where also their Lord was crucified. </a:t>
            </a:r>
            <a:r>
              <a:rPr lang="en-US" sz="3200" baseline="30000" dirty="0">
                <a:latin typeface="Calibri" panose="020F0502020204030204" pitchFamily="34" charset="0"/>
                <a:cs typeface="Calibri" panose="020F0502020204030204" pitchFamily="34" charset="0"/>
              </a:rPr>
              <a:t>9 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Those from the peoples and tribes and tongues and nations will look at their dead bodies for three and a half days</a:t>
            </a:r>
            <a:r>
              <a:rPr lang="en-US" sz="3200" dirty="0">
                <a:latin typeface="Calibri" panose="020F0502020204030204" pitchFamily="34" charset="0"/>
                <a:cs typeface="Calibri" panose="020F0502020204030204" pitchFamily="34" charset="0"/>
              </a:rPr>
              <a:t>, and will not permit their dead bodies to be laid in a tomb.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those who dwell on the earth </a:t>
            </a:r>
            <a:r>
              <a:rPr lang="en-US" sz="3200" i="1" dirty="0">
                <a:latin typeface="Calibri" panose="020F0502020204030204" pitchFamily="34" charset="0"/>
                <a:cs typeface="Calibri" panose="020F0502020204030204" pitchFamily="34" charset="0"/>
              </a:rPr>
              <a:t>will</a:t>
            </a:r>
            <a:r>
              <a:rPr lang="en-US" sz="3200" dirty="0">
                <a:latin typeface="Calibri" panose="020F0502020204030204" pitchFamily="34" charset="0"/>
                <a:cs typeface="Calibri" panose="020F0502020204030204" pitchFamily="34" charset="0"/>
              </a:rPr>
              <a:t> rejoice over them and celebrate; and they will send gifts to one another, because these two prophets tormented those who dwell on the earth.”</a:t>
            </a:r>
          </a:p>
        </p:txBody>
      </p:sp>
    </p:spTree>
    <p:extLst>
      <p:ext uri="{BB962C8B-B14F-4D97-AF65-F5344CB8AC3E}">
        <p14:creationId xmlns:p14="http://schemas.microsoft.com/office/powerpoint/2010/main" val="8886968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607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132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Butler (21)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Baker (22a)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vindication (22b)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forgotten (23)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40:20-23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 of the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5988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Occasion (20)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Butler (21)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Baker (22a)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vindication (22b)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forgotten (23)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40:20-23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 of the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803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(20a)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Event (20b)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Lifting (20c)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69407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(20a)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Event (20b)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Lifting (20c)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86403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(20a)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Event (20b)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Lifting (20c)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9096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40:20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Occasion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(20a)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Event (20b)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Lifting (20c)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02385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(20)</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Butler (21)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Baker (22a)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vindication (22b)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forgotten (23)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40:20-23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 of the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89626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Butler (21)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Baker (22a)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vindication (22b)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forgotten (23)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40:20-23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 of the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69291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Butler (21)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Baker (22a)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vindication (22b)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forgotten (23)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40:20-23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 of the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29232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anger (2)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Imprisonment of Butler &amp; Baker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Prisoners’ dreams (5-8)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40:1-8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Imprisonment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66039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754874"/>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came out from the temple and was going away when His disciples came up to point out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temple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buildings to Him.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“Do you not see all these things? Truly I say to you, not one stone here will be left upon another, which will not be torn down</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8993578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7CB8BC-E320-44BC-A2FE-22E3A653EC03}"/>
              </a:ext>
            </a:extLst>
          </p:cNvPr>
          <p:cNvPicPr>
            <a:picLocks noChangeAspect="1"/>
          </p:cNvPicPr>
          <p:nvPr/>
        </p:nvPicPr>
        <p:blipFill>
          <a:blip r:embed="rId2"/>
          <a:stretch>
            <a:fillRect/>
          </a:stretch>
        </p:blipFill>
        <p:spPr>
          <a:xfrm>
            <a:off x="1641589" y="421803"/>
            <a:ext cx="8908825" cy="5943600"/>
          </a:xfrm>
          <a:prstGeom prst="rect">
            <a:avLst/>
          </a:prstGeom>
        </p:spPr>
      </p:pic>
    </p:spTree>
    <p:extLst>
      <p:ext uri="{BB962C8B-B14F-4D97-AF65-F5344CB8AC3E}">
        <p14:creationId xmlns:p14="http://schemas.microsoft.com/office/powerpoint/2010/main" val="9067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1" y="176463"/>
          <a:ext cx="8991599" cy="6505074"/>
        </p:xfrm>
        <a:graphic>
          <a:graphicData uri="http://schemas.openxmlformats.org/drawingml/2006/table">
            <a:tbl>
              <a:tblPr firstRow="1" bandRow="1">
                <a:tableStyleId>{073A0DAA-6AF3-43AB-8588-CEC1D06C72B9}</a:tableStyleId>
              </a:tblPr>
              <a:tblGrid>
                <a:gridCol w="2893848">
                  <a:extLst>
                    <a:ext uri="{9D8B030D-6E8A-4147-A177-3AD203B41FA5}">
                      <a16:colId xmlns:a16="http://schemas.microsoft.com/office/drawing/2014/main" val="1428814638"/>
                    </a:ext>
                  </a:extLst>
                </a:gridCol>
                <a:gridCol w="2893848">
                  <a:extLst>
                    <a:ext uri="{9D8B030D-6E8A-4147-A177-3AD203B41FA5}">
                      <a16:colId xmlns:a16="http://schemas.microsoft.com/office/drawing/2014/main" val="450372001"/>
                    </a:ext>
                  </a:extLst>
                </a:gridCol>
                <a:gridCol w="3203903">
                  <a:extLst>
                    <a:ext uri="{9D8B030D-6E8A-4147-A177-3AD203B41FA5}">
                      <a16:colId xmlns:a16="http://schemas.microsoft.com/office/drawing/2014/main" val="3560513311"/>
                    </a:ext>
                  </a:extLst>
                </a:gridCol>
              </a:tblGrid>
              <a:tr h="768745">
                <a:tc gridSpan="3">
                  <a:txBody>
                    <a:bodyPr/>
                    <a:lstStyle/>
                    <a:p>
                      <a:pPr marL="0" marR="0" lvl="0" indent="0" algn="ctr" defTabSz="914400" rtl="0" eaLnBrk="0" fontAlgn="base" latinLnBrk="0" hangingPunct="0">
                        <a:lnSpc>
                          <a:spcPct val="100000"/>
                        </a:lnSpc>
                        <a:spcBef>
                          <a:spcPts val="0"/>
                        </a:spcBef>
                        <a:spcAft>
                          <a:spcPct val="0"/>
                        </a:spcAft>
                        <a:buClr>
                          <a:schemeClr val="tx2"/>
                        </a:buClr>
                        <a:buSzTx/>
                        <a:buFontTx/>
                        <a:buNone/>
                        <a:tabLst/>
                      </a:pP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 24 / REV 6 PARALLELS</a:t>
                      </a:r>
                    </a:p>
                  </a:txBody>
                  <a:tcPr marT="45723" marB="45723" anchor="ctr" horzOverflow="overflow"/>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1" i="0" u="none" strike="noStrike" cap="none" normalizeH="0" baseline="0" dirty="0">
                        <a:ln>
                          <a:noFill/>
                        </a:ln>
                        <a:solidFill>
                          <a:srgbClr val="FFFFCC"/>
                        </a:solidFill>
                        <a:effectLst/>
                        <a:latin typeface="+mj-lt"/>
                      </a:endParaRPr>
                    </a:p>
                  </a:txBody>
                  <a:tcPr marT="45723" marB="45723" horzOverflow="overflow"/>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1" i="0" u="none" strike="noStrike" cap="none" normalizeH="0" baseline="0" dirty="0">
                        <a:ln>
                          <a:noFill/>
                        </a:ln>
                        <a:solidFill>
                          <a:srgbClr val="FFFFCC"/>
                        </a:solidFill>
                        <a:effectLst/>
                        <a:latin typeface="+mj-lt"/>
                      </a:endParaRPr>
                    </a:p>
                  </a:txBody>
                  <a:tcPr marT="45723" marB="45723" horzOverflow="overflow"/>
                </a:tc>
                <a:extLst>
                  <a:ext uri="{0D108BD9-81ED-4DB2-BD59-A6C34878D82A}">
                    <a16:rowId xmlns:a16="http://schemas.microsoft.com/office/drawing/2014/main" val="1673481748"/>
                  </a:ext>
                </a:extLst>
              </a:tr>
              <a:tr h="687827">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Prediction</a:t>
                      </a:r>
                      <a:endParaRPr kumimoji="0" lang="en-US" sz="3200" b="1" i="0" u="none" strike="noStrike" cap="none" normalizeH="0" baseline="0" dirty="0">
                        <a:ln>
                          <a:noFill/>
                        </a:ln>
                        <a:solidFill>
                          <a:srgbClr val="FFFFCC"/>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Birth pangs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(Matt 24)</a:t>
                      </a:r>
                      <a:endParaRPr kumimoji="0" lang="en-US" sz="3200" b="1" i="0" u="none" strike="noStrike" cap="none" normalizeH="0" baseline="0" dirty="0">
                        <a:ln>
                          <a:noFill/>
                        </a:ln>
                        <a:solidFill>
                          <a:srgbClr val="FFFFCC"/>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66"/>
                          </a:solidFill>
                          <a:effectLst/>
                          <a:latin typeface="Calibri" panose="020F0502020204030204" pitchFamily="34" charset="0"/>
                          <a:cs typeface="Calibri" panose="020F0502020204030204" pitchFamily="34" charset="0"/>
                        </a:rPr>
                        <a:t>Seal judgments</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(Rev 6)</a:t>
                      </a:r>
                      <a:endParaRPr kumimoji="0" lang="en-US" sz="3200" b="1" i="0" u="none" strike="noStrike" cap="none" normalizeH="0" baseline="0" dirty="0">
                        <a:ln>
                          <a:noFill/>
                        </a:ln>
                        <a:solidFill>
                          <a:srgbClr val="FFFFCC"/>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2348412215"/>
                  </a:ext>
                </a:extLst>
              </a:tr>
              <a:tr h="687827">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False Christ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24:5</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6:2</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2039530397"/>
                  </a:ext>
                </a:extLst>
              </a:tr>
              <a:tr h="647360">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War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24:6</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6:3-4</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30757281"/>
                  </a:ext>
                </a:extLst>
              </a:tr>
              <a:tr h="647360">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Famine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24:7</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6:5-6</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2861922657"/>
                  </a:ext>
                </a:extLst>
              </a:tr>
              <a:tr h="647360">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24:6-7</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6:7-8</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450059786"/>
                  </a:ext>
                </a:extLst>
              </a:tr>
              <a:tr h="647360">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Martyrs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24:9-13</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6:9-11</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2128750757"/>
                  </a:ext>
                </a:extLst>
              </a:tr>
              <a:tr h="647360">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Earthquakes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a:ln>
                            <a:noFill/>
                          </a:ln>
                          <a:effectLst/>
                          <a:latin typeface="Calibri" panose="020F0502020204030204" pitchFamily="34" charset="0"/>
                          <a:cs typeface="Calibri" panose="020F0502020204030204" pitchFamily="34" charset="0"/>
                        </a:rPr>
                        <a:t>24:7</a:t>
                      </a:r>
                      <a:endPar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6:12-17</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05160276"/>
                  </a:ext>
                </a:extLst>
              </a:tr>
              <a:tr h="647360">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Evangelism</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a:ln>
                            <a:noFill/>
                          </a:ln>
                          <a:effectLst/>
                          <a:latin typeface="Calibri" panose="020F0502020204030204" pitchFamily="34" charset="0"/>
                          <a:cs typeface="Calibri" panose="020F0502020204030204" pitchFamily="34" charset="0"/>
                        </a:rPr>
                        <a:t>24:14</a:t>
                      </a:r>
                      <a:endPar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u="none" strike="noStrike" cap="none" normalizeH="0" baseline="0" dirty="0">
                          <a:ln>
                            <a:noFill/>
                          </a:ln>
                          <a:effectLst/>
                          <a:latin typeface="Calibri" panose="020F0502020204030204" pitchFamily="34" charset="0"/>
                          <a:cs typeface="Calibri" panose="020F0502020204030204" pitchFamily="34" charset="0"/>
                        </a:rPr>
                        <a:t>7:1-9</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953082166"/>
                  </a:ext>
                </a:extLst>
              </a:tr>
            </a:tbl>
          </a:graphicData>
        </a:graphic>
      </p:graphicFrame>
    </p:spTree>
    <p:extLst>
      <p:ext uri="{BB962C8B-B14F-4D97-AF65-F5344CB8AC3E}">
        <p14:creationId xmlns:p14="http://schemas.microsoft.com/office/powerpoint/2010/main" val="1919729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Butler (21)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Baker (22a)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vindication (22b)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forgotten (23)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40:20-23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 of the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5942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“While on the human side this was ingratitude, on the divine side it was not yet time for Joseph’s release. Joseph had to wait two more years.”</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60308938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BC6AC-1898-A7D0-4F54-C25F8CF3C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966" y="3505200"/>
            <a:ext cx="1456068" cy="1371600"/>
          </a:xfrm>
          <a:prstGeom prst="rect">
            <a:avLst/>
          </a:prstGeom>
          <a:ln>
            <a:solidFill>
              <a:schemeClr val="tx1"/>
            </a:solidFill>
          </a:ln>
        </p:spPr>
      </p:pic>
    </p:spTree>
    <p:extLst>
      <p:ext uri="{BB962C8B-B14F-4D97-AF65-F5344CB8AC3E}">
        <p14:creationId xmlns:p14="http://schemas.microsoft.com/office/powerpoint/2010/main" val="257879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94211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39168</TotalTime>
  <Words>2912</Words>
  <Application>Microsoft Office PowerPoint</Application>
  <PresentationFormat>Widescreen</PresentationFormat>
  <Paragraphs>460</Paragraphs>
  <Slides>100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100</vt:i4>
      </vt:variant>
    </vt:vector>
  </HeadingPairs>
  <TitlesOfParts>
    <vt:vector size="105" baseType="lpstr">
      <vt:lpstr>Calibri</vt:lpstr>
      <vt:lpstr>Symbol</vt:lpstr>
      <vt:lpstr>Times New Roman</vt:lpstr>
      <vt:lpstr>Wingdings</vt:lpstr>
      <vt:lpstr>Azure</vt:lpstr>
      <vt:lpstr>PowerPoint Presentation</vt:lpstr>
      <vt:lpstr>GENESIS STRUCTURE</vt:lpstr>
      <vt:lpstr>Genesis 37:2-36 Joseph Sold unto Egypt</vt:lpstr>
      <vt:lpstr>PowerPoint Presentation</vt:lpstr>
      <vt:lpstr>Genesis 38:1-30 Judah &amp; Tamar</vt:lpstr>
      <vt:lpstr>Genesis 39:1-23 Joseph in Potiphar's House</vt:lpstr>
      <vt:lpstr>Genesis 40:1-23 Joseph in Prison</vt:lpstr>
      <vt:lpstr>Genesis 40:1-23 Joseph in Prison</vt:lpstr>
      <vt:lpstr>I. Genesis 40:1-8 Imprisonment</vt:lpstr>
      <vt:lpstr>I. Genesis 40:1-8 Imprisonment</vt:lpstr>
      <vt:lpstr>Genesis 40:1 Occasion</vt:lpstr>
      <vt:lpstr>Genesis 40:1 Occasion</vt:lpstr>
      <vt:lpstr>Genesis 40:1 Occasion</vt:lpstr>
      <vt:lpstr>I. Genesis 40:1-8 Imprisonment</vt:lpstr>
      <vt:lpstr>I. Genesis 40:1-8 Imprisonment</vt:lpstr>
      <vt:lpstr>Genesis 40:3-4 Occasion</vt:lpstr>
      <vt:lpstr>Genesis 40:3-4 Occasion</vt:lpstr>
      <vt:lpstr>Genesis 40:3-4 Occasion</vt:lpstr>
      <vt:lpstr>PowerPoint Presentation</vt:lpstr>
      <vt:lpstr>I. Genesis 40:1-8 Imprisonment</vt:lpstr>
      <vt:lpstr>Genesis 40:5-8 Prisoners’ Dreams</vt:lpstr>
      <vt:lpstr>Genesis 40:5--8 Prisoners’ Dreams</vt:lpstr>
      <vt:lpstr>Genesis 40:5-8 Prisoners’ Dreams</vt:lpstr>
      <vt:lpstr>Genesis 40:5-8 Prisoners’ Dreams</vt:lpstr>
      <vt:lpstr>Genesis 40:5-8 Prisoners’ Dreams</vt:lpstr>
      <vt:lpstr>PowerPoint Presentation</vt:lpstr>
      <vt:lpstr>PowerPoint Presentation</vt:lpstr>
      <vt:lpstr>PowerPoint Presentation</vt:lpstr>
      <vt:lpstr>PowerPoint Presentation</vt:lpstr>
      <vt:lpstr>Genesis 40:5-8 Prisoners’ Dreams</vt:lpstr>
      <vt:lpstr>PowerPoint Presentation</vt:lpstr>
      <vt:lpstr>PowerPoint Presentation</vt:lpstr>
      <vt:lpstr>Genesis 40:1-23 Joseph in Prison</vt:lpstr>
      <vt:lpstr>II. Genesis 40:9-15 Butler’s Dream</vt:lpstr>
      <vt:lpstr>II. Genesis 40:9-15 Butler’s Dream</vt:lpstr>
      <vt:lpstr>Genesis 40:9-11 Dream</vt:lpstr>
      <vt:lpstr>Genesis 40:9-11 Dream</vt:lpstr>
      <vt:lpstr>Genesis 40:9-11 Dream</vt:lpstr>
      <vt:lpstr>Genesis 40:9-11 Dream</vt:lpstr>
      <vt:lpstr>PowerPoint Presentation</vt:lpstr>
      <vt:lpstr>II. Genesis 40:9-15 Butler’s Dream</vt:lpstr>
      <vt:lpstr>Genesis 40:12-13 Joseph’s Interpretation</vt:lpstr>
      <vt:lpstr>Genesis 40:12-13 Joseph’s Interpretation</vt:lpstr>
      <vt:lpstr>Two Rules of Interpretation</vt:lpstr>
      <vt:lpstr>Genesis 40:12-13 Joseph’s Interpretation</vt:lpstr>
      <vt:lpstr>PowerPoint Presentation</vt:lpstr>
      <vt:lpstr>PowerPoint Presentation</vt:lpstr>
      <vt:lpstr>II. Genesis 40:9-15 Butler’s Dream</vt:lpstr>
      <vt:lpstr>Genesis 40:14-15 Joseph’s Request</vt:lpstr>
      <vt:lpstr>Genesis 40:14-15 Joseph’s Request</vt:lpstr>
      <vt:lpstr>PowerPoint Presentation</vt:lpstr>
      <vt:lpstr>PowerPoint Presentation</vt:lpstr>
      <vt:lpstr>PowerPoint Presentation</vt:lpstr>
      <vt:lpstr>PowerPoint Presentation</vt:lpstr>
      <vt:lpstr>Genesis 40:14-15 Joseph’s Request</vt:lpstr>
      <vt:lpstr>Genesis 40:15 Personal Innocence</vt:lpstr>
      <vt:lpstr>Genesis 40:15 Personal Innocence</vt:lpstr>
      <vt:lpstr>PowerPoint Presentation</vt:lpstr>
      <vt:lpstr>Genesis 40:15 Personal Innocence</vt:lpstr>
      <vt:lpstr>PowerPoint Presentation</vt:lpstr>
      <vt:lpstr>PowerPoint Presentation</vt:lpstr>
      <vt:lpstr>Genesis 40:1-23 Joseph in Prison</vt:lpstr>
      <vt:lpstr>III. Genesis 40:16-19 Baker’s Dream</vt:lpstr>
      <vt:lpstr>III. Genesis 40:16-19 Baker’s Dream</vt:lpstr>
      <vt:lpstr>Genesis 40:16-17 Dream</vt:lpstr>
      <vt:lpstr>Genesis 40:16-17 Dream</vt:lpstr>
      <vt:lpstr>Genesis 40:16-17 Dream</vt:lpstr>
      <vt:lpstr>Genesis 40:16b-19 Dream</vt:lpstr>
      <vt:lpstr>Genesis 40:16b-19 Dream</vt:lpstr>
      <vt:lpstr>PowerPoint Presentation</vt:lpstr>
      <vt:lpstr>Genesis 40:16b-19 Dream</vt:lpstr>
      <vt:lpstr>III. Genesis 40:16-19 Baker’s Dream</vt:lpstr>
      <vt:lpstr>Genesis 40:18-19 Interpretation</vt:lpstr>
      <vt:lpstr>Genesis 40:18-19 Interpretation</vt:lpstr>
      <vt:lpstr>Two Rules of Interpretation</vt:lpstr>
      <vt:lpstr>Genesis 40:18-19 Interpretation</vt:lpstr>
      <vt:lpstr>PowerPoint Presentation</vt:lpstr>
      <vt:lpstr>PowerPoint Presentation</vt:lpstr>
      <vt:lpstr>PowerPoint Presentation</vt:lpstr>
      <vt:lpstr>Genesis 40:1-23 Joseph in Prison</vt:lpstr>
      <vt:lpstr>IV. Genesis 40:20-23 Fulfillment of the Dreams</vt:lpstr>
      <vt:lpstr>IV. Genesis 40:20-23 Fulfillment of the Dreams</vt:lpstr>
      <vt:lpstr>Genesis 40:20 Occasion</vt:lpstr>
      <vt:lpstr>Genesis 40:20 Occasion</vt:lpstr>
      <vt:lpstr>Genesis 40:20 Occasion</vt:lpstr>
      <vt:lpstr>Genesis 40:20 Occasion</vt:lpstr>
      <vt:lpstr>IV. Genesis 40:20-23 Fulfillment of the Dreams</vt:lpstr>
      <vt:lpstr>IV. Genesis 40:20-23 Fulfillment of the Dreams</vt:lpstr>
      <vt:lpstr>IV. Genesis 40:20-23 Fulfillment of the Dreams</vt:lpstr>
      <vt:lpstr>PowerPoint Presentation</vt:lpstr>
      <vt:lpstr>PowerPoint Presentation</vt:lpstr>
      <vt:lpstr>PowerPoint Presentation</vt:lpstr>
      <vt:lpstr>PowerPoint Presentation</vt:lpstr>
      <vt:lpstr>PowerPoint Presentation</vt:lpstr>
      <vt:lpstr>IV. Genesis 40:20-23 Fulfillment of the Dreams</vt:lpstr>
      <vt:lpstr>PowerPoint Presentation</vt:lpstr>
      <vt:lpstr>PowerPoint Presentation</vt:lpstr>
      <vt:lpstr>Conclusion</vt:lpstr>
      <vt:lpstr>Genesis 40:1-23 Joseph in Prison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156- 40v1-23</dc:title>
  <dc:subject>Genesis 40</dc:subject>
  <dc:creator>A. Woods</dc:creator>
  <dc:description>Modified by Jim McGowan</dc:description>
  <cp:lastModifiedBy>Jim McGowan</cp:lastModifiedBy>
  <cp:revision>4062</cp:revision>
  <cp:lastPrinted>2024-04-21T03:27:24Z</cp:lastPrinted>
  <dcterms:created xsi:type="dcterms:W3CDTF">2009-03-17T12:21:13Z</dcterms:created>
  <dcterms:modified xsi:type="dcterms:W3CDTF">2024-04-21T03:27:38Z</dcterms:modified>
</cp:coreProperties>
</file>