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9907" r:id="rId2"/>
    <p:sldId id="2573" r:id="rId3"/>
    <p:sldId id="10525" r:id="rId4"/>
    <p:sldId id="5512" r:id="rId5"/>
    <p:sldId id="2575" r:id="rId6"/>
    <p:sldId id="2576" r:id="rId7"/>
    <p:sldId id="10526" r:id="rId8"/>
    <p:sldId id="10527" r:id="rId9"/>
    <p:sldId id="10528" r:id="rId10"/>
    <p:sldId id="10401" r:id="rId11"/>
    <p:sldId id="10523" r:id="rId12"/>
    <p:sldId id="11059" r:id="rId13"/>
    <p:sldId id="11005" r:id="rId14"/>
    <p:sldId id="11060" r:id="rId15"/>
    <p:sldId id="5846" r:id="rId16"/>
    <p:sldId id="4987" r:id="rId17"/>
    <p:sldId id="7567" r:id="rId18"/>
    <p:sldId id="11061" r:id="rId19"/>
    <p:sldId id="8976" r:id="rId20"/>
    <p:sldId id="11063" r:id="rId21"/>
    <p:sldId id="9767" r:id="rId22"/>
    <p:sldId id="11064" r:id="rId23"/>
    <p:sldId id="11065" r:id="rId24"/>
    <p:sldId id="10740" r:id="rId25"/>
    <p:sldId id="11062" r:id="rId26"/>
    <p:sldId id="6515" r:id="rId27"/>
    <p:sldId id="2850" r:id="rId28"/>
    <p:sldId id="9011" r:id="rId29"/>
    <p:sldId id="10312" r:id="rId30"/>
    <p:sldId id="2309" r:id="rId31"/>
    <p:sldId id="282" r:id="rId32"/>
    <p:sldId id="5707" r:id="rId33"/>
    <p:sldId id="11069" r:id="rId34"/>
    <p:sldId id="4907" r:id="rId35"/>
    <p:sldId id="3643" r:id="rId36"/>
    <p:sldId id="11070" r:id="rId37"/>
    <p:sldId id="10522" r:id="rId38"/>
    <p:sldId id="11068" r:id="rId39"/>
    <p:sldId id="11067" r:id="rId40"/>
    <p:sldId id="10609" r:id="rId41"/>
  </p:sldIdLst>
  <p:sldSz cx="12192000" cy="6858000"/>
  <p:notesSz cx="7315200" cy="9601200"/>
  <p:custDataLst>
    <p:tags r:id="rId4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3870" autoAdjust="0"/>
  </p:normalViewPr>
  <p:slideViewPr>
    <p:cSldViewPr>
      <p:cViewPr varScale="1">
        <p:scale>
          <a:sx n="104" d="100"/>
          <a:sy n="104" d="100"/>
        </p:scale>
        <p:origin x="1051"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1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029 – 2v10b-12</a:t>
            </a:r>
          </a:p>
          <a:p>
            <a:pPr>
              <a:defRPr/>
            </a:pPr>
            <a:r>
              <a:rPr lang="en-US" sz="1400" dirty="0"/>
              <a:t>04-21-2024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4/20/2024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13</a:t>
            </a:fld>
            <a:endParaRPr lang="en-US"/>
          </a:p>
        </p:txBody>
      </p:sp>
    </p:spTree>
    <p:extLst>
      <p:ext uri="{BB962C8B-B14F-4D97-AF65-F5344CB8AC3E}">
        <p14:creationId xmlns:p14="http://schemas.microsoft.com/office/powerpoint/2010/main" val="328030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14</a:t>
            </a:fld>
            <a:endParaRPr lang="en-US"/>
          </a:p>
        </p:txBody>
      </p:sp>
    </p:spTree>
    <p:extLst>
      <p:ext uri="{BB962C8B-B14F-4D97-AF65-F5344CB8AC3E}">
        <p14:creationId xmlns:p14="http://schemas.microsoft.com/office/powerpoint/2010/main" val="275422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18</a:t>
            </a:fld>
            <a:endParaRPr lang="en-US"/>
          </a:p>
        </p:txBody>
      </p:sp>
    </p:spTree>
    <p:extLst>
      <p:ext uri="{BB962C8B-B14F-4D97-AF65-F5344CB8AC3E}">
        <p14:creationId xmlns:p14="http://schemas.microsoft.com/office/powerpoint/2010/main" val="395029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25</a:t>
            </a:fld>
            <a:endParaRPr lang="en-US"/>
          </a:p>
        </p:txBody>
      </p:sp>
    </p:spTree>
    <p:extLst>
      <p:ext uri="{BB962C8B-B14F-4D97-AF65-F5344CB8AC3E}">
        <p14:creationId xmlns:p14="http://schemas.microsoft.com/office/powerpoint/2010/main" val="260609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38</a:t>
            </a:fld>
            <a:endParaRPr lang="en-US"/>
          </a:p>
        </p:txBody>
      </p:sp>
    </p:spTree>
    <p:extLst>
      <p:ext uri="{BB962C8B-B14F-4D97-AF65-F5344CB8AC3E}">
        <p14:creationId xmlns:p14="http://schemas.microsoft.com/office/powerpoint/2010/main" val="414660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39</a:t>
            </a:fld>
            <a:endParaRPr lang="en-US" altLang="en-US" dirty="0"/>
          </a:p>
        </p:txBody>
      </p:sp>
    </p:spTree>
    <p:extLst>
      <p:ext uri="{BB962C8B-B14F-4D97-AF65-F5344CB8AC3E}">
        <p14:creationId xmlns:p14="http://schemas.microsoft.com/office/powerpoint/2010/main" val="95036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132413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9361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 id="2147496306" r:id="rId15"/>
    <p:sldLayoutId id="2147496307"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9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Destruction of the lawless one (2:8-9)</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08022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judgment’s cause</a:t>
            </a:r>
            <a:r>
              <a:rPr lang="en-US" sz="3200" b="1" u="sng" dirty="0">
                <a:solidFill>
                  <a:srgbClr val="FFFFCC"/>
                </a:solidFill>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10</a:t>
            </a:r>
            <a:r>
              <a:rPr lang="en-US" sz="3200" b="1" u="sng" dirty="0">
                <a:solidFill>
                  <a:srgbClr val="FFFFCC"/>
                </a:solidFill>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16460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9C7E8-E2CF-4E29-97DD-9B881C317AFF}"/>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609600" y="1"/>
            <a:ext cx="10972800" cy="5047536"/>
          </a:xfrm>
          <a:prstGeom prst="rect">
            <a:avLst/>
          </a:prstGeom>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men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who suppress</a:t>
            </a:r>
            <a:r>
              <a:rPr lang="en-US" sz="3400" dirty="0">
                <a:effectLst>
                  <a:outerShdw blurRad="38100" dist="38100" dir="2700000" algn="tl">
                    <a:srgbClr val="000000">
                      <a:alpha val="43137"/>
                    </a:srgbClr>
                  </a:outerShdw>
                </a:effectLst>
                <a:latin typeface="Calibri" panose="020F0502020204030204" pitchFamily="34" charset="0"/>
              </a:rPr>
              <a:t> the truth in unrighteousness,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rPr>
              <a:t> because that which is known about God is evident within them; for God made it evident to them.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clearly seen, being understood through what has been made, so that they are without excuse. </a:t>
            </a:r>
          </a:p>
        </p:txBody>
      </p:sp>
    </p:spTree>
    <p:extLst>
      <p:ext uri="{BB962C8B-B14F-4D97-AF65-F5344CB8AC3E}">
        <p14:creationId xmlns:p14="http://schemas.microsoft.com/office/powerpoint/2010/main" val="113027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182B8-1AEB-8A96-4C5A-73383415E8D9}"/>
              </a:ext>
            </a:extLst>
          </p:cNvPr>
          <p:cNvPicPr>
            <a:picLocks noChangeAspect="1"/>
          </p:cNvPicPr>
          <p:nvPr/>
        </p:nvPicPr>
        <p:blipFill>
          <a:blip r:embed="rId2"/>
          <a:stretch>
            <a:fillRect/>
          </a:stretch>
        </p:blipFill>
        <p:spPr>
          <a:xfrm>
            <a:off x="0" y="0"/>
            <a:ext cx="12192000" cy="6857999"/>
          </a:xfrm>
          <a:prstGeom prst="rect">
            <a:avLst/>
          </a:prstGeom>
        </p:spPr>
      </p:pic>
      <p:sp>
        <p:nvSpPr>
          <p:cNvPr id="13" name="Rectangle 3"/>
          <p:cNvSpPr txBox="1">
            <a:spLocks/>
          </p:cNvSpPr>
          <p:nvPr/>
        </p:nvSpPr>
        <p:spPr bwMode="auto">
          <a:xfrm>
            <a:off x="609600" y="0"/>
            <a:ext cx="10972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900"/>
              </a:spcAft>
              <a:buClrTx/>
              <a:buSzTx/>
              <a:buNone/>
              <a:defRPr/>
            </a:pPr>
            <a:r>
              <a:rPr lang="en-US" altLang="en-US" sz="4000" dirty="0">
                <a:solidFill>
                  <a:schemeClr val="tx2"/>
                </a:solidFill>
                <a:ea typeface="+mj-ea"/>
                <a:cs typeface="Calibri" panose="020F0502020204030204" pitchFamily="34" charset="0"/>
              </a:rPr>
              <a:t>Revelation 9:20-21</a:t>
            </a:r>
          </a:p>
          <a:p>
            <a:pPr marL="0" indent="0" algn="just">
              <a:spcBef>
                <a:spcPct val="0"/>
              </a:spcBef>
              <a:buClrTx/>
              <a:buSzTx/>
              <a:buNone/>
            </a:pPr>
            <a:r>
              <a:rPr lang="en-US" altLang="en-US" sz="3600" baseline="30000" dirty="0">
                <a:effectLst>
                  <a:outerShdw blurRad="38100" dist="38100" dir="2700000" algn="tl">
                    <a:srgbClr val="000000">
                      <a:alpha val="43137"/>
                    </a:srgbClr>
                  </a:outerShdw>
                </a:effectLst>
              </a:rPr>
              <a:t>20</a:t>
            </a:r>
            <a:r>
              <a:rPr lang="en-US" altLang="en-US" sz="36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rest of mankind, who were not killed by these plagues, </a:t>
            </a:r>
            <a:r>
              <a:rPr lang="en-US" sz="3600" b="1" u="sng" dirty="0">
                <a:solidFill>
                  <a:srgbClr val="FFFFCC"/>
                </a:solidFill>
                <a:effectLst>
                  <a:outerShdw blurRad="38100" dist="38100" dir="2700000" algn="tl">
                    <a:srgbClr val="000000">
                      <a:alpha val="43137"/>
                    </a:srgbClr>
                  </a:outerShdw>
                </a:effectLst>
              </a:rPr>
              <a:t>did not repent</a:t>
            </a:r>
            <a:r>
              <a:rPr lang="en-US" sz="3600" dirty="0">
                <a:effectLst>
                  <a:outerShdw blurRad="38100" dist="38100" dir="2700000" algn="tl">
                    <a:srgbClr val="000000">
                      <a:alpha val="43137"/>
                    </a:srgbClr>
                  </a:outerShdw>
                </a:effectLst>
              </a:rPr>
              <a:t> of the works of their hands, so as not to worship demons, and the idols of gold and of silver and of brass and of stone and of wood, which can neither see nor hear nor walk; </a:t>
            </a:r>
            <a:r>
              <a:rPr lang="en-US" sz="3600" baseline="30000" dirty="0">
                <a:effectLst>
                  <a:outerShdw blurRad="38100" dist="38100" dir="2700000" algn="tl">
                    <a:srgbClr val="000000">
                      <a:alpha val="43137"/>
                    </a:srgbClr>
                  </a:outerShdw>
                </a:effectLst>
              </a:rPr>
              <a:t>21</a:t>
            </a:r>
            <a:r>
              <a:rPr lang="en-US" sz="3600" dirty="0">
                <a:effectLst>
                  <a:outerShdw blurRad="38100" dist="38100" dir="2700000" algn="tl">
                    <a:srgbClr val="000000">
                      <a:alpha val="43137"/>
                    </a:srgbClr>
                  </a:outerShdw>
                </a:effectLst>
              </a:rPr>
              <a:t> and they </a:t>
            </a:r>
            <a:r>
              <a:rPr lang="en-US" sz="3600" b="1" u="sng" dirty="0">
                <a:solidFill>
                  <a:srgbClr val="FFFFCC"/>
                </a:solidFill>
                <a:effectLst>
                  <a:outerShdw blurRad="38100" dist="38100" dir="2700000" algn="tl">
                    <a:srgbClr val="000000">
                      <a:alpha val="43137"/>
                    </a:srgbClr>
                  </a:outerShdw>
                </a:effectLst>
              </a:rPr>
              <a:t>did not repent</a:t>
            </a:r>
            <a:r>
              <a:rPr lang="en-US" sz="3600" dirty="0">
                <a:effectLst>
                  <a:outerShdw blurRad="38100" dist="38100" dir="2700000" algn="tl">
                    <a:srgbClr val="000000">
                      <a:alpha val="43137"/>
                    </a:srgbClr>
                  </a:outerShdw>
                </a:effectLst>
              </a:rPr>
              <a:t> of their murders nor of their sorceries nor of their immorality nor of their thefts.</a:t>
            </a:r>
            <a:r>
              <a:rPr lang="en-US" alt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2293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609600" y="152400"/>
          <a:ext cx="10972800" cy="655320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4083022562"/>
                    </a:ext>
                  </a:extLst>
                </a:gridCol>
                <a:gridCol w="3115159">
                  <a:extLst>
                    <a:ext uri="{9D8B030D-6E8A-4147-A177-3AD203B41FA5}">
                      <a16:colId xmlns:a16="http://schemas.microsoft.com/office/drawing/2014/main" val="1397627422"/>
                    </a:ext>
                  </a:extLst>
                </a:gridCol>
                <a:gridCol w="2696705">
                  <a:extLst>
                    <a:ext uri="{9D8B030D-6E8A-4147-A177-3AD203B41FA5}">
                      <a16:colId xmlns:a16="http://schemas.microsoft.com/office/drawing/2014/main" val="3861418638"/>
                    </a:ext>
                  </a:extLst>
                </a:gridCol>
                <a:gridCol w="2417736">
                  <a:extLst>
                    <a:ext uri="{9D8B030D-6E8A-4147-A177-3AD203B41FA5}">
                      <a16:colId xmlns:a16="http://schemas.microsoft.com/office/drawing/2014/main" val="1991858644"/>
                    </a:ext>
                  </a:extLst>
                </a:gridCol>
              </a:tblGrid>
              <a:tr h="1066800">
                <a:tc gridSpan="4">
                  <a:txBody>
                    <a:bodyPr/>
                    <a:lstStyle/>
                    <a:p>
                      <a:pPr marL="0" marR="0" lvl="0" indent="0" algn="ctr" defTabSz="685800" rtl="0" eaLnBrk="0" fontAlgn="base" latinLnBrk="0" hangingPunct="0">
                        <a:lnSpc>
                          <a:spcPct val="90000"/>
                        </a:lnSpc>
                        <a:spcBef>
                          <a:spcPct val="0"/>
                        </a:spcBef>
                        <a:spcAft>
                          <a:spcPts val="1200"/>
                        </a:spcAft>
                        <a:buClr>
                          <a:schemeClr val="tx2"/>
                        </a:buClr>
                        <a:buSzPct val="75000"/>
                        <a:buFont typeface="Wingdings" pitchFamily="2" charset="2"/>
                        <a:buNone/>
                        <a:tabLst/>
                        <a:defRPr/>
                      </a:pPr>
                      <a:r>
                        <a:rPr lang="en-US" altLang="en-US" sz="36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Three Tenses of Salvation</a:t>
                      </a:r>
                      <a:endParaRPr lang="en-US" sz="36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0894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 itself (11)</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24249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2 Thessalonians 2:11-12</a:t>
            </a:r>
            <a:r>
              <a:rPr lang="en-US" dirty="0">
                <a:effectLst>
                  <a:outerShdw blurRad="38100" dist="38100" dir="2700000" algn="tl">
                    <a:srgbClr val="000000">
                      <a:alpha val="43137"/>
                    </a:srgbClr>
                  </a:outerShdw>
                </a:effectLst>
              </a:rPr>
              <a:t> (RSBEE:NASB1995U): 2:11-12 </a:t>
            </a:r>
            <a:r>
              <a:rPr lang="en-US" b="1" i="1" dirty="0">
                <a:effectLst>
                  <a:outerShdw blurRad="38100" dist="38100" dir="2700000" algn="tl">
                    <a:srgbClr val="000000">
                      <a:alpha val="43137"/>
                    </a:srgbClr>
                  </a:outerShdw>
                </a:effectLst>
              </a:rPr>
              <a:t>The deluding influence</a:t>
            </a:r>
            <a:r>
              <a:rPr lang="en-US" dirty="0">
                <a:effectLst>
                  <a:outerShdw blurRad="38100" dist="38100" dir="2700000" algn="tl">
                    <a:srgbClr val="000000">
                      <a:alpha val="43137"/>
                    </a:srgbClr>
                  </a:outerShdw>
                </a:effectLst>
              </a:rPr>
              <a:t> comes from God; it is both a punishment and a moral result of their rejection of the truth (vv. 10, 12). These verses reflect the OT concept that God is sovereign even in the activities of the powers of evil (cf. Ex. 4:21; Josh. 11:20; 1 Kings 22:19–23; 1 Chron. 21:1; cf. 2 Sam. 24:1). The result will be that men will </a:t>
            </a:r>
            <a:r>
              <a:rPr lang="en-US" b="1" i="1" dirty="0">
                <a:effectLst>
                  <a:outerShdw blurRad="38100" dist="38100" dir="2700000" algn="tl">
                    <a:srgbClr val="000000">
                      <a:alpha val="43137"/>
                    </a:srgbClr>
                  </a:outerShdw>
                </a:effectLst>
              </a:rPr>
              <a:t>believe what is false</a:t>
            </a:r>
            <a:r>
              <a:rPr lang="en-US" dirty="0">
                <a:effectLst>
                  <a:outerShdw blurRad="38100" dist="38100" dir="2700000" algn="tl">
                    <a:srgbClr val="000000">
                      <a:alpha val="43137"/>
                    </a:srgbClr>
                  </a:outerShdw>
                </a:effectLst>
              </a:rPr>
              <a:t>, as Satan works through Antichrist.”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1489</a:t>
            </a:r>
          </a:p>
        </p:txBody>
      </p:sp>
    </p:spTree>
    <p:extLst>
      <p:ext uri="{BB962C8B-B14F-4D97-AF65-F5344CB8AC3E}">
        <p14:creationId xmlns:p14="http://schemas.microsoft.com/office/powerpoint/2010/main" val="269226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John 1:12</a:t>
            </a:r>
          </a:p>
          <a:p>
            <a:pPr marL="0" indent="0" algn="just" eaLnBrk="1" hangingPunct="1">
              <a:spcBef>
                <a:spcPts val="0"/>
              </a:spcBef>
              <a:buNone/>
            </a:pPr>
            <a:r>
              <a:rPr lang="en-US" sz="3600" dirty="0">
                <a:cs typeface="Calibri" panose="020F0502020204030204" pitchFamily="34" charset="0"/>
              </a:rPr>
              <a:t>“But as many as </a:t>
            </a:r>
            <a:r>
              <a:rPr lang="en-US" sz="3600" b="1" u="sng" dirty="0">
                <a:solidFill>
                  <a:srgbClr val="FFFFCC"/>
                </a:solidFill>
                <a:cs typeface="Calibri" panose="020F0502020204030204" pitchFamily="34" charset="0"/>
              </a:rPr>
              <a:t>received</a:t>
            </a:r>
            <a:r>
              <a:rPr lang="en-US" sz="3600" dirty="0">
                <a:cs typeface="Calibri" panose="020F0502020204030204" pitchFamily="34" charset="0"/>
              </a:rPr>
              <a:t> Him, to them He gave the right to become children of God, even to those who </a:t>
            </a:r>
            <a:r>
              <a:rPr lang="en-US" sz="3600" b="1" u="sng" dirty="0">
                <a:solidFill>
                  <a:srgbClr val="FFFFCC"/>
                </a:solidFill>
                <a:cs typeface="Calibri" panose="020F0502020204030204" pitchFamily="34" charset="0"/>
              </a:rPr>
              <a:t>believe</a:t>
            </a:r>
            <a:r>
              <a:rPr lang="en-US" sz="3600" dirty="0">
                <a:cs typeface="Calibri" panose="020F0502020204030204" pitchFamily="34" charset="0"/>
              </a:rPr>
              <a:t> in His name.”</a:t>
            </a:r>
          </a:p>
        </p:txBody>
      </p:sp>
      <p:pic>
        <p:nvPicPr>
          <p:cNvPr id="3" name="Picture 2">
            <a:extLst>
              <a:ext uri="{FF2B5EF4-FFF2-40B4-BE49-F238E27FC236}">
                <a16:creationId xmlns:a16="http://schemas.microsoft.com/office/drawing/2014/main" id="{EB13DA17-889F-6CF5-D098-8F39FA4EF1F6}"/>
              </a:ext>
            </a:extLst>
          </p:cNvPr>
          <p:cNvPicPr>
            <a:picLocks noChangeAspect="1"/>
          </p:cNvPicPr>
          <p:nvPr/>
        </p:nvPicPr>
        <p:blipFill rotWithShape="1">
          <a:blip r:embed="rId3"/>
          <a:srcRect l="10635" r="11905"/>
          <a:stretch/>
        </p:blipFill>
        <p:spPr>
          <a:xfrm>
            <a:off x="5033554" y="2133600"/>
            <a:ext cx="2124892" cy="2743200"/>
          </a:xfrm>
          <a:prstGeom prst="rect">
            <a:avLst/>
          </a:prstGeom>
        </p:spPr>
      </p:pic>
    </p:spTree>
    <p:extLst>
      <p:ext uri="{BB962C8B-B14F-4D97-AF65-F5344CB8AC3E}">
        <p14:creationId xmlns:p14="http://schemas.microsoft.com/office/powerpoint/2010/main" val="41654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2476500" y="1600203"/>
            <a:ext cx="7239000" cy="4906963"/>
          </a:xfrm>
        </p:spPr>
        <p:txBody>
          <a:bodyPr/>
          <a:lstStyle/>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spTree>
    <p:extLst>
      <p:ext uri="{BB962C8B-B14F-4D97-AF65-F5344CB8AC3E}">
        <p14:creationId xmlns:p14="http://schemas.microsoft.com/office/powerpoint/2010/main" val="270737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nvPr>
        </p:nvGraphicFramePr>
        <p:xfrm>
          <a:off x="1706880" y="312411"/>
          <a:ext cx="8778240" cy="6233178"/>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40080">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9144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594360">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0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r h="365760">
                <a:tc gridSpan="3">
                  <a:txBody>
                    <a:bodyPr/>
                    <a:lstStyle/>
                    <a:p>
                      <a:pPr marL="58738"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800" b="0" u="none" strike="noStrike" kern="1200" cap="none" normalizeH="0" baseline="0" dirty="0">
                          <a:ln>
                            <a:noFill/>
                          </a:ln>
                          <a:solidFill>
                            <a:schemeClr val="dk1"/>
                          </a:solidFill>
                          <a:effectLst/>
                          <a:latin typeface="Calibri" panose="020F0502020204030204" pitchFamily="34" charset="0"/>
                          <a:ea typeface="Calibri" panose="020F0502020204030204" pitchFamily="34" charset="0"/>
                          <a:cs typeface="Calibri" panose="020F0502020204030204" pitchFamily="34" charset="0"/>
                        </a:rPr>
                        <a:t>©2023 ANDY WOODS MINISTRIES. ALL RIGHTS RESERVED</a:t>
                      </a:r>
                    </a:p>
                  </a:txBody>
                  <a:tcPr marT="45723" marB="45723"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23" marB="45723"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marT="45723" marB="45723" anchor="ctr" horzOverflow="overflow"/>
                </a:tc>
                <a:extLst>
                  <a:ext uri="{0D108BD9-81ED-4DB2-BD59-A6C34878D82A}">
                    <a16:rowId xmlns:a16="http://schemas.microsoft.com/office/drawing/2014/main" val="3799219885"/>
                  </a:ext>
                </a:extLst>
              </a:tr>
            </a:tbl>
          </a:graphicData>
        </a:graphic>
      </p:graphicFrame>
    </p:spTree>
    <p:extLst>
      <p:ext uri="{BB962C8B-B14F-4D97-AF65-F5344CB8AC3E}">
        <p14:creationId xmlns:p14="http://schemas.microsoft.com/office/powerpoint/2010/main" val="5815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a:t>
            </a:r>
            <a:r>
              <a:rPr lang="en-US" sz="3600" b="1" u="sng" dirty="0">
                <a:solidFill>
                  <a:srgbClr val="FFFFCC"/>
                </a:solidFill>
                <a:cs typeface="Calibri" panose="020F0502020204030204" pitchFamily="34" charset="0"/>
              </a:rPr>
              <a:t>power</a:t>
            </a:r>
            <a:r>
              <a:rPr lang="en-US" sz="3600" dirty="0">
                <a:cs typeface="Calibri" panose="020F0502020204030204" pitchFamily="34" charset="0"/>
              </a:rPr>
              <a:t> and </a:t>
            </a:r>
            <a:r>
              <a:rPr lang="en-US" sz="3600" b="1" u="sng" dirty="0">
                <a:solidFill>
                  <a:srgbClr val="FFFFCC"/>
                </a:solidFill>
                <a:cs typeface="Calibri" panose="020F0502020204030204" pitchFamily="34" charset="0"/>
              </a:rPr>
              <a:t>signs</a:t>
            </a:r>
            <a:r>
              <a:rPr lang="en-US" sz="3600" dirty="0">
                <a:cs typeface="Calibri" panose="020F0502020204030204" pitchFamily="34" charset="0"/>
              </a:rPr>
              <a:t> and </a:t>
            </a:r>
            <a:r>
              <a:rPr lang="en-US" sz="3600" b="1" u="sng" dirty="0">
                <a:solidFill>
                  <a:srgbClr val="FFFFCC"/>
                </a:solidFill>
                <a:cs typeface="Calibri" panose="020F0502020204030204" pitchFamily="34" charset="0"/>
              </a:rPr>
              <a:t>false [</a:t>
            </a:r>
            <a:r>
              <a:rPr lang="en-US" sz="3600" b="1" i="1" u="sng" dirty="0" err="1">
                <a:solidFill>
                  <a:srgbClr val="FFFFCC"/>
                </a:solidFill>
                <a:cs typeface="Calibri" panose="020F0502020204030204" pitchFamily="34" charset="0"/>
              </a:rPr>
              <a:t>pseudos</a:t>
            </a:r>
            <a:r>
              <a:rPr lang="en-US" sz="3600" b="1" u="sng" dirty="0">
                <a:solidFill>
                  <a:srgbClr val="FFFFCC"/>
                </a:solidFill>
                <a:cs typeface="Calibri" panose="020F0502020204030204" pitchFamily="34" charset="0"/>
              </a:rPr>
              <a:t>]</a:t>
            </a:r>
            <a:r>
              <a:rPr lang="en-US" sz="3600" dirty="0">
                <a:cs typeface="Calibri" panose="020F0502020204030204" pitchFamily="34" charset="0"/>
              </a:rPr>
              <a:t> </a:t>
            </a:r>
            <a:r>
              <a:rPr lang="en-US" sz="3600" b="1" u="sng" dirty="0">
                <a:solidFill>
                  <a:srgbClr val="FFFFCC"/>
                </a:solidFill>
                <a:cs typeface="Calibri" panose="020F0502020204030204" pitchFamily="34" charset="0"/>
              </a:rPr>
              <a:t>wonders</a:t>
            </a:r>
            <a:r>
              <a:rPr lang="en-US" sz="3600" dirty="0">
                <a:cs typeface="Calibri" panose="020F0502020204030204" pitchFamily="34" charset="0"/>
              </a:rPr>
              <a:t>.”</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728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03426-CFDA-80F9-771D-1B176B4FFBA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A4C6F26-1EFD-4D5F-59AC-2411992ACF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0" name="Rectangle 3">
            <a:extLst>
              <a:ext uri="{FF2B5EF4-FFF2-40B4-BE49-F238E27FC236}">
                <a16:creationId xmlns:a16="http://schemas.microsoft.com/office/drawing/2014/main" id="{4F79B79D-DA10-9893-B1BD-8666F2A22777}"/>
              </a:ext>
            </a:extLst>
          </p:cNvPr>
          <p:cNvSpPr>
            <a:spLocks noChangeArrowheads="1"/>
          </p:cNvSpPr>
          <p:nvPr/>
        </p:nvSpPr>
        <p:spPr bwMode="auto">
          <a:xfrm>
            <a:off x="609600" y="0"/>
            <a:ext cx="10972800" cy="42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1"/>
              </a:buClr>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Timothy 4:3-4</a:t>
            </a:r>
          </a:p>
          <a:p>
            <a:pPr algn="just">
              <a:spcBef>
                <a:spcPts val="0"/>
              </a:spcBef>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rPr>
              <a:t> For the time will come when they will not endure sound doctrine; but </a:t>
            </a:r>
            <a:r>
              <a:rPr lang="en-US" sz="3600" i="1" dirty="0">
                <a:effectLst>
                  <a:outerShdw blurRad="38100" dist="38100" dir="2700000" algn="tl">
                    <a:srgbClr val="000000">
                      <a:alpha val="43137"/>
                    </a:srgbClr>
                  </a:outerShdw>
                </a:effectLst>
                <a:latin typeface="Calibri" panose="020F0502020204030204" pitchFamily="34" charset="0"/>
              </a:rPr>
              <a:t>wanting</a:t>
            </a:r>
            <a:r>
              <a:rPr lang="en-US" sz="3600" dirty="0">
                <a:effectLst>
                  <a:outerShdw blurRad="38100" dist="38100" dir="2700000" algn="tl">
                    <a:srgbClr val="000000">
                      <a:alpha val="43137"/>
                    </a:srgbClr>
                  </a:outerShdw>
                </a:effectLst>
                <a:latin typeface="Calibri" panose="020F0502020204030204" pitchFamily="34" charset="0"/>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latin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rPr>
              <a:t> and will turn away their ears from the truth and will turn aside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myths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mythos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a:p>
            <a:pPr algn="just">
              <a:spcBef>
                <a:spcPts val="0"/>
              </a:spcBef>
              <a:spcAft>
                <a:spcPts val="1000"/>
              </a:spcAft>
            </a:pPr>
            <a:endPar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312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The judgment’s purpose (12)</a:t>
            </a: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36748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427BD-A16C-40CD-9E7E-C2E8806B1B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3" name="Content Placeholder 2">
            <a:extLst>
              <a:ext uri="{FF2B5EF4-FFF2-40B4-BE49-F238E27FC236}">
                <a16:creationId xmlns:a16="http://schemas.microsoft.com/office/drawing/2014/main" id="{810A5E42-A4E0-481D-B97E-5ED7A1884DA5}"/>
              </a:ext>
            </a:extLst>
          </p:cNvPr>
          <p:cNvSpPr>
            <a:spLocks noGrp="1"/>
          </p:cNvSpPr>
          <p:nvPr>
            <p:ph idx="1"/>
          </p:nvPr>
        </p:nvSpPr>
        <p:spPr>
          <a:xfrm>
            <a:off x="609600" y="0"/>
            <a:ext cx="10972800" cy="4343400"/>
          </a:xfrm>
        </p:spPr>
        <p:txBody>
          <a:bodyPr/>
          <a:lstStyle/>
          <a:p>
            <a:pPr marL="342900" indent="-342900" algn="ctr" defTabSz="685800" eaLnBrk="0" hangingPunct="0">
              <a:lnSpc>
                <a:spcPct val="100000"/>
              </a:lnSpc>
              <a:spcBef>
                <a:spcPct val="0"/>
              </a:spcBef>
              <a:spcAft>
                <a:spcPts val="1200"/>
              </a:spcAft>
              <a:buClr>
                <a:schemeClr val="tx1"/>
              </a:buClr>
              <a:buSzPct val="75000"/>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Acts 17:30-31</a:t>
            </a:r>
          </a:p>
          <a:p>
            <a:pPr marL="0" indent="0" algn="just">
              <a:lnSpc>
                <a:spcPct val="100000"/>
              </a:lnSpc>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30</a:t>
            </a:r>
            <a:r>
              <a:rPr lang="en-US" sz="3600" dirty="0">
                <a:effectLst>
                  <a:outerShdw blurRad="38100" dist="38100" dir="2700000" algn="tl">
                    <a:srgbClr val="000000">
                      <a:alpha val="43137"/>
                    </a:srgbClr>
                  </a:outerShdw>
                </a:effectLst>
              </a:rPr>
              <a:t> Therefore having overlooked the times of ignorance, God is now declaring to men that all people everywhere should </a:t>
            </a:r>
            <a:r>
              <a:rPr lang="en-US" sz="3600" b="1" u="sng" dirty="0">
                <a:solidFill>
                  <a:srgbClr val="FFFFCC"/>
                </a:solidFill>
                <a:effectLst>
                  <a:outerShdw blurRad="38100" dist="38100" dir="2700000" algn="tl">
                    <a:srgbClr val="000000">
                      <a:alpha val="43137"/>
                    </a:srgbClr>
                  </a:outerShdw>
                </a:effectLst>
              </a:rPr>
              <a:t>repent [</a:t>
            </a:r>
            <a:r>
              <a:rPr lang="en-US" sz="3600" b="1" i="1" u="sng" dirty="0" err="1">
                <a:solidFill>
                  <a:srgbClr val="FFFFCC"/>
                </a:solidFill>
                <a:effectLst>
                  <a:outerShdw blurRad="38100" dist="38100" dir="2700000" algn="tl">
                    <a:srgbClr val="000000">
                      <a:alpha val="43137"/>
                    </a:srgbClr>
                  </a:outerShdw>
                </a:effectLst>
              </a:rPr>
              <a:t>metanoeō</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31</a:t>
            </a:r>
            <a:r>
              <a:rPr lang="en-US" sz="3600" dirty="0">
                <a:effectLst>
                  <a:outerShdw blurRad="38100" dist="38100" dir="2700000" algn="tl">
                    <a:srgbClr val="000000">
                      <a:alpha val="43137"/>
                    </a:srgbClr>
                  </a:outerShdw>
                </a:effectLst>
              </a:rPr>
              <a:t> because He has fixed a day in which He will judge the world in righteousness through a Man whom He has appointed, having furnished proof to all men by raising Him from the dead.”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45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1448780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John 3:36</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Son has eternal life; but the one who does not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obey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Son will not see life, but the wrath of God remains on him.”</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5288" y="2971800"/>
            <a:ext cx="1941425" cy="1828800"/>
          </a:xfrm>
          <a:prstGeom prst="rect">
            <a:avLst/>
          </a:prstGeom>
        </p:spPr>
      </p:pic>
    </p:spTree>
    <p:extLst>
      <p:ext uri="{BB962C8B-B14F-4D97-AF65-F5344CB8AC3E}">
        <p14:creationId xmlns:p14="http://schemas.microsoft.com/office/powerpoint/2010/main" val="370791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a:t>
            </a:r>
            <a:r>
              <a:rPr lang="en-US">
                <a:effectLst>
                  <a:outerShdw blurRad="38100" dist="38100" dir="2700000" algn="tl">
                    <a:srgbClr val="000000">
                      <a:alpha val="43137"/>
                    </a:srgbClr>
                  </a:outerShdw>
                </a:effectLst>
                <a:cs typeface="Calibri" panose="020F0502020204030204" pitchFamily="34" charset="0"/>
              </a:rPr>
              <a:t>2:3a)</a:t>
            </a:r>
            <a:endParaRPr lang="en-US" dirty="0">
              <a:effectLst>
                <a:outerShdw blurRad="38100" dist="38100" dir="2700000" algn="tl">
                  <a:srgbClr val="000000">
                    <a:alpha val="43137"/>
                  </a:srgbClr>
                </a:outerShdw>
              </a:effectLst>
              <a:cs typeface="Calibri" panose="020F0502020204030204" pitchFamily="34" charset="0"/>
            </a:endParaRP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86150" y="228600"/>
            <a:ext cx="52197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2 Peter,” online: www.soniclight.com, accessed 21 January 2020, 12.</a:t>
            </a:r>
          </a:p>
        </p:txBody>
      </p:sp>
      <p:sp>
        <p:nvSpPr>
          <p:cNvPr id="16387" name="Rectangle 3"/>
          <p:cNvSpPr>
            <a:spLocks noGrp="1" noChangeArrowheads="1"/>
          </p:cNvSpPr>
          <p:nvPr>
            <p:ph type="body" idx="1"/>
          </p:nvPr>
        </p:nvSpPr>
        <p:spPr>
          <a:xfrm>
            <a:off x="609600" y="1676400"/>
            <a:ext cx="10972800" cy="4343400"/>
          </a:xfrm>
        </p:spPr>
        <p:txBody>
          <a:bodyPr/>
          <a:lstStyle/>
          <a:p>
            <a:pPr marL="0" indent="0" algn="just">
              <a:buNone/>
              <a:defRPr/>
            </a:pPr>
            <a:r>
              <a:rPr lang="en-US" i="1" dirty="0"/>
              <a:t>“</a:t>
            </a:r>
            <a:r>
              <a:rPr lang="en-US" dirty="0"/>
              <a:t>Unlike other New Testament ethical lists (except Rom. 5:3-5), Peter used a literary device called ‘</a:t>
            </a:r>
            <a:r>
              <a:rPr lang="en-US" dirty="0" err="1"/>
              <a:t>sorites</a:t>
            </a:r>
            <a:r>
              <a:rPr lang="en-US" dirty="0"/>
              <a:t>’ (also called ‘climax’ or </a:t>
            </a:r>
            <a:r>
              <a:rPr lang="en-US" i="1" dirty="0" err="1"/>
              <a:t>gradatio</a:t>
            </a:r>
            <a:r>
              <a:rPr lang="en-US" dirty="0"/>
              <a:t>). Sorites (from the Gr. </a:t>
            </a:r>
            <a:r>
              <a:rPr lang="en-US" i="1" dirty="0" err="1"/>
              <a:t>soros</a:t>
            </a:r>
            <a:r>
              <a:rPr lang="en-US" dirty="0"/>
              <a:t>, ‘a heap’) is </a:t>
            </a:r>
            <a:r>
              <a:rPr lang="en-US" b="1" u="sng" dirty="0">
                <a:solidFill>
                  <a:srgbClr val="FFFFCC"/>
                </a:solidFill>
              </a:rPr>
              <a:t>a set of statements that proceed, step by step, to a climactic conclusion through the force of logic or reliance upon a series of indisputable facts</a:t>
            </a:r>
            <a:r>
              <a:rPr lang="en-US" dirty="0"/>
              <a:t>. Each new statement picks up the last key word or phrase of the preceding one</a:t>
            </a:r>
            <a:r>
              <a:rPr lang="en-US" i="1" dirty="0"/>
              <a:t>.”</a:t>
            </a:r>
          </a:p>
        </p:txBody>
      </p:sp>
    </p:spTree>
    <p:extLst>
      <p:ext uri="{BB962C8B-B14F-4D97-AF65-F5344CB8AC3E}">
        <p14:creationId xmlns:p14="http://schemas.microsoft.com/office/powerpoint/2010/main" val="2133051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3DBE7-394A-B83A-36C3-5F5C1488EB25}"/>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3939540"/>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faith</a:t>
            </a:r>
            <a:r>
              <a:rPr lang="en-US" sz="3400" dirty="0">
                <a:effectLst>
                  <a:outerShdw blurRad="38100" dist="38100" dir="2700000" algn="tl">
                    <a:srgbClr val="000000">
                      <a:alpha val="43137"/>
                    </a:srgbClr>
                  </a:outerShdw>
                </a:effectLst>
                <a:latin typeface="Calibri" panose="020F0502020204030204" pitchFamily="34" charset="0"/>
              </a:rPr>
              <a:t> supply moral excellence,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moral excellence, knowledge, </a:t>
            </a:r>
            <a:r>
              <a:rPr lang="en-US" sz="3400" baseline="30000" dirty="0">
                <a:effectLst>
                  <a:outerShdw blurRad="38100" dist="38100" dir="2700000" algn="tl">
                    <a:srgbClr val="000000">
                      <a:alpha val="43137"/>
                    </a:srgbClr>
                  </a:outerShdw>
                </a:effectLst>
                <a:latin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knowledge, self-control,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self-control, perseverance,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perseverance, godliness, </a:t>
            </a:r>
            <a:r>
              <a:rPr lang="en-US" sz="3400" baseline="30000" dirty="0">
                <a:effectLst>
                  <a:outerShdw blurRad="38100" dist="38100" dir="2700000" algn="tl">
                    <a:srgbClr val="000000">
                      <a:alpha val="43137"/>
                    </a:srgbClr>
                  </a:outerShdw>
                </a:effectLst>
                <a:latin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29515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John 1:12</a:t>
            </a:r>
          </a:p>
          <a:p>
            <a:pPr marL="0" indent="0" algn="just" eaLnBrk="1" hangingPunct="1">
              <a:spcBef>
                <a:spcPts val="0"/>
              </a:spcBef>
              <a:buNone/>
            </a:pPr>
            <a:r>
              <a:rPr lang="en-US" sz="3600" dirty="0">
                <a:cs typeface="Calibri" panose="020F0502020204030204" pitchFamily="34" charset="0"/>
              </a:rPr>
              <a:t>“But as many as </a:t>
            </a:r>
            <a:r>
              <a:rPr lang="en-US" sz="3600" b="1" u="sng" dirty="0">
                <a:solidFill>
                  <a:srgbClr val="FFFFCC"/>
                </a:solidFill>
                <a:cs typeface="Calibri" panose="020F0502020204030204" pitchFamily="34" charset="0"/>
              </a:rPr>
              <a:t>received</a:t>
            </a:r>
            <a:r>
              <a:rPr lang="en-US" sz="3600" dirty="0">
                <a:cs typeface="Calibri" panose="020F0502020204030204" pitchFamily="34" charset="0"/>
              </a:rPr>
              <a:t> Him, to them He gave the right to become children of God, even to those who </a:t>
            </a:r>
            <a:r>
              <a:rPr lang="en-US" sz="3600" b="1" u="sng" dirty="0">
                <a:solidFill>
                  <a:srgbClr val="FFFFCC"/>
                </a:solidFill>
                <a:cs typeface="Calibri" panose="020F0502020204030204" pitchFamily="34" charset="0"/>
              </a:rPr>
              <a:t>believe</a:t>
            </a:r>
            <a:r>
              <a:rPr lang="en-US" sz="3600" dirty="0">
                <a:cs typeface="Calibri" panose="020F0502020204030204" pitchFamily="34" charset="0"/>
              </a:rPr>
              <a:t> in His name.”</a:t>
            </a:r>
          </a:p>
        </p:txBody>
      </p:sp>
      <p:pic>
        <p:nvPicPr>
          <p:cNvPr id="3" name="Picture 2">
            <a:extLst>
              <a:ext uri="{FF2B5EF4-FFF2-40B4-BE49-F238E27FC236}">
                <a16:creationId xmlns:a16="http://schemas.microsoft.com/office/drawing/2014/main" id="{EB13DA17-889F-6CF5-D098-8F39FA4EF1F6}"/>
              </a:ext>
            </a:extLst>
          </p:cNvPr>
          <p:cNvPicPr>
            <a:picLocks noChangeAspect="1"/>
          </p:cNvPicPr>
          <p:nvPr/>
        </p:nvPicPr>
        <p:blipFill rotWithShape="1">
          <a:blip r:embed="rId3"/>
          <a:srcRect l="10635" r="11905"/>
          <a:stretch/>
        </p:blipFill>
        <p:spPr>
          <a:xfrm>
            <a:off x="5033554" y="2133600"/>
            <a:ext cx="2124892" cy="2743200"/>
          </a:xfrm>
          <a:prstGeom prst="rect">
            <a:avLst/>
          </a:prstGeom>
        </p:spPr>
      </p:pic>
    </p:spTree>
    <p:extLst>
      <p:ext uri="{BB962C8B-B14F-4D97-AF65-F5344CB8AC3E}">
        <p14:creationId xmlns:p14="http://schemas.microsoft.com/office/powerpoint/2010/main" val="2190813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910760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609600" y="1295399"/>
            <a:ext cx="10972800" cy="5448299"/>
          </a:xfrm>
        </p:spPr>
        <p:txBody>
          <a:bodyPr/>
          <a:lstStyle/>
          <a:p>
            <a:pPr marL="0" indent="0" algn="just">
              <a:buNone/>
              <a:defRPr/>
            </a:pPr>
            <a:r>
              <a:rPr lang="en-US" sz="3000" dirty="0">
                <a:effectLst>
                  <a:outerShdw blurRad="38100" dist="38100" dir="2700000" algn="tl">
                    <a:srgbClr val="000000">
                      <a:alpha val="43137"/>
                    </a:srgbClr>
                  </a:outerShdw>
                </a:effectLst>
              </a:rPr>
              <a:t>“Second, the context of the entire passage relates to what will happen in the forthcoming Tribulation period. The context for when “they did not receive the love of the truth” in verse 10 clearly will be taking place during the Tribulation. The 2nd Thessalonians 2 passage is talking about the response of unbelievers during the Tribulation. If the passage were referring to an unbelieving response prior to the Tribulation, with a result that such a decision would impact one’s destiny during the Tribulation, then the passage would have probably been worded differently in order to convey such a message. Since it is not so configured, then there is no support for the belief that a person’s rejection of the Gospel necessarily seals his fate if he . . .</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4600" y="114301"/>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438400" y="228601"/>
            <a:ext cx="7132320" cy="969496"/>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“Salvation in the Tribulation,” online: www.pre-trib.org, accessed 20 April 2024, 1.</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1059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609600" y="1295400"/>
            <a:ext cx="10972800" cy="5200650"/>
          </a:xfrm>
        </p:spPr>
        <p:txBody>
          <a:bodyPr/>
          <a:lstStyle/>
          <a:p>
            <a:pPr marL="0" indent="0" algn="just">
              <a:buNone/>
              <a:defRPr/>
            </a:pPr>
            <a:r>
              <a:rPr lang="en-US" sz="2800" dirty="0">
                <a:effectLst>
                  <a:outerShdw blurRad="38100" dist="38100" dir="2700000" algn="tl">
                    <a:srgbClr val="000000">
                      <a:alpha val="43137"/>
                    </a:srgbClr>
                  </a:outerShdw>
                </a:effectLst>
              </a:rPr>
              <a:t>…enters the Tribulation. </a:t>
            </a:r>
            <a:r>
              <a:rPr lang="en-US" sz="2900" dirty="0">
                <a:effectLst>
                  <a:outerShdw blurRad="38100" dist="38100" dir="2700000" algn="tl">
                    <a:srgbClr val="000000">
                      <a:alpha val="43137"/>
                    </a:srgbClr>
                  </a:outerShdw>
                </a:effectLst>
              </a:rPr>
              <a:t>Specific support that verses 8–12 encompass events that will transpire in the Tribulation begins in verse 8, which says, ‘And then that lawless one will be revealed . . .’ In other words, ‘then’ denotes a shift from the current Church Age into a future era: the Tribulation. Nothing in verses 8—12 takes any part of that passage out of the context of the Tribulation. All, in my opinion, would agree that verses 8–9 refer to things the Antichrist will do during the Tribulation. Verse 10 is clearly related to its preceding context and speaks of something that will take place during the Tribulation.”</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4600" y="114301"/>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438400" y="228601"/>
            <a:ext cx="7132320" cy="969496"/>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“Salvation in the Tribulation,” online: www.pre-trib.org, accessed 20 April 2024, 1.</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6757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rPr>
              <a:t>2</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:10-12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rPr>
              <a:t>Destruction of the Lawless One’s Followers</a:t>
            </a: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cause</a:t>
            </a:r>
            <a:r>
              <a:rPr lang="en-US" sz="32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a:t>
            </a:r>
            <a:r>
              <a:rPr lang="en-US" sz="3200" dirty="0">
                <a:effectLst>
                  <a:outerShdw blurRad="38100" dist="38100" dir="2700000" algn="tl">
                    <a:srgbClr val="000000">
                      <a:alpha val="43137"/>
                    </a:srgbClr>
                  </a:outerShdw>
                </a:effectLst>
              </a:rPr>
              <a:t>udgment itself (</a:t>
            </a:r>
            <a:r>
              <a:rPr lang="en-US"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judgment’s purpose (12)</a:t>
            </a: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840045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6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6FF0-FFD5-9114-1F82-8F8894C6064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0717414-C508-CE89-5982-1EA83F1EA849}"/>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57E467DC-F21F-3FC6-04AB-1794B9A06E67}"/>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0917BE9E-EBB1-A52D-F9A7-55B62CCBF3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33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5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90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18589</TotalTime>
  <Words>1986</Words>
  <Application>Microsoft Office PowerPoint</Application>
  <PresentationFormat>Widescreen</PresentationFormat>
  <Paragraphs>234</Paragraphs>
  <Slides>40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Times New Roman</vt:lpstr>
      <vt:lpstr>Wingdings</vt: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2 Thessalonians 2:1-12</vt:lpstr>
      <vt:lpstr>2 Thessalonians 2:1-12</vt:lpstr>
      <vt:lpstr>2 Thessalonians 2:1-12</vt:lpstr>
      <vt:lpstr>2 Thessalonians 2:1-12</vt:lpstr>
      <vt:lpstr>2 Thessalonians 2:10-12 Destruction of the Lawless One’s Followers</vt:lpstr>
      <vt:lpstr>2 Thessalonians 2:10-12 Destruction of the Lawless One’s Followers</vt:lpstr>
      <vt:lpstr>PowerPoint Presentation</vt:lpstr>
      <vt:lpstr>PowerPoint Presentation</vt:lpstr>
      <vt:lpstr>PowerPoint Presentation</vt:lpstr>
      <vt:lpstr>2 Thessalonians 2:10-12 Destruction of the Lawless One’s Followers</vt:lpstr>
      <vt:lpstr>Charles Ryrie The Ryrie Study Bible, page 1489</vt:lpstr>
      <vt:lpstr>PowerPoint Presentation</vt:lpstr>
      <vt:lpstr>1st Six Seals (Revelation 6)</vt:lpstr>
      <vt:lpstr>PowerPoint Presentation</vt:lpstr>
      <vt:lpstr>PowerPoint Presentation</vt:lpstr>
      <vt:lpstr>PowerPoint Presentation</vt:lpstr>
      <vt:lpstr>2 Thessalonians 2:10-12 Destruction of the Lawless One’s Followers</vt:lpstr>
      <vt:lpstr>PowerPoint Presentation</vt:lpstr>
      <vt:lpstr>PowerPoint Presentation</vt:lpstr>
      <vt:lpstr>PowerPoint Presentation</vt:lpstr>
      <vt:lpstr>PowerPoint Presentation</vt:lpstr>
      <vt:lpstr>Thomas L. Constable “Notes on 2 Peter,” online: www.soniclight.com, accessed 21 January 2020, 12.</vt:lpstr>
      <vt:lpstr>PORTRAIT OF GROWTH 1:5-7 </vt:lpstr>
      <vt:lpstr>PowerPoint Presentation</vt:lpstr>
      <vt:lpstr>PowerPoint Presentation</vt:lpstr>
      <vt:lpstr>PowerPoint Presentation</vt:lpstr>
      <vt:lpstr>PowerPoint Presentation</vt:lpstr>
      <vt:lpstr>PowerPoint Presentation</vt:lpstr>
      <vt:lpstr>Conclusion</vt:lpstr>
      <vt:lpstr>2 Thessalonians 2:10-12 Destruction of the Lawless One’s Followers</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029 - 2v10b-12</dc:title>
  <dc:subject>THE RAPTURE</dc:subject>
  <dc:creator>A. Woods</dc:creator>
  <dc:description>Modified by Jim McGowan</dc:description>
  <cp:lastModifiedBy>Jim McGowan</cp:lastModifiedBy>
  <cp:revision>2232</cp:revision>
  <cp:lastPrinted>2024-04-21T03:16:08Z</cp:lastPrinted>
  <dcterms:created xsi:type="dcterms:W3CDTF">2009-03-17T12:21:13Z</dcterms:created>
  <dcterms:modified xsi:type="dcterms:W3CDTF">2024-04-21T03:16:30Z</dcterms:modified>
</cp:coreProperties>
</file>