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9"/>
  </p:notesMasterIdLst>
  <p:handoutMasterIdLst>
    <p:handoutMasterId r:id="rId40"/>
  </p:handoutMasterIdLst>
  <p:sldIdLst>
    <p:sldId id="9907" r:id="rId2"/>
    <p:sldId id="2573" r:id="rId3"/>
    <p:sldId id="10525" r:id="rId4"/>
    <p:sldId id="5512" r:id="rId5"/>
    <p:sldId id="2575" r:id="rId6"/>
    <p:sldId id="2576" r:id="rId7"/>
    <p:sldId id="10526" r:id="rId8"/>
    <p:sldId id="10527" r:id="rId9"/>
    <p:sldId id="10528" r:id="rId10"/>
    <p:sldId id="10401" r:id="rId11"/>
    <p:sldId id="10523" r:id="rId12"/>
    <p:sldId id="11059" r:id="rId13"/>
    <p:sldId id="11005" r:id="rId14"/>
    <p:sldId id="11060" r:id="rId15"/>
    <p:sldId id="9638" r:id="rId16"/>
    <p:sldId id="6491" r:id="rId17"/>
    <p:sldId id="11063" r:id="rId18"/>
    <p:sldId id="6298" r:id="rId19"/>
    <p:sldId id="6292" r:id="rId20"/>
    <p:sldId id="10188" r:id="rId21"/>
    <p:sldId id="5846" r:id="rId22"/>
    <p:sldId id="7567" r:id="rId23"/>
    <p:sldId id="11061" r:id="rId24"/>
    <p:sldId id="8976" r:id="rId25"/>
    <p:sldId id="9767" r:id="rId26"/>
    <p:sldId id="11064" r:id="rId27"/>
    <p:sldId id="11065" r:id="rId28"/>
    <p:sldId id="10740" r:id="rId29"/>
    <p:sldId id="11062" r:id="rId30"/>
    <p:sldId id="2850" r:id="rId31"/>
    <p:sldId id="9011" r:id="rId32"/>
    <p:sldId id="10312" r:id="rId33"/>
    <p:sldId id="4907" r:id="rId34"/>
    <p:sldId id="10522" r:id="rId35"/>
    <p:sldId id="11068" r:id="rId36"/>
    <p:sldId id="11067" r:id="rId37"/>
    <p:sldId id="10609" r:id="rId38"/>
  </p:sldIdLst>
  <p:sldSz cx="12192000" cy="6858000"/>
  <p:notesSz cx="7315200" cy="9601200"/>
  <p:custDataLst>
    <p:tags r:id="rId41"/>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66"/>
    <a:srgbClr val="000099"/>
    <a:srgbClr val="003399"/>
    <a:srgbClr val="0000CC"/>
    <a:srgbClr val="3333FF"/>
    <a:srgbClr val="FFFF00"/>
    <a:srgbClr val="C0C0C0"/>
    <a:srgbClr val="FF00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78" autoAdjust="0"/>
    <p:restoredTop sz="93870" autoAdjust="0"/>
  </p:normalViewPr>
  <p:slideViewPr>
    <p:cSldViewPr>
      <p:cViewPr>
        <p:scale>
          <a:sx n="90" d="100"/>
          <a:sy n="90" d="100"/>
        </p:scale>
        <p:origin x="1075" y="34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3624" y="91"/>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39C9EF08-877D-4C66-BF94-B2C38CC072EE}"/>
    <pc:docChg chg="custSel modHandout">
      <pc:chgData name="Jim McGowan" userId="e2c7446dd3aca506" providerId="LiveId" clId="{39C9EF08-877D-4C66-BF94-B2C38CC072EE}" dt="2024-03-19T15:02:09.061" v="5" actId="6549"/>
      <pc:docMkLst>
        <pc:docMk/>
      </pc:docMkLst>
    </pc:docChg>
  </pc:docChgLst>
  <pc:docChgLst>
    <pc:chgData name="Jim McGowan" userId="e2c7446dd3aca506" providerId="LiveId" clId="{2CB5C28D-12E7-4891-BCBC-8A9869B2FD25}"/>
    <pc:docChg chg="custSel replTag delTag modHandout">
      <pc:chgData name="Jim McGowan" userId="e2c7446dd3aca506" providerId="LiveId" clId="{2CB5C28D-12E7-4891-BCBC-8A9869B2FD25}" dt="2024-03-03T17:23:24.258" v="11"/>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a:extLst>
              <a:ext uri="{FF2B5EF4-FFF2-40B4-BE49-F238E27FC236}">
                <a16:creationId xmlns:a16="http://schemas.microsoft.com/office/drawing/2014/main" id="{901D300A-8290-40A1-8A18-2CCC8F69C520}"/>
              </a:ext>
            </a:extLst>
          </p:cNvPr>
          <p:cNvSpPr>
            <a:spLocks noGrp="1" noChangeArrowheads="1"/>
          </p:cNvSpPr>
          <p:nvPr>
            <p:ph type="ftr" sz="quarter" idx="2"/>
          </p:nvPr>
        </p:nvSpPr>
        <p:spPr bwMode="auto">
          <a:xfrm>
            <a:off x="0" y="9122452"/>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defTabSz="922291"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a:extLst>
              <a:ext uri="{FF2B5EF4-FFF2-40B4-BE49-F238E27FC236}">
                <a16:creationId xmlns:a16="http://schemas.microsoft.com/office/drawing/2014/main" id="{38696068-63F5-4B57-A363-769945ECADA1}"/>
              </a:ext>
            </a:extLst>
          </p:cNvPr>
          <p:cNvSpPr>
            <a:spLocks noGrp="1" noChangeArrowheads="1"/>
          </p:cNvSpPr>
          <p:nvPr>
            <p:ph type="sldNum" sz="quarter" idx="3"/>
          </p:nvPr>
        </p:nvSpPr>
        <p:spPr bwMode="auto">
          <a:xfrm>
            <a:off x="4145280" y="9122452"/>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algn="r" defTabSz="920898" eaLnBrk="1" hangingPunct="1">
              <a:defRPr sz="1400" smtClean="0"/>
            </a:lvl1pPr>
          </a:lstStyle>
          <a:p>
            <a:pPr>
              <a:defRPr/>
            </a:pPr>
            <a:fld id="{F56FB74F-9A4F-4B8F-B55F-0155425F2C8E}"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
        <p:nvSpPr>
          <p:cNvPr id="2" name="Header Placeholder 1">
            <a:extLst>
              <a:ext uri="{FF2B5EF4-FFF2-40B4-BE49-F238E27FC236}">
                <a16:creationId xmlns:a16="http://schemas.microsoft.com/office/drawing/2014/main" id="{E227660E-C050-5151-6DE2-1E17C2431F9C}"/>
              </a:ext>
            </a:extLst>
          </p:cNvPr>
          <p:cNvSpPr>
            <a:spLocks noGrp="1"/>
          </p:cNvSpPr>
          <p:nvPr>
            <p:ph type="hdr" sz="quarter"/>
          </p:nvPr>
        </p:nvSpPr>
        <p:spPr>
          <a:xfrm>
            <a:off x="1935481" y="152400"/>
            <a:ext cx="3606800" cy="838200"/>
          </a:xfrm>
          <a:prstGeom prst="rect">
            <a:avLst/>
          </a:prstGeom>
        </p:spPr>
        <p:txBody>
          <a:bodyPr vert="horz" lIns="106978" tIns="53489" rIns="106978" bIns="53489" rtlCol="0"/>
          <a:lstStyle>
            <a:lvl1pPr algn="ctr">
              <a:defRPr sz="1500" dirty="0">
                <a:latin typeface="Calibri" panose="020F0502020204030204" pitchFamily="34" charset="0"/>
                <a:cs typeface="Calibri" panose="020F0502020204030204" pitchFamily="34" charset="0"/>
              </a:defRPr>
            </a:lvl1pPr>
          </a:lstStyle>
          <a:p>
            <a:pPr>
              <a:defRPr/>
            </a:pPr>
            <a:r>
              <a:rPr lang="en-US" sz="1400" dirty="0"/>
              <a:t>Dr. Andy Woods</a:t>
            </a:r>
          </a:p>
          <a:p>
            <a:pPr>
              <a:defRPr/>
            </a:pPr>
            <a:r>
              <a:rPr lang="en-US" sz="1400" dirty="0"/>
              <a:t>2 Thessalonians 028 – 2v10-12</a:t>
            </a:r>
          </a:p>
          <a:p>
            <a:pPr>
              <a:defRPr/>
            </a:pPr>
            <a:r>
              <a:rPr lang="en-US" sz="1400" dirty="0"/>
              <a:t>04-07-2024</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F1BA9B-76CB-4A0E-A6E1-D581F0118E89}"/>
              </a:ext>
            </a:extLst>
          </p:cNvPr>
          <p:cNvSpPr>
            <a:spLocks noGrp="1"/>
          </p:cNvSpPr>
          <p:nvPr>
            <p:ph type="hdr" sz="quarter"/>
          </p:nvPr>
        </p:nvSpPr>
        <p:spPr bwMode="auto">
          <a:xfrm>
            <a:off x="0" y="0"/>
            <a:ext cx="3169920" cy="478748"/>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lvl1pPr defTabSz="922291" eaLnBrk="1" hangingPunct="1">
              <a:defRPr sz="1400">
                <a:latin typeface="Calibri" panose="020F0502020204030204" pitchFamily="34" charset="0"/>
                <a:cs typeface="Arial" charset="0"/>
              </a:defRPr>
            </a:lvl1pPr>
          </a:lstStyle>
          <a:p>
            <a:pPr>
              <a:defRPr/>
            </a:pPr>
            <a:endParaRPr lang="en-US" dirty="0"/>
          </a:p>
        </p:txBody>
      </p:sp>
      <p:sp>
        <p:nvSpPr>
          <p:cNvPr id="3" name="Date Placeholder 2">
            <a:extLst>
              <a:ext uri="{FF2B5EF4-FFF2-40B4-BE49-F238E27FC236}">
                <a16:creationId xmlns:a16="http://schemas.microsoft.com/office/drawing/2014/main" id="{6DF5B97F-1EBA-4212-9475-AB91572652D5}"/>
              </a:ext>
            </a:extLst>
          </p:cNvPr>
          <p:cNvSpPr>
            <a:spLocks noGrp="1"/>
          </p:cNvSpPr>
          <p:nvPr>
            <p:ph type="dt" idx="1"/>
          </p:nvPr>
        </p:nvSpPr>
        <p:spPr bwMode="auto">
          <a:xfrm>
            <a:off x="4143587" y="0"/>
            <a:ext cx="3169920" cy="478748"/>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lvl1pPr algn="r" defTabSz="922291" eaLnBrk="1" hangingPunct="1">
              <a:defRPr sz="1400">
                <a:latin typeface="Calibri" panose="020F0502020204030204" pitchFamily="34" charset="0"/>
                <a:cs typeface="Arial" charset="0"/>
              </a:defRPr>
            </a:lvl1pPr>
          </a:lstStyle>
          <a:p>
            <a:pPr>
              <a:defRPr/>
            </a:pPr>
            <a:fld id="{A1ECA7B4-8F8C-4E82-9DA1-55948ACC6C67}" type="datetimeFigureOut">
              <a:rPr lang="en-US" smtClean="0"/>
              <a:pPr>
                <a:defRPr/>
              </a:pPr>
              <a:t>4/7/2024</a:t>
            </a:fld>
            <a:endParaRPr lang="en-US" dirty="0"/>
          </a:p>
        </p:txBody>
      </p:sp>
      <p:sp>
        <p:nvSpPr>
          <p:cNvPr id="4" name="Slide Image Placeholder 3">
            <a:extLst>
              <a:ext uri="{FF2B5EF4-FFF2-40B4-BE49-F238E27FC236}">
                <a16:creationId xmlns:a16="http://schemas.microsoft.com/office/drawing/2014/main" id="{EB6A067D-6789-4709-8D44-EE06BB91D3DF}"/>
              </a:ext>
            </a:extLst>
          </p:cNvPr>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183" tIns="50592" rIns="101183" bIns="50592" rtlCol="0" anchor="ctr"/>
          <a:lstStyle/>
          <a:p>
            <a:pPr lvl="0"/>
            <a:endParaRPr lang="en-US" noProof="0" dirty="0"/>
          </a:p>
        </p:txBody>
      </p:sp>
      <p:sp>
        <p:nvSpPr>
          <p:cNvPr id="5" name="Notes Placeholder 4">
            <a:extLst>
              <a:ext uri="{FF2B5EF4-FFF2-40B4-BE49-F238E27FC236}">
                <a16:creationId xmlns:a16="http://schemas.microsoft.com/office/drawing/2014/main" id="{EE002C62-F138-44BB-9219-73E5F5BEE3AB}"/>
              </a:ext>
            </a:extLst>
          </p:cNvPr>
          <p:cNvSpPr>
            <a:spLocks noGrp="1"/>
          </p:cNvSpPr>
          <p:nvPr>
            <p:ph type="body" sz="quarter" idx="3"/>
          </p:nvPr>
        </p:nvSpPr>
        <p:spPr bwMode="auto">
          <a:xfrm>
            <a:off x="731520" y="4561226"/>
            <a:ext cx="5852160" cy="4318573"/>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B139984-9F12-4DD0-8B91-1DFED7CB7771}"/>
              </a:ext>
            </a:extLst>
          </p:cNvPr>
          <p:cNvSpPr>
            <a:spLocks noGrp="1"/>
          </p:cNvSpPr>
          <p:nvPr>
            <p:ph type="ftr" sz="quarter" idx="4"/>
          </p:nvPr>
        </p:nvSpPr>
        <p:spPr bwMode="auto">
          <a:xfrm>
            <a:off x="0" y="9120813"/>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defTabSz="922291"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a:extLst>
              <a:ext uri="{FF2B5EF4-FFF2-40B4-BE49-F238E27FC236}">
                <a16:creationId xmlns:a16="http://schemas.microsoft.com/office/drawing/2014/main" id="{69AEFD34-6B70-478E-8B9E-00CA8C1336A8}"/>
              </a:ext>
            </a:extLst>
          </p:cNvPr>
          <p:cNvSpPr>
            <a:spLocks noGrp="1"/>
          </p:cNvSpPr>
          <p:nvPr>
            <p:ph type="sldNum" sz="quarter" idx="5"/>
          </p:nvPr>
        </p:nvSpPr>
        <p:spPr bwMode="auto">
          <a:xfrm>
            <a:off x="4143587" y="9120813"/>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algn="r" defTabSz="920898" eaLnBrk="1" hangingPunct="1">
              <a:defRPr sz="1400" smtClean="0">
                <a:latin typeface="Calibri" panose="020F0502020204030204" pitchFamily="34" charset="0"/>
              </a:defRPr>
            </a:lvl1pPr>
          </a:lstStyle>
          <a:p>
            <a:pPr>
              <a:defRPr/>
            </a:pPr>
            <a:fld id="{8CAF5D7D-18A1-4B9A-AC5F-822C5A1135E0}"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CAF5D7D-18A1-4B9A-AC5F-822C5A1135E0}" type="slidenum">
              <a:rPr lang="en-US" altLang="en-US" smtClean="0"/>
              <a:pPr>
                <a:defRPr/>
              </a:pPr>
              <a:t>4</a:t>
            </a:fld>
            <a:endParaRPr lang="en-US" altLang="en-US" dirty="0"/>
          </a:p>
        </p:txBody>
      </p:sp>
    </p:spTree>
    <p:extLst>
      <p:ext uri="{BB962C8B-B14F-4D97-AF65-F5344CB8AC3E}">
        <p14:creationId xmlns:p14="http://schemas.microsoft.com/office/powerpoint/2010/main" val="364851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071F8-0110-44CB-B1AD-32F308DA789F}" type="slidenum">
              <a:rPr lang="en-US" smtClean="0"/>
              <a:t>13</a:t>
            </a:fld>
            <a:endParaRPr lang="en-US"/>
          </a:p>
        </p:txBody>
      </p:sp>
    </p:spTree>
    <p:extLst>
      <p:ext uri="{BB962C8B-B14F-4D97-AF65-F5344CB8AC3E}">
        <p14:creationId xmlns:p14="http://schemas.microsoft.com/office/powerpoint/2010/main" val="3280306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071F8-0110-44CB-B1AD-32F308DA789F}" type="slidenum">
              <a:rPr lang="en-US" smtClean="0"/>
              <a:t>14</a:t>
            </a:fld>
            <a:endParaRPr lang="en-US"/>
          </a:p>
        </p:txBody>
      </p:sp>
    </p:spTree>
    <p:extLst>
      <p:ext uri="{BB962C8B-B14F-4D97-AF65-F5344CB8AC3E}">
        <p14:creationId xmlns:p14="http://schemas.microsoft.com/office/powerpoint/2010/main" val="2754221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071F8-0110-44CB-B1AD-32F308DA789F}" type="slidenum">
              <a:rPr lang="en-US" smtClean="0"/>
              <a:t>23</a:t>
            </a:fld>
            <a:endParaRPr lang="en-US"/>
          </a:p>
        </p:txBody>
      </p:sp>
    </p:spTree>
    <p:extLst>
      <p:ext uri="{BB962C8B-B14F-4D97-AF65-F5344CB8AC3E}">
        <p14:creationId xmlns:p14="http://schemas.microsoft.com/office/powerpoint/2010/main" val="3950290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071F8-0110-44CB-B1AD-32F308DA789F}" type="slidenum">
              <a:rPr lang="en-US" smtClean="0"/>
              <a:t>29</a:t>
            </a:fld>
            <a:endParaRPr lang="en-US"/>
          </a:p>
        </p:txBody>
      </p:sp>
    </p:spTree>
    <p:extLst>
      <p:ext uri="{BB962C8B-B14F-4D97-AF65-F5344CB8AC3E}">
        <p14:creationId xmlns:p14="http://schemas.microsoft.com/office/powerpoint/2010/main" val="2606094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071F8-0110-44CB-B1AD-32F308DA789F}" type="slidenum">
              <a:rPr lang="en-US" smtClean="0"/>
              <a:t>35</a:t>
            </a:fld>
            <a:endParaRPr lang="en-US"/>
          </a:p>
        </p:txBody>
      </p:sp>
    </p:spTree>
    <p:extLst>
      <p:ext uri="{BB962C8B-B14F-4D97-AF65-F5344CB8AC3E}">
        <p14:creationId xmlns:p14="http://schemas.microsoft.com/office/powerpoint/2010/main" val="4146603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CAF5D7D-18A1-4B9A-AC5F-822C5A1135E0}" type="slidenum">
              <a:rPr lang="en-US" altLang="en-US" smtClean="0"/>
              <a:pPr>
                <a:defRPr/>
              </a:pPr>
              <a:t>36</a:t>
            </a:fld>
            <a:endParaRPr lang="en-US" altLang="en-US" dirty="0"/>
          </a:p>
        </p:txBody>
      </p:sp>
    </p:spTree>
    <p:extLst>
      <p:ext uri="{BB962C8B-B14F-4D97-AF65-F5344CB8AC3E}">
        <p14:creationId xmlns:p14="http://schemas.microsoft.com/office/powerpoint/2010/main" val="950367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8F55095-7B13-49D2-88F5-098085CC0949}"/>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8A8B0333-A612-469F-8637-7331A1B8CB18}"/>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549667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AB3528FC-DC6C-4D4A-B7FE-DA342649A6E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1010210D-0254-4969-8D0C-7F84974E690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086893BC-F55C-46F4-A224-1F4315D72C78}"/>
              </a:ext>
            </a:extLst>
          </p:cNvPr>
          <p:cNvSpPr>
            <a:spLocks noGrp="1" noChangeArrowheads="1"/>
          </p:cNvSpPr>
          <p:nvPr>
            <p:ph type="sldNum" sz="quarter" idx="12"/>
          </p:nvPr>
        </p:nvSpPr>
        <p:spPr/>
        <p:txBody>
          <a:bodyPr/>
          <a:lstStyle>
            <a:lvl1pPr>
              <a:defRPr smtClean="0"/>
            </a:lvl1pPr>
          </a:lstStyle>
          <a:p>
            <a:pPr>
              <a:defRPr/>
            </a:pPr>
            <a:fld id="{8150B839-9B27-45A9-B00F-97CA6CDB7BCA}" type="slidenum">
              <a:rPr lang="en-US" altLang="en-US"/>
              <a:pPr>
                <a:defRPr/>
              </a:pPr>
              <a:t>‹#›</a:t>
            </a:fld>
            <a:endParaRPr lang="en-US" altLang="en-US"/>
          </a:p>
        </p:txBody>
      </p:sp>
    </p:spTree>
    <p:extLst>
      <p:ext uri="{BB962C8B-B14F-4D97-AF65-F5344CB8AC3E}">
        <p14:creationId xmlns:p14="http://schemas.microsoft.com/office/powerpoint/2010/main" val="355601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CDE68A42-C078-4469-A66B-4495E2634C56}"/>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9107EC4F-D688-4EEF-B6F9-048B85374E3B}"/>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C7DB0FD5-2482-4D09-92A8-643E8E910E9A}"/>
              </a:ext>
            </a:extLst>
          </p:cNvPr>
          <p:cNvSpPr>
            <a:spLocks noGrp="1" noChangeArrowheads="1"/>
          </p:cNvSpPr>
          <p:nvPr>
            <p:ph type="sldNum" sz="quarter" idx="12"/>
          </p:nvPr>
        </p:nvSpPr>
        <p:spPr/>
        <p:txBody>
          <a:bodyPr/>
          <a:lstStyle>
            <a:lvl1pPr>
              <a:defRPr smtClean="0"/>
            </a:lvl1pPr>
          </a:lstStyle>
          <a:p>
            <a:pPr>
              <a:defRPr/>
            </a:pPr>
            <a:fld id="{62CAE1B6-0C97-4842-AC1E-18C75DEF4EF6}" type="slidenum">
              <a:rPr lang="en-US" altLang="en-US"/>
              <a:pPr>
                <a:defRPr/>
              </a:pPr>
              <a:t>‹#›</a:t>
            </a:fld>
            <a:endParaRPr lang="en-US" altLang="en-US"/>
          </a:p>
        </p:txBody>
      </p:sp>
    </p:spTree>
    <p:extLst>
      <p:ext uri="{BB962C8B-B14F-4D97-AF65-F5344CB8AC3E}">
        <p14:creationId xmlns:p14="http://schemas.microsoft.com/office/powerpoint/2010/main" val="3016857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88D566F2-1284-4523-B4BA-CB6D63645B75}"/>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1D011471-5250-490C-9C51-6D71371CD737}"/>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6221FE5C-6F69-4F52-BFEE-2909D4D3C90D}"/>
              </a:ext>
            </a:extLst>
          </p:cNvPr>
          <p:cNvSpPr>
            <a:spLocks noGrp="1" noChangeArrowheads="1"/>
          </p:cNvSpPr>
          <p:nvPr>
            <p:ph type="sldNum" sz="quarter" idx="12"/>
          </p:nvPr>
        </p:nvSpPr>
        <p:spPr/>
        <p:txBody>
          <a:bodyPr/>
          <a:lstStyle>
            <a:lvl1pPr>
              <a:defRPr smtClean="0"/>
            </a:lvl1pPr>
          </a:lstStyle>
          <a:p>
            <a:pPr>
              <a:defRPr/>
            </a:pPr>
            <a:fld id="{DDFABB32-5487-4F03-919B-89510ED05617}" type="slidenum">
              <a:rPr lang="en-US" altLang="en-US"/>
              <a:pPr>
                <a:defRPr/>
              </a:pPr>
              <a:t>‹#›</a:t>
            </a:fld>
            <a:endParaRPr lang="en-US" altLang="en-US"/>
          </a:p>
        </p:txBody>
      </p:sp>
    </p:spTree>
    <p:extLst>
      <p:ext uri="{BB962C8B-B14F-4D97-AF65-F5344CB8AC3E}">
        <p14:creationId xmlns:p14="http://schemas.microsoft.com/office/powerpoint/2010/main" val="3598482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BD85A5CC-2907-4BF9-824D-5877B2E017CA}" type="slidenum">
              <a:rPr lang="en-US"/>
              <a:pPr>
                <a:defRPr/>
              </a:pPr>
              <a:t>‹#›</a:t>
            </a:fld>
            <a:endParaRPr lang="en-US"/>
          </a:p>
        </p:txBody>
      </p:sp>
    </p:spTree>
    <p:extLst>
      <p:ext uri="{BB962C8B-B14F-4D97-AF65-F5344CB8AC3E}">
        <p14:creationId xmlns:p14="http://schemas.microsoft.com/office/powerpoint/2010/main" val="3311971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43184" y="1946275"/>
            <a:ext cx="5080000" cy="4114800"/>
          </a:xfrm>
        </p:spPr>
        <p:txBody>
          <a:bodyPr/>
          <a:lstStyle/>
          <a:p>
            <a:pPr lvl="0"/>
            <a:endParaRPr lang="en-US" noProof="0"/>
          </a:p>
        </p:txBody>
      </p:sp>
      <p:sp>
        <p:nvSpPr>
          <p:cNvPr id="5" name="Date Placeholder 4">
            <a:extLst>
              <a:ext uri="{FF2B5EF4-FFF2-40B4-BE49-F238E27FC236}">
                <a16:creationId xmlns:a16="http://schemas.microsoft.com/office/drawing/2014/main" id="{1283215E-CD08-47FF-8993-50096AE229FD}"/>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9A7E909F-90B6-42A4-A052-F2B40798147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07A64EF4-39AB-4985-83D7-09259859183A}"/>
              </a:ext>
            </a:extLst>
          </p:cNvPr>
          <p:cNvSpPr>
            <a:spLocks noGrp="1"/>
          </p:cNvSpPr>
          <p:nvPr>
            <p:ph type="sldNum" sz="quarter" idx="12"/>
          </p:nvPr>
        </p:nvSpPr>
        <p:spPr>
          <a:xfrm>
            <a:off x="9347200" y="6248400"/>
            <a:ext cx="2540000" cy="457200"/>
          </a:xfrm>
          <a:prstGeom prst="rect">
            <a:avLst/>
          </a:prstGeom>
        </p:spPr>
        <p:txBody>
          <a:bodyPr/>
          <a:lstStyle>
            <a:lvl1pPr>
              <a:defRPr/>
            </a:lvl1pPr>
          </a:lstStyle>
          <a:p>
            <a:fld id="{FFFD57C3-7B94-4F44-BCC6-4480791BDEB1}" type="slidenum">
              <a:rPr lang="en-US" altLang="en-US"/>
              <a:pPr/>
              <a:t>‹#›</a:t>
            </a:fld>
            <a:endParaRPr lang="en-US" altLang="en-US"/>
          </a:p>
        </p:txBody>
      </p:sp>
    </p:spTree>
    <p:extLst>
      <p:ext uri="{BB962C8B-B14F-4D97-AF65-F5344CB8AC3E}">
        <p14:creationId xmlns:p14="http://schemas.microsoft.com/office/powerpoint/2010/main" val="3312524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59984" y="1946275"/>
            <a:ext cx="10363200" cy="4114800"/>
          </a:xfrm>
        </p:spPr>
        <p:txBody>
          <a:bodyPr/>
          <a:lstStyle/>
          <a:p>
            <a:pPr lvl="0"/>
            <a:endParaRPr lang="en-US" noProof="0"/>
          </a:p>
        </p:txBody>
      </p:sp>
      <p:sp>
        <p:nvSpPr>
          <p:cNvPr id="4" name="Rectangle 35">
            <a:extLst>
              <a:ext uri="{FF2B5EF4-FFF2-40B4-BE49-F238E27FC236}">
                <a16:creationId xmlns:a16="http://schemas.microsoft.com/office/drawing/2014/main" id="{E0B6ECDF-5AD1-A6B7-4493-C8832E98CC7B}"/>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865A068F-0DFE-48DC-A887-27049B999827}"/>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F33045A4-1D10-CDD3-FD0A-02B8A36A7412}"/>
              </a:ext>
            </a:extLst>
          </p:cNvPr>
          <p:cNvSpPr>
            <a:spLocks noGrp="1" noChangeArrowheads="1"/>
          </p:cNvSpPr>
          <p:nvPr>
            <p:ph type="sldNum" sz="quarter" idx="12"/>
          </p:nvPr>
        </p:nvSpPr>
        <p:spPr/>
        <p:txBody>
          <a:bodyPr/>
          <a:lstStyle>
            <a:lvl1pPr>
              <a:defRPr smtClean="0"/>
            </a:lvl1pPr>
          </a:lstStyle>
          <a:p>
            <a:pPr>
              <a:defRPr/>
            </a:pPr>
            <a:fld id="{9D71C071-BEF5-4080-BBA9-3688134E6BF9}" type="slidenum">
              <a:rPr lang="en-US" altLang="en-US"/>
              <a:pPr>
                <a:defRPr/>
              </a:pPr>
              <a:t>‹#›</a:t>
            </a:fld>
            <a:endParaRPr lang="en-US" altLang="en-US"/>
          </a:p>
        </p:txBody>
      </p:sp>
    </p:spTree>
    <p:extLst>
      <p:ext uri="{BB962C8B-B14F-4D97-AF65-F5344CB8AC3E}">
        <p14:creationId xmlns:p14="http://schemas.microsoft.com/office/powerpoint/2010/main" val="1132413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599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31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E2E74A4F-7757-4EBA-B6A8-C1A4491C101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15FEBBA-CDA3-482D-BBBE-AE1D76E6503E}"/>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54AC6F8B-9A82-4E22-B376-6FBD51F523B2}"/>
              </a:ext>
            </a:extLst>
          </p:cNvPr>
          <p:cNvSpPr>
            <a:spLocks noGrp="1" noChangeArrowheads="1"/>
          </p:cNvSpPr>
          <p:nvPr>
            <p:ph type="sldNum" sz="quarter" idx="12"/>
          </p:nvPr>
        </p:nvSpPr>
        <p:spPr/>
        <p:txBody>
          <a:bodyPr/>
          <a:lstStyle>
            <a:lvl1pPr>
              <a:defRPr smtClean="0"/>
            </a:lvl1pPr>
          </a:lstStyle>
          <a:p>
            <a:pPr>
              <a:defRPr/>
            </a:pPr>
            <a:fld id="{9240C762-1117-47F3-A357-0C653EA33983}" type="slidenum">
              <a:rPr lang="en-US" altLang="en-US"/>
              <a:pPr>
                <a:defRPr/>
              </a:pPr>
              <a:t>‹#›</a:t>
            </a:fld>
            <a:endParaRPr lang="en-US" altLang="en-US"/>
          </a:p>
        </p:txBody>
      </p:sp>
    </p:spTree>
    <p:extLst>
      <p:ext uri="{BB962C8B-B14F-4D97-AF65-F5344CB8AC3E}">
        <p14:creationId xmlns:p14="http://schemas.microsoft.com/office/powerpoint/2010/main" val="3936146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1DB9103-2CB8-4233-B75F-DB55E9612B08}"/>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F902156A-97A2-430D-A158-8EAB8257A4E0}"/>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546779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F876452-75A6-4AAF-97C7-01D7582E5963}"/>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C2E5B3DF-F0DB-45BB-BD71-5E3266FFEA99}"/>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060714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5131CB3-0AAC-4010-A1E7-45DABB3A0501}"/>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C34A22F3-30E1-423D-9D38-42BFE68FB365}"/>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969654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A6E9D5E-8667-4A2E-9CD4-80BDC56CE761}"/>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7DD31E7-79B4-4863-A913-D69CB1F9A0D0}"/>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72516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5DB455C-8F77-43BD-ABBD-7E94CC488BF3}"/>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3AEC885-0E46-4CBA-825F-4CD68A4D0923}"/>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287918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11A585B-296C-4F81-83AA-BA042CE90A8D}"/>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9DFE3BE5-077E-4398-8C8B-B821C53F3E18}"/>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236168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E60E037-A2CB-4606-9E7B-0AA97E2B76B1}"/>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3CCAE82-AD23-4370-96E7-EEF98326FF44}"/>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789219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E9E48C0-0E01-4AEA-86A5-CAA698625E2B}"/>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6C0ABA62-A7FF-4F6E-BBB1-4D66F50F03B8}"/>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050478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E0F95C19-2DC5-4CED-BBCD-1930FC1BE34C}"/>
              </a:ext>
            </a:extLst>
          </p:cNvPr>
          <p:cNvGrpSpPr>
            <a:grpSpLocks/>
          </p:cNvGrpSpPr>
          <p:nvPr/>
        </p:nvGrpSpPr>
        <p:grpSpPr bwMode="auto">
          <a:xfrm>
            <a:off x="0" y="5"/>
            <a:ext cx="1447800" cy="6854825"/>
            <a:chOff x="0" y="0"/>
            <a:chExt cx="684" cy="4318"/>
          </a:xfrm>
        </p:grpSpPr>
        <p:sp>
          <p:nvSpPr>
            <p:cNvPr id="14339" name="Rectangle 3">
              <a:extLst>
                <a:ext uri="{FF2B5EF4-FFF2-40B4-BE49-F238E27FC236}">
                  <a16:creationId xmlns:a16="http://schemas.microsoft.com/office/drawing/2014/main" id="{DE098569-E146-4172-BE56-F5ADF7D63786}"/>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mn-cs"/>
              </a:endParaRPr>
            </a:p>
          </p:txBody>
        </p:sp>
        <p:grpSp>
          <p:nvGrpSpPr>
            <p:cNvPr id="1033" name="Group 4">
              <a:extLst>
                <a:ext uri="{FF2B5EF4-FFF2-40B4-BE49-F238E27FC236}">
                  <a16:creationId xmlns:a16="http://schemas.microsoft.com/office/drawing/2014/main" id="{2D2C2648-B172-430F-887D-8D957EF996EA}"/>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33B46CCE-6015-4241-99F6-8D962944C06E}"/>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5" name="Rectangle 6">
                <a:extLst>
                  <a:ext uri="{FF2B5EF4-FFF2-40B4-BE49-F238E27FC236}">
                    <a16:creationId xmlns:a16="http://schemas.microsoft.com/office/drawing/2014/main" id="{763CF42B-BCBB-4552-ACBB-5896296C4F2D}"/>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6" name="Rectangle 7">
                <a:extLst>
                  <a:ext uri="{FF2B5EF4-FFF2-40B4-BE49-F238E27FC236}">
                    <a16:creationId xmlns:a16="http://schemas.microsoft.com/office/drawing/2014/main" id="{6D84E3D1-F9FD-4B0D-B6F9-EFCA88265BCA}"/>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7" name="Rectangle 8">
                <a:extLst>
                  <a:ext uri="{FF2B5EF4-FFF2-40B4-BE49-F238E27FC236}">
                    <a16:creationId xmlns:a16="http://schemas.microsoft.com/office/drawing/2014/main" id="{D6E74E84-949B-47D0-A88E-63F1FA31E154}"/>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8" name="Rectangle 9">
                <a:extLst>
                  <a:ext uri="{FF2B5EF4-FFF2-40B4-BE49-F238E27FC236}">
                    <a16:creationId xmlns:a16="http://schemas.microsoft.com/office/drawing/2014/main" id="{A985C28C-BFB0-458F-8305-260FE4CB7515}"/>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9" name="Rectangle 10">
                <a:extLst>
                  <a:ext uri="{FF2B5EF4-FFF2-40B4-BE49-F238E27FC236}">
                    <a16:creationId xmlns:a16="http://schemas.microsoft.com/office/drawing/2014/main" id="{254462BF-B72C-4B24-96D9-EC4E13A3949D}"/>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0" name="Rectangle 11">
                <a:extLst>
                  <a:ext uri="{FF2B5EF4-FFF2-40B4-BE49-F238E27FC236}">
                    <a16:creationId xmlns:a16="http://schemas.microsoft.com/office/drawing/2014/main" id="{6C6DA97C-8F8B-471D-B561-9A04D1D186C7}"/>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1" name="Rectangle 12">
                <a:extLst>
                  <a:ext uri="{FF2B5EF4-FFF2-40B4-BE49-F238E27FC236}">
                    <a16:creationId xmlns:a16="http://schemas.microsoft.com/office/drawing/2014/main" id="{9D0CCAF1-6B22-40BD-A521-A0945E41201F}"/>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2" name="Rectangle 13">
                <a:extLst>
                  <a:ext uri="{FF2B5EF4-FFF2-40B4-BE49-F238E27FC236}">
                    <a16:creationId xmlns:a16="http://schemas.microsoft.com/office/drawing/2014/main" id="{DE72B279-E701-49A3-891C-C44DC858A0C0}"/>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3" name="Rectangle 14">
                <a:extLst>
                  <a:ext uri="{FF2B5EF4-FFF2-40B4-BE49-F238E27FC236}">
                    <a16:creationId xmlns:a16="http://schemas.microsoft.com/office/drawing/2014/main" id="{58D106F1-0230-4B2C-890E-4CF09E64B893}"/>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4" name="Rectangle 15">
                <a:extLst>
                  <a:ext uri="{FF2B5EF4-FFF2-40B4-BE49-F238E27FC236}">
                    <a16:creationId xmlns:a16="http://schemas.microsoft.com/office/drawing/2014/main" id="{B3C7A582-517A-4BD2-8BB0-7DCDBB92D7E3}"/>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5" name="Rectangle 16">
                <a:extLst>
                  <a:ext uri="{FF2B5EF4-FFF2-40B4-BE49-F238E27FC236}">
                    <a16:creationId xmlns:a16="http://schemas.microsoft.com/office/drawing/2014/main" id="{F97FA99E-97DF-4B91-9458-68CD54CF8481}"/>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6" name="Rectangle 17">
                <a:extLst>
                  <a:ext uri="{FF2B5EF4-FFF2-40B4-BE49-F238E27FC236}">
                    <a16:creationId xmlns:a16="http://schemas.microsoft.com/office/drawing/2014/main" id="{E7146ED3-7E37-4C30-A520-D1D6316DAEFA}"/>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7" name="Rectangle 18">
                <a:extLst>
                  <a:ext uri="{FF2B5EF4-FFF2-40B4-BE49-F238E27FC236}">
                    <a16:creationId xmlns:a16="http://schemas.microsoft.com/office/drawing/2014/main" id="{58148CF1-8E03-4487-B584-335BAB9DFEF0}"/>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8" name="Rectangle 19">
                <a:extLst>
                  <a:ext uri="{FF2B5EF4-FFF2-40B4-BE49-F238E27FC236}">
                    <a16:creationId xmlns:a16="http://schemas.microsoft.com/office/drawing/2014/main" id="{B0A9F347-B659-45E1-A793-29CFA0BC5561}"/>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9" name="Rectangle 20">
                <a:extLst>
                  <a:ext uri="{FF2B5EF4-FFF2-40B4-BE49-F238E27FC236}">
                    <a16:creationId xmlns:a16="http://schemas.microsoft.com/office/drawing/2014/main" id="{83FDFD86-4D8F-4AA1-BBBC-FFAE4399ECB8}"/>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0" name="Rectangle 21">
                <a:extLst>
                  <a:ext uri="{FF2B5EF4-FFF2-40B4-BE49-F238E27FC236}">
                    <a16:creationId xmlns:a16="http://schemas.microsoft.com/office/drawing/2014/main" id="{2B683C3B-D329-4590-AC63-8CC34410A325}"/>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1" name="Rectangle 22">
                <a:extLst>
                  <a:ext uri="{FF2B5EF4-FFF2-40B4-BE49-F238E27FC236}">
                    <a16:creationId xmlns:a16="http://schemas.microsoft.com/office/drawing/2014/main" id="{F00E07FE-4C11-45AA-AD1E-6053BAD7B0EC}"/>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2" name="Rectangle 23">
                <a:extLst>
                  <a:ext uri="{FF2B5EF4-FFF2-40B4-BE49-F238E27FC236}">
                    <a16:creationId xmlns:a16="http://schemas.microsoft.com/office/drawing/2014/main" id="{60B9E0DD-D112-4700-B9F8-FA3634BA14D0}"/>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3" name="Rectangle 24">
                <a:extLst>
                  <a:ext uri="{FF2B5EF4-FFF2-40B4-BE49-F238E27FC236}">
                    <a16:creationId xmlns:a16="http://schemas.microsoft.com/office/drawing/2014/main" id="{AE896702-2BA9-4D02-B9AF-0D7425692277}"/>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4" name="Rectangle 25">
                <a:extLst>
                  <a:ext uri="{FF2B5EF4-FFF2-40B4-BE49-F238E27FC236}">
                    <a16:creationId xmlns:a16="http://schemas.microsoft.com/office/drawing/2014/main" id="{AE530D09-6DC6-48CD-9DDC-FE39E4BFEC7E}"/>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5" name="Rectangle 26">
                <a:extLst>
                  <a:ext uri="{FF2B5EF4-FFF2-40B4-BE49-F238E27FC236}">
                    <a16:creationId xmlns:a16="http://schemas.microsoft.com/office/drawing/2014/main" id="{85FD8A9A-0C62-4D57-A823-7788EDA1374D}"/>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6" name="Rectangle 27">
                <a:extLst>
                  <a:ext uri="{FF2B5EF4-FFF2-40B4-BE49-F238E27FC236}">
                    <a16:creationId xmlns:a16="http://schemas.microsoft.com/office/drawing/2014/main" id="{139AB9D7-0AFF-4059-82AF-32544AB7F7A3}"/>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7" name="Rectangle 28">
                <a:extLst>
                  <a:ext uri="{FF2B5EF4-FFF2-40B4-BE49-F238E27FC236}">
                    <a16:creationId xmlns:a16="http://schemas.microsoft.com/office/drawing/2014/main" id="{B139890F-DEFF-4B2D-8F92-0E4853B0D739}"/>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8" name="Rectangle 29">
                <a:extLst>
                  <a:ext uri="{FF2B5EF4-FFF2-40B4-BE49-F238E27FC236}">
                    <a16:creationId xmlns:a16="http://schemas.microsoft.com/office/drawing/2014/main" id="{E104025A-7223-4BCB-8D78-03FFB1B98438}"/>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9" name="Rectangle 30">
                <a:extLst>
                  <a:ext uri="{FF2B5EF4-FFF2-40B4-BE49-F238E27FC236}">
                    <a16:creationId xmlns:a16="http://schemas.microsoft.com/office/drawing/2014/main" id="{DBC21BD0-CE55-4C70-9351-73EBCC29A65D}"/>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0" name="Rectangle 31">
                <a:extLst>
                  <a:ext uri="{FF2B5EF4-FFF2-40B4-BE49-F238E27FC236}">
                    <a16:creationId xmlns:a16="http://schemas.microsoft.com/office/drawing/2014/main" id="{AD601533-BFE9-4D4B-ABA5-635721AF4812}"/>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1" name="Rectangle 32">
                <a:extLst>
                  <a:ext uri="{FF2B5EF4-FFF2-40B4-BE49-F238E27FC236}">
                    <a16:creationId xmlns:a16="http://schemas.microsoft.com/office/drawing/2014/main" id="{3EE22948-F2D5-4B10-8966-F511916742AE}"/>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2" name="Rectangle 33">
                <a:extLst>
                  <a:ext uri="{FF2B5EF4-FFF2-40B4-BE49-F238E27FC236}">
                    <a16:creationId xmlns:a16="http://schemas.microsoft.com/office/drawing/2014/main" id="{5BCBEFE4-B65C-475D-A2A2-D27A9A908E68}"/>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grpSp>
      </p:grpSp>
      <p:sp>
        <p:nvSpPr>
          <p:cNvPr id="1027" name="Rectangle 34">
            <a:extLst>
              <a:ext uri="{FF2B5EF4-FFF2-40B4-BE49-F238E27FC236}">
                <a16:creationId xmlns:a16="http://schemas.microsoft.com/office/drawing/2014/main" id="{2E3F26A1-457A-4E77-9FB7-DB852B80A36F}"/>
              </a:ext>
            </a:extLst>
          </p:cNvPr>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a:extLst>
              <a:ext uri="{FF2B5EF4-FFF2-40B4-BE49-F238E27FC236}">
                <a16:creationId xmlns:a16="http://schemas.microsoft.com/office/drawing/2014/main" id="{3F91D09E-1F40-4ABF-930A-E565CD414B7E}"/>
              </a:ext>
            </a:extLst>
          </p:cNvPr>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a:extLst>
              <a:ext uri="{FF2B5EF4-FFF2-40B4-BE49-F238E27FC236}">
                <a16:creationId xmlns:a16="http://schemas.microsoft.com/office/drawing/2014/main" id="{0B8DEC82-1881-4CD6-92D8-AE06C326CF8F}"/>
              </a:ext>
            </a:extLst>
          </p:cNvPr>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a:extLst>
              <a:ext uri="{FF2B5EF4-FFF2-40B4-BE49-F238E27FC236}">
                <a16:creationId xmlns:a16="http://schemas.microsoft.com/office/drawing/2014/main" id="{3DABAE02-2507-4B6B-B16D-B07F0CAAA06C}"/>
              </a:ext>
            </a:extLst>
          </p:cNvPr>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0146077B-9308-43E0-B16D-E382476ABC93}" type="slidenum">
              <a:rPr lang="en-US" altLang="en-US" smtClean="0"/>
              <a:pPr>
                <a:defRPr/>
              </a:pPr>
              <a:t>‹#›</a:t>
            </a:fld>
            <a:endParaRPr lang="en-US" altLang="en-US" dirty="0"/>
          </a:p>
        </p:txBody>
      </p:sp>
      <p:sp>
        <p:nvSpPr>
          <p:cNvPr id="14374" name="Rectangle 38">
            <a:extLst>
              <a:ext uri="{FF2B5EF4-FFF2-40B4-BE49-F238E27FC236}">
                <a16:creationId xmlns:a16="http://schemas.microsoft.com/office/drawing/2014/main" id="{423F768F-39CA-4BFF-9CE5-E6FAE7E4704B}"/>
              </a:ext>
            </a:extLst>
          </p:cNvPr>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6292" r:id="rId1"/>
    <p:sldLayoutId id="2147496293" r:id="rId2"/>
    <p:sldLayoutId id="2147496294" r:id="rId3"/>
    <p:sldLayoutId id="2147496295" r:id="rId4"/>
    <p:sldLayoutId id="2147496296" r:id="rId5"/>
    <p:sldLayoutId id="2147496297" r:id="rId6"/>
    <p:sldLayoutId id="2147496298" r:id="rId7"/>
    <p:sldLayoutId id="2147496299" r:id="rId8"/>
    <p:sldLayoutId id="2147496300" r:id="rId9"/>
    <p:sldLayoutId id="2147496301" r:id="rId10"/>
    <p:sldLayoutId id="2147496302" r:id="rId11"/>
    <p:sldLayoutId id="2147496303" r:id="rId12"/>
    <p:sldLayoutId id="2147496304" r:id="rId13"/>
    <p:sldLayoutId id="2147496305" r:id="rId14"/>
    <p:sldLayoutId id="2147496306" r:id="rId15"/>
    <p:sldLayoutId id="2147496307" r:id="rId16"/>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p:titleStyle>
    <p:bodyStyle>
      <a:lvl1pPr marL="342891" indent="-342891"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32" indent="-285744"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2971" indent="-228594"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160" indent="-228594"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349" indent="-228594"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537"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726"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8914"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103"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310457-12D8-7F64-2A6D-BC5D9AF764C3}"/>
              </a:ext>
            </a:extLst>
          </p:cNvPr>
          <p:cNvPicPr>
            <a:picLocks noChangeAspect="1"/>
          </p:cNvPicPr>
          <p:nvPr/>
        </p:nvPicPr>
        <p:blipFill>
          <a:blip r:embed="rId2"/>
          <a:stretch>
            <a:fillRect/>
          </a:stretch>
        </p:blipFill>
        <p:spPr>
          <a:xfrm>
            <a:off x="2021633" y="457200"/>
            <a:ext cx="8148734" cy="45720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Subtitle 2">
            <a:extLst>
              <a:ext uri="{FF2B5EF4-FFF2-40B4-BE49-F238E27FC236}">
                <a16:creationId xmlns:a16="http://schemas.microsoft.com/office/drawing/2014/main" id="{F6F239A2-28FB-CB10-2B53-6BC98FC8D84B}"/>
              </a:ext>
            </a:extLst>
          </p:cNvPr>
          <p:cNvSpPr txBox="1">
            <a:spLocks/>
          </p:cNvSpPr>
          <p:nvPr/>
        </p:nvSpPr>
        <p:spPr bwMode="auto">
          <a:xfrm>
            <a:off x="2362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200" b="0" i="0" u="none"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mn-cs"/>
              </a:rPr>
              <a:t>Dr. Andy Woods</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Senior </a:t>
            </a: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Pastor – Sugar Land Bible Church</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President – Chafer Theological Seminary</a:t>
            </a:r>
          </a:p>
        </p:txBody>
      </p:sp>
      <p:pic>
        <p:nvPicPr>
          <p:cNvPr id="3" name="Picture 2">
            <a:extLst>
              <a:ext uri="{FF2B5EF4-FFF2-40B4-BE49-F238E27FC236}">
                <a16:creationId xmlns:a16="http://schemas.microsoft.com/office/drawing/2014/main" id="{E19EE9D4-75BC-71C7-1AA1-8C247FC303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5245395"/>
            <a:ext cx="913733" cy="1371600"/>
          </a:xfrm>
          <a:prstGeom prst="rect">
            <a:avLst/>
          </a:prstGeom>
        </p:spPr>
      </p:pic>
    </p:spTree>
    <p:extLst>
      <p:ext uri="{BB962C8B-B14F-4D97-AF65-F5344CB8AC3E}">
        <p14:creationId xmlns:p14="http://schemas.microsoft.com/office/powerpoint/2010/main" val="600341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departure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2285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departure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594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departure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Destruction of the lawless one (2:8-9)</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920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lnSpc>
                <a:spcPct val="100000"/>
              </a:lnSpc>
            </a:pPr>
            <a:r>
              <a:rPr lang="en-US" sz="3600" dirty="0">
                <a:solidFill>
                  <a:srgbClr val="00FFFF"/>
                </a:solidFill>
                <a:effectLst>
                  <a:outerShdw blurRad="38100" dist="38100" dir="2700000" algn="tl">
                    <a:srgbClr val="000000">
                      <a:alpha val="43137"/>
                    </a:srgbClr>
                  </a:outerShdw>
                </a:effectLst>
              </a:rPr>
              <a:t>2 Thessalonians</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 </a:t>
            </a:r>
            <a:r>
              <a:rPr lang="en-US" sz="3600" dirty="0">
                <a:solidFill>
                  <a:srgbClr val="00FFFF"/>
                </a:solidFill>
                <a:effectLst>
                  <a:outerShdw blurRad="38100" dist="38100" dir="2700000" algn="tl">
                    <a:srgbClr val="000000">
                      <a:alpha val="43137"/>
                    </a:srgbClr>
                  </a:outerShdw>
                </a:effectLst>
              </a:rPr>
              <a:t>2</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:10-12</a:t>
            </a:r>
            <a:br>
              <a:rPr lang="en-US" sz="36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rPr>
              <a:t>Destruction of the Lawless One’s Followers</a:t>
            </a:r>
          </a:p>
        </p:txBody>
      </p:sp>
      <p:sp>
        <p:nvSpPr>
          <p:cNvPr id="161795" name="Rectangle 3"/>
          <p:cNvSpPr>
            <a:spLocks noGrp="1" noChangeArrowheads="1"/>
          </p:cNvSpPr>
          <p:nvPr>
            <p:ph type="body" idx="1"/>
          </p:nvPr>
        </p:nvSpPr>
        <p:spPr>
          <a:xfrm>
            <a:off x="609600" y="2147131"/>
            <a:ext cx="7467600" cy="2424870"/>
          </a:xfrm>
        </p:spPr>
        <p:txBody>
          <a:bodyPr/>
          <a:lstStyle/>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dirty="0">
                <a:effectLst>
                  <a:outerShdw blurRad="38100" dist="38100" dir="2700000" algn="tl">
                    <a:srgbClr val="000000">
                      <a:alpha val="43137"/>
                    </a:srgbClr>
                  </a:outerShdw>
                </a:effectLst>
              </a:rPr>
              <a:t>The judgment’s cause</a:t>
            </a:r>
            <a:r>
              <a:rPr lang="en-US" sz="32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10</a:t>
            </a:r>
            <a:r>
              <a:rPr lang="en-US" sz="3200" dirty="0">
                <a:effectLst>
                  <a:outerShdw blurRad="38100" dist="38100" dir="2700000" algn="tl">
                    <a:srgbClr val="000000">
                      <a:alpha val="43137"/>
                    </a:srgbClr>
                  </a:outerShdw>
                </a:effectLst>
              </a:rPr>
              <a:t>)</a:t>
            </a:r>
          </a:p>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dirty="0">
                <a:effectLst>
                  <a:outerShdw blurRad="38100" dist="38100" dir="2700000" algn="tl">
                    <a:srgbClr val="000000">
                      <a:alpha val="43137"/>
                    </a:srgbClr>
                  </a:outerShdw>
                </a:effectLst>
              </a:rPr>
              <a:t>The j</a:t>
            </a:r>
            <a:r>
              <a:rPr lang="en-US" sz="3200" dirty="0">
                <a:effectLst>
                  <a:outerShdw blurRad="38100" dist="38100" dir="2700000" algn="tl">
                    <a:srgbClr val="000000">
                      <a:alpha val="43137"/>
                    </a:srgbClr>
                  </a:outerShdw>
                </a:effectLst>
              </a:rPr>
              <a:t>udgment itself (</a:t>
            </a:r>
            <a:r>
              <a:rPr lang="en-US" dirty="0">
                <a:effectLst>
                  <a:outerShdw blurRad="38100" dist="38100" dir="2700000" algn="tl">
                    <a:srgbClr val="000000">
                      <a:alpha val="43137"/>
                    </a:srgbClr>
                  </a:outerShdw>
                </a:effectLst>
              </a:rPr>
              <a:t>11</a:t>
            </a:r>
            <a:r>
              <a:rPr lang="en-US" sz="3200" dirty="0">
                <a:effectLst>
                  <a:outerShdw blurRad="38100" dist="38100" dir="2700000" algn="tl">
                    <a:srgbClr val="000000">
                      <a:alpha val="43137"/>
                    </a:srgbClr>
                  </a:outerShdw>
                </a:effectLst>
              </a:rPr>
              <a:t>)</a:t>
            </a:r>
          </a:p>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dirty="0">
                <a:effectLst>
                  <a:outerShdw blurRad="38100" dist="38100" dir="2700000" algn="tl">
                    <a:srgbClr val="000000">
                      <a:alpha val="43137"/>
                    </a:srgbClr>
                  </a:outerShdw>
                </a:effectLst>
              </a:rPr>
              <a:t>The judgment’s purpose (12)</a:t>
            </a:r>
            <a:endParaRPr lang="en-US" sz="3200"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FB154A21-5487-48F3-3079-AC4DAB494891}"/>
              </a:ext>
            </a:extLst>
          </p:cNvPr>
          <p:cNvPicPr>
            <a:picLocks noChangeAspect="1"/>
          </p:cNvPicPr>
          <p:nvPr/>
        </p:nvPicPr>
        <p:blipFill>
          <a:blip r:embed="rId3"/>
          <a:stretch>
            <a:fillRect/>
          </a:stretch>
        </p:blipFill>
        <p:spPr>
          <a:xfrm>
            <a:off x="8305800" y="2438400"/>
            <a:ext cx="3090940" cy="2286198"/>
          </a:xfrm>
          <a:prstGeom prst="rect">
            <a:avLst/>
          </a:prstGeom>
        </p:spPr>
      </p:pic>
    </p:spTree>
    <p:extLst>
      <p:ext uri="{BB962C8B-B14F-4D97-AF65-F5344CB8AC3E}">
        <p14:creationId xmlns:p14="http://schemas.microsoft.com/office/powerpoint/2010/main" val="1080226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lnSpc>
                <a:spcPct val="100000"/>
              </a:lnSpc>
            </a:pPr>
            <a:r>
              <a:rPr lang="en-US" sz="3600" dirty="0">
                <a:solidFill>
                  <a:srgbClr val="00FFFF"/>
                </a:solidFill>
                <a:effectLst>
                  <a:outerShdw blurRad="38100" dist="38100" dir="2700000" algn="tl">
                    <a:srgbClr val="000000">
                      <a:alpha val="43137"/>
                    </a:srgbClr>
                  </a:outerShdw>
                </a:effectLst>
              </a:rPr>
              <a:t>2 Thessalonians</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 </a:t>
            </a:r>
            <a:r>
              <a:rPr lang="en-US" sz="3600" dirty="0">
                <a:solidFill>
                  <a:srgbClr val="00FFFF"/>
                </a:solidFill>
                <a:effectLst>
                  <a:outerShdw blurRad="38100" dist="38100" dir="2700000" algn="tl">
                    <a:srgbClr val="000000">
                      <a:alpha val="43137"/>
                    </a:srgbClr>
                  </a:outerShdw>
                </a:effectLst>
              </a:rPr>
              <a:t>2</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:10-12</a:t>
            </a:r>
            <a:br>
              <a:rPr lang="en-US" sz="36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rPr>
              <a:t>Destruction of the Lawless One’s Followers</a:t>
            </a:r>
          </a:p>
        </p:txBody>
      </p:sp>
      <p:sp>
        <p:nvSpPr>
          <p:cNvPr id="161795" name="Rectangle 3"/>
          <p:cNvSpPr>
            <a:spLocks noGrp="1" noChangeArrowheads="1"/>
          </p:cNvSpPr>
          <p:nvPr>
            <p:ph type="body" idx="1"/>
          </p:nvPr>
        </p:nvSpPr>
        <p:spPr>
          <a:xfrm>
            <a:off x="609600" y="2147131"/>
            <a:ext cx="7467600" cy="2424870"/>
          </a:xfrm>
        </p:spPr>
        <p:txBody>
          <a:bodyPr/>
          <a:lstStyle/>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The judgment’s cause</a:t>
            </a:r>
            <a:r>
              <a:rPr lang="en-US" sz="3200" b="1" u="sng" dirty="0">
                <a:solidFill>
                  <a:srgbClr val="FFFFCC"/>
                </a:solidFill>
                <a:effectLst>
                  <a:outerShdw blurRad="38100" dist="38100" dir="2700000" algn="tl">
                    <a:srgbClr val="000000">
                      <a:alpha val="43137"/>
                    </a:srgbClr>
                  </a:outerShdw>
                </a:effectLst>
              </a:rPr>
              <a:t> (</a:t>
            </a:r>
            <a:r>
              <a:rPr lang="en-US" b="1" u="sng" dirty="0">
                <a:solidFill>
                  <a:srgbClr val="FFFFCC"/>
                </a:solidFill>
                <a:effectLst>
                  <a:outerShdw blurRad="38100" dist="38100" dir="2700000" algn="tl">
                    <a:srgbClr val="000000">
                      <a:alpha val="43137"/>
                    </a:srgbClr>
                  </a:outerShdw>
                </a:effectLst>
              </a:rPr>
              <a:t>10</a:t>
            </a:r>
            <a:r>
              <a:rPr lang="en-US" sz="3200" b="1" u="sng" dirty="0">
                <a:solidFill>
                  <a:srgbClr val="FFFFCC"/>
                </a:solidFill>
                <a:effectLst>
                  <a:outerShdw blurRad="38100" dist="38100" dir="2700000" algn="tl">
                    <a:srgbClr val="000000">
                      <a:alpha val="43137"/>
                    </a:srgbClr>
                  </a:outerShdw>
                </a:effectLst>
              </a:rPr>
              <a:t>)</a:t>
            </a:r>
          </a:p>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dirty="0">
                <a:effectLst>
                  <a:outerShdw blurRad="38100" dist="38100" dir="2700000" algn="tl">
                    <a:srgbClr val="000000">
                      <a:alpha val="43137"/>
                    </a:srgbClr>
                  </a:outerShdw>
                </a:effectLst>
              </a:rPr>
              <a:t>The j</a:t>
            </a:r>
            <a:r>
              <a:rPr lang="en-US" sz="3200" dirty="0">
                <a:effectLst>
                  <a:outerShdw blurRad="38100" dist="38100" dir="2700000" algn="tl">
                    <a:srgbClr val="000000">
                      <a:alpha val="43137"/>
                    </a:srgbClr>
                  </a:outerShdw>
                </a:effectLst>
              </a:rPr>
              <a:t>udgment itself (</a:t>
            </a:r>
            <a:r>
              <a:rPr lang="en-US" dirty="0">
                <a:effectLst>
                  <a:outerShdw blurRad="38100" dist="38100" dir="2700000" algn="tl">
                    <a:srgbClr val="000000">
                      <a:alpha val="43137"/>
                    </a:srgbClr>
                  </a:outerShdw>
                </a:effectLst>
              </a:rPr>
              <a:t>11</a:t>
            </a:r>
            <a:r>
              <a:rPr lang="en-US" sz="3200" dirty="0">
                <a:effectLst>
                  <a:outerShdw blurRad="38100" dist="38100" dir="2700000" algn="tl">
                    <a:srgbClr val="000000">
                      <a:alpha val="43137"/>
                    </a:srgbClr>
                  </a:outerShdw>
                </a:effectLst>
              </a:rPr>
              <a:t>)</a:t>
            </a:r>
          </a:p>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dirty="0">
                <a:effectLst>
                  <a:outerShdw blurRad="38100" dist="38100" dir="2700000" algn="tl">
                    <a:srgbClr val="000000">
                      <a:alpha val="43137"/>
                    </a:srgbClr>
                  </a:outerShdw>
                </a:effectLst>
              </a:rPr>
              <a:t>The judgment’s purpose (12)</a:t>
            </a:r>
            <a:endParaRPr lang="en-US" sz="3200"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FB154A21-5487-48F3-3079-AC4DAB494891}"/>
              </a:ext>
            </a:extLst>
          </p:cNvPr>
          <p:cNvPicPr>
            <a:picLocks noChangeAspect="1"/>
          </p:cNvPicPr>
          <p:nvPr/>
        </p:nvPicPr>
        <p:blipFill>
          <a:blip r:embed="rId3"/>
          <a:stretch>
            <a:fillRect/>
          </a:stretch>
        </p:blipFill>
        <p:spPr>
          <a:xfrm>
            <a:off x="8305800" y="2438400"/>
            <a:ext cx="3090940" cy="2286198"/>
          </a:xfrm>
          <a:prstGeom prst="rect">
            <a:avLst/>
          </a:prstGeom>
        </p:spPr>
      </p:pic>
    </p:spTree>
    <p:extLst>
      <p:ext uri="{BB962C8B-B14F-4D97-AF65-F5344CB8AC3E}">
        <p14:creationId xmlns:p14="http://schemas.microsoft.com/office/powerpoint/2010/main" val="1164601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4387" name="Group 3"/>
          <p:cNvGraphicFramePr>
            <a:graphicFrameLocks noGrp="1"/>
          </p:cNvGraphicFramePr>
          <p:nvPr>
            <p:ph type="tbl" idx="1"/>
          </p:nvPr>
        </p:nvGraphicFramePr>
        <p:xfrm>
          <a:off x="1706880" y="312411"/>
          <a:ext cx="8778240" cy="6233178"/>
        </p:xfrm>
        <a:graphic>
          <a:graphicData uri="http://schemas.openxmlformats.org/drawingml/2006/table">
            <a:tbl>
              <a:tblPr>
                <a:tableStyleId>{D7AC3CCA-C797-4891-BE02-D94E43425B78}</a:tableStyleId>
              </a:tblPr>
              <a:tblGrid>
                <a:gridCol w="2926080">
                  <a:extLst>
                    <a:ext uri="{9D8B030D-6E8A-4147-A177-3AD203B41FA5}">
                      <a16:colId xmlns:a16="http://schemas.microsoft.com/office/drawing/2014/main" val="20000"/>
                    </a:ext>
                  </a:extLst>
                </a:gridCol>
                <a:gridCol w="2926080">
                  <a:extLst>
                    <a:ext uri="{9D8B030D-6E8A-4147-A177-3AD203B41FA5}">
                      <a16:colId xmlns:a16="http://schemas.microsoft.com/office/drawing/2014/main" val="20001"/>
                    </a:ext>
                  </a:extLst>
                </a:gridCol>
                <a:gridCol w="2926080">
                  <a:extLst>
                    <a:ext uri="{9D8B030D-6E8A-4147-A177-3AD203B41FA5}">
                      <a16:colId xmlns:a16="http://schemas.microsoft.com/office/drawing/2014/main" val="20002"/>
                    </a:ext>
                  </a:extLst>
                </a:gridCol>
              </a:tblGrid>
              <a:tr h="640080">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4000" b="1" dirty="0">
                          <a:solidFill>
                            <a:srgbClr val="FFFF99"/>
                          </a:solidFill>
                          <a:latin typeface="Calibri" panose="020F0502020204030204" pitchFamily="34" charset="0"/>
                          <a:cs typeface="Calibri" panose="020F0502020204030204" pitchFamily="34" charset="0"/>
                        </a:rPr>
                        <a:t>Matt 24 / Rev 6 Parallels</a:t>
                      </a:r>
                      <a:endParaRPr kumimoji="0" lang="en-US" sz="4000" b="1" i="0" u="none" strike="noStrike" cap="none" normalizeH="0" baseline="0" dirty="0">
                        <a:ln>
                          <a:noFill/>
                        </a:ln>
                        <a:solidFill>
                          <a:srgbClr val="FFFF99"/>
                        </a:solidFill>
                        <a:effectLst/>
                        <a:latin typeface="Calibri" panose="020F0502020204030204" pitchFamily="34" charset="0"/>
                        <a:cs typeface="Calibri" panose="020F0502020204030204" pitchFamily="34" charset="0"/>
                      </a:endParaRPr>
                    </a:p>
                  </a:txBody>
                  <a:tcPr marT="45723" marB="45723" anchor="ctr" horzOverflow="overflow">
                    <a:solidFill>
                      <a:srgbClr val="00B0F0"/>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b="0" i="0" u="none" strike="noStrike" cap="none" normalizeH="0" baseline="0" dirty="0">
                        <a:ln>
                          <a:noFill/>
                        </a:ln>
                        <a:solidFill>
                          <a:schemeClr val="tx1"/>
                        </a:solidFill>
                        <a:effectLst/>
                        <a:latin typeface="+mj-lt"/>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b="0" i="0" u="none" strike="noStrike" cap="none" normalizeH="0" baseline="0" dirty="0">
                        <a:ln>
                          <a:noFill/>
                        </a:ln>
                        <a:solidFill>
                          <a:schemeClr val="tx1"/>
                        </a:solidFill>
                        <a:effectLst/>
                        <a:latin typeface="+mj-lt"/>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94813881"/>
                  </a:ext>
                </a:extLst>
              </a:tr>
              <a:tr h="914400">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effectLst/>
                          <a:latin typeface="Calibri" panose="020F0502020204030204" pitchFamily="34" charset="0"/>
                          <a:cs typeface="Calibri" panose="020F0502020204030204" pitchFamily="34" charset="0"/>
                        </a:rPr>
                        <a:t>Prediction</a:t>
                      </a:r>
                      <a:endPar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Birth pangs </a:t>
                      </a:r>
                    </a:p>
                    <a:p>
                      <a:pPr marL="0" marR="0" lvl="0" indent="0" algn="ctr" defTabSz="914400" rtl="0" eaLnBrk="0" fontAlgn="base" latinLnBrk="0" hangingPunct="0">
                        <a:lnSpc>
                          <a:spcPct val="100000"/>
                        </a:lnSpc>
                        <a:spcBef>
                          <a:spcPts val="0"/>
                        </a:spcBef>
                        <a:spcAft>
                          <a:spcPct val="0"/>
                        </a:spcAft>
                        <a:buClr>
                          <a:schemeClr val="tx2"/>
                        </a:buClr>
                        <a:buSzTx/>
                        <a:buFontTx/>
                        <a:buNone/>
                        <a:tabLst/>
                      </a:pPr>
                      <a:r>
                        <a:rPr kumimoji="0" lang="en-US" sz="2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(Matt 24)</a:t>
                      </a: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Seal judgments </a:t>
                      </a:r>
                    </a:p>
                    <a:p>
                      <a:pPr marL="0" marR="0" lvl="0" indent="0" algn="ctr" defTabSz="914400" rtl="0" eaLnBrk="0" fontAlgn="base" latinLnBrk="0" hangingPunct="0">
                        <a:lnSpc>
                          <a:spcPct val="100000"/>
                        </a:lnSpc>
                        <a:spcBef>
                          <a:spcPts val="0"/>
                        </a:spcBef>
                        <a:spcAft>
                          <a:spcPct val="0"/>
                        </a:spcAft>
                        <a:buClr>
                          <a:schemeClr val="tx2"/>
                        </a:buClr>
                        <a:buSzTx/>
                        <a:buFontTx/>
                        <a:buNone/>
                        <a:tabLst/>
                      </a:pPr>
                      <a:r>
                        <a:rPr kumimoji="0" lang="en-US" sz="28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(Rev 6)</a:t>
                      </a:r>
                      <a:endParaRPr kumimoji="0" lang="en-US" sz="32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000"/>
                  </a:ext>
                </a:extLst>
              </a:tr>
              <a:tr h="594360">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cap="none" normalizeH="0" baseline="0" dirty="0">
                          <a:ln>
                            <a:noFill/>
                          </a:ln>
                          <a:effectLst/>
                          <a:latin typeface="Calibri" panose="020F0502020204030204" pitchFamily="34" charset="0"/>
                          <a:cs typeface="Calibri" panose="020F0502020204030204" pitchFamily="34" charset="0"/>
                        </a:rPr>
                        <a:t>1. False Christ</a:t>
                      </a:r>
                      <a:endParaRPr kumimoji="0" lang="en-US" sz="30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24:5</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6:2</a:t>
                      </a:r>
                    </a:p>
                  </a:txBody>
                  <a:tcPr marT="45723" marB="45723" anchor="ctr" horzOverflow="overflow"/>
                </a:tc>
                <a:extLst>
                  <a:ext uri="{0D108BD9-81ED-4DB2-BD59-A6C34878D82A}">
                    <a16:rowId xmlns:a16="http://schemas.microsoft.com/office/drawing/2014/main" val="10001"/>
                  </a:ext>
                </a:extLst>
              </a:tr>
              <a:tr h="594360">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 War</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24:6</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6:3-4</a:t>
                      </a:r>
                    </a:p>
                  </a:txBody>
                  <a:tcPr marT="45723" marB="45723" anchor="ctr" horzOverflow="overflow"/>
                </a:tc>
                <a:extLst>
                  <a:ext uri="{0D108BD9-81ED-4DB2-BD59-A6C34878D82A}">
                    <a16:rowId xmlns:a16="http://schemas.microsoft.com/office/drawing/2014/main" val="10002"/>
                  </a:ext>
                </a:extLst>
              </a:tr>
              <a:tr h="594360">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 Famine</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24:7</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6:5-6</a:t>
                      </a:r>
                    </a:p>
                  </a:txBody>
                  <a:tcPr marT="45723" marB="45723" anchor="ctr" horzOverflow="overflow"/>
                </a:tc>
                <a:extLst>
                  <a:ext uri="{0D108BD9-81ED-4DB2-BD59-A6C34878D82A}">
                    <a16:rowId xmlns:a16="http://schemas.microsoft.com/office/drawing/2014/main" val="10003"/>
                  </a:ext>
                </a:extLst>
              </a:tr>
              <a:tr h="594360">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4. Death</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24:6-7</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6:7-8</a:t>
                      </a:r>
                    </a:p>
                  </a:txBody>
                  <a:tcPr marT="45723" marB="45723" anchor="ctr" horzOverflow="overflow"/>
                </a:tc>
                <a:extLst>
                  <a:ext uri="{0D108BD9-81ED-4DB2-BD59-A6C34878D82A}">
                    <a16:rowId xmlns:a16="http://schemas.microsoft.com/office/drawing/2014/main" val="10004"/>
                  </a:ext>
                </a:extLst>
              </a:tr>
              <a:tr h="594360">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5. Martyrs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24:9-13</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6:9-11</a:t>
                      </a:r>
                    </a:p>
                  </a:txBody>
                  <a:tcPr marT="45723" marB="45723" anchor="ctr" horzOverflow="overflow"/>
                </a:tc>
                <a:extLst>
                  <a:ext uri="{0D108BD9-81ED-4DB2-BD59-A6C34878D82A}">
                    <a16:rowId xmlns:a16="http://schemas.microsoft.com/office/drawing/2014/main" val="10005"/>
                  </a:ext>
                </a:extLst>
              </a:tr>
              <a:tr h="594360">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6. Earthquakes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24:7</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6:12-17</a:t>
                      </a:r>
                    </a:p>
                  </a:txBody>
                  <a:tcPr marT="45723" marB="45723" anchor="ctr" horzOverflow="overflow"/>
                </a:tc>
                <a:extLst>
                  <a:ext uri="{0D108BD9-81ED-4DB2-BD59-A6C34878D82A}">
                    <a16:rowId xmlns:a16="http://schemas.microsoft.com/office/drawing/2014/main" val="10006"/>
                  </a:ext>
                </a:extLst>
              </a:tr>
              <a:tr h="594360">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7. Evangelism</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24:14</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7:1-9</a:t>
                      </a:r>
                    </a:p>
                  </a:txBody>
                  <a:tcPr marT="45723" marB="45723" anchor="ctr" horzOverflow="overflow"/>
                </a:tc>
                <a:extLst>
                  <a:ext uri="{0D108BD9-81ED-4DB2-BD59-A6C34878D82A}">
                    <a16:rowId xmlns:a16="http://schemas.microsoft.com/office/drawing/2014/main" val="10007"/>
                  </a:ext>
                </a:extLst>
              </a:tr>
              <a:tr h="365760">
                <a:tc gridSpan="3">
                  <a:txBody>
                    <a:bodyPr/>
                    <a:lstStyle/>
                    <a:p>
                      <a:pPr marL="58738"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1800" b="0" u="none" strike="noStrike" kern="1200" cap="none" normalizeH="0" baseline="0" dirty="0">
                          <a:ln>
                            <a:noFill/>
                          </a:ln>
                          <a:solidFill>
                            <a:schemeClr val="dk1"/>
                          </a:solidFill>
                          <a:effectLst/>
                          <a:latin typeface="Calibri" panose="020F0502020204030204" pitchFamily="34" charset="0"/>
                          <a:ea typeface="Calibri" panose="020F0502020204030204" pitchFamily="34" charset="0"/>
                          <a:cs typeface="Calibri" panose="020F0502020204030204" pitchFamily="34" charset="0"/>
                        </a:rPr>
                        <a:t>©2023 ANDY WOODS MINISTRIES. ALL RIGHTS RESERVED</a:t>
                      </a:r>
                    </a:p>
                  </a:txBody>
                  <a:tcPr marT="45723" marB="45723" anchor="ctr" horzOverflow="overflow"/>
                </a:tc>
                <a:tc hMerge="1">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endPar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endParaRPr>
                    </a:p>
                  </a:txBody>
                  <a:tcPr marT="45723" marB="45723" anchor="ctr" horzOverflow="overflow"/>
                </a:tc>
                <a:tc hMerge="1">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endPar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endParaRPr>
                    </a:p>
                  </a:txBody>
                  <a:tcPr marT="45723" marB="45723" anchor="ctr" horzOverflow="overflow"/>
                </a:tc>
                <a:extLst>
                  <a:ext uri="{0D108BD9-81ED-4DB2-BD59-A6C34878D82A}">
                    <a16:rowId xmlns:a16="http://schemas.microsoft.com/office/drawing/2014/main" val="3799219885"/>
                  </a:ext>
                </a:extLst>
              </a:tr>
            </a:tbl>
          </a:graphicData>
        </a:graphic>
      </p:graphicFrame>
    </p:spTree>
    <p:extLst>
      <p:ext uri="{BB962C8B-B14F-4D97-AF65-F5344CB8AC3E}">
        <p14:creationId xmlns:p14="http://schemas.microsoft.com/office/powerpoint/2010/main" val="1533020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0AE346-3F8A-4486-999E-77ABD7DE97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21507" name="Rectangle 3"/>
          <p:cNvSpPr>
            <a:spLocks noGrp="1" noChangeArrowheads="1"/>
          </p:cNvSpPr>
          <p:nvPr>
            <p:ph idx="1"/>
          </p:nvPr>
        </p:nvSpPr>
        <p:spPr>
          <a:xfrm>
            <a:off x="609600" y="0"/>
            <a:ext cx="10972800" cy="3048000"/>
          </a:xfrm>
        </p:spPr>
        <p:txBody>
          <a:bodyPr/>
          <a:lstStyle/>
          <a:p>
            <a:pPr marL="0" indent="0" algn="ctr">
              <a:spcBef>
                <a:spcPct val="0"/>
              </a:spcBef>
              <a:spcAft>
                <a:spcPts val="1200"/>
              </a:spcAft>
              <a:buClr>
                <a:schemeClr val="tx1"/>
              </a:buClr>
              <a:buNone/>
              <a:defRPr/>
            </a:pPr>
            <a:r>
              <a:rPr lang="en-US" sz="4000" kern="1200" dirty="0">
                <a:solidFill>
                  <a:schemeClr val="tx2"/>
                </a:solidFill>
                <a:ea typeface="+mj-ea"/>
                <a:cs typeface="Calibri" panose="020F0502020204030204" pitchFamily="34" charset="0"/>
              </a:rPr>
              <a:t>2 Thessalonians 2:9</a:t>
            </a:r>
          </a:p>
          <a:p>
            <a:pPr marL="0" indent="0" algn="just" eaLnBrk="1" hangingPunct="1">
              <a:spcBef>
                <a:spcPts val="0"/>
              </a:spcBef>
              <a:buNone/>
            </a:pPr>
            <a:r>
              <a:rPr lang="en-US" sz="3600" dirty="0">
                <a:cs typeface="Calibri" panose="020F0502020204030204" pitchFamily="34" charset="0"/>
              </a:rPr>
              <a:t>“that is, the one whose coming is in accord with the activity of Satan, with all </a:t>
            </a:r>
            <a:r>
              <a:rPr lang="en-US" sz="3600" b="1" u="sng" dirty="0">
                <a:solidFill>
                  <a:srgbClr val="FFFFCC"/>
                </a:solidFill>
                <a:cs typeface="Calibri" panose="020F0502020204030204" pitchFamily="34" charset="0"/>
              </a:rPr>
              <a:t>power</a:t>
            </a:r>
            <a:r>
              <a:rPr lang="en-US" sz="3600" dirty="0">
                <a:cs typeface="Calibri" panose="020F0502020204030204" pitchFamily="34" charset="0"/>
              </a:rPr>
              <a:t> and </a:t>
            </a:r>
            <a:r>
              <a:rPr lang="en-US" sz="3600" b="1" u="sng" dirty="0">
                <a:solidFill>
                  <a:srgbClr val="FFFFCC"/>
                </a:solidFill>
                <a:cs typeface="Calibri" panose="020F0502020204030204" pitchFamily="34" charset="0"/>
              </a:rPr>
              <a:t>signs</a:t>
            </a:r>
            <a:r>
              <a:rPr lang="en-US" sz="3600" dirty="0">
                <a:cs typeface="Calibri" panose="020F0502020204030204" pitchFamily="34" charset="0"/>
              </a:rPr>
              <a:t> and false </a:t>
            </a:r>
            <a:r>
              <a:rPr lang="en-US" sz="3600" b="1" u="sng" dirty="0">
                <a:solidFill>
                  <a:srgbClr val="FFFFCC"/>
                </a:solidFill>
                <a:cs typeface="Calibri" panose="020F0502020204030204" pitchFamily="34" charset="0"/>
              </a:rPr>
              <a:t>wonders</a:t>
            </a:r>
            <a:r>
              <a:rPr lang="en-US" sz="3600" dirty="0">
                <a:cs typeface="Calibri" panose="020F0502020204030204" pitchFamily="34" charset="0"/>
              </a:rPr>
              <a:t>.”</a:t>
            </a:r>
          </a:p>
        </p:txBody>
      </p:sp>
      <p:pic>
        <p:nvPicPr>
          <p:cNvPr id="7" name="Picture 8">
            <a:extLst>
              <a:ext uri="{FF2B5EF4-FFF2-40B4-BE49-F238E27FC236}">
                <a16:creationId xmlns:a16="http://schemas.microsoft.com/office/drawing/2014/main" id="{5B3882CD-D3A8-4766-9E69-18D046EAD20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7940" y="2788920"/>
            <a:ext cx="2836120" cy="201168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47610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0AE346-3F8A-4486-999E-77ABD7DE97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21507" name="Rectangle 3"/>
          <p:cNvSpPr>
            <a:spLocks noGrp="1" noChangeArrowheads="1"/>
          </p:cNvSpPr>
          <p:nvPr>
            <p:ph idx="1"/>
          </p:nvPr>
        </p:nvSpPr>
        <p:spPr>
          <a:xfrm>
            <a:off x="609600" y="0"/>
            <a:ext cx="10972800" cy="3048000"/>
          </a:xfrm>
        </p:spPr>
        <p:txBody>
          <a:bodyPr/>
          <a:lstStyle/>
          <a:p>
            <a:pPr marL="0" indent="0" algn="ctr">
              <a:spcBef>
                <a:spcPct val="0"/>
              </a:spcBef>
              <a:spcAft>
                <a:spcPts val="1200"/>
              </a:spcAft>
              <a:buClr>
                <a:schemeClr val="tx1"/>
              </a:buClr>
              <a:buNone/>
              <a:defRPr/>
            </a:pPr>
            <a:r>
              <a:rPr lang="en-US" sz="4000" kern="1200" dirty="0">
                <a:solidFill>
                  <a:schemeClr val="tx2"/>
                </a:solidFill>
                <a:ea typeface="+mj-ea"/>
                <a:cs typeface="Calibri" panose="020F0502020204030204" pitchFamily="34" charset="0"/>
              </a:rPr>
              <a:t>John 1:12</a:t>
            </a:r>
          </a:p>
          <a:p>
            <a:pPr marL="0" indent="0" algn="just" eaLnBrk="1" hangingPunct="1">
              <a:spcBef>
                <a:spcPts val="0"/>
              </a:spcBef>
              <a:buNone/>
            </a:pPr>
            <a:r>
              <a:rPr lang="en-US" sz="3600" dirty="0">
                <a:cs typeface="Calibri" panose="020F0502020204030204" pitchFamily="34" charset="0"/>
              </a:rPr>
              <a:t>“But as many as </a:t>
            </a:r>
            <a:r>
              <a:rPr lang="en-US" sz="3600" b="1" u="sng" dirty="0">
                <a:solidFill>
                  <a:srgbClr val="FFFFCC"/>
                </a:solidFill>
                <a:cs typeface="Calibri" panose="020F0502020204030204" pitchFamily="34" charset="0"/>
              </a:rPr>
              <a:t>received</a:t>
            </a:r>
            <a:r>
              <a:rPr lang="en-US" sz="3600" dirty="0">
                <a:cs typeface="Calibri" panose="020F0502020204030204" pitchFamily="34" charset="0"/>
              </a:rPr>
              <a:t> Him, to them He gave the right to become children of God, even to those who </a:t>
            </a:r>
            <a:r>
              <a:rPr lang="en-US" sz="3600" b="1" u="sng" dirty="0">
                <a:solidFill>
                  <a:srgbClr val="FFFFCC"/>
                </a:solidFill>
                <a:cs typeface="Calibri" panose="020F0502020204030204" pitchFamily="34" charset="0"/>
              </a:rPr>
              <a:t>believe</a:t>
            </a:r>
            <a:r>
              <a:rPr lang="en-US" sz="3600" dirty="0">
                <a:cs typeface="Calibri" panose="020F0502020204030204" pitchFamily="34" charset="0"/>
              </a:rPr>
              <a:t> in His name.”</a:t>
            </a:r>
          </a:p>
        </p:txBody>
      </p:sp>
      <p:pic>
        <p:nvPicPr>
          <p:cNvPr id="3" name="Picture 2">
            <a:extLst>
              <a:ext uri="{FF2B5EF4-FFF2-40B4-BE49-F238E27FC236}">
                <a16:creationId xmlns:a16="http://schemas.microsoft.com/office/drawing/2014/main" id="{EB13DA17-889F-6CF5-D098-8F39FA4EF1F6}"/>
              </a:ext>
            </a:extLst>
          </p:cNvPr>
          <p:cNvPicPr>
            <a:picLocks noChangeAspect="1"/>
          </p:cNvPicPr>
          <p:nvPr/>
        </p:nvPicPr>
        <p:blipFill rotWithShape="1">
          <a:blip r:embed="rId3"/>
          <a:srcRect l="10635" r="11905"/>
          <a:stretch/>
        </p:blipFill>
        <p:spPr>
          <a:xfrm>
            <a:off x="5033554" y="2133600"/>
            <a:ext cx="2124892" cy="2743200"/>
          </a:xfrm>
          <a:prstGeom prst="rect">
            <a:avLst/>
          </a:prstGeom>
        </p:spPr>
      </p:pic>
    </p:spTree>
    <p:extLst>
      <p:ext uri="{BB962C8B-B14F-4D97-AF65-F5344CB8AC3E}">
        <p14:creationId xmlns:p14="http://schemas.microsoft.com/office/powerpoint/2010/main" val="416547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1257300" y="5943600"/>
            <a:ext cx="9677400" cy="796925"/>
          </a:xfrm>
        </p:spPr>
        <p:txBody>
          <a:bodyPr/>
          <a:lstStyle/>
          <a:p>
            <a:pPr algn="ctr" eaLnBrk="1" hangingPunct="1"/>
            <a:r>
              <a:rPr lang="en-US" altLang="en-US" sz="2000" dirty="0">
                <a:solidFill>
                  <a:schemeClr val="tx1"/>
                </a:solidFill>
              </a:rPr>
              <a:t>Lewis Sperry Chafer, vol. 7, </a:t>
            </a:r>
            <a:r>
              <a:rPr lang="en-US" altLang="en-US" sz="2000" i="1" dirty="0">
                <a:solidFill>
                  <a:schemeClr val="tx1"/>
                </a:solidFill>
              </a:rPr>
              <a:t>Systematic Theology</a:t>
            </a:r>
            <a:br>
              <a:rPr lang="en-US" altLang="en-US" sz="2000" dirty="0">
                <a:solidFill>
                  <a:schemeClr val="tx1"/>
                </a:solidFill>
              </a:rPr>
            </a:br>
            <a:r>
              <a:rPr lang="en-US" altLang="en-US" sz="2000" dirty="0">
                <a:solidFill>
                  <a:schemeClr val="tx1"/>
                </a:solidFill>
              </a:rPr>
              <a:t>(Grand Rapids, MI: Kregel Publications, 1993), 265-66.</a:t>
            </a:r>
          </a:p>
        </p:txBody>
      </p:sp>
      <p:sp>
        <p:nvSpPr>
          <p:cNvPr id="105475" name="Content Placeholder 2"/>
          <p:cNvSpPr>
            <a:spLocks noGrp="1"/>
          </p:cNvSpPr>
          <p:nvPr>
            <p:ph idx="1"/>
          </p:nvPr>
        </p:nvSpPr>
        <p:spPr>
          <a:xfrm>
            <a:off x="3810000" y="1981200"/>
            <a:ext cx="7772400" cy="2667000"/>
          </a:xfrm>
        </p:spPr>
        <p:txBody>
          <a:bodyPr/>
          <a:lstStyle/>
          <a:p>
            <a:pPr marL="0" indent="0" algn="just" eaLnBrk="1" hangingPunct="1">
              <a:lnSpc>
                <a:spcPct val="100000"/>
              </a:lnSpc>
              <a:buNone/>
            </a:pPr>
            <a:r>
              <a:rPr lang="en-US" altLang="en-US" sz="3200" dirty="0"/>
              <a:t>“…because upwards of 150 passages of Scripture condition salvation upon </a:t>
            </a:r>
            <a:r>
              <a:rPr lang="en-US" altLang="en-US" sz="3200" b="1" u="sng" dirty="0">
                <a:solidFill>
                  <a:srgbClr val="FFFFCC"/>
                </a:solidFill>
              </a:rPr>
              <a:t>believing</a:t>
            </a:r>
            <a:r>
              <a:rPr lang="en-US" altLang="en-US" sz="3200" dirty="0"/>
              <a:t> only</a:t>
            </a:r>
            <a:r>
              <a:rPr lang="en-US" altLang="en-US" sz="3200" b="1" dirty="0"/>
              <a:t> </a:t>
            </a:r>
            <a:r>
              <a:rPr lang="en-US" altLang="en-US" sz="3200" dirty="0"/>
              <a:t>(cf. John 3:16; Acts 16:31).”</a:t>
            </a:r>
          </a:p>
        </p:txBody>
      </p:sp>
      <p:pic>
        <p:nvPicPr>
          <p:cNvPr id="47108" name="Picture 2" descr="http://t1.gstatic.com/images?q=tbn:ANd9GcQxv3vyi4YqgamHAJTIgWkNJkLqWWIuAG2pkecTpX67vjz6XE96Kw"/>
          <p:cNvPicPr>
            <a:picLocks noChangeAspect="1" noChangeArrowheads="1"/>
          </p:cNvPicPr>
          <p:nvPr/>
        </p:nvPicPr>
        <p:blipFill>
          <a:blip r:embed="rId2" cstate="print"/>
          <a:srcRect/>
          <a:stretch>
            <a:fillRect/>
          </a:stretch>
        </p:blipFill>
        <p:spPr bwMode="auto">
          <a:xfrm>
            <a:off x="762001" y="1600200"/>
            <a:ext cx="2594995"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1"/>
          <p:cNvSpPr txBox="1">
            <a:spLocks/>
          </p:cNvSpPr>
          <p:nvPr/>
        </p:nvSpPr>
        <p:spPr>
          <a:xfrm>
            <a:off x="1981200" y="228600"/>
            <a:ext cx="8229600" cy="914400"/>
          </a:xfrm>
          <a:prstGeom prst="rect">
            <a:avLst/>
          </a:prstGeom>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Belief-God’s One Condition for Justification</a:t>
            </a:r>
          </a:p>
        </p:txBody>
      </p:sp>
    </p:spTree>
    <p:extLst>
      <p:ext uri="{BB962C8B-B14F-4D97-AF65-F5344CB8AC3E}">
        <p14:creationId xmlns:p14="http://schemas.microsoft.com/office/powerpoint/2010/main" val="3358349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4294967295"/>
          </p:nvPr>
        </p:nvSpPr>
        <p:spPr>
          <a:xfrm>
            <a:off x="609600" y="990600"/>
            <a:ext cx="8229600" cy="1524000"/>
          </a:xfrm>
          <a:solidFill>
            <a:schemeClr val="bg1"/>
          </a:solidFill>
          <a:ln w="28575">
            <a:solidFill>
              <a:srgbClr val="FF0000"/>
            </a:solidFill>
          </a:ln>
        </p:spPr>
        <p:txBody>
          <a:bodyPr/>
          <a:lstStyle/>
          <a:p>
            <a:pPr marL="0" indent="0" algn="ctr">
              <a:spcBef>
                <a:spcPts val="0"/>
              </a:spcBef>
              <a:spcAft>
                <a:spcPts val="0"/>
              </a:spcAft>
              <a:buNone/>
              <a:defRPr/>
            </a:pPr>
            <a:r>
              <a:rPr lang="en-US" altLang="en-US" sz="2800" b="1" kern="1200" dirty="0">
                <a:solidFill>
                  <a:srgbClr val="FFFFCC"/>
                </a:solidFill>
              </a:rPr>
              <a:t>Gen 15:6</a:t>
            </a:r>
          </a:p>
          <a:p>
            <a:pPr marL="0" indent="0" algn="just">
              <a:spcBef>
                <a:spcPts val="0"/>
              </a:spcBef>
              <a:spcAft>
                <a:spcPts val="0"/>
              </a:spcAft>
              <a:buNone/>
              <a:defRPr/>
            </a:pPr>
            <a:r>
              <a:rPr lang="en-US" altLang="en-US" sz="2800" dirty="0"/>
              <a:t>Then he </a:t>
            </a:r>
            <a:r>
              <a:rPr lang="en-US" altLang="en-US" sz="2800" b="1" u="sng" kern="1200" dirty="0">
                <a:solidFill>
                  <a:srgbClr val="FFFFCC"/>
                </a:solidFill>
              </a:rPr>
              <a:t>believed</a:t>
            </a:r>
            <a:r>
              <a:rPr lang="en-US" altLang="en-US" sz="2800" dirty="0"/>
              <a:t> in the LORD; and He reckoned it to him as righteousness.</a:t>
            </a:r>
          </a:p>
        </p:txBody>
      </p:sp>
      <p:pic>
        <p:nvPicPr>
          <p:cNvPr id="104451" name="Picture 2" descr="http://4.bp.blogspot.com/-JXH-bqfBcWE/TgJAJNX1UjI/AAAAAAAAAVA/qgy871X7QgQ/s1600/ABE.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10676" y="1981200"/>
            <a:ext cx="2371724" cy="2934092"/>
          </a:xfrm>
          <a:prstGeom prst="rect">
            <a:avLst/>
          </a:prstGeom>
          <a:noFill/>
          <a:ln w="28575">
            <a:solidFill>
              <a:schemeClr val="tx1"/>
            </a:solidFill>
            <a:miter lim="800000"/>
            <a:headEnd/>
            <a:tailEnd/>
          </a:ln>
        </p:spPr>
      </p:pic>
      <p:sp>
        <p:nvSpPr>
          <p:cNvPr id="4" name="Title 1"/>
          <p:cNvSpPr txBox="1">
            <a:spLocks/>
          </p:cNvSpPr>
          <p:nvPr/>
        </p:nvSpPr>
        <p:spPr>
          <a:xfrm>
            <a:off x="1576388" y="228600"/>
            <a:ext cx="9039225" cy="7159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Belief – God’s One Condition for Justification</a:t>
            </a:r>
          </a:p>
        </p:txBody>
      </p:sp>
      <p:sp>
        <p:nvSpPr>
          <p:cNvPr id="5" name="Content Placeholder 2"/>
          <p:cNvSpPr txBox="1">
            <a:spLocks/>
          </p:cNvSpPr>
          <p:nvPr/>
        </p:nvSpPr>
        <p:spPr bwMode="auto">
          <a:xfrm>
            <a:off x="609600" y="2667000"/>
            <a:ext cx="8229600" cy="1905000"/>
          </a:xfrm>
          <a:prstGeom prst="rect">
            <a:avLst/>
          </a:prstGeom>
          <a:solidFill>
            <a:schemeClr val="bg1"/>
          </a:solid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Clr>
                <a:schemeClr val="tx2"/>
              </a:buClr>
              <a:buSzPct val="75000"/>
              <a:buNone/>
              <a:defRPr/>
            </a:pPr>
            <a:r>
              <a:rPr lang="en-US" altLang="en-US" sz="2800" b="1" dirty="0">
                <a:solidFill>
                  <a:srgbClr val="FFFFCC"/>
                </a:solidFill>
                <a:effectLst>
                  <a:outerShdw blurRad="38100" dist="38100" dir="2700000" algn="tl">
                    <a:srgbClr val="000000"/>
                  </a:outerShdw>
                </a:effectLst>
                <a:latin typeface="Calibri" panose="020F0502020204030204" pitchFamily="34" charset="0"/>
              </a:rPr>
              <a:t>John 3:16</a:t>
            </a:r>
          </a:p>
          <a:p>
            <a:pPr marL="0" indent="0" algn="just">
              <a:spcBef>
                <a:spcPts val="0"/>
              </a:spcBef>
              <a:spcAft>
                <a:spcPts val="0"/>
              </a:spcAft>
              <a:buNone/>
              <a:defRPr/>
            </a:pPr>
            <a:r>
              <a:rPr lang="en-US" altLang="en-US" sz="2800" dirty="0">
                <a:effectLst>
                  <a:outerShdw blurRad="38100" dist="38100" dir="2700000" algn="tl">
                    <a:srgbClr val="000000"/>
                  </a:outerShdw>
                </a:effectLst>
                <a:latin typeface="Calibri" panose="020F0502020204030204" pitchFamily="34" charset="0"/>
              </a:rPr>
              <a:t>For God so loved the world, that He gave His only begotten Son, that whoever </a:t>
            </a:r>
            <a:r>
              <a:rPr lang="en-US" altLang="en-US" sz="2800" b="1" u="sng" dirty="0">
                <a:solidFill>
                  <a:srgbClr val="FFFFCC"/>
                </a:solidFill>
                <a:effectLst>
                  <a:outerShdw blurRad="38100" dist="38100" dir="2700000" algn="tl">
                    <a:srgbClr val="000000"/>
                  </a:outerShdw>
                </a:effectLst>
                <a:latin typeface="Calibri" panose="020F0502020204030204" pitchFamily="34" charset="0"/>
              </a:rPr>
              <a:t>believes</a:t>
            </a:r>
            <a:r>
              <a:rPr lang="en-US" altLang="en-US" sz="2800" dirty="0">
                <a:effectLst>
                  <a:outerShdw blurRad="38100" dist="38100" dir="2700000" algn="tl">
                    <a:srgbClr val="000000"/>
                  </a:outerShdw>
                </a:effectLst>
                <a:latin typeface="Calibri" panose="020F0502020204030204" pitchFamily="34" charset="0"/>
              </a:rPr>
              <a:t> in Him shall not perish, but have eternal life.</a:t>
            </a:r>
          </a:p>
        </p:txBody>
      </p:sp>
      <p:sp>
        <p:nvSpPr>
          <p:cNvPr id="6" name="Content Placeholder 2"/>
          <p:cNvSpPr txBox="1">
            <a:spLocks/>
          </p:cNvSpPr>
          <p:nvPr/>
        </p:nvSpPr>
        <p:spPr bwMode="auto">
          <a:xfrm>
            <a:off x="609600" y="4800600"/>
            <a:ext cx="8229600" cy="1828800"/>
          </a:xfrm>
          <a:prstGeom prst="rect">
            <a:avLst/>
          </a:prstGeom>
          <a:solidFill>
            <a:schemeClr val="bg1"/>
          </a:solid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Clr>
                <a:schemeClr val="tx2"/>
              </a:buClr>
              <a:buSzPct val="75000"/>
              <a:buNone/>
              <a:defRPr/>
            </a:pPr>
            <a:r>
              <a:rPr lang="en-US" altLang="en-US" sz="2800" b="1" dirty="0">
                <a:solidFill>
                  <a:srgbClr val="FFFFCC"/>
                </a:solidFill>
                <a:effectLst>
                  <a:outerShdw blurRad="38100" dist="38100" dir="2700000" algn="tl">
                    <a:srgbClr val="000000"/>
                  </a:outerShdw>
                </a:effectLst>
                <a:latin typeface="Calibri" panose="020F0502020204030204" pitchFamily="34" charset="0"/>
              </a:rPr>
              <a:t>Acts 16:30-31</a:t>
            </a:r>
          </a:p>
          <a:p>
            <a:pPr marL="0" indent="0" algn="just">
              <a:spcBef>
                <a:spcPts val="0"/>
              </a:spcBef>
              <a:spcAft>
                <a:spcPts val="0"/>
              </a:spcAft>
              <a:buNone/>
              <a:defRPr/>
            </a:pPr>
            <a:r>
              <a:rPr lang="en-US" altLang="en-US" sz="2800" dirty="0">
                <a:effectLst>
                  <a:outerShdw blurRad="38100" dist="38100" dir="2700000" algn="tl">
                    <a:srgbClr val="000000"/>
                  </a:outerShdw>
                </a:effectLst>
                <a:latin typeface="Calibri" panose="020F0502020204030204" pitchFamily="34" charset="0"/>
              </a:rPr>
              <a:t>"Sirs, what must I do to be saved?" They said, "</a:t>
            </a:r>
            <a:r>
              <a:rPr lang="en-US" altLang="en-US" sz="2800" b="1" u="sng" dirty="0">
                <a:solidFill>
                  <a:srgbClr val="FFFFCC"/>
                </a:solidFill>
                <a:effectLst>
                  <a:outerShdw blurRad="38100" dist="38100" dir="2700000" algn="tl">
                    <a:srgbClr val="000000"/>
                  </a:outerShdw>
                </a:effectLst>
                <a:latin typeface="Calibri" panose="020F0502020204030204" pitchFamily="34" charset="0"/>
              </a:rPr>
              <a:t>Believe</a:t>
            </a:r>
            <a:r>
              <a:rPr lang="en-US" altLang="en-US" sz="2800" dirty="0">
                <a:effectLst>
                  <a:outerShdw blurRad="38100" dist="38100" dir="2700000" algn="tl">
                    <a:srgbClr val="000000"/>
                  </a:outerShdw>
                </a:effectLst>
                <a:latin typeface="Calibri" panose="020F0502020204030204" pitchFamily="34" charset="0"/>
              </a:rPr>
              <a:t> in the Lord Jesus, and you will be saved..."</a:t>
            </a:r>
          </a:p>
        </p:txBody>
      </p:sp>
    </p:spTree>
    <p:extLst>
      <p:ext uri="{BB962C8B-B14F-4D97-AF65-F5344CB8AC3E}">
        <p14:creationId xmlns:p14="http://schemas.microsoft.com/office/powerpoint/2010/main" val="1968279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9E9A81-823B-45AC-A273-A4ADCF033F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88805" y="200888"/>
            <a:ext cx="8614395" cy="6456224"/>
          </a:xfrm>
          <a:prstGeom prst="rect">
            <a:avLst/>
          </a:prstGeom>
          <a:solidFill>
            <a:schemeClr val="tx1"/>
          </a:solidFill>
          <a:ln w="38100">
            <a:solidFill>
              <a:schemeClr val="tx1"/>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740899E-4884-4A6C-8524-BB6960541AA6}"/>
              </a:ext>
            </a:extLst>
          </p:cNvPr>
          <p:cNvGraphicFramePr>
            <a:graphicFrameLocks noGrp="1"/>
          </p:cNvGraphicFramePr>
          <p:nvPr>
            <p:ph idx="1"/>
            <p:extLst>
              <p:ext uri="{D42A27DB-BD31-4B8C-83A1-F6EECF244321}">
                <p14:modId xmlns:p14="http://schemas.microsoft.com/office/powerpoint/2010/main" val="2141610204"/>
              </p:ext>
            </p:extLst>
          </p:nvPr>
        </p:nvGraphicFramePr>
        <p:xfrm>
          <a:off x="1752600" y="212102"/>
          <a:ext cx="8686800" cy="6433799"/>
        </p:xfrm>
        <a:graphic>
          <a:graphicData uri="http://schemas.openxmlformats.org/drawingml/2006/table">
            <a:tbl>
              <a:tblPr firstRow="1" bandRow="1">
                <a:tableStyleId>{073A0DAA-6AF3-43AB-8588-CEC1D06C72B9}</a:tableStyleId>
              </a:tblPr>
              <a:tblGrid>
                <a:gridCol w="736169">
                  <a:extLst>
                    <a:ext uri="{9D8B030D-6E8A-4147-A177-3AD203B41FA5}">
                      <a16:colId xmlns:a16="http://schemas.microsoft.com/office/drawing/2014/main" val="1281036659"/>
                    </a:ext>
                  </a:extLst>
                </a:gridCol>
                <a:gridCol w="3059743">
                  <a:extLst>
                    <a:ext uri="{9D8B030D-6E8A-4147-A177-3AD203B41FA5}">
                      <a16:colId xmlns:a16="http://schemas.microsoft.com/office/drawing/2014/main" val="3939120806"/>
                    </a:ext>
                  </a:extLst>
                </a:gridCol>
                <a:gridCol w="2445444">
                  <a:extLst>
                    <a:ext uri="{9D8B030D-6E8A-4147-A177-3AD203B41FA5}">
                      <a16:colId xmlns:a16="http://schemas.microsoft.com/office/drawing/2014/main" val="2755603270"/>
                    </a:ext>
                  </a:extLst>
                </a:gridCol>
                <a:gridCol w="2445444">
                  <a:extLst>
                    <a:ext uri="{9D8B030D-6E8A-4147-A177-3AD203B41FA5}">
                      <a16:colId xmlns:a16="http://schemas.microsoft.com/office/drawing/2014/main" val="3131948577"/>
                    </a:ext>
                  </a:extLst>
                </a:gridCol>
              </a:tblGrid>
              <a:tr h="73152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The Plagues </a:t>
                      </a:r>
                      <a:r>
                        <a:rPr kumimoji="0" lang="en-US" sz="3600" b="0"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of Egypt</a:t>
                      </a:r>
                    </a:p>
                  </a:txBody>
                  <a:tcPr anchor="ctr"/>
                </a:tc>
                <a:tc hMerge="1">
                  <a:txBody>
                    <a:bodyPr/>
                    <a:lstStyle/>
                    <a:p>
                      <a:endParaRPr lang="en-US" dirty="0"/>
                    </a:p>
                  </a:txBody>
                  <a:tcPr anchor="ctr"/>
                </a:tc>
                <a:tc hMerge="1">
                  <a:txBody>
                    <a:bodyPr/>
                    <a:lstStyle/>
                    <a:p>
                      <a:endParaRPr lang="en-US" dirty="0"/>
                    </a:p>
                  </a:txBody>
                  <a:tcPr anchor="ctr"/>
                </a:tc>
                <a:tc hMerge="1">
                  <a:txBody>
                    <a:bodyPr/>
                    <a:lstStyle/>
                    <a:p>
                      <a:endParaRPr lang="en-US" dirty="0"/>
                    </a:p>
                  </a:txBody>
                  <a:tcPr anchor="ctr"/>
                </a:tc>
                <a:extLst>
                  <a:ext uri="{0D108BD9-81ED-4DB2-BD59-A6C34878D82A}">
                    <a16:rowId xmlns:a16="http://schemas.microsoft.com/office/drawing/2014/main" val="3257300286"/>
                  </a:ext>
                </a:extLst>
              </a:tr>
              <a:tr h="518389">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DESCRIPTION</a:t>
                      </a:r>
                    </a:p>
                  </a:txBody>
                  <a:tcPr anchor="ctr">
                    <a:solidFill>
                      <a:schemeClr val="bg2"/>
                    </a:solidFill>
                  </a:tcPr>
                </a:tc>
                <a:tc>
                  <a:txBody>
                    <a:bodyPr/>
                    <a:lstStyle/>
                    <a:p>
                      <a:pPr algn="ctr"/>
                      <a:r>
                        <a:rPr lang="en-US" sz="2400" b="1" kern="1200"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SCRIPTURE</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IMITATION?</a:t>
                      </a:r>
                    </a:p>
                  </a:txBody>
                  <a:tcPr anchor="ctr">
                    <a:solidFill>
                      <a:schemeClr val="bg2"/>
                    </a:solidFill>
                  </a:tcPr>
                </a:tc>
                <a:extLst>
                  <a:ext uri="{0D108BD9-81ED-4DB2-BD59-A6C34878D82A}">
                    <a16:rowId xmlns:a16="http://schemas.microsoft.com/office/drawing/2014/main" val="1204976739"/>
                  </a:ext>
                </a:extLst>
              </a:tr>
              <a:tr h="518389">
                <a:tc>
                  <a:txBody>
                    <a:bodyPr/>
                    <a:lstStyle/>
                    <a:p>
                      <a:pPr algn="ctr"/>
                      <a:r>
                        <a:rPr lang="en-US" sz="2400" b="1" dirty="0">
                          <a:latin typeface="Calibri" panose="020F0502020204030204" pitchFamily="34" charset="0"/>
                          <a:cs typeface="Calibri" panose="020F0502020204030204" pitchFamily="34" charset="0"/>
                        </a:rPr>
                        <a:t>1.</a:t>
                      </a:r>
                    </a:p>
                  </a:txBody>
                  <a:tcPr anchor="ctr"/>
                </a:tc>
                <a:tc>
                  <a:txBody>
                    <a:bodyPr/>
                    <a:lstStyle/>
                    <a:p>
                      <a:pPr algn="l"/>
                      <a:r>
                        <a:rPr lang="en-US" sz="2400" b="1" dirty="0">
                          <a:latin typeface="Calibri" panose="020F0502020204030204" pitchFamily="34" charset="0"/>
                          <a:cs typeface="Calibri" panose="020F0502020204030204" pitchFamily="34" charset="0"/>
                        </a:rPr>
                        <a:t>Water to Blood</a:t>
                      </a:r>
                    </a:p>
                  </a:txBody>
                  <a:tcPr anchor="ctr"/>
                </a:tc>
                <a:tc>
                  <a:txBody>
                    <a:bodyPr/>
                    <a:lstStyle/>
                    <a:p>
                      <a:pPr marL="112713" indent="0" algn="l"/>
                      <a:r>
                        <a:rPr lang="en-US" sz="2400" b="1" dirty="0">
                          <a:solidFill>
                            <a:srgbClr val="0000CC"/>
                          </a:solidFill>
                          <a:latin typeface="Calibri" panose="020F0502020204030204" pitchFamily="34" charset="0"/>
                          <a:cs typeface="Calibri" panose="020F0502020204030204" pitchFamily="34" charset="0"/>
                        </a:rPr>
                        <a:t>Exod. 7:14-25</a:t>
                      </a:r>
                    </a:p>
                  </a:txBody>
                  <a:tcPr anchor="ctr"/>
                </a:tc>
                <a:tc>
                  <a:txBody>
                    <a:bodyPr/>
                    <a:lstStyle/>
                    <a:p>
                      <a:pPr algn="ctr"/>
                      <a:r>
                        <a:rPr lang="en-US" sz="2400" b="1" kern="1200" dirty="0">
                          <a:solidFill>
                            <a:srgbClr val="0000CC"/>
                          </a:solidFill>
                          <a:latin typeface="Calibri" panose="020F0502020204030204" pitchFamily="34" charset="0"/>
                          <a:ea typeface="+mn-ea"/>
                          <a:cs typeface="Calibri" panose="020F0502020204030204" pitchFamily="34" charset="0"/>
                        </a:rPr>
                        <a:t>Yes</a:t>
                      </a:r>
                    </a:p>
                  </a:txBody>
                  <a:tcPr anchor="ctr"/>
                </a:tc>
                <a:extLst>
                  <a:ext uri="{0D108BD9-81ED-4DB2-BD59-A6C34878D82A}">
                    <a16:rowId xmlns:a16="http://schemas.microsoft.com/office/drawing/2014/main" val="558539107"/>
                  </a:ext>
                </a:extLst>
              </a:tr>
              <a:tr h="518389">
                <a:tc>
                  <a:txBody>
                    <a:bodyPr/>
                    <a:lstStyle/>
                    <a:p>
                      <a:pPr algn="ctr"/>
                      <a:r>
                        <a:rPr lang="en-US" sz="2400" b="1" dirty="0">
                          <a:latin typeface="Calibri" panose="020F0502020204030204" pitchFamily="34" charset="0"/>
                          <a:cs typeface="Calibri" panose="020F0502020204030204" pitchFamily="34" charset="0"/>
                        </a:rPr>
                        <a:t>2.</a:t>
                      </a:r>
                    </a:p>
                  </a:txBody>
                  <a:tcPr anchor="ctr"/>
                </a:tc>
                <a:tc>
                  <a:txBody>
                    <a:bodyPr/>
                    <a:lstStyle/>
                    <a:p>
                      <a:pPr algn="l"/>
                      <a:r>
                        <a:rPr lang="en-US" sz="2400" b="1" dirty="0">
                          <a:latin typeface="Calibri" panose="020F0502020204030204" pitchFamily="34" charset="0"/>
                          <a:cs typeface="Calibri" panose="020F0502020204030204" pitchFamily="34" charset="0"/>
                        </a:rPr>
                        <a:t>Frogs</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8:1-15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Yes</a:t>
                      </a:r>
                    </a:p>
                  </a:txBody>
                  <a:tcPr anchor="ctr"/>
                </a:tc>
                <a:extLst>
                  <a:ext uri="{0D108BD9-81ED-4DB2-BD59-A6C34878D82A}">
                    <a16:rowId xmlns:a16="http://schemas.microsoft.com/office/drawing/2014/main" val="2935229951"/>
                  </a:ext>
                </a:extLst>
              </a:tr>
              <a:tr h="518389">
                <a:tc>
                  <a:txBody>
                    <a:bodyPr/>
                    <a:lstStyle/>
                    <a:p>
                      <a:pPr algn="ctr"/>
                      <a:r>
                        <a:rPr lang="en-US" sz="2400" b="1" dirty="0">
                          <a:latin typeface="Calibri" panose="020F0502020204030204" pitchFamily="34" charset="0"/>
                          <a:cs typeface="Calibri" panose="020F0502020204030204" pitchFamily="34" charset="0"/>
                        </a:rPr>
                        <a:t>3.</a:t>
                      </a:r>
                    </a:p>
                  </a:txBody>
                  <a:tcPr anchor="ctr"/>
                </a:tc>
                <a:tc>
                  <a:txBody>
                    <a:bodyPr/>
                    <a:lstStyle/>
                    <a:p>
                      <a:pPr algn="l"/>
                      <a:r>
                        <a:rPr lang="en-US" sz="2400" b="1" dirty="0">
                          <a:latin typeface="Calibri" panose="020F0502020204030204" pitchFamily="34" charset="0"/>
                          <a:cs typeface="Calibri" panose="020F0502020204030204" pitchFamily="34" charset="0"/>
                        </a:rPr>
                        <a:t>Gnats</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8:16-19</a:t>
                      </a:r>
                    </a:p>
                  </a:txBody>
                  <a:tcPr anchor="ctr"/>
                </a:tc>
                <a:tc>
                  <a:txBody>
                    <a:bodyPr/>
                    <a:lstStyle/>
                    <a:p>
                      <a:pPr algn="ctr"/>
                      <a:r>
                        <a:rPr lang="en-US" sz="2400" b="1" dirty="0">
                          <a:solidFill>
                            <a:srgbClr val="C00000"/>
                          </a:solidFill>
                          <a:latin typeface="Calibri" panose="020F0502020204030204" pitchFamily="34" charset="0"/>
                          <a:cs typeface="Calibri" panose="020F0502020204030204" pitchFamily="34" charset="0"/>
                        </a:rPr>
                        <a:t>No</a:t>
                      </a:r>
                    </a:p>
                  </a:txBody>
                  <a:tcPr anchor="ctr"/>
                </a:tc>
                <a:extLst>
                  <a:ext uri="{0D108BD9-81ED-4DB2-BD59-A6C34878D82A}">
                    <a16:rowId xmlns:a16="http://schemas.microsoft.com/office/drawing/2014/main" val="1282089858"/>
                  </a:ext>
                </a:extLst>
              </a:tr>
              <a:tr h="518389">
                <a:tc>
                  <a:txBody>
                    <a:bodyPr/>
                    <a:lstStyle/>
                    <a:p>
                      <a:pPr algn="ctr"/>
                      <a:r>
                        <a:rPr lang="en-US" sz="2400" b="1" dirty="0">
                          <a:latin typeface="Calibri" panose="020F0502020204030204" pitchFamily="34" charset="0"/>
                          <a:cs typeface="Calibri" panose="020F0502020204030204" pitchFamily="34" charset="0"/>
                        </a:rPr>
                        <a:t>4.</a:t>
                      </a:r>
                    </a:p>
                  </a:txBody>
                  <a:tcPr anchor="ctr"/>
                </a:tc>
                <a:tc>
                  <a:txBody>
                    <a:bodyPr/>
                    <a:lstStyle/>
                    <a:p>
                      <a:pPr algn="l"/>
                      <a:r>
                        <a:rPr lang="en-US" sz="2400" b="1" dirty="0">
                          <a:latin typeface="Calibri" panose="020F0502020204030204" pitchFamily="34" charset="0"/>
                          <a:cs typeface="Calibri" panose="020F0502020204030204" pitchFamily="34" charset="0"/>
                        </a:rPr>
                        <a:t>Flies</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8:20-32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No</a:t>
                      </a:r>
                    </a:p>
                  </a:txBody>
                  <a:tcPr anchor="ctr"/>
                </a:tc>
                <a:extLst>
                  <a:ext uri="{0D108BD9-81ED-4DB2-BD59-A6C34878D82A}">
                    <a16:rowId xmlns:a16="http://schemas.microsoft.com/office/drawing/2014/main" val="1982611401"/>
                  </a:ext>
                </a:extLst>
              </a:tr>
              <a:tr h="518389">
                <a:tc>
                  <a:txBody>
                    <a:bodyPr/>
                    <a:lstStyle/>
                    <a:p>
                      <a:pPr algn="ctr"/>
                      <a:r>
                        <a:rPr lang="en-US" sz="2400" b="1" dirty="0">
                          <a:latin typeface="Calibri" panose="020F0502020204030204" pitchFamily="34" charset="0"/>
                          <a:cs typeface="Calibri" panose="020F0502020204030204" pitchFamily="34" charset="0"/>
                        </a:rPr>
                        <a:t>5.</a:t>
                      </a:r>
                    </a:p>
                  </a:txBody>
                  <a:tcPr anchor="ctr"/>
                </a:tc>
                <a:tc>
                  <a:txBody>
                    <a:bodyPr/>
                    <a:lstStyle/>
                    <a:p>
                      <a:pPr algn="l"/>
                      <a:r>
                        <a:rPr lang="en-US" sz="2400" b="1" dirty="0">
                          <a:latin typeface="Calibri" panose="020F0502020204030204" pitchFamily="34" charset="0"/>
                          <a:cs typeface="Calibri" panose="020F0502020204030204" pitchFamily="34" charset="0"/>
                        </a:rPr>
                        <a:t>Disease on Cattle</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9:1-7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No</a:t>
                      </a:r>
                    </a:p>
                  </a:txBody>
                  <a:tcPr anchor="ctr"/>
                </a:tc>
                <a:extLst>
                  <a:ext uri="{0D108BD9-81ED-4DB2-BD59-A6C34878D82A}">
                    <a16:rowId xmlns:a16="http://schemas.microsoft.com/office/drawing/2014/main" val="1913668434"/>
                  </a:ext>
                </a:extLst>
              </a:tr>
              <a:tr h="518389">
                <a:tc>
                  <a:txBody>
                    <a:bodyPr/>
                    <a:lstStyle/>
                    <a:p>
                      <a:pPr algn="ctr"/>
                      <a:r>
                        <a:rPr lang="en-US" sz="2400" b="1" dirty="0">
                          <a:latin typeface="Calibri" panose="020F0502020204030204" pitchFamily="34" charset="0"/>
                          <a:cs typeface="Calibri" panose="020F0502020204030204" pitchFamily="34" charset="0"/>
                        </a:rPr>
                        <a:t>6.</a:t>
                      </a:r>
                    </a:p>
                  </a:txBody>
                  <a:tcPr anchor="ctr"/>
                </a:tc>
                <a:tc>
                  <a:txBody>
                    <a:bodyPr/>
                    <a:lstStyle/>
                    <a:p>
                      <a:pPr algn="l"/>
                      <a:r>
                        <a:rPr lang="en-US" sz="2400" b="1" dirty="0">
                          <a:latin typeface="Calibri" panose="020F0502020204030204" pitchFamily="34" charset="0"/>
                          <a:cs typeface="Calibri" panose="020F0502020204030204" pitchFamily="34" charset="0"/>
                        </a:rPr>
                        <a:t>Boils</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9:8-12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No</a:t>
                      </a:r>
                    </a:p>
                  </a:txBody>
                  <a:tcPr anchor="ctr"/>
                </a:tc>
                <a:extLst>
                  <a:ext uri="{0D108BD9-81ED-4DB2-BD59-A6C34878D82A}">
                    <a16:rowId xmlns:a16="http://schemas.microsoft.com/office/drawing/2014/main" val="443366115"/>
                  </a:ext>
                </a:extLst>
              </a:tr>
              <a:tr h="518389">
                <a:tc>
                  <a:txBody>
                    <a:bodyPr/>
                    <a:lstStyle/>
                    <a:p>
                      <a:pPr algn="ctr"/>
                      <a:r>
                        <a:rPr lang="en-US" sz="2400" b="1" dirty="0">
                          <a:latin typeface="Calibri" panose="020F0502020204030204" pitchFamily="34" charset="0"/>
                          <a:cs typeface="Calibri" panose="020F0502020204030204" pitchFamily="34" charset="0"/>
                        </a:rPr>
                        <a:t>7.</a:t>
                      </a:r>
                    </a:p>
                  </a:txBody>
                  <a:tcPr anchor="ctr"/>
                </a:tc>
                <a:tc>
                  <a:txBody>
                    <a:bodyPr/>
                    <a:lstStyle/>
                    <a:p>
                      <a:pPr algn="l"/>
                      <a:r>
                        <a:rPr lang="en-US" sz="2400" b="1" dirty="0">
                          <a:latin typeface="Calibri" panose="020F0502020204030204" pitchFamily="34" charset="0"/>
                          <a:cs typeface="Calibri" panose="020F0502020204030204" pitchFamily="34" charset="0"/>
                        </a:rPr>
                        <a:t>Hail</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9:13-35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No</a:t>
                      </a:r>
                    </a:p>
                  </a:txBody>
                  <a:tcPr anchor="ctr"/>
                </a:tc>
                <a:extLst>
                  <a:ext uri="{0D108BD9-81ED-4DB2-BD59-A6C34878D82A}">
                    <a16:rowId xmlns:a16="http://schemas.microsoft.com/office/drawing/2014/main" val="482985495"/>
                  </a:ext>
                </a:extLst>
              </a:tr>
              <a:tr h="518389">
                <a:tc>
                  <a:txBody>
                    <a:bodyPr/>
                    <a:lstStyle/>
                    <a:p>
                      <a:pPr algn="ctr"/>
                      <a:r>
                        <a:rPr lang="en-US" sz="2400" b="1" dirty="0">
                          <a:latin typeface="Calibri" panose="020F0502020204030204" pitchFamily="34" charset="0"/>
                          <a:cs typeface="Calibri" panose="020F0502020204030204" pitchFamily="34" charset="0"/>
                        </a:rPr>
                        <a:t>8.</a:t>
                      </a:r>
                    </a:p>
                  </a:txBody>
                  <a:tcPr anchor="ctr"/>
                </a:tc>
                <a:tc>
                  <a:txBody>
                    <a:bodyPr/>
                    <a:lstStyle/>
                    <a:p>
                      <a:pPr algn="l"/>
                      <a:r>
                        <a:rPr lang="en-US" sz="2400" b="1" dirty="0">
                          <a:latin typeface="Calibri" panose="020F0502020204030204" pitchFamily="34" charset="0"/>
                          <a:cs typeface="Calibri" panose="020F0502020204030204" pitchFamily="34" charset="0"/>
                        </a:rPr>
                        <a:t>Locusts</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10:1-20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No</a:t>
                      </a:r>
                    </a:p>
                  </a:txBody>
                  <a:tcPr anchor="ctr"/>
                </a:tc>
                <a:extLst>
                  <a:ext uri="{0D108BD9-81ED-4DB2-BD59-A6C34878D82A}">
                    <a16:rowId xmlns:a16="http://schemas.microsoft.com/office/drawing/2014/main" val="3454855397"/>
                  </a:ext>
                </a:extLst>
              </a:tr>
              <a:tr h="518389">
                <a:tc>
                  <a:txBody>
                    <a:bodyPr/>
                    <a:lstStyle/>
                    <a:p>
                      <a:pPr algn="ctr"/>
                      <a:r>
                        <a:rPr lang="en-US" sz="2400" b="1" dirty="0">
                          <a:latin typeface="Calibri" panose="020F0502020204030204" pitchFamily="34" charset="0"/>
                          <a:cs typeface="Calibri" panose="020F0502020204030204" pitchFamily="34" charset="0"/>
                        </a:rPr>
                        <a:t>9.</a:t>
                      </a:r>
                    </a:p>
                  </a:txBody>
                  <a:tcPr anchor="ctr"/>
                </a:tc>
                <a:tc>
                  <a:txBody>
                    <a:bodyPr/>
                    <a:lstStyle/>
                    <a:p>
                      <a:pPr algn="l"/>
                      <a:r>
                        <a:rPr lang="en-US" sz="2400" b="1" dirty="0">
                          <a:latin typeface="Calibri" panose="020F0502020204030204" pitchFamily="34" charset="0"/>
                          <a:cs typeface="Calibri" panose="020F0502020204030204" pitchFamily="34" charset="0"/>
                        </a:rPr>
                        <a:t>Darkness</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10:21-29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No</a:t>
                      </a:r>
                    </a:p>
                  </a:txBody>
                  <a:tcPr anchor="ctr"/>
                </a:tc>
                <a:extLst>
                  <a:ext uri="{0D108BD9-81ED-4DB2-BD59-A6C34878D82A}">
                    <a16:rowId xmlns:a16="http://schemas.microsoft.com/office/drawing/2014/main" val="3188230933"/>
                  </a:ext>
                </a:extLst>
              </a:tr>
              <a:tr h="518389">
                <a:tc>
                  <a:txBody>
                    <a:bodyPr/>
                    <a:lstStyle/>
                    <a:p>
                      <a:pPr algn="ctr"/>
                      <a:r>
                        <a:rPr lang="en-US" sz="2400" b="1" dirty="0">
                          <a:latin typeface="Calibri" panose="020F0502020204030204" pitchFamily="34" charset="0"/>
                          <a:cs typeface="Calibri" panose="020F0502020204030204" pitchFamily="34" charset="0"/>
                        </a:rPr>
                        <a:t>10.</a:t>
                      </a:r>
                    </a:p>
                  </a:txBody>
                  <a:tcPr anchor="ctr"/>
                </a:tc>
                <a:tc>
                  <a:txBody>
                    <a:bodyPr/>
                    <a:lstStyle/>
                    <a:p>
                      <a:pPr algn="l"/>
                      <a:r>
                        <a:rPr lang="en-US" sz="2400" b="1" dirty="0">
                          <a:latin typeface="Calibri" panose="020F0502020204030204" pitchFamily="34" charset="0"/>
                          <a:cs typeface="Calibri" panose="020F0502020204030204" pitchFamily="34" charset="0"/>
                        </a:rPr>
                        <a:t>Death of the First Born</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12:29-36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No</a:t>
                      </a:r>
                    </a:p>
                  </a:txBody>
                  <a:tcPr anchor="ctr"/>
                </a:tc>
                <a:extLst>
                  <a:ext uri="{0D108BD9-81ED-4DB2-BD59-A6C34878D82A}">
                    <a16:rowId xmlns:a16="http://schemas.microsoft.com/office/drawing/2014/main" val="1747955805"/>
                  </a:ext>
                </a:extLst>
              </a:tr>
            </a:tbl>
          </a:graphicData>
        </a:graphic>
      </p:graphicFrame>
    </p:spTree>
    <p:extLst>
      <p:ext uri="{BB962C8B-B14F-4D97-AF65-F5344CB8AC3E}">
        <p14:creationId xmlns:p14="http://schemas.microsoft.com/office/powerpoint/2010/main" val="1726476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79C7E8-E2CF-4E29-97DD-9B881C317AFF}"/>
              </a:ext>
            </a:extLst>
          </p:cNvPr>
          <p:cNvPicPr>
            <a:picLocks noChangeAspect="1"/>
          </p:cNvPicPr>
          <p:nvPr/>
        </p:nvPicPr>
        <p:blipFill>
          <a:blip r:embed="rId2"/>
          <a:stretch>
            <a:fillRect/>
          </a:stretch>
        </p:blipFill>
        <p:spPr>
          <a:xfrm>
            <a:off x="0" y="0"/>
            <a:ext cx="12192000" cy="6857999"/>
          </a:xfrm>
          <a:prstGeom prst="rect">
            <a:avLst/>
          </a:prstGeom>
        </p:spPr>
      </p:pic>
      <p:sp>
        <p:nvSpPr>
          <p:cNvPr id="4" name="Rectangle 3">
            <a:extLst>
              <a:ext uri="{FF2B5EF4-FFF2-40B4-BE49-F238E27FC236}">
                <a16:creationId xmlns:a16="http://schemas.microsoft.com/office/drawing/2014/main" id="{E5D3E0B1-6F50-403A-8A11-3536F5096CF6}"/>
              </a:ext>
            </a:extLst>
          </p:cNvPr>
          <p:cNvSpPr/>
          <p:nvPr/>
        </p:nvSpPr>
        <p:spPr>
          <a:xfrm>
            <a:off x="609600" y="1"/>
            <a:ext cx="10972800" cy="5047536"/>
          </a:xfrm>
          <a:prstGeom prst="rect">
            <a:avLst/>
          </a:prstGeom>
        </p:spPr>
        <p:txBody>
          <a:bodyPr wrap="square">
            <a:spAutoFit/>
          </a:bodyPr>
          <a:lstStyle/>
          <a:p>
            <a:pPr algn="ctr" defTabSz="685800">
              <a:spcBef>
                <a:spcPts val="0"/>
              </a:spcBef>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1:18–20</a:t>
            </a:r>
          </a:p>
          <a:p>
            <a:pPr algn="just">
              <a:spcBef>
                <a:spcPts val="0"/>
              </a:spcBef>
              <a:spcAft>
                <a:spcPts val="1000"/>
              </a:spcAft>
            </a:pPr>
            <a:r>
              <a:rPr lang="en-US" sz="3400" baseline="30000" dirty="0">
                <a:effectLst>
                  <a:outerShdw blurRad="38100" dist="38100" dir="2700000" algn="tl">
                    <a:srgbClr val="000000">
                      <a:alpha val="43137"/>
                    </a:srgbClr>
                  </a:outerShdw>
                </a:effectLst>
                <a:latin typeface="Calibri" panose="020F0502020204030204" pitchFamily="34" charset="0"/>
              </a:rPr>
              <a:t>18</a:t>
            </a:r>
            <a:r>
              <a:rPr lang="en-US" sz="3400" dirty="0">
                <a:effectLst>
                  <a:outerShdw blurRad="38100" dist="38100" dir="2700000" algn="tl">
                    <a:srgbClr val="000000">
                      <a:alpha val="43137"/>
                    </a:srgbClr>
                  </a:outerShdw>
                </a:effectLst>
                <a:latin typeface="Calibri" panose="020F0502020204030204" pitchFamily="34" charset="0"/>
              </a:rPr>
              <a:t> For the wrath of God is revealed from heaven against all ungodliness and unrighteousness of men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who suppress</a:t>
            </a:r>
            <a:r>
              <a:rPr lang="en-US" sz="3400" dirty="0">
                <a:effectLst>
                  <a:outerShdw blurRad="38100" dist="38100" dir="2700000" algn="tl">
                    <a:srgbClr val="000000">
                      <a:alpha val="43137"/>
                    </a:srgbClr>
                  </a:outerShdw>
                </a:effectLst>
                <a:latin typeface="Calibri" panose="020F0502020204030204" pitchFamily="34" charset="0"/>
              </a:rPr>
              <a:t> the truth in unrighteousness, </a:t>
            </a:r>
            <a:r>
              <a:rPr lang="en-US" sz="3400" baseline="30000" dirty="0">
                <a:effectLst>
                  <a:outerShdw blurRad="38100" dist="38100" dir="2700000" algn="tl">
                    <a:srgbClr val="000000">
                      <a:alpha val="43137"/>
                    </a:srgbClr>
                  </a:outerShdw>
                </a:effectLst>
                <a:latin typeface="Calibri" panose="020F0502020204030204" pitchFamily="34" charset="0"/>
              </a:rPr>
              <a:t>19</a:t>
            </a:r>
            <a:r>
              <a:rPr lang="en-US" sz="3400" dirty="0">
                <a:effectLst>
                  <a:outerShdw blurRad="38100" dist="38100" dir="2700000" algn="tl">
                    <a:srgbClr val="000000">
                      <a:alpha val="43137"/>
                    </a:srgbClr>
                  </a:outerShdw>
                </a:effectLst>
                <a:latin typeface="Calibri" panose="020F0502020204030204" pitchFamily="34" charset="0"/>
              </a:rPr>
              <a:t> because that which is known about God is evident within them; for God made it evident to them. </a:t>
            </a:r>
            <a:r>
              <a:rPr lang="en-US" sz="3400" baseline="30000" dirty="0">
                <a:effectLst>
                  <a:outerShdw blurRad="38100" dist="38100" dir="2700000" algn="tl">
                    <a:srgbClr val="000000">
                      <a:alpha val="43137"/>
                    </a:srgbClr>
                  </a:outerShdw>
                </a:effectLst>
                <a:latin typeface="Calibri" panose="020F0502020204030204" pitchFamily="34" charset="0"/>
              </a:rPr>
              <a:t>20</a:t>
            </a:r>
            <a:r>
              <a:rPr lang="en-US" sz="3400" dirty="0">
                <a:effectLst>
                  <a:outerShdw blurRad="38100" dist="38100" dir="2700000" algn="tl">
                    <a:srgbClr val="000000">
                      <a:alpha val="43137"/>
                    </a:srgbClr>
                  </a:outerShdw>
                </a:effectLst>
                <a:latin typeface="Calibri" panose="020F0502020204030204" pitchFamily="34" charset="0"/>
              </a:rPr>
              <a:t> For since the creation of the world His invisible attributes, His eternal power and divine nature, have been clearly seen, being understood through what has been made, so that they are without excuse. </a:t>
            </a:r>
          </a:p>
        </p:txBody>
      </p:sp>
    </p:spTree>
    <p:extLst>
      <p:ext uri="{BB962C8B-B14F-4D97-AF65-F5344CB8AC3E}">
        <p14:creationId xmlns:p14="http://schemas.microsoft.com/office/powerpoint/2010/main" val="1130273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609600" y="152400"/>
          <a:ext cx="10972800" cy="6553200"/>
        </p:xfrm>
        <a:graphic>
          <a:graphicData uri="http://schemas.openxmlformats.org/drawingml/2006/table">
            <a:tbl>
              <a:tblPr firstRow="1" bandRow="1">
                <a:tableStyleId>{073A0DAA-6AF3-43AB-8588-CEC1D06C72B9}</a:tableStyleId>
              </a:tblPr>
              <a:tblGrid>
                <a:gridCol w="2743200">
                  <a:extLst>
                    <a:ext uri="{9D8B030D-6E8A-4147-A177-3AD203B41FA5}">
                      <a16:colId xmlns:a16="http://schemas.microsoft.com/office/drawing/2014/main" val="4083022562"/>
                    </a:ext>
                  </a:extLst>
                </a:gridCol>
                <a:gridCol w="3115159">
                  <a:extLst>
                    <a:ext uri="{9D8B030D-6E8A-4147-A177-3AD203B41FA5}">
                      <a16:colId xmlns:a16="http://schemas.microsoft.com/office/drawing/2014/main" val="1397627422"/>
                    </a:ext>
                  </a:extLst>
                </a:gridCol>
                <a:gridCol w="2696705">
                  <a:extLst>
                    <a:ext uri="{9D8B030D-6E8A-4147-A177-3AD203B41FA5}">
                      <a16:colId xmlns:a16="http://schemas.microsoft.com/office/drawing/2014/main" val="3861418638"/>
                    </a:ext>
                  </a:extLst>
                </a:gridCol>
                <a:gridCol w="2417736">
                  <a:extLst>
                    <a:ext uri="{9D8B030D-6E8A-4147-A177-3AD203B41FA5}">
                      <a16:colId xmlns:a16="http://schemas.microsoft.com/office/drawing/2014/main" val="1991858644"/>
                    </a:ext>
                  </a:extLst>
                </a:gridCol>
              </a:tblGrid>
              <a:tr h="1066800">
                <a:tc gridSpan="4">
                  <a:txBody>
                    <a:bodyPr/>
                    <a:lstStyle/>
                    <a:p>
                      <a:pPr marL="0" marR="0" lvl="0" indent="0" algn="ctr" defTabSz="685800" rtl="0" eaLnBrk="0" fontAlgn="base" latinLnBrk="0" hangingPunct="0">
                        <a:lnSpc>
                          <a:spcPct val="90000"/>
                        </a:lnSpc>
                        <a:spcBef>
                          <a:spcPct val="0"/>
                        </a:spcBef>
                        <a:spcAft>
                          <a:spcPts val="1200"/>
                        </a:spcAft>
                        <a:buClr>
                          <a:schemeClr val="tx2"/>
                        </a:buClr>
                        <a:buSzPct val="75000"/>
                        <a:buFont typeface="Wingdings" pitchFamily="2" charset="2"/>
                        <a:buNone/>
                        <a:tabLst/>
                        <a:defRPr/>
                      </a:pPr>
                      <a:r>
                        <a:rPr lang="en-US" altLang="en-US" sz="3600" kern="1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Three Tenses of Salvation</a:t>
                      </a:r>
                      <a:endParaRPr lang="en-US" sz="3600" kern="1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Phase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Justification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Sanctification</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Glorification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Tense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Past</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Present</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Saved from sin’s:</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Penalty</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Power</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Scripture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Eph 2:8-9; Titus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Philip 2:12</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Nature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Single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rPr>
                        <a:t>Dual</a:t>
                      </a: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Single</a:t>
                      </a:r>
                    </a:p>
                  </a:txBody>
                  <a:tcPr marT="45711" marB="45711" anchor="ctr" horzOverflow="overflow"/>
                </a:tc>
                <a:extLst>
                  <a:ext uri="{0D108BD9-81ED-4DB2-BD59-A6C34878D82A}">
                    <a16:rowId xmlns:a16="http://schemas.microsoft.com/office/drawing/2014/main" val="1448859749"/>
                  </a:ext>
                </a:extLst>
              </a:tr>
            </a:tbl>
          </a:graphicData>
        </a:graphic>
      </p:graphicFrame>
    </p:spTree>
    <p:extLst>
      <p:ext uri="{BB962C8B-B14F-4D97-AF65-F5344CB8AC3E}">
        <p14:creationId xmlns:p14="http://schemas.microsoft.com/office/powerpoint/2010/main" val="3508943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lnSpc>
                <a:spcPct val="100000"/>
              </a:lnSpc>
            </a:pPr>
            <a:r>
              <a:rPr lang="en-US" sz="3600" dirty="0">
                <a:solidFill>
                  <a:srgbClr val="00FFFF"/>
                </a:solidFill>
                <a:effectLst>
                  <a:outerShdw blurRad="38100" dist="38100" dir="2700000" algn="tl">
                    <a:srgbClr val="000000">
                      <a:alpha val="43137"/>
                    </a:srgbClr>
                  </a:outerShdw>
                </a:effectLst>
              </a:rPr>
              <a:t>2 Thessalonians</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 </a:t>
            </a:r>
            <a:r>
              <a:rPr lang="en-US" sz="3600" dirty="0">
                <a:solidFill>
                  <a:srgbClr val="00FFFF"/>
                </a:solidFill>
                <a:effectLst>
                  <a:outerShdw blurRad="38100" dist="38100" dir="2700000" algn="tl">
                    <a:srgbClr val="000000">
                      <a:alpha val="43137"/>
                    </a:srgbClr>
                  </a:outerShdw>
                </a:effectLst>
              </a:rPr>
              <a:t>2</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:10-12</a:t>
            </a:r>
            <a:br>
              <a:rPr lang="en-US" sz="36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rPr>
              <a:t>Destruction of the Lawless One’s Followers</a:t>
            </a:r>
          </a:p>
        </p:txBody>
      </p:sp>
      <p:sp>
        <p:nvSpPr>
          <p:cNvPr id="161795" name="Rectangle 3"/>
          <p:cNvSpPr>
            <a:spLocks noGrp="1" noChangeArrowheads="1"/>
          </p:cNvSpPr>
          <p:nvPr>
            <p:ph type="body" idx="1"/>
          </p:nvPr>
        </p:nvSpPr>
        <p:spPr>
          <a:xfrm>
            <a:off x="609600" y="2147131"/>
            <a:ext cx="7467600" cy="2424870"/>
          </a:xfrm>
        </p:spPr>
        <p:txBody>
          <a:bodyPr/>
          <a:lstStyle/>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dirty="0">
                <a:effectLst>
                  <a:outerShdw blurRad="38100" dist="38100" dir="2700000" algn="tl">
                    <a:srgbClr val="000000">
                      <a:alpha val="43137"/>
                    </a:srgbClr>
                  </a:outerShdw>
                </a:effectLst>
              </a:rPr>
              <a:t>The judgment’s cause</a:t>
            </a:r>
            <a:r>
              <a:rPr lang="en-US" sz="32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10</a:t>
            </a:r>
            <a:r>
              <a:rPr lang="en-US" sz="3200" dirty="0">
                <a:effectLst>
                  <a:outerShdw blurRad="38100" dist="38100" dir="2700000" algn="tl">
                    <a:srgbClr val="000000">
                      <a:alpha val="43137"/>
                    </a:srgbClr>
                  </a:outerShdw>
                </a:effectLst>
              </a:rPr>
              <a:t>)</a:t>
            </a:r>
          </a:p>
          <a:p>
            <a:pPr marL="574675" lvl="1" indent="-574675" eaLnBrk="1" hangingPunct="1">
              <a:spcBef>
                <a:spcPts val="0"/>
              </a:spcBef>
              <a:spcAft>
                <a:spcPts val="3600"/>
              </a:spcAft>
              <a:buClr>
                <a:srgbClr val="00FFFF"/>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The judgment itself (11)</a:t>
            </a:r>
          </a:p>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dirty="0">
                <a:effectLst>
                  <a:outerShdw blurRad="38100" dist="38100" dir="2700000" algn="tl">
                    <a:srgbClr val="000000">
                      <a:alpha val="43137"/>
                    </a:srgbClr>
                  </a:outerShdw>
                </a:effectLst>
              </a:rPr>
              <a:t>The judgment’s purpose (12)</a:t>
            </a:r>
            <a:endParaRPr lang="en-US" sz="3200"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FB154A21-5487-48F3-3079-AC4DAB494891}"/>
              </a:ext>
            </a:extLst>
          </p:cNvPr>
          <p:cNvPicPr>
            <a:picLocks noChangeAspect="1"/>
          </p:cNvPicPr>
          <p:nvPr/>
        </p:nvPicPr>
        <p:blipFill>
          <a:blip r:embed="rId3"/>
          <a:stretch>
            <a:fillRect/>
          </a:stretch>
        </p:blipFill>
        <p:spPr>
          <a:xfrm>
            <a:off x="8305800" y="2438400"/>
            <a:ext cx="3090940" cy="2286198"/>
          </a:xfrm>
          <a:prstGeom prst="rect">
            <a:avLst/>
          </a:prstGeom>
        </p:spPr>
      </p:pic>
    </p:spTree>
    <p:extLst>
      <p:ext uri="{BB962C8B-B14F-4D97-AF65-F5344CB8AC3E}">
        <p14:creationId xmlns:p14="http://schemas.microsoft.com/office/powerpoint/2010/main" val="242496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828800"/>
            <a:ext cx="10972800" cy="2971800"/>
          </a:xfrm>
        </p:spPr>
        <p:txBody>
          <a:bodyPr/>
          <a:lstStyle/>
          <a:p>
            <a:pPr marL="0" indent="0" algn="just">
              <a:spcBef>
                <a:spcPts val="0"/>
              </a:spcBef>
              <a:buNone/>
              <a:defRPr/>
            </a:pPr>
            <a:r>
              <a:rPr lang="en-US" b="1" dirty="0">
                <a:solidFill>
                  <a:srgbClr val="FFFFCC"/>
                </a:solidFill>
                <a:effectLst>
                  <a:outerShdw blurRad="38100" dist="38100" dir="2700000" algn="tl">
                    <a:srgbClr val="000000">
                      <a:alpha val="43137"/>
                    </a:srgbClr>
                  </a:outerShdw>
                </a:effectLst>
              </a:rPr>
              <a:t>2 Thessalonians 2:11-12</a:t>
            </a:r>
            <a:r>
              <a:rPr lang="en-US" dirty="0">
                <a:effectLst>
                  <a:outerShdw blurRad="38100" dist="38100" dir="2700000" algn="tl">
                    <a:srgbClr val="000000">
                      <a:alpha val="43137"/>
                    </a:srgbClr>
                  </a:outerShdw>
                </a:effectLst>
              </a:rPr>
              <a:t> (RSBEE:NASB1995U): 2:11-12 </a:t>
            </a:r>
            <a:r>
              <a:rPr lang="en-US" b="1" i="1" dirty="0">
                <a:effectLst>
                  <a:outerShdw blurRad="38100" dist="38100" dir="2700000" algn="tl">
                    <a:srgbClr val="000000">
                      <a:alpha val="43137"/>
                    </a:srgbClr>
                  </a:outerShdw>
                </a:effectLst>
              </a:rPr>
              <a:t>The deluding influence</a:t>
            </a:r>
            <a:r>
              <a:rPr lang="en-US" dirty="0">
                <a:effectLst>
                  <a:outerShdw blurRad="38100" dist="38100" dir="2700000" algn="tl">
                    <a:srgbClr val="000000">
                      <a:alpha val="43137"/>
                    </a:srgbClr>
                  </a:outerShdw>
                </a:effectLst>
              </a:rPr>
              <a:t> comes from God; it is both a punishment and a moral result of their rejection of the truth (vv. 10, 12). These verses reflect the OT concept that God is sovereign even in the activities of the powers of evil (cf. Ex. 4:21; Josh. 11:20; 1 Kings 22:19–23; 1 Chron. 21:1; cf. 2 Sam. 24:1). The result will be that men will </a:t>
            </a:r>
            <a:r>
              <a:rPr lang="en-US" b="1" i="1" dirty="0">
                <a:effectLst>
                  <a:outerShdw blurRad="38100" dist="38100" dir="2700000" algn="tl">
                    <a:srgbClr val="000000">
                      <a:alpha val="43137"/>
                    </a:srgbClr>
                  </a:outerShdw>
                </a:effectLst>
              </a:rPr>
              <a:t>believe what is false</a:t>
            </a:r>
            <a:r>
              <a:rPr lang="en-US" dirty="0">
                <a:effectLst>
                  <a:outerShdw blurRad="38100" dist="38100" dir="2700000" algn="tl">
                    <a:srgbClr val="000000">
                      <a:alpha val="43137"/>
                    </a:srgbClr>
                  </a:outerShdw>
                </a:effectLst>
              </a:rPr>
              <a:t>, as Satan works through Antichrist.”</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44563" cy="1143000"/>
          </a:xfrm>
          <a:prstGeom prst="rect">
            <a:avLst/>
          </a:prstGeom>
          <a:noFill/>
          <a:ln w="9525">
            <a:solidFill>
              <a:schemeClr val="tx1"/>
            </a:solidFill>
            <a:miter lim="800000"/>
            <a:headEnd/>
            <a:tailEnd/>
          </a:ln>
        </p:spPr>
      </p:pic>
      <p:sp>
        <p:nvSpPr>
          <p:cNvPr id="5" name="Rectangle 2">
            <a:extLst>
              <a:ext uri="{FF2B5EF4-FFF2-40B4-BE49-F238E27FC236}">
                <a16:creationId xmlns:a16="http://schemas.microsoft.com/office/drawing/2014/main" id="{CB5D4A7D-526D-01F2-27A6-F2C00270E818}"/>
              </a:ext>
            </a:extLst>
          </p:cNvPr>
          <p:cNvSpPr>
            <a:spLocks noGrp="1" noChangeArrowheads="1"/>
          </p:cNvSpPr>
          <p:nvPr>
            <p:ph type="title"/>
          </p:nvPr>
        </p:nvSpPr>
        <p:spPr>
          <a:xfrm>
            <a:off x="3009900" y="228600"/>
            <a:ext cx="6172200" cy="1143000"/>
          </a:xfrm>
        </p:spPr>
        <p:txBody>
          <a:bodyPr/>
          <a:lstStyle/>
          <a:p>
            <a:pPr algn="ctr"/>
            <a:r>
              <a:rPr lang="en-US" sz="3600" dirty="0"/>
              <a:t>Charles Ryrie</a:t>
            </a:r>
            <a:br>
              <a:rPr lang="en-US" sz="3600" dirty="0"/>
            </a:br>
            <a:r>
              <a:rPr lang="en-US" sz="2000" i="1" dirty="0">
                <a:solidFill>
                  <a:schemeClr val="tx1"/>
                </a:solidFill>
              </a:rPr>
              <a:t>The Ryrie Study Bible, </a:t>
            </a:r>
            <a:r>
              <a:rPr lang="en-US" sz="2000" dirty="0">
                <a:solidFill>
                  <a:schemeClr val="tx1"/>
                </a:solidFill>
              </a:rPr>
              <a:t>page 1489</a:t>
            </a:r>
          </a:p>
        </p:txBody>
      </p:sp>
    </p:spTree>
    <p:extLst>
      <p:ext uri="{BB962C8B-B14F-4D97-AF65-F5344CB8AC3E}">
        <p14:creationId xmlns:p14="http://schemas.microsoft.com/office/powerpoint/2010/main" val="2692260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209800" y="228600"/>
            <a:ext cx="7772400" cy="11430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1</a:t>
            </a:r>
            <a:r>
              <a:rPr lang="en-US" altLang="en-US" sz="3600" baseline="30000" dirty="0">
                <a:effectLst>
                  <a:outerShdw blurRad="38100" dist="38100" dir="2700000" algn="tl">
                    <a:srgbClr val="000000">
                      <a:alpha val="43137"/>
                    </a:srgbClr>
                  </a:outerShdw>
                </a:effectLst>
                <a:cs typeface="Calibri" panose="020F0502020204030204" pitchFamily="34" charset="0"/>
              </a:rPr>
              <a:t>st</a:t>
            </a:r>
            <a:r>
              <a:rPr lang="en-US" altLang="en-US" sz="3600" dirty="0">
                <a:effectLst>
                  <a:outerShdw blurRad="38100" dist="38100" dir="2700000" algn="tl">
                    <a:srgbClr val="000000">
                      <a:alpha val="43137"/>
                    </a:srgbClr>
                  </a:outerShdw>
                </a:effectLst>
                <a:cs typeface="Calibri" panose="020F0502020204030204" pitchFamily="34" charset="0"/>
              </a:rPr>
              <a:t> Six Seals (Revelation 6)</a:t>
            </a:r>
          </a:p>
        </p:txBody>
      </p:sp>
      <p:sp>
        <p:nvSpPr>
          <p:cNvPr id="77827" name="Content Placeholder 2"/>
          <p:cNvSpPr>
            <a:spLocks noGrp="1"/>
          </p:cNvSpPr>
          <p:nvPr>
            <p:ph idx="1"/>
          </p:nvPr>
        </p:nvSpPr>
        <p:spPr>
          <a:xfrm>
            <a:off x="2476500" y="1600203"/>
            <a:ext cx="7239000" cy="4906963"/>
          </a:xfrm>
        </p:spPr>
        <p:txBody>
          <a:bodyPr/>
          <a:lstStyle/>
          <a:p>
            <a:pPr marL="0" indent="0" eaLnBrk="1" hangingPunct="1">
              <a:spcBef>
                <a:spcPts val="0"/>
              </a:spcBef>
              <a:spcAft>
                <a:spcPts val="2400"/>
              </a:spcAft>
              <a:buSzPct val="100000"/>
              <a:buNone/>
              <a:defRPr/>
            </a:pP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SEAL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a:t>
            </a: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6:1-2 – Advent of antichrist</a:t>
            </a:r>
          </a:p>
          <a:p>
            <a:pPr marL="0" indent="0" eaLnBrk="1" hangingPunct="1">
              <a:spcBef>
                <a:spcPts val="0"/>
              </a:spcBef>
              <a:spcAft>
                <a:spcPts val="2400"/>
              </a:spcAft>
              <a:buSzPct val="100000"/>
              <a:buNone/>
              <a:defRPr/>
            </a:pP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SEAL</a:t>
            </a: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6:3-4 – War</a:t>
            </a:r>
          </a:p>
          <a:p>
            <a:pPr marL="0" indent="0" eaLnBrk="1" hangingPunct="1">
              <a:spcBef>
                <a:spcPts val="0"/>
              </a:spcBef>
              <a:spcAft>
                <a:spcPts val="2400"/>
              </a:spcAft>
              <a:buSzPct val="100000"/>
              <a:buNone/>
              <a:defRPr/>
            </a:pP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SEAL</a:t>
            </a: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6:5-6 – Famine</a:t>
            </a:r>
          </a:p>
          <a:p>
            <a:pPr marL="0" indent="0" eaLnBrk="1" hangingPunct="1">
              <a:spcBef>
                <a:spcPts val="0"/>
              </a:spcBef>
              <a:spcAft>
                <a:spcPts val="2400"/>
              </a:spcAft>
              <a:buSzPct val="100000"/>
              <a:buNone/>
              <a:defRPr/>
            </a:pP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SEAL</a:t>
            </a: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4</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6:7-8 – Death</a:t>
            </a:r>
          </a:p>
          <a:p>
            <a:pPr marL="0" indent="0" eaLnBrk="1" hangingPunct="1">
              <a:spcBef>
                <a:spcPts val="0"/>
              </a:spcBef>
              <a:spcAft>
                <a:spcPts val="2400"/>
              </a:spcAft>
              <a:buSzPct val="100000"/>
              <a:buNone/>
              <a:defRPr/>
            </a:pP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SEAL</a:t>
            </a: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5</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6:9-11 – Martyrdoms</a:t>
            </a:r>
          </a:p>
          <a:p>
            <a:pPr marL="0" indent="0" eaLnBrk="1" hangingPunct="1">
              <a:spcBef>
                <a:spcPts val="0"/>
              </a:spcBef>
              <a:spcAft>
                <a:spcPts val="2400"/>
              </a:spcAft>
              <a:buSzPct val="100000"/>
              <a:buNone/>
              <a:defRPr/>
            </a:pP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SEAL</a:t>
            </a: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6:12-17 – Cosmic disturbances</a:t>
            </a:r>
          </a:p>
        </p:txBody>
      </p:sp>
    </p:spTree>
    <p:extLst>
      <p:ext uri="{BB962C8B-B14F-4D97-AF65-F5344CB8AC3E}">
        <p14:creationId xmlns:p14="http://schemas.microsoft.com/office/powerpoint/2010/main" val="2707374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4387" name="Group 3"/>
          <p:cNvGraphicFramePr>
            <a:graphicFrameLocks noGrp="1"/>
          </p:cNvGraphicFramePr>
          <p:nvPr>
            <p:ph type="tbl" idx="1"/>
          </p:nvPr>
        </p:nvGraphicFramePr>
        <p:xfrm>
          <a:off x="1706880" y="312411"/>
          <a:ext cx="8778240" cy="6233178"/>
        </p:xfrm>
        <a:graphic>
          <a:graphicData uri="http://schemas.openxmlformats.org/drawingml/2006/table">
            <a:tbl>
              <a:tblPr>
                <a:tableStyleId>{D7AC3CCA-C797-4891-BE02-D94E43425B78}</a:tableStyleId>
              </a:tblPr>
              <a:tblGrid>
                <a:gridCol w="2926080">
                  <a:extLst>
                    <a:ext uri="{9D8B030D-6E8A-4147-A177-3AD203B41FA5}">
                      <a16:colId xmlns:a16="http://schemas.microsoft.com/office/drawing/2014/main" val="20000"/>
                    </a:ext>
                  </a:extLst>
                </a:gridCol>
                <a:gridCol w="2926080">
                  <a:extLst>
                    <a:ext uri="{9D8B030D-6E8A-4147-A177-3AD203B41FA5}">
                      <a16:colId xmlns:a16="http://schemas.microsoft.com/office/drawing/2014/main" val="20001"/>
                    </a:ext>
                  </a:extLst>
                </a:gridCol>
                <a:gridCol w="2926080">
                  <a:extLst>
                    <a:ext uri="{9D8B030D-6E8A-4147-A177-3AD203B41FA5}">
                      <a16:colId xmlns:a16="http://schemas.microsoft.com/office/drawing/2014/main" val="20002"/>
                    </a:ext>
                  </a:extLst>
                </a:gridCol>
              </a:tblGrid>
              <a:tr h="640080">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4000" b="1" dirty="0">
                          <a:solidFill>
                            <a:srgbClr val="FFFF99"/>
                          </a:solidFill>
                          <a:latin typeface="Calibri" panose="020F0502020204030204" pitchFamily="34" charset="0"/>
                          <a:cs typeface="Calibri" panose="020F0502020204030204" pitchFamily="34" charset="0"/>
                        </a:rPr>
                        <a:t>Matt 24 / Rev 6 Parallels</a:t>
                      </a:r>
                      <a:endParaRPr kumimoji="0" lang="en-US" sz="4000" b="1" i="0" u="none" strike="noStrike" cap="none" normalizeH="0" baseline="0" dirty="0">
                        <a:ln>
                          <a:noFill/>
                        </a:ln>
                        <a:solidFill>
                          <a:srgbClr val="FFFF99"/>
                        </a:solidFill>
                        <a:effectLst/>
                        <a:latin typeface="Calibri" panose="020F0502020204030204" pitchFamily="34" charset="0"/>
                        <a:cs typeface="Calibri" panose="020F0502020204030204" pitchFamily="34" charset="0"/>
                      </a:endParaRPr>
                    </a:p>
                  </a:txBody>
                  <a:tcPr marT="45723" marB="45723" anchor="ctr" horzOverflow="overflow">
                    <a:solidFill>
                      <a:srgbClr val="00B0F0"/>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b="0" i="0" u="none" strike="noStrike" cap="none" normalizeH="0" baseline="0" dirty="0">
                        <a:ln>
                          <a:noFill/>
                        </a:ln>
                        <a:solidFill>
                          <a:schemeClr val="tx1"/>
                        </a:solidFill>
                        <a:effectLst/>
                        <a:latin typeface="+mj-lt"/>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b="0" i="0" u="none" strike="noStrike" cap="none" normalizeH="0" baseline="0" dirty="0">
                        <a:ln>
                          <a:noFill/>
                        </a:ln>
                        <a:solidFill>
                          <a:schemeClr val="tx1"/>
                        </a:solidFill>
                        <a:effectLst/>
                        <a:latin typeface="+mj-lt"/>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94813881"/>
                  </a:ext>
                </a:extLst>
              </a:tr>
              <a:tr h="914400">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effectLst/>
                          <a:latin typeface="Calibri" panose="020F0502020204030204" pitchFamily="34" charset="0"/>
                          <a:cs typeface="Calibri" panose="020F0502020204030204" pitchFamily="34" charset="0"/>
                        </a:rPr>
                        <a:t>Prediction</a:t>
                      </a:r>
                      <a:endPar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Birth pangs </a:t>
                      </a:r>
                    </a:p>
                    <a:p>
                      <a:pPr marL="0" marR="0" lvl="0" indent="0" algn="ctr" defTabSz="914400" rtl="0" eaLnBrk="0" fontAlgn="base" latinLnBrk="0" hangingPunct="0">
                        <a:lnSpc>
                          <a:spcPct val="100000"/>
                        </a:lnSpc>
                        <a:spcBef>
                          <a:spcPts val="0"/>
                        </a:spcBef>
                        <a:spcAft>
                          <a:spcPct val="0"/>
                        </a:spcAft>
                        <a:buClr>
                          <a:schemeClr val="tx2"/>
                        </a:buClr>
                        <a:buSzTx/>
                        <a:buFontTx/>
                        <a:buNone/>
                        <a:tabLst/>
                      </a:pPr>
                      <a:r>
                        <a:rPr kumimoji="0" lang="en-US" sz="2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(Matt 24)</a:t>
                      </a: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Seal judgments </a:t>
                      </a:r>
                    </a:p>
                    <a:p>
                      <a:pPr marL="0" marR="0" lvl="0" indent="0" algn="ctr" defTabSz="914400" rtl="0" eaLnBrk="0" fontAlgn="base" latinLnBrk="0" hangingPunct="0">
                        <a:lnSpc>
                          <a:spcPct val="100000"/>
                        </a:lnSpc>
                        <a:spcBef>
                          <a:spcPts val="0"/>
                        </a:spcBef>
                        <a:spcAft>
                          <a:spcPct val="0"/>
                        </a:spcAft>
                        <a:buClr>
                          <a:schemeClr val="tx2"/>
                        </a:buClr>
                        <a:buSzTx/>
                        <a:buFontTx/>
                        <a:buNone/>
                        <a:tabLst/>
                      </a:pPr>
                      <a:r>
                        <a:rPr kumimoji="0" lang="en-US" sz="28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(Rev 6)</a:t>
                      </a:r>
                      <a:endParaRPr kumimoji="0" lang="en-US" sz="32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000"/>
                  </a:ext>
                </a:extLst>
              </a:tr>
              <a:tr h="594360">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cap="none" normalizeH="0" baseline="0" dirty="0">
                          <a:ln>
                            <a:noFill/>
                          </a:ln>
                          <a:effectLst/>
                          <a:latin typeface="Calibri" panose="020F0502020204030204" pitchFamily="34" charset="0"/>
                          <a:cs typeface="Calibri" panose="020F0502020204030204" pitchFamily="34" charset="0"/>
                        </a:rPr>
                        <a:t>1. False Christ</a:t>
                      </a:r>
                      <a:endParaRPr kumimoji="0" lang="en-US" sz="30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24:5</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6:2</a:t>
                      </a:r>
                    </a:p>
                  </a:txBody>
                  <a:tcPr marT="45723" marB="45723" anchor="ctr" horzOverflow="overflow"/>
                </a:tc>
                <a:extLst>
                  <a:ext uri="{0D108BD9-81ED-4DB2-BD59-A6C34878D82A}">
                    <a16:rowId xmlns:a16="http://schemas.microsoft.com/office/drawing/2014/main" val="10001"/>
                  </a:ext>
                </a:extLst>
              </a:tr>
              <a:tr h="594360">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 War</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24:6</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6:3-4</a:t>
                      </a:r>
                    </a:p>
                  </a:txBody>
                  <a:tcPr marT="45723" marB="45723" anchor="ctr" horzOverflow="overflow"/>
                </a:tc>
                <a:extLst>
                  <a:ext uri="{0D108BD9-81ED-4DB2-BD59-A6C34878D82A}">
                    <a16:rowId xmlns:a16="http://schemas.microsoft.com/office/drawing/2014/main" val="10002"/>
                  </a:ext>
                </a:extLst>
              </a:tr>
              <a:tr h="594360">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 Famine</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24:7</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6:5-6</a:t>
                      </a:r>
                    </a:p>
                  </a:txBody>
                  <a:tcPr marT="45723" marB="45723" anchor="ctr" horzOverflow="overflow"/>
                </a:tc>
                <a:extLst>
                  <a:ext uri="{0D108BD9-81ED-4DB2-BD59-A6C34878D82A}">
                    <a16:rowId xmlns:a16="http://schemas.microsoft.com/office/drawing/2014/main" val="10003"/>
                  </a:ext>
                </a:extLst>
              </a:tr>
              <a:tr h="594360">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4. Death</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24:6-7</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6:7-8</a:t>
                      </a:r>
                    </a:p>
                  </a:txBody>
                  <a:tcPr marT="45723" marB="45723" anchor="ctr" horzOverflow="overflow"/>
                </a:tc>
                <a:extLst>
                  <a:ext uri="{0D108BD9-81ED-4DB2-BD59-A6C34878D82A}">
                    <a16:rowId xmlns:a16="http://schemas.microsoft.com/office/drawing/2014/main" val="10004"/>
                  </a:ext>
                </a:extLst>
              </a:tr>
              <a:tr h="594360">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5. Martyrs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24:9-13</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6:9-11</a:t>
                      </a:r>
                    </a:p>
                  </a:txBody>
                  <a:tcPr marT="45723" marB="45723" anchor="ctr" horzOverflow="overflow"/>
                </a:tc>
                <a:extLst>
                  <a:ext uri="{0D108BD9-81ED-4DB2-BD59-A6C34878D82A}">
                    <a16:rowId xmlns:a16="http://schemas.microsoft.com/office/drawing/2014/main" val="10005"/>
                  </a:ext>
                </a:extLst>
              </a:tr>
              <a:tr h="594360">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6. Earthquakes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24:7</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6:12-17</a:t>
                      </a:r>
                    </a:p>
                  </a:txBody>
                  <a:tcPr marT="45723" marB="45723" anchor="ctr" horzOverflow="overflow"/>
                </a:tc>
                <a:extLst>
                  <a:ext uri="{0D108BD9-81ED-4DB2-BD59-A6C34878D82A}">
                    <a16:rowId xmlns:a16="http://schemas.microsoft.com/office/drawing/2014/main" val="10006"/>
                  </a:ext>
                </a:extLst>
              </a:tr>
              <a:tr h="594360">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7. Evangelism</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24:14</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7:1-9</a:t>
                      </a:r>
                    </a:p>
                  </a:txBody>
                  <a:tcPr marT="45723" marB="45723" anchor="ctr" horzOverflow="overflow"/>
                </a:tc>
                <a:extLst>
                  <a:ext uri="{0D108BD9-81ED-4DB2-BD59-A6C34878D82A}">
                    <a16:rowId xmlns:a16="http://schemas.microsoft.com/office/drawing/2014/main" val="10007"/>
                  </a:ext>
                </a:extLst>
              </a:tr>
              <a:tr h="365760">
                <a:tc gridSpan="3">
                  <a:txBody>
                    <a:bodyPr/>
                    <a:lstStyle/>
                    <a:p>
                      <a:pPr marL="58738"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1800" b="0" u="none" strike="noStrike" kern="1200" cap="none" normalizeH="0" baseline="0" dirty="0">
                          <a:ln>
                            <a:noFill/>
                          </a:ln>
                          <a:solidFill>
                            <a:schemeClr val="dk1"/>
                          </a:solidFill>
                          <a:effectLst/>
                          <a:latin typeface="Calibri" panose="020F0502020204030204" pitchFamily="34" charset="0"/>
                          <a:ea typeface="Calibri" panose="020F0502020204030204" pitchFamily="34" charset="0"/>
                          <a:cs typeface="Calibri" panose="020F0502020204030204" pitchFamily="34" charset="0"/>
                        </a:rPr>
                        <a:t>©2023 ANDY WOODS MINISTRIES. ALL RIGHTS RESERVED</a:t>
                      </a:r>
                    </a:p>
                  </a:txBody>
                  <a:tcPr marT="45723" marB="45723" anchor="ctr" horzOverflow="overflow"/>
                </a:tc>
                <a:tc hMerge="1">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endPar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endParaRPr>
                    </a:p>
                  </a:txBody>
                  <a:tcPr marT="45723" marB="45723" anchor="ctr" horzOverflow="overflow"/>
                </a:tc>
                <a:tc hMerge="1">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endPar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endParaRPr>
                    </a:p>
                  </a:txBody>
                  <a:tcPr marT="45723" marB="45723" anchor="ctr" horzOverflow="overflow"/>
                </a:tc>
                <a:extLst>
                  <a:ext uri="{0D108BD9-81ED-4DB2-BD59-A6C34878D82A}">
                    <a16:rowId xmlns:a16="http://schemas.microsoft.com/office/drawing/2014/main" val="3799219885"/>
                  </a:ext>
                </a:extLst>
              </a:tr>
            </a:tbl>
          </a:graphicData>
        </a:graphic>
      </p:graphicFrame>
    </p:spTree>
    <p:extLst>
      <p:ext uri="{BB962C8B-B14F-4D97-AF65-F5344CB8AC3E}">
        <p14:creationId xmlns:p14="http://schemas.microsoft.com/office/powerpoint/2010/main" val="58150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0AE346-3F8A-4486-999E-77ABD7DE97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21507" name="Rectangle 3"/>
          <p:cNvSpPr>
            <a:spLocks noGrp="1" noChangeArrowheads="1"/>
          </p:cNvSpPr>
          <p:nvPr>
            <p:ph idx="1"/>
          </p:nvPr>
        </p:nvSpPr>
        <p:spPr>
          <a:xfrm>
            <a:off x="609600" y="0"/>
            <a:ext cx="10972800" cy="3048000"/>
          </a:xfrm>
        </p:spPr>
        <p:txBody>
          <a:bodyPr/>
          <a:lstStyle/>
          <a:p>
            <a:pPr marL="0" indent="0" algn="ctr">
              <a:spcBef>
                <a:spcPct val="0"/>
              </a:spcBef>
              <a:spcAft>
                <a:spcPts val="1200"/>
              </a:spcAft>
              <a:buClr>
                <a:schemeClr val="tx1"/>
              </a:buClr>
              <a:buNone/>
              <a:defRPr/>
            </a:pPr>
            <a:r>
              <a:rPr lang="en-US" sz="4000" kern="1200" dirty="0">
                <a:solidFill>
                  <a:schemeClr val="tx2"/>
                </a:solidFill>
                <a:ea typeface="+mj-ea"/>
                <a:cs typeface="Calibri" panose="020F0502020204030204" pitchFamily="34" charset="0"/>
              </a:rPr>
              <a:t>2 Thessalonians 2:9</a:t>
            </a:r>
          </a:p>
          <a:p>
            <a:pPr marL="0" indent="0" algn="just" eaLnBrk="1" hangingPunct="1">
              <a:spcBef>
                <a:spcPts val="0"/>
              </a:spcBef>
              <a:buNone/>
            </a:pPr>
            <a:r>
              <a:rPr lang="en-US" sz="3600" dirty="0">
                <a:cs typeface="Calibri" panose="020F0502020204030204" pitchFamily="34" charset="0"/>
              </a:rPr>
              <a:t>“that is, the one whose coming is in accord with the activity of Satan, with all </a:t>
            </a:r>
            <a:r>
              <a:rPr lang="en-US" sz="3600" b="1" u="sng" dirty="0">
                <a:solidFill>
                  <a:srgbClr val="FFFFCC"/>
                </a:solidFill>
                <a:cs typeface="Calibri" panose="020F0502020204030204" pitchFamily="34" charset="0"/>
              </a:rPr>
              <a:t>power</a:t>
            </a:r>
            <a:r>
              <a:rPr lang="en-US" sz="3600" dirty="0">
                <a:cs typeface="Calibri" panose="020F0502020204030204" pitchFamily="34" charset="0"/>
              </a:rPr>
              <a:t> and </a:t>
            </a:r>
            <a:r>
              <a:rPr lang="en-US" sz="3600" b="1" u="sng" dirty="0">
                <a:solidFill>
                  <a:srgbClr val="FFFFCC"/>
                </a:solidFill>
                <a:cs typeface="Calibri" panose="020F0502020204030204" pitchFamily="34" charset="0"/>
              </a:rPr>
              <a:t>signs</a:t>
            </a:r>
            <a:r>
              <a:rPr lang="en-US" sz="3600" dirty="0">
                <a:cs typeface="Calibri" panose="020F0502020204030204" pitchFamily="34" charset="0"/>
              </a:rPr>
              <a:t> and false </a:t>
            </a:r>
            <a:r>
              <a:rPr lang="en-US" sz="3600" b="1" u="sng" dirty="0">
                <a:solidFill>
                  <a:srgbClr val="FFFFCC"/>
                </a:solidFill>
                <a:cs typeface="Calibri" panose="020F0502020204030204" pitchFamily="34" charset="0"/>
              </a:rPr>
              <a:t>wonders</a:t>
            </a:r>
            <a:r>
              <a:rPr lang="en-US" sz="3600" dirty="0">
                <a:cs typeface="Calibri" panose="020F0502020204030204" pitchFamily="34" charset="0"/>
              </a:rPr>
              <a:t>.”</a:t>
            </a:r>
          </a:p>
        </p:txBody>
      </p:sp>
      <p:pic>
        <p:nvPicPr>
          <p:cNvPr id="7" name="Picture 8">
            <a:extLst>
              <a:ext uri="{FF2B5EF4-FFF2-40B4-BE49-F238E27FC236}">
                <a16:creationId xmlns:a16="http://schemas.microsoft.com/office/drawing/2014/main" id="{5B3882CD-D3A8-4766-9E69-18D046EAD20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7940" y="2788920"/>
            <a:ext cx="2836120" cy="201168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67285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03426-CFDA-80F9-771D-1B176B4FFBA7}"/>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1A4C6F26-1EFD-4D5F-59AC-2411992ACF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0" name="Rectangle 3">
            <a:extLst>
              <a:ext uri="{FF2B5EF4-FFF2-40B4-BE49-F238E27FC236}">
                <a16:creationId xmlns:a16="http://schemas.microsoft.com/office/drawing/2014/main" id="{4F79B79D-DA10-9893-B1BD-8666F2A22777}"/>
              </a:ext>
            </a:extLst>
          </p:cNvPr>
          <p:cNvSpPr>
            <a:spLocks noChangeArrowheads="1"/>
          </p:cNvSpPr>
          <p:nvPr/>
        </p:nvSpPr>
        <p:spPr bwMode="auto">
          <a:xfrm>
            <a:off x="609600" y="0"/>
            <a:ext cx="10972800" cy="426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buClr>
                <a:schemeClr val="tx1"/>
              </a:buClr>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2 Timothy 4:3-4</a:t>
            </a:r>
          </a:p>
          <a:p>
            <a:pPr algn="just">
              <a:spcBef>
                <a:spcPts val="0"/>
              </a:spcBef>
              <a:spcAft>
                <a:spcPts val="1000"/>
              </a:spcAft>
            </a:pPr>
            <a:r>
              <a:rPr lang="en-US" sz="3600" baseline="30000" dirty="0">
                <a:effectLst>
                  <a:outerShdw blurRad="38100" dist="38100" dir="2700000" algn="tl">
                    <a:srgbClr val="000000">
                      <a:alpha val="43137"/>
                    </a:srgbClr>
                  </a:outerShdw>
                </a:effectLst>
                <a:latin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rPr>
              <a:t> For the time will come when they will not endure sound doctrine; but </a:t>
            </a:r>
            <a:r>
              <a:rPr lang="en-US" sz="3600" i="1" dirty="0">
                <a:effectLst>
                  <a:outerShdw blurRad="38100" dist="38100" dir="2700000" algn="tl">
                    <a:srgbClr val="000000">
                      <a:alpha val="43137"/>
                    </a:srgbClr>
                  </a:outerShdw>
                </a:effectLst>
                <a:latin typeface="Calibri" panose="020F0502020204030204" pitchFamily="34" charset="0"/>
              </a:rPr>
              <a:t>wanting</a:t>
            </a:r>
            <a:r>
              <a:rPr lang="en-US" sz="3600" dirty="0">
                <a:effectLst>
                  <a:outerShdw blurRad="38100" dist="38100" dir="2700000" algn="tl">
                    <a:srgbClr val="000000">
                      <a:alpha val="43137"/>
                    </a:srgbClr>
                  </a:outerShdw>
                </a:effectLst>
                <a:latin typeface="Calibri" panose="020F0502020204030204" pitchFamily="34" charset="0"/>
              </a:rPr>
              <a:t> to have their ears tickled, they will accumulate for themselves teachers in accordance to their own desires, </a:t>
            </a:r>
            <a:r>
              <a:rPr lang="en-US" sz="3600" baseline="30000" dirty="0">
                <a:effectLst>
                  <a:outerShdw blurRad="38100" dist="38100" dir="2700000" algn="tl">
                    <a:srgbClr val="000000">
                      <a:alpha val="43137"/>
                    </a:srgbClr>
                  </a:outerShdw>
                </a:effectLst>
                <a:latin typeface="Calibri" panose="020F0502020204030204" pitchFamily="34" charset="0"/>
              </a:rPr>
              <a:t>4</a:t>
            </a:r>
            <a:r>
              <a:rPr lang="en-US" sz="3600" dirty="0">
                <a:effectLst>
                  <a:outerShdw blurRad="38100" dist="38100" dir="2700000" algn="tl">
                    <a:srgbClr val="000000">
                      <a:alpha val="43137"/>
                    </a:srgbClr>
                  </a:outerShdw>
                </a:effectLst>
                <a:latin typeface="Calibri" panose="020F0502020204030204" pitchFamily="34" charset="0"/>
              </a:rPr>
              <a:t> and will turn away their ears from the truth and will turn aside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myths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rPr>
              <a:t>mythos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t>
            </a:r>
          </a:p>
          <a:p>
            <a:pPr algn="just">
              <a:spcBef>
                <a:spcPts val="0"/>
              </a:spcBef>
              <a:spcAft>
                <a:spcPts val="1000"/>
              </a:spcAft>
            </a:pPr>
            <a:endPar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3121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lnSpc>
                <a:spcPct val="100000"/>
              </a:lnSpc>
            </a:pPr>
            <a:r>
              <a:rPr lang="en-US" sz="3600" dirty="0">
                <a:solidFill>
                  <a:srgbClr val="00FFFF"/>
                </a:solidFill>
                <a:effectLst>
                  <a:outerShdw blurRad="38100" dist="38100" dir="2700000" algn="tl">
                    <a:srgbClr val="000000">
                      <a:alpha val="43137"/>
                    </a:srgbClr>
                  </a:outerShdw>
                </a:effectLst>
              </a:rPr>
              <a:t>2 Thessalonians</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 </a:t>
            </a:r>
            <a:r>
              <a:rPr lang="en-US" sz="3600" dirty="0">
                <a:solidFill>
                  <a:srgbClr val="00FFFF"/>
                </a:solidFill>
                <a:effectLst>
                  <a:outerShdw blurRad="38100" dist="38100" dir="2700000" algn="tl">
                    <a:srgbClr val="000000">
                      <a:alpha val="43137"/>
                    </a:srgbClr>
                  </a:outerShdw>
                </a:effectLst>
              </a:rPr>
              <a:t>2</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:10-12</a:t>
            </a:r>
            <a:br>
              <a:rPr lang="en-US" sz="36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rPr>
              <a:t>Destruction of the Lawless One’s Followers</a:t>
            </a:r>
          </a:p>
        </p:txBody>
      </p:sp>
      <p:sp>
        <p:nvSpPr>
          <p:cNvPr id="161795" name="Rectangle 3"/>
          <p:cNvSpPr>
            <a:spLocks noGrp="1" noChangeArrowheads="1"/>
          </p:cNvSpPr>
          <p:nvPr>
            <p:ph type="body" idx="1"/>
          </p:nvPr>
        </p:nvSpPr>
        <p:spPr>
          <a:xfrm>
            <a:off x="609600" y="2147131"/>
            <a:ext cx="7467600" cy="2424870"/>
          </a:xfrm>
        </p:spPr>
        <p:txBody>
          <a:bodyPr/>
          <a:lstStyle/>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dirty="0">
                <a:effectLst>
                  <a:outerShdw blurRad="38100" dist="38100" dir="2700000" algn="tl">
                    <a:srgbClr val="000000">
                      <a:alpha val="43137"/>
                    </a:srgbClr>
                  </a:outerShdw>
                </a:effectLst>
              </a:rPr>
              <a:t>The judgment’s cause</a:t>
            </a:r>
            <a:r>
              <a:rPr lang="en-US" sz="32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10</a:t>
            </a:r>
            <a:r>
              <a:rPr lang="en-US" sz="3200" dirty="0">
                <a:effectLst>
                  <a:outerShdw blurRad="38100" dist="38100" dir="2700000" algn="tl">
                    <a:srgbClr val="000000">
                      <a:alpha val="43137"/>
                    </a:srgbClr>
                  </a:outerShdw>
                </a:effectLst>
              </a:rPr>
              <a:t>)</a:t>
            </a:r>
          </a:p>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dirty="0">
                <a:effectLst>
                  <a:outerShdw blurRad="38100" dist="38100" dir="2700000" algn="tl">
                    <a:srgbClr val="000000">
                      <a:alpha val="43137"/>
                    </a:srgbClr>
                  </a:outerShdw>
                </a:effectLst>
              </a:rPr>
              <a:t>The j</a:t>
            </a:r>
            <a:r>
              <a:rPr lang="en-US" sz="3200" dirty="0">
                <a:effectLst>
                  <a:outerShdw blurRad="38100" dist="38100" dir="2700000" algn="tl">
                    <a:srgbClr val="000000">
                      <a:alpha val="43137"/>
                    </a:srgbClr>
                  </a:outerShdw>
                </a:effectLst>
              </a:rPr>
              <a:t>udgment itself (</a:t>
            </a:r>
            <a:r>
              <a:rPr lang="en-US" dirty="0">
                <a:effectLst>
                  <a:outerShdw blurRad="38100" dist="38100" dir="2700000" algn="tl">
                    <a:srgbClr val="000000">
                      <a:alpha val="43137"/>
                    </a:srgbClr>
                  </a:outerShdw>
                </a:effectLst>
              </a:rPr>
              <a:t>11</a:t>
            </a:r>
            <a:r>
              <a:rPr lang="en-US" sz="3200" dirty="0">
                <a:effectLst>
                  <a:outerShdw blurRad="38100" dist="38100" dir="2700000" algn="tl">
                    <a:srgbClr val="000000">
                      <a:alpha val="43137"/>
                    </a:srgbClr>
                  </a:outerShdw>
                </a:effectLst>
              </a:rPr>
              <a:t>)</a:t>
            </a:r>
          </a:p>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The judgment’s purpose (12)</a:t>
            </a:r>
          </a:p>
        </p:txBody>
      </p:sp>
      <p:pic>
        <p:nvPicPr>
          <p:cNvPr id="3" name="Picture 2">
            <a:extLst>
              <a:ext uri="{FF2B5EF4-FFF2-40B4-BE49-F238E27FC236}">
                <a16:creationId xmlns:a16="http://schemas.microsoft.com/office/drawing/2014/main" id="{FB154A21-5487-48F3-3079-AC4DAB494891}"/>
              </a:ext>
            </a:extLst>
          </p:cNvPr>
          <p:cNvPicPr>
            <a:picLocks noChangeAspect="1"/>
          </p:cNvPicPr>
          <p:nvPr/>
        </p:nvPicPr>
        <p:blipFill>
          <a:blip r:embed="rId3"/>
          <a:stretch>
            <a:fillRect/>
          </a:stretch>
        </p:blipFill>
        <p:spPr>
          <a:xfrm>
            <a:off x="8305800" y="2438400"/>
            <a:ext cx="3090940" cy="2286198"/>
          </a:xfrm>
          <a:prstGeom prst="rect">
            <a:avLst/>
          </a:prstGeom>
        </p:spPr>
      </p:pic>
    </p:spTree>
    <p:extLst>
      <p:ext uri="{BB962C8B-B14F-4D97-AF65-F5344CB8AC3E}">
        <p14:creationId xmlns:p14="http://schemas.microsoft.com/office/powerpoint/2010/main" val="367482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a:t>
            </a:r>
            <a:r>
              <a:rPr lang="en-US" altLang="en-US" sz="3600">
                <a:effectLst>
                  <a:outerShdw blurRad="38100" dist="38100" dir="2700000" algn="tl">
                    <a:srgbClr val="000000">
                      <a:alpha val="43137"/>
                    </a:srgbClr>
                  </a:outerShdw>
                </a:effectLst>
                <a:cs typeface="Calibri" panose="020F0502020204030204" pitchFamily="34" charset="0"/>
              </a:rPr>
              <a:t>Thessalonians 2:1-12</a:t>
            </a:r>
            <a:endParaRPr lang="en-US" altLang="en-US" sz="3600" dirty="0">
              <a:effectLst>
                <a:outerShdw blurRad="38100" dist="38100" dir="2700000" algn="tl">
                  <a:srgbClr val="000000">
                    <a:alpha val="43137"/>
                  </a:srgbClr>
                </a:outerShdw>
              </a:effectLst>
              <a:cs typeface="Calibri" panose="020F0502020204030204" pitchFamily="34" charset="0"/>
            </a:endParaRP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Prerequisites for the Day of the Lord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departure (</a:t>
            </a:r>
            <a:r>
              <a:rPr lang="en-US">
                <a:effectLst>
                  <a:outerShdw blurRad="38100" dist="38100" dir="2700000" algn="tl">
                    <a:srgbClr val="000000">
                      <a:alpha val="43137"/>
                    </a:srgbClr>
                  </a:outerShdw>
                </a:effectLst>
                <a:cs typeface="Calibri" panose="020F0502020204030204" pitchFamily="34" charset="0"/>
              </a:rPr>
              <a:t>2:3a)</a:t>
            </a:r>
            <a:endParaRPr lang="en-US" dirty="0">
              <a:effectLst>
                <a:outerShdw blurRad="38100" dist="38100" dir="2700000" algn="tl">
                  <a:srgbClr val="000000">
                    <a:alpha val="43137"/>
                  </a:srgbClr>
                </a:outerShdw>
              </a:effectLst>
              <a:cs typeface="Calibri" panose="020F0502020204030204" pitchFamily="34" charset="0"/>
            </a:endParaRP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4555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09600" y="316858"/>
          <a:ext cx="10972800" cy="6068219"/>
        </p:xfrm>
        <a:graphic>
          <a:graphicData uri="http://schemas.openxmlformats.org/drawingml/2006/table">
            <a:tbl>
              <a:tblPr firstRow="1" bandRow="1">
                <a:tableStyleId>{5C22544A-7EE6-4342-B048-85BDC9FD1C3A}</a:tableStyleId>
              </a:tblPr>
              <a:tblGrid>
                <a:gridCol w="146304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651760">
                  <a:extLst>
                    <a:ext uri="{9D8B030D-6E8A-4147-A177-3AD203B41FA5}">
                      <a16:colId xmlns:a16="http://schemas.microsoft.com/office/drawing/2014/main" val="20002"/>
                    </a:ext>
                  </a:extLst>
                </a:gridCol>
                <a:gridCol w="2194560">
                  <a:extLst>
                    <a:ext uri="{9D8B030D-6E8A-4147-A177-3AD203B41FA5}">
                      <a16:colId xmlns:a16="http://schemas.microsoft.com/office/drawing/2014/main" val="20003"/>
                    </a:ext>
                  </a:extLst>
                </a:gridCol>
                <a:gridCol w="2377440">
                  <a:extLst>
                    <a:ext uri="{9D8B030D-6E8A-4147-A177-3AD203B41FA5}">
                      <a16:colId xmlns:a16="http://schemas.microsoft.com/office/drawing/2014/main" val="20004"/>
                    </a:ext>
                  </a:extLst>
                </a:gridCol>
              </a:tblGrid>
              <a:tr h="794830">
                <a:tc gridSpan="5">
                  <a:txBody>
                    <a:bodyPr/>
                    <a:lstStyle/>
                    <a:p>
                      <a:pPr algn="ctr"/>
                      <a:r>
                        <a:rPr kumimoji="0" lang="en-US" sz="3600" b="1" i="0" u="none" strike="noStrike" kern="0" cap="none" spc="0" normalizeH="0" baseline="0" noProof="0" dirty="0">
                          <a:ln>
                            <a:noFill/>
                          </a:ln>
                          <a:solidFill>
                            <a:schemeClr val="bg2"/>
                          </a:solidFill>
                          <a:effectLst/>
                          <a:uLnTx/>
                          <a:uFillTx/>
                          <a:latin typeface="Calibri" panose="020F0502020204030204" pitchFamily="34" charset="0"/>
                          <a:ea typeface="+mj-ea"/>
                          <a:cs typeface="+mj-cs"/>
                        </a:rPr>
                        <a:t>Scripture’s Four Judgments</a:t>
                      </a:r>
                      <a:endParaRPr lang="en-US" sz="1400" b="1" dirty="0">
                        <a:solidFill>
                          <a:schemeClr val="bg2"/>
                        </a:solidFill>
                        <a:latin typeface="Calibri" panose="020F0502020204030204" pitchFamily="34" charset="0"/>
                      </a:endParaRPr>
                    </a:p>
                  </a:txBody>
                  <a:tcPr marT="45717" marB="45717" anchor="ctr"/>
                </a:tc>
                <a:tc hMerge="1">
                  <a:txBody>
                    <a:bodyPr/>
                    <a:lstStyle/>
                    <a:p>
                      <a:endParaRPr lang="en-US" sz="1800" dirty="0">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tc hMerge="1">
                  <a:txBody>
                    <a:bodyPr/>
                    <a:lstStyle/>
                    <a:p>
                      <a:endParaRPr lang="en-US" sz="1800" b="1" u="sng" dirty="0">
                        <a:solidFill>
                          <a:schemeClr val="bg1"/>
                        </a:solidFill>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extLst>
                  <a:ext uri="{0D108BD9-81ED-4DB2-BD59-A6C34878D82A}">
                    <a16:rowId xmlns:a16="http://schemas.microsoft.com/office/drawing/2014/main" val="1141638253"/>
                  </a:ext>
                </a:extLst>
              </a:tr>
              <a:tr h="794830">
                <a:tc>
                  <a:txBody>
                    <a:bodyPr/>
                    <a:lstStyle/>
                    <a:p>
                      <a:pPr algn="l"/>
                      <a:r>
                        <a:rPr lang="en-US" sz="1800" b="1" dirty="0">
                          <a:latin typeface="Calibri" panose="020F0502020204030204" pitchFamily="34" charset="0"/>
                        </a:rPr>
                        <a:t>NAME</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SHEEP AND GOAT</a:t>
                      </a:r>
                    </a:p>
                  </a:txBody>
                  <a:tcPr marT="45717" marB="45717" anchor="ctr">
                    <a:solidFill>
                      <a:schemeClr val="tx2">
                        <a:lumMod val="20000"/>
                        <a:lumOff val="80000"/>
                      </a:schemeClr>
                    </a:solidFill>
                  </a:tcPr>
                </a:tc>
                <a:tc>
                  <a:txBody>
                    <a:bodyPr/>
                    <a:lstStyle/>
                    <a:p>
                      <a:pPr algn="ctr"/>
                      <a:r>
                        <a:rPr lang="en-US" sz="1800" b="1" dirty="0">
                          <a:latin typeface="Calibri" panose="020F0502020204030204" pitchFamily="34" charset="0"/>
                        </a:rPr>
                        <a:t>JUDGMENT OF THE JEWS</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BEMA SEAT</a:t>
                      </a:r>
                    </a:p>
                  </a:txBody>
                  <a:tcPr marT="45717" marB="45717" anchor="ctr">
                    <a:solidFill>
                      <a:schemeClr val="accent5">
                        <a:lumMod val="60000"/>
                        <a:lumOff val="40000"/>
                      </a:schemeClr>
                    </a:solidFill>
                  </a:tcPr>
                </a:tc>
                <a:tc>
                  <a:txBody>
                    <a:bodyPr/>
                    <a:lstStyle/>
                    <a:p>
                      <a:pPr algn="ctr"/>
                      <a:r>
                        <a:rPr lang="en-US" sz="1800" b="1" dirty="0">
                          <a:latin typeface="Calibri" panose="020F0502020204030204" pitchFamily="34" charset="0"/>
                        </a:rPr>
                        <a:t>GREAT WHITE THRONE</a:t>
                      </a:r>
                    </a:p>
                  </a:txBody>
                  <a:tcPr marT="45717" marB="45717" anchor="ctr"/>
                </a:tc>
                <a:extLst>
                  <a:ext uri="{0D108BD9-81ED-4DB2-BD59-A6C34878D82A}">
                    <a16:rowId xmlns:a16="http://schemas.microsoft.com/office/drawing/2014/main" val="10000"/>
                  </a:ext>
                </a:extLst>
              </a:tr>
              <a:tr h="371120">
                <a:tc>
                  <a:txBody>
                    <a:bodyPr/>
                    <a:lstStyle/>
                    <a:p>
                      <a:r>
                        <a:rPr lang="en-US" sz="1800" b="1" dirty="0">
                          <a:latin typeface="Calibri" panose="020F0502020204030204" pitchFamily="34" charset="0"/>
                        </a:rPr>
                        <a:t>SCRIPTURE</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Matt 25:31-46</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Ezek 20:33-44</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1 Cor 3:10-15</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Rev 20:11-15</a:t>
                      </a:r>
                    </a:p>
                  </a:txBody>
                  <a:tcPr marT="45717" marB="45717" anchor="ctr"/>
                </a:tc>
                <a:extLst>
                  <a:ext uri="{0D108BD9-81ED-4DB2-BD59-A6C34878D82A}">
                    <a16:rowId xmlns:a16="http://schemas.microsoft.com/office/drawing/2014/main" val="10001"/>
                  </a:ext>
                </a:extLst>
              </a:tr>
              <a:tr h="649461">
                <a:tc>
                  <a:txBody>
                    <a:bodyPr/>
                    <a:lstStyle/>
                    <a:p>
                      <a:r>
                        <a:rPr lang="en-US" sz="1800" b="1" dirty="0">
                          <a:latin typeface="Calibri" panose="020F0502020204030204" pitchFamily="34" charset="0"/>
                        </a:rPr>
                        <a:t>PLACE</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Earth, Jerusalem</a:t>
                      </a:r>
                    </a:p>
                  </a:txBody>
                  <a:tcPr marT="45717" marB="45717" anchor="ctr">
                    <a:solidFill>
                      <a:schemeClr val="tx2">
                        <a:lumMod val="20000"/>
                        <a:lumOff val="80000"/>
                      </a:schemeClr>
                    </a:solidFill>
                  </a:tcPr>
                </a:tc>
                <a:tc>
                  <a:txBody>
                    <a:bodyPr/>
                    <a:lstStyle/>
                    <a:p>
                      <a:r>
                        <a:rPr lang="en-US" sz="2000" b="1" dirty="0">
                          <a:latin typeface="Calibri" panose="020F0502020204030204" pitchFamily="34" charset="0"/>
                        </a:rPr>
                        <a:t>Earth, wilderness</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Heaven</a:t>
                      </a:r>
                    </a:p>
                  </a:txBody>
                  <a:tcPr marT="45717" marB="45717" anchor="ctr">
                    <a:solidFill>
                      <a:schemeClr val="accent5">
                        <a:lumMod val="60000"/>
                        <a:lumOff val="40000"/>
                      </a:schemeClr>
                    </a:solidFill>
                  </a:tcPr>
                </a:tc>
                <a:tc>
                  <a:txBody>
                    <a:bodyPr/>
                    <a:lstStyle/>
                    <a:p>
                      <a:r>
                        <a:rPr lang="en-US" sz="2000" b="1" dirty="0">
                          <a:latin typeface="Calibri" panose="020F0502020204030204" pitchFamily="34" charset="0"/>
                        </a:rPr>
                        <a:t>Earth</a:t>
                      </a:r>
                    </a:p>
                  </a:txBody>
                  <a:tcPr marT="45717" marB="45717" anchor="ctr"/>
                </a:tc>
                <a:extLst>
                  <a:ext uri="{0D108BD9-81ED-4DB2-BD59-A6C34878D82A}">
                    <a16:rowId xmlns:a16="http://schemas.microsoft.com/office/drawing/2014/main" val="10002"/>
                  </a:ext>
                </a:extLst>
              </a:tr>
              <a:tr h="927801">
                <a:tc>
                  <a:txBody>
                    <a:bodyPr/>
                    <a:lstStyle/>
                    <a:p>
                      <a:r>
                        <a:rPr lang="en-US" sz="1800" b="1" dirty="0">
                          <a:latin typeface="Calibri" panose="020F0502020204030204" pitchFamily="34" charset="0"/>
                        </a:rPr>
                        <a:t>AUDIENCE</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Gentile Tribulation survivors</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Jewish Tribulation survivors</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Church Age believers</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All unsaved</a:t>
                      </a:r>
                    </a:p>
                  </a:txBody>
                  <a:tcPr marT="45717" marB="45717" anchor="ctr"/>
                </a:tc>
                <a:extLst>
                  <a:ext uri="{0D108BD9-81ED-4DB2-BD59-A6C34878D82A}">
                    <a16:rowId xmlns:a16="http://schemas.microsoft.com/office/drawing/2014/main" val="10003"/>
                  </a:ext>
                </a:extLst>
              </a:tr>
              <a:tr h="649461">
                <a:tc>
                  <a:txBody>
                    <a:bodyPr/>
                    <a:lstStyle/>
                    <a:p>
                      <a:r>
                        <a:rPr lang="en-US" sz="1800" b="1" dirty="0">
                          <a:latin typeface="Calibri" panose="020F0502020204030204" pitchFamily="34" charset="0"/>
                        </a:rPr>
                        <a:t>WHEN</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After Tribulation</a:t>
                      </a:r>
                    </a:p>
                  </a:txBody>
                  <a:tcPr marT="45717" marB="45717" anchor="ctr">
                    <a:solidFill>
                      <a:schemeClr val="tx2">
                        <a:lumMod val="20000"/>
                        <a:lumOff val="80000"/>
                      </a:schemeClr>
                    </a:solidFill>
                  </a:tcPr>
                </a:tc>
                <a:tc>
                  <a:txBody>
                    <a:bodyPr/>
                    <a:lstStyle/>
                    <a:p>
                      <a:r>
                        <a:rPr lang="en-US" sz="2000" b="1" dirty="0">
                          <a:latin typeface="Calibri" panose="020F0502020204030204" pitchFamily="34" charset="0"/>
                        </a:rPr>
                        <a:t>After Tribulation</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After rapture</a:t>
                      </a:r>
                    </a:p>
                  </a:txBody>
                  <a:tcPr marT="45717" marB="45717" anchor="ctr">
                    <a:solidFill>
                      <a:schemeClr val="accent5">
                        <a:lumMod val="60000"/>
                        <a:lumOff val="40000"/>
                      </a:schemeClr>
                    </a:solidFill>
                  </a:tcPr>
                </a:tc>
                <a:tc>
                  <a:txBody>
                    <a:bodyPr/>
                    <a:lstStyle/>
                    <a:p>
                      <a:r>
                        <a:rPr lang="en-US" sz="2000" b="1" dirty="0">
                          <a:latin typeface="Calibri" panose="020F0502020204030204" pitchFamily="34" charset="0"/>
                        </a:rPr>
                        <a:t>After Millennium</a:t>
                      </a:r>
                    </a:p>
                  </a:txBody>
                  <a:tcPr marT="45717" marB="45717" anchor="ctr"/>
                </a:tc>
                <a:extLst>
                  <a:ext uri="{0D108BD9-81ED-4DB2-BD59-A6C34878D82A}">
                    <a16:rowId xmlns:a16="http://schemas.microsoft.com/office/drawing/2014/main" val="10004"/>
                  </a:ext>
                </a:extLst>
              </a:tr>
              <a:tr h="927801">
                <a:tc>
                  <a:txBody>
                    <a:bodyPr/>
                    <a:lstStyle/>
                    <a:p>
                      <a:r>
                        <a:rPr lang="en-US" sz="1800" b="1" dirty="0">
                          <a:latin typeface="Calibri" panose="020F0502020204030204" pitchFamily="34" charset="0"/>
                        </a:rPr>
                        <a:t>PURPOSE</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Saved Gentiles enter kingdom</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Saved Jews enter kingdom</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Reward believers</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Degree of punishment in hell</a:t>
                      </a:r>
                    </a:p>
                  </a:txBody>
                  <a:tcPr marT="45717" marB="45717" anchor="ctr"/>
                </a:tc>
                <a:extLst>
                  <a:ext uri="{0D108BD9-81ED-4DB2-BD59-A6C34878D82A}">
                    <a16:rowId xmlns:a16="http://schemas.microsoft.com/office/drawing/2014/main" val="10005"/>
                  </a:ext>
                </a:extLst>
              </a:tr>
              <a:tr h="927801">
                <a:tc>
                  <a:txBody>
                    <a:bodyPr/>
                    <a:lstStyle/>
                    <a:p>
                      <a:r>
                        <a:rPr lang="en-US" sz="1800" b="1" dirty="0">
                          <a:latin typeface="Calibri" panose="020F0502020204030204" pitchFamily="34" charset="0"/>
                        </a:rPr>
                        <a:t>EVALUATION</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Treatment of Christ’s brethren</a:t>
                      </a:r>
                    </a:p>
                  </a:txBody>
                  <a:tcPr marT="45717" marB="45717" anchor="ctr">
                    <a:solidFill>
                      <a:schemeClr val="tx2">
                        <a:lumMod val="20000"/>
                        <a:lumOff val="80000"/>
                      </a:schemeClr>
                    </a:solidFill>
                  </a:tcPr>
                </a:tc>
                <a:tc>
                  <a:txBody>
                    <a:bodyPr/>
                    <a:lstStyle/>
                    <a:p>
                      <a:r>
                        <a:rPr lang="en-US" sz="2000" b="1" dirty="0">
                          <a:latin typeface="Calibri" panose="020F0502020204030204" pitchFamily="34" charset="0"/>
                        </a:rPr>
                        <a:t>Passing under shepherd’s rod</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Works taken through fire</a:t>
                      </a:r>
                    </a:p>
                  </a:txBody>
                  <a:tcPr marT="45717" marB="45717" anchor="ctr">
                    <a:solidFill>
                      <a:schemeClr val="accent5">
                        <a:lumMod val="60000"/>
                        <a:lumOff val="40000"/>
                      </a:schemeClr>
                    </a:solidFill>
                  </a:tcPr>
                </a:tc>
                <a:tc>
                  <a:txBody>
                    <a:bodyPr/>
                    <a:lstStyle/>
                    <a:p>
                      <a:r>
                        <a:rPr lang="en-US" sz="2000" b="1" dirty="0">
                          <a:latin typeface="Calibri" panose="020F0502020204030204" pitchFamily="34" charset="0"/>
                        </a:rPr>
                        <a:t>Not in the book; judged by books</a:t>
                      </a:r>
                    </a:p>
                  </a:txBody>
                  <a:tcPr marT="45717" marB="45717"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01649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1179" y="228600"/>
            <a:ext cx="9769643" cy="6400800"/>
          </a:xfrm>
          <a:prstGeom prst="rect">
            <a:avLst/>
          </a:prstGeom>
          <a:ln>
            <a:solidFill>
              <a:srgbClr val="FFFFCC"/>
            </a:solidFill>
          </a:ln>
        </p:spPr>
      </p:pic>
    </p:spTree>
    <p:extLst>
      <p:ext uri="{BB962C8B-B14F-4D97-AF65-F5344CB8AC3E}">
        <p14:creationId xmlns:p14="http://schemas.microsoft.com/office/powerpoint/2010/main" val="1448780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350659-CF30-D2AF-2BAA-3AF57230CE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247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buClr>
                <a:schemeClr val="tx1"/>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John 3:36</a:t>
            </a:r>
          </a:p>
          <a:p>
            <a:pPr algn="just">
              <a:spcAft>
                <a:spcPts val="750"/>
              </a:spcAft>
            </a:pP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one who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believes</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Son has eternal life; but the one who does not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obey</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Son will not see life, but the wrath of God remains on him.”</a:t>
            </a:r>
          </a:p>
        </p:txBody>
      </p:sp>
      <p:pic>
        <p:nvPicPr>
          <p:cNvPr id="2" name="Picture 1">
            <a:extLst>
              <a:ext uri="{FF2B5EF4-FFF2-40B4-BE49-F238E27FC236}">
                <a16:creationId xmlns:a16="http://schemas.microsoft.com/office/drawing/2014/main" id="{F5BB1750-33B0-4FB7-B1C6-763305E589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25288" y="2971800"/>
            <a:ext cx="1941425" cy="1828800"/>
          </a:xfrm>
          <a:prstGeom prst="rect">
            <a:avLst/>
          </a:prstGeom>
        </p:spPr>
      </p:pic>
    </p:spTree>
    <p:extLst>
      <p:ext uri="{BB962C8B-B14F-4D97-AF65-F5344CB8AC3E}">
        <p14:creationId xmlns:p14="http://schemas.microsoft.com/office/powerpoint/2010/main" val="3707918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9A3D71C-AB1B-47C7-9777-3D1F362BD523}"/>
              </a:ext>
            </a:extLst>
          </p:cNvPr>
          <p:cNvGraphicFramePr>
            <a:graphicFrameLocks noGrp="1"/>
          </p:cNvGraphicFramePr>
          <p:nvPr/>
        </p:nvGraphicFramePr>
        <p:xfrm>
          <a:off x="1600200" y="799087"/>
          <a:ext cx="8991600" cy="5259826"/>
        </p:xfrm>
        <a:graphic>
          <a:graphicData uri="http://schemas.openxmlformats.org/drawingml/2006/table">
            <a:tbl>
              <a:tblPr firstRow="1" bandRow="1">
                <a:tableStyleId>{073A0DAA-6AF3-43AB-8588-CEC1D06C72B9}</a:tableStyleId>
              </a:tblPr>
              <a:tblGrid>
                <a:gridCol w="4267200">
                  <a:extLst>
                    <a:ext uri="{9D8B030D-6E8A-4147-A177-3AD203B41FA5}">
                      <a16:colId xmlns:a16="http://schemas.microsoft.com/office/drawing/2014/main" val="450372001"/>
                    </a:ext>
                  </a:extLst>
                </a:gridCol>
                <a:gridCol w="4724400">
                  <a:extLst>
                    <a:ext uri="{9D8B030D-6E8A-4147-A177-3AD203B41FA5}">
                      <a16:colId xmlns:a16="http://schemas.microsoft.com/office/drawing/2014/main" val="3560513311"/>
                    </a:ext>
                  </a:extLst>
                </a:gridCol>
              </a:tblGrid>
              <a:tr h="768745">
                <a:tc gridSpan="2">
                  <a:txBody>
                    <a:bodyPr/>
                    <a:lstStyle/>
                    <a:p>
                      <a:pPr algn="ctr"/>
                      <a:r>
                        <a:rPr kumimoji="0" lang="en-US" altLang="en-US" sz="32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Distinctions Between 144,000 &amp; Multitude</a:t>
                      </a:r>
                      <a:endParaRPr lang="en-US" sz="3200" dirty="0">
                        <a:latin typeface="Calibri" panose="020F0502020204030204" pitchFamily="34" charset="0"/>
                        <a:cs typeface="Calibri" panose="020F0502020204030204" pitchFamily="34" charset="0"/>
                      </a:endParaRPr>
                    </a:p>
                  </a:txBody>
                  <a:tcPr anchor="ctr"/>
                </a:tc>
                <a:tc hMerge="1">
                  <a:txBody>
                    <a:bodyPr/>
                    <a:lstStyle/>
                    <a:p>
                      <a:endParaRPr lang="en-US" dirty="0"/>
                    </a:p>
                  </a:txBody>
                  <a:tcPr/>
                </a:tc>
                <a:extLst>
                  <a:ext uri="{0D108BD9-81ED-4DB2-BD59-A6C34878D82A}">
                    <a16:rowId xmlns:a16="http://schemas.microsoft.com/office/drawing/2014/main" val="1673481748"/>
                  </a:ext>
                </a:extLst>
              </a:tr>
              <a:tr h="687827">
                <a:tc>
                  <a:txBody>
                    <a:bodyPr/>
                    <a:lstStyle/>
                    <a:p>
                      <a:pPr marL="461963" indent="-461963" algn="ctr" eaLnBrk="1" hangingPunct="1">
                        <a:defRPr/>
                      </a:pPr>
                      <a:r>
                        <a:rPr lang="en-US" altLang="en-US" sz="2800" b="1" u="none" kern="1200" noProof="0" dirty="0">
                          <a:solidFill>
                            <a:srgbClr val="C00000"/>
                          </a:solidFill>
                          <a:effectLst/>
                          <a:latin typeface="Calibri" panose="020F0502020204030204" pitchFamily="34" charset="0"/>
                          <a:ea typeface="+mn-ea"/>
                          <a:cs typeface="Calibri" panose="020F0502020204030204" pitchFamily="34" charset="0"/>
                        </a:rPr>
                        <a:t>144,000</a:t>
                      </a:r>
                      <a:endParaRPr lang="en-US" sz="2800" b="1" u="none" kern="120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461963" indent="-461963" algn="ctr" eaLnBrk="1" hangingPunct="1">
                        <a:defRPr/>
                      </a:pPr>
                      <a:r>
                        <a:rPr lang="en-US" altLang="en-US" sz="2800" b="1" u="none" kern="1200" noProof="0" dirty="0">
                          <a:solidFill>
                            <a:schemeClr val="bg1">
                              <a:lumMod val="50000"/>
                            </a:schemeClr>
                          </a:solidFill>
                          <a:effectLst/>
                          <a:latin typeface="Calibri" panose="020F0502020204030204" pitchFamily="34" charset="0"/>
                          <a:ea typeface="+mn-ea"/>
                          <a:cs typeface="Calibri" panose="020F0502020204030204" pitchFamily="34" charset="0"/>
                        </a:rPr>
                        <a:t>MULTITUDE</a:t>
                      </a:r>
                      <a:endParaRPr lang="en-US" sz="2800" b="1" u="none" kern="1200" dirty="0">
                        <a:solidFill>
                          <a:schemeClr val="bg1">
                            <a:lumMod val="50000"/>
                          </a:schemeClr>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2348412215"/>
                  </a:ext>
                </a:extLst>
              </a:tr>
              <a:tr h="687827">
                <a:tc>
                  <a:txBody>
                    <a:bodyPr/>
                    <a:lstStyle/>
                    <a:p>
                      <a:pPr marL="461963" indent="-461963" algn="l" eaLnBrk="1" hangingPunct="1">
                        <a:defRPr/>
                      </a:pPr>
                      <a:r>
                        <a:rPr lang="en-US" sz="2800" b="1" u="none" dirty="0">
                          <a:solidFill>
                            <a:schemeClr val="bg2"/>
                          </a:solidFill>
                          <a:effectLst/>
                          <a:latin typeface="Calibri" panose="020F0502020204030204" pitchFamily="34" charset="0"/>
                          <a:cs typeface="Calibri" panose="020F0502020204030204" pitchFamily="34" charset="0"/>
                        </a:rPr>
                        <a:t>Revelation 7:1-8</a:t>
                      </a:r>
                    </a:p>
                  </a:txBody>
                  <a:tcPr anchor="ctr"/>
                </a:tc>
                <a:tc>
                  <a:txBody>
                    <a:bodyPr/>
                    <a:lstStyle/>
                    <a:p>
                      <a:pPr marL="461963" indent="-461963" algn="l" eaLnBrk="1" hangingPunct="1">
                        <a:defRPr/>
                      </a:pPr>
                      <a:r>
                        <a:rPr lang="en-US" sz="2800" b="1" u="none" dirty="0">
                          <a:solidFill>
                            <a:schemeClr val="bg2"/>
                          </a:solidFill>
                          <a:effectLst/>
                          <a:latin typeface="Calibri" panose="020F0502020204030204" pitchFamily="34" charset="0"/>
                          <a:cs typeface="Calibri" panose="020F0502020204030204" pitchFamily="34" charset="0"/>
                        </a:rPr>
                        <a:t>Revelation 7:9-17</a:t>
                      </a:r>
                    </a:p>
                  </a:txBody>
                  <a:tcPr anchor="ctr"/>
                </a:tc>
                <a:extLst>
                  <a:ext uri="{0D108BD9-81ED-4DB2-BD59-A6C34878D82A}">
                    <a16:rowId xmlns:a16="http://schemas.microsoft.com/office/drawing/2014/main" val="2039530397"/>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Numbered</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Innumerable</a:t>
                      </a:r>
                    </a:p>
                  </a:txBody>
                  <a:tcPr anchor="ctr"/>
                </a:tc>
                <a:extLst>
                  <a:ext uri="{0D108BD9-81ED-4DB2-BD59-A6C34878D82A}">
                    <a16:rowId xmlns:a16="http://schemas.microsoft.com/office/drawing/2014/main" val="1030757281"/>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Jews</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All nations</a:t>
                      </a:r>
                    </a:p>
                  </a:txBody>
                  <a:tcPr anchor="ctr"/>
                </a:tc>
                <a:extLst>
                  <a:ext uri="{0D108BD9-81ED-4DB2-BD59-A6C34878D82A}">
                    <a16:rowId xmlns:a16="http://schemas.microsoft.com/office/drawing/2014/main" val="2861922657"/>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Sealed</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Slain</a:t>
                      </a:r>
                    </a:p>
                  </a:txBody>
                  <a:tcPr anchor="ctr"/>
                </a:tc>
                <a:extLst>
                  <a:ext uri="{0D108BD9-81ED-4DB2-BD59-A6C34878D82A}">
                    <a16:rowId xmlns:a16="http://schemas.microsoft.com/office/drawing/2014/main" val="2431306076"/>
                  </a:ext>
                </a:extLst>
              </a:tr>
              <a:tr h="647360">
                <a:tc>
                  <a:txBody>
                    <a:bodyPr/>
                    <a:lstStyle/>
                    <a:p>
                      <a:r>
                        <a:rPr lang="en-US" sz="2600" b="1" dirty="0">
                          <a:effectLst/>
                          <a:latin typeface="Calibri" panose="020F0502020204030204" pitchFamily="34" charset="0"/>
                          <a:cs typeface="Calibri" panose="020F0502020204030204" pitchFamily="34" charset="0"/>
                        </a:rPr>
                        <a:t>Sealed </a:t>
                      </a:r>
                      <a:r>
                        <a:rPr lang="en-US" sz="2600" b="1" u="sng" dirty="0">
                          <a:solidFill>
                            <a:srgbClr val="C00000"/>
                          </a:solidFill>
                          <a:effectLst/>
                          <a:latin typeface="Calibri" panose="020F0502020204030204" pitchFamily="34" charset="0"/>
                          <a:cs typeface="Calibri" panose="020F0502020204030204" pitchFamily="34" charset="0"/>
                        </a:rPr>
                        <a:t>before</a:t>
                      </a:r>
                      <a:r>
                        <a:rPr lang="en-US" sz="2600" b="1" dirty="0">
                          <a:effectLst/>
                          <a:latin typeface="Calibri" panose="020F0502020204030204" pitchFamily="34" charset="0"/>
                          <a:cs typeface="Calibri" panose="020F0502020204030204" pitchFamily="34" charset="0"/>
                        </a:rPr>
                        <a:t> the Tribulation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effectLst/>
                          <a:latin typeface="Calibri" panose="020F0502020204030204" pitchFamily="34" charset="0"/>
                          <a:cs typeface="Calibri" panose="020F0502020204030204" pitchFamily="34" charset="0"/>
                        </a:rPr>
                        <a:t>Converted </a:t>
                      </a:r>
                      <a:r>
                        <a:rPr lang="en-US" sz="2600" b="1" u="sng" kern="1200" dirty="0">
                          <a:solidFill>
                            <a:schemeClr val="bg1">
                              <a:lumMod val="50000"/>
                            </a:schemeClr>
                          </a:solidFill>
                          <a:effectLst/>
                          <a:latin typeface="Calibri" panose="020F0502020204030204" pitchFamily="34" charset="0"/>
                          <a:ea typeface="+mn-ea"/>
                          <a:cs typeface="Calibri" panose="020F0502020204030204" pitchFamily="34" charset="0"/>
                        </a:rPr>
                        <a:t>out of</a:t>
                      </a:r>
                      <a:r>
                        <a:rPr lang="en-US" sz="2600" b="1" dirty="0">
                          <a:effectLst/>
                          <a:latin typeface="Calibri" panose="020F0502020204030204" pitchFamily="34" charset="0"/>
                          <a:cs typeface="Calibri" panose="020F0502020204030204" pitchFamily="34" charset="0"/>
                        </a:rPr>
                        <a:t> the Tribulation</a:t>
                      </a:r>
                    </a:p>
                  </a:txBody>
                  <a:tcPr anchor="ctr"/>
                </a:tc>
                <a:extLst>
                  <a:ext uri="{0D108BD9-81ED-4DB2-BD59-A6C34878D82A}">
                    <a16:rowId xmlns:a16="http://schemas.microsoft.com/office/drawing/2014/main" val="256274081"/>
                  </a:ext>
                </a:extLst>
              </a:tr>
              <a:tr h="52598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000" dirty="0">
                          <a:effectLst/>
                          <a:latin typeface="Calibri" panose="020F0502020204030204" pitchFamily="34" charset="0"/>
                          <a:cs typeface="Calibri" panose="020F0502020204030204" pitchFamily="34" charset="0"/>
                        </a:rPr>
                        <a:t>Hitchcock and Ice, </a:t>
                      </a:r>
                      <a:r>
                        <a:rPr lang="en-US" altLang="en-US" sz="2000" i="1" dirty="0">
                          <a:effectLst/>
                          <a:latin typeface="Calibri" panose="020F0502020204030204" pitchFamily="34" charset="0"/>
                          <a:cs typeface="Calibri" panose="020F0502020204030204" pitchFamily="34" charset="0"/>
                        </a:rPr>
                        <a:t>The Truth Behind Left Behind</a:t>
                      </a:r>
                      <a:r>
                        <a:rPr lang="en-US" altLang="en-US" sz="2000" dirty="0">
                          <a:effectLst/>
                          <a:latin typeface="Calibri" panose="020F0502020204030204" pitchFamily="34" charset="0"/>
                          <a:cs typeface="Calibri" panose="020F0502020204030204" pitchFamily="34" charset="0"/>
                        </a:rPr>
                        <a:t>, 77</a:t>
                      </a:r>
                    </a:p>
                  </a:txBody>
                  <a:tcPr anchor="ctr"/>
                </a:tc>
                <a:tc hMerge="1">
                  <a:txBody>
                    <a:bodyPr/>
                    <a:lstStyle/>
                    <a:p>
                      <a:endParaRPr lang="en-US" dirty="0"/>
                    </a:p>
                  </a:txBody>
                  <a:tcPr/>
                </a:tc>
                <a:extLst>
                  <a:ext uri="{0D108BD9-81ED-4DB2-BD59-A6C34878D82A}">
                    <a16:rowId xmlns:a16="http://schemas.microsoft.com/office/drawing/2014/main" val="2472296049"/>
                  </a:ext>
                </a:extLst>
              </a:tr>
            </a:tbl>
          </a:graphicData>
        </a:graphic>
      </p:graphicFrame>
    </p:spTree>
    <p:extLst>
      <p:ext uri="{BB962C8B-B14F-4D97-AF65-F5344CB8AC3E}">
        <p14:creationId xmlns:p14="http://schemas.microsoft.com/office/powerpoint/2010/main" val="19107605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5157276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lnSpc>
                <a:spcPct val="100000"/>
              </a:lnSpc>
            </a:pPr>
            <a:r>
              <a:rPr lang="en-US" sz="3600" dirty="0">
                <a:solidFill>
                  <a:srgbClr val="00FFFF"/>
                </a:solidFill>
                <a:effectLst>
                  <a:outerShdw blurRad="38100" dist="38100" dir="2700000" algn="tl">
                    <a:srgbClr val="000000">
                      <a:alpha val="43137"/>
                    </a:srgbClr>
                  </a:outerShdw>
                </a:effectLst>
              </a:rPr>
              <a:t>2 Thessalonians</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 </a:t>
            </a:r>
            <a:r>
              <a:rPr lang="en-US" sz="3600" dirty="0">
                <a:solidFill>
                  <a:srgbClr val="00FFFF"/>
                </a:solidFill>
                <a:effectLst>
                  <a:outerShdw blurRad="38100" dist="38100" dir="2700000" algn="tl">
                    <a:srgbClr val="000000">
                      <a:alpha val="43137"/>
                    </a:srgbClr>
                  </a:outerShdw>
                </a:effectLst>
              </a:rPr>
              <a:t>2</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:10-12</a:t>
            </a:r>
            <a:br>
              <a:rPr lang="en-US" sz="36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rPr>
              <a:t>Destruction of the Lawless One’s Followers</a:t>
            </a:r>
          </a:p>
        </p:txBody>
      </p:sp>
      <p:sp>
        <p:nvSpPr>
          <p:cNvPr id="161795" name="Rectangle 3"/>
          <p:cNvSpPr>
            <a:spLocks noGrp="1" noChangeArrowheads="1"/>
          </p:cNvSpPr>
          <p:nvPr>
            <p:ph type="body" idx="1"/>
          </p:nvPr>
        </p:nvSpPr>
        <p:spPr>
          <a:xfrm>
            <a:off x="609600" y="2147131"/>
            <a:ext cx="7467600" cy="2424870"/>
          </a:xfrm>
        </p:spPr>
        <p:txBody>
          <a:bodyPr/>
          <a:lstStyle/>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dirty="0">
                <a:effectLst>
                  <a:outerShdw blurRad="38100" dist="38100" dir="2700000" algn="tl">
                    <a:srgbClr val="000000">
                      <a:alpha val="43137"/>
                    </a:srgbClr>
                  </a:outerShdw>
                </a:effectLst>
              </a:rPr>
              <a:t>The judgment’s cause</a:t>
            </a:r>
            <a:r>
              <a:rPr lang="en-US" sz="32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10</a:t>
            </a:r>
            <a:r>
              <a:rPr lang="en-US" sz="3200" dirty="0">
                <a:effectLst>
                  <a:outerShdw blurRad="38100" dist="38100" dir="2700000" algn="tl">
                    <a:srgbClr val="000000">
                      <a:alpha val="43137"/>
                    </a:srgbClr>
                  </a:outerShdw>
                </a:effectLst>
              </a:rPr>
              <a:t>)</a:t>
            </a:r>
          </a:p>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dirty="0">
                <a:effectLst>
                  <a:outerShdw blurRad="38100" dist="38100" dir="2700000" algn="tl">
                    <a:srgbClr val="000000">
                      <a:alpha val="43137"/>
                    </a:srgbClr>
                  </a:outerShdw>
                </a:effectLst>
              </a:rPr>
              <a:t>The j</a:t>
            </a:r>
            <a:r>
              <a:rPr lang="en-US" sz="3200" dirty="0">
                <a:effectLst>
                  <a:outerShdw blurRad="38100" dist="38100" dir="2700000" algn="tl">
                    <a:srgbClr val="000000">
                      <a:alpha val="43137"/>
                    </a:srgbClr>
                  </a:outerShdw>
                </a:effectLst>
              </a:rPr>
              <a:t>udgment itself (</a:t>
            </a:r>
            <a:r>
              <a:rPr lang="en-US" dirty="0">
                <a:effectLst>
                  <a:outerShdw blurRad="38100" dist="38100" dir="2700000" algn="tl">
                    <a:srgbClr val="000000">
                      <a:alpha val="43137"/>
                    </a:srgbClr>
                  </a:outerShdw>
                </a:effectLst>
              </a:rPr>
              <a:t>11</a:t>
            </a:r>
            <a:r>
              <a:rPr lang="en-US" sz="3200" dirty="0">
                <a:effectLst>
                  <a:outerShdw blurRad="38100" dist="38100" dir="2700000" algn="tl">
                    <a:srgbClr val="000000">
                      <a:alpha val="43137"/>
                    </a:srgbClr>
                  </a:outerShdw>
                </a:effectLst>
              </a:rPr>
              <a:t>)</a:t>
            </a:r>
          </a:p>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dirty="0">
                <a:effectLst>
                  <a:outerShdw blurRad="38100" dist="38100" dir="2700000" algn="tl">
                    <a:srgbClr val="000000">
                      <a:alpha val="43137"/>
                    </a:srgbClr>
                  </a:outerShdw>
                </a:effectLst>
              </a:rPr>
              <a:t>The judgment’s purpose (12)</a:t>
            </a:r>
            <a:endParaRPr lang="en-US" sz="3200"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FB154A21-5487-48F3-3079-AC4DAB494891}"/>
              </a:ext>
            </a:extLst>
          </p:cNvPr>
          <p:cNvPicPr>
            <a:picLocks noChangeAspect="1"/>
          </p:cNvPicPr>
          <p:nvPr/>
        </p:nvPicPr>
        <p:blipFill>
          <a:blip r:embed="rId3"/>
          <a:stretch>
            <a:fillRect/>
          </a:stretch>
        </p:blipFill>
        <p:spPr>
          <a:xfrm>
            <a:off x="8305800" y="2438400"/>
            <a:ext cx="3090940" cy="2286198"/>
          </a:xfrm>
          <a:prstGeom prst="rect">
            <a:avLst/>
          </a:prstGeom>
        </p:spPr>
      </p:pic>
    </p:spTree>
    <p:extLst>
      <p:ext uri="{BB962C8B-B14F-4D97-AF65-F5344CB8AC3E}">
        <p14:creationId xmlns:p14="http://schemas.microsoft.com/office/powerpoint/2010/main" val="18400456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2F4B24-F7A3-6425-124E-7C3DEB3D4F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Thessalonians 2:2</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you not be quickly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shaken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your composure or be disturbed either by a spirit or a message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letter as if from us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effect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day of the Lord [the Tribulation] has come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7" name="Picture 4">
            <a:extLst>
              <a:ext uri="{FF2B5EF4-FFF2-40B4-BE49-F238E27FC236}">
                <a16:creationId xmlns:a16="http://schemas.microsoft.com/office/drawing/2014/main" id="{F2B1142E-80B7-434D-8660-B3E9023C053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60394" y="3048000"/>
            <a:ext cx="1471213"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361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86FF0-FFD5-9114-1F82-8F8894C60648}"/>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30717414-C508-CE89-5982-1EA83F1EA849}"/>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57E467DC-F21F-3FC6-04AB-1794B9A06E67}"/>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departure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0917BE9E-EBB1-A52D-F9A7-55B62CCBF32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1336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2F4B24-F7A3-6425-124E-7C3DEB3D4F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Thessalonians 2:2</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you not be quickly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shaken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your composure or be disturbed either by a spirit or a message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letter as if from us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effect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day of the Lord [the Tribulation] has come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7" name="Picture 4">
            <a:extLst>
              <a:ext uri="{FF2B5EF4-FFF2-40B4-BE49-F238E27FC236}">
                <a16:creationId xmlns:a16="http://schemas.microsoft.com/office/drawing/2014/main" id="{F2B1142E-80B7-434D-8660-B3E9023C053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60394" y="3048000"/>
            <a:ext cx="1471213"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262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ECEC35-9207-4506-B142-1EA028570B67}"/>
              </a:ext>
            </a:extLst>
          </p:cNvPr>
          <p:cNvPicPr>
            <a:picLocks noChangeAspect="1"/>
          </p:cNvPicPr>
          <p:nvPr/>
        </p:nvPicPr>
        <p:blipFill>
          <a:blip r:embed="rId2"/>
          <a:stretch>
            <a:fillRect/>
          </a:stretch>
        </p:blipFill>
        <p:spPr>
          <a:xfrm>
            <a:off x="1981204" y="228600"/>
            <a:ext cx="8229599" cy="64008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1AE4D5-63C4-49F3-B6FF-21A95F24B8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81200" y="228600"/>
            <a:ext cx="8229600" cy="6400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departure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6105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(2:3-12)</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departure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6091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departure (2:3a)</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91554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10609"/>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18410</TotalTime>
  <Words>1625</Words>
  <Application>Microsoft Office PowerPoint</Application>
  <PresentationFormat>Widescreen</PresentationFormat>
  <Paragraphs>302</Paragraphs>
  <Slides>37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Calibri</vt:lpstr>
      <vt:lpstr>Times New Roman</vt:lpstr>
      <vt:lpstr>Wingdings</vt:lpstr>
      <vt:lpstr>Azure</vt:lpstr>
      <vt:lpstr>PowerPoint Presentation</vt:lpstr>
      <vt:lpstr>PowerPoint Presentation</vt:lpstr>
      <vt:lpstr>2 Thessalonians 2:1-12</vt:lpstr>
      <vt:lpstr>PowerPoint Presentation</vt:lpstr>
      <vt:lpstr>PowerPoint Presentation</vt:lpstr>
      <vt:lpstr>PowerPoint Presentation</vt:lpstr>
      <vt:lpstr>2 Thessalonians 2:1-12</vt:lpstr>
      <vt:lpstr>2 Thessalonians 2:1-12</vt:lpstr>
      <vt:lpstr>2 Thessalonians 2:1-12</vt:lpstr>
      <vt:lpstr>2 Thessalonians 2:1-12</vt:lpstr>
      <vt:lpstr>2 Thessalonians 2:1-12</vt:lpstr>
      <vt:lpstr>2 Thessalonians 2:1-12</vt:lpstr>
      <vt:lpstr>2 Thessalonians 2:10-12 Destruction of the Lawless One’s Followers</vt:lpstr>
      <vt:lpstr>2 Thessalonians 2:10-12 Destruction of the Lawless One’s Followers</vt:lpstr>
      <vt:lpstr>PowerPoint Presentation</vt:lpstr>
      <vt:lpstr>PowerPoint Presentation</vt:lpstr>
      <vt:lpstr>PowerPoint Presentation</vt:lpstr>
      <vt:lpstr>Lewis Sperry Chafer, vol. 7, Systematic Theology (Grand Rapids, MI: Kregel Publications, 1993), 265-66.</vt:lpstr>
      <vt:lpstr>PowerPoint Presentation</vt:lpstr>
      <vt:lpstr>PowerPoint Presentation</vt:lpstr>
      <vt:lpstr>PowerPoint Presentation</vt:lpstr>
      <vt:lpstr>PowerPoint Presentation</vt:lpstr>
      <vt:lpstr>2 Thessalonians 2:10-12 Destruction of the Lawless One’s Followers</vt:lpstr>
      <vt:lpstr>Charles Ryrie The Ryrie Study Bible, page 1489</vt:lpstr>
      <vt:lpstr>1st Six Seals (Revelation 6)</vt:lpstr>
      <vt:lpstr>PowerPoint Presentation</vt:lpstr>
      <vt:lpstr>PowerPoint Presentation</vt:lpstr>
      <vt:lpstr>PowerPoint Presentation</vt:lpstr>
      <vt:lpstr>2 Thessalonians 2:10-12 Destruction of the Lawless One’s Followers</vt:lpstr>
      <vt:lpstr>PowerPoint Presentation</vt:lpstr>
      <vt:lpstr>PowerPoint Presentation</vt:lpstr>
      <vt:lpstr>PowerPoint Presentation</vt:lpstr>
      <vt:lpstr>PowerPoint Presentation</vt:lpstr>
      <vt:lpstr>Conclusion</vt:lpstr>
      <vt:lpstr>2 Thessalonians 2:10-12 Destruction of the Lawless One’s Followers</vt:lpstr>
      <vt:lpstr>PowerPoint Presentation</vt:lpstr>
      <vt:lpstr>2 Thessalonians 2:1-12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Thessalonians 027 - 2v9</dc:title>
  <dc:subject>THE RAPTURE</dc:subject>
  <dc:creator>A. Woods</dc:creator>
  <dc:description>Modified by Jim McGowan</dc:description>
  <cp:lastModifiedBy>Jim McGowan</cp:lastModifiedBy>
  <cp:revision>2211</cp:revision>
  <cp:lastPrinted>2024-04-07T11:50:16Z</cp:lastPrinted>
  <dcterms:created xsi:type="dcterms:W3CDTF">2009-03-17T12:21:13Z</dcterms:created>
  <dcterms:modified xsi:type="dcterms:W3CDTF">2024-04-07T11:50:25Z</dcterms:modified>
</cp:coreProperties>
</file>