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2094" r:id="rId2"/>
    <p:sldId id="9505" r:id="rId3"/>
    <p:sldId id="11096" r:id="rId4"/>
    <p:sldId id="11183" r:id="rId5"/>
    <p:sldId id="11184" r:id="rId6"/>
    <p:sldId id="11028" r:id="rId7"/>
    <p:sldId id="11118" r:id="rId8"/>
    <p:sldId id="11122" r:id="rId9"/>
    <p:sldId id="11140" r:id="rId10"/>
    <p:sldId id="11142" r:id="rId11"/>
    <p:sldId id="11143" r:id="rId12"/>
    <p:sldId id="11144" r:id="rId13"/>
    <p:sldId id="11148" r:id="rId14"/>
    <p:sldId id="11149" r:id="rId15"/>
    <p:sldId id="11150" r:id="rId16"/>
    <p:sldId id="11079" r:id="rId17"/>
    <p:sldId id="11188" r:id="rId18"/>
    <p:sldId id="10552" r:id="rId19"/>
    <p:sldId id="10553" r:id="rId20"/>
    <p:sldId id="10554" r:id="rId21"/>
    <p:sldId id="11152" r:id="rId22"/>
    <p:sldId id="6494" r:id="rId23"/>
    <p:sldId id="6481" r:id="rId24"/>
    <p:sldId id="10563" r:id="rId25"/>
    <p:sldId id="11189" r:id="rId26"/>
    <p:sldId id="11186" r:id="rId27"/>
    <p:sldId id="11190" r:id="rId28"/>
    <p:sldId id="3821" r:id="rId29"/>
    <p:sldId id="1445" r:id="rId30"/>
    <p:sldId id="1446" r:id="rId31"/>
    <p:sldId id="3829" r:id="rId32"/>
    <p:sldId id="11145" r:id="rId33"/>
    <p:sldId id="11153" r:id="rId34"/>
    <p:sldId id="11154" r:id="rId35"/>
    <p:sldId id="11155" r:id="rId36"/>
    <p:sldId id="3852" r:id="rId37"/>
    <p:sldId id="3853" r:id="rId38"/>
    <p:sldId id="11146" r:id="rId39"/>
    <p:sldId id="11156" r:id="rId40"/>
    <p:sldId id="11157" r:id="rId41"/>
    <p:sldId id="11158" r:id="rId42"/>
    <p:sldId id="11159" r:id="rId43"/>
    <p:sldId id="11160" r:id="rId44"/>
    <p:sldId id="11161" r:id="rId45"/>
    <p:sldId id="11147" r:id="rId46"/>
    <p:sldId id="11162" r:id="rId47"/>
    <p:sldId id="11163" r:id="rId48"/>
    <p:sldId id="11164" r:id="rId49"/>
    <p:sldId id="11165" r:id="rId50"/>
    <p:sldId id="11166" r:id="rId51"/>
    <p:sldId id="11167" r:id="rId52"/>
    <p:sldId id="11141" r:id="rId53"/>
    <p:sldId id="11168" r:id="rId54"/>
    <p:sldId id="11169" r:id="rId55"/>
    <p:sldId id="11171" r:id="rId56"/>
    <p:sldId id="11172" r:id="rId57"/>
    <p:sldId id="11173" r:id="rId58"/>
    <p:sldId id="11187" r:id="rId59"/>
    <p:sldId id="11170" r:id="rId60"/>
    <p:sldId id="11174" r:id="rId61"/>
    <p:sldId id="11176" r:id="rId62"/>
    <p:sldId id="11179" r:id="rId63"/>
    <p:sldId id="11180" r:id="rId64"/>
    <p:sldId id="11181" r:id="rId65"/>
    <p:sldId id="11177" r:id="rId66"/>
    <p:sldId id="11178" r:id="rId67"/>
    <p:sldId id="10522" r:id="rId68"/>
    <p:sldId id="11139" r:id="rId69"/>
    <p:sldId id="10524" r:id="rId70"/>
  </p:sldIdLst>
  <p:sldSz cx="12192000" cy="6858000"/>
  <p:notesSz cx="7315200" cy="9601200"/>
  <p:custDataLst>
    <p:tags r:id="rId7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7" autoAdjust="0"/>
    <p:restoredTop sz="96191" autoAdjust="0"/>
  </p:normalViewPr>
  <p:slideViewPr>
    <p:cSldViewPr>
      <p:cViewPr>
        <p:scale>
          <a:sx n="90" d="100"/>
          <a:sy n="90" d="100"/>
        </p:scale>
        <p:origin x="624" y="4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9DC7A30-8118-4AF1-B5BB-5BFF9A6C1D29}"/>
    <pc:docChg chg="custSel modHandout">
      <pc:chgData name="Jim McGowan" userId="e2c7446dd3aca506" providerId="LiveId" clId="{B9DC7A30-8118-4AF1-B5BB-5BFF9A6C1D29}" dt="2024-04-02T14:47:23.495" v="9" actId="6549"/>
      <pc:docMkLst>
        <pc:docMk/>
      </pc:docMkLst>
    </pc:docChg>
  </pc:docChgLst>
  <pc:docChgLst>
    <pc:chgData name="Jim McGowan" userId="e2c7446dd3aca506" providerId="LiveId" clId="{30D5A55B-D76C-4480-BC76-1B43837C9A2F}"/>
    <pc:docChg chg="custSel replTag delTag modHandout">
      <pc:chgData name="Jim McGowan" userId="e2c7446dd3aca506" providerId="LiveId" clId="{30D5A55B-D76C-4480-BC76-1B43837C9A2F}" dt="2024-03-19T14:58:34.724" v="21"/>
      <pc:docMkLst>
        <pc:docMk/>
      </pc:docMkLst>
    </pc:docChg>
  </pc:docChgLst>
  <pc:docChgLst>
    <pc:chgData name="Jim McGowan" userId="e2c7446dd3aca506" providerId="LiveId" clId="{75EC2181-3AD5-49C6-9E06-DFE3A56C7712}"/>
    <pc:docChg chg="custSel addSld modSld replTag delTag">
      <pc:chgData name="Jim McGowan" userId="e2c7446dd3aca506" providerId="LiveId" clId="{75EC2181-3AD5-49C6-9E06-DFE3A56C7712}" dt="2024-03-24T17:19:22.056" v="22"/>
      <pc:docMkLst>
        <pc:docMk/>
      </pc:docMkLst>
      <pc:sldChg chg="delSp modSp new mod">
        <pc:chgData name="Jim McGowan" userId="e2c7446dd3aca506" providerId="LiveId" clId="{75EC2181-3AD5-49C6-9E06-DFE3A56C7712}" dt="2024-03-24T17:19:12.717" v="20" actId="122"/>
        <pc:sldMkLst>
          <pc:docMk/>
          <pc:sldMk cId="1924896120" sldId="11191"/>
        </pc:sldMkLst>
        <pc:spChg chg="mod">
          <ac:chgData name="Jim McGowan" userId="e2c7446dd3aca506" providerId="LiveId" clId="{75EC2181-3AD5-49C6-9E06-DFE3A56C7712}" dt="2024-03-24T17:19:12.717" v="20" actId="122"/>
          <ac:spMkLst>
            <pc:docMk/>
            <pc:sldMk cId="1924896120" sldId="11191"/>
            <ac:spMk id="2" creationId="{DD339F66-D3DA-DC98-B64B-04EEE77CF1DB}"/>
          </ac:spMkLst>
        </pc:spChg>
        <pc:spChg chg="del">
          <ac:chgData name="Jim McGowan" userId="e2c7446dd3aca506" providerId="LiveId" clId="{75EC2181-3AD5-49C6-9E06-DFE3A56C7712}" dt="2024-03-24T17:19:00.978" v="13" actId="478"/>
          <ac:spMkLst>
            <pc:docMk/>
            <pc:sldMk cId="1924896120" sldId="11191"/>
            <ac:spMk id="3" creationId="{5D5E21CF-20CC-07EB-5967-B1C751CD0E2B}"/>
          </ac:spMkLst>
        </pc:spChg>
      </pc:sldChg>
    </pc:docChg>
  </pc:docChgLst>
  <pc:docChgLst>
    <pc:chgData name="Jim McGowan" userId="e2c7446dd3aca506" providerId="LiveId" clId="{767C4BBB-4A6F-47F6-8518-87CB864D3AA5}"/>
    <pc:docChg chg="custSel addSld modSld replTag delTag">
      <pc:chgData name="Jim McGowan" userId="e2c7446dd3aca506" providerId="LiveId" clId="{767C4BBB-4A6F-47F6-8518-87CB864D3AA5}" dt="2024-03-03T18:26:52.133" v="23"/>
      <pc:docMkLst>
        <pc:docMk/>
      </pc:docMkLst>
      <pc:sldChg chg="delSp modSp new mod">
        <pc:chgData name="Jim McGowan" userId="e2c7446dd3aca506" providerId="LiveId" clId="{767C4BBB-4A6F-47F6-8518-87CB864D3AA5}" dt="2024-03-03T18:26:46.973" v="21" actId="255"/>
        <pc:sldMkLst>
          <pc:docMk/>
          <pc:sldMk cId="2403621910" sldId="11127"/>
        </pc:sldMkLst>
        <pc:spChg chg="mod">
          <ac:chgData name="Jim McGowan" userId="e2c7446dd3aca506" providerId="LiveId" clId="{767C4BBB-4A6F-47F6-8518-87CB864D3AA5}" dt="2024-03-03T18:26:46.973" v="21" actId="255"/>
          <ac:spMkLst>
            <pc:docMk/>
            <pc:sldMk cId="2403621910" sldId="11127"/>
            <ac:spMk id="2" creationId="{12D665CD-0A9D-6ED7-85D3-27AE72B8CDE9}"/>
          </ac:spMkLst>
        </pc:spChg>
        <pc:spChg chg="del">
          <ac:chgData name="Jim McGowan" userId="e2c7446dd3aca506" providerId="LiveId" clId="{767C4BBB-4A6F-47F6-8518-87CB864D3AA5}" dt="2024-03-03T18:26:26.814" v="1" actId="478"/>
          <ac:spMkLst>
            <pc:docMk/>
            <pc:sldMk cId="2403621910" sldId="11127"/>
            <ac:spMk id="3" creationId="{C7AB2F32-CA07-01B0-6C90-9B6A192A2F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154 - 39v7-23</a:t>
            </a:r>
          </a:p>
          <a:p>
            <a:pPr>
              <a:defRPr/>
            </a:pPr>
            <a:r>
              <a:rPr lang="en-US" sz="1400"/>
              <a:t>04-07-2024</a:t>
            </a:r>
            <a:endParaRPr lang="en-US" sz="14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4/7/2024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58</a:t>
            </a:fld>
            <a:endParaRPr lang="en-US" altLang="en-US" dirty="0"/>
          </a:p>
        </p:txBody>
      </p:sp>
    </p:spTree>
    <p:extLst>
      <p:ext uri="{BB962C8B-B14F-4D97-AF65-F5344CB8AC3E}">
        <p14:creationId xmlns:p14="http://schemas.microsoft.com/office/powerpoint/2010/main" val="421917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69</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4/7/2024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83563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2245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5234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9354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39:8-9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Refusal (8a)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Reasons (8b-9)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2740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39:8-9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Refusal (8a)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Reasons (8b-9)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0825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39:8-9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Refusal (8a)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Reasons (8b-9)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452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39:8b-9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22098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Potiphar (8b-9a)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God (9b)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9214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E8BCE-2B92-A0DC-CF49-DFB07901CE5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8496E40-5B0E-7B30-7BBB-57A4DD8E6A1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39:8b-9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Reasons</a:t>
            </a:r>
          </a:p>
        </p:txBody>
      </p:sp>
      <p:sp>
        <p:nvSpPr>
          <p:cNvPr id="161795" name="Rectangle 3">
            <a:extLst>
              <a:ext uri="{FF2B5EF4-FFF2-40B4-BE49-F238E27FC236}">
                <a16:creationId xmlns:a16="http://schemas.microsoft.com/office/drawing/2014/main" id="{FD716D91-7927-1457-FEA7-7A4F332C12F7}"/>
              </a:ext>
            </a:extLst>
          </p:cNvPr>
          <p:cNvSpPr>
            <a:spLocks noGrp="1" noChangeArrowheads="1"/>
          </p:cNvSpPr>
          <p:nvPr>
            <p:ph type="body" idx="1"/>
          </p:nvPr>
        </p:nvSpPr>
        <p:spPr>
          <a:xfrm>
            <a:off x="1447800" y="2057400"/>
            <a:ext cx="6629400" cy="22098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Betrayal of Potiphar (8b-9a)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God (9b)</a:t>
            </a:r>
          </a:p>
        </p:txBody>
      </p:sp>
      <p:pic>
        <p:nvPicPr>
          <p:cNvPr id="2" name="Picture 1">
            <a:extLst>
              <a:ext uri="{FF2B5EF4-FFF2-40B4-BE49-F238E27FC236}">
                <a16:creationId xmlns:a16="http://schemas.microsoft.com/office/drawing/2014/main" id="{B60B3B33-088A-683A-3518-BB23BC16E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5727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8" y="228323"/>
            <a:ext cx="8632684" cy="6401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7191306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t>
            </a:r>
            <a:r>
              <a:rPr lang="en-US">
                <a:effectLst>
                  <a:outerShdw blurRad="38100" dist="38100" dir="2700000" algn="tl">
                    <a:srgbClr val="000000">
                      <a:alpha val="43137"/>
                    </a:srgbClr>
                  </a:outerShdw>
                </a:effectLst>
              </a:rPr>
              <a:t>12:1–25:11)</a:t>
            </a:r>
            <a:endParaRPr lang="en-US" dirty="0">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9827745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39:8b-9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Reasons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22479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Betrayal of Potiphar (8b-9a)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Betrayal of God (9b)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181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1 Corinthians 6:19 </a:t>
            </a:r>
          </a:p>
          <a:p>
            <a:pPr marL="0" indent="0" algn="just" eaLnBrk="1" hangingPunct="1">
              <a:spcBef>
                <a:spcPts val="0"/>
              </a:spcBef>
              <a:buNone/>
            </a:pPr>
            <a:r>
              <a:rPr lang="en-US" sz="3600" dirty="0">
                <a:cs typeface="Calibri" panose="020F0502020204030204" pitchFamily="34" charset="0"/>
              </a:rPr>
              <a:t>“Or do you not know that </a:t>
            </a:r>
            <a:r>
              <a:rPr lang="en-US" sz="3600" b="1" u="sng" dirty="0">
                <a:solidFill>
                  <a:srgbClr val="FFFFCC"/>
                </a:solidFill>
                <a:cs typeface="Calibri" panose="020F0502020204030204" pitchFamily="34" charset="0"/>
              </a:rPr>
              <a:t>your body is a temple of the Holy Spirit who is in you</a:t>
            </a:r>
            <a:r>
              <a:rPr lang="en-US" sz="3600" dirty="0">
                <a:cs typeface="Calibri" panose="020F0502020204030204" pitchFamily="34" charset="0"/>
              </a:rPr>
              <a:t>, whom you have from God, and that you are not your own?”</a:t>
            </a:r>
          </a:p>
        </p:txBody>
      </p:sp>
      <p:pic>
        <p:nvPicPr>
          <p:cNvPr id="6" name="Picture 5">
            <a:extLst>
              <a:ext uri="{FF2B5EF4-FFF2-40B4-BE49-F238E27FC236}">
                <a16:creationId xmlns:a16="http://schemas.microsoft.com/office/drawing/2014/main" id="{D22A94EC-630A-4D63-9B68-F4F2E0FBA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2936" y="2590800"/>
            <a:ext cx="2246128" cy="2286000"/>
          </a:xfrm>
          <a:prstGeom prst="rect">
            <a:avLst/>
          </a:prstGeom>
        </p:spPr>
      </p:pic>
    </p:spTree>
    <p:extLst>
      <p:ext uri="{BB962C8B-B14F-4D97-AF65-F5344CB8AC3E}">
        <p14:creationId xmlns:p14="http://schemas.microsoft.com/office/powerpoint/2010/main" val="37797495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Ephesians 4:30 </a:t>
            </a:r>
          </a:p>
          <a:p>
            <a:pPr marL="0" indent="0" algn="just" eaLnBrk="1" hangingPunct="1">
              <a:spcBef>
                <a:spcPts val="0"/>
              </a:spcBef>
              <a:buNone/>
            </a:pPr>
            <a:r>
              <a:rPr lang="en-US" sz="3600" dirty="0">
                <a:cs typeface="Calibri" panose="020F0502020204030204" pitchFamily="34" charset="0"/>
              </a:rPr>
              <a:t>“Do not grieve the </a:t>
            </a:r>
            <a:r>
              <a:rPr lang="en-US" sz="3600" b="1" u="sng" dirty="0">
                <a:solidFill>
                  <a:srgbClr val="FFFFCC"/>
                </a:solidFill>
                <a:cs typeface="Calibri" panose="020F0502020204030204" pitchFamily="34" charset="0"/>
              </a:rPr>
              <a:t>Holy Spirit of God</a:t>
            </a:r>
            <a:r>
              <a:rPr lang="en-US" sz="3600" dirty="0">
                <a:cs typeface="Calibri" panose="020F0502020204030204" pitchFamily="34" charset="0"/>
              </a:rPr>
              <a:t>, by whom you were </a:t>
            </a:r>
            <a:r>
              <a:rPr lang="en-US" sz="3600" b="1" u="sng" dirty="0">
                <a:solidFill>
                  <a:srgbClr val="FFFFCC"/>
                </a:solidFill>
                <a:cs typeface="Calibri" panose="020F0502020204030204" pitchFamily="34" charset="0"/>
              </a:rPr>
              <a:t>sealed for the day of redemption</a:t>
            </a:r>
            <a:r>
              <a:rPr lang="en-US" sz="3600" dirty="0">
                <a:cs typeface="Calibri" panose="020F0502020204030204" pitchFamily="34" charset="0"/>
              </a:rPr>
              <a:t>.”</a:t>
            </a:r>
          </a:p>
          <a:p>
            <a:pPr marL="0" indent="0" algn="just" eaLnBrk="1" hangingPunct="1">
              <a:spcBef>
                <a:spcPts val="0"/>
              </a:spcBef>
              <a:buNone/>
            </a:pPr>
            <a:endParaRPr lang="en-US" sz="3600" dirty="0">
              <a:cs typeface="Calibri" panose="020F0502020204030204" pitchFamily="34" charset="0"/>
            </a:endParaRPr>
          </a:p>
        </p:txBody>
      </p:sp>
      <p:pic>
        <p:nvPicPr>
          <p:cNvPr id="4" name="Picture 3">
            <a:extLst>
              <a:ext uri="{FF2B5EF4-FFF2-40B4-BE49-F238E27FC236}">
                <a16:creationId xmlns:a16="http://schemas.microsoft.com/office/drawing/2014/main" id="{79829C59-7D75-4D86-4BD6-DB4A9FD5C9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2936" y="2590800"/>
            <a:ext cx="2246128" cy="2286000"/>
          </a:xfrm>
          <a:prstGeom prst="rect">
            <a:avLst/>
          </a:prstGeom>
        </p:spPr>
      </p:pic>
    </p:spTree>
    <p:extLst>
      <p:ext uri="{BB962C8B-B14F-4D97-AF65-F5344CB8AC3E}">
        <p14:creationId xmlns:p14="http://schemas.microsoft.com/office/powerpoint/2010/main" val="3379720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6501" y="3596640"/>
            <a:ext cx="1358998" cy="1280160"/>
          </a:xfrm>
          <a:prstGeom prst="rect">
            <a:avLst/>
          </a:prstGeom>
        </p:spPr>
      </p:pic>
    </p:spTree>
    <p:extLst>
      <p:ext uri="{BB962C8B-B14F-4D97-AF65-F5344CB8AC3E}">
        <p14:creationId xmlns:p14="http://schemas.microsoft.com/office/powerpoint/2010/main" val="35582389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5496-556F-C5E0-DD65-241362B6EED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0319F84-6946-8FF2-F73A-B905021618E0}"/>
              </a:ext>
            </a:extLst>
          </p:cNvPr>
          <p:cNvSpPr>
            <a:spLocks noGrp="1"/>
          </p:cNvSpPr>
          <p:nvPr>
            <p:ph type="title"/>
          </p:nvPr>
        </p:nvSpPr>
        <p:spPr>
          <a:xfrm>
            <a:off x="914400" y="304800"/>
            <a:ext cx="10363200" cy="1143000"/>
          </a:xfrm>
        </p:spPr>
        <p:txBody>
          <a:bodyPr/>
          <a:lstStyle/>
          <a:p>
            <a:pPr algn="ctr"/>
            <a:r>
              <a:rPr lang="en-US" dirty="0"/>
              <a:t>Westminster Shorter Catechism</a:t>
            </a:r>
            <a:br>
              <a:rPr lang="en-US" dirty="0"/>
            </a:br>
            <a:r>
              <a:rPr lang="en-US" dirty="0"/>
              <a:t>Q and A #1</a:t>
            </a:r>
          </a:p>
        </p:txBody>
      </p:sp>
      <p:sp>
        <p:nvSpPr>
          <p:cNvPr id="9" name="TextBox 8">
            <a:extLst>
              <a:ext uri="{FF2B5EF4-FFF2-40B4-BE49-F238E27FC236}">
                <a16:creationId xmlns:a16="http://schemas.microsoft.com/office/drawing/2014/main" id="{239498C8-D69E-F0A7-E30E-45FD75B420E2}"/>
              </a:ext>
            </a:extLst>
          </p:cNvPr>
          <p:cNvSpPr txBox="1"/>
          <p:nvPr/>
        </p:nvSpPr>
        <p:spPr>
          <a:xfrm>
            <a:off x="1066800" y="2209800"/>
            <a:ext cx="10058400" cy="1538883"/>
          </a:xfrm>
          <a:prstGeom prst="rect">
            <a:avLst/>
          </a:prstGeom>
          <a:noFill/>
        </p:spPr>
        <p:txBody>
          <a:bodyPr wrap="square" rtlCol="0">
            <a:spAutoFit/>
          </a:bodyPr>
          <a:lstStyle/>
          <a:p>
            <a:pPr>
              <a:spcAft>
                <a:spcPts val="3600"/>
              </a:spcAft>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  What is the chief end of man?</a:t>
            </a:r>
          </a:p>
          <a:p>
            <a:pPr>
              <a:spcAft>
                <a:spcPts val="3600"/>
              </a:spcAft>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Man’s chief end is to </a:t>
            </a:r>
            <a:r>
              <a:rPr lang="en-US" sz="32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gloriy</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God and enjoy Him forever. </a:t>
            </a:r>
          </a:p>
        </p:txBody>
      </p:sp>
    </p:spTree>
    <p:extLst>
      <p:ext uri="{BB962C8B-B14F-4D97-AF65-F5344CB8AC3E}">
        <p14:creationId xmlns:p14="http://schemas.microsoft.com/office/powerpoint/2010/main" val="315115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2152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429000" y="1600200"/>
            <a:ext cx="8153400" cy="3733800"/>
          </a:xfrm>
        </p:spPr>
        <p:txBody>
          <a:bodyPr>
            <a:normAutofit/>
          </a:bodyPr>
          <a:lstStyle/>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615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D525-AFA2-F9C0-990E-F89612ED5E1E}"/>
            </a:ext>
          </a:extLst>
        </p:cNvPr>
        <p:cNvGrpSpPr/>
        <p:nvPr/>
      </p:nvGrpSpPr>
      <p:grpSpPr>
        <a:xfrm>
          <a:off x="0" y="0"/>
          <a:ext cx="0" cy="0"/>
          <a:chOff x="0" y="0"/>
          <a:chExt cx="0" cy="0"/>
        </a:xfrm>
      </p:grpSpPr>
      <p:sp>
        <p:nvSpPr>
          <p:cNvPr id="88066" name="Rectangle 2">
            <a:extLst>
              <a:ext uri="{FF2B5EF4-FFF2-40B4-BE49-F238E27FC236}">
                <a16:creationId xmlns:a16="http://schemas.microsoft.com/office/drawing/2014/main" id="{63BA1A1B-86F4-4403-7BBB-73EBB2A85BF8}"/>
              </a:ext>
            </a:extLst>
          </p:cNvPr>
          <p:cNvSpPr>
            <a:spLocks noGrp="1" noChangeArrowheads="1"/>
          </p:cNvSpPr>
          <p:nvPr>
            <p:ph type="title"/>
          </p:nvPr>
        </p:nvSpPr>
        <p:spPr>
          <a:xfrm>
            <a:off x="2152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VII. Purposes of the Local Church</a:t>
            </a:r>
          </a:p>
        </p:txBody>
      </p:sp>
      <p:sp>
        <p:nvSpPr>
          <p:cNvPr id="14339" name="Rectangle 3">
            <a:extLst>
              <a:ext uri="{FF2B5EF4-FFF2-40B4-BE49-F238E27FC236}">
                <a16:creationId xmlns:a16="http://schemas.microsoft.com/office/drawing/2014/main" id="{218E4BFF-5AAE-FA4D-29A6-92B12E891B06}"/>
              </a:ext>
            </a:extLst>
          </p:cNvPr>
          <p:cNvSpPr>
            <a:spLocks noGrp="1" noChangeArrowheads="1"/>
          </p:cNvSpPr>
          <p:nvPr>
            <p:ph type="body" idx="1"/>
          </p:nvPr>
        </p:nvSpPr>
        <p:spPr>
          <a:xfrm>
            <a:off x="3429000" y="1600200"/>
            <a:ext cx="8153400" cy="3733800"/>
          </a:xfrm>
        </p:spPr>
        <p:txBody>
          <a:bodyPr>
            <a:normAutofit/>
          </a:bodyPr>
          <a:lstStyle/>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7D01FB00-BCE1-C368-6462-B19CD0E0FD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0985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3:21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Him be the glory in the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Christ Jesus to all generations forever and ever. Amen.”</a:t>
            </a:r>
          </a:p>
        </p:txBody>
      </p:sp>
      <p:pic>
        <p:nvPicPr>
          <p:cNvPr id="2" name="Picture 1">
            <a:extLst>
              <a:ext uri="{FF2B5EF4-FFF2-40B4-BE49-F238E27FC236}">
                <a16:creationId xmlns:a16="http://schemas.microsoft.com/office/drawing/2014/main" id="{4FB6E0C7-C551-427A-B805-98F1B83AD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2133600"/>
            <a:ext cx="3657600" cy="2743200"/>
          </a:xfrm>
          <a:prstGeom prst="rect">
            <a:avLst/>
          </a:prstGeom>
          <a:ln>
            <a:solidFill>
              <a:schemeClr val="tx1"/>
            </a:solidFill>
          </a:ln>
        </p:spPr>
      </p:pic>
    </p:spTree>
    <p:extLst>
      <p:ext uri="{BB962C8B-B14F-4D97-AF65-F5344CB8AC3E}">
        <p14:creationId xmlns:p14="http://schemas.microsoft.com/office/powerpoint/2010/main" val="5174478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609600" y="304800"/>
            <a:ext cx="109728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609600" y="1600200"/>
            <a:ext cx="10972800"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8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8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8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 </a:t>
            </a:r>
            <a:r>
              <a:rPr lang="en-US" sz="28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3960813"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410522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5CA431D-63EC-48B9-BB0D-8548B86B432A}"/>
              </a:ext>
            </a:extLst>
          </p:cNvPr>
          <p:cNvSpPr>
            <a:spLocks noGrp="1" noChangeArrowheads="1"/>
          </p:cNvSpPr>
          <p:nvPr>
            <p:ph type="title"/>
          </p:nvPr>
        </p:nvSpPr>
        <p:spPr>
          <a:xfrm>
            <a:off x="3657602" y="228600"/>
            <a:ext cx="4876799" cy="1219200"/>
          </a:xfrm>
        </p:spPr>
        <p:txBody>
          <a:bodyPr/>
          <a:lstStyle/>
          <a:p>
            <a:pPr algn="ctr">
              <a:defRPr/>
            </a:pPr>
            <a:r>
              <a:rPr lang="en-US" sz="3600" dirty="0">
                <a:solidFill>
                  <a:srgbClr val="00FFFF"/>
                </a:solidFill>
                <a:effectLst>
                  <a:outerShdw blurRad="38100" dist="38100" dir="2700000" algn="tl">
                    <a:srgbClr val="000000">
                      <a:alpha val="43137"/>
                    </a:srgbClr>
                  </a:outerShdw>
                </a:effectLst>
              </a:rPr>
              <a:t>Dispensational Theology: </a:t>
            </a:r>
            <a:br>
              <a:rPr lang="en-US" sz="3600" dirty="0">
                <a:solidFill>
                  <a:srgbClr val="00FFFF"/>
                </a:solidFill>
                <a:effectLst>
                  <a:outerShdw blurRad="38100" dist="38100" dir="2700000" algn="tl">
                    <a:srgbClr val="000000">
                      <a:alpha val="43137"/>
                    </a:srgbClr>
                  </a:outerShdw>
                </a:effectLst>
              </a:rPr>
            </a:br>
            <a:r>
              <a:rPr lang="en-US" sz="3600" dirty="0">
                <a:solidFill>
                  <a:srgbClr val="00FFFF"/>
                </a:solidFill>
                <a:effectLst>
                  <a:outerShdw blurRad="38100" dist="38100" dir="2700000" algn="tl">
                    <a:srgbClr val="000000">
                      <a:alpha val="43137"/>
                    </a:srgbClr>
                  </a:outerShdw>
                </a:effectLst>
              </a:rPr>
              <a:t>Doxological Purpose</a:t>
            </a:r>
          </a:p>
        </p:txBody>
      </p:sp>
      <p:sp>
        <p:nvSpPr>
          <p:cNvPr id="24579" name="Text Box 3">
            <a:extLst>
              <a:ext uri="{FF2B5EF4-FFF2-40B4-BE49-F238E27FC236}">
                <a16:creationId xmlns:a16="http://schemas.microsoft.com/office/drawing/2014/main" id="{C5AF1B6B-FD06-48F0-89CD-5A5086BE045D}"/>
              </a:ext>
            </a:extLst>
          </p:cNvPr>
          <p:cNvSpPr txBox="1">
            <a:spLocks noChangeArrowheads="1"/>
          </p:cNvSpPr>
          <p:nvPr/>
        </p:nvSpPr>
        <p:spPr bwMode="auto">
          <a:xfrm>
            <a:off x="3565525" y="63754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rPr>
              <a:t>, Charles Ryrie, p. 94</a:t>
            </a:r>
          </a:p>
        </p:txBody>
      </p:sp>
      <p:sp>
        <p:nvSpPr>
          <p:cNvPr id="193541" name="Rectangle 5">
            <a:extLst>
              <a:ext uri="{FF2B5EF4-FFF2-40B4-BE49-F238E27FC236}">
                <a16:creationId xmlns:a16="http://schemas.microsoft.com/office/drawing/2014/main" id="{6921FFB6-630D-458C-9DA7-317BB0AFC63B}"/>
              </a:ext>
            </a:extLst>
          </p:cNvPr>
          <p:cNvSpPr>
            <a:spLocks noChangeArrowheads="1"/>
          </p:cNvSpPr>
          <p:nvPr/>
        </p:nvSpPr>
        <p:spPr bwMode="auto">
          <a:xfrm>
            <a:off x="609600" y="1600200"/>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ts val="0"/>
              </a:spcBef>
              <a:spcAft>
                <a:spcPts val="1200"/>
              </a:spcAft>
              <a:buClr>
                <a:schemeClr val="tx2"/>
              </a:buClr>
              <a:buFont typeface="+mj-lt"/>
              <a:buAutoNum type="alphaUcPeriod"/>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algn="just" eaLnBrk="1" hangingPunct="1">
              <a:spcBef>
                <a:spcPts val="0"/>
              </a:spcBef>
              <a:spcAft>
                <a:spcPts val="1200"/>
              </a:spcAft>
              <a:buClr>
                <a:schemeClr val="tx2"/>
              </a:buClr>
              <a:buFont typeface="+mj-lt"/>
              <a:buAutoNum type="alphaUcPeriod"/>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347219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80241-B7B0-4671-A079-84A46BE8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161261"/>
            <a:ext cx="7797460" cy="6535478"/>
          </a:xfrm>
          <a:prstGeom prst="rect">
            <a:avLst/>
          </a:prstGeom>
        </p:spPr>
      </p:pic>
    </p:spTree>
    <p:extLst>
      <p:ext uri="{BB962C8B-B14F-4D97-AF65-F5344CB8AC3E}">
        <p14:creationId xmlns:p14="http://schemas.microsoft.com/office/powerpoint/2010/main" val="31115884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583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Persistence &amp; 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Persistence (10a)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Refusal (10b)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7349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Persistence &amp; 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Persistence (10a)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Refusal (10b)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5287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Persistence &amp; Refusal</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Persistence (10a)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Refusal (10b)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519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nvPr>
        </p:nvGraphicFramePr>
        <p:xfrm>
          <a:off x="609600" y="259080"/>
          <a:ext cx="10972800" cy="6400800"/>
        </p:xfrm>
        <a:graphic>
          <a:graphicData uri="http://schemas.openxmlformats.org/drawingml/2006/table">
            <a:tbl>
              <a:tblPr>
                <a:tableStyleId>{E8B1032C-EA38-4F05-BA0D-38AFFFC7BED3}</a:tableStyleId>
              </a:tblPr>
              <a:tblGrid>
                <a:gridCol w="2789695">
                  <a:extLst>
                    <a:ext uri="{9D8B030D-6E8A-4147-A177-3AD203B41FA5}">
                      <a16:colId xmlns:a16="http://schemas.microsoft.com/office/drawing/2014/main" val="20000"/>
                    </a:ext>
                  </a:extLst>
                </a:gridCol>
                <a:gridCol w="4525505">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3600" b="0" u="none" kern="1200" dirty="0">
                          <a:solidFill>
                            <a:schemeClr val="tx2"/>
                          </a:solidFill>
                          <a:latin typeface="Calibri" panose="020F0502020204030204" pitchFamily="34" charset="0"/>
                          <a:ea typeface="+mn-ea"/>
                          <a:cs typeface="Calibri" panose="020F0502020204030204" pitchFamily="34" charset="0"/>
                        </a:rPr>
                        <a:t>BOOK OF DANIEL</a:t>
                      </a:r>
                    </a:p>
                  </a:txBody>
                  <a:tcP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1" lang="en-US" altLang="en-US" sz="2400" b="1" u="sng" kern="1200" dirty="0">
                        <a:solidFill>
                          <a:srgbClr val="C00000"/>
                        </a:solidFill>
                        <a:latin typeface="Calibri" panose="020F0502020204030204" pitchFamily="34" charset="0"/>
                        <a:ea typeface="+mn-ea"/>
                        <a:cs typeface="Calibri" panose="020F0502020204030204" pitchFamily="34" charset="0"/>
                      </a:endParaRPr>
                    </a:p>
                  </a:txBody>
                  <a:tcPr horzOverflow="overflow">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1" lang="en-US" altLang="en-US" sz="2400" b="1" u="sng" kern="1200" dirty="0">
                        <a:solidFill>
                          <a:srgbClr val="C00000"/>
                        </a:solidFill>
                        <a:latin typeface="Calibri" panose="020F0502020204030204" pitchFamily="34" charset="0"/>
                        <a:ea typeface="+mn-ea"/>
                        <a:cs typeface="Calibri" panose="020F0502020204030204" pitchFamily="34" charset="0"/>
                      </a:endParaRPr>
                    </a:p>
                  </a:txBody>
                  <a:tcPr horzOverflow="overflow">
                    <a:solidFill>
                      <a:schemeClr val="accent6">
                        <a:lumMod val="20000"/>
                        <a:lumOff val="80000"/>
                      </a:schemeClr>
                    </a:solidFill>
                  </a:tcPr>
                </a:tc>
                <a:extLst>
                  <a:ext uri="{0D108BD9-81ED-4DB2-BD59-A6C34878D82A}">
                    <a16:rowId xmlns:a16="http://schemas.microsoft.com/office/drawing/2014/main" val="2015348456"/>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 &amp; VERSE</a:t>
                      </a:r>
                      <a:endParaRPr kumimoji="1" lang="en-US" altLang="en-US" sz="2400" u="none" dirty="0">
                        <a:solidFill>
                          <a:srgbClr val="C00000"/>
                        </a:solidFill>
                        <a:latin typeface="Calibri" panose="020F0502020204030204" pitchFamily="34" charset="0"/>
                        <a:cs typeface="Calibri" panose="020F0502020204030204" pitchFamily="34" charset="0"/>
                      </a:endParaRP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80359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17658"/>
          <a:ext cx="10972800" cy="6569410"/>
        </p:xfrm>
        <a:graphic>
          <a:graphicData uri="http://schemas.openxmlformats.org/drawingml/2006/table">
            <a:tbl>
              <a:tblPr firstRow="1" bandRow="1">
                <a:tableStyleId>{AF606853-7671-496A-8E4F-DF71F8EC918B}</a:tableStyleId>
              </a:tblPr>
              <a:tblGrid>
                <a:gridCol w="1097280">
                  <a:extLst>
                    <a:ext uri="{9D8B030D-6E8A-4147-A177-3AD203B41FA5}">
                      <a16:colId xmlns:a16="http://schemas.microsoft.com/office/drawing/2014/main" val="3938018923"/>
                    </a:ext>
                  </a:extLst>
                </a:gridCol>
                <a:gridCol w="8412480">
                  <a:extLst>
                    <a:ext uri="{9D8B030D-6E8A-4147-A177-3AD203B41FA5}">
                      <a16:colId xmlns:a16="http://schemas.microsoft.com/office/drawing/2014/main" val="1946705064"/>
                    </a:ext>
                  </a:extLst>
                </a:gridCol>
                <a:gridCol w="1463040">
                  <a:extLst>
                    <a:ext uri="{9D8B030D-6E8A-4147-A177-3AD203B41FA5}">
                      <a16:colId xmlns:a16="http://schemas.microsoft.com/office/drawing/2014/main" val="2427168731"/>
                    </a:ext>
                  </a:extLst>
                </a:gridCol>
              </a:tblGrid>
              <a:tr h="623866">
                <a:tc gridSpan="3">
                  <a:txBody>
                    <a:bodyPr/>
                    <a:lstStyle/>
                    <a:p>
                      <a:pPr algn="ctr"/>
                      <a:r>
                        <a:rPr lang="en-US" alt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Daniel’s Age</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8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a:t>
                      </a:r>
                      <a:endParaRPr lang="en-US" sz="28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8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8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8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15</a:t>
                      </a:r>
                    </a:p>
                  </a:txBody>
                  <a:tcPr anchor="ctr"/>
                </a:tc>
                <a:extLst>
                  <a:ext uri="{0D108BD9-81ED-4DB2-BD59-A6C34878D82A}">
                    <a16:rowId xmlns:a16="http://schemas.microsoft.com/office/drawing/2014/main" val="3851034209"/>
                  </a:ext>
                </a:extLst>
              </a:tr>
              <a:tr h="683282">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4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4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17</a:t>
                      </a:r>
                    </a:p>
                  </a:txBody>
                  <a:tcPr anchor="ctr"/>
                </a:tc>
                <a:extLst>
                  <a:ext uri="{0D108BD9-81ED-4DB2-BD59-A6C34878D82A}">
                    <a16:rowId xmlns:a16="http://schemas.microsoft.com/office/drawing/2014/main" val="600601417"/>
                  </a:ext>
                </a:extLst>
              </a:tr>
              <a:tr h="554212">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19 or 20</a:t>
                      </a:r>
                    </a:p>
                  </a:txBody>
                  <a:tcPr anchor="ctr"/>
                </a:tc>
                <a:extLst>
                  <a:ext uri="{0D108BD9-81ED-4DB2-BD59-A6C34878D82A}">
                    <a16:rowId xmlns:a16="http://schemas.microsoft.com/office/drawing/2014/main" val="2024616940"/>
                  </a:ext>
                </a:extLst>
              </a:tr>
              <a:tr h="683282">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45-50</a:t>
                      </a:r>
                    </a:p>
                  </a:txBody>
                  <a:tcPr anchor="ctr"/>
                </a:tc>
                <a:extLst>
                  <a:ext uri="{0D108BD9-81ED-4DB2-BD59-A6C34878D82A}">
                    <a16:rowId xmlns:a16="http://schemas.microsoft.com/office/drawing/2014/main" val="2058114041"/>
                  </a:ext>
                </a:extLst>
              </a:tr>
              <a:tr h="683282">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Early 80’s</a:t>
                      </a:r>
                    </a:p>
                  </a:txBody>
                  <a:tcPr anchor="ctr"/>
                </a:tc>
                <a:extLst>
                  <a:ext uri="{0D108BD9-81ED-4DB2-BD59-A6C34878D82A}">
                    <a16:rowId xmlns:a16="http://schemas.microsoft.com/office/drawing/2014/main" val="3950018317"/>
                  </a:ext>
                </a:extLst>
              </a:tr>
              <a:tr h="554212">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c.83</a:t>
                      </a:r>
                    </a:p>
                  </a:txBody>
                  <a:tcPr anchor="ctr"/>
                </a:tc>
                <a:extLst>
                  <a:ext uri="{0D108BD9-81ED-4DB2-BD59-A6C34878D82A}">
                    <a16:rowId xmlns:a16="http://schemas.microsoft.com/office/drawing/2014/main" val="4111734814"/>
                  </a:ext>
                </a:extLst>
              </a:tr>
              <a:tr h="554212">
                <a:tc>
                  <a:txBody>
                    <a:bodyPr/>
                    <a:lstStyle/>
                    <a:p>
                      <a:pPr algn="ctr"/>
                      <a:r>
                        <a:rPr lang="en-US" sz="2400" b="1" dirty="0">
                          <a:latin typeface="Calibri" panose="020F0502020204030204" pitchFamily="34" charset="0"/>
                          <a:cs typeface="Calibri" panose="020F0502020204030204" pitchFamily="34" charset="0"/>
                        </a:rPr>
                        <a:t>7-8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Mid-60’s</a:t>
                      </a:r>
                    </a:p>
                  </a:txBody>
                  <a:tcPr anchor="ctr"/>
                </a:tc>
                <a:extLst>
                  <a:ext uri="{0D108BD9-81ED-4DB2-BD59-A6C34878D82A}">
                    <a16:rowId xmlns:a16="http://schemas.microsoft.com/office/drawing/2014/main" val="2893640694"/>
                  </a:ext>
                </a:extLst>
              </a:tr>
              <a:tr h="554212">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Early-80’s</a:t>
                      </a:r>
                    </a:p>
                  </a:txBody>
                  <a:tcPr anchor="ctr"/>
                </a:tc>
                <a:extLst>
                  <a:ext uri="{0D108BD9-81ED-4DB2-BD59-A6C34878D82A}">
                    <a16:rowId xmlns:a16="http://schemas.microsoft.com/office/drawing/2014/main" val="1214547481"/>
                  </a:ext>
                </a:extLst>
              </a:tr>
              <a:tr h="554212">
                <a:tc>
                  <a:txBody>
                    <a:bodyPr/>
                    <a:lstStyle/>
                    <a:p>
                      <a:pPr algn="ctr"/>
                      <a:r>
                        <a:rPr lang="en-US" sz="2400" b="1" dirty="0">
                          <a:latin typeface="Calibri" panose="020F0502020204030204" pitchFamily="34" charset="0"/>
                          <a:cs typeface="Calibri" panose="020F0502020204030204" pitchFamily="34" charset="0"/>
                        </a:rPr>
                        <a:t>10-12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Mid-80’s</a:t>
                      </a:r>
                    </a:p>
                  </a:txBody>
                  <a:tcPr anchor="ct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1379735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256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39:11-12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Sexual Harassment</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Circumstances (11)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Actions (12)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6102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17062119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39:11-12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Sexual Harassment</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Circumstances (11)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Actions (12)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73369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39:11-12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Sexual Harassment</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Circumstances (11)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Actions (12)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3837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Potiphar’s Wife (12a)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Joseph (12b)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1920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Potiphar’s Wife (12a)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Joseph (12b)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6519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Potiphar’s Wife (12a)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Joseph (12b)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99309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Proposition (7)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Refusal (8-9)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Persistence &amp; refusal (10a)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Sexual harassment (11-12)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Wife’s accusations (13-18)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39:7-18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Temptation &amp; Accusation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3868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Wife’s Accusations</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Evidence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Accusations (14-18)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9858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Wife’s Accusations</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Evidence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Accusations (14-18)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8367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39:13-18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Wife’s Accusations</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Evidence (13)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Accusations (14-18)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7699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To the servants (14-15)</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To Potiphar (16-18)</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3690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9957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To the servants (14-15)</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To Potiphar (16-18)</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223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39:14-18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To the servants (14-15)</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To Potiphar (16-18)</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7994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91560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Potiphar’s action (19-20)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blessing in prison (21-23)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39:19-23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Prison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3850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Potiphar’s action (19-20)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blessing in prison (21-23)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39:19-23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Prison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8269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Potiphar’s Action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Anger (19)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 (20)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8610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Potiphar’s Action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Anger (19)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Action (20)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211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39:19-20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Potiphar’s Action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Anger (19)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Action (20)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53595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20, came the imprisonment: </a:t>
            </a:r>
            <a:r>
              <a:rPr lang="en-US" i="1" dirty="0">
                <a:effectLst>
                  <a:outerShdw blurRad="38100" dist="38100" dir="2700000" algn="tl">
                    <a:srgbClr val="000000">
                      <a:alpha val="43137"/>
                    </a:srgbClr>
                  </a:outerShdw>
                </a:effectLst>
              </a:rPr>
              <a:t>And Joseph’s master took him, and put him into the prison</a:t>
            </a:r>
            <a:r>
              <a:rPr lang="en-US" dirty="0">
                <a:effectLst>
                  <a:outerShdw blurRad="38100" dist="38100" dir="2700000" algn="tl">
                    <a:srgbClr val="000000">
                      <a:alpha val="43137"/>
                    </a:srgbClr>
                  </a:outerShdw>
                </a:effectLst>
              </a:rPr>
              <a:t>; this </a:t>
            </a:r>
            <a:r>
              <a:rPr lang="en-US" i="1" dirty="0">
                <a:effectLst>
                  <a:outerShdw blurRad="38100" dist="38100" dir="2700000" algn="tl">
                    <a:srgbClr val="000000">
                      <a:alpha val="43137"/>
                    </a:srgbClr>
                  </a:outerShdw>
                </a:effectLst>
              </a:rPr>
              <a:t>prison</a:t>
            </a:r>
            <a:r>
              <a:rPr lang="en-US" dirty="0">
                <a:effectLst>
                  <a:outerShdw blurRad="38100" dist="38100" dir="2700000" algn="tl">
                    <a:srgbClr val="000000">
                      <a:alpha val="43137"/>
                    </a:srgbClr>
                  </a:outerShdw>
                </a:effectLst>
              </a:rPr>
              <a:t> was </a:t>
            </a:r>
            <a:r>
              <a:rPr lang="en-US" i="1" dirty="0">
                <a:effectLst>
                  <a:outerShdw blurRad="38100" dist="38100" dir="2700000" algn="tl">
                    <a:srgbClr val="000000">
                      <a:alpha val="43137"/>
                    </a:srgbClr>
                  </a:outerShdw>
                </a:effectLst>
              </a:rPr>
              <a:t>where the king’s prisoners were bound</a:t>
            </a:r>
            <a:r>
              <a:rPr lang="en-US" dirty="0">
                <a:effectLst>
                  <a:outerShdw blurRad="38100" dist="38100" dir="2700000" algn="tl">
                    <a:srgbClr val="000000">
                      <a:alpha val="43137"/>
                    </a:srgbClr>
                  </a:outerShdw>
                </a:effectLst>
              </a:rPr>
              <a:t>; this was the royal </a:t>
            </a:r>
            <a:r>
              <a:rPr lang="en-US" i="1" dirty="0">
                <a:effectLst>
                  <a:outerShdw blurRad="38100" dist="38100" dir="2700000" algn="tl">
                    <a:srgbClr val="000000">
                      <a:alpha val="43137"/>
                    </a:srgbClr>
                  </a:outerShdw>
                </a:effectLst>
              </a:rPr>
              <a:t>prison</a:t>
            </a:r>
            <a:r>
              <a:rPr lang="en-US" dirty="0">
                <a:effectLst>
                  <a:outerShdw blurRad="38100" dist="38100" dir="2700000" algn="tl">
                    <a:srgbClr val="000000">
                      <a:alpha val="43137"/>
                    </a:srgbClr>
                  </a:outerShdw>
                </a:effectLst>
              </a:rPr>
              <a:t>. There is more than one Hebrew word for </a:t>
            </a:r>
            <a:r>
              <a:rPr lang="en-US" i="1" dirty="0">
                <a:effectLst>
                  <a:outerShdw blurRad="38100" dist="38100" dir="2700000" algn="tl">
                    <a:srgbClr val="000000">
                      <a:alpha val="43137"/>
                    </a:srgbClr>
                  </a:outerShdw>
                </a:effectLst>
              </a:rPr>
              <a:t>prison</a:t>
            </a:r>
            <a:r>
              <a:rPr lang="en-US" dirty="0">
                <a:effectLst>
                  <a:outerShdw blurRad="38100" dist="38100" dir="2700000" algn="tl">
                    <a:srgbClr val="000000">
                      <a:alpha val="43137"/>
                    </a:srgbClr>
                  </a:outerShdw>
                </a:effectLst>
              </a:rPr>
              <a:t>, and the term used here is a word that is found only in Genesis chapters 39 and 40. It is actually an Egyptian loan word, and it has the meaning of a royal </a:t>
            </a:r>
            <a:r>
              <a:rPr lang="en-US" i="1" dirty="0">
                <a:effectLst>
                  <a:outerShdw blurRad="38100" dist="38100" dir="2700000" algn="tl">
                    <a:srgbClr val="000000">
                      <a:alpha val="43137"/>
                    </a:srgbClr>
                  </a:outerShdw>
                </a:effectLst>
              </a:rPr>
              <a:t>prison</a:t>
            </a:r>
            <a:r>
              <a:rPr lang="en-US" dirty="0">
                <a:effectLst>
                  <a:outerShdw blurRad="38100" dist="38100" dir="2700000" algn="tl">
                    <a:srgbClr val="000000">
                      <a:alpha val="43137"/>
                    </a:srgbClr>
                  </a:outerShdw>
                </a:effectLst>
              </a:rPr>
              <a:t>. Potiphar was an officer of Pharaoh’s and so this was actually under his authority.”</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554</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68443804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Potiphar’s action (19-20)</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blessing in prison (21-23)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39:19-23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Prison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509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39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 in Prison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Relation to the prison keeper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elevation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control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2328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 in Prison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Relation to the prison keeper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elevation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control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3991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Source (21a)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Result (21b)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2622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Source (21a)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Result (21b)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91482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Accusations</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2057400"/>
            <a:ext cx="6629400" cy="35052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Source (21a)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Result (21b)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046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 in Prison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Relation to the prison keeper (21)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elevation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control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3384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39:21-23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Blessing in Prison</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Relation to the prison keeper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elevation (22)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control (23)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3419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9787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56838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7526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Purchase of Joseph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of Joseph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Promotion of Joseph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Potiphar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control (6a)</a:t>
            </a:r>
          </a:p>
          <a:p>
            <a:pPr marL="457200" lvl="2" indent="-457200" eaLnBrk="1" hangingPunct="1">
              <a:spcBef>
                <a:spcPts val="0"/>
              </a:spcBef>
              <a:spcAft>
                <a:spcPts val="24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Joseph’s attractiveness (6b)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39:1-6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95260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971800" y="163567"/>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39:1-23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in Potiphar's House</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(39:1-6)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Temptation &amp; Accusation (39:7-18)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Prison (39:19-23)</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3617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52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38949</TotalTime>
  <Words>1687</Words>
  <Application>Microsoft Office PowerPoint</Application>
  <PresentationFormat>Widescreen</PresentationFormat>
  <Paragraphs>281</Paragraphs>
  <Slides>69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Calibri</vt:lpstr>
      <vt:lpstr>Symbol</vt:lpstr>
      <vt:lpstr>Times New Roman</vt:lpstr>
      <vt:lpstr>Wingdings</vt:lpstr>
      <vt:lpstr>Azure</vt:lpstr>
      <vt:lpstr>PowerPoint Presentation</vt:lpstr>
      <vt:lpstr>GENESIS STRUCTURE</vt:lpstr>
      <vt:lpstr>Genesis 37:2-36 Joseph Sold unto Egypt</vt:lpstr>
      <vt:lpstr>PowerPoint Presentation</vt:lpstr>
      <vt:lpstr>Genesis 38:1-30 Judah &amp; Tamar</vt:lpstr>
      <vt:lpstr>Genesis 39:1-23 Joseph in Potiphar's House</vt:lpstr>
      <vt:lpstr>Genesis 39:1-23 Joseph in Potiphar's House</vt:lpstr>
      <vt:lpstr>I. Genesis 39:1-6 Blessing</vt:lpstr>
      <vt:lpstr>Genesis 39:1-23 Joseph in Potiphar's House</vt:lpstr>
      <vt:lpstr>II. Genesis 39:7-18 Temptation &amp; Accusation</vt:lpstr>
      <vt:lpstr>II. Genesis 39:7-18 Temptation &amp; Accusation</vt:lpstr>
      <vt:lpstr>II. Genesis 39:7-18 Temptation &amp; Accusation</vt:lpstr>
      <vt:lpstr>Genesis 39:8-9 Refusal</vt:lpstr>
      <vt:lpstr>Genesis 39:8-9 Refusal</vt:lpstr>
      <vt:lpstr>Genesis 39:8-9 Refusal</vt:lpstr>
      <vt:lpstr>Genesis 39:8b-9 Reasons</vt:lpstr>
      <vt:lpstr>Genesis 39:8b-9 Reasons</vt:lpstr>
      <vt:lpstr>PowerPoint Presentation</vt:lpstr>
      <vt:lpstr>PowerPoint Presentation</vt:lpstr>
      <vt:lpstr>PowerPoint Presentation</vt:lpstr>
      <vt:lpstr>Genesis 39:8b-9 Reasons</vt:lpstr>
      <vt:lpstr>PowerPoint Presentation</vt:lpstr>
      <vt:lpstr>PowerPoint Presentation</vt:lpstr>
      <vt:lpstr>PowerPoint Presentation</vt:lpstr>
      <vt:lpstr>Westminster Shorter Catechism Q and A #1</vt:lpstr>
      <vt:lpstr>VII. Purposes of the Local Church</vt:lpstr>
      <vt:lpstr>VII. Purposes of the Local Church</vt:lpstr>
      <vt:lpstr>PowerPoint Presentation</vt:lpstr>
      <vt:lpstr>Dispensational Theology is a  System of Theology</vt:lpstr>
      <vt:lpstr>Dispensational Theology:  Doxological Purpose</vt:lpstr>
      <vt:lpstr>PowerPoint Presentation</vt:lpstr>
      <vt:lpstr>II. Genesis 39:7-18 Temptation &amp; Accusation</vt:lpstr>
      <vt:lpstr>Genesis 39:10 Persistence &amp; Refusal</vt:lpstr>
      <vt:lpstr>Genesis 39:10 Persistence &amp; Refusal</vt:lpstr>
      <vt:lpstr>Genesis 39:10 Persistence &amp; Refusal</vt:lpstr>
      <vt:lpstr>PowerPoint Presentation</vt:lpstr>
      <vt:lpstr>PowerPoint Presentation</vt:lpstr>
      <vt:lpstr>II. Genesis 39:7-18 Temptation &amp; Accusation</vt:lpstr>
      <vt:lpstr>Genesis 39:11-12 Sexual Harassment</vt:lpstr>
      <vt:lpstr>Genesis 39:11-12 Sexual Harassment</vt:lpstr>
      <vt:lpstr>Genesis 39:11-12 Sexual Harassment</vt:lpstr>
      <vt:lpstr>Genesis 39:12 Actions</vt:lpstr>
      <vt:lpstr>Genesis 39:12 Actions</vt:lpstr>
      <vt:lpstr>Genesis 39:12 Actions</vt:lpstr>
      <vt:lpstr>II. Genesis 39:7-18 Temptation &amp; Accusation</vt:lpstr>
      <vt:lpstr>Genesis 39:13-18 Wife’s Accusations</vt:lpstr>
      <vt:lpstr>Genesis 39:13-18 Wife’s Accusations</vt:lpstr>
      <vt:lpstr>Genesis 39:13-18 Wife’s Accusations</vt:lpstr>
      <vt:lpstr>Genesis 39:14-18 Accusations</vt:lpstr>
      <vt:lpstr>Genesis 39:14-18 Accusations</vt:lpstr>
      <vt:lpstr>Genesis 39:14-18 Accusations</vt:lpstr>
      <vt:lpstr>Genesis 39:1-23 Joseph in Potiphar's House</vt:lpstr>
      <vt:lpstr>III. Genesis 39:19-23 Prison</vt:lpstr>
      <vt:lpstr>III. Genesis 39:19-23 Prison</vt:lpstr>
      <vt:lpstr>Genesis 39:19-20 Potiphar’s Action</vt:lpstr>
      <vt:lpstr>Genesis 39:19-20 Potiphar’s Action</vt:lpstr>
      <vt:lpstr>Genesis 39:19-20 Potiphar’s Action</vt:lpstr>
      <vt:lpstr>PowerPoint Presentation</vt:lpstr>
      <vt:lpstr>III. Genesis 39:19-23 Prison</vt:lpstr>
      <vt:lpstr>Genesis 39:21-23 Joseph’s Blessing in Prison</vt:lpstr>
      <vt:lpstr>Genesis 39:21-23 Joseph’s Blessing in Prison</vt:lpstr>
      <vt:lpstr>Genesis 39:21 Accusations</vt:lpstr>
      <vt:lpstr>Genesis 39:21 Accusations</vt:lpstr>
      <vt:lpstr>Genesis 39:21 Accusations</vt:lpstr>
      <vt:lpstr>Genesis 39:21-23 Joseph’s Blessing in Prison</vt:lpstr>
      <vt:lpstr>Genesis 39:21-23 Joseph’s Blessing in Prison</vt:lpstr>
      <vt:lpstr>Conclusion</vt:lpstr>
      <vt:lpstr>Genesis 39:1-23 Joseph in Potiphar's House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154- 39v7-23 - 16x9</dc:title>
  <dc:subject>Genesis 39</dc:subject>
  <dc:creator>A. Woods</dc:creator>
  <dc:description>Modified by Jim McGowan</dc:description>
  <cp:lastModifiedBy>Jim McGowan</cp:lastModifiedBy>
  <cp:revision>4017</cp:revision>
  <cp:lastPrinted>2024-03-23T01:37:40Z</cp:lastPrinted>
  <dcterms:created xsi:type="dcterms:W3CDTF">2009-03-17T12:21:13Z</dcterms:created>
  <dcterms:modified xsi:type="dcterms:W3CDTF">2024-04-07T11:56:08Z</dcterms:modified>
</cp:coreProperties>
</file>