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4"/>
  </p:sldMasterIdLst>
  <p:notesMasterIdLst>
    <p:notesMasterId r:id="rId45"/>
  </p:notesMasterIdLst>
  <p:handoutMasterIdLst>
    <p:handoutMasterId r:id="rId46"/>
  </p:handoutMasterIdLst>
  <p:sldIdLst>
    <p:sldId id="318" r:id="rId5"/>
    <p:sldId id="346" r:id="rId6"/>
    <p:sldId id="279" r:id="rId7"/>
    <p:sldId id="319" r:id="rId8"/>
    <p:sldId id="320" r:id="rId9"/>
    <p:sldId id="321" r:id="rId10"/>
    <p:sldId id="339" r:id="rId11"/>
    <p:sldId id="351" r:id="rId12"/>
    <p:sldId id="335" r:id="rId13"/>
    <p:sldId id="325" r:id="rId14"/>
    <p:sldId id="323" r:id="rId15"/>
    <p:sldId id="350" r:id="rId16"/>
    <p:sldId id="352" r:id="rId17"/>
    <p:sldId id="353" r:id="rId18"/>
    <p:sldId id="354" r:id="rId19"/>
    <p:sldId id="355" r:id="rId20"/>
    <p:sldId id="356" r:id="rId21"/>
    <p:sldId id="357" r:id="rId22"/>
    <p:sldId id="358" r:id="rId23"/>
    <p:sldId id="359" r:id="rId24"/>
    <p:sldId id="322" r:id="rId25"/>
    <p:sldId id="363" r:id="rId26"/>
    <p:sldId id="364" r:id="rId27"/>
    <p:sldId id="365" r:id="rId28"/>
    <p:sldId id="366" r:id="rId29"/>
    <p:sldId id="368" r:id="rId30"/>
    <p:sldId id="360" r:id="rId31"/>
    <p:sldId id="369" r:id="rId32"/>
    <p:sldId id="370" r:id="rId33"/>
    <p:sldId id="371" r:id="rId34"/>
    <p:sldId id="372" r:id="rId35"/>
    <p:sldId id="374" r:id="rId36"/>
    <p:sldId id="375" r:id="rId37"/>
    <p:sldId id="324" r:id="rId38"/>
    <p:sldId id="293" r:id="rId39"/>
    <p:sldId id="327" r:id="rId40"/>
    <p:sldId id="334" r:id="rId41"/>
    <p:sldId id="376" r:id="rId42"/>
    <p:sldId id="377" r:id="rId43"/>
    <p:sldId id="34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2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32124"/>
    <a:srgbClr val="FFCCFF"/>
    <a:srgbClr val="FF66FF"/>
    <a:srgbClr val="55E23E"/>
    <a:srgbClr val="00FFFF"/>
    <a:srgbClr val="99FFCC"/>
    <a:srgbClr val="5C1A1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1407A9-FF24-4B73-A355-78D193CA817D}" v="15" dt="2024-03-31T03:07:40.944"/>
    <p1510:client id="{749099AE-903D-44A8-80B3-9443881E7FA3}" v="19" dt="2024-03-31T00:12:19.383"/>
    <p1510:client id="{FE941B75-E2CA-4FCE-89F5-65385B3E10D5}" v="3" dt="2024-03-31T04:29:22.981"/>
  </p1510:revLst>
</p1510:revInfo>
</file>

<file path=ppt/tableStyles.xml><?xml version="1.0" encoding="utf-8"?>
<a:tblStyleLst xmlns:a="http://schemas.openxmlformats.org/drawingml/2006/main" def="{5FD0F851-EC5A-4D38-B0AD-8093EC10F338}">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6327" autoAdjust="0"/>
  </p:normalViewPr>
  <p:slideViewPr>
    <p:cSldViewPr snapToGrid="0">
      <p:cViewPr varScale="1">
        <p:scale>
          <a:sx n="103" d="100"/>
          <a:sy n="103" d="100"/>
        </p:scale>
        <p:origin x="138" y="1350"/>
      </p:cViewPr>
      <p:guideLst>
        <p:guide orient="horz" pos="2928"/>
        <p:guide pos="384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5933"/>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022A2D-42FA-4553-8772-8DAE87B769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FDD895D-FAE0-4BCC-A867-FF4B70D9BF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68A188-91E3-4091-B70E-E1E6D807C522}" type="datetimeFigureOut">
              <a:rPr lang="en-US" smtClean="0"/>
              <a:t>3/30/2024</a:t>
            </a:fld>
            <a:endParaRPr lang="en-US" dirty="0"/>
          </a:p>
        </p:txBody>
      </p:sp>
      <p:sp>
        <p:nvSpPr>
          <p:cNvPr id="4" name="Footer Placeholder 3">
            <a:extLst>
              <a:ext uri="{FF2B5EF4-FFF2-40B4-BE49-F238E27FC236}">
                <a16:creationId xmlns:a16="http://schemas.microsoft.com/office/drawing/2014/main" id="{4C4706EC-595E-4FD0-9EC4-968864CC93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699D8E-A980-43D3-BFB9-0812FFA36A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4EE72E-E5A5-44ED-A736-DB8D8EE9B4C6}" type="slidenum">
              <a:rPr lang="en-US" smtClean="0"/>
              <a:t>‹#›</a:t>
            </a:fld>
            <a:endParaRPr lang="en-US" dirty="0"/>
          </a:p>
        </p:txBody>
      </p:sp>
    </p:spTree>
    <p:extLst>
      <p:ext uri="{BB962C8B-B14F-4D97-AF65-F5344CB8AC3E}">
        <p14:creationId xmlns:p14="http://schemas.microsoft.com/office/powerpoint/2010/main" val="3946174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02412-B176-4E06-823F-C66FEB3E21FB}" type="datetimeFigureOut">
              <a:rPr lang="en-US" smtClean="0"/>
              <a:t>3/30/2024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42FC2-A162-47B3-989B-571A62414964}" type="slidenum">
              <a:rPr lang="en-US" smtClean="0"/>
              <a:t>‹#›</a:t>
            </a:fld>
            <a:endParaRPr lang="en-US" dirty="0"/>
          </a:p>
        </p:txBody>
      </p:sp>
    </p:spTree>
    <p:extLst>
      <p:ext uri="{BB962C8B-B14F-4D97-AF65-F5344CB8AC3E}">
        <p14:creationId xmlns:p14="http://schemas.microsoft.com/office/powerpoint/2010/main" val="3891327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a:t>
            </a:fld>
            <a:endParaRPr lang="en-US" dirty="0"/>
          </a:p>
        </p:txBody>
      </p:sp>
    </p:spTree>
    <p:extLst>
      <p:ext uri="{BB962C8B-B14F-4D97-AF65-F5344CB8AC3E}">
        <p14:creationId xmlns:p14="http://schemas.microsoft.com/office/powerpoint/2010/main" val="79682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12</a:t>
            </a:fld>
            <a:endParaRPr lang="en-US" dirty="0"/>
          </a:p>
        </p:txBody>
      </p:sp>
    </p:spTree>
    <p:extLst>
      <p:ext uri="{BB962C8B-B14F-4D97-AF65-F5344CB8AC3E}">
        <p14:creationId xmlns:p14="http://schemas.microsoft.com/office/powerpoint/2010/main" val="406181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14</a:t>
            </a:fld>
            <a:endParaRPr lang="en-US" dirty="0"/>
          </a:p>
        </p:txBody>
      </p:sp>
    </p:spTree>
    <p:extLst>
      <p:ext uri="{BB962C8B-B14F-4D97-AF65-F5344CB8AC3E}">
        <p14:creationId xmlns:p14="http://schemas.microsoft.com/office/powerpoint/2010/main" val="385726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15</a:t>
            </a:fld>
            <a:endParaRPr lang="en-US" dirty="0"/>
          </a:p>
        </p:txBody>
      </p:sp>
    </p:spTree>
    <p:extLst>
      <p:ext uri="{BB962C8B-B14F-4D97-AF65-F5344CB8AC3E}">
        <p14:creationId xmlns:p14="http://schemas.microsoft.com/office/powerpoint/2010/main" val="2761691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16</a:t>
            </a:fld>
            <a:endParaRPr lang="en-US" dirty="0"/>
          </a:p>
        </p:txBody>
      </p:sp>
    </p:spTree>
    <p:extLst>
      <p:ext uri="{BB962C8B-B14F-4D97-AF65-F5344CB8AC3E}">
        <p14:creationId xmlns:p14="http://schemas.microsoft.com/office/powerpoint/2010/main" val="3235856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17</a:t>
            </a:fld>
            <a:endParaRPr lang="en-US" dirty="0"/>
          </a:p>
        </p:txBody>
      </p:sp>
    </p:spTree>
    <p:extLst>
      <p:ext uri="{BB962C8B-B14F-4D97-AF65-F5344CB8AC3E}">
        <p14:creationId xmlns:p14="http://schemas.microsoft.com/office/powerpoint/2010/main" val="1834763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18</a:t>
            </a:fld>
            <a:endParaRPr lang="en-US" dirty="0"/>
          </a:p>
        </p:txBody>
      </p:sp>
    </p:spTree>
    <p:extLst>
      <p:ext uri="{BB962C8B-B14F-4D97-AF65-F5344CB8AC3E}">
        <p14:creationId xmlns:p14="http://schemas.microsoft.com/office/powerpoint/2010/main" val="1242155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19</a:t>
            </a:fld>
            <a:endParaRPr lang="en-US" dirty="0"/>
          </a:p>
        </p:txBody>
      </p:sp>
    </p:spTree>
    <p:extLst>
      <p:ext uri="{BB962C8B-B14F-4D97-AF65-F5344CB8AC3E}">
        <p14:creationId xmlns:p14="http://schemas.microsoft.com/office/powerpoint/2010/main" val="378063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21</a:t>
            </a:fld>
            <a:endParaRPr lang="en-US" dirty="0"/>
          </a:p>
        </p:txBody>
      </p:sp>
    </p:spTree>
    <p:extLst>
      <p:ext uri="{BB962C8B-B14F-4D97-AF65-F5344CB8AC3E}">
        <p14:creationId xmlns:p14="http://schemas.microsoft.com/office/powerpoint/2010/main" val="2390146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22</a:t>
            </a:fld>
            <a:endParaRPr lang="en-US" dirty="0"/>
          </a:p>
        </p:txBody>
      </p:sp>
    </p:spTree>
    <p:extLst>
      <p:ext uri="{BB962C8B-B14F-4D97-AF65-F5344CB8AC3E}">
        <p14:creationId xmlns:p14="http://schemas.microsoft.com/office/powerpoint/2010/main" val="3132681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23</a:t>
            </a:fld>
            <a:endParaRPr lang="en-US" dirty="0"/>
          </a:p>
        </p:txBody>
      </p:sp>
    </p:spTree>
    <p:extLst>
      <p:ext uri="{BB962C8B-B14F-4D97-AF65-F5344CB8AC3E}">
        <p14:creationId xmlns:p14="http://schemas.microsoft.com/office/powerpoint/2010/main" val="1993667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a:t>
            </a:fld>
            <a:endParaRPr lang="en-US" dirty="0"/>
          </a:p>
        </p:txBody>
      </p:sp>
    </p:spTree>
    <p:extLst>
      <p:ext uri="{BB962C8B-B14F-4D97-AF65-F5344CB8AC3E}">
        <p14:creationId xmlns:p14="http://schemas.microsoft.com/office/powerpoint/2010/main" val="91563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24</a:t>
            </a:fld>
            <a:endParaRPr lang="en-US" dirty="0"/>
          </a:p>
        </p:txBody>
      </p:sp>
    </p:spTree>
    <p:extLst>
      <p:ext uri="{BB962C8B-B14F-4D97-AF65-F5344CB8AC3E}">
        <p14:creationId xmlns:p14="http://schemas.microsoft.com/office/powerpoint/2010/main" val="3759909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25</a:t>
            </a:fld>
            <a:endParaRPr lang="en-US" dirty="0"/>
          </a:p>
        </p:txBody>
      </p:sp>
    </p:spTree>
    <p:extLst>
      <p:ext uri="{BB962C8B-B14F-4D97-AF65-F5344CB8AC3E}">
        <p14:creationId xmlns:p14="http://schemas.microsoft.com/office/powerpoint/2010/main" val="3302790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26</a:t>
            </a:fld>
            <a:endParaRPr lang="en-US" dirty="0"/>
          </a:p>
        </p:txBody>
      </p:sp>
    </p:spTree>
    <p:extLst>
      <p:ext uri="{BB962C8B-B14F-4D97-AF65-F5344CB8AC3E}">
        <p14:creationId xmlns:p14="http://schemas.microsoft.com/office/powerpoint/2010/main" val="3519112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27</a:t>
            </a:fld>
            <a:endParaRPr lang="en-US" dirty="0"/>
          </a:p>
        </p:txBody>
      </p:sp>
    </p:spTree>
    <p:extLst>
      <p:ext uri="{BB962C8B-B14F-4D97-AF65-F5344CB8AC3E}">
        <p14:creationId xmlns:p14="http://schemas.microsoft.com/office/powerpoint/2010/main" val="2343803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28</a:t>
            </a:fld>
            <a:endParaRPr lang="en-US" dirty="0"/>
          </a:p>
        </p:txBody>
      </p:sp>
    </p:spTree>
    <p:extLst>
      <p:ext uri="{BB962C8B-B14F-4D97-AF65-F5344CB8AC3E}">
        <p14:creationId xmlns:p14="http://schemas.microsoft.com/office/powerpoint/2010/main" val="2873454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30</a:t>
            </a:fld>
            <a:endParaRPr lang="en-US" dirty="0"/>
          </a:p>
        </p:txBody>
      </p:sp>
    </p:spTree>
    <p:extLst>
      <p:ext uri="{BB962C8B-B14F-4D97-AF65-F5344CB8AC3E}">
        <p14:creationId xmlns:p14="http://schemas.microsoft.com/office/powerpoint/2010/main" val="1435508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31</a:t>
            </a:fld>
            <a:endParaRPr lang="en-US" dirty="0"/>
          </a:p>
        </p:txBody>
      </p:sp>
    </p:spTree>
    <p:extLst>
      <p:ext uri="{BB962C8B-B14F-4D97-AF65-F5344CB8AC3E}">
        <p14:creationId xmlns:p14="http://schemas.microsoft.com/office/powerpoint/2010/main" val="2654708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32</a:t>
            </a:fld>
            <a:endParaRPr lang="en-US" dirty="0"/>
          </a:p>
        </p:txBody>
      </p:sp>
    </p:spTree>
    <p:extLst>
      <p:ext uri="{BB962C8B-B14F-4D97-AF65-F5344CB8AC3E}">
        <p14:creationId xmlns:p14="http://schemas.microsoft.com/office/powerpoint/2010/main" val="3181180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34</a:t>
            </a:fld>
            <a:endParaRPr lang="en-US" dirty="0"/>
          </a:p>
        </p:txBody>
      </p:sp>
    </p:spTree>
    <p:extLst>
      <p:ext uri="{BB962C8B-B14F-4D97-AF65-F5344CB8AC3E}">
        <p14:creationId xmlns:p14="http://schemas.microsoft.com/office/powerpoint/2010/main" val="2704142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35</a:t>
            </a:fld>
            <a:endParaRPr lang="en-US" dirty="0"/>
          </a:p>
        </p:txBody>
      </p:sp>
    </p:spTree>
    <p:extLst>
      <p:ext uri="{BB962C8B-B14F-4D97-AF65-F5344CB8AC3E}">
        <p14:creationId xmlns:p14="http://schemas.microsoft.com/office/powerpoint/2010/main" val="410359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a:t>
            </a:fld>
            <a:endParaRPr lang="en-US" dirty="0"/>
          </a:p>
        </p:txBody>
      </p:sp>
    </p:spTree>
    <p:extLst>
      <p:ext uri="{BB962C8B-B14F-4D97-AF65-F5344CB8AC3E}">
        <p14:creationId xmlns:p14="http://schemas.microsoft.com/office/powerpoint/2010/main" val="12376679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36</a:t>
            </a:fld>
            <a:endParaRPr lang="en-US" dirty="0"/>
          </a:p>
        </p:txBody>
      </p:sp>
    </p:spTree>
    <p:extLst>
      <p:ext uri="{BB962C8B-B14F-4D97-AF65-F5344CB8AC3E}">
        <p14:creationId xmlns:p14="http://schemas.microsoft.com/office/powerpoint/2010/main" val="290347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37</a:t>
            </a:fld>
            <a:endParaRPr lang="en-US" dirty="0"/>
          </a:p>
        </p:txBody>
      </p:sp>
    </p:spTree>
    <p:extLst>
      <p:ext uri="{BB962C8B-B14F-4D97-AF65-F5344CB8AC3E}">
        <p14:creationId xmlns:p14="http://schemas.microsoft.com/office/powerpoint/2010/main" val="3044378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38</a:t>
            </a:fld>
            <a:endParaRPr lang="en-US" dirty="0"/>
          </a:p>
        </p:txBody>
      </p:sp>
    </p:spTree>
    <p:extLst>
      <p:ext uri="{BB962C8B-B14F-4D97-AF65-F5344CB8AC3E}">
        <p14:creationId xmlns:p14="http://schemas.microsoft.com/office/powerpoint/2010/main" val="280590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40</a:t>
            </a:fld>
            <a:endParaRPr lang="en-US" dirty="0"/>
          </a:p>
        </p:txBody>
      </p:sp>
    </p:spTree>
    <p:extLst>
      <p:ext uri="{BB962C8B-B14F-4D97-AF65-F5344CB8AC3E}">
        <p14:creationId xmlns:p14="http://schemas.microsoft.com/office/powerpoint/2010/main" val="883600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4</a:t>
            </a:fld>
            <a:endParaRPr lang="en-US" dirty="0"/>
          </a:p>
        </p:txBody>
      </p:sp>
    </p:spTree>
    <p:extLst>
      <p:ext uri="{BB962C8B-B14F-4D97-AF65-F5344CB8AC3E}">
        <p14:creationId xmlns:p14="http://schemas.microsoft.com/office/powerpoint/2010/main" val="3930218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5</a:t>
            </a:fld>
            <a:endParaRPr lang="en-US" dirty="0"/>
          </a:p>
        </p:txBody>
      </p:sp>
    </p:spTree>
    <p:extLst>
      <p:ext uri="{BB962C8B-B14F-4D97-AF65-F5344CB8AC3E}">
        <p14:creationId xmlns:p14="http://schemas.microsoft.com/office/powerpoint/2010/main" val="369749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6</a:t>
            </a:fld>
            <a:endParaRPr lang="en-US" dirty="0"/>
          </a:p>
        </p:txBody>
      </p:sp>
    </p:spTree>
    <p:extLst>
      <p:ext uri="{BB962C8B-B14F-4D97-AF65-F5344CB8AC3E}">
        <p14:creationId xmlns:p14="http://schemas.microsoft.com/office/powerpoint/2010/main" val="385119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9</a:t>
            </a:fld>
            <a:endParaRPr lang="en-US" dirty="0"/>
          </a:p>
        </p:txBody>
      </p:sp>
    </p:spTree>
    <p:extLst>
      <p:ext uri="{BB962C8B-B14F-4D97-AF65-F5344CB8AC3E}">
        <p14:creationId xmlns:p14="http://schemas.microsoft.com/office/powerpoint/2010/main" val="2123739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10</a:t>
            </a:fld>
            <a:endParaRPr lang="en-US" dirty="0"/>
          </a:p>
        </p:txBody>
      </p:sp>
    </p:spTree>
    <p:extLst>
      <p:ext uri="{BB962C8B-B14F-4D97-AF65-F5344CB8AC3E}">
        <p14:creationId xmlns:p14="http://schemas.microsoft.com/office/powerpoint/2010/main" val="4289045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11</a:t>
            </a:fld>
            <a:endParaRPr lang="en-US" dirty="0"/>
          </a:p>
        </p:txBody>
      </p:sp>
    </p:spTree>
    <p:extLst>
      <p:ext uri="{BB962C8B-B14F-4D97-AF65-F5344CB8AC3E}">
        <p14:creationId xmlns:p14="http://schemas.microsoft.com/office/powerpoint/2010/main" val="3581265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r>
              <a:rPr lang="en-US" dirty="0"/>
              <a:t>20XX</a:t>
            </a:r>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6276193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r>
              <a:rPr lang="en-US" dirty="0"/>
              <a:t>20XX</a:t>
            </a:r>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86357117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r>
              <a:rPr lang="en-US" dirty="0"/>
              <a:t>20XX</a:t>
            </a:r>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410713770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D0C49A9B-EBDE-4047-884B-0860623D6391}"/>
              </a:ext>
            </a:extLst>
          </p:cNvPr>
          <p:cNvSpPr>
            <a:spLocks noGrp="1"/>
          </p:cNvSpPr>
          <p:nvPr>
            <p:ph type="ctrTitle" hasCustomPrompt="1"/>
          </p:nvPr>
        </p:nvSpPr>
        <p:spPr>
          <a:xfrm>
            <a:off x="1085851" y="2165174"/>
            <a:ext cx="6118224" cy="1554480"/>
          </a:xfrm>
        </p:spPr>
        <p:txBody>
          <a:bodyPr anchor="b">
            <a:noAutofit/>
          </a:bodyPr>
          <a:lstStyle>
            <a:lvl1pPr algn="ctr">
              <a:defRPr/>
            </a:lvl1pPr>
          </a:lstStyle>
          <a:p>
            <a:r>
              <a:rPr lang="en-US" dirty="0"/>
              <a:t>Click to add title</a:t>
            </a:r>
          </a:p>
        </p:txBody>
      </p:sp>
      <p:sp>
        <p:nvSpPr>
          <p:cNvPr id="35" name="Picture Placeholder 31">
            <a:extLst>
              <a:ext uri="{FF2B5EF4-FFF2-40B4-BE49-F238E27FC236}">
                <a16:creationId xmlns:a16="http://schemas.microsoft.com/office/drawing/2014/main" id="{99CD77F7-3095-4517-B300-DE93875DE53E}"/>
              </a:ext>
            </a:extLst>
          </p:cNvPr>
          <p:cNvSpPr>
            <a:spLocks noGrp="1"/>
          </p:cNvSpPr>
          <p:nvPr>
            <p:ph type="pic" sz="quarter" idx="13" hasCustomPrompt="1"/>
          </p:nvPr>
        </p:nvSpPr>
        <p:spPr>
          <a:xfrm>
            <a:off x="8329613" y="0"/>
            <a:ext cx="3862387" cy="2286000"/>
          </a:xfrm>
        </p:spPr>
        <p:txBody>
          <a:bodyPr>
            <a:normAutofit/>
          </a:bodyPr>
          <a:lstStyle>
            <a:lvl1pPr marL="0" indent="0" algn="ctr">
              <a:buNone/>
              <a:defRPr sz="1800"/>
            </a:lvl1pPr>
          </a:lstStyle>
          <a:p>
            <a:r>
              <a:rPr lang="en-US" dirty="0"/>
              <a:t>Click icon to add photo</a:t>
            </a:r>
          </a:p>
        </p:txBody>
      </p:sp>
      <p:sp>
        <p:nvSpPr>
          <p:cNvPr id="36" name="Picture Placeholder 31">
            <a:extLst>
              <a:ext uri="{FF2B5EF4-FFF2-40B4-BE49-F238E27FC236}">
                <a16:creationId xmlns:a16="http://schemas.microsoft.com/office/drawing/2014/main" id="{F31ECFCC-4520-48AB-A8A1-AF9FC0C055B8}"/>
              </a:ext>
            </a:extLst>
          </p:cNvPr>
          <p:cNvSpPr>
            <a:spLocks noGrp="1"/>
          </p:cNvSpPr>
          <p:nvPr>
            <p:ph type="pic" sz="quarter" idx="14" hasCustomPrompt="1"/>
          </p:nvPr>
        </p:nvSpPr>
        <p:spPr>
          <a:xfrm>
            <a:off x="8329200" y="2286000"/>
            <a:ext cx="3862387" cy="2286000"/>
          </a:xfrm>
        </p:spPr>
        <p:txBody>
          <a:bodyPr>
            <a:normAutofit/>
          </a:bodyPr>
          <a:lstStyle>
            <a:lvl1pPr marL="0" indent="0" algn="ctr">
              <a:buNone/>
              <a:defRPr sz="1800"/>
            </a:lvl1pPr>
          </a:lstStyle>
          <a:p>
            <a:r>
              <a:rPr lang="en-US" dirty="0"/>
              <a:t>Click icon to add photo</a:t>
            </a:r>
          </a:p>
        </p:txBody>
      </p:sp>
      <p:sp>
        <p:nvSpPr>
          <p:cNvPr id="37" name="Picture Placeholder 31">
            <a:extLst>
              <a:ext uri="{FF2B5EF4-FFF2-40B4-BE49-F238E27FC236}">
                <a16:creationId xmlns:a16="http://schemas.microsoft.com/office/drawing/2014/main" id="{0FDBD13C-46E7-4BB9-957D-DE2A5925521A}"/>
              </a:ext>
            </a:extLst>
          </p:cNvPr>
          <p:cNvSpPr>
            <a:spLocks noGrp="1"/>
          </p:cNvSpPr>
          <p:nvPr>
            <p:ph type="pic" sz="quarter" idx="15" hasCustomPrompt="1"/>
          </p:nvPr>
        </p:nvSpPr>
        <p:spPr>
          <a:xfrm>
            <a:off x="8329200" y="4572000"/>
            <a:ext cx="3862387" cy="2286000"/>
          </a:xfrm>
        </p:spPr>
        <p:txBody>
          <a:bodyPr>
            <a:normAutofit/>
          </a:bodyPr>
          <a:lstStyle>
            <a:lvl1pPr marL="0" indent="0" algn="ctr">
              <a:buNone/>
              <a:defRPr sz="1800"/>
            </a:lvl1pPr>
          </a:lstStyle>
          <a:p>
            <a:r>
              <a:rPr lang="en-US" dirty="0"/>
              <a:t>Click icon to add photo</a:t>
            </a:r>
          </a:p>
        </p:txBody>
      </p:sp>
      <p:grpSp>
        <p:nvGrpSpPr>
          <p:cNvPr id="12" name="Group 11">
            <a:extLst>
              <a:ext uri="{FF2B5EF4-FFF2-40B4-BE49-F238E27FC236}">
                <a16:creationId xmlns:a16="http://schemas.microsoft.com/office/drawing/2014/main" id="{85B40728-32E0-44CE-8C68-1E68245C2999}"/>
              </a:ext>
              <a:ext uri="{C183D7F6-B498-43B3-948B-1728B52AA6E4}">
                <adec:decorative xmlns:adec="http://schemas.microsoft.com/office/drawing/2017/decorative" val="1"/>
              </a:ext>
            </a:extLst>
          </p:cNvPr>
          <p:cNvGrpSpPr/>
          <p:nvPr userDrawn="1"/>
        </p:nvGrpSpPr>
        <p:grpSpPr>
          <a:xfrm>
            <a:off x="3400874" y="4194521"/>
            <a:ext cx="1481845" cy="787628"/>
            <a:chOff x="4987925" y="2840038"/>
            <a:chExt cx="2216150" cy="1177924"/>
          </a:xfrm>
        </p:grpSpPr>
        <p:sp>
          <p:nvSpPr>
            <p:cNvPr id="13" name="Rectangle 12">
              <a:extLst>
                <a:ext uri="{FF2B5EF4-FFF2-40B4-BE49-F238E27FC236}">
                  <a16:creationId xmlns:a16="http://schemas.microsoft.com/office/drawing/2014/main" id="{40A6D99A-68F3-4E08-BB89-083CE0299CE2}"/>
                </a:ext>
              </a:extLst>
            </p:cNvPr>
            <p:cNvSpPr/>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4" name="Rectangle 13">
              <a:extLst>
                <a:ext uri="{FF2B5EF4-FFF2-40B4-BE49-F238E27FC236}">
                  <a16:creationId xmlns:a16="http://schemas.microsoft.com/office/drawing/2014/main" id="{8B4F5556-21F4-4E26-9504-49ADE7D84749}"/>
                </a:ext>
              </a:extLst>
            </p:cNvPr>
            <p:cNvSpPr/>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15" name="Rectangle 14">
              <a:extLst>
                <a:ext uri="{FF2B5EF4-FFF2-40B4-BE49-F238E27FC236}">
                  <a16:creationId xmlns:a16="http://schemas.microsoft.com/office/drawing/2014/main" id="{E0E1118C-DFA4-410C-961C-BE0488441C9A}"/>
                </a:ext>
              </a:extLst>
            </p:cNvPr>
            <p:cNvSpPr/>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nvGrpSpPr>
            <p:cNvPr id="16" name="Group 15">
              <a:extLst>
                <a:ext uri="{FF2B5EF4-FFF2-40B4-BE49-F238E27FC236}">
                  <a16:creationId xmlns:a16="http://schemas.microsoft.com/office/drawing/2014/main" id="{B5A8ECE6-B3E3-4761-A6AD-711AF71EEA0D}"/>
                </a:ext>
              </a:extLst>
            </p:cNvPr>
            <p:cNvGrpSpPr/>
            <p:nvPr/>
          </p:nvGrpSpPr>
          <p:grpSpPr>
            <a:xfrm>
              <a:off x="5614944" y="3117662"/>
              <a:ext cx="1009280" cy="464739"/>
              <a:chOff x="4432859" y="3200647"/>
              <a:chExt cx="1009280" cy="464739"/>
            </a:xfrm>
          </p:grpSpPr>
          <p:sp>
            <p:nvSpPr>
              <p:cNvPr id="24" name="Freeform: Shape 23">
                <a:extLst>
                  <a:ext uri="{FF2B5EF4-FFF2-40B4-BE49-F238E27FC236}">
                    <a16:creationId xmlns:a16="http://schemas.microsoft.com/office/drawing/2014/main" id="{5B1F0E3F-4B5E-4F5B-93A6-CE1017521BF1}"/>
                  </a:ext>
                </a:extLst>
              </p:cNvPr>
              <p:cNvSpPr/>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sp>
            <p:nvSpPr>
              <p:cNvPr id="25" name="Freeform: Shape 24">
                <a:extLst>
                  <a:ext uri="{FF2B5EF4-FFF2-40B4-BE49-F238E27FC236}">
                    <a16:creationId xmlns:a16="http://schemas.microsoft.com/office/drawing/2014/main" id="{B20599F0-ACFC-4223-A598-8FFAF21406AB}"/>
                  </a:ext>
                </a:extLst>
              </p:cNvPr>
              <p:cNvSpPr/>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pSp>
        <p:grpSp>
          <p:nvGrpSpPr>
            <p:cNvPr id="17" name="Group 16">
              <a:extLst>
                <a:ext uri="{FF2B5EF4-FFF2-40B4-BE49-F238E27FC236}">
                  <a16:creationId xmlns:a16="http://schemas.microsoft.com/office/drawing/2014/main" id="{C6703144-DA66-4EFB-B790-4E044756FF37}"/>
                </a:ext>
              </a:extLst>
            </p:cNvPr>
            <p:cNvGrpSpPr/>
            <p:nvPr/>
          </p:nvGrpSpPr>
          <p:grpSpPr>
            <a:xfrm>
              <a:off x="5679979" y="2915338"/>
              <a:ext cx="1080000" cy="1080000"/>
              <a:chOff x="4497894" y="2998323"/>
              <a:chExt cx="1080000" cy="1080000"/>
            </a:xfrm>
          </p:grpSpPr>
          <p:grpSp>
            <p:nvGrpSpPr>
              <p:cNvPr id="18" name="Group 17">
                <a:extLst>
                  <a:ext uri="{FF2B5EF4-FFF2-40B4-BE49-F238E27FC236}">
                    <a16:creationId xmlns:a16="http://schemas.microsoft.com/office/drawing/2014/main" id="{63371BE5-97EB-4365-8EDA-4C634155E79F}"/>
                  </a:ext>
                </a:extLst>
              </p:cNvPr>
              <p:cNvGrpSpPr/>
              <p:nvPr/>
            </p:nvGrpSpPr>
            <p:grpSpPr>
              <a:xfrm rot="13500000">
                <a:off x="4805524" y="2998323"/>
                <a:ext cx="464739" cy="1080000"/>
                <a:chOff x="4511184" y="2470620"/>
                <a:chExt cx="464739" cy="1080000"/>
              </a:xfrm>
            </p:grpSpPr>
            <p:sp>
              <p:nvSpPr>
                <p:cNvPr id="22" name="Freeform: Shape 21">
                  <a:extLst>
                    <a:ext uri="{FF2B5EF4-FFF2-40B4-BE49-F238E27FC236}">
                      <a16:creationId xmlns:a16="http://schemas.microsoft.com/office/drawing/2014/main" id="{533C4D53-A668-4609-B338-E2D33C24A811}"/>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23" name="Straight Connector 22">
                  <a:extLst>
                    <a:ext uri="{FF2B5EF4-FFF2-40B4-BE49-F238E27FC236}">
                      <a16:creationId xmlns:a16="http://schemas.microsoft.com/office/drawing/2014/main" id="{A487C5A9-C4B3-4A68-8DFB-43F4CDB4073A}"/>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82E4A2F3-57A7-4529-A621-A36F1E777A4E}"/>
                  </a:ext>
                </a:extLst>
              </p:cNvPr>
              <p:cNvGrpSpPr/>
              <p:nvPr/>
            </p:nvGrpSpPr>
            <p:grpSpPr>
              <a:xfrm rot="8100000" flipH="1">
                <a:off x="4542572" y="2998323"/>
                <a:ext cx="464739" cy="1080000"/>
                <a:chOff x="4511184" y="2470620"/>
                <a:chExt cx="464739" cy="1080000"/>
              </a:xfrm>
            </p:grpSpPr>
            <p:sp>
              <p:nvSpPr>
                <p:cNvPr id="20" name="Freeform: Shape 19">
                  <a:extLst>
                    <a:ext uri="{FF2B5EF4-FFF2-40B4-BE49-F238E27FC236}">
                      <a16:creationId xmlns:a16="http://schemas.microsoft.com/office/drawing/2014/main" id="{1482263E-6A78-46B7-8AB8-845C9C9103B4}"/>
                    </a:ext>
                  </a:extLst>
                </p:cNvPr>
                <p:cNvSpPr/>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cxnSp>
              <p:nvCxnSpPr>
                <p:cNvPr id="21" name="Straight Connector 20">
                  <a:extLst>
                    <a:ext uri="{FF2B5EF4-FFF2-40B4-BE49-F238E27FC236}">
                      <a16:creationId xmlns:a16="http://schemas.microsoft.com/office/drawing/2014/main" id="{3C7B34F9-7954-4950-ABEA-DDBFF4A4CC92}"/>
                    </a:ext>
                  </a:extLst>
                </p:cNvPr>
                <p:cNvCxnSpPr>
                  <a:cxnSpLocks/>
                </p:cNvCxnSpPr>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900405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Columns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5FC5AD6-5EA9-4D31-BA29-EE3AABE22325}"/>
              </a:ext>
            </a:extLst>
          </p:cNvPr>
          <p:cNvSpPr>
            <a:spLocks noGrp="1"/>
          </p:cNvSpPr>
          <p:nvPr>
            <p:ph type="title" hasCustomPrompt="1"/>
          </p:nvPr>
        </p:nvSpPr>
        <p:spPr>
          <a:xfrm>
            <a:off x="1066800" y="777244"/>
            <a:ext cx="10058400" cy="1097280"/>
          </a:xfrm>
        </p:spPr>
        <p:txBody>
          <a:bodyPr wrap="square" anchor="ctr" anchorCtr="0">
            <a:normAutofit/>
          </a:bodyPr>
          <a:lstStyle>
            <a:lvl1pPr algn="ctr">
              <a:defRPr/>
            </a:lvl1pPr>
          </a:lstStyle>
          <a:p>
            <a:pPr algn="ctr"/>
            <a:r>
              <a:rPr lang="en-US" dirty="0"/>
              <a:t>Click to add title</a:t>
            </a:r>
          </a:p>
        </p:txBody>
      </p:sp>
      <p:cxnSp>
        <p:nvCxnSpPr>
          <p:cNvPr id="8" name="Straight Connector 7">
            <a:extLst>
              <a:ext uri="{FF2B5EF4-FFF2-40B4-BE49-F238E27FC236}">
                <a16:creationId xmlns:a16="http://schemas.microsoft.com/office/drawing/2014/main" id="{51664AFF-309D-433B-B3F0-84A98A207C67}"/>
              </a:ext>
              <a:ext uri="{C183D7F6-B498-43B3-948B-1728B52AA6E4}">
                <adec:decorative xmlns:adec="http://schemas.microsoft.com/office/drawing/2017/decorative" val="1"/>
              </a:ext>
            </a:extLst>
          </p:cNvPr>
          <p:cNvCxnSpPr>
            <a:cxnSpLocks/>
          </p:cNvCxnSpPr>
          <p:nvPr userDrawn="1"/>
        </p:nvCxnSpPr>
        <p:spPr>
          <a:xfrm>
            <a:off x="5819649" y="2057404"/>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F2B970E0-2BF6-DE0A-33F2-E136830CC0F2}"/>
              </a:ext>
            </a:extLst>
          </p:cNvPr>
          <p:cNvSpPr>
            <a:spLocks noGrp="1"/>
          </p:cNvSpPr>
          <p:nvPr>
            <p:ph sz="quarter" idx="17" hasCustomPrompt="1"/>
          </p:nvPr>
        </p:nvSpPr>
        <p:spPr>
          <a:xfrm>
            <a:off x="1664443" y="2484712"/>
            <a:ext cx="4360507" cy="3605420"/>
          </a:xfrm>
        </p:spPr>
        <p:txBody>
          <a:bodyPr>
            <a:noAutofit/>
          </a:bodyPr>
          <a:lstStyle>
            <a:lvl1pPr marL="0" indent="0">
              <a:lnSpc>
                <a:spcPct val="100000"/>
              </a:lnSpc>
              <a:spcBef>
                <a:spcPts val="1000"/>
              </a:spcBef>
              <a:buNone/>
              <a:defRPr sz="1800" i="0"/>
            </a:lvl1pPr>
            <a:lvl2pPr marL="285750" indent="-285750">
              <a:lnSpc>
                <a:spcPct val="100000"/>
              </a:lnSpc>
              <a:spcBef>
                <a:spcPts val="1000"/>
              </a:spcBef>
              <a:buClr>
                <a:schemeClr val="accent5">
                  <a:lumMod val="60000"/>
                  <a:lumOff val="40000"/>
                </a:schemeClr>
              </a:buClr>
              <a:buFont typeface="Wingdings" panose="05000000000000000000" pitchFamily="2" charset="2"/>
              <a:buChar char=""/>
              <a:defRPr sz="1800" i="0"/>
            </a:lvl2pPr>
            <a:lvl3pPr marL="685800" indent="-283464">
              <a:lnSpc>
                <a:spcPct val="100000"/>
              </a:lnSpc>
              <a:spcBef>
                <a:spcPts val="1000"/>
              </a:spcBef>
              <a:buClr>
                <a:schemeClr val="accent5">
                  <a:lumMod val="60000"/>
                  <a:lumOff val="40000"/>
                </a:schemeClr>
              </a:buClr>
              <a:buFont typeface="Wingdings" panose="05000000000000000000" pitchFamily="2" charset="2"/>
              <a:buChar char=""/>
              <a:defRPr sz="1800" i="0"/>
            </a:lvl3pPr>
            <a:lvl4pPr marL="685800">
              <a:lnSpc>
                <a:spcPct val="100000"/>
              </a:lnSpc>
              <a:spcBef>
                <a:spcPts val="1000"/>
              </a:spcBef>
              <a:defRPr sz="1800" i="0"/>
            </a:lvl4pPr>
            <a:lvl5pPr marL="1143000" indent="-283464">
              <a:lnSpc>
                <a:spcPct val="100000"/>
              </a:lnSpc>
              <a:spcBef>
                <a:spcPts val="1000"/>
              </a:spcBef>
              <a:buClr>
                <a:schemeClr val="accent5">
                  <a:lumMod val="60000"/>
                  <a:lumOff val="40000"/>
                </a:schemeClr>
              </a:buClr>
              <a:defRPr sz="1800" i="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6418C0F6-1F2A-74E4-A6C4-914FE336632A}"/>
              </a:ext>
            </a:extLst>
          </p:cNvPr>
          <p:cNvSpPr>
            <a:spLocks noGrp="1"/>
          </p:cNvSpPr>
          <p:nvPr>
            <p:ph sz="quarter" idx="18" hasCustomPrompt="1"/>
          </p:nvPr>
        </p:nvSpPr>
        <p:spPr>
          <a:xfrm>
            <a:off x="6359649" y="2493040"/>
            <a:ext cx="4360507" cy="3605420"/>
          </a:xfrm>
        </p:spPr>
        <p:txBody>
          <a:bodyPr>
            <a:noAutofit/>
          </a:bodyPr>
          <a:lstStyle>
            <a:lvl1pPr marL="0" indent="0">
              <a:lnSpc>
                <a:spcPct val="100000"/>
              </a:lnSpc>
              <a:spcBef>
                <a:spcPts val="1000"/>
              </a:spcBef>
              <a:buNone/>
              <a:defRPr sz="1800" i="0"/>
            </a:lvl1pPr>
            <a:lvl2pPr marL="283464" indent="-285750">
              <a:lnSpc>
                <a:spcPct val="100000"/>
              </a:lnSpc>
              <a:spcBef>
                <a:spcPts val="1000"/>
              </a:spcBef>
              <a:buClr>
                <a:schemeClr val="accent5">
                  <a:lumMod val="60000"/>
                  <a:lumOff val="40000"/>
                </a:schemeClr>
              </a:buClr>
              <a:buFont typeface="Wingdings" panose="05000000000000000000" pitchFamily="2" charset="2"/>
              <a:buChar char=""/>
              <a:defRPr sz="1800" i="0"/>
            </a:lvl2pPr>
            <a:lvl3pPr marL="685800" indent="-283464">
              <a:lnSpc>
                <a:spcPct val="100000"/>
              </a:lnSpc>
              <a:spcBef>
                <a:spcPts val="1000"/>
              </a:spcBef>
              <a:buClr>
                <a:schemeClr val="accent5">
                  <a:lumMod val="60000"/>
                  <a:lumOff val="40000"/>
                </a:schemeClr>
              </a:buClr>
              <a:defRPr sz="1800" i="0"/>
            </a:lvl3pPr>
            <a:lvl4pPr marL="685800">
              <a:lnSpc>
                <a:spcPct val="100000"/>
              </a:lnSpc>
              <a:spcBef>
                <a:spcPts val="1000"/>
              </a:spcBef>
              <a:defRPr sz="1800" i="0"/>
            </a:lvl4pPr>
            <a:lvl5pPr marL="1143000" indent="-283464">
              <a:lnSpc>
                <a:spcPct val="100000"/>
              </a:lnSpc>
              <a:spcBef>
                <a:spcPts val="1000"/>
              </a:spcBef>
              <a:buClr>
                <a:schemeClr val="accent5">
                  <a:lumMod val="60000"/>
                  <a:lumOff val="40000"/>
                </a:schemeClr>
              </a:buClr>
              <a:defRPr sz="1800" i="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85D87A86-18DB-4F48-991B-B96728C9E2B2}"/>
              </a:ext>
            </a:extLst>
          </p:cNvPr>
          <p:cNvSpPr>
            <a:spLocks noGrp="1"/>
          </p:cNvSpPr>
          <p:nvPr>
            <p:ph type="dt" sz="half" idx="10"/>
          </p:nvPr>
        </p:nvSpPr>
        <p:spPr>
          <a:xfrm>
            <a:off x="541338" y="6401999"/>
            <a:ext cx="2206625" cy="369332"/>
          </a:xfrm>
        </p:spPr>
        <p:txBody>
          <a:bodyPr/>
          <a:lstStyle>
            <a:lvl1pPr>
              <a:defRPr/>
            </a:lvl1pPr>
          </a:lstStyle>
          <a:p>
            <a:pPr>
              <a:defRPr/>
            </a:pPr>
            <a:r>
              <a:rPr lang="en-US" dirty="0">
                <a:solidFill>
                  <a:prstClr val="white">
                    <a:alpha val="70000"/>
                  </a:prstClr>
                </a:solidFill>
              </a:rPr>
              <a:t>20XX</a:t>
            </a:r>
          </a:p>
        </p:txBody>
      </p:sp>
      <p:sp>
        <p:nvSpPr>
          <p:cNvPr id="10" name="Footer Placeholder 4">
            <a:extLst>
              <a:ext uri="{FF2B5EF4-FFF2-40B4-BE49-F238E27FC236}">
                <a16:creationId xmlns:a16="http://schemas.microsoft.com/office/drawing/2014/main" id="{E9F77D95-7E8B-48BA-B550-76A5C297FE04}"/>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11" name="Slide Number Placeholder 5">
            <a:extLst>
              <a:ext uri="{FF2B5EF4-FFF2-40B4-BE49-F238E27FC236}">
                <a16:creationId xmlns:a16="http://schemas.microsoft.com/office/drawing/2014/main" id="{5510D382-212F-47D7-A76F-181F22622C97}"/>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3" name="Rectangle 2">
            <a:extLst>
              <a:ext uri="{FF2B5EF4-FFF2-40B4-BE49-F238E27FC236}">
                <a16:creationId xmlns:a16="http://schemas.microsoft.com/office/drawing/2014/main" id="{C97ED942-AF2B-12D4-2ED4-570ACFD0F4BD}"/>
              </a:ext>
              <a:ext uri="{C183D7F6-B498-43B3-948B-1728B52AA6E4}">
                <adec:decorative xmlns:adec="http://schemas.microsoft.com/office/drawing/2017/decorative" val="1"/>
              </a:ext>
            </a:extLst>
          </p:cNvPr>
          <p:cNvSpPr/>
          <p:nvPr userDrawn="1"/>
        </p:nvSpPr>
        <p:spPr>
          <a:xfrm>
            <a:off x="541163" y="548640"/>
            <a:ext cx="11109674" cy="574929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5858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C2262EB2-92F3-45D5-977D-A254F9DC45B3}"/>
              </a:ext>
            </a:extLst>
          </p:cNvPr>
          <p:cNvSpPr>
            <a:spLocks noGrp="1"/>
          </p:cNvSpPr>
          <p:nvPr>
            <p:ph type="title" hasCustomPrompt="1"/>
          </p:nvPr>
        </p:nvSpPr>
        <p:spPr>
          <a:xfrm>
            <a:off x="4984750" y="548640"/>
            <a:ext cx="6120000" cy="1371600"/>
          </a:xfrm>
        </p:spPr>
        <p:txBody>
          <a:bodyPr anchor="b" anchorCtr="0">
            <a:noAutofit/>
          </a:bodyPr>
          <a:lstStyle>
            <a:lvl1pPr algn="ctr">
              <a:defRPr/>
            </a:lvl1pPr>
          </a:lstStyle>
          <a:p>
            <a:pPr algn="ctr"/>
            <a:r>
              <a:rPr lang="en-US" dirty="0"/>
              <a:t>Click to add title</a:t>
            </a:r>
          </a:p>
        </p:txBody>
      </p:sp>
      <p:sp>
        <p:nvSpPr>
          <p:cNvPr id="42" name="Picture Placeholder 7">
            <a:extLst>
              <a:ext uri="{FF2B5EF4-FFF2-40B4-BE49-F238E27FC236}">
                <a16:creationId xmlns:a16="http://schemas.microsoft.com/office/drawing/2014/main" id="{08B7B76C-AD95-41C0-859E-9A612EE3EB69}"/>
              </a:ext>
            </a:extLst>
          </p:cNvPr>
          <p:cNvSpPr>
            <a:spLocks noGrp="1"/>
          </p:cNvSpPr>
          <p:nvPr>
            <p:ph type="pic" sz="quarter" idx="13" hasCustomPrompt="1"/>
          </p:nvPr>
        </p:nvSpPr>
        <p:spPr>
          <a:xfrm>
            <a:off x="0" y="0"/>
            <a:ext cx="3870325" cy="6858000"/>
          </a:xfrm>
        </p:spPr>
        <p:txBody>
          <a:bodyPr>
            <a:normAutofit/>
          </a:bodyPr>
          <a:lstStyle>
            <a:lvl1pPr marL="0" indent="0" algn="ctr">
              <a:buNone/>
              <a:defRPr sz="1800"/>
            </a:lvl1pPr>
          </a:lstStyle>
          <a:p>
            <a:r>
              <a:rPr lang="en-US" dirty="0"/>
              <a:t>Click icon to add photo</a:t>
            </a:r>
          </a:p>
        </p:txBody>
      </p:sp>
      <p:cxnSp>
        <p:nvCxnSpPr>
          <p:cNvPr id="37" name="Straight Connector 36">
            <a:extLst>
              <a:ext uri="{FF2B5EF4-FFF2-40B4-BE49-F238E27FC236}">
                <a16:creationId xmlns:a16="http://schemas.microsoft.com/office/drawing/2014/main" id="{FAF4E51F-526D-47C7-B091-D47773C1FEB8}"/>
              </a:ext>
              <a:ext uri="{C183D7F6-B498-43B3-948B-1728B52AA6E4}">
                <adec:decorative xmlns:adec="http://schemas.microsoft.com/office/drawing/2017/decorative" val="1"/>
              </a:ext>
            </a:extLst>
          </p:cNvPr>
          <p:cNvCxnSpPr>
            <a:cxnSpLocks/>
          </p:cNvCxnSpPr>
          <p:nvPr userDrawn="1"/>
        </p:nvCxnSpPr>
        <p:spPr>
          <a:xfrm>
            <a:off x="777475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Content Placeholder 2">
            <a:extLst>
              <a:ext uri="{FF2B5EF4-FFF2-40B4-BE49-F238E27FC236}">
                <a16:creationId xmlns:a16="http://schemas.microsoft.com/office/drawing/2014/main" id="{E4FE061B-0356-4C6F-A2CA-12D48BE34A15}"/>
              </a:ext>
            </a:extLst>
          </p:cNvPr>
          <p:cNvSpPr>
            <a:spLocks noGrp="1"/>
          </p:cNvSpPr>
          <p:nvPr>
            <p:ph idx="1" hasCustomPrompt="1"/>
          </p:nvPr>
        </p:nvSpPr>
        <p:spPr>
          <a:xfrm>
            <a:off x="4984750" y="2759076"/>
            <a:ext cx="6121400" cy="3009899"/>
          </a:xfrm>
        </p:spPr>
        <p:txBody>
          <a:bodyPr>
            <a:noAutofit/>
          </a:bodyPr>
          <a:lstStyle>
            <a:lvl1pPr marL="0" indent="0">
              <a:lnSpc>
                <a:spcPct val="100000"/>
              </a:lnSpc>
              <a:spcBef>
                <a:spcPts val="1000"/>
              </a:spcBef>
              <a:buNone/>
              <a:defRPr sz="1800"/>
            </a:lvl1pPr>
            <a:lvl2pPr>
              <a:lnSpc>
                <a:spcPct val="100000"/>
              </a:lnSpc>
              <a:spcBef>
                <a:spcPts val="1000"/>
              </a:spcBef>
              <a:defRPr sz="1800"/>
            </a:lvl2pPr>
            <a:lvl3pPr>
              <a:lnSpc>
                <a:spcPct val="100000"/>
              </a:lnSpc>
              <a:spcBef>
                <a:spcPts val="1000"/>
              </a:spcBef>
              <a:defRPr sz="1800"/>
            </a:lvl3pPr>
            <a:lvl4pPr>
              <a:lnSpc>
                <a:spcPct val="100000"/>
              </a:lnSpc>
              <a:spcBef>
                <a:spcPts val="1000"/>
              </a:spcBef>
              <a:defRPr sz="1800"/>
            </a:lvl4pPr>
            <a:lvl5pPr>
              <a:lnSpc>
                <a:spcPct val="100000"/>
              </a:lnSpc>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39" name="Date Placeholder 3">
            <a:extLst>
              <a:ext uri="{FF2B5EF4-FFF2-40B4-BE49-F238E27FC236}">
                <a16:creationId xmlns:a16="http://schemas.microsoft.com/office/drawing/2014/main" id="{C9AB8836-3239-49B5-AB6F-4AF85F1F0654}"/>
              </a:ext>
            </a:extLst>
          </p:cNvPr>
          <p:cNvSpPr>
            <a:spLocks noGrp="1"/>
          </p:cNvSpPr>
          <p:nvPr>
            <p:ph type="dt" sz="half" idx="10"/>
          </p:nvPr>
        </p:nvSpPr>
        <p:spPr>
          <a:xfrm>
            <a:off x="541338" y="6401999"/>
            <a:ext cx="2206625" cy="369332"/>
          </a:xfrm>
        </p:spPr>
        <p:txBody>
          <a:bodyPr/>
          <a:lstStyle>
            <a:lvl1pPr>
              <a:defRPr>
                <a:effectLst>
                  <a:outerShdw blurRad="38100" dist="38100" dir="2700000" algn="tl">
                    <a:srgbClr val="000000">
                      <a:alpha val="43137"/>
                    </a:srgbClr>
                  </a:outerShdw>
                </a:effectLst>
              </a:defRPr>
            </a:lvl1pPr>
          </a:lstStyle>
          <a:p>
            <a:r>
              <a:rPr lang="en-US" dirty="0">
                <a:solidFill>
                  <a:srgbClr val="FFFFFF"/>
                </a:solidFill>
              </a:rPr>
              <a:t>20XX</a:t>
            </a:r>
          </a:p>
        </p:txBody>
      </p:sp>
      <p:sp>
        <p:nvSpPr>
          <p:cNvPr id="40" name="Footer Placeholder 4">
            <a:extLst>
              <a:ext uri="{FF2B5EF4-FFF2-40B4-BE49-F238E27FC236}">
                <a16:creationId xmlns:a16="http://schemas.microsoft.com/office/drawing/2014/main" id="{77EAD6AC-E509-49A1-8E38-1CABD458AA0F}"/>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
        <p:nvSpPr>
          <p:cNvPr id="41" name="Slide Number Placeholder 5">
            <a:extLst>
              <a:ext uri="{FF2B5EF4-FFF2-40B4-BE49-F238E27FC236}">
                <a16:creationId xmlns:a16="http://schemas.microsoft.com/office/drawing/2014/main" id="{B689B03B-F230-4530-8C09-EFB8172382F2}"/>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spTree>
    <p:extLst>
      <p:ext uri="{BB962C8B-B14F-4D97-AF65-F5344CB8AC3E}">
        <p14:creationId xmlns:p14="http://schemas.microsoft.com/office/powerpoint/2010/main" val="2287496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r>
              <a:rPr lang="en-US" dirty="0"/>
              <a:t>20XX</a:t>
            </a:r>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5466709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r>
              <a:rPr lang="en-US" dirty="0"/>
              <a:t>20XX</a:t>
            </a:r>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08775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r>
              <a:rPr lang="en-US" dirty="0"/>
              <a:t>20XX</a:t>
            </a:r>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62928027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r>
              <a:rPr lang="en-US" dirty="0"/>
              <a:t>20XX</a:t>
            </a:r>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79818732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12726884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r>
              <a:rPr lang="en-US" dirty="0"/>
              <a:t>20XX</a:t>
            </a:r>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78012619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r>
              <a:rPr lang="en-US" dirty="0"/>
              <a:t>20XX</a:t>
            </a:r>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114334128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r>
              <a:rPr lang="en-US" dirty="0"/>
              <a:t>20XX</a:t>
            </a:r>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9739318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r>
              <a:rPr lang="en-US" dirty="0"/>
              <a:t>20XX</a:t>
            </a:r>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488841541"/>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7" r:id="rId12"/>
    <p:sldLayoutId id="2147483720" r:id="rId13"/>
    <p:sldLayoutId id="2147483722" r:id="rId14"/>
  </p:sldLayoutIdLst>
  <p:hf sldNum="0" hdr="0" ftr="0" dt="0"/>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19">
          <p15:clr>
            <a:srgbClr val="5ACBF0"/>
          </p15:clr>
        </p15:guide>
        <p15:guide id="2" pos="1731">
          <p15:clr>
            <a:srgbClr val="5ACBF0"/>
          </p15:clr>
        </p15:guide>
        <p15:guide id="3" pos="3140">
          <p15:clr>
            <a:srgbClr val="5ACBF0"/>
          </p15:clr>
        </p15:guide>
        <p15:guide id="4" pos="3488">
          <p15:clr>
            <a:srgbClr val="5ACBF0"/>
          </p15:clr>
        </p15:guide>
        <p15:guide id="5" pos="2788">
          <p15:clr>
            <a:srgbClr val="5ACBF0"/>
          </p15:clr>
        </p15:guide>
        <p15:guide id="6" pos="2434">
          <p15:clr>
            <a:srgbClr val="5ACBF0"/>
          </p15:clr>
        </p15:guide>
        <p15:guide id="7" pos="2084">
          <p15:clr>
            <a:srgbClr val="5ACBF0"/>
          </p15:clr>
        </p15:guide>
        <p15:guide id="8" pos="341">
          <p15:clr>
            <a:srgbClr val="F26B43"/>
          </p15:clr>
        </p15:guide>
        <p15:guide id="9" pos="1384">
          <p15:clr>
            <a:srgbClr val="5ACBF0"/>
          </p15:clr>
        </p15:guide>
        <p15:guide id="10" pos="1032">
          <p15:clr>
            <a:srgbClr val="5ACBF0"/>
          </p15:clr>
        </p15:guide>
        <p15:guide id="11" pos="680">
          <p15:clr>
            <a:srgbClr val="FDE53C"/>
          </p15:clr>
        </p15:guide>
        <p15:guide id="12" pos="4192">
          <p15:clr>
            <a:srgbClr val="5ACBF0"/>
          </p15:clr>
        </p15:guide>
        <p15:guide id="13" pos="4543">
          <p15:clr>
            <a:srgbClr val="5ACBF0"/>
          </p15:clr>
        </p15:guide>
        <p15:guide id="14" pos="4892">
          <p15:clr>
            <a:srgbClr val="5ACBF0"/>
          </p15:clr>
        </p15:guide>
        <p15:guide id="15" pos="5244">
          <p15:clr>
            <a:srgbClr val="5ACBF0"/>
          </p15:clr>
        </p15:guide>
        <p15:guide id="16" pos="5596">
          <p15:clr>
            <a:srgbClr val="5ACBF0"/>
          </p15:clr>
        </p15:guide>
        <p15:guide id="17" pos="5948">
          <p15:clr>
            <a:srgbClr val="5ACBF0"/>
          </p15:clr>
        </p15:guide>
        <p15:guide id="18" pos="6296">
          <p15:clr>
            <a:srgbClr val="5ACBF0"/>
          </p15:clr>
        </p15:guide>
        <p15:guide id="19" pos="6648">
          <p15:clr>
            <a:srgbClr val="5ACBF0"/>
          </p15:clr>
        </p15:guide>
        <p15:guide id="20" pos="6996">
          <p15:clr>
            <a:srgbClr val="FDE53C"/>
          </p15:clr>
        </p15:guide>
        <p15:guide id="21" orient="horz" pos="335">
          <p15:clr>
            <a:srgbClr val="F26B43"/>
          </p15:clr>
        </p15:guide>
        <p15:guide id="22" orient="horz" pos="680">
          <p15:clr>
            <a:srgbClr val="FDE53C"/>
          </p15:clr>
        </p15:guide>
        <p15:guide id="23" orient="horz" pos="1050">
          <p15:clr>
            <a:srgbClr val="5ACBF0"/>
          </p15:clr>
        </p15:guide>
        <p15:guide id="24" orient="horz" pos="1791">
          <p15:clr>
            <a:srgbClr val="5ACBF0"/>
          </p15:clr>
        </p15:guide>
        <p15:guide id="26" orient="horz" pos="2530">
          <p15:clr>
            <a:srgbClr val="5ACBF0"/>
          </p15:clr>
        </p15:guide>
        <p15:guide id="27" orient="horz" pos="2899">
          <p15:clr>
            <a:srgbClr val="5ACBF0"/>
          </p15:clr>
        </p15:guide>
        <p15:guide id="28" orient="horz" pos="3268">
          <p15:clr>
            <a:srgbClr val="5ACBF0"/>
          </p15:clr>
        </p15:guide>
        <p15:guide id="29" orient="horz" pos="3634">
          <p15:clr>
            <a:srgbClr val="FDE53C"/>
          </p15:clr>
        </p15:guide>
        <p15:guide id="30" orient="horz" pos="3979">
          <p15:clr>
            <a:srgbClr val="F26B43"/>
          </p15:clr>
        </p15:guide>
        <p15:guide id="31" orient="horz" pos="2160">
          <p15:clr>
            <a:srgbClr val="FDE53C"/>
          </p15:clr>
        </p15:guide>
        <p15:guide id="32" pos="7340">
          <p15:clr>
            <a:srgbClr val="F26B43"/>
          </p15:clr>
        </p15:guide>
        <p15:guide id="33" pos="3840">
          <p15:clr>
            <a:srgbClr val="FDE53C"/>
          </p15:clr>
        </p15:guide>
        <p15:guide id="34" orient="horz" pos="637">
          <p15:clr>
            <a:srgbClr val="C35EA4"/>
          </p15:clr>
        </p15:guide>
        <p15:guide id="35" orient="horz" pos="1128">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light shining through a cave&#10;&#10;Description automatically generated">
            <a:extLst>
              <a:ext uri="{FF2B5EF4-FFF2-40B4-BE49-F238E27FC236}">
                <a16:creationId xmlns:a16="http://schemas.microsoft.com/office/drawing/2014/main" id="{51C3EEDE-101C-134B-67E2-877067C7E66F}"/>
              </a:ext>
            </a:extLst>
          </p:cNvPr>
          <p:cNvPicPr>
            <a:picLocks noChangeAspect="1"/>
          </p:cNvPicPr>
          <p:nvPr/>
        </p:nvPicPr>
        <p:blipFill rotWithShape="1">
          <a:blip r:embed="rId3"/>
          <a:srcRect t="5197" b="10437"/>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CEE7E1A4-A314-0E6F-0002-4E4AEE82AC36}"/>
              </a:ext>
            </a:extLst>
          </p:cNvPr>
          <p:cNvSpPr/>
          <p:nvPr/>
        </p:nvSpPr>
        <p:spPr>
          <a:xfrm>
            <a:off x="0" y="0"/>
            <a:ext cx="12192000" cy="6858000"/>
          </a:xfrm>
          <a:prstGeom prst="rect">
            <a:avLst/>
          </a:prstGeom>
          <a:solidFill>
            <a:srgbClr val="732124">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667CF7FA-557B-82FA-0B3B-B29A88184B8A}"/>
              </a:ext>
            </a:extLst>
          </p:cNvPr>
          <p:cNvSpPr>
            <a:spLocks noGrp="1"/>
          </p:cNvSpPr>
          <p:nvPr>
            <p:ph type="ctrTitle"/>
          </p:nvPr>
        </p:nvSpPr>
        <p:spPr>
          <a:xfrm>
            <a:off x="1843413" y="2651760"/>
            <a:ext cx="8505173" cy="1554480"/>
          </a:xfrm>
        </p:spPr>
        <p:txBody>
          <a:bodyPr/>
          <a:lstStyle/>
          <a:p>
            <a:r>
              <a:rPr lang="en-US" sz="4000" dirty="0"/>
              <a:t>Happy Resurrection Day.</a:t>
            </a:r>
            <a:br>
              <a:rPr lang="en-US" sz="4000" dirty="0"/>
            </a:br>
            <a:r>
              <a:rPr lang="en-US" sz="4000" dirty="0"/>
              <a:t>he is risen!</a:t>
            </a:r>
          </a:p>
        </p:txBody>
      </p:sp>
    </p:spTree>
    <p:extLst>
      <p:ext uri="{BB962C8B-B14F-4D97-AF65-F5344CB8AC3E}">
        <p14:creationId xmlns:p14="http://schemas.microsoft.com/office/powerpoint/2010/main" val="2322490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3A547-88BA-07FE-3304-78E7302C7377}"/>
              </a:ext>
            </a:extLst>
          </p:cNvPr>
          <p:cNvSpPr/>
          <p:nvPr/>
        </p:nvSpPr>
        <p:spPr>
          <a:xfrm>
            <a:off x="3580130" y="413232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close-up of a person&#10;&#10;Description automatically generated">
            <a:extLst>
              <a:ext uri="{FF2B5EF4-FFF2-40B4-BE49-F238E27FC236}">
                <a16:creationId xmlns:a16="http://schemas.microsoft.com/office/drawing/2014/main" id="{482CF3D7-4455-8C30-3A8C-3B3238EEA3BF}"/>
              </a:ext>
            </a:extLst>
          </p:cNvPr>
          <p:cNvPicPr>
            <a:picLocks noChangeAspect="1"/>
          </p:cNvPicPr>
          <p:nvPr/>
        </p:nvPicPr>
        <p:blipFill rotWithShape="1">
          <a:blip r:embed="rId3"/>
          <a:srcRect l="35974" t="7504" r="35795" b="9201"/>
          <a:stretch/>
        </p:blipFill>
        <p:spPr>
          <a:xfrm>
            <a:off x="7596554" y="126609"/>
            <a:ext cx="4473525" cy="6498702"/>
          </a:xfrm>
          <a:prstGeom prst="rect">
            <a:avLst/>
          </a:prstGeom>
        </p:spPr>
      </p:pic>
      <p:sp>
        <p:nvSpPr>
          <p:cNvPr id="16" name="Content Placeholder 14">
            <a:extLst>
              <a:ext uri="{FF2B5EF4-FFF2-40B4-BE49-F238E27FC236}">
                <a16:creationId xmlns:a16="http://schemas.microsoft.com/office/drawing/2014/main" id="{17D5815D-FF29-7BC5-4C2E-C43939CBFA6D}"/>
              </a:ext>
            </a:extLst>
          </p:cNvPr>
          <p:cNvSpPr txBox="1">
            <a:spLocks/>
          </p:cNvSpPr>
          <p:nvPr/>
        </p:nvSpPr>
        <p:spPr>
          <a:xfrm>
            <a:off x="529269" y="253218"/>
            <a:ext cx="6926608" cy="6689536"/>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solidFill>
              </a:rPr>
              <a:t>“The experience of the world has proved that man cannot, by any act of his, attain righteousness. He is under law, and by law righteousness is impossible. All human history, a history which makes one shudder to read, attests this. It is attested by the painful struggles, so ineffectual, of every soul that has felt its own moral condition and has striven to change it. Such a struggle ends always in absolute despair. Its dying shriek is, ‘O wretched man that I am, who shall deliver me from the body of this death?’ Unless God interpose, there is no deliverance.” </a:t>
            </a:r>
          </a:p>
        </p:txBody>
      </p:sp>
      <p:sp>
        <p:nvSpPr>
          <p:cNvPr id="19" name="Content Placeholder 2">
            <a:extLst>
              <a:ext uri="{FF2B5EF4-FFF2-40B4-BE49-F238E27FC236}">
                <a16:creationId xmlns:a16="http://schemas.microsoft.com/office/drawing/2014/main" id="{6AABFA57-B498-DAAF-68E1-79D0F77EDA57}"/>
              </a:ext>
            </a:extLst>
          </p:cNvPr>
          <p:cNvSpPr txBox="1">
            <a:spLocks/>
          </p:cNvSpPr>
          <p:nvPr/>
        </p:nvSpPr>
        <p:spPr>
          <a:xfrm>
            <a:off x="361826" y="6363378"/>
            <a:ext cx="7234728" cy="482808"/>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Weston, Henry G. “The Resurrection Of The Lord Jesus The Central Fact In Christianity.” </a:t>
            </a:r>
            <a:r>
              <a:rPr lang="en-US" sz="1400" i="1" dirty="0">
                <a:effectLst/>
              </a:rPr>
              <a:t>Bibliotheca Sacra</a:t>
            </a:r>
            <a:r>
              <a:rPr lang="en-US" sz="1400" dirty="0">
                <a:effectLst/>
              </a:rPr>
              <a:t> 57, no. 228 (1900).</a:t>
            </a:r>
          </a:p>
        </p:txBody>
      </p:sp>
    </p:spTree>
    <p:extLst>
      <p:ext uri="{BB962C8B-B14F-4D97-AF65-F5344CB8AC3E}">
        <p14:creationId xmlns:p14="http://schemas.microsoft.com/office/powerpoint/2010/main" val="376008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6072000" y="452079"/>
            <a:ext cx="6120000" cy="540385"/>
          </a:xfrm>
        </p:spPr>
        <p:txBody>
          <a:bodyPr/>
          <a:lstStyle/>
          <a:p>
            <a:r>
              <a:rPr lang="en-US" sz="2400" dirty="0"/>
              <a:t>Isaiah 64:6</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a:blip r:embed="rId3"/>
          <a:srcRect l="11500" r="11500"/>
          <a:stretch/>
        </p:blipFill>
        <p:spPr>
          <a:xfrm>
            <a:off x="0" y="0"/>
            <a:ext cx="5787025" cy="6858000"/>
          </a:xfrm>
        </p:spPr>
      </p:pic>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7910712" y="1253426"/>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C9723D9B-FFBB-D3F5-BF13-031FCEE28179}"/>
              </a:ext>
            </a:extLst>
          </p:cNvPr>
          <p:cNvSpPr>
            <a:spLocks noGrp="1" noChangeArrowheads="1"/>
          </p:cNvSpPr>
          <p:nvPr>
            <p:ph idx="1"/>
          </p:nvPr>
        </p:nvSpPr>
        <p:spPr>
          <a:xfrm>
            <a:off x="6404975" y="1775352"/>
            <a:ext cx="5393325" cy="5815620"/>
          </a:xfrm>
        </p:spPr>
        <p:txBody>
          <a:bodyPr/>
          <a:lstStyle/>
          <a:p>
            <a:pPr eaLnBrk="1" hangingPunct="1">
              <a:buFont typeface="Wingdings" panose="05000000000000000000" pitchFamily="2" charset="2"/>
              <a:buNone/>
              <a:defRPr/>
            </a:pPr>
            <a:r>
              <a:rPr lang="en-US" sz="3000" dirty="0">
                <a:solidFill>
                  <a:schemeClr val="tx1"/>
                </a:solidFill>
              </a:rPr>
              <a:t>For all of us have become like one who is unclean, And </a:t>
            </a:r>
            <a:r>
              <a:rPr lang="en-US" sz="3000" b="1" u="sng" dirty="0">
                <a:solidFill>
                  <a:schemeClr val="tx1"/>
                </a:solidFill>
              </a:rPr>
              <a:t>all our righteous deeds are like a filthy garment…</a:t>
            </a:r>
          </a:p>
        </p:txBody>
      </p:sp>
    </p:spTree>
    <p:extLst>
      <p:ext uri="{BB962C8B-B14F-4D97-AF65-F5344CB8AC3E}">
        <p14:creationId xmlns:p14="http://schemas.microsoft.com/office/powerpoint/2010/main" val="1137036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280141" y="325996"/>
            <a:ext cx="6120000" cy="540385"/>
          </a:xfrm>
        </p:spPr>
        <p:txBody>
          <a:bodyPr/>
          <a:lstStyle/>
          <a:p>
            <a:r>
              <a:rPr lang="en-US" dirty="0"/>
              <a:t>Romans 4:23-25</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23358" r="22827"/>
          <a:stretch/>
        </p:blipFill>
        <p:spPr>
          <a:xfrm>
            <a:off x="6653821" y="0"/>
            <a:ext cx="5535943"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415876" y="1593580"/>
            <a:ext cx="5984265" cy="5554447"/>
          </a:xfrm>
        </p:spPr>
        <p:txBody>
          <a:bodyPr/>
          <a:lstStyle/>
          <a:p>
            <a:r>
              <a:rPr lang="en-US" sz="3000" dirty="0">
                <a:solidFill>
                  <a:schemeClr val="tx1"/>
                </a:solidFill>
              </a:rPr>
              <a:t>“Now not for his sake only was it written that it was credited to him, but for our sake also, </a:t>
            </a:r>
            <a:r>
              <a:rPr lang="en-US" sz="3000" b="1" u="sng" dirty="0">
                <a:solidFill>
                  <a:schemeClr val="tx1"/>
                </a:solidFill>
              </a:rPr>
              <a:t>to whom it will be credited, as those who believe in Him who raised Jesus our Lord from the dead</a:t>
            </a:r>
            <a:r>
              <a:rPr lang="en-US" sz="3000" dirty="0">
                <a:solidFill>
                  <a:schemeClr val="tx1"/>
                </a:solidFill>
              </a:rPr>
              <a:t>, He who was delivered over because of our transgressions, and was raised because of our justification.”</a:t>
            </a:r>
          </a:p>
          <a:p>
            <a:endParaRPr lang="en-US" sz="3000" dirty="0"/>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2118854" y="11273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83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14C0111-86AA-B377-753D-02A3CA89F8E6}"/>
              </a:ext>
            </a:extLst>
          </p:cNvPr>
          <p:cNvSpPr txBox="1">
            <a:spLocks/>
          </p:cNvSpPr>
          <p:nvPr/>
        </p:nvSpPr>
        <p:spPr>
          <a:xfrm>
            <a:off x="565147" y="403226"/>
            <a:ext cx="9549524" cy="595580"/>
          </a:xfrm>
          <a:prstGeom prst="rect">
            <a:avLst/>
          </a:prstGeom>
        </p:spPr>
        <p:txBody>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r>
              <a:rPr lang="en-US" dirty="0"/>
              <a:t>Outline: Christ’s Resurrection is… </a:t>
            </a:r>
          </a:p>
        </p:txBody>
      </p:sp>
      <p:pic>
        <p:nvPicPr>
          <p:cNvPr id="4" name="Picture 3" descr="A group of crosses in a row&#10;&#10;Description automatically generated">
            <a:extLst>
              <a:ext uri="{FF2B5EF4-FFF2-40B4-BE49-F238E27FC236}">
                <a16:creationId xmlns:a16="http://schemas.microsoft.com/office/drawing/2014/main" id="{B3542C97-6A39-A5A8-D7F9-D1F17165F475}"/>
              </a:ext>
            </a:extLst>
          </p:cNvPr>
          <p:cNvPicPr>
            <a:picLocks noChangeAspect="1"/>
          </p:cNvPicPr>
          <p:nvPr/>
        </p:nvPicPr>
        <p:blipFill rotWithShape="1">
          <a:blip r:embed="rId2"/>
          <a:srcRect l="188" t="2033" r="33682" b="18924"/>
          <a:stretch/>
        </p:blipFill>
        <p:spPr>
          <a:xfrm>
            <a:off x="6711265" y="3938954"/>
            <a:ext cx="5480735" cy="2919046"/>
          </a:xfrm>
          <a:prstGeom prst="rect">
            <a:avLst/>
          </a:prstGeom>
        </p:spPr>
      </p:pic>
      <p:sp>
        <p:nvSpPr>
          <p:cNvPr id="13" name="Content Placeholder 12">
            <a:extLst>
              <a:ext uri="{FF2B5EF4-FFF2-40B4-BE49-F238E27FC236}">
                <a16:creationId xmlns:a16="http://schemas.microsoft.com/office/drawing/2014/main" id="{03252AFB-1364-05E7-C423-89DB466EDAD6}"/>
              </a:ext>
            </a:extLst>
          </p:cNvPr>
          <p:cNvSpPr txBox="1">
            <a:spLocks/>
          </p:cNvSpPr>
          <p:nvPr/>
        </p:nvSpPr>
        <p:spPr>
          <a:xfrm>
            <a:off x="565147" y="1223891"/>
            <a:ext cx="8719531" cy="4344561"/>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Font typeface="+mj-lt"/>
              <a:buAutoNum type="arabicPeriod"/>
            </a:pPr>
            <a:r>
              <a:rPr lang="en-US" sz="2800" dirty="0">
                <a:solidFill>
                  <a:srgbClr val="FFFFFF"/>
                </a:solidFill>
              </a:rPr>
              <a:t>The grounds for justification (Rom 4:23-25)</a:t>
            </a:r>
          </a:p>
          <a:p>
            <a:pPr marL="342900" indent="-342900">
              <a:lnSpc>
                <a:spcPct val="200000"/>
              </a:lnSpc>
              <a:buFont typeface="+mj-lt"/>
              <a:buAutoNum type="arabicPeriod"/>
            </a:pPr>
            <a:r>
              <a:rPr lang="en-US" sz="2800" b="1" dirty="0">
                <a:solidFill>
                  <a:srgbClr val="FFFF00"/>
                </a:solidFill>
              </a:rPr>
              <a:t>The highest Christian attainment (Phil 3:7-11)</a:t>
            </a:r>
          </a:p>
          <a:p>
            <a:pPr marL="342900" indent="-342900">
              <a:lnSpc>
                <a:spcPct val="200000"/>
              </a:lnSpc>
              <a:buFont typeface="+mj-lt"/>
              <a:buAutoNum type="arabicPeriod"/>
            </a:pPr>
            <a:r>
              <a:rPr lang="en-US" sz="2800" dirty="0">
                <a:solidFill>
                  <a:srgbClr val="FFFFFF"/>
                </a:solidFill>
              </a:rPr>
              <a:t>The measure of God’s power in us (Eph 1:18-20)</a:t>
            </a:r>
          </a:p>
          <a:p>
            <a:pPr marL="342900" indent="-342900">
              <a:lnSpc>
                <a:spcPct val="200000"/>
              </a:lnSpc>
              <a:buFont typeface="+mj-lt"/>
              <a:buAutoNum type="arabicPeriod"/>
            </a:pPr>
            <a:r>
              <a:rPr lang="en-US" sz="2800" dirty="0">
                <a:solidFill>
                  <a:srgbClr val="FFFFFF"/>
                </a:solidFill>
              </a:rPr>
              <a:t>The wellspring of all Christian living (Col 3:1-10)</a:t>
            </a:r>
          </a:p>
          <a:p>
            <a:pPr marL="342900" indent="-342900">
              <a:lnSpc>
                <a:spcPct val="200000"/>
              </a:lnSpc>
              <a:buFont typeface="+mj-lt"/>
              <a:buAutoNum type="arabicPeriod"/>
            </a:pPr>
            <a:r>
              <a:rPr lang="en-US" sz="2800" dirty="0">
                <a:solidFill>
                  <a:srgbClr val="FFFFFF"/>
                </a:solidFill>
              </a:rPr>
              <a:t>Without, there is no Christianity (1 Cor 15:1-19)</a:t>
            </a:r>
          </a:p>
          <a:p>
            <a:pPr marL="342900" indent="-342900">
              <a:lnSpc>
                <a:spcPct val="200000"/>
              </a:lnSpc>
              <a:buFont typeface="+mj-lt"/>
              <a:buAutoNum type="arabicPeriod"/>
            </a:pPr>
            <a:endParaRPr lang="en-US" sz="2800" dirty="0"/>
          </a:p>
        </p:txBody>
      </p:sp>
      <p:sp>
        <p:nvSpPr>
          <p:cNvPr id="8" name="Content Placeholder 2">
            <a:extLst>
              <a:ext uri="{FF2B5EF4-FFF2-40B4-BE49-F238E27FC236}">
                <a16:creationId xmlns:a16="http://schemas.microsoft.com/office/drawing/2014/main" id="{0ABFA7DA-E3D7-6CF9-B2D8-75F394EB6FA4}"/>
              </a:ext>
            </a:extLst>
          </p:cNvPr>
          <p:cNvSpPr txBox="1">
            <a:spLocks/>
          </p:cNvSpPr>
          <p:nvPr/>
        </p:nvSpPr>
        <p:spPr>
          <a:xfrm>
            <a:off x="361826" y="6248583"/>
            <a:ext cx="6349440" cy="74193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Outline adapted from Weston, Henry G. “The Resurrection Of The Lord Jesus The Central Fact In Christianity.” </a:t>
            </a:r>
            <a:r>
              <a:rPr lang="en-US" sz="1400" i="1" dirty="0">
                <a:effectLst/>
              </a:rPr>
              <a:t>Bibliotheca Sacra</a:t>
            </a:r>
            <a:r>
              <a:rPr lang="en-US" sz="1400" dirty="0">
                <a:effectLst/>
              </a:rPr>
              <a:t> 57, no. 228 (1900).</a:t>
            </a:r>
          </a:p>
        </p:txBody>
      </p:sp>
      <p:cxnSp>
        <p:nvCxnSpPr>
          <p:cNvPr id="3" name="Straight Connector 2">
            <a:extLst>
              <a:ext uri="{FF2B5EF4-FFF2-40B4-BE49-F238E27FC236}">
                <a16:creationId xmlns:a16="http://schemas.microsoft.com/office/drawing/2014/main" id="{1D10C6C0-4F35-2F55-4F4F-E336EC031B95}"/>
              </a:ext>
            </a:extLst>
          </p:cNvPr>
          <p:cNvCxnSpPr/>
          <p:nvPr/>
        </p:nvCxnSpPr>
        <p:spPr>
          <a:xfrm>
            <a:off x="745588" y="1111348"/>
            <a:ext cx="80185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337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5288770" y="331102"/>
            <a:ext cx="6120000" cy="540385"/>
          </a:xfrm>
        </p:spPr>
        <p:txBody>
          <a:bodyPr/>
          <a:lstStyle/>
          <a:p>
            <a:r>
              <a:rPr lang="en-US" sz="2400" dirty="0"/>
              <a:t>Philippians 3:7-10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26338" r="28805"/>
          <a:stretch/>
        </p:blipFill>
        <p:spPr>
          <a:xfrm>
            <a:off x="1" y="0"/>
            <a:ext cx="4614400" cy="6858000"/>
          </a:xfrm>
        </p:spPr>
      </p:pic>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7127482" y="1151826"/>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C9723D9B-FFBB-D3F5-BF13-031FCEE28179}"/>
              </a:ext>
            </a:extLst>
          </p:cNvPr>
          <p:cNvSpPr>
            <a:spLocks noGrp="1" noChangeArrowheads="1"/>
          </p:cNvSpPr>
          <p:nvPr>
            <p:ph idx="1"/>
          </p:nvPr>
        </p:nvSpPr>
        <p:spPr>
          <a:xfrm>
            <a:off x="4950041" y="1432165"/>
            <a:ext cx="7000659" cy="4917833"/>
          </a:xfrm>
        </p:spPr>
        <p:txBody>
          <a:bodyPr/>
          <a:lstStyle/>
          <a:p>
            <a:pPr eaLnBrk="1" hangingPunct="1">
              <a:defRPr/>
            </a:pPr>
            <a:r>
              <a:rPr lang="en-US" sz="2000" b="1" dirty="0">
                <a:solidFill>
                  <a:schemeClr val="tx1"/>
                </a:solidFill>
              </a:rPr>
              <a:t>7</a:t>
            </a:r>
            <a:r>
              <a:rPr lang="en-US" sz="2000" dirty="0">
                <a:solidFill>
                  <a:schemeClr val="tx1"/>
                </a:solidFill>
              </a:rPr>
              <a:t> “But whatever things were gain to me, those things I have counted as loss for the sake of Christ. </a:t>
            </a:r>
          </a:p>
          <a:p>
            <a:pPr eaLnBrk="1" hangingPunct="1">
              <a:defRPr/>
            </a:pPr>
            <a:r>
              <a:rPr lang="en-US" sz="2000" b="1" dirty="0">
                <a:solidFill>
                  <a:schemeClr val="tx1"/>
                </a:solidFill>
              </a:rPr>
              <a:t>8</a:t>
            </a:r>
            <a:r>
              <a:rPr lang="en-US" sz="2000" dirty="0">
                <a:solidFill>
                  <a:schemeClr val="tx1"/>
                </a:solidFill>
              </a:rPr>
              <a:t> More than that, I count all things to be loss in view of the surpassing value of knowing Christ Jesus my Lord, for whom I have suffered the loss of all things, and count them but rubbish so that I may gain Christ, </a:t>
            </a:r>
          </a:p>
          <a:p>
            <a:pPr eaLnBrk="1" hangingPunct="1">
              <a:defRPr/>
            </a:pPr>
            <a:r>
              <a:rPr lang="en-US" sz="2000" b="1" dirty="0">
                <a:solidFill>
                  <a:schemeClr val="tx1"/>
                </a:solidFill>
              </a:rPr>
              <a:t>9</a:t>
            </a:r>
            <a:r>
              <a:rPr lang="en-US" sz="2000" dirty="0">
                <a:solidFill>
                  <a:schemeClr val="tx1"/>
                </a:solidFill>
              </a:rPr>
              <a:t> and may be found in Him, not having a righteousness of my own derived from the Law, but that which is through faith in Christ, the righteousness which comes from God on the basis of faith, </a:t>
            </a:r>
          </a:p>
          <a:p>
            <a:pPr eaLnBrk="1" hangingPunct="1">
              <a:defRPr/>
            </a:pPr>
            <a:r>
              <a:rPr lang="en-US" sz="2000" b="1" dirty="0">
                <a:solidFill>
                  <a:schemeClr val="tx1"/>
                </a:solidFill>
              </a:rPr>
              <a:t>10</a:t>
            </a:r>
            <a:r>
              <a:rPr lang="en-US" sz="2000" dirty="0">
                <a:solidFill>
                  <a:schemeClr val="tx1"/>
                </a:solidFill>
              </a:rPr>
              <a:t> that I may know Him and the power of His resurrection and the fellowship of His sufferings, being conformed to His death; </a:t>
            </a:r>
          </a:p>
          <a:p>
            <a:pPr eaLnBrk="1" hangingPunct="1">
              <a:defRPr/>
            </a:pPr>
            <a:r>
              <a:rPr lang="en-US" sz="2000" b="1" dirty="0">
                <a:solidFill>
                  <a:schemeClr val="tx1"/>
                </a:solidFill>
              </a:rPr>
              <a:t>11</a:t>
            </a:r>
            <a:r>
              <a:rPr lang="en-US" sz="2000" dirty="0">
                <a:solidFill>
                  <a:schemeClr val="tx1"/>
                </a:solidFill>
              </a:rPr>
              <a:t> in order that I may attain to the resurrection from the dead.”</a:t>
            </a:r>
          </a:p>
        </p:txBody>
      </p:sp>
    </p:spTree>
    <p:extLst>
      <p:ext uri="{BB962C8B-B14F-4D97-AF65-F5344CB8AC3E}">
        <p14:creationId xmlns:p14="http://schemas.microsoft.com/office/powerpoint/2010/main" val="4075575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5288770" y="331102"/>
            <a:ext cx="6120000" cy="540385"/>
          </a:xfrm>
        </p:spPr>
        <p:txBody>
          <a:bodyPr/>
          <a:lstStyle/>
          <a:p>
            <a:r>
              <a:rPr lang="en-US" sz="2400" dirty="0"/>
              <a:t>Philippians 3:7-10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26338" r="28805"/>
          <a:stretch/>
        </p:blipFill>
        <p:spPr>
          <a:xfrm>
            <a:off x="1" y="0"/>
            <a:ext cx="4614400" cy="6858000"/>
          </a:xfrm>
        </p:spPr>
      </p:pic>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7127482" y="1151826"/>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C9723D9B-FFBB-D3F5-BF13-031FCEE28179}"/>
              </a:ext>
            </a:extLst>
          </p:cNvPr>
          <p:cNvSpPr>
            <a:spLocks noGrp="1" noChangeArrowheads="1"/>
          </p:cNvSpPr>
          <p:nvPr>
            <p:ph idx="1"/>
          </p:nvPr>
        </p:nvSpPr>
        <p:spPr>
          <a:xfrm>
            <a:off x="4950041" y="1432165"/>
            <a:ext cx="7000659" cy="4917833"/>
          </a:xfrm>
        </p:spPr>
        <p:txBody>
          <a:bodyPr/>
          <a:lstStyle/>
          <a:p>
            <a:pPr eaLnBrk="1" hangingPunct="1">
              <a:defRPr/>
            </a:pPr>
            <a:r>
              <a:rPr lang="en-US" sz="2000" b="1" dirty="0">
                <a:solidFill>
                  <a:schemeClr val="tx1"/>
                </a:solidFill>
              </a:rPr>
              <a:t>7</a:t>
            </a:r>
            <a:r>
              <a:rPr lang="en-US" sz="2000" dirty="0">
                <a:solidFill>
                  <a:schemeClr val="tx1"/>
                </a:solidFill>
              </a:rPr>
              <a:t> “But whatever things were gain to me, those things I have </a:t>
            </a:r>
            <a:r>
              <a:rPr lang="en-US" sz="2000" b="1" dirty="0">
                <a:solidFill>
                  <a:srgbClr val="FFFF00"/>
                </a:solidFill>
              </a:rPr>
              <a:t>counted</a:t>
            </a:r>
            <a:r>
              <a:rPr lang="en-US" sz="2000" dirty="0">
                <a:solidFill>
                  <a:schemeClr val="tx1"/>
                </a:solidFill>
              </a:rPr>
              <a:t> as loss for the sake of Christ. </a:t>
            </a:r>
          </a:p>
          <a:p>
            <a:pPr eaLnBrk="1" hangingPunct="1">
              <a:defRPr/>
            </a:pPr>
            <a:r>
              <a:rPr lang="en-US" sz="2000" b="1" dirty="0">
                <a:solidFill>
                  <a:schemeClr val="tx1"/>
                </a:solidFill>
              </a:rPr>
              <a:t>8</a:t>
            </a:r>
            <a:r>
              <a:rPr lang="en-US" sz="2000" dirty="0">
                <a:solidFill>
                  <a:schemeClr val="tx1"/>
                </a:solidFill>
              </a:rPr>
              <a:t> More than that, I </a:t>
            </a:r>
            <a:r>
              <a:rPr lang="en-US" sz="2000" b="1" dirty="0">
                <a:solidFill>
                  <a:srgbClr val="FFFF00"/>
                </a:solidFill>
              </a:rPr>
              <a:t>count</a:t>
            </a:r>
            <a:r>
              <a:rPr lang="en-US" sz="2000" dirty="0">
                <a:solidFill>
                  <a:schemeClr val="tx1"/>
                </a:solidFill>
              </a:rPr>
              <a:t> all things to be loss in view of the surpassing value of knowing Christ Jesus my Lord, for whom I have suffered the loss of all things, and </a:t>
            </a:r>
            <a:r>
              <a:rPr lang="en-US" sz="2000" b="1" dirty="0">
                <a:solidFill>
                  <a:srgbClr val="FFFF00"/>
                </a:solidFill>
              </a:rPr>
              <a:t>count</a:t>
            </a:r>
            <a:r>
              <a:rPr lang="en-US" sz="2000" dirty="0">
                <a:solidFill>
                  <a:schemeClr val="tx1"/>
                </a:solidFill>
              </a:rPr>
              <a:t> them but rubbish </a:t>
            </a:r>
            <a:r>
              <a:rPr lang="en-US" sz="2000" b="1" dirty="0">
                <a:solidFill>
                  <a:srgbClr val="FFFF00"/>
                </a:solidFill>
              </a:rPr>
              <a:t>so that I may gain Christ</a:t>
            </a:r>
            <a:r>
              <a:rPr lang="en-US" sz="2000" b="1" dirty="0">
                <a:solidFill>
                  <a:schemeClr val="tx1"/>
                </a:solidFill>
              </a:rPr>
              <a:t>, </a:t>
            </a:r>
          </a:p>
          <a:p>
            <a:pPr eaLnBrk="1" hangingPunct="1">
              <a:defRPr/>
            </a:pPr>
            <a:r>
              <a:rPr lang="en-US" sz="2000" b="1" dirty="0">
                <a:solidFill>
                  <a:schemeClr val="tx1"/>
                </a:solidFill>
              </a:rPr>
              <a:t>9 </a:t>
            </a:r>
            <a:r>
              <a:rPr lang="en-US" sz="2000" dirty="0">
                <a:solidFill>
                  <a:schemeClr val="tx1"/>
                </a:solidFill>
              </a:rPr>
              <a:t>and may be found in Him, not having a righteousness of my own derived from the Law, but that which is through faith in Christ, the righteousness which comes from God on the basis of faith, </a:t>
            </a:r>
          </a:p>
          <a:p>
            <a:pPr eaLnBrk="1" hangingPunct="1">
              <a:defRPr/>
            </a:pPr>
            <a:r>
              <a:rPr lang="en-US" sz="2000" b="1" dirty="0">
                <a:solidFill>
                  <a:schemeClr val="tx1"/>
                </a:solidFill>
              </a:rPr>
              <a:t>10 </a:t>
            </a:r>
            <a:r>
              <a:rPr lang="en-US" sz="2000" b="1" dirty="0">
                <a:solidFill>
                  <a:srgbClr val="FFFF00"/>
                </a:solidFill>
              </a:rPr>
              <a:t>that I may know Him and the power of His resurrection </a:t>
            </a:r>
            <a:r>
              <a:rPr lang="en-US" sz="2000" dirty="0">
                <a:solidFill>
                  <a:schemeClr val="tx1"/>
                </a:solidFill>
              </a:rPr>
              <a:t>and the fellowship of His sufferings, being conformed to His death; </a:t>
            </a:r>
          </a:p>
          <a:p>
            <a:pPr eaLnBrk="1" hangingPunct="1">
              <a:defRPr/>
            </a:pPr>
            <a:r>
              <a:rPr lang="en-US" sz="2000" b="1" dirty="0">
                <a:solidFill>
                  <a:schemeClr val="tx1"/>
                </a:solidFill>
              </a:rPr>
              <a:t>11</a:t>
            </a:r>
            <a:r>
              <a:rPr lang="en-US" sz="2000" dirty="0">
                <a:solidFill>
                  <a:schemeClr val="tx1"/>
                </a:solidFill>
              </a:rPr>
              <a:t> in order that I may attain to the resurrection from the dead.”</a:t>
            </a:r>
          </a:p>
        </p:txBody>
      </p:sp>
    </p:spTree>
    <p:extLst>
      <p:ext uri="{BB962C8B-B14F-4D97-AF65-F5344CB8AC3E}">
        <p14:creationId xmlns:p14="http://schemas.microsoft.com/office/powerpoint/2010/main" val="216468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5288770" y="331102"/>
            <a:ext cx="6120000" cy="540385"/>
          </a:xfrm>
        </p:spPr>
        <p:txBody>
          <a:bodyPr/>
          <a:lstStyle/>
          <a:p>
            <a:r>
              <a:rPr lang="en-US" sz="2400" dirty="0"/>
              <a:t>Philippians 3:7-10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26338" r="28805"/>
          <a:stretch/>
        </p:blipFill>
        <p:spPr>
          <a:xfrm>
            <a:off x="1" y="0"/>
            <a:ext cx="4614400" cy="6858000"/>
          </a:xfrm>
        </p:spPr>
      </p:pic>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7127482" y="1151826"/>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C9723D9B-FFBB-D3F5-BF13-031FCEE28179}"/>
              </a:ext>
            </a:extLst>
          </p:cNvPr>
          <p:cNvSpPr>
            <a:spLocks noGrp="1" noChangeArrowheads="1"/>
          </p:cNvSpPr>
          <p:nvPr>
            <p:ph idx="1"/>
          </p:nvPr>
        </p:nvSpPr>
        <p:spPr>
          <a:xfrm>
            <a:off x="4950041" y="1432165"/>
            <a:ext cx="7000659" cy="5209935"/>
          </a:xfrm>
        </p:spPr>
        <p:txBody>
          <a:bodyPr/>
          <a:lstStyle/>
          <a:p>
            <a:pPr eaLnBrk="1" hangingPunct="1">
              <a:defRPr/>
            </a:pPr>
            <a:r>
              <a:rPr lang="en-US" sz="2000" b="1" dirty="0">
                <a:solidFill>
                  <a:schemeClr val="tx1"/>
                </a:solidFill>
              </a:rPr>
              <a:t>7</a:t>
            </a:r>
            <a:r>
              <a:rPr lang="en-US" sz="2000" dirty="0">
                <a:solidFill>
                  <a:schemeClr val="tx1"/>
                </a:solidFill>
              </a:rPr>
              <a:t> “But whatever things were gain to me, those things I have </a:t>
            </a:r>
            <a:r>
              <a:rPr lang="en-US" sz="2000" b="1" dirty="0">
                <a:solidFill>
                  <a:schemeClr val="tx1"/>
                </a:solidFill>
              </a:rPr>
              <a:t>counted</a:t>
            </a:r>
            <a:r>
              <a:rPr lang="en-US" sz="2000" dirty="0">
                <a:solidFill>
                  <a:schemeClr val="tx1"/>
                </a:solidFill>
              </a:rPr>
              <a:t> as loss for the sake of Christ. </a:t>
            </a:r>
          </a:p>
          <a:p>
            <a:pPr eaLnBrk="1" hangingPunct="1">
              <a:defRPr/>
            </a:pPr>
            <a:r>
              <a:rPr lang="en-US" sz="2000" b="1" dirty="0">
                <a:solidFill>
                  <a:schemeClr val="tx1"/>
                </a:solidFill>
              </a:rPr>
              <a:t>8</a:t>
            </a:r>
            <a:r>
              <a:rPr lang="en-US" sz="2000" dirty="0">
                <a:solidFill>
                  <a:schemeClr val="tx1"/>
                </a:solidFill>
              </a:rPr>
              <a:t> More than that, I </a:t>
            </a:r>
            <a:r>
              <a:rPr lang="en-US" sz="2000" b="1" dirty="0">
                <a:solidFill>
                  <a:schemeClr val="tx1"/>
                </a:solidFill>
              </a:rPr>
              <a:t>count</a:t>
            </a:r>
            <a:r>
              <a:rPr lang="en-US" sz="2000" dirty="0">
                <a:solidFill>
                  <a:schemeClr val="tx1"/>
                </a:solidFill>
              </a:rPr>
              <a:t> all things to be loss in view of the surpassing value of knowing Christ Jesus my Lord, for whom I have suffered the loss of all things, and </a:t>
            </a:r>
            <a:r>
              <a:rPr lang="en-US" sz="2000" b="1" dirty="0">
                <a:solidFill>
                  <a:schemeClr val="tx1"/>
                </a:solidFill>
              </a:rPr>
              <a:t>count</a:t>
            </a:r>
            <a:r>
              <a:rPr lang="en-US" sz="2000" dirty="0">
                <a:solidFill>
                  <a:schemeClr val="tx1"/>
                </a:solidFill>
              </a:rPr>
              <a:t> them but rubbish </a:t>
            </a:r>
            <a:r>
              <a:rPr lang="en-US" sz="2000" b="1" dirty="0">
                <a:solidFill>
                  <a:schemeClr val="tx1"/>
                </a:solidFill>
              </a:rPr>
              <a:t>so that I may gain Christ, </a:t>
            </a:r>
          </a:p>
          <a:p>
            <a:pPr eaLnBrk="1" hangingPunct="1">
              <a:defRPr/>
            </a:pPr>
            <a:r>
              <a:rPr lang="en-US" sz="2000" b="1" dirty="0">
                <a:solidFill>
                  <a:schemeClr val="tx1"/>
                </a:solidFill>
              </a:rPr>
              <a:t>9 </a:t>
            </a:r>
            <a:r>
              <a:rPr lang="en-US" sz="2000" dirty="0">
                <a:solidFill>
                  <a:schemeClr val="tx1"/>
                </a:solidFill>
              </a:rPr>
              <a:t>and may be found in Him, not having a righteousness of my own derived from the Law, but that which is through faith in Christ, the righteousness which comes from God on the basis of faith, </a:t>
            </a:r>
          </a:p>
          <a:p>
            <a:pPr eaLnBrk="1" hangingPunct="1">
              <a:defRPr/>
            </a:pPr>
            <a:r>
              <a:rPr lang="en-US" sz="2000" b="1" dirty="0">
                <a:solidFill>
                  <a:schemeClr val="tx1"/>
                </a:solidFill>
              </a:rPr>
              <a:t>10 that I may know Him and the power of His resurrection </a:t>
            </a:r>
            <a:r>
              <a:rPr lang="en-US" sz="2000" dirty="0">
                <a:solidFill>
                  <a:schemeClr val="tx1"/>
                </a:solidFill>
              </a:rPr>
              <a:t>and the fellowship of His sufferings, being conformed to His death; </a:t>
            </a:r>
          </a:p>
          <a:p>
            <a:pPr eaLnBrk="1" hangingPunct="1">
              <a:defRPr/>
            </a:pPr>
            <a:r>
              <a:rPr lang="en-US" sz="2000" b="1" dirty="0">
                <a:solidFill>
                  <a:schemeClr val="tx1"/>
                </a:solidFill>
              </a:rPr>
              <a:t>11</a:t>
            </a:r>
            <a:r>
              <a:rPr lang="en-US" sz="2000" dirty="0">
                <a:solidFill>
                  <a:schemeClr val="tx1"/>
                </a:solidFill>
              </a:rPr>
              <a:t> </a:t>
            </a:r>
            <a:r>
              <a:rPr lang="en-US" sz="2000" b="1" dirty="0">
                <a:solidFill>
                  <a:srgbClr val="FFFF00"/>
                </a:solidFill>
              </a:rPr>
              <a:t>in order that I may attain to the resurrection from the dead.”</a:t>
            </a:r>
          </a:p>
        </p:txBody>
      </p:sp>
    </p:spTree>
    <p:extLst>
      <p:ext uri="{BB962C8B-B14F-4D97-AF65-F5344CB8AC3E}">
        <p14:creationId xmlns:p14="http://schemas.microsoft.com/office/powerpoint/2010/main" val="4065665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3A547-88BA-07FE-3304-78E7302C7377}"/>
              </a:ext>
            </a:extLst>
          </p:cNvPr>
          <p:cNvSpPr/>
          <p:nvPr/>
        </p:nvSpPr>
        <p:spPr>
          <a:xfrm>
            <a:off x="3580130" y="413232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82CF3D7-4455-8C30-3A8C-3B3238EEA3BF}"/>
              </a:ext>
            </a:extLst>
          </p:cNvPr>
          <p:cNvPicPr>
            <a:picLocks noChangeAspect="1"/>
          </p:cNvPicPr>
          <p:nvPr/>
        </p:nvPicPr>
        <p:blipFill rotWithShape="1">
          <a:blip r:embed="rId3"/>
          <a:srcRect l="40556" t="-816" r="12712" b="816"/>
          <a:stretch/>
        </p:blipFill>
        <p:spPr>
          <a:xfrm>
            <a:off x="8205469" y="1483360"/>
            <a:ext cx="3527937" cy="4880018"/>
          </a:xfrm>
          <a:prstGeom prst="rect">
            <a:avLst/>
          </a:prstGeom>
        </p:spPr>
      </p:pic>
      <p:sp>
        <p:nvSpPr>
          <p:cNvPr id="16" name="Content Placeholder 14">
            <a:extLst>
              <a:ext uri="{FF2B5EF4-FFF2-40B4-BE49-F238E27FC236}">
                <a16:creationId xmlns:a16="http://schemas.microsoft.com/office/drawing/2014/main" id="{17D5815D-FF29-7BC5-4C2E-C43939CBFA6D}"/>
              </a:ext>
            </a:extLst>
          </p:cNvPr>
          <p:cNvSpPr txBox="1">
            <a:spLocks/>
          </p:cNvSpPr>
          <p:nvPr/>
        </p:nvSpPr>
        <p:spPr>
          <a:xfrm>
            <a:off x="361826" y="1380285"/>
            <a:ext cx="7379259" cy="4677615"/>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solidFill>
              </a:rPr>
              <a:t>“This compound word literally means out-resurrection. It denotes however a partial resurrection. It means a partial resurrection out from among other corpses, literally an “out-resurrection.” But why did Paul say he wanted somehow, to attain to the (out-) resurrection from the dead? Did he doubt he would be raised from the dead? Hardly. </a:t>
            </a:r>
            <a:r>
              <a:rPr lang="en-US" sz="2400" dirty="0">
                <a:solidFill>
                  <a:srgbClr val="FFFFFF"/>
                </a:solidFill>
              </a:rPr>
              <a:t>Perhaps he was using this word to refer to the Rapture, thus expressing the hope that the Lord would return during his lifetime.”</a:t>
            </a:r>
          </a:p>
        </p:txBody>
      </p:sp>
      <p:sp>
        <p:nvSpPr>
          <p:cNvPr id="19" name="Content Placeholder 2">
            <a:extLst>
              <a:ext uri="{FF2B5EF4-FFF2-40B4-BE49-F238E27FC236}">
                <a16:creationId xmlns:a16="http://schemas.microsoft.com/office/drawing/2014/main" id="{6AABFA57-B498-DAAF-68E1-79D0F77EDA57}"/>
              </a:ext>
            </a:extLst>
          </p:cNvPr>
          <p:cNvSpPr txBox="1">
            <a:spLocks/>
          </p:cNvSpPr>
          <p:nvPr/>
        </p:nvSpPr>
        <p:spPr>
          <a:xfrm>
            <a:off x="361826" y="6363378"/>
            <a:ext cx="7234728" cy="482808"/>
          </a:xfrm>
          <a:prstGeom prst="rect">
            <a:avLst/>
          </a:prstGeom>
        </p:spPr>
        <p:txBody>
          <a:bodyPr vert="horz" lIns="0" tIns="0" rIns="0" bIns="0" rtlCol="0" anchor="t" anchorCtr="0">
            <a:normAutofit fontScale="92500"/>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Robert P. Lightner, “</a:t>
            </a:r>
            <a:r>
              <a:rPr lang="en-US" sz="1400" i="1" dirty="0">
                <a:effectLst/>
              </a:rPr>
              <a:t>Philippians</a:t>
            </a:r>
            <a:r>
              <a:rPr lang="en-US" sz="1400" dirty="0">
                <a:effectLst/>
              </a:rPr>
              <a:t>,” in The Bible Knowledge Commentary: An Exposition of the Scriptures, ed. J. F. Walvoord and R. B. Zuck, vol. 2 (Wheaton, IL: Victor Books, 1985), 661.</a:t>
            </a:r>
          </a:p>
        </p:txBody>
      </p:sp>
      <p:sp>
        <p:nvSpPr>
          <p:cNvPr id="2" name="Title 2">
            <a:extLst>
              <a:ext uri="{FF2B5EF4-FFF2-40B4-BE49-F238E27FC236}">
                <a16:creationId xmlns:a16="http://schemas.microsoft.com/office/drawing/2014/main" id="{CB98BF0A-4760-105F-C065-24709272E4B9}"/>
              </a:ext>
            </a:extLst>
          </p:cNvPr>
          <p:cNvSpPr txBox="1">
            <a:spLocks/>
          </p:cNvSpPr>
          <p:nvPr/>
        </p:nvSpPr>
        <p:spPr>
          <a:xfrm>
            <a:off x="1054102" y="469543"/>
            <a:ext cx="4255476" cy="540385"/>
          </a:xfrm>
          <a:prstGeom prst="rect">
            <a:avLst/>
          </a:prstGeom>
        </p:spPr>
        <p:txBody>
          <a:bodyPr vert="horz" lIns="0" tIns="0" rIns="0" bIns="0" rtlCol="0" anchor="b" anchorCtr="0">
            <a:noAutofit/>
          </a:bodyPr>
          <a:lstStyle>
            <a:lvl1pPr algn="ctr"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algn="l"/>
            <a:r>
              <a:rPr lang="en-US" dirty="0"/>
              <a:t>Philippians 3:11 -   </a:t>
            </a:r>
          </a:p>
        </p:txBody>
      </p:sp>
      <p:sp>
        <p:nvSpPr>
          <p:cNvPr id="8" name="Content Placeholder 14">
            <a:extLst>
              <a:ext uri="{FF2B5EF4-FFF2-40B4-BE49-F238E27FC236}">
                <a16:creationId xmlns:a16="http://schemas.microsoft.com/office/drawing/2014/main" id="{6E047B2E-2E93-ECD8-D8F2-A1781592CA95}"/>
              </a:ext>
            </a:extLst>
          </p:cNvPr>
          <p:cNvSpPr txBox="1">
            <a:spLocks/>
          </p:cNvSpPr>
          <p:nvPr/>
        </p:nvSpPr>
        <p:spPr>
          <a:xfrm>
            <a:off x="5309577" y="344551"/>
            <a:ext cx="7379259" cy="616513"/>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FFFFFF"/>
                </a:solidFill>
              </a:rPr>
              <a:t>Resurrected, </a:t>
            </a:r>
            <a:r>
              <a:rPr lang="el-GR" sz="3600" dirty="0">
                <a:solidFill>
                  <a:srgbClr val="FFFFFF"/>
                </a:solidFill>
              </a:rPr>
              <a:t>ἐξανάστασις</a:t>
            </a:r>
            <a:endParaRPr lang="en-US" sz="3200" b="1" dirty="0">
              <a:solidFill>
                <a:srgbClr val="FFFFFF"/>
              </a:solidFill>
            </a:endParaRPr>
          </a:p>
        </p:txBody>
      </p:sp>
    </p:spTree>
    <p:extLst>
      <p:ext uri="{BB962C8B-B14F-4D97-AF65-F5344CB8AC3E}">
        <p14:creationId xmlns:p14="http://schemas.microsoft.com/office/powerpoint/2010/main" val="2126539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3A547-88BA-07FE-3304-78E7302C7377}"/>
              </a:ext>
            </a:extLst>
          </p:cNvPr>
          <p:cNvSpPr/>
          <p:nvPr/>
        </p:nvSpPr>
        <p:spPr>
          <a:xfrm>
            <a:off x="3580130" y="413232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482CF3D7-4455-8C30-3A8C-3B3238EEA3BF}"/>
              </a:ext>
            </a:extLst>
          </p:cNvPr>
          <p:cNvPicPr>
            <a:picLocks noChangeAspect="1"/>
          </p:cNvPicPr>
          <p:nvPr/>
        </p:nvPicPr>
        <p:blipFill rotWithShape="1">
          <a:blip r:embed="rId3"/>
          <a:srcRect l="40556" t="-816" r="12712" b="816"/>
          <a:stretch/>
        </p:blipFill>
        <p:spPr>
          <a:xfrm>
            <a:off x="8205469" y="1483360"/>
            <a:ext cx="3527937" cy="4880018"/>
          </a:xfrm>
          <a:prstGeom prst="rect">
            <a:avLst/>
          </a:prstGeom>
        </p:spPr>
      </p:pic>
      <p:sp>
        <p:nvSpPr>
          <p:cNvPr id="16" name="Content Placeholder 14">
            <a:extLst>
              <a:ext uri="{FF2B5EF4-FFF2-40B4-BE49-F238E27FC236}">
                <a16:creationId xmlns:a16="http://schemas.microsoft.com/office/drawing/2014/main" id="{17D5815D-FF29-7BC5-4C2E-C43939CBFA6D}"/>
              </a:ext>
            </a:extLst>
          </p:cNvPr>
          <p:cNvSpPr txBox="1">
            <a:spLocks/>
          </p:cNvSpPr>
          <p:nvPr/>
        </p:nvSpPr>
        <p:spPr>
          <a:xfrm>
            <a:off x="361826" y="1380285"/>
            <a:ext cx="7379259" cy="4677615"/>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solidFill>
              </a:rPr>
              <a:t>“This compound word literally means out-resurrection. It denotes however a partial resurrection. It means a partial resurrection out from among other corpses, literally an “out-resurrection.” But why did Paul say he wanted somehow, to attain to the (out-) resurrection from the dead? Did he doubt he would be raised from the dead? Hardly. </a:t>
            </a:r>
            <a:r>
              <a:rPr lang="en-US" sz="2400" b="1" dirty="0">
                <a:solidFill>
                  <a:srgbClr val="FFFF00"/>
                </a:solidFill>
              </a:rPr>
              <a:t>Perhaps he was using this word to refer to the Rapture, thus expressing the hope that the Lord would return during his lifetime.”</a:t>
            </a:r>
          </a:p>
        </p:txBody>
      </p:sp>
      <p:sp>
        <p:nvSpPr>
          <p:cNvPr id="19" name="Content Placeholder 2">
            <a:extLst>
              <a:ext uri="{FF2B5EF4-FFF2-40B4-BE49-F238E27FC236}">
                <a16:creationId xmlns:a16="http://schemas.microsoft.com/office/drawing/2014/main" id="{6AABFA57-B498-DAAF-68E1-79D0F77EDA57}"/>
              </a:ext>
            </a:extLst>
          </p:cNvPr>
          <p:cNvSpPr txBox="1">
            <a:spLocks/>
          </p:cNvSpPr>
          <p:nvPr/>
        </p:nvSpPr>
        <p:spPr>
          <a:xfrm>
            <a:off x="361826" y="6363378"/>
            <a:ext cx="7234728" cy="482808"/>
          </a:xfrm>
          <a:prstGeom prst="rect">
            <a:avLst/>
          </a:prstGeom>
        </p:spPr>
        <p:txBody>
          <a:bodyPr vert="horz" lIns="0" tIns="0" rIns="0" bIns="0" rtlCol="0" anchor="t" anchorCtr="0">
            <a:normAutofit fontScale="92500"/>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Robert P. Lightner, “</a:t>
            </a:r>
            <a:r>
              <a:rPr lang="en-US" sz="1400" i="1" dirty="0">
                <a:effectLst/>
              </a:rPr>
              <a:t>Philippians</a:t>
            </a:r>
            <a:r>
              <a:rPr lang="en-US" sz="1400" dirty="0">
                <a:effectLst/>
              </a:rPr>
              <a:t>,” in The Bible Knowledge Commentary: An Exposition of the Scriptures, ed. J. F. Walvoord and R. B. Zuck, vol. 2 (Wheaton, IL: Victor Books, 1985), 661.</a:t>
            </a:r>
          </a:p>
        </p:txBody>
      </p:sp>
      <p:sp>
        <p:nvSpPr>
          <p:cNvPr id="2" name="Title 2">
            <a:extLst>
              <a:ext uri="{FF2B5EF4-FFF2-40B4-BE49-F238E27FC236}">
                <a16:creationId xmlns:a16="http://schemas.microsoft.com/office/drawing/2014/main" id="{CB98BF0A-4760-105F-C065-24709272E4B9}"/>
              </a:ext>
            </a:extLst>
          </p:cNvPr>
          <p:cNvSpPr txBox="1">
            <a:spLocks/>
          </p:cNvSpPr>
          <p:nvPr/>
        </p:nvSpPr>
        <p:spPr>
          <a:xfrm>
            <a:off x="1054102" y="469543"/>
            <a:ext cx="4255476" cy="540385"/>
          </a:xfrm>
          <a:prstGeom prst="rect">
            <a:avLst/>
          </a:prstGeom>
        </p:spPr>
        <p:txBody>
          <a:bodyPr vert="horz" lIns="0" tIns="0" rIns="0" bIns="0" rtlCol="0" anchor="b" anchorCtr="0">
            <a:noAutofit/>
          </a:bodyPr>
          <a:lstStyle>
            <a:lvl1pPr algn="ctr"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algn="l"/>
            <a:r>
              <a:rPr lang="en-US" dirty="0"/>
              <a:t>Philippians 3:11 -   </a:t>
            </a:r>
          </a:p>
        </p:txBody>
      </p:sp>
      <p:sp>
        <p:nvSpPr>
          <p:cNvPr id="8" name="Content Placeholder 14">
            <a:extLst>
              <a:ext uri="{FF2B5EF4-FFF2-40B4-BE49-F238E27FC236}">
                <a16:creationId xmlns:a16="http://schemas.microsoft.com/office/drawing/2014/main" id="{6E047B2E-2E93-ECD8-D8F2-A1781592CA95}"/>
              </a:ext>
            </a:extLst>
          </p:cNvPr>
          <p:cNvSpPr txBox="1">
            <a:spLocks/>
          </p:cNvSpPr>
          <p:nvPr/>
        </p:nvSpPr>
        <p:spPr>
          <a:xfrm>
            <a:off x="5309577" y="344551"/>
            <a:ext cx="7379259" cy="616513"/>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FFFFFF"/>
                </a:solidFill>
              </a:rPr>
              <a:t>Resurrected, </a:t>
            </a:r>
            <a:r>
              <a:rPr lang="el-GR" sz="3600" dirty="0">
                <a:solidFill>
                  <a:srgbClr val="FFFFFF"/>
                </a:solidFill>
              </a:rPr>
              <a:t>ἐξανάστασις</a:t>
            </a:r>
            <a:endParaRPr lang="en-US" sz="3200" b="1" dirty="0">
              <a:solidFill>
                <a:srgbClr val="FFFFFF"/>
              </a:solidFill>
            </a:endParaRPr>
          </a:p>
        </p:txBody>
      </p:sp>
    </p:spTree>
    <p:extLst>
      <p:ext uri="{BB962C8B-B14F-4D97-AF65-F5344CB8AC3E}">
        <p14:creationId xmlns:p14="http://schemas.microsoft.com/office/powerpoint/2010/main" val="2252920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5288770" y="331102"/>
            <a:ext cx="6120000" cy="540385"/>
          </a:xfrm>
        </p:spPr>
        <p:txBody>
          <a:bodyPr/>
          <a:lstStyle/>
          <a:p>
            <a:r>
              <a:rPr lang="en-US" sz="2400" dirty="0"/>
              <a:t>1 Thessalonians 4:17</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29601" r="41559"/>
          <a:stretch/>
        </p:blipFill>
        <p:spPr>
          <a:xfrm>
            <a:off x="0" y="0"/>
            <a:ext cx="4614400" cy="6858000"/>
          </a:xfrm>
        </p:spPr>
      </p:pic>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7127482" y="1151826"/>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C9723D9B-FFBB-D3F5-BF13-031FCEE28179}"/>
              </a:ext>
            </a:extLst>
          </p:cNvPr>
          <p:cNvSpPr>
            <a:spLocks noGrp="1" noChangeArrowheads="1"/>
          </p:cNvSpPr>
          <p:nvPr>
            <p:ph idx="1"/>
          </p:nvPr>
        </p:nvSpPr>
        <p:spPr>
          <a:xfrm>
            <a:off x="4950041" y="1625602"/>
            <a:ext cx="7000659" cy="5016498"/>
          </a:xfrm>
        </p:spPr>
        <p:txBody>
          <a:bodyPr/>
          <a:lstStyle/>
          <a:p>
            <a:pPr eaLnBrk="1" hangingPunct="1">
              <a:defRPr/>
            </a:pPr>
            <a:r>
              <a:rPr lang="en-US" sz="2800" dirty="0">
                <a:solidFill>
                  <a:schemeClr val="tx1"/>
                </a:solidFill>
              </a:rPr>
              <a:t>“Then </a:t>
            </a:r>
            <a:r>
              <a:rPr lang="en-US" sz="2800" b="1" u="sng" dirty="0">
                <a:solidFill>
                  <a:srgbClr val="FFFF00"/>
                </a:solidFill>
              </a:rPr>
              <a:t>we</a:t>
            </a:r>
            <a:r>
              <a:rPr lang="en-US" sz="2800" dirty="0">
                <a:solidFill>
                  <a:schemeClr val="tx1"/>
                </a:solidFill>
              </a:rPr>
              <a:t> who are alive and remain will be caught up together with them in the clouds to meet the Lord in the air, and so </a:t>
            </a:r>
            <a:r>
              <a:rPr lang="en-US" sz="2800" b="1" u="sng" dirty="0">
                <a:solidFill>
                  <a:srgbClr val="FFFF00"/>
                </a:solidFill>
              </a:rPr>
              <a:t>we</a:t>
            </a:r>
            <a:r>
              <a:rPr lang="en-US" sz="2800" dirty="0">
                <a:solidFill>
                  <a:schemeClr val="tx1"/>
                </a:solidFill>
              </a:rPr>
              <a:t> shall always be with the Lord.”</a:t>
            </a:r>
            <a:endParaRPr lang="en-US" sz="2800" dirty="0">
              <a:solidFill>
                <a:srgbClr val="FFFF00"/>
              </a:solidFill>
            </a:endParaRPr>
          </a:p>
        </p:txBody>
      </p:sp>
    </p:spTree>
    <p:extLst>
      <p:ext uri="{BB962C8B-B14F-4D97-AF65-F5344CB8AC3E}">
        <p14:creationId xmlns:p14="http://schemas.microsoft.com/office/powerpoint/2010/main" val="15197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light shining through a cave&#10;&#10;Description automatically generated">
            <a:extLst>
              <a:ext uri="{FF2B5EF4-FFF2-40B4-BE49-F238E27FC236}">
                <a16:creationId xmlns:a16="http://schemas.microsoft.com/office/drawing/2014/main" id="{51C3EEDE-101C-134B-67E2-877067C7E66F}"/>
              </a:ext>
            </a:extLst>
          </p:cNvPr>
          <p:cNvPicPr>
            <a:picLocks noChangeAspect="1"/>
          </p:cNvPicPr>
          <p:nvPr/>
        </p:nvPicPr>
        <p:blipFill rotWithShape="1">
          <a:blip r:embed="rId3"/>
          <a:srcRect t="5197" b="10437"/>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CEE7E1A4-A314-0E6F-0002-4E4AEE82AC36}"/>
              </a:ext>
            </a:extLst>
          </p:cNvPr>
          <p:cNvSpPr/>
          <p:nvPr/>
        </p:nvSpPr>
        <p:spPr>
          <a:xfrm>
            <a:off x="0" y="0"/>
            <a:ext cx="12192000" cy="6858000"/>
          </a:xfrm>
          <a:prstGeom prst="rect">
            <a:avLst/>
          </a:prstGeom>
          <a:solidFill>
            <a:srgbClr val="732124">
              <a:alpha val="5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667CF7FA-557B-82FA-0B3B-B29A88184B8A}"/>
              </a:ext>
            </a:extLst>
          </p:cNvPr>
          <p:cNvSpPr>
            <a:spLocks noGrp="1"/>
          </p:cNvSpPr>
          <p:nvPr>
            <p:ph type="ctrTitle"/>
          </p:nvPr>
        </p:nvSpPr>
        <p:spPr>
          <a:xfrm>
            <a:off x="0" y="2966711"/>
            <a:ext cx="12192000" cy="1073444"/>
          </a:xfrm>
        </p:spPr>
        <p:txBody>
          <a:bodyPr/>
          <a:lstStyle/>
          <a:p>
            <a:r>
              <a:rPr lang="en-US" sz="3200" b="1" dirty="0"/>
              <a:t>The centrality of Christianity:</a:t>
            </a:r>
            <a:br>
              <a:rPr lang="en-US" sz="3200" b="1" dirty="0"/>
            </a:br>
            <a:r>
              <a:rPr lang="en-US" sz="3200" b="1" dirty="0"/>
              <a:t>Christ’s resurrection</a:t>
            </a:r>
          </a:p>
        </p:txBody>
      </p:sp>
    </p:spTree>
    <p:extLst>
      <p:ext uri="{BB962C8B-B14F-4D97-AF65-F5344CB8AC3E}">
        <p14:creationId xmlns:p14="http://schemas.microsoft.com/office/powerpoint/2010/main" val="2275407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14C0111-86AA-B377-753D-02A3CA89F8E6}"/>
              </a:ext>
            </a:extLst>
          </p:cNvPr>
          <p:cNvSpPr txBox="1">
            <a:spLocks/>
          </p:cNvSpPr>
          <p:nvPr/>
        </p:nvSpPr>
        <p:spPr>
          <a:xfrm>
            <a:off x="565147" y="403226"/>
            <a:ext cx="9549524" cy="595580"/>
          </a:xfrm>
          <a:prstGeom prst="rect">
            <a:avLst/>
          </a:prstGeom>
        </p:spPr>
        <p:txBody>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r>
              <a:rPr lang="en-US" dirty="0"/>
              <a:t>Outline: Christ’s Resurrection is… </a:t>
            </a:r>
          </a:p>
        </p:txBody>
      </p:sp>
      <p:pic>
        <p:nvPicPr>
          <p:cNvPr id="4" name="Picture 3" descr="A group of crosses in a row&#10;&#10;Description automatically generated">
            <a:extLst>
              <a:ext uri="{FF2B5EF4-FFF2-40B4-BE49-F238E27FC236}">
                <a16:creationId xmlns:a16="http://schemas.microsoft.com/office/drawing/2014/main" id="{B3542C97-6A39-A5A8-D7F9-D1F17165F475}"/>
              </a:ext>
            </a:extLst>
          </p:cNvPr>
          <p:cNvPicPr>
            <a:picLocks noChangeAspect="1"/>
          </p:cNvPicPr>
          <p:nvPr/>
        </p:nvPicPr>
        <p:blipFill rotWithShape="1">
          <a:blip r:embed="rId2"/>
          <a:srcRect l="188" t="2033" r="33682" b="18924"/>
          <a:stretch/>
        </p:blipFill>
        <p:spPr>
          <a:xfrm>
            <a:off x="6711265" y="3938954"/>
            <a:ext cx="5480735" cy="2919046"/>
          </a:xfrm>
          <a:prstGeom prst="rect">
            <a:avLst/>
          </a:prstGeom>
        </p:spPr>
      </p:pic>
      <p:sp>
        <p:nvSpPr>
          <p:cNvPr id="13" name="Content Placeholder 12">
            <a:extLst>
              <a:ext uri="{FF2B5EF4-FFF2-40B4-BE49-F238E27FC236}">
                <a16:creationId xmlns:a16="http://schemas.microsoft.com/office/drawing/2014/main" id="{03252AFB-1364-05E7-C423-89DB466EDAD6}"/>
              </a:ext>
            </a:extLst>
          </p:cNvPr>
          <p:cNvSpPr txBox="1">
            <a:spLocks/>
          </p:cNvSpPr>
          <p:nvPr/>
        </p:nvSpPr>
        <p:spPr>
          <a:xfrm>
            <a:off x="565147" y="1223891"/>
            <a:ext cx="8719531" cy="4344561"/>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Font typeface="+mj-lt"/>
              <a:buAutoNum type="arabicPeriod"/>
            </a:pPr>
            <a:r>
              <a:rPr lang="en-US" sz="2800" dirty="0">
                <a:solidFill>
                  <a:srgbClr val="FFFFFF"/>
                </a:solidFill>
              </a:rPr>
              <a:t>The grounds for justification (Rom 4:23-25)</a:t>
            </a:r>
          </a:p>
          <a:p>
            <a:pPr marL="342900" indent="-342900">
              <a:lnSpc>
                <a:spcPct val="200000"/>
              </a:lnSpc>
              <a:buFont typeface="+mj-lt"/>
              <a:buAutoNum type="arabicPeriod"/>
            </a:pPr>
            <a:r>
              <a:rPr lang="en-US" sz="2800" dirty="0">
                <a:solidFill>
                  <a:srgbClr val="FFFFFF"/>
                </a:solidFill>
              </a:rPr>
              <a:t>The highest Christian attainment (Phil 3:7-11)</a:t>
            </a:r>
          </a:p>
          <a:p>
            <a:pPr marL="342900" indent="-342900">
              <a:lnSpc>
                <a:spcPct val="200000"/>
              </a:lnSpc>
              <a:buFont typeface="+mj-lt"/>
              <a:buAutoNum type="arabicPeriod"/>
            </a:pPr>
            <a:r>
              <a:rPr lang="en-US" sz="2800" b="1" dirty="0">
                <a:solidFill>
                  <a:srgbClr val="FFFF00"/>
                </a:solidFill>
              </a:rPr>
              <a:t>The measure of God’s power in us (Eph 1:18-20)</a:t>
            </a:r>
          </a:p>
          <a:p>
            <a:pPr marL="342900" indent="-342900">
              <a:lnSpc>
                <a:spcPct val="200000"/>
              </a:lnSpc>
              <a:buFont typeface="+mj-lt"/>
              <a:buAutoNum type="arabicPeriod"/>
            </a:pPr>
            <a:r>
              <a:rPr lang="en-US" sz="2800" dirty="0">
                <a:solidFill>
                  <a:srgbClr val="FFFFFF"/>
                </a:solidFill>
              </a:rPr>
              <a:t>The wellspring of all Christian living (Col 3:1-10)</a:t>
            </a:r>
          </a:p>
          <a:p>
            <a:pPr marL="342900" indent="-342900">
              <a:lnSpc>
                <a:spcPct val="200000"/>
              </a:lnSpc>
              <a:buFont typeface="+mj-lt"/>
              <a:buAutoNum type="arabicPeriod"/>
            </a:pPr>
            <a:r>
              <a:rPr lang="en-US" sz="2800" dirty="0">
                <a:solidFill>
                  <a:srgbClr val="FFFFFF"/>
                </a:solidFill>
              </a:rPr>
              <a:t>Without, there is no Christianity (1 Cor 15:1-19)</a:t>
            </a:r>
          </a:p>
          <a:p>
            <a:pPr marL="342900" indent="-342900">
              <a:lnSpc>
                <a:spcPct val="200000"/>
              </a:lnSpc>
              <a:buFont typeface="+mj-lt"/>
              <a:buAutoNum type="arabicPeriod"/>
            </a:pPr>
            <a:endParaRPr lang="en-US" sz="2800" dirty="0"/>
          </a:p>
        </p:txBody>
      </p:sp>
      <p:sp>
        <p:nvSpPr>
          <p:cNvPr id="8" name="Content Placeholder 2">
            <a:extLst>
              <a:ext uri="{FF2B5EF4-FFF2-40B4-BE49-F238E27FC236}">
                <a16:creationId xmlns:a16="http://schemas.microsoft.com/office/drawing/2014/main" id="{0ABFA7DA-E3D7-6CF9-B2D8-75F394EB6FA4}"/>
              </a:ext>
            </a:extLst>
          </p:cNvPr>
          <p:cNvSpPr txBox="1">
            <a:spLocks/>
          </p:cNvSpPr>
          <p:nvPr/>
        </p:nvSpPr>
        <p:spPr>
          <a:xfrm>
            <a:off x="361826" y="6248583"/>
            <a:ext cx="6349440" cy="74193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Outline adapted from Weston, Henry G. “The Resurrection Of The Lord Jesus The Central Fact In Christianity.” </a:t>
            </a:r>
            <a:r>
              <a:rPr lang="en-US" sz="1400" i="1" dirty="0">
                <a:effectLst/>
              </a:rPr>
              <a:t>Bibliotheca Sacra</a:t>
            </a:r>
            <a:r>
              <a:rPr lang="en-US" sz="1400" dirty="0">
                <a:effectLst/>
              </a:rPr>
              <a:t> 57, no. 228 (1900).</a:t>
            </a:r>
          </a:p>
        </p:txBody>
      </p:sp>
      <p:cxnSp>
        <p:nvCxnSpPr>
          <p:cNvPr id="3" name="Straight Connector 2">
            <a:extLst>
              <a:ext uri="{FF2B5EF4-FFF2-40B4-BE49-F238E27FC236}">
                <a16:creationId xmlns:a16="http://schemas.microsoft.com/office/drawing/2014/main" id="{1D10C6C0-4F35-2F55-4F4F-E336EC031B95}"/>
              </a:ext>
            </a:extLst>
          </p:cNvPr>
          <p:cNvCxnSpPr/>
          <p:nvPr/>
        </p:nvCxnSpPr>
        <p:spPr>
          <a:xfrm>
            <a:off x="745588" y="1111348"/>
            <a:ext cx="80185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417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280141" y="325996"/>
            <a:ext cx="6120000" cy="540385"/>
          </a:xfrm>
        </p:spPr>
        <p:txBody>
          <a:bodyPr/>
          <a:lstStyle/>
          <a:p>
            <a:r>
              <a:rPr lang="en-US" dirty="0"/>
              <a:t>Ephesians 1:18-20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30393" r="24365"/>
          <a:stretch/>
        </p:blipFill>
        <p:spPr>
          <a:xfrm>
            <a:off x="6653821" y="0"/>
            <a:ext cx="5535943"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280882" y="1524939"/>
            <a:ext cx="6246840" cy="5129861"/>
          </a:xfrm>
        </p:spPr>
        <p:txBody>
          <a:bodyPr/>
          <a:lstStyle/>
          <a:p>
            <a:r>
              <a:rPr lang="en-US" sz="2500" dirty="0">
                <a:solidFill>
                  <a:schemeClr val="tx1"/>
                </a:solidFill>
              </a:rPr>
              <a:t>18 I pray that the eyes of your heart may be enlightened, so that you will know what is the hope of His calling, what are the riches of the glory of His inheritance in the saints,</a:t>
            </a:r>
          </a:p>
          <a:p>
            <a:r>
              <a:rPr lang="en-US" sz="2500" dirty="0">
                <a:solidFill>
                  <a:schemeClr val="tx1"/>
                </a:solidFill>
              </a:rPr>
              <a:t>19 and what is the surpassing greatness of His power toward us who believe. These are in accordance with the working of the strength of His might </a:t>
            </a:r>
          </a:p>
          <a:p>
            <a:r>
              <a:rPr lang="en-US" sz="2500" dirty="0">
                <a:solidFill>
                  <a:schemeClr val="tx1"/>
                </a:solidFill>
              </a:rPr>
              <a:t>20 which He brought about in Christ, when He raised Him from the dead and seated Him at His right hand in the heavenly places…</a:t>
            </a:r>
          </a:p>
          <a:p>
            <a:endParaRPr lang="en-US" sz="2500" dirty="0">
              <a:solidFill>
                <a:schemeClr val="tx1"/>
              </a:solidFill>
            </a:endParaRP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2118854" y="11273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827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280141" y="325996"/>
            <a:ext cx="6120000" cy="540385"/>
          </a:xfrm>
        </p:spPr>
        <p:txBody>
          <a:bodyPr/>
          <a:lstStyle/>
          <a:p>
            <a:r>
              <a:rPr lang="en-US" dirty="0"/>
              <a:t>Ephesians 1:18-20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30393" r="24365"/>
          <a:stretch/>
        </p:blipFill>
        <p:spPr>
          <a:xfrm>
            <a:off x="6653821" y="0"/>
            <a:ext cx="5535943"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280882" y="1524939"/>
            <a:ext cx="6246840" cy="5129861"/>
          </a:xfrm>
        </p:spPr>
        <p:txBody>
          <a:bodyPr/>
          <a:lstStyle/>
          <a:p>
            <a:r>
              <a:rPr lang="en-US" sz="2500" dirty="0">
                <a:solidFill>
                  <a:schemeClr val="tx1"/>
                </a:solidFill>
              </a:rPr>
              <a:t>18 I pray that the eyes of your heart may be enlightened, </a:t>
            </a:r>
            <a:r>
              <a:rPr lang="en-US" sz="2500" b="1" dirty="0">
                <a:solidFill>
                  <a:srgbClr val="FFFF00"/>
                </a:solidFill>
              </a:rPr>
              <a:t>so that you will know </a:t>
            </a:r>
            <a:r>
              <a:rPr lang="en-US" sz="2500" dirty="0">
                <a:solidFill>
                  <a:schemeClr val="tx1"/>
                </a:solidFill>
              </a:rPr>
              <a:t>what is the hope of His calling, what are the riches of the glory of His inheritance in the saints,</a:t>
            </a:r>
          </a:p>
          <a:p>
            <a:r>
              <a:rPr lang="en-US" sz="2500" dirty="0">
                <a:solidFill>
                  <a:schemeClr val="tx1"/>
                </a:solidFill>
              </a:rPr>
              <a:t>19 and what is the surpassing greatness of His power toward us who believe. These are in accordance with the working of the strength of His might </a:t>
            </a:r>
          </a:p>
          <a:p>
            <a:r>
              <a:rPr lang="en-US" sz="2500" dirty="0">
                <a:solidFill>
                  <a:schemeClr val="tx1"/>
                </a:solidFill>
              </a:rPr>
              <a:t>20 which He brought about in Christ, when He raised Him from the dead and seated Him at His right hand in the heavenly places…</a:t>
            </a:r>
          </a:p>
          <a:p>
            <a:endParaRPr lang="en-US" sz="2500" dirty="0">
              <a:solidFill>
                <a:schemeClr val="tx1"/>
              </a:solidFill>
            </a:endParaRP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2118854" y="11273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776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280141" y="325996"/>
            <a:ext cx="6120000" cy="540385"/>
          </a:xfrm>
        </p:spPr>
        <p:txBody>
          <a:bodyPr/>
          <a:lstStyle/>
          <a:p>
            <a:r>
              <a:rPr lang="en-US" dirty="0"/>
              <a:t>Ephesians 1:18-20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30393" r="24365"/>
          <a:stretch/>
        </p:blipFill>
        <p:spPr>
          <a:xfrm>
            <a:off x="6653821" y="0"/>
            <a:ext cx="5535943"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280882" y="1524939"/>
            <a:ext cx="6246840" cy="5129861"/>
          </a:xfrm>
        </p:spPr>
        <p:txBody>
          <a:bodyPr/>
          <a:lstStyle/>
          <a:p>
            <a:r>
              <a:rPr lang="en-US" sz="2500" dirty="0">
                <a:solidFill>
                  <a:schemeClr val="tx1"/>
                </a:solidFill>
              </a:rPr>
              <a:t>18 I pray that the eyes of your heart may be enlightened, </a:t>
            </a:r>
            <a:r>
              <a:rPr lang="en-US" sz="2500" b="1" dirty="0">
                <a:solidFill>
                  <a:srgbClr val="FFFF00"/>
                </a:solidFill>
              </a:rPr>
              <a:t>so that you will know </a:t>
            </a:r>
            <a:r>
              <a:rPr lang="en-US" sz="2500" b="1" dirty="0">
                <a:solidFill>
                  <a:srgbClr val="92D050"/>
                </a:solidFill>
              </a:rPr>
              <a:t>what is the hope of His calling</a:t>
            </a:r>
            <a:r>
              <a:rPr lang="en-US" sz="2500" dirty="0">
                <a:solidFill>
                  <a:schemeClr val="tx1"/>
                </a:solidFill>
              </a:rPr>
              <a:t>, what are the riches of the glory of His inheritance in the saints,</a:t>
            </a:r>
          </a:p>
          <a:p>
            <a:r>
              <a:rPr lang="en-US" sz="2500" dirty="0">
                <a:solidFill>
                  <a:schemeClr val="tx1"/>
                </a:solidFill>
              </a:rPr>
              <a:t>19 and what is the surpassing greatness of His power toward us who believe. These are in accordance with the working of the strength of His might </a:t>
            </a:r>
          </a:p>
          <a:p>
            <a:r>
              <a:rPr lang="en-US" sz="2500" dirty="0">
                <a:solidFill>
                  <a:schemeClr val="tx1"/>
                </a:solidFill>
              </a:rPr>
              <a:t>20 which He brought about in Christ, when He raised Him from the dead and seated Him at His right hand in the heavenly places…</a:t>
            </a:r>
          </a:p>
          <a:p>
            <a:endParaRPr lang="en-US" sz="2500" dirty="0">
              <a:solidFill>
                <a:schemeClr val="tx1"/>
              </a:solidFill>
            </a:endParaRP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2118854" y="11273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286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280141" y="325996"/>
            <a:ext cx="6120000" cy="540385"/>
          </a:xfrm>
        </p:spPr>
        <p:txBody>
          <a:bodyPr/>
          <a:lstStyle/>
          <a:p>
            <a:r>
              <a:rPr lang="en-US" dirty="0"/>
              <a:t>Ephesians 1:18-20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30393" r="24365"/>
          <a:stretch/>
        </p:blipFill>
        <p:spPr>
          <a:xfrm>
            <a:off x="6653821" y="0"/>
            <a:ext cx="5535943"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280882" y="1524939"/>
            <a:ext cx="6246840" cy="5129861"/>
          </a:xfrm>
        </p:spPr>
        <p:txBody>
          <a:bodyPr/>
          <a:lstStyle/>
          <a:p>
            <a:r>
              <a:rPr lang="en-US" sz="2500" dirty="0">
                <a:solidFill>
                  <a:schemeClr val="tx1"/>
                </a:solidFill>
              </a:rPr>
              <a:t>18 I pray that the eyes of your heart may be enlightened, </a:t>
            </a:r>
            <a:r>
              <a:rPr lang="en-US" sz="2500" b="1" dirty="0">
                <a:solidFill>
                  <a:srgbClr val="FFFF00"/>
                </a:solidFill>
              </a:rPr>
              <a:t>so that you will know </a:t>
            </a:r>
            <a:r>
              <a:rPr lang="en-US" sz="2500" b="1" dirty="0">
                <a:solidFill>
                  <a:srgbClr val="92D050"/>
                </a:solidFill>
              </a:rPr>
              <a:t>what is the hope of His calling</a:t>
            </a:r>
            <a:r>
              <a:rPr lang="en-US" sz="2500" dirty="0">
                <a:solidFill>
                  <a:schemeClr val="tx1"/>
                </a:solidFill>
              </a:rPr>
              <a:t>, </a:t>
            </a:r>
            <a:r>
              <a:rPr lang="en-US" sz="2500" b="1" dirty="0">
                <a:solidFill>
                  <a:srgbClr val="00B0F0"/>
                </a:solidFill>
              </a:rPr>
              <a:t>what are the riches of the glory of His inheritance in the saints</a:t>
            </a:r>
            <a:r>
              <a:rPr lang="en-US" sz="2500" dirty="0">
                <a:solidFill>
                  <a:schemeClr val="tx1"/>
                </a:solidFill>
              </a:rPr>
              <a:t>,</a:t>
            </a:r>
          </a:p>
          <a:p>
            <a:r>
              <a:rPr lang="en-US" sz="2500" dirty="0">
                <a:solidFill>
                  <a:schemeClr val="tx1"/>
                </a:solidFill>
              </a:rPr>
              <a:t>19 and what is the surpassing greatness of His power toward us who believe. These are in accordance with the working of the strength of His might </a:t>
            </a:r>
          </a:p>
          <a:p>
            <a:r>
              <a:rPr lang="en-US" sz="2500" dirty="0">
                <a:solidFill>
                  <a:schemeClr val="tx1"/>
                </a:solidFill>
              </a:rPr>
              <a:t>20 which He brought about in Christ, when He raised Him from the dead and seated Him at His right hand in the heavenly places…</a:t>
            </a:r>
          </a:p>
          <a:p>
            <a:endParaRPr lang="en-US" sz="2500" dirty="0">
              <a:solidFill>
                <a:schemeClr val="tx1"/>
              </a:solidFill>
            </a:endParaRP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2118854" y="11273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769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280141" y="325996"/>
            <a:ext cx="6120000" cy="540385"/>
          </a:xfrm>
        </p:spPr>
        <p:txBody>
          <a:bodyPr/>
          <a:lstStyle/>
          <a:p>
            <a:r>
              <a:rPr lang="en-US" dirty="0"/>
              <a:t>Ephesians 1:18-20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30393" r="24365"/>
          <a:stretch/>
        </p:blipFill>
        <p:spPr>
          <a:xfrm>
            <a:off x="6653821" y="0"/>
            <a:ext cx="5535943"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280882" y="1524939"/>
            <a:ext cx="6246840" cy="5129861"/>
          </a:xfrm>
        </p:spPr>
        <p:txBody>
          <a:bodyPr/>
          <a:lstStyle/>
          <a:p>
            <a:r>
              <a:rPr lang="en-US" sz="2500" dirty="0">
                <a:solidFill>
                  <a:schemeClr val="tx1"/>
                </a:solidFill>
              </a:rPr>
              <a:t>18 I pray that the eyes of your heart may be enlightened, </a:t>
            </a:r>
            <a:r>
              <a:rPr lang="en-US" sz="2500" b="1" dirty="0">
                <a:solidFill>
                  <a:srgbClr val="FFFF00"/>
                </a:solidFill>
              </a:rPr>
              <a:t>so that you will know </a:t>
            </a:r>
            <a:r>
              <a:rPr lang="en-US" sz="2500" b="1" dirty="0">
                <a:solidFill>
                  <a:srgbClr val="92D050"/>
                </a:solidFill>
              </a:rPr>
              <a:t>what is the hope of His calling</a:t>
            </a:r>
            <a:r>
              <a:rPr lang="en-US" sz="2500" dirty="0">
                <a:solidFill>
                  <a:schemeClr val="tx1"/>
                </a:solidFill>
              </a:rPr>
              <a:t>, </a:t>
            </a:r>
            <a:r>
              <a:rPr lang="en-US" sz="2500" b="1" dirty="0">
                <a:solidFill>
                  <a:srgbClr val="00B0F0"/>
                </a:solidFill>
              </a:rPr>
              <a:t>what are the riches of the glory of His inheritance in the saints</a:t>
            </a:r>
            <a:r>
              <a:rPr lang="en-US" sz="2500" dirty="0">
                <a:solidFill>
                  <a:schemeClr val="tx1"/>
                </a:solidFill>
              </a:rPr>
              <a:t>,</a:t>
            </a:r>
          </a:p>
          <a:p>
            <a:r>
              <a:rPr lang="en-US" sz="2500" dirty="0">
                <a:solidFill>
                  <a:schemeClr val="tx1"/>
                </a:solidFill>
              </a:rPr>
              <a:t>19 </a:t>
            </a:r>
            <a:r>
              <a:rPr lang="en-US" sz="2500" b="1" dirty="0">
                <a:solidFill>
                  <a:srgbClr val="00FFFF"/>
                </a:solidFill>
              </a:rPr>
              <a:t>and what is the surpassing greatness of His power toward us who believe. </a:t>
            </a:r>
            <a:r>
              <a:rPr lang="en-US" sz="2500" dirty="0">
                <a:solidFill>
                  <a:schemeClr val="tx1"/>
                </a:solidFill>
              </a:rPr>
              <a:t>These are in accordance with the working of the strength of His might </a:t>
            </a:r>
          </a:p>
          <a:p>
            <a:r>
              <a:rPr lang="en-US" sz="2500" dirty="0">
                <a:solidFill>
                  <a:schemeClr val="tx1"/>
                </a:solidFill>
              </a:rPr>
              <a:t>20 which He brought about in Christ, when He raised Him from the dead and seated Him at His right hand in the heavenly places...</a:t>
            </a:r>
          </a:p>
          <a:p>
            <a:endParaRPr lang="en-US" sz="2500" dirty="0">
              <a:solidFill>
                <a:schemeClr val="tx1"/>
              </a:solidFill>
            </a:endParaRP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2118854" y="11273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526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280141" y="325996"/>
            <a:ext cx="6120000" cy="540385"/>
          </a:xfrm>
        </p:spPr>
        <p:txBody>
          <a:bodyPr/>
          <a:lstStyle/>
          <a:p>
            <a:r>
              <a:rPr lang="en-US" dirty="0"/>
              <a:t>Ephesians 1:18-20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30393" r="24365"/>
          <a:stretch/>
        </p:blipFill>
        <p:spPr>
          <a:xfrm>
            <a:off x="6653821" y="0"/>
            <a:ext cx="5535943"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280882" y="1524939"/>
            <a:ext cx="6246840" cy="5129861"/>
          </a:xfrm>
        </p:spPr>
        <p:txBody>
          <a:bodyPr/>
          <a:lstStyle/>
          <a:p>
            <a:r>
              <a:rPr lang="en-US" sz="2500" dirty="0">
                <a:solidFill>
                  <a:schemeClr val="tx1"/>
                </a:solidFill>
              </a:rPr>
              <a:t>18 I pray that the eyes of your heart may be enlightened, </a:t>
            </a:r>
            <a:r>
              <a:rPr lang="en-US" sz="2500" b="1" dirty="0">
                <a:solidFill>
                  <a:srgbClr val="FFFF00"/>
                </a:solidFill>
              </a:rPr>
              <a:t>so that you will know </a:t>
            </a:r>
            <a:r>
              <a:rPr lang="en-US" sz="2500" b="1" dirty="0">
                <a:solidFill>
                  <a:srgbClr val="92D050"/>
                </a:solidFill>
              </a:rPr>
              <a:t>what is the hope of His calling</a:t>
            </a:r>
            <a:r>
              <a:rPr lang="en-US" sz="2500" dirty="0">
                <a:solidFill>
                  <a:schemeClr val="tx1"/>
                </a:solidFill>
              </a:rPr>
              <a:t>, </a:t>
            </a:r>
            <a:r>
              <a:rPr lang="en-US" sz="2500" b="1" dirty="0">
                <a:solidFill>
                  <a:srgbClr val="00B0F0"/>
                </a:solidFill>
              </a:rPr>
              <a:t>what are the riches of the glory of His inheritance in the saints</a:t>
            </a:r>
            <a:r>
              <a:rPr lang="en-US" sz="2500" dirty="0">
                <a:solidFill>
                  <a:schemeClr val="tx1"/>
                </a:solidFill>
              </a:rPr>
              <a:t>,</a:t>
            </a:r>
          </a:p>
          <a:p>
            <a:r>
              <a:rPr lang="en-US" sz="2500" dirty="0">
                <a:solidFill>
                  <a:schemeClr val="tx1"/>
                </a:solidFill>
              </a:rPr>
              <a:t>19 </a:t>
            </a:r>
            <a:r>
              <a:rPr lang="en-US" sz="2500" b="1" dirty="0">
                <a:solidFill>
                  <a:srgbClr val="00FFFF"/>
                </a:solidFill>
              </a:rPr>
              <a:t>and what is the surpassing greatness of His power toward us who believe. </a:t>
            </a:r>
            <a:r>
              <a:rPr lang="en-US" sz="2500" b="1" dirty="0">
                <a:solidFill>
                  <a:srgbClr val="FFCCFF"/>
                </a:solidFill>
              </a:rPr>
              <a:t>These are in accordance with the working of the strength of His might </a:t>
            </a:r>
          </a:p>
          <a:p>
            <a:r>
              <a:rPr lang="en-US" sz="2500" b="1" dirty="0">
                <a:solidFill>
                  <a:srgbClr val="FFCCFF"/>
                </a:solidFill>
              </a:rPr>
              <a:t>20 which He brought about in Christ, when He raised Him from the dead and seated Him at His right hand in the heavenly places…</a:t>
            </a:r>
          </a:p>
          <a:p>
            <a:endParaRPr lang="en-US" sz="2500" dirty="0">
              <a:solidFill>
                <a:schemeClr val="tx1"/>
              </a:solidFill>
            </a:endParaRP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2118854" y="11273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9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280141" y="325996"/>
            <a:ext cx="6120000" cy="540385"/>
          </a:xfrm>
        </p:spPr>
        <p:txBody>
          <a:bodyPr/>
          <a:lstStyle/>
          <a:p>
            <a:r>
              <a:rPr lang="en-US" dirty="0"/>
              <a:t>Ephesians 1:18-20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23358" r="22827"/>
          <a:stretch/>
        </p:blipFill>
        <p:spPr>
          <a:xfrm>
            <a:off x="6653821" y="0"/>
            <a:ext cx="5535943"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216721" y="1845396"/>
            <a:ext cx="6246840" cy="3885261"/>
          </a:xfrm>
        </p:spPr>
        <p:txBody>
          <a:bodyPr/>
          <a:lstStyle/>
          <a:p>
            <a:pPr marL="457200" indent="-457200">
              <a:buFont typeface="+mj-lt"/>
              <a:buAutoNum type="arabicPeriod"/>
            </a:pPr>
            <a:r>
              <a:rPr lang="en-US" sz="2500" b="1" dirty="0">
                <a:solidFill>
                  <a:schemeClr val="tx1"/>
                </a:solidFill>
              </a:rPr>
              <a:t>The hope of His calling…</a:t>
            </a:r>
          </a:p>
          <a:p>
            <a:pPr marL="457200" indent="-457200">
              <a:buFont typeface="+mj-lt"/>
              <a:buAutoNum type="arabicPeriod"/>
            </a:pPr>
            <a:endParaRPr lang="en-US" sz="2500" b="1" dirty="0">
              <a:solidFill>
                <a:schemeClr val="tx1"/>
              </a:solidFill>
            </a:endParaRPr>
          </a:p>
          <a:p>
            <a:pPr marL="457200" indent="-457200">
              <a:buFont typeface="+mj-lt"/>
              <a:buAutoNum type="arabicPeriod"/>
            </a:pPr>
            <a:r>
              <a:rPr lang="en-US" sz="2500" b="1" dirty="0">
                <a:solidFill>
                  <a:schemeClr val="tx1"/>
                </a:solidFill>
              </a:rPr>
              <a:t>The riches of the glory of His inheritance in the saints…</a:t>
            </a:r>
          </a:p>
          <a:p>
            <a:pPr marL="457200" indent="-457200">
              <a:buFont typeface="+mj-lt"/>
              <a:buAutoNum type="arabicPeriod"/>
            </a:pPr>
            <a:endParaRPr lang="en-US" sz="2500" b="1" dirty="0">
              <a:solidFill>
                <a:schemeClr val="tx1"/>
              </a:solidFill>
            </a:endParaRPr>
          </a:p>
          <a:p>
            <a:pPr marL="457200" indent="-457200">
              <a:buFont typeface="+mj-lt"/>
              <a:buAutoNum type="arabicPeriod"/>
            </a:pPr>
            <a:r>
              <a:rPr lang="en-US" sz="2500" b="1" dirty="0">
                <a:solidFill>
                  <a:schemeClr val="tx1"/>
                </a:solidFill>
              </a:rPr>
              <a:t>The surpassing greatness of His power toward us who believe.</a:t>
            </a:r>
          </a:p>
          <a:p>
            <a:pPr marL="457200" indent="-457200">
              <a:buFont typeface="+mj-lt"/>
              <a:buAutoNum type="arabicPeriod"/>
            </a:pPr>
            <a:endParaRPr lang="en-US" sz="2500" b="1" dirty="0">
              <a:solidFill>
                <a:schemeClr val="tx1"/>
              </a:solidFill>
            </a:endParaRPr>
          </a:p>
          <a:p>
            <a:pPr marL="457200" indent="-457200">
              <a:buFont typeface="+mj-lt"/>
              <a:buAutoNum type="arabicPeriod"/>
            </a:pPr>
            <a:endParaRPr lang="en-US" sz="2500" dirty="0">
              <a:solidFill>
                <a:schemeClr val="tx1"/>
              </a:solidFill>
            </a:endParaRPr>
          </a:p>
          <a:p>
            <a:endParaRPr lang="en-US" sz="2500" dirty="0">
              <a:solidFill>
                <a:schemeClr val="tx1"/>
              </a:solidFill>
            </a:endParaRP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2118854" y="11273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470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280141" y="325996"/>
            <a:ext cx="6120000" cy="540385"/>
          </a:xfrm>
        </p:spPr>
        <p:txBody>
          <a:bodyPr/>
          <a:lstStyle/>
          <a:p>
            <a:r>
              <a:rPr lang="en-US" dirty="0"/>
              <a:t>Ephesians 1:18-20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30393" r="24365"/>
          <a:stretch/>
        </p:blipFill>
        <p:spPr>
          <a:xfrm>
            <a:off x="6653821" y="0"/>
            <a:ext cx="5535943"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280882" y="1524939"/>
            <a:ext cx="6246840" cy="5129861"/>
          </a:xfrm>
        </p:spPr>
        <p:txBody>
          <a:bodyPr/>
          <a:lstStyle/>
          <a:p>
            <a:r>
              <a:rPr lang="en-US" sz="2500" dirty="0">
                <a:solidFill>
                  <a:schemeClr val="tx1"/>
                </a:solidFill>
              </a:rPr>
              <a:t>18 I pray that the eyes of your heart may be enlightened, </a:t>
            </a:r>
            <a:r>
              <a:rPr lang="en-US" sz="2500" b="1" dirty="0">
                <a:solidFill>
                  <a:srgbClr val="FFFF00"/>
                </a:solidFill>
              </a:rPr>
              <a:t>so that you will know </a:t>
            </a:r>
            <a:r>
              <a:rPr lang="en-US" sz="2500" b="1" dirty="0">
                <a:solidFill>
                  <a:srgbClr val="92D050"/>
                </a:solidFill>
              </a:rPr>
              <a:t>what is the hope of His calling</a:t>
            </a:r>
            <a:r>
              <a:rPr lang="en-US" sz="2500" dirty="0">
                <a:solidFill>
                  <a:schemeClr val="tx1"/>
                </a:solidFill>
              </a:rPr>
              <a:t>, </a:t>
            </a:r>
            <a:r>
              <a:rPr lang="en-US" sz="2500" b="1" dirty="0">
                <a:solidFill>
                  <a:srgbClr val="00B0F0"/>
                </a:solidFill>
              </a:rPr>
              <a:t>what are the riches of the glory of His inheritance in the saints</a:t>
            </a:r>
            <a:r>
              <a:rPr lang="en-US" sz="2500" dirty="0">
                <a:solidFill>
                  <a:schemeClr val="tx1"/>
                </a:solidFill>
              </a:rPr>
              <a:t>,</a:t>
            </a:r>
          </a:p>
          <a:p>
            <a:r>
              <a:rPr lang="en-US" sz="2500" dirty="0">
                <a:solidFill>
                  <a:schemeClr val="tx1"/>
                </a:solidFill>
              </a:rPr>
              <a:t>19 </a:t>
            </a:r>
            <a:r>
              <a:rPr lang="en-US" sz="2500" b="1" dirty="0">
                <a:solidFill>
                  <a:srgbClr val="00FFFF"/>
                </a:solidFill>
              </a:rPr>
              <a:t>and what is the surpassing greatness of His power toward us who believe. </a:t>
            </a:r>
            <a:r>
              <a:rPr lang="en-US" sz="2500" b="1" dirty="0">
                <a:solidFill>
                  <a:srgbClr val="FFCCFF"/>
                </a:solidFill>
              </a:rPr>
              <a:t>These are in accordance with the working of the strength of His might </a:t>
            </a:r>
          </a:p>
          <a:p>
            <a:r>
              <a:rPr lang="en-US" sz="2500" b="1" dirty="0">
                <a:solidFill>
                  <a:srgbClr val="FFCCFF"/>
                </a:solidFill>
              </a:rPr>
              <a:t>20 which He brought about in Christ, when He raised Him from the dead and seated Him at His right hand in the heavenly places…</a:t>
            </a:r>
          </a:p>
          <a:p>
            <a:endParaRPr lang="en-US" sz="2500" dirty="0">
              <a:solidFill>
                <a:schemeClr val="tx1"/>
              </a:solidFill>
            </a:endParaRP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2118854" y="11273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524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14C0111-86AA-B377-753D-02A3CA89F8E6}"/>
              </a:ext>
            </a:extLst>
          </p:cNvPr>
          <p:cNvSpPr txBox="1">
            <a:spLocks/>
          </p:cNvSpPr>
          <p:nvPr/>
        </p:nvSpPr>
        <p:spPr>
          <a:xfrm>
            <a:off x="565147" y="403226"/>
            <a:ext cx="9549524" cy="595580"/>
          </a:xfrm>
          <a:prstGeom prst="rect">
            <a:avLst/>
          </a:prstGeom>
        </p:spPr>
        <p:txBody>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r>
              <a:rPr lang="en-US" dirty="0"/>
              <a:t>Outline: Christ’s Resurrection is… </a:t>
            </a:r>
          </a:p>
        </p:txBody>
      </p:sp>
      <p:pic>
        <p:nvPicPr>
          <p:cNvPr id="4" name="Picture 3" descr="A group of crosses in a row&#10;&#10;Description automatically generated">
            <a:extLst>
              <a:ext uri="{FF2B5EF4-FFF2-40B4-BE49-F238E27FC236}">
                <a16:creationId xmlns:a16="http://schemas.microsoft.com/office/drawing/2014/main" id="{B3542C97-6A39-A5A8-D7F9-D1F17165F475}"/>
              </a:ext>
            </a:extLst>
          </p:cNvPr>
          <p:cNvPicPr>
            <a:picLocks noChangeAspect="1"/>
          </p:cNvPicPr>
          <p:nvPr/>
        </p:nvPicPr>
        <p:blipFill rotWithShape="1">
          <a:blip r:embed="rId2"/>
          <a:srcRect l="188" t="2033" r="33682" b="18924"/>
          <a:stretch/>
        </p:blipFill>
        <p:spPr>
          <a:xfrm>
            <a:off x="6711265" y="3938954"/>
            <a:ext cx="5480735" cy="2919046"/>
          </a:xfrm>
          <a:prstGeom prst="rect">
            <a:avLst/>
          </a:prstGeom>
        </p:spPr>
      </p:pic>
      <p:sp>
        <p:nvSpPr>
          <p:cNvPr id="13" name="Content Placeholder 12">
            <a:extLst>
              <a:ext uri="{FF2B5EF4-FFF2-40B4-BE49-F238E27FC236}">
                <a16:creationId xmlns:a16="http://schemas.microsoft.com/office/drawing/2014/main" id="{03252AFB-1364-05E7-C423-89DB466EDAD6}"/>
              </a:ext>
            </a:extLst>
          </p:cNvPr>
          <p:cNvSpPr txBox="1">
            <a:spLocks/>
          </p:cNvSpPr>
          <p:nvPr/>
        </p:nvSpPr>
        <p:spPr>
          <a:xfrm>
            <a:off x="565147" y="1223891"/>
            <a:ext cx="8719531" cy="4344561"/>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Font typeface="+mj-lt"/>
              <a:buAutoNum type="arabicPeriod"/>
            </a:pPr>
            <a:r>
              <a:rPr lang="en-US" sz="2800" dirty="0">
                <a:solidFill>
                  <a:srgbClr val="FFFFFF"/>
                </a:solidFill>
              </a:rPr>
              <a:t>The grounds for justification (Rom 4:23-25)</a:t>
            </a:r>
          </a:p>
          <a:p>
            <a:pPr marL="342900" indent="-342900">
              <a:lnSpc>
                <a:spcPct val="200000"/>
              </a:lnSpc>
              <a:buFont typeface="+mj-lt"/>
              <a:buAutoNum type="arabicPeriod"/>
            </a:pPr>
            <a:r>
              <a:rPr lang="en-US" sz="2800" dirty="0">
                <a:solidFill>
                  <a:srgbClr val="FFFFFF"/>
                </a:solidFill>
              </a:rPr>
              <a:t>The highest Christian attainment (Phil 3:7-11)</a:t>
            </a:r>
          </a:p>
          <a:p>
            <a:pPr marL="342900" indent="-342900">
              <a:lnSpc>
                <a:spcPct val="200000"/>
              </a:lnSpc>
              <a:buFont typeface="+mj-lt"/>
              <a:buAutoNum type="arabicPeriod"/>
            </a:pPr>
            <a:r>
              <a:rPr lang="en-US" sz="2800" dirty="0">
                <a:solidFill>
                  <a:srgbClr val="FFFFFF"/>
                </a:solidFill>
              </a:rPr>
              <a:t>The measure of God’s power in us (Eph 1:18-20)</a:t>
            </a:r>
          </a:p>
          <a:p>
            <a:pPr marL="342900" indent="-342900">
              <a:lnSpc>
                <a:spcPct val="200000"/>
              </a:lnSpc>
              <a:buFont typeface="+mj-lt"/>
              <a:buAutoNum type="arabicPeriod"/>
            </a:pPr>
            <a:r>
              <a:rPr lang="en-US" sz="2800" b="1" dirty="0">
                <a:solidFill>
                  <a:srgbClr val="FFFF00"/>
                </a:solidFill>
              </a:rPr>
              <a:t>The wellspring of all Christian living (Col 3:1-10)</a:t>
            </a:r>
          </a:p>
          <a:p>
            <a:pPr marL="342900" indent="-342900">
              <a:lnSpc>
                <a:spcPct val="200000"/>
              </a:lnSpc>
              <a:buFont typeface="+mj-lt"/>
              <a:buAutoNum type="arabicPeriod"/>
            </a:pPr>
            <a:r>
              <a:rPr lang="en-US" sz="2800" dirty="0">
                <a:solidFill>
                  <a:srgbClr val="FFFFFF"/>
                </a:solidFill>
              </a:rPr>
              <a:t>Without, there is no Christianity (1 Cor 15:1-19)</a:t>
            </a:r>
          </a:p>
          <a:p>
            <a:pPr marL="342900" indent="-342900">
              <a:lnSpc>
                <a:spcPct val="200000"/>
              </a:lnSpc>
              <a:buFont typeface="+mj-lt"/>
              <a:buAutoNum type="arabicPeriod"/>
            </a:pPr>
            <a:endParaRPr lang="en-US" sz="2800" dirty="0"/>
          </a:p>
        </p:txBody>
      </p:sp>
      <p:sp>
        <p:nvSpPr>
          <p:cNvPr id="8" name="Content Placeholder 2">
            <a:extLst>
              <a:ext uri="{FF2B5EF4-FFF2-40B4-BE49-F238E27FC236}">
                <a16:creationId xmlns:a16="http://schemas.microsoft.com/office/drawing/2014/main" id="{0ABFA7DA-E3D7-6CF9-B2D8-75F394EB6FA4}"/>
              </a:ext>
            </a:extLst>
          </p:cNvPr>
          <p:cNvSpPr txBox="1">
            <a:spLocks/>
          </p:cNvSpPr>
          <p:nvPr/>
        </p:nvSpPr>
        <p:spPr>
          <a:xfrm>
            <a:off x="361826" y="6248583"/>
            <a:ext cx="6349440" cy="74193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Outline adapted from Weston, Henry G. “The Resurrection Of The Lord Jesus The Central Fact In Christianity.” </a:t>
            </a:r>
            <a:r>
              <a:rPr lang="en-US" sz="1400" i="1" dirty="0">
                <a:effectLst/>
              </a:rPr>
              <a:t>Bibliotheca Sacra</a:t>
            </a:r>
            <a:r>
              <a:rPr lang="en-US" sz="1400" dirty="0">
                <a:effectLst/>
              </a:rPr>
              <a:t> 57, no. 228 (1900).</a:t>
            </a:r>
          </a:p>
        </p:txBody>
      </p:sp>
      <p:cxnSp>
        <p:nvCxnSpPr>
          <p:cNvPr id="3" name="Straight Connector 2">
            <a:extLst>
              <a:ext uri="{FF2B5EF4-FFF2-40B4-BE49-F238E27FC236}">
                <a16:creationId xmlns:a16="http://schemas.microsoft.com/office/drawing/2014/main" id="{1D10C6C0-4F35-2F55-4F4F-E336EC031B95}"/>
              </a:ext>
            </a:extLst>
          </p:cNvPr>
          <p:cNvCxnSpPr/>
          <p:nvPr/>
        </p:nvCxnSpPr>
        <p:spPr>
          <a:xfrm>
            <a:off x="745588" y="1111348"/>
            <a:ext cx="80185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779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3A547-88BA-07FE-3304-78E7302C7377}"/>
              </a:ext>
            </a:extLst>
          </p:cNvPr>
          <p:cNvSpPr/>
          <p:nvPr/>
        </p:nvSpPr>
        <p:spPr>
          <a:xfrm>
            <a:off x="3580130" y="413232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Placeholder 19">
            <a:extLst>
              <a:ext uri="{FF2B5EF4-FFF2-40B4-BE49-F238E27FC236}">
                <a16:creationId xmlns:a16="http://schemas.microsoft.com/office/drawing/2014/main" id="{F050B1FF-AA4E-EBF9-9866-87FD53DBEAC8}"/>
              </a:ext>
            </a:extLst>
          </p:cNvPr>
          <p:cNvPicPr>
            <a:picLocks noGrp="1" noChangeAspect="1"/>
          </p:cNvPicPr>
          <p:nvPr>
            <p:ph type="pic" sz="quarter" idx="13"/>
          </p:nvPr>
        </p:nvPicPr>
        <p:blipFill rotWithShape="1">
          <a:blip r:embed="rId3"/>
          <a:srcRect l="3390" r="3390"/>
          <a:stretch/>
        </p:blipFill>
        <p:spPr>
          <a:xfrm>
            <a:off x="6366305" y="1413297"/>
            <a:ext cx="5352967" cy="4621743"/>
          </a:xfrm>
        </p:spPr>
      </p:pic>
      <p:sp>
        <p:nvSpPr>
          <p:cNvPr id="15" name="Content Placeholder 2">
            <a:extLst>
              <a:ext uri="{FF2B5EF4-FFF2-40B4-BE49-F238E27FC236}">
                <a16:creationId xmlns:a16="http://schemas.microsoft.com/office/drawing/2014/main" id="{766EC3E1-C2E0-575D-554D-024A1235744C}"/>
              </a:ext>
            </a:extLst>
          </p:cNvPr>
          <p:cNvSpPr txBox="1">
            <a:spLocks/>
          </p:cNvSpPr>
          <p:nvPr/>
        </p:nvSpPr>
        <p:spPr>
          <a:xfrm>
            <a:off x="318867" y="6187730"/>
            <a:ext cx="11873133" cy="54751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Source: https://relevantmagazine.com/faith/church/steven-furtick-facing-backlash-because-elevation-church-wont-use-words-like-resurrection-on-easter-invites/</a:t>
            </a:r>
            <a:r>
              <a:rPr lang="en-US" sz="1400" dirty="0"/>
              <a:t>, accessed March 27, 2024</a:t>
            </a:r>
            <a:endParaRPr lang="en-US" sz="1400" dirty="0">
              <a:effectLst/>
            </a:endParaRPr>
          </a:p>
        </p:txBody>
      </p:sp>
      <p:sp>
        <p:nvSpPr>
          <p:cNvPr id="16" name="Content Placeholder 14">
            <a:extLst>
              <a:ext uri="{FF2B5EF4-FFF2-40B4-BE49-F238E27FC236}">
                <a16:creationId xmlns:a16="http://schemas.microsoft.com/office/drawing/2014/main" id="{D781AD6C-A4EB-E575-C7E9-7A44B03DB4CC}"/>
              </a:ext>
            </a:extLst>
          </p:cNvPr>
          <p:cNvSpPr txBox="1">
            <a:spLocks/>
          </p:cNvSpPr>
          <p:nvPr/>
        </p:nvSpPr>
        <p:spPr>
          <a:xfrm>
            <a:off x="215922" y="1180796"/>
            <a:ext cx="6001998" cy="5554447"/>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“we’re not going to use the words ‘calvary,’ ‘resurrection’ or the phrase ‘the blood of Jesus.’ We won’t use language that will immediately make someone feel like an outsider.”</a:t>
            </a:r>
          </a:p>
        </p:txBody>
      </p:sp>
      <p:sp>
        <p:nvSpPr>
          <p:cNvPr id="17" name="Title 1">
            <a:extLst>
              <a:ext uri="{FF2B5EF4-FFF2-40B4-BE49-F238E27FC236}">
                <a16:creationId xmlns:a16="http://schemas.microsoft.com/office/drawing/2014/main" id="{EA8E6E03-9DEF-63F9-9705-322E9CB1C367}"/>
              </a:ext>
            </a:extLst>
          </p:cNvPr>
          <p:cNvSpPr>
            <a:spLocks noGrp="1"/>
          </p:cNvSpPr>
          <p:nvPr>
            <p:ph type="ctrTitle"/>
          </p:nvPr>
        </p:nvSpPr>
        <p:spPr>
          <a:xfrm>
            <a:off x="885434" y="-654483"/>
            <a:ext cx="9987158" cy="1554480"/>
          </a:xfrm>
        </p:spPr>
        <p:txBody>
          <a:bodyPr/>
          <a:lstStyle/>
          <a:p>
            <a:r>
              <a:rPr lang="en-US" dirty="0"/>
              <a:t>Resurrection? No thanks.</a:t>
            </a:r>
          </a:p>
        </p:txBody>
      </p:sp>
    </p:spTree>
    <p:extLst>
      <p:ext uri="{BB962C8B-B14F-4D97-AF65-F5344CB8AC3E}">
        <p14:creationId xmlns:p14="http://schemas.microsoft.com/office/powerpoint/2010/main" val="2841478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r="364"/>
          <a:stretch/>
        </p:blipFill>
        <p:spPr>
          <a:xfrm>
            <a:off x="0" y="0"/>
            <a:ext cx="12192000" cy="6858000"/>
          </a:xfrm>
        </p:spPr>
      </p:pic>
      <p:sp>
        <p:nvSpPr>
          <p:cNvPr id="4" name="Rectangle 3">
            <a:extLst>
              <a:ext uri="{FF2B5EF4-FFF2-40B4-BE49-F238E27FC236}">
                <a16:creationId xmlns:a16="http://schemas.microsoft.com/office/drawing/2014/main" id="{8BC720E4-1515-C661-9DB7-D2097DFE284B}"/>
              </a:ext>
            </a:extLst>
          </p:cNvPr>
          <p:cNvSpPr/>
          <p:nvPr/>
        </p:nvSpPr>
        <p:spPr>
          <a:xfrm>
            <a:off x="0" y="0"/>
            <a:ext cx="12192000" cy="6858000"/>
          </a:xfrm>
          <a:prstGeom prst="rect">
            <a:avLst/>
          </a:prstGeom>
          <a:solidFill>
            <a:srgbClr val="732124">
              <a:alpha val="4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5288770" y="331102"/>
            <a:ext cx="6120000" cy="540385"/>
          </a:xfrm>
        </p:spPr>
        <p:txBody>
          <a:bodyPr/>
          <a:lstStyle/>
          <a:p>
            <a:r>
              <a:rPr lang="en-US" sz="2400" b="1" dirty="0"/>
              <a:t>Colossians 3:1-4</a:t>
            </a: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7127482" y="1151826"/>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C9723D9B-FFBB-D3F5-BF13-031FCEE28179}"/>
              </a:ext>
            </a:extLst>
          </p:cNvPr>
          <p:cNvSpPr>
            <a:spLocks noGrp="1" noChangeArrowheads="1"/>
          </p:cNvSpPr>
          <p:nvPr>
            <p:ph idx="1"/>
          </p:nvPr>
        </p:nvSpPr>
        <p:spPr>
          <a:xfrm>
            <a:off x="5288770" y="1432166"/>
            <a:ext cx="6687330" cy="5209934"/>
          </a:xfrm>
        </p:spPr>
        <p:txBody>
          <a:bodyPr/>
          <a:lstStyle/>
          <a:p>
            <a:pPr eaLnBrk="1" hangingPunct="1">
              <a:defRPr/>
            </a:pPr>
            <a:r>
              <a:rPr lang="en-US" sz="2700" b="1" dirty="0">
                <a:solidFill>
                  <a:schemeClr val="tx1"/>
                </a:solidFill>
              </a:rPr>
              <a:t>1 “Therefore if you have been raised up with Christ, keep seeking the things above, where Christ is, seated at the right hand of God. </a:t>
            </a:r>
          </a:p>
          <a:p>
            <a:pPr eaLnBrk="1" hangingPunct="1">
              <a:defRPr/>
            </a:pPr>
            <a:r>
              <a:rPr lang="en-US" sz="2700" b="1" dirty="0">
                <a:solidFill>
                  <a:schemeClr val="tx1"/>
                </a:solidFill>
              </a:rPr>
              <a:t>2 Set your mind on the things above, not on the things that are on earth. </a:t>
            </a:r>
          </a:p>
          <a:p>
            <a:pPr eaLnBrk="1" hangingPunct="1">
              <a:defRPr/>
            </a:pPr>
            <a:r>
              <a:rPr lang="en-US" sz="2700" b="1" dirty="0">
                <a:solidFill>
                  <a:schemeClr val="tx1"/>
                </a:solidFill>
              </a:rPr>
              <a:t>3 For you have died and your life is hidden with Christ in God. </a:t>
            </a:r>
          </a:p>
          <a:p>
            <a:pPr eaLnBrk="1" hangingPunct="1">
              <a:defRPr/>
            </a:pPr>
            <a:r>
              <a:rPr lang="en-US" sz="2700" b="1" dirty="0">
                <a:solidFill>
                  <a:schemeClr val="tx1"/>
                </a:solidFill>
              </a:rPr>
              <a:t>4 When Christ, who is our life, is revealed, then you also will be revealed with Him in glory.”</a:t>
            </a:r>
          </a:p>
        </p:txBody>
      </p:sp>
    </p:spTree>
    <p:extLst>
      <p:ext uri="{BB962C8B-B14F-4D97-AF65-F5344CB8AC3E}">
        <p14:creationId xmlns:p14="http://schemas.microsoft.com/office/powerpoint/2010/main" val="2475319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5288770" y="331102"/>
            <a:ext cx="6120000" cy="540385"/>
          </a:xfrm>
        </p:spPr>
        <p:txBody>
          <a:bodyPr/>
          <a:lstStyle/>
          <a:p>
            <a:r>
              <a:rPr lang="en-US" b="1" dirty="0"/>
              <a:t>Romans 6:8-11</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55224" r="7066"/>
          <a:stretch/>
        </p:blipFill>
        <p:spPr>
          <a:xfrm>
            <a:off x="0" y="0"/>
            <a:ext cx="4614400" cy="6858000"/>
          </a:xfrm>
        </p:spPr>
      </p:pic>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7127482" y="1151826"/>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C9723D9B-FFBB-D3F5-BF13-031FCEE28179}"/>
              </a:ext>
            </a:extLst>
          </p:cNvPr>
          <p:cNvSpPr>
            <a:spLocks noGrp="1" noChangeArrowheads="1"/>
          </p:cNvSpPr>
          <p:nvPr>
            <p:ph idx="1"/>
          </p:nvPr>
        </p:nvSpPr>
        <p:spPr>
          <a:xfrm>
            <a:off x="5061857" y="1625602"/>
            <a:ext cx="6888843" cy="5016498"/>
          </a:xfrm>
        </p:spPr>
        <p:txBody>
          <a:bodyPr/>
          <a:lstStyle/>
          <a:p>
            <a:pPr eaLnBrk="1" hangingPunct="1">
              <a:defRPr/>
            </a:pPr>
            <a:r>
              <a:rPr lang="en-US" sz="2600" b="1" dirty="0">
                <a:solidFill>
                  <a:schemeClr val="tx1"/>
                </a:solidFill>
              </a:rPr>
              <a:t>8</a:t>
            </a:r>
            <a:r>
              <a:rPr lang="en-US" sz="2600" dirty="0">
                <a:solidFill>
                  <a:schemeClr val="tx1"/>
                </a:solidFill>
              </a:rPr>
              <a:t> Now if we have died with Christ, we believe that we shall also live with Him, </a:t>
            </a:r>
          </a:p>
          <a:p>
            <a:pPr eaLnBrk="1" hangingPunct="1">
              <a:defRPr/>
            </a:pPr>
            <a:r>
              <a:rPr lang="en-US" sz="2600" b="1" dirty="0">
                <a:solidFill>
                  <a:schemeClr val="tx1"/>
                </a:solidFill>
              </a:rPr>
              <a:t>9</a:t>
            </a:r>
            <a:r>
              <a:rPr lang="en-US" sz="2600" dirty="0">
                <a:solidFill>
                  <a:schemeClr val="tx1"/>
                </a:solidFill>
              </a:rPr>
              <a:t> knowing that Christ, having been raised from the dead, is never to die again; death no longer is master over Him. </a:t>
            </a:r>
          </a:p>
          <a:p>
            <a:pPr eaLnBrk="1" hangingPunct="1">
              <a:defRPr/>
            </a:pPr>
            <a:r>
              <a:rPr lang="en-US" sz="2600" b="1" dirty="0">
                <a:solidFill>
                  <a:schemeClr val="tx1"/>
                </a:solidFill>
              </a:rPr>
              <a:t>10</a:t>
            </a:r>
            <a:r>
              <a:rPr lang="en-US" sz="2600" dirty="0">
                <a:solidFill>
                  <a:schemeClr val="tx1"/>
                </a:solidFill>
              </a:rPr>
              <a:t> For the death that He died, He died to sin once for all; but the life that He lives, He lives to God. </a:t>
            </a:r>
          </a:p>
          <a:p>
            <a:pPr eaLnBrk="1" hangingPunct="1">
              <a:defRPr/>
            </a:pPr>
            <a:r>
              <a:rPr lang="en-US" sz="2600" b="1" dirty="0">
                <a:solidFill>
                  <a:schemeClr val="tx1"/>
                </a:solidFill>
              </a:rPr>
              <a:t>11</a:t>
            </a:r>
            <a:r>
              <a:rPr lang="en-US" sz="2600" dirty="0">
                <a:solidFill>
                  <a:schemeClr val="tx1"/>
                </a:solidFill>
              </a:rPr>
              <a:t> Even so consider yourselves to be dead to sin, but alive to God in Christ Jesus.</a:t>
            </a:r>
          </a:p>
        </p:txBody>
      </p:sp>
    </p:spTree>
    <p:extLst>
      <p:ext uri="{BB962C8B-B14F-4D97-AF65-F5344CB8AC3E}">
        <p14:creationId xmlns:p14="http://schemas.microsoft.com/office/powerpoint/2010/main" val="426015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5288770" y="331102"/>
            <a:ext cx="6120000" cy="540385"/>
          </a:xfrm>
        </p:spPr>
        <p:txBody>
          <a:bodyPr/>
          <a:lstStyle/>
          <a:p>
            <a:r>
              <a:rPr lang="en-US" b="1" dirty="0"/>
              <a:t>Romans 6:8-11</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55224" r="7066"/>
          <a:stretch/>
        </p:blipFill>
        <p:spPr>
          <a:xfrm>
            <a:off x="0" y="0"/>
            <a:ext cx="4614400" cy="6858000"/>
          </a:xfrm>
        </p:spPr>
      </p:pic>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7127482" y="1151826"/>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C9723D9B-FFBB-D3F5-BF13-031FCEE28179}"/>
              </a:ext>
            </a:extLst>
          </p:cNvPr>
          <p:cNvSpPr>
            <a:spLocks noGrp="1" noChangeArrowheads="1"/>
          </p:cNvSpPr>
          <p:nvPr>
            <p:ph idx="1"/>
          </p:nvPr>
        </p:nvSpPr>
        <p:spPr>
          <a:xfrm>
            <a:off x="5061857" y="1625602"/>
            <a:ext cx="6888843" cy="5016498"/>
          </a:xfrm>
        </p:spPr>
        <p:txBody>
          <a:bodyPr/>
          <a:lstStyle/>
          <a:p>
            <a:pPr eaLnBrk="1" hangingPunct="1">
              <a:defRPr/>
            </a:pPr>
            <a:r>
              <a:rPr lang="en-US" sz="2600" b="1" dirty="0">
                <a:solidFill>
                  <a:schemeClr val="tx1"/>
                </a:solidFill>
              </a:rPr>
              <a:t>8</a:t>
            </a:r>
            <a:r>
              <a:rPr lang="en-US" sz="2600" dirty="0">
                <a:solidFill>
                  <a:schemeClr val="tx1"/>
                </a:solidFill>
              </a:rPr>
              <a:t> Now if we have died with Christ, we believe that we shall also live with Him, </a:t>
            </a:r>
          </a:p>
          <a:p>
            <a:pPr eaLnBrk="1" hangingPunct="1">
              <a:defRPr/>
            </a:pPr>
            <a:r>
              <a:rPr lang="en-US" sz="2600" b="1" dirty="0">
                <a:solidFill>
                  <a:schemeClr val="tx1"/>
                </a:solidFill>
              </a:rPr>
              <a:t>9</a:t>
            </a:r>
            <a:r>
              <a:rPr lang="en-US" sz="2600" dirty="0">
                <a:solidFill>
                  <a:schemeClr val="tx1"/>
                </a:solidFill>
              </a:rPr>
              <a:t> knowing that Christ, having been raised from the dead, is never to die again; death no longer is master over Him. </a:t>
            </a:r>
          </a:p>
          <a:p>
            <a:pPr eaLnBrk="1" hangingPunct="1">
              <a:defRPr/>
            </a:pPr>
            <a:r>
              <a:rPr lang="en-US" sz="2600" b="1" dirty="0">
                <a:solidFill>
                  <a:schemeClr val="tx1"/>
                </a:solidFill>
              </a:rPr>
              <a:t>10</a:t>
            </a:r>
            <a:r>
              <a:rPr lang="en-US" sz="2600" dirty="0">
                <a:solidFill>
                  <a:schemeClr val="tx1"/>
                </a:solidFill>
              </a:rPr>
              <a:t> </a:t>
            </a:r>
            <a:r>
              <a:rPr lang="en-US" sz="2600" b="1" dirty="0">
                <a:solidFill>
                  <a:srgbClr val="FFFF00"/>
                </a:solidFill>
              </a:rPr>
              <a:t>For the death that He died, He died to sin once for all; but the life that He lives, He lives to God. </a:t>
            </a:r>
          </a:p>
          <a:p>
            <a:pPr eaLnBrk="1" hangingPunct="1">
              <a:defRPr/>
            </a:pPr>
            <a:r>
              <a:rPr lang="en-US" sz="2600" b="1" dirty="0">
                <a:solidFill>
                  <a:schemeClr val="tx1"/>
                </a:solidFill>
              </a:rPr>
              <a:t>11</a:t>
            </a:r>
            <a:r>
              <a:rPr lang="en-US" sz="2600" dirty="0">
                <a:solidFill>
                  <a:schemeClr val="tx1"/>
                </a:solidFill>
              </a:rPr>
              <a:t> </a:t>
            </a:r>
            <a:r>
              <a:rPr lang="en-US" sz="2600" b="1" dirty="0">
                <a:solidFill>
                  <a:srgbClr val="FFFF00"/>
                </a:solidFill>
              </a:rPr>
              <a:t>Even so consider yourselves to be dead to sin, but alive to God in Christ Jesus.</a:t>
            </a:r>
          </a:p>
        </p:txBody>
      </p:sp>
    </p:spTree>
    <p:extLst>
      <p:ext uri="{BB962C8B-B14F-4D97-AF65-F5344CB8AC3E}">
        <p14:creationId xmlns:p14="http://schemas.microsoft.com/office/powerpoint/2010/main" val="1473979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14C0111-86AA-B377-753D-02A3CA89F8E6}"/>
              </a:ext>
            </a:extLst>
          </p:cNvPr>
          <p:cNvSpPr txBox="1">
            <a:spLocks/>
          </p:cNvSpPr>
          <p:nvPr/>
        </p:nvSpPr>
        <p:spPr>
          <a:xfrm>
            <a:off x="565147" y="403226"/>
            <a:ext cx="9549524" cy="595580"/>
          </a:xfrm>
          <a:prstGeom prst="rect">
            <a:avLst/>
          </a:prstGeom>
        </p:spPr>
        <p:txBody>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r>
              <a:rPr lang="en-US" dirty="0"/>
              <a:t>Outline: Christ’s Resurrection is… </a:t>
            </a:r>
          </a:p>
        </p:txBody>
      </p:sp>
      <p:pic>
        <p:nvPicPr>
          <p:cNvPr id="4" name="Picture 3" descr="A group of crosses in a row&#10;&#10;Description automatically generated">
            <a:extLst>
              <a:ext uri="{FF2B5EF4-FFF2-40B4-BE49-F238E27FC236}">
                <a16:creationId xmlns:a16="http://schemas.microsoft.com/office/drawing/2014/main" id="{B3542C97-6A39-A5A8-D7F9-D1F17165F475}"/>
              </a:ext>
            </a:extLst>
          </p:cNvPr>
          <p:cNvPicPr>
            <a:picLocks noChangeAspect="1"/>
          </p:cNvPicPr>
          <p:nvPr/>
        </p:nvPicPr>
        <p:blipFill rotWithShape="1">
          <a:blip r:embed="rId2"/>
          <a:srcRect l="188" t="2033" r="33682" b="18924"/>
          <a:stretch/>
        </p:blipFill>
        <p:spPr>
          <a:xfrm>
            <a:off x="6711265" y="3938954"/>
            <a:ext cx="5480735" cy="2919046"/>
          </a:xfrm>
          <a:prstGeom prst="rect">
            <a:avLst/>
          </a:prstGeom>
        </p:spPr>
      </p:pic>
      <p:sp>
        <p:nvSpPr>
          <p:cNvPr id="13" name="Content Placeholder 12">
            <a:extLst>
              <a:ext uri="{FF2B5EF4-FFF2-40B4-BE49-F238E27FC236}">
                <a16:creationId xmlns:a16="http://schemas.microsoft.com/office/drawing/2014/main" id="{03252AFB-1364-05E7-C423-89DB466EDAD6}"/>
              </a:ext>
            </a:extLst>
          </p:cNvPr>
          <p:cNvSpPr txBox="1">
            <a:spLocks/>
          </p:cNvSpPr>
          <p:nvPr/>
        </p:nvSpPr>
        <p:spPr>
          <a:xfrm>
            <a:off x="565147" y="1223891"/>
            <a:ext cx="8719531" cy="4344561"/>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Font typeface="+mj-lt"/>
              <a:buAutoNum type="arabicPeriod"/>
            </a:pPr>
            <a:r>
              <a:rPr lang="en-US" sz="2800" dirty="0">
                <a:solidFill>
                  <a:srgbClr val="FFFFFF"/>
                </a:solidFill>
              </a:rPr>
              <a:t>The grounds for justification (Rom 4:23-25)</a:t>
            </a:r>
          </a:p>
          <a:p>
            <a:pPr marL="342900" indent="-342900">
              <a:lnSpc>
                <a:spcPct val="200000"/>
              </a:lnSpc>
              <a:buFont typeface="+mj-lt"/>
              <a:buAutoNum type="arabicPeriod"/>
            </a:pPr>
            <a:r>
              <a:rPr lang="en-US" sz="2800" dirty="0">
                <a:solidFill>
                  <a:srgbClr val="FFFFFF"/>
                </a:solidFill>
              </a:rPr>
              <a:t>The highest Christian attainment (Phil 3:7-11)</a:t>
            </a:r>
          </a:p>
          <a:p>
            <a:pPr marL="342900" indent="-342900">
              <a:lnSpc>
                <a:spcPct val="200000"/>
              </a:lnSpc>
              <a:buFont typeface="+mj-lt"/>
              <a:buAutoNum type="arabicPeriod"/>
            </a:pPr>
            <a:r>
              <a:rPr lang="en-US" sz="2800" dirty="0">
                <a:solidFill>
                  <a:srgbClr val="FFFFFF"/>
                </a:solidFill>
              </a:rPr>
              <a:t>The measure of God’s power in us (Eph 1:18-20)</a:t>
            </a:r>
          </a:p>
          <a:p>
            <a:pPr marL="342900" indent="-342900">
              <a:lnSpc>
                <a:spcPct val="200000"/>
              </a:lnSpc>
              <a:buFont typeface="+mj-lt"/>
              <a:buAutoNum type="arabicPeriod"/>
            </a:pPr>
            <a:r>
              <a:rPr lang="en-US" sz="2800" dirty="0">
                <a:solidFill>
                  <a:schemeClr val="tx1"/>
                </a:solidFill>
              </a:rPr>
              <a:t>The wellspring of all Christian living (Col 3:1-10)</a:t>
            </a:r>
          </a:p>
          <a:p>
            <a:pPr marL="342900" indent="-342900">
              <a:lnSpc>
                <a:spcPct val="200000"/>
              </a:lnSpc>
              <a:buFont typeface="+mj-lt"/>
              <a:buAutoNum type="arabicPeriod"/>
            </a:pPr>
            <a:r>
              <a:rPr lang="en-US" sz="2800" b="1" dirty="0">
                <a:solidFill>
                  <a:srgbClr val="FFFF00"/>
                </a:solidFill>
              </a:rPr>
              <a:t>Without, there is no Christianity (1 Cor 15:1-19)</a:t>
            </a:r>
          </a:p>
          <a:p>
            <a:pPr marL="342900" indent="-342900">
              <a:lnSpc>
                <a:spcPct val="200000"/>
              </a:lnSpc>
              <a:buFont typeface="+mj-lt"/>
              <a:buAutoNum type="arabicPeriod"/>
            </a:pPr>
            <a:endParaRPr lang="en-US" sz="2800" dirty="0"/>
          </a:p>
        </p:txBody>
      </p:sp>
      <p:sp>
        <p:nvSpPr>
          <p:cNvPr id="8" name="Content Placeholder 2">
            <a:extLst>
              <a:ext uri="{FF2B5EF4-FFF2-40B4-BE49-F238E27FC236}">
                <a16:creationId xmlns:a16="http://schemas.microsoft.com/office/drawing/2014/main" id="{0ABFA7DA-E3D7-6CF9-B2D8-75F394EB6FA4}"/>
              </a:ext>
            </a:extLst>
          </p:cNvPr>
          <p:cNvSpPr txBox="1">
            <a:spLocks/>
          </p:cNvSpPr>
          <p:nvPr/>
        </p:nvSpPr>
        <p:spPr>
          <a:xfrm>
            <a:off x="361826" y="6248583"/>
            <a:ext cx="6349440" cy="74193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Outline adapted from Weston, Henry G. “The Resurrection Of The Lord Jesus The Central Fact In Christianity.” </a:t>
            </a:r>
            <a:r>
              <a:rPr lang="en-US" sz="1400" i="1" dirty="0">
                <a:effectLst/>
              </a:rPr>
              <a:t>Bibliotheca Sacra</a:t>
            </a:r>
            <a:r>
              <a:rPr lang="en-US" sz="1400" dirty="0">
                <a:effectLst/>
              </a:rPr>
              <a:t> 57, no. 228 (1900).</a:t>
            </a:r>
          </a:p>
        </p:txBody>
      </p:sp>
      <p:cxnSp>
        <p:nvCxnSpPr>
          <p:cNvPr id="3" name="Straight Connector 2">
            <a:extLst>
              <a:ext uri="{FF2B5EF4-FFF2-40B4-BE49-F238E27FC236}">
                <a16:creationId xmlns:a16="http://schemas.microsoft.com/office/drawing/2014/main" id="{1D10C6C0-4F35-2F55-4F4F-E336EC031B95}"/>
              </a:ext>
            </a:extLst>
          </p:cNvPr>
          <p:cNvCxnSpPr/>
          <p:nvPr/>
        </p:nvCxnSpPr>
        <p:spPr>
          <a:xfrm>
            <a:off x="745588" y="1111348"/>
            <a:ext cx="80185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75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280141" y="325996"/>
            <a:ext cx="6120000" cy="540385"/>
          </a:xfrm>
        </p:spPr>
        <p:txBody>
          <a:bodyPr/>
          <a:lstStyle/>
          <a:p>
            <a:r>
              <a:rPr lang="en-US" sz="2600" dirty="0"/>
              <a:t>1 Corinthians 15:12-14</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30450" r="15736"/>
          <a:stretch/>
        </p:blipFill>
        <p:spPr>
          <a:xfrm>
            <a:off x="6653821" y="0"/>
            <a:ext cx="5535943"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529269" y="1514389"/>
            <a:ext cx="5757231" cy="5428364"/>
          </a:xfrm>
        </p:spPr>
        <p:txBody>
          <a:bodyPr/>
          <a:lstStyle/>
          <a:p>
            <a:r>
              <a:rPr lang="en-US" sz="2600" b="1" dirty="0"/>
              <a:t>12</a:t>
            </a:r>
            <a:r>
              <a:rPr lang="en-US" sz="2600" dirty="0"/>
              <a:t> “Now if Christ is preached, that He has been raised from the dead, how do some among you say that there is no resurrection of the dead? </a:t>
            </a:r>
          </a:p>
          <a:p>
            <a:r>
              <a:rPr lang="en-US" sz="2600" b="1" dirty="0"/>
              <a:t>13</a:t>
            </a:r>
            <a:r>
              <a:rPr lang="en-US" sz="2600" dirty="0"/>
              <a:t> But if there is no resurrection of the dead, not even Christ has been raised; </a:t>
            </a:r>
          </a:p>
          <a:p>
            <a:r>
              <a:rPr lang="en-US" sz="2600" b="1" dirty="0">
                <a:solidFill>
                  <a:srgbClr val="FFFFFF">
                    <a:alpha val="70000"/>
                  </a:srgbClr>
                </a:solidFill>
              </a:rPr>
              <a:t>14</a:t>
            </a:r>
            <a:r>
              <a:rPr lang="en-US" sz="2600" dirty="0"/>
              <a:t> and if Christ has not been raised, then our preaching is vain, your faith also is vain.”</a:t>
            </a: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2118854" y="11273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978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8AAD-ED41-A5A5-C08E-89B0C4F54FF8}"/>
              </a:ext>
            </a:extLst>
          </p:cNvPr>
          <p:cNvSpPr>
            <a:spLocks noGrp="1"/>
          </p:cNvSpPr>
          <p:nvPr>
            <p:ph type="title"/>
          </p:nvPr>
        </p:nvSpPr>
        <p:spPr>
          <a:xfrm>
            <a:off x="2263899" y="767868"/>
            <a:ext cx="8191500" cy="1097280"/>
          </a:xfrm>
        </p:spPr>
        <p:txBody>
          <a:bodyPr>
            <a:normAutofit/>
          </a:bodyPr>
          <a:lstStyle/>
          <a:p>
            <a:r>
              <a:rPr lang="en-US" sz="2400" b="1" dirty="0">
                <a:solidFill>
                  <a:srgbClr val="FFFFFF"/>
                </a:solidFill>
              </a:rPr>
              <a:t>1 Cor 15 - </a:t>
            </a:r>
            <a:r>
              <a:rPr lang="en-US" sz="2400" b="1" dirty="0">
                <a:solidFill>
                  <a:srgbClr val="FFFF00"/>
                </a:solidFill>
              </a:rPr>
              <a:t>Without</a:t>
            </a:r>
            <a:r>
              <a:rPr lang="en-US" sz="2400" dirty="0"/>
              <a:t> Christ’s resurrection…</a:t>
            </a:r>
          </a:p>
        </p:txBody>
      </p:sp>
      <p:sp>
        <p:nvSpPr>
          <p:cNvPr id="3" name="Content Placeholder 2">
            <a:extLst>
              <a:ext uri="{FF2B5EF4-FFF2-40B4-BE49-F238E27FC236}">
                <a16:creationId xmlns:a16="http://schemas.microsoft.com/office/drawing/2014/main" id="{D2539837-86F8-E190-7724-905421C336A7}"/>
              </a:ext>
            </a:extLst>
          </p:cNvPr>
          <p:cNvSpPr>
            <a:spLocks noGrp="1"/>
          </p:cNvSpPr>
          <p:nvPr>
            <p:ph sz="quarter" idx="17"/>
          </p:nvPr>
        </p:nvSpPr>
        <p:spPr>
          <a:xfrm>
            <a:off x="1188650" y="2129112"/>
            <a:ext cx="4907350" cy="3605420"/>
          </a:xfrm>
        </p:spPr>
        <p:txBody>
          <a:bodyPr/>
          <a:lstStyle/>
          <a:p>
            <a:pPr marL="285750" indent="-285750">
              <a:buFont typeface="Wingdings" panose="05000000000000000000" pitchFamily="2" charset="2"/>
              <a:buChar char="v"/>
            </a:pPr>
            <a:r>
              <a:rPr lang="en-US" sz="2600" dirty="0">
                <a:solidFill>
                  <a:srgbClr val="FFFFFF"/>
                </a:solidFill>
              </a:rPr>
              <a:t>No gospel – 15:1</a:t>
            </a:r>
          </a:p>
          <a:p>
            <a:pPr marL="285750" indent="-285750">
              <a:buFont typeface="Wingdings" panose="05000000000000000000" pitchFamily="2" charset="2"/>
              <a:buChar char="v"/>
            </a:pPr>
            <a:r>
              <a:rPr lang="en-US" sz="2600" dirty="0">
                <a:solidFill>
                  <a:srgbClr val="FFFFFF"/>
                </a:solidFill>
              </a:rPr>
              <a:t>No sanctification – 15:1b</a:t>
            </a:r>
          </a:p>
          <a:p>
            <a:pPr marL="285750" indent="-285750">
              <a:buFont typeface="Wingdings" panose="05000000000000000000" pitchFamily="2" charset="2"/>
              <a:buChar char="v"/>
            </a:pPr>
            <a:r>
              <a:rPr lang="en-US" sz="2600" dirty="0">
                <a:solidFill>
                  <a:srgbClr val="FFFFFF"/>
                </a:solidFill>
              </a:rPr>
              <a:t>No salvation – 15:2</a:t>
            </a:r>
          </a:p>
          <a:p>
            <a:pPr marL="285750" indent="-285750">
              <a:buFont typeface="Wingdings" panose="05000000000000000000" pitchFamily="2" charset="2"/>
              <a:buChar char="v"/>
            </a:pPr>
            <a:r>
              <a:rPr lang="en-US" sz="2600" dirty="0">
                <a:solidFill>
                  <a:srgbClr val="FFFFFF"/>
                </a:solidFill>
              </a:rPr>
              <a:t>No historical evidence or apostolic witness – 15:5-8</a:t>
            </a:r>
          </a:p>
          <a:p>
            <a:pPr marL="285750" indent="-285750">
              <a:buFont typeface="Wingdings" panose="05000000000000000000" pitchFamily="2" charset="2"/>
              <a:buChar char="v"/>
            </a:pPr>
            <a:r>
              <a:rPr lang="en-US" sz="2600" dirty="0">
                <a:solidFill>
                  <a:srgbClr val="FFFFFF"/>
                </a:solidFill>
              </a:rPr>
              <a:t>Christ’s body? – 15:12-13</a:t>
            </a:r>
          </a:p>
        </p:txBody>
      </p:sp>
      <p:sp>
        <p:nvSpPr>
          <p:cNvPr id="4" name="Content Placeholder 3">
            <a:extLst>
              <a:ext uri="{FF2B5EF4-FFF2-40B4-BE49-F238E27FC236}">
                <a16:creationId xmlns:a16="http://schemas.microsoft.com/office/drawing/2014/main" id="{D14F103D-6A11-7052-0475-B28F957A9B64}"/>
              </a:ext>
            </a:extLst>
          </p:cNvPr>
          <p:cNvSpPr>
            <a:spLocks noGrp="1"/>
          </p:cNvSpPr>
          <p:nvPr>
            <p:ph sz="quarter" idx="18"/>
          </p:nvPr>
        </p:nvSpPr>
        <p:spPr>
          <a:xfrm>
            <a:off x="6359649" y="2129112"/>
            <a:ext cx="5032251" cy="3605420"/>
          </a:xfrm>
        </p:spPr>
        <p:txBody>
          <a:bodyPr/>
          <a:lstStyle/>
          <a:p>
            <a:pPr marL="342900" indent="-342900">
              <a:buFont typeface="Wingdings" panose="05000000000000000000" pitchFamily="2" charset="2"/>
              <a:buChar char="v"/>
            </a:pPr>
            <a:r>
              <a:rPr lang="en-US" sz="2400" dirty="0">
                <a:solidFill>
                  <a:srgbClr val="FFFFFF"/>
                </a:solidFill>
              </a:rPr>
              <a:t>Our Preaching/teaching pointless – 15:14a</a:t>
            </a:r>
          </a:p>
          <a:p>
            <a:pPr marL="342900" indent="-342900">
              <a:buFont typeface="Wingdings" panose="05000000000000000000" pitchFamily="2" charset="2"/>
              <a:buChar char="v"/>
            </a:pPr>
            <a:r>
              <a:rPr lang="en-US" sz="2400" dirty="0">
                <a:solidFill>
                  <a:srgbClr val="FFFFFF"/>
                </a:solidFill>
              </a:rPr>
              <a:t>Your faith worthless, pointless, futile – 15:14b</a:t>
            </a:r>
          </a:p>
          <a:p>
            <a:pPr marL="342900" indent="-342900">
              <a:buFont typeface="Wingdings" panose="05000000000000000000" pitchFamily="2" charset="2"/>
              <a:buChar char="v"/>
            </a:pPr>
            <a:r>
              <a:rPr lang="en-US" sz="2400" dirty="0">
                <a:solidFill>
                  <a:srgbClr val="FFFFFF"/>
                </a:solidFill>
              </a:rPr>
              <a:t>Those dead in Christ, are still dead 15:18</a:t>
            </a:r>
          </a:p>
          <a:p>
            <a:pPr marL="342900" indent="-342900">
              <a:buFont typeface="Wingdings" panose="05000000000000000000" pitchFamily="2" charset="2"/>
              <a:buChar char="v"/>
            </a:pPr>
            <a:r>
              <a:rPr lang="en-US" sz="2400" dirty="0">
                <a:solidFill>
                  <a:srgbClr val="FFFFFF"/>
                </a:solidFill>
              </a:rPr>
              <a:t>No hope - 15:19a</a:t>
            </a:r>
          </a:p>
          <a:p>
            <a:pPr marL="342900" indent="-342900">
              <a:buFont typeface="Wingdings" panose="05000000000000000000" pitchFamily="2" charset="2"/>
              <a:buChar char="v"/>
            </a:pPr>
            <a:r>
              <a:rPr lang="en-US" sz="2400" dirty="0">
                <a:solidFill>
                  <a:srgbClr val="FFFFFF"/>
                </a:solidFill>
              </a:rPr>
              <a:t>We are to be most pitied – 15:19b</a:t>
            </a:r>
          </a:p>
          <a:p>
            <a:pPr marL="342900" indent="-342900">
              <a:buFont typeface="Wingdings" panose="05000000000000000000" pitchFamily="2" charset="2"/>
              <a:buChar char="v"/>
            </a:pPr>
            <a:endParaRPr lang="en-US" sz="2400" dirty="0">
              <a:solidFill>
                <a:srgbClr val="FFFFFF"/>
              </a:solidFill>
            </a:endParaRPr>
          </a:p>
        </p:txBody>
      </p:sp>
      <p:pic>
        <p:nvPicPr>
          <p:cNvPr id="5" name="Picture 4" descr="A white line drawing of golf tees&#10;&#10;Description automatically generated">
            <a:extLst>
              <a:ext uri="{FF2B5EF4-FFF2-40B4-BE49-F238E27FC236}">
                <a16:creationId xmlns:a16="http://schemas.microsoft.com/office/drawing/2014/main" id="{BC9D14DD-D60A-AA9E-0550-753436B0254F}"/>
              </a:ext>
            </a:extLst>
          </p:cNvPr>
          <p:cNvPicPr>
            <a:picLocks noChangeAspect="1"/>
          </p:cNvPicPr>
          <p:nvPr/>
        </p:nvPicPr>
        <p:blipFill rotWithShape="1">
          <a:blip r:embed="rId3"/>
          <a:srcRect l="22649" t="28718" r="14786" b="30257"/>
          <a:stretch/>
        </p:blipFill>
        <p:spPr>
          <a:xfrm>
            <a:off x="925001" y="5360610"/>
            <a:ext cx="1140461" cy="747844"/>
          </a:xfrm>
          <a:prstGeom prst="rect">
            <a:avLst/>
          </a:prstGeom>
        </p:spPr>
      </p:pic>
    </p:spTree>
    <p:extLst>
      <p:ext uri="{BB962C8B-B14F-4D97-AF65-F5344CB8AC3E}">
        <p14:creationId xmlns:p14="http://schemas.microsoft.com/office/powerpoint/2010/main" val="1735863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6072000" y="322897"/>
            <a:ext cx="6120000" cy="540385"/>
          </a:xfrm>
        </p:spPr>
        <p:txBody>
          <a:bodyPr/>
          <a:lstStyle/>
          <a:p>
            <a:r>
              <a:rPr lang="en-US" sz="2400" dirty="0"/>
              <a:t>H.P Liddon, 1829-1890</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33485" t="18360" r="26087" b="6537"/>
          <a:stretch/>
        </p:blipFill>
        <p:spPr>
          <a:xfrm>
            <a:off x="0" y="0"/>
            <a:ext cx="5787025"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6560249" y="2054313"/>
            <a:ext cx="5143500" cy="3327400"/>
          </a:xfrm>
        </p:spPr>
        <p:txBody>
          <a:bodyPr/>
          <a:lstStyle/>
          <a:p>
            <a:r>
              <a:rPr lang="en-US" sz="3200" dirty="0"/>
              <a:t>“Faith and resurrection is the very keystone of the arch of Christian faith, and , when it is removed, all must inevitably crumble into ruin.”</a:t>
            </a: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7910712" y="1253426"/>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80B0B1FF-4970-5C1D-F060-557CF2A3282F}"/>
              </a:ext>
            </a:extLst>
          </p:cNvPr>
          <p:cNvSpPr txBox="1">
            <a:spLocks/>
          </p:cNvSpPr>
          <p:nvPr/>
        </p:nvSpPr>
        <p:spPr>
          <a:xfrm>
            <a:off x="6096000" y="6201777"/>
            <a:ext cx="6096000" cy="74193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McDowell, Josh. “Evidence for Christianity: Historical Evidence for the Christian Faith.” Nashville, TN: Thomas Nelson, Inc., 2006, 249</a:t>
            </a:r>
          </a:p>
        </p:txBody>
      </p:sp>
    </p:spTree>
    <p:extLst>
      <p:ext uri="{BB962C8B-B14F-4D97-AF65-F5344CB8AC3E}">
        <p14:creationId xmlns:p14="http://schemas.microsoft.com/office/powerpoint/2010/main" val="1916085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dice&#10;&#10;Description automatically generated">
            <a:extLst>
              <a:ext uri="{FF2B5EF4-FFF2-40B4-BE49-F238E27FC236}">
                <a16:creationId xmlns:a16="http://schemas.microsoft.com/office/drawing/2014/main" id="{B7108160-DFE9-D6E2-9EC9-2AD93CDAC5D1}"/>
              </a:ext>
            </a:extLst>
          </p:cNvPr>
          <p:cNvPicPr>
            <a:picLocks noChangeAspect="1"/>
          </p:cNvPicPr>
          <p:nvPr/>
        </p:nvPicPr>
        <p:blipFill rotWithShape="1">
          <a:blip r:embed="rId3"/>
          <a:srcRect r="14244"/>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F76AAD9F-C8FF-8E18-39A2-27825016E9DF}"/>
              </a:ext>
            </a:extLst>
          </p:cNvPr>
          <p:cNvSpPr/>
          <p:nvPr/>
        </p:nvSpPr>
        <p:spPr>
          <a:xfrm>
            <a:off x="0" y="0"/>
            <a:ext cx="12192000" cy="6858000"/>
          </a:xfrm>
          <a:prstGeom prst="rect">
            <a:avLst/>
          </a:prstGeom>
          <a:solidFill>
            <a:srgbClr val="732124">
              <a:alpha val="8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4991841" y="389812"/>
            <a:ext cx="6120000" cy="540385"/>
          </a:xfrm>
        </p:spPr>
        <p:txBody>
          <a:bodyPr/>
          <a:lstStyle/>
          <a:p>
            <a:r>
              <a:rPr lang="en-US" sz="2400" dirty="0"/>
              <a:t>Douglas Groothius</a:t>
            </a:r>
          </a:p>
        </p:txBody>
      </p:sp>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4726476" y="1369236"/>
            <a:ext cx="7034543" cy="5554447"/>
          </a:xfrm>
        </p:spPr>
        <p:txBody>
          <a:bodyPr/>
          <a:lstStyle/>
          <a:p>
            <a:r>
              <a:rPr lang="en-US" sz="2800" dirty="0"/>
              <a:t>“The various New Testament letters and the book of Revelation would melt into nothingness without the resurrected Jesus.” </a:t>
            </a: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6779794" y="11781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2D21E5D0-66A0-8E9B-A01C-0C7E0CDEB411}"/>
              </a:ext>
            </a:extLst>
          </p:cNvPr>
          <p:cNvSpPr txBox="1">
            <a:spLocks/>
          </p:cNvSpPr>
          <p:nvPr/>
        </p:nvSpPr>
        <p:spPr>
          <a:xfrm>
            <a:off x="6096000" y="6201777"/>
            <a:ext cx="6096000" cy="74193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McDowell, Josh. “Evidence for Christianity: Historical Evidence for the Christian Faith.” Nashville, TN: Thomas Nelson, Inc., 2006, 249</a:t>
            </a:r>
          </a:p>
        </p:txBody>
      </p:sp>
    </p:spTree>
    <p:extLst>
      <p:ext uri="{BB962C8B-B14F-4D97-AF65-F5344CB8AC3E}">
        <p14:creationId xmlns:p14="http://schemas.microsoft.com/office/powerpoint/2010/main" val="2049816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6072000" y="322897"/>
            <a:ext cx="6120000" cy="540385"/>
          </a:xfrm>
        </p:spPr>
        <p:txBody>
          <a:bodyPr/>
          <a:lstStyle/>
          <a:p>
            <a:r>
              <a:rPr lang="en-US" sz="2400" dirty="0"/>
              <a:t>John 10:17-18</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5364" t="126" r="38618" b="-126"/>
          <a:stretch/>
        </p:blipFill>
        <p:spPr>
          <a:xfrm>
            <a:off x="0" y="0"/>
            <a:ext cx="5787025"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6572250" y="1643571"/>
            <a:ext cx="5143500" cy="4672819"/>
          </a:xfrm>
        </p:spPr>
        <p:txBody>
          <a:bodyPr/>
          <a:lstStyle/>
          <a:p>
            <a:r>
              <a:rPr lang="en-US" sz="2700" b="1" dirty="0">
                <a:solidFill>
                  <a:srgbClr val="FFFFFF"/>
                </a:solidFill>
              </a:rPr>
              <a:t>17</a:t>
            </a:r>
            <a:r>
              <a:rPr lang="en-US" sz="2700" dirty="0">
                <a:solidFill>
                  <a:srgbClr val="FFFFFF"/>
                </a:solidFill>
              </a:rPr>
              <a:t> “For this reason the Father loves Me, because I lay down My life so that I may take it again. </a:t>
            </a:r>
          </a:p>
          <a:p>
            <a:r>
              <a:rPr lang="en-US" sz="2700" b="1" dirty="0">
                <a:solidFill>
                  <a:srgbClr val="FFFFFF"/>
                </a:solidFill>
              </a:rPr>
              <a:t>18</a:t>
            </a:r>
            <a:r>
              <a:rPr lang="en-US" sz="2700" dirty="0">
                <a:solidFill>
                  <a:srgbClr val="FFFFFF"/>
                </a:solidFill>
              </a:rPr>
              <a:t> No one has taken it away from Me, but I lay it down on My own initiative. I have authority to lay it down, and I have authority to take it up again. This commandment I received from My Father.”</a:t>
            </a:r>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7910712" y="1253426"/>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968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14C0111-86AA-B377-753D-02A3CA89F8E6}"/>
              </a:ext>
            </a:extLst>
          </p:cNvPr>
          <p:cNvSpPr txBox="1">
            <a:spLocks/>
          </p:cNvSpPr>
          <p:nvPr/>
        </p:nvSpPr>
        <p:spPr>
          <a:xfrm>
            <a:off x="565147" y="403226"/>
            <a:ext cx="9549524" cy="595580"/>
          </a:xfrm>
          <a:prstGeom prst="rect">
            <a:avLst/>
          </a:prstGeom>
        </p:spPr>
        <p:txBody>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r>
              <a:rPr lang="en-US" dirty="0"/>
              <a:t>Outline: Christ’s Resurrection is… </a:t>
            </a:r>
          </a:p>
        </p:txBody>
      </p:sp>
      <p:pic>
        <p:nvPicPr>
          <p:cNvPr id="4" name="Picture 3" descr="A group of crosses in a row&#10;&#10;Description automatically generated">
            <a:extLst>
              <a:ext uri="{FF2B5EF4-FFF2-40B4-BE49-F238E27FC236}">
                <a16:creationId xmlns:a16="http://schemas.microsoft.com/office/drawing/2014/main" id="{B3542C97-6A39-A5A8-D7F9-D1F17165F475}"/>
              </a:ext>
            </a:extLst>
          </p:cNvPr>
          <p:cNvPicPr>
            <a:picLocks noChangeAspect="1"/>
          </p:cNvPicPr>
          <p:nvPr/>
        </p:nvPicPr>
        <p:blipFill rotWithShape="1">
          <a:blip r:embed="rId2"/>
          <a:srcRect l="188" t="2033" r="33682" b="18924"/>
          <a:stretch/>
        </p:blipFill>
        <p:spPr>
          <a:xfrm>
            <a:off x="6711265" y="3938954"/>
            <a:ext cx="5480735" cy="2919046"/>
          </a:xfrm>
          <a:prstGeom prst="rect">
            <a:avLst/>
          </a:prstGeom>
        </p:spPr>
      </p:pic>
      <p:sp>
        <p:nvSpPr>
          <p:cNvPr id="13" name="Content Placeholder 12">
            <a:extLst>
              <a:ext uri="{FF2B5EF4-FFF2-40B4-BE49-F238E27FC236}">
                <a16:creationId xmlns:a16="http://schemas.microsoft.com/office/drawing/2014/main" id="{03252AFB-1364-05E7-C423-89DB466EDAD6}"/>
              </a:ext>
            </a:extLst>
          </p:cNvPr>
          <p:cNvSpPr txBox="1">
            <a:spLocks/>
          </p:cNvSpPr>
          <p:nvPr/>
        </p:nvSpPr>
        <p:spPr>
          <a:xfrm>
            <a:off x="565147" y="1223891"/>
            <a:ext cx="8719531" cy="4344561"/>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Font typeface="+mj-lt"/>
              <a:buAutoNum type="arabicPeriod"/>
            </a:pPr>
            <a:r>
              <a:rPr lang="en-US" sz="2800" dirty="0">
                <a:solidFill>
                  <a:srgbClr val="FFFFFF"/>
                </a:solidFill>
              </a:rPr>
              <a:t>The grounds for justification (Rom 4:23-25)</a:t>
            </a:r>
          </a:p>
          <a:p>
            <a:pPr marL="342900" indent="-342900">
              <a:lnSpc>
                <a:spcPct val="200000"/>
              </a:lnSpc>
              <a:buFont typeface="+mj-lt"/>
              <a:buAutoNum type="arabicPeriod"/>
            </a:pPr>
            <a:r>
              <a:rPr lang="en-US" sz="2800" dirty="0">
                <a:solidFill>
                  <a:srgbClr val="FFFFFF"/>
                </a:solidFill>
              </a:rPr>
              <a:t>The highest Christian attainment (Phil 3:7-11)</a:t>
            </a:r>
          </a:p>
          <a:p>
            <a:pPr marL="342900" indent="-342900">
              <a:lnSpc>
                <a:spcPct val="200000"/>
              </a:lnSpc>
              <a:buFont typeface="+mj-lt"/>
              <a:buAutoNum type="arabicPeriod"/>
            </a:pPr>
            <a:r>
              <a:rPr lang="en-US" sz="2800" dirty="0">
                <a:solidFill>
                  <a:srgbClr val="FFFFFF"/>
                </a:solidFill>
              </a:rPr>
              <a:t>The measure of God’s power in us (Eph 1:18-20)</a:t>
            </a:r>
          </a:p>
          <a:p>
            <a:pPr marL="342900" indent="-342900">
              <a:lnSpc>
                <a:spcPct val="200000"/>
              </a:lnSpc>
              <a:buFont typeface="+mj-lt"/>
              <a:buAutoNum type="arabicPeriod"/>
            </a:pPr>
            <a:r>
              <a:rPr lang="en-US" sz="2800" dirty="0">
                <a:solidFill>
                  <a:schemeClr val="tx1"/>
                </a:solidFill>
              </a:rPr>
              <a:t>The wellspring of all Christian living (Col 3:1-10)</a:t>
            </a:r>
          </a:p>
          <a:p>
            <a:pPr marL="342900" indent="-342900">
              <a:lnSpc>
                <a:spcPct val="200000"/>
              </a:lnSpc>
              <a:buFont typeface="+mj-lt"/>
              <a:buAutoNum type="arabicPeriod"/>
            </a:pPr>
            <a:r>
              <a:rPr lang="en-US" sz="2800" dirty="0">
                <a:solidFill>
                  <a:srgbClr val="FFFF00"/>
                </a:solidFill>
              </a:rPr>
              <a:t>Without, there is no Christianity (1 Cor 15:1-19)</a:t>
            </a:r>
          </a:p>
          <a:p>
            <a:pPr marL="342900" indent="-342900">
              <a:lnSpc>
                <a:spcPct val="200000"/>
              </a:lnSpc>
              <a:buFont typeface="+mj-lt"/>
              <a:buAutoNum type="arabicPeriod"/>
            </a:pPr>
            <a:endParaRPr lang="en-US" sz="2800" dirty="0"/>
          </a:p>
        </p:txBody>
      </p:sp>
      <p:sp>
        <p:nvSpPr>
          <p:cNvPr id="8" name="Content Placeholder 2">
            <a:extLst>
              <a:ext uri="{FF2B5EF4-FFF2-40B4-BE49-F238E27FC236}">
                <a16:creationId xmlns:a16="http://schemas.microsoft.com/office/drawing/2014/main" id="{0ABFA7DA-E3D7-6CF9-B2D8-75F394EB6FA4}"/>
              </a:ext>
            </a:extLst>
          </p:cNvPr>
          <p:cNvSpPr txBox="1">
            <a:spLocks/>
          </p:cNvSpPr>
          <p:nvPr/>
        </p:nvSpPr>
        <p:spPr>
          <a:xfrm>
            <a:off x="361826" y="6248583"/>
            <a:ext cx="6349440" cy="74193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Outline adapted from Weston, Henry G. “The Resurrection Of The Lord Jesus The Central Fact In Christianity.” </a:t>
            </a:r>
            <a:r>
              <a:rPr lang="en-US" sz="1400" i="1" dirty="0">
                <a:effectLst/>
              </a:rPr>
              <a:t>Bibliotheca Sacra</a:t>
            </a:r>
            <a:r>
              <a:rPr lang="en-US" sz="1400" dirty="0">
                <a:effectLst/>
              </a:rPr>
              <a:t> 57, no. 228 (1900).</a:t>
            </a:r>
          </a:p>
        </p:txBody>
      </p:sp>
      <p:cxnSp>
        <p:nvCxnSpPr>
          <p:cNvPr id="3" name="Straight Connector 2">
            <a:extLst>
              <a:ext uri="{FF2B5EF4-FFF2-40B4-BE49-F238E27FC236}">
                <a16:creationId xmlns:a16="http://schemas.microsoft.com/office/drawing/2014/main" id="{1D10C6C0-4F35-2F55-4F4F-E336EC031B95}"/>
              </a:ext>
            </a:extLst>
          </p:cNvPr>
          <p:cNvCxnSpPr/>
          <p:nvPr/>
        </p:nvCxnSpPr>
        <p:spPr>
          <a:xfrm>
            <a:off x="745588" y="1111348"/>
            <a:ext cx="80185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50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3A547-88BA-07FE-3304-78E7302C7377}"/>
              </a:ext>
            </a:extLst>
          </p:cNvPr>
          <p:cNvSpPr/>
          <p:nvPr/>
        </p:nvSpPr>
        <p:spPr>
          <a:xfrm>
            <a:off x="3580130" y="413232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Placeholder 19">
            <a:extLst>
              <a:ext uri="{FF2B5EF4-FFF2-40B4-BE49-F238E27FC236}">
                <a16:creationId xmlns:a16="http://schemas.microsoft.com/office/drawing/2014/main" id="{F050B1FF-AA4E-EBF9-9866-87FD53DBEAC8}"/>
              </a:ext>
            </a:extLst>
          </p:cNvPr>
          <p:cNvPicPr>
            <a:picLocks noGrp="1" noChangeAspect="1"/>
          </p:cNvPicPr>
          <p:nvPr>
            <p:ph type="pic" sz="quarter" idx="13"/>
          </p:nvPr>
        </p:nvPicPr>
        <p:blipFill rotWithShape="1">
          <a:blip r:embed="rId3"/>
          <a:srcRect l="30" r="30"/>
          <a:stretch/>
        </p:blipFill>
        <p:spPr>
          <a:xfrm>
            <a:off x="8076884" y="2125008"/>
            <a:ext cx="3844916" cy="3319694"/>
          </a:xfrm>
        </p:spPr>
      </p:pic>
      <p:sp>
        <p:nvSpPr>
          <p:cNvPr id="15" name="Content Placeholder 2">
            <a:extLst>
              <a:ext uri="{FF2B5EF4-FFF2-40B4-BE49-F238E27FC236}">
                <a16:creationId xmlns:a16="http://schemas.microsoft.com/office/drawing/2014/main" id="{766EC3E1-C2E0-575D-554D-024A1235744C}"/>
              </a:ext>
            </a:extLst>
          </p:cNvPr>
          <p:cNvSpPr txBox="1">
            <a:spLocks/>
          </p:cNvSpPr>
          <p:nvPr/>
        </p:nvSpPr>
        <p:spPr>
          <a:xfrm>
            <a:off x="318867" y="6401500"/>
            <a:ext cx="11873133" cy="54751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Source: https://www.youtube.com/watch?v=6T8FVaI9Bc0</a:t>
            </a:r>
            <a:r>
              <a:rPr lang="en-US" sz="1400" dirty="0"/>
              <a:t>, accessed March 27, 2024</a:t>
            </a:r>
            <a:endParaRPr lang="en-US" sz="1400" dirty="0">
              <a:effectLst/>
            </a:endParaRPr>
          </a:p>
        </p:txBody>
      </p:sp>
      <p:sp>
        <p:nvSpPr>
          <p:cNvPr id="16" name="Content Placeholder 14">
            <a:extLst>
              <a:ext uri="{FF2B5EF4-FFF2-40B4-BE49-F238E27FC236}">
                <a16:creationId xmlns:a16="http://schemas.microsoft.com/office/drawing/2014/main" id="{D781AD6C-A4EB-E575-C7E9-7A44B03DB4CC}"/>
              </a:ext>
            </a:extLst>
          </p:cNvPr>
          <p:cNvSpPr txBox="1">
            <a:spLocks/>
          </p:cNvSpPr>
          <p:nvPr/>
        </p:nvSpPr>
        <p:spPr>
          <a:xfrm>
            <a:off x="215922" y="1506472"/>
            <a:ext cx="7860961" cy="5554447"/>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“Without equivocation or hesitation, I fully and completely admit that I deny the resurrection of Christ. I deny the resurrection of Christ every time I do not serve at the feet of the oppressed, each day that I turn my back on the poor; I deny the resurrection of Christ when I close my ears to the cries of the downtrodden and lend my support to an unjust and corrupt system.</a:t>
            </a:r>
          </a:p>
        </p:txBody>
      </p:sp>
      <p:sp>
        <p:nvSpPr>
          <p:cNvPr id="17" name="Title 1">
            <a:extLst>
              <a:ext uri="{FF2B5EF4-FFF2-40B4-BE49-F238E27FC236}">
                <a16:creationId xmlns:a16="http://schemas.microsoft.com/office/drawing/2014/main" id="{EA8E6E03-9DEF-63F9-9705-322E9CB1C367}"/>
              </a:ext>
            </a:extLst>
          </p:cNvPr>
          <p:cNvSpPr>
            <a:spLocks noGrp="1"/>
          </p:cNvSpPr>
          <p:nvPr>
            <p:ph type="ctrTitle"/>
          </p:nvPr>
        </p:nvSpPr>
        <p:spPr>
          <a:xfrm>
            <a:off x="923012" y="-660027"/>
            <a:ext cx="9987158" cy="1554480"/>
          </a:xfrm>
        </p:spPr>
        <p:txBody>
          <a:bodyPr/>
          <a:lstStyle/>
          <a:p>
            <a:r>
              <a:rPr lang="en-US" dirty="0"/>
              <a:t>Resurrection? You mean, Love.</a:t>
            </a:r>
          </a:p>
        </p:txBody>
      </p:sp>
    </p:spTree>
    <p:extLst>
      <p:ext uri="{BB962C8B-B14F-4D97-AF65-F5344CB8AC3E}">
        <p14:creationId xmlns:p14="http://schemas.microsoft.com/office/powerpoint/2010/main" val="1476793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1C3EEDE-101C-134B-67E2-877067C7E66F}"/>
              </a:ext>
            </a:extLst>
          </p:cNvPr>
          <p:cNvPicPr>
            <a:picLocks noChangeAspect="1"/>
          </p:cNvPicPr>
          <p:nvPr/>
        </p:nvPicPr>
        <p:blipFill>
          <a:blip r:embed="rId3"/>
          <a:srcRect l="183" r="183"/>
          <a:stretch/>
        </p:blipFill>
        <p:spPr>
          <a:xfrm>
            <a:off x="0" y="0"/>
            <a:ext cx="12192000" cy="6858000"/>
          </a:xfrm>
          <a:prstGeom prst="rect">
            <a:avLst/>
          </a:prstGeom>
        </p:spPr>
      </p:pic>
      <p:sp>
        <p:nvSpPr>
          <p:cNvPr id="21" name="Title 1">
            <a:extLst>
              <a:ext uri="{FF2B5EF4-FFF2-40B4-BE49-F238E27FC236}">
                <a16:creationId xmlns:a16="http://schemas.microsoft.com/office/drawing/2014/main" id="{667CF7FA-557B-82FA-0B3B-B29A88184B8A}"/>
              </a:ext>
            </a:extLst>
          </p:cNvPr>
          <p:cNvSpPr>
            <a:spLocks noGrp="1"/>
          </p:cNvSpPr>
          <p:nvPr>
            <p:ph type="ctrTitle"/>
          </p:nvPr>
        </p:nvSpPr>
        <p:spPr>
          <a:xfrm>
            <a:off x="7202813" y="733278"/>
            <a:ext cx="4570087" cy="616244"/>
          </a:xfrm>
        </p:spPr>
        <p:txBody>
          <a:bodyPr/>
          <a:lstStyle/>
          <a:p>
            <a:r>
              <a:rPr lang="en-US" sz="4000" dirty="0"/>
              <a:t>he is risen!</a:t>
            </a:r>
          </a:p>
        </p:txBody>
      </p:sp>
    </p:spTree>
    <p:extLst>
      <p:ext uri="{BB962C8B-B14F-4D97-AF65-F5344CB8AC3E}">
        <p14:creationId xmlns:p14="http://schemas.microsoft.com/office/powerpoint/2010/main" val="1930596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3A547-88BA-07FE-3304-78E7302C7377}"/>
              </a:ext>
            </a:extLst>
          </p:cNvPr>
          <p:cNvSpPr/>
          <p:nvPr/>
        </p:nvSpPr>
        <p:spPr>
          <a:xfrm>
            <a:off x="3580130" y="413232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Placeholder 19">
            <a:extLst>
              <a:ext uri="{FF2B5EF4-FFF2-40B4-BE49-F238E27FC236}">
                <a16:creationId xmlns:a16="http://schemas.microsoft.com/office/drawing/2014/main" id="{F050B1FF-AA4E-EBF9-9866-87FD53DBEAC8}"/>
              </a:ext>
            </a:extLst>
          </p:cNvPr>
          <p:cNvPicPr>
            <a:picLocks noGrp="1" noChangeAspect="1"/>
          </p:cNvPicPr>
          <p:nvPr>
            <p:ph type="pic" sz="quarter" idx="13"/>
          </p:nvPr>
        </p:nvPicPr>
        <p:blipFill rotWithShape="1">
          <a:blip r:embed="rId3"/>
          <a:srcRect l="30" r="30"/>
          <a:stretch/>
        </p:blipFill>
        <p:spPr>
          <a:xfrm>
            <a:off x="8076884" y="2125008"/>
            <a:ext cx="3844916" cy="3319694"/>
          </a:xfrm>
        </p:spPr>
      </p:pic>
      <p:sp>
        <p:nvSpPr>
          <p:cNvPr id="16" name="Content Placeholder 14">
            <a:extLst>
              <a:ext uri="{FF2B5EF4-FFF2-40B4-BE49-F238E27FC236}">
                <a16:creationId xmlns:a16="http://schemas.microsoft.com/office/drawing/2014/main" id="{D781AD6C-A4EB-E575-C7E9-7A44B03DB4CC}"/>
              </a:ext>
            </a:extLst>
          </p:cNvPr>
          <p:cNvSpPr txBox="1">
            <a:spLocks/>
          </p:cNvSpPr>
          <p:nvPr/>
        </p:nvSpPr>
        <p:spPr>
          <a:xfrm>
            <a:off x="215922" y="1544050"/>
            <a:ext cx="7860961" cy="5554447"/>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“I affirm that resurrection…when I stand up for those who are forced to live on their knees, when I speak for those who have had their tongues torn out, when I cry for those who have no more tears left to shed.”</a:t>
            </a:r>
          </a:p>
        </p:txBody>
      </p:sp>
      <p:sp>
        <p:nvSpPr>
          <p:cNvPr id="17" name="Title 1">
            <a:extLst>
              <a:ext uri="{FF2B5EF4-FFF2-40B4-BE49-F238E27FC236}">
                <a16:creationId xmlns:a16="http://schemas.microsoft.com/office/drawing/2014/main" id="{EA8E6E03-9DEF-63F9-9705-322E9CB1C367}"/>
              </a:ext>
            </a:extLst>
          </p:cNvPr>
          <p:cNvSpPr>
            <a:spLocks noGrp="1"/>
          </p:cNvSpPr>
          <p:nvPr>
            <p:ph type="ctrTitle"/>
          </p:nvPr>
        </p:nvSpPr>
        <p:spPr>
          <a:xfrm>
            <a:off x="923012" y="-660027"/>
            <a:ext cx="9987158" cy="1554480"/>
          </a:xfrm>
        </p:spPr>
        <p:txBody>
          <a:bodyPr/>
          <a:lstStyle/>
          <a:p>
            <a:r>
              <a:rPr lang="en-US" dirty="0"/>
              <a:t>Resurrection? You mean, Love.</a:t>
            </a:r>
          </a:p>
        </p:txBody>
      </p:sp>
      <p:sp>
        <p:nvSpPr>
          <p:cNvPr id="2" name="Content Placeholder 2">
            <a:extLst>
              <a:ext uri="{FF2B5EF4-FFF2-40B4-BE49-F238E27FC236}">
                <a16:creationId xmlns:a16="http://schemas.microsoft.com/office/drawing/2014/main" id="{B4090A96-94D2-8421-BC8F-166F86F9B42D}"/>
              </a:ext>
            </a:extLst>
          </p:cNvPr>
          <p:cNvSpPr txBox="1">
            <a:spLocks/>
          </p:cNvSpPr>
          <p:nvPr/>
        </p:nvSpPr>
        <p:spPr>
          <a:xfrm>
            <a:off x="318867" y="6401500"/>
            <a:ext cx="11873133" cy="54751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Source: https://www.youtube.com/watch?v=6T8FVaI9Bc0</a:t>
            </a:r>
            <a:r>
              <a:rPr lang="en-US" sz="1400" dirty="0"/>
              <a:t>, accessed March 27, 2024</a:t>
            </a:r>
            <a:endParaRPr lang="en-US" sz="1400" dirty="0">
              <a:effectLst/>
            </a:endParaRPr>
          </a:p>
        </p:txBody>
      </p:sp>
    </p:spTree>
    <p:extLst>
      <p:ext uri="{BB962C8B-B14F-4D97-AF65-F5344CB8AC3E}">
        <p14:creationId xmlns:p14="http://schemas.microsoft.com/office/powerpoint/2010/main" val="139406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93A547-88BA-07FE-3304-78E7302C7377}"/>
              </a:ext>
            </a:extLst>
          </p:cNvPr>
          <p:cNvSpPr/>
          <p:nvPr/>
        </p:nvSpPr>
        <p:spPr>
          <a:xfrm>
            <a:off x="3580130" y="413232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766EC3E1-C2E0-575D-554D-024A1235744C}"/>
              </a:ext>
            </a:extLst>
          </p:cNvPr>
          <p:cNvSpPr txBox="1">
            <a:spLocks/>
          </p:cNvSpPr>
          <p:nvPr/>
        </p:nvSpPr>
        <p:spPr>
          <a:xfrm>
            <a:off x="441129" y="6369291"/>
            <a:ext cx="11873133" cy="54751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Source: https://www.amazon.com/Empty-Tomb-Jesus-Beyond-Grave-ebook/dp/B002IC05LC/ref=sr_1_19?sr=8-19</a:t>
            </a:r>
            <a:r>
              <a:rPr lang="en-US" sz="1400" dirty="0"/>
              <a:t>, accessed March 27, 2024</a:t>
            </a:r>
            <a:endParaRPr lang="en-US" sz="1400" dirty="0">
              <a:effectLst/>
            </a:endParaRPr>
          </a:p>
        </p:txBody>
      </p:sp>
      <p:sp>
        <p:nvSpPr>
          <p:cNvPr id="16" name="Content Placeholder 14">
            <a:extLst>
              <a:ext uri="{FF2B5EF4-FFF2-40B4-BE49-F238E27FC236}">
                <a16:creationId xmlns:a16="http://schemas.microsoft.com/office/drawing/2014/main" id="{D781AD6C-A4EB-E575-C7E9-7A44B03DB4CC}"/>
              </a:ext>
            </a:extLst>
          </p:cNvPr>
          <p:cNvSpPr txBox="1">
            <a:spLocks/>
          </p:cNvSpPr>
          <p:nvPr/>
        </p:nvSpPr>
        <p:spPr>
          <a:xfrm>
            <a:off x="441129" y="1544050"/>
            <a:ext cx="7635754" cy="5554447"/>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“…there is ‘implicit absurdity’ in the ‘notion that Jesus is still alive, after two thousand years, in the personal, individual-consciousness mode intended by evangelical apologists.’”</a:t>
            </a:r>
          </a:p>
        </p:txBody>
      </p:sp>
      <p:sp>
        <p:nvSpPr>
          <p:cNvPr id="17" name="Title 1">
            <a:extLst>
              <a:ext uri="{FF2B5EF4-FFF2-40B4-BE49-F238E27FC236}">
                <a16:creationId xmlns:a16="http://schemas.microsoft.com/office/drawing/2014/main" id="{EA8E6E03-9DEF-63F9-9705-322E9CB1C367}"/>
              </a:ext>
            </a:extLst>
          </p:cNvPr>
          <p:cNvSpPr>
            <a:spLocks noGrp="1"/>
          </p:cNvSpPr>
          <p:nvPr>
            <p:ph type="ctrTitle"/>
          </p:nvPr>
        </p:nvSpPr>
        <p:spPr>
          <a:xfrm>
            <a:off x="923012" y="-660027"/>
            <a:ext cx="9987158" cy="1554480"/>
          </a:xfrm>
        </p:spPr>
        <p:txBody>
          <a:bodyPr/>
          <a:lstStyle/>
          <a:p>
            <a:r>
              <a:rPr lang="en-US" dirty="0"/>
              <a:t>Resurrection? Implicit Absurdity!</a:t>
            </a:r>
          </a:p>
        </p:txBody>
      </p:sp>
      <p:pic>
        <p:nvPicPr>
          <p:cNvPr id="5" name="Picture Placeholder 5">
            <a:extLst>
              <a:ext uri="{FF2B5EF4-FFF2-40B4-BE49-F238E27FC236}">
                <a16:creationId xmlns:a16="http://schemas.microsoft.com/office/drawing/2014/main" id="{869F52C8-1AA9-B0E6-99AF-22309E9973F5}"/>
              </a:ext>
            </a:extLst>
          </p:cNvPr>
          <p:cNvPicPr>
            <a:picLocks noGrp="1" noChangeAspect="1"/>
          </p:cNvPicPr>
          <p:nvPr>
            <p:ph type="pic" sz="quarter" idx="13"/>
          </p:nvPr>
        </p:nvPicPr>
        <p:blipFill rotWithShape="1">
          <a:blip r:embed="rId3"/>
          <a:srcRect l="2213" t="372" r="-796" b="-1743"/>
          <a:stretch/>
        </p:blipFill>
        <p:spPr>
          <a:xfrm>
            <a:off x="8855427" y="1149012"/>
            <a:ext cx="3120651" cy="4844439"/>
          </a:xfrm>
        </p:spPr>
      </p:pic>
      <p:pic>
        <p:nvPicPr>
          <p:cNvPr id="6" name="Picture 5">
            <a:extLst>
              <a:ext uri="{FF2B5EF4-FFF2-40B4-BE49-F238E27FC236}">
                <a16:creationId xmlns:a16="http://schemas.microsoft.com/office/drawing/2014/main" id="{EAD6D401-23CC-6EB2-6424-577B79C727C0}"/>
              </a:ext>
            </a:extLst>
          </p:cNvPr>
          <p:cNvPicPr>
            <a:picLocks noChangeAspect="1"/>
          </p:cNvPicPr>
          <p:nvPr/>
        </p:nvPicPr>
        <p:blipFill>
          <a:blip r:embed="rId4"/>
          <a:stretch>
            <a:fillRect/>
          </a:stretch>
        </p:blipFill>
        <p:spPr>
          <a:xfrm>
            <a:off x="8213239" y="2630465"/>
            <a:ext cx="2095605" cy="2503669"/>
          </a:xfrm>
          <a:prstGeom prst="rect">
            <a:avLst/>
          </a:prstGeom>
        </p:spPr>
      </p:pic>
    </p:spTree>
    <p:extLst>
      <p:ext uri="{BB962C8B-B14F-4D97-AF65-F5344CB8AC3E}">
        <p14:creationId xmlns:p14="http://schemas.microsoft.com/office/powerpoint/2010/main" val="988310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14C0111-86AA-B377-753D-02A3CA89F8E6}"/>
              </a:ext>
            </a:extLst>
          </p:cNvPr>
          <p:cNvSpPr txBox="1">
            <a:spLocks/>
          </p:cNvSpPr>
          <p:nvPr/>
        </p:nvSpPr>
        <p:spPr>
          <a:xfrm>
            <a:off x="565147" y="403226"/>
            <a:ext cx="9549524" cy="595580"/>
          </a:xfrm>
          <a:prstGeom prst="rect">
            <a:avLst/>
          </a:prstGeom>
        </p:spPr>
        <p:txBody>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r>
              <a:rPr lang="en-US" dirty="0"/>
              <a:t>Outline: Christ’s Resurrection is… </a:t>
            </a:r>
          </a:p>
        </p:txBody>
      </p:sp>
      <p:pic>
        <p:nvPicPr>
          <p:cNvPr id="4" name="Picture 3" descr="A group of crosses in a row&#10;&#10;Description automatically generated">
            <a:extLst>
              <a:ext uri="{FF2B5EF4-FFF2-40B4-BE49-F238E27FC236}">
                <a16:creationId xmlns:a16="http://schemas.microsoft.com/office/drawing/2014/main" id="{B3542C97-6A39-A5A8-D7F9-D1F17165F475}"/>
              </a:ext>
            </a:extLst>
          </p:cNvPr>
          <p:cNvPicPr>
            <a:picLocks noChangeAspect="1"/>
          </p:cNvPicPr>
          <p:nvPr/>
        </p:nvPicPr>
        <p:blipFill rotWithShape="1">
          <a:blip r:embed="rId2"/>
          <a:srcRect l="188" t="2033" r="33682" b="18924"/>
          <a:stretch/>
        </p:blipFill>
        <p:spPr>
          <a:xfrm>
            <a:off x="6711265" y="3938954"/>
            <a:ext cx="5480735" cy="2919046"/>
          </a:xfrm>
          <a:prstGeom prst="rect">
            <a:avLst/>
          </a:prstGeom>
        </p:spPr>
      </p:pic>
      <p:sp>
        <p:nvSpPr>
          <p:cNvPr id="13" name="Content Placeholder 12">
            <a:extLst>
              <a:ext uri="{FF2B5EF4-FFF2-40B4-BE49-F238E27FC236}">
                <a16:creationId xmlns:a16="http://schemas.microsoft.com/office/drawing/2014/main" id="{03252AFB-1364-05E7-C423-89DB466EDAD6}"/>
              </a:ext>
            </a:extLst>
          </p:cNvPr>
          <p:cNvSpPr txBox="1">
            <a:spLocks/>
          </p:cNvSpPr>
          <p:nvPr/>
        </p:nvSpPr>
        <p:spPr>
          <a:xfrm>
            <a:off x="565147" y="1223891"/>
            <a:ext cx="8719531" cy="4344561"/>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Font typeface="+mj-lt"/>
              <a:buAutoNum type="arabicPeriod"/>
            </a:pPr>
            <a:r>
              <a:rPr lang="en-US" sz="2800" dirty="0">
                <a:solidFill>
                  <a:srgbClr val="FFFFFF"/>
                </a:solidFill>
              </a:rPr>
              <a:t>The grounds for justification (Rom 4:23-25)</a:t>
            </a:r>
          </a:p>
          <a:p>
            <a:pPr marL="342900" indent="-342900">
              <a:lnSpc>
                <a:spcPct val="200000"/>
              </a:lnSpc>
              <a:buFont typeface="+mj-lt"/>
              <a:buAutoNum type="arabicPeriod"/>
            </a:pPr>
            <a:r>
              <a:rPr lang="en-US" sz="2800" dirty="0">
                <a:solidFill>
                  <a:srgbClr val="FFFFFF"/>
                </a:solidFill>
              </a:rPr>
              <a:t>The highest Christian attainment (Phil 3:7-11)</a:t>
            </a:r>
          </a:p>
          <a:p>
            <a:pPr marL="342900" indent="-342900">
              <a:lnSpc>
                <a:spcPct val="200000"/>
              </a:lnSpc>
              <a:buFont typeface="+mj-lt"/>
              <a:buAutoNum type="arabicPeriod"/>
            </a:pPr>
            <a:r>
              <a:rPr lang="en-US" sz="2800" dirty="0">
                <a:solidFill>
                  <a:srgbClr val="FFFFFF"/>
                </a:solidFill>
              </a:rPr>
              <a:t>The measure of God’s power in us (Eph 1:18-20)</a:t>
            </a:r>
          </a:p>
          <a:p>
            <a:pPr marL="342900" indent="-342900">
              <a:lnSpc>
                <a:spcPct val="200000"/>
              </a:lnSpc>
              <a:buFont typeface="+mj-lt"/>
              <a:buAutoNum type="arabicPeriod"/>
            </a:pPr>
            <a:r>
              <a:rPr lang="en-US" sz="2800" dirty="0">
                <a:solidFill>
                  <a:srgbClr val="FFFFFF"/>
                </a:solidFill>
              </a:rPr>
              <a:t>The wellspring of all Christian living (Col 3:1-10)</a:t>
            </a:r>
          </a:p>
          <a:p>
            <a:pPr marL="342900" indent="-342900">
              <a:lnSpc>
                <a:spcPct val="200000"/>
              </a:lnSpc>
              <a:buFont typeface="+mj-lt"/>
              <a:buAutoNum type="arabicPeriod"/>
            </a:pPr>
            <a:r>
              <a:rPr lang="en-US" sz="2800" dirty="0">
                <a:solidFill>
                  <a:srgbClr val="FFFFFF"/>
                </a:solidFill>
              </a:rPr>
              <a:t>Without, there is no Christianity (1 Cor 15:1-19)</a:t>
            </a:r>
          </a:p>
          <a:p>
            <a:pPr marL="342900" indent="-342900">
              <a:lnSpc>
                <a:spcPct val="200000"/>
              </a:lnSpc>
              <a:buFont typeface="+mj-lt"/>
              <a:buAutoNum type="arabicPeriod"/>
            </a:pPr>
            <a:endParaRPr lang="en-US" sz="2800" dirty="0"/>
          </a:p>
        </p:txBody>
      </p:sp>
      <p:sp>
        <p:nvSpPr>
          <p:cNvPr id="8" name="Content Placeholder 2">
            <a:extLst>
              <a:ext uri="{FF2B5EF4-FFF2-40B4-BE49-F238E27FC236}">
                <a16:creationId xmlns:a16="http://schemas.microsoft.com/office/drawing/2014/main" id="{0ABFA7DA-E3D7-6CF9-B2D8-75F394EB6FA4}"/>
              </a:ext>
            </a:extLst>
          </p:cNvPr>
          <p:cNvSpPr txBox="1">
            <a:spLocks/>
          </p:cNvSpPr>
          <p:nvPr/>
        </p:nvSpPr>
        <p:spPr>
          <a:xfrm>
            <a:off x="361826" y="6248583"/>
            <a:ext cx="6349440" cy="74193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Outline adapted from Weston, Henry G. “The Resurrection Of The Lord Jesus The Central Fact In Christianity.” </a:t>
            </a:r>
            <a:r>
              <a:rPr lang="en-US" sz="1400" i="1" dirty="0">
                <a:effectLst/>
              </a:rPr>
              <a:t>Bibliotheca Sacra</a:t>
            </a:r>
            <a:r>
              <a:rPr lang="en-US" sz="1400" dirty="0">
                <a:effectLst/>
              </a:rPr>
              <a:t> 57, no. 228 (1900).</a:t>
            </a:r>
          </a:p>
        </p:txBody>
      </p:sp>
      <p:cxnSp>
        <p:nvCxnSpPr>
          <p:cNvPr id="3" name="Straight Connector 2">
            <a:extLst>
              <a:ext uri="{FF2B5EF4-FFF2-40B4-BE49-F238E27FC236}">
                <a16:creationId xmlns:a16="http://schemas.microsoft.com/office/drawing/2014/main" id="{1D10C6C0-4F35-2F55-4F4F-E336EC031B95}"/>
              </a:ext>
            </a:extLst>
          </p:cNvPr>
          <p:cNvCxnSpPr/>
          <p:nvPr/>
        </p:nvCxnSpPr>
        <p:spPr>
          <a:xfrm>
            <a:off x="745588" y="1111348"/>
            <a:ext cx="80185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523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14C0111-86AA-B377-753D-02A3CA89F8E6}"/>
              </a:ext>
            </a:extLst>
          </p:cNvPr>
          <p:cNvSpPr txBox="1">
            <a:spLocks/>
          </p:cNvSpPr>
          <p:nvPr/>
        </p:nvSpPr>
        <p:spPr>
          <a:xfrm>
            <a:off x="565147" y="403226"/>
            <a:ext cx="9549524" cy="595580"/>
          </a:xfrm>
          <a:prstGeom prst="rect">
            <a:avLst/>
          </a:prstGeom>
        </p:spPr>
        <p:txBody>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r>
              <a:rPr lang="en-US" dirty="0"/>
              <a:t>Outline: Christ’s Resurrection is… </a:t>
            </a:r>
          </a:p>
        </p:txBody>
      </p:sp>
      <p:pic>
        <p:nvPicPr>
          <p:cNvPr id="4" name="Picture 3" descr="A group of crosses in a row&#10;&#10;Description automatically generated">
            <a:extLst>
              <a:ext uri="{FF2B5EF4-FFF2-40B4-BE49-F238E27FC236}">
                <a16:creationId xmlns:a16="http://schemas.microsoft.com/office/drawing/2014/main" id="{B3542C97-6A39-A5A8-D7F9-D1F17165F475}"/>
              </a:ext>
            </a:extLst>
          </p:cNvPr>
          <p:cNvPicPr>
            <a:picLocks noChangeAspect="1"/>
          </p:cNvPicPr>
          <p:nvPr/>
        </p:nvPicPr>
        <p:blipFill rotWithShape="1">
          <a:blip r:embed="rId2"/>
          <a:srcRect l="188" t="2033" r="33682" b="18924"/>
          <a:stretch/>
        </p:blipFill>
        <p:spPr>
          <a:xfrm>
            <a:off x="6711265" y="3938954"/>
            <a:ext cx="5480735" cy="2919046"/>
          </a:xfrm>
          <a:prstGeom prst="rect">
            <a:avLst/>
          </a:prstGeom>
        </p:spPr>
      </p:pic>
      <p:sp>
        <p:nvSpPr>
          <p:cNvPr id="13" name="Content Placeholder 12">
            <a:extLst>
              <a:ext uri="{FF2B5EF4-FFF2-40B4-BE49-F238E27FC236}">
                <a16:creationId xmlns:a16="http://schemas.microsoft.com/office/drawing/2014/main" id="{03252AFB-1364-05E7-C423-89DB466EDAD6}"/>
              </a:ext>
            </a:extLst>
          </p:cNvPr>
          <p:cNvSpPr txBox="1">
            <a:spLocks/>
          </p:cNvSpPr>
          <p:nvPr/>
        </p:nvSpPr>
        <p:spPr>
          <a:xfrm>
            <a:off x="565147" y="1223891"/>
            <a:ext cx="8719531" cy="4344561"/>
          </a:xfrm>
          <a:prstGeom prst="rect">
            <a:avLst/>
          </a:prstGeom>
        </p:spPr>
        <p:txBody>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Font typeface="+mj-lt"/>
              <a:buAutoNum type="arabicPeriod"/>
            </a:pPr>
            <a:r>
              <a:rPr lang="en-US" sz="2800" b="1" dirty="0">
                <a:solidFill>
                  <a:srgbClr val="FFFF00"/>
                </a:solidFill>
              </a:rPr>
              <a:t>The grounds for justification (Rom 4:23-25)</a:t>
            </a:r>
          </a:p>
          <a:p>
            <a:pPr marL="342900" indent="-342900">
              <a:lnSpc>
                <a:spcPct val="200000"/>
              </a:lnSpc>
              <a:buFont typeface="+mj-lt"/>
              <a:buAutoNum type="arabicPeriod"/>
            </a:pPr>
            <a:r>
              <a:rPr lang="en-US" sz="2800" dirty="0">
                <a:solidFill>
                  <a:srgbClr val="FFFFFF"/>
                </a:solidFill>
              </a:rPr>
              <a:t>The highest Christian attainment (Phil 3:7-11)</a:t>
            </a:r>
          </a:p>
          <a:p>
            <a:pPr marL="342900" indent="-342900">
              <a:lnSpc>
                <a:spcPct val="200000"/>
              </a:lnSpc>
              <a:buFont typeface="+mj-lt"/>
              <a:buAutoNum type="arabicPeriod"/>
            </a:pPr>
            <a:r>
              <a:rPr lang="en-US" sz="2800" dirty="0">
                <a:solidFill>
                  <a:srgbClr val="FFFFFF"/>
                </a:solidFill>
              </a:rPr>
              <a:t>The measure of God’s power in us (Eph 1:18-20)</a:t>
            </a:r>
          </a:p>
          <a:p>
            <a:pPr marL="342900" indent="-342900">
              <a:lnSpc>
                <a:spcPct val="200000"/>
              </a:lnSpc>
              <a:buFont typeface="+mj-lt"/>
              <a:buAutoNum type="arabicPeriod"/>
            </a:pPr>
            <a:r>
              <a:rPr lang="en-US" sz="2800" dirty="0">
                <a:solidFill>
                  <a:srgbClr val="FFFFFF"/>
                </a:solidFill>
              </a:rPr>
              <a:t>The wellspring of all Christian living (Col 3:1-10)</a:t>
            </a:r>
          </a:p>
          <a:p>
            <a:pPr marL="342900" indent="-342900">
              <a:lnSpc>
                <a:spcPct val="200000"/>
              </a:lnSpc>
              <a:buFont typeface="+mj-lt"/>
              <a:buAutoNum type="arabicPeriod"/>
            </a:pPr>
            <a:r>
              <a:rPr lang="en-US" sz="2800" dirty="0">
                <a:solidFill>
                  <a:srgbClr val="FFFFFF"/>
                </a:solidFill>
              </a:rPr>
              <a:t>Without, there is no Christianity (1 Cor 15:1-19)</a:t>
            </a:r>
          </a:p>
          <a:p>
            <a:pPr marL="342900" indent="-342900">
              <a:lnSpc>
                <a:spcPct val="200000"/>
              </a:lnSpc>
              <a:buFont typeface="+mj-lt"/>
              <a:buAutoNum type="arabicPeriod"/>
            </a:pPr>
            <a:endParaRPr lang="en-US" sz="2800" dirty="0"/>
          </a:p>
        </p:txBody>
      </p:sp>
      <p:sp>
        <p:nvSpPr>
          <p:cNvPr id="8" name="Content Placeholder 2">
            <a:extLst>
              <a:ext uri="{FF2B5EF4-FFF2-40B4-BE49-F238E27FC236}">
                <a16:creationId xmlns:a16="http://schemas.microsoft.com/office/drawing/2014/main" id="{0ABFA7DA-E3D7-6CF9-B2D8-75F394EB6FA4}"/>
              </a:ext>
            </a:extLst>
          </p:cNvPr>
          <p:cNvSpPr txBox="1">
            <a:spLocks/>
          </p:cNvSpPr>
          <p:nvPr/>
        </p:nvSpPr>
        <p:spPr>
          <a:xfrm>
            <a:off x="361826" y="6248583"/>
            <a:ext cx="6349440" cy="741933"/>
          </a:xfrm>
          <a:prstGeom prst="rect">
            <a:avLst/>
          </a:prstGeom>
        </p:spPr>
        <p:txBody>
          <a:bodyPr vert="horz" lIns="0" tIns="0" rIns="0" bIns="0" rtlCol="0" anchor="t" anchorCtr="0">
            <a:normAutofit/>
          </a:bodyPr>
          <a:lstStyle>
            <a:lvl1pPr marL="36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1pPr>
            <a:lvl2pPr marL="36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2pPr>
            <a:lvl3pPr marL="108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600" kern="1200">
                <a:solidFill>
                  <a:schemeClr val="tx1">
                    <a:alpha val="70000"/>
                  </a:schemeClr>
                </a:solidFill>
                <a:latin typeface="+mn-lt"/>
                <a:ea typeface="+mn-ea"/>
                <a:cs typeface="+mn-cs"/>
              </a:defRPr>
            </a:lvl3pPr>
            <a:lvl4pPr marL="1080000" indent="0" algn="l" defTabSz="914400" rtl="0" eaLnBrk="1" latinLnBrk="0" hangingPunct="1">
              <a:lnSpc>
                <a:spcPct val="100000"/>
              </a:lnSpc>
              <a:spcBef>
                <a:spcPts val="1000"/>
              </a:spcBef>
              <a:buClr>
                <a:schemeClr val="accent1">
                  <a:lumMod val="60000"/>
                  <a:lumOff val="40000"/>
                </a:schemeClr>
              </a:buClr>
              <a:buFontTx/>
              <a:buNone/>
              <a:defRPr sz="1800" i="1" kern="1200">
                <a:solidFill>
                  <a:schemeClr val="tx1">
                    <a:alpha val="70000"/>
                  </a:schemeClr>
                </a:solidFill>
                <a:latin typeface="+mn-lt"/>
                <a:ea typeface="+mn-ea"/>
                <a:cs typeface="+mn-cs"/>
              </a:defRPr>
            </a:lvl4pPr>
            <a:lvl5pPr marL="1800000" indent="-360000" algn="l" defTabSz="914400" rtl="0" eaLnBrk="1" latinLnBrk="0" hangingPunct="1">
              <a:lnSpc>
                <a:spcPct val="100000"/>
              </a:lnSpc>
              <a:spcBef>
                <a:spcPts val="1000"/>
              </a:spcBef>
              <a:buClr>
                <a:schemeClr val="accent1">
                  <a:lumMod val="60000"/>
                  <a:lumOff val="40000"/>
                </a:schemeClr>
              </a:buClr>
              <a:buFont typeface="Wingdings" panose="05000000000000000000" pitchFamily="2" charset="2"/>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10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effectLst/>
              </a:rPr>
              <a:t>Outline adapted from Weston, Henry G. “The Resurrection Of The Lord Jesus The Central Fact In Christianity.” </a:t>
            </a:r>
            <a:r>
              <a:rPr lang="en-US" sz="1400" i="1" dirty="0">
                <a:effectLst/>
              </a:rPr>
              <a:t>Bibliotheca Sacra</a:t>
            </a:r>
            <a:r>
              <a:rPr lang="en-US" sz="1400" dirty="0">
                <a:effectLst/>
              </a:rPr>
              <a:t> 57, no. 228 (1900).</a:t>
            </a:r>
          </a:p>
        </p:txBody>
      </p:sp>
      <p:cxnSp>
        <p:nvCxnSpPr>
          <p:cNvPr id="3" name="Straight Connector 2">
            <a:extLst>
              <a:ext uri="{FF2B5EF4-FFF2-40B4-BE49-F238E27FC236}">
                <a16:creationId xmlns:a16="http://schemas.microsoft.com/office/drawing/2014/main" id="{1D10C6C0-4F35-2F55-4F4F-E336EC031B95}"/>
              </a:ext>
            </a:extLst>
          </p:cNvPr>
          <p:cNvCxnSpPr/>
          <p:nvPr/>
        </p:nvCxnSpPr>
        <p:spPr>
          <a:xfrm>
            <a:off x="745588" y="1111348"/>
            <a:ext cx="80185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465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5441-245B-4676-7F4C-12DCD490ADFF}"/>
              </a:ext>
            </a:extLst>
          </p:cNvPr>
          <p:cNvSpPr/>
          <p:nvPr/>
        </p:nvSpPr>
        <p:spPr>
          <a:xfrm>
            <a:off x="7577601" y="1514389"/>
            <a:ext cx="1132547" cy="889837"/>
          </a:xfrm>
          <a:prstGeom prst="rect">
            <a:avLst/>
          </a:prstGeom>
          <a:solidFill>
            <a:srgbClr val="732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88352076-65B5-C2DF-1B98-F53DD1D91242}"/>
              </a:ext>
            </a:extLst>
          </p:cNvPr>
          <p:cNvSpPr>
            <a:spLocks noGrp="1"/>
          </p:cNvSpPr>
          <p:nvPr>
            <p:ph type="title"/>
          </p:nvPr>
        </p:nvSpPr>
        <p:spPr>
          <a:xfrm>
            <a:off x="280141" y="325996"/>
            <a:ext cx="6120000" cy="540385"/>
          </a:xfrm>
        </p:spPr>
        <p:txBody>
          <a:bodyPr/>
          <a:lstStyle/>
          <a:p>
            <a:r>
              <a:rPr lang="en-US" dirty="0"/>
              <a:t>Romans 4:23-25</a:t>
            </a:r>
          </a:p>
        </p:txBody>
      </p:sp>
      <p:pic>
        <p:nvPicPr>
          <p:cNvPr id="13" name="Picture Placeholder 12">
            <a:extLst>
              <a:ext uri="{FF2B5EF4-FFF2-40B4-BE49-F238E27FC236}">
                <a16:creationId xmlns:a16="http://schemas.microsoft.com/office/drawing/2014/main" id="{09E9642A-EBD6-4A1F-862C-5E040624C50D}"/>
              </a:ext>
            </a:extLst>
          </p:cNvPr>
          <p:cNvPicPr>
            <a:picLocks noGrp="1" noChangeAspect="1"/>
          </p:cNvPicPr>
          <p:nvPr>
            <p:ph type="pic" sz="quarter" idx="13"/>
          </p:nvPr>
        </p:nvPicPr>
        <p:blipFill rotWithShape="1">
          <a:blip r:embed="rId3"/>
          <a:srcRect l="23358" r="22827"/>
          <a:stretch/>
        </p:blipFill>
        <p:spPr>
          <a:xfrm>
            <a:off x="6653821" y="0"/>
            <a:ext cx="5535943" cy="6858000"/>
          </a:xfrm>
        </p:spPr>
      </p:pic>
      <p:sp>
        <p:nvSpPr>
          <p:cNvPr id="15" name="Content Placeholder 14">
            <a:extLst>
              <a:ext uri="{FF2B5EF4-FFF2-40B4-BE49-F238E27FC236}">
                <a16:creationId xmlns:a16="http://schemas.microsoft.com/office/drawing/2014/main" id="{97B0AC9C-0433-6B83-4743-3A4559BB3E67}"/>
              </a:ext>
            </a:extLst>
          </p:cNvPr>
          <p:cNvSpPr>
            <a:spLocks noGrp="1"/>
          </p:cNvSpPr>
          <p:nvPr>
            <p:ph idx="1"/>
          </p:nvPr>
        </p:nvSpPr>
        <p:spPr>
          <a:xfrm>
            <a:off x="415876" y="1593580"/>
            <a:ext cx="5984265" cy="5554447"/>
          </a:xfrm>
        </p:spPr>
        <p:txBody>
          <a:bodyPr/>
          <a:lstStyle/>
          <a:p>
            <a:r>
              <a:rPr lang="en-US" sz="3000" dirty="0">
                <a:solidFill>
                  <a:schemeClr val="tx1"/>
                </a:solidFill>
              </a:rPr>
              <a:t>“Now not for his sake only was it written that it was credited to him, but for our sake also, </a:t>
            </a:r>
            <a:r>
              <a:rPr lang="en-US" sz="3000" b="1" u="sng" dirty="0">
                <a:solidFill>
                  <a:schemeClr val="tx1"/>
                </a:solidFill>
              </a:rPr>
              <a:t>to whom it will be credited, as those who believe in Him who raised Jesus our Lord from the dead</a:t>
            </a:r>
            <a:r>
              <a:rPr lang="en-US" sz="3000" dirty="0">
                <a:solidFill>
                  <a:schemeClr val="tx1"/>
                </a:solidFill>
              </a:rPr>
              <a:t>, He who was delivered over because of our transgressions, and was raised because of our justification.”</a:t>
            </a:r>
          </a:p>
          <a:p>
            <a:endParaRPr lang="en-US" sz="3000" dirty="0"/>
          </a:p>
        </p:txBody>
      </p:sp>
      <p:cxnSp>
        <p:nvCxnSpPr>
          <p:cNvPr id="5" name="Straight Connector 4">
            <a:extLst>
              <a:ext uri="{FF2B5EF4-FFF2-40B4-BE49-F238E27FC236}">
                <a16:creationId xmlns:a16="http://schemas.microsoft.com/office/drawing/2014/main" id="{EDE94EC5-1B3D-4425-1C86-9830397C56D2}"/>
              </a:ext>
            </a:extLst>
          </p:cNvPr>
          <p:cNvCxnSpPr>
            <a:cxnSpLocks/>
          </p:cNvCxnSpPr>
          <p:nvPr/>
        </p:nvCxnSpPr>
        <p:spPr>
          <a:xfrm>
            <a:off x="2118854" y="1127343"/>
            <a:ext cx="24425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988295"/>
      </p:ext>
    </p:extLst>
  </p:cSld>
  <p:clrMapOvr>
    <a:masterClrMapping/>
  </p:clrMapOvr>
</p:sld>
</file>

<file path=ppt/theme/theme1.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021420E-D6CD-4398-9C5C-03FBF68874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0C3F92-C0AD-4E73-8A22-9D413A456BAF}">
  <ds:schemaRefs>
    <ds:schemaRef ds:uri="http://schemas.microsoft.com/sharepoint/v3/contenttype/forms"/>
  </ds:schemaRefs>
</ds:datastoreItem>
</file>

<file path=customXml/itemProps3.xml><?xml version="1.0" encoding="utf-8"?>
<ds:datastoreItem xmlns:ds="http://schemas.openxmlformats.org/officeDocument/2006/customXml" ds:itemID="{975126FD-8B44-46F3-BEB2-D5456E76919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{C297F1B4-7408-4C3D-BBE0-70D07E0EEB86}tf22339732_win32</Template>
  <TotalTime>90</TotalTime>
  <Words>3365</Words>
  <Application>Microsoft Office PowerPoint</Application>
  <PresentationFormat>Widescreen</PresentationFormat>
  <Paragraphs>207</Paragraphs>
  <Slides>40</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Avenir Next LT Pro Light</vt:lpstr>
      <vt:lpstr>Calibri</vt:lpstr>
      <vt:lpstr>Rockwell Nova Light</vt:lpstr>
      <vt:lpstr>Wingdings</vt:lpstr>
      <vt:lpstr>LeafVTI</vt:lpstr>
      <vt:lpstr>Happy Resurrection Day. he is risen!</vt:lpstr>
      <vt:lpstr>The centrality of Christianity: Christ’s resurrection</vt:lpstr>
      <vt:lpstr>Resurrection? No thanks.</vt:lpstr>
      <vt:lpstr>Resurrection? You mean, Love.</vt:lpstr>
      <vt:lpstr>Resurrection? You mean, Love.</vt:lpstr>
      <vt:lpstr>Resurrection? Implicit Absurdity!</vt:lpstr>
      <vt:lpstr>PowerPoint Presentation</vt:lpstr>
      <vt:lpstr>PowerPoint Presentation</vt:lpstr>
      <vt:lpstr>Romans 4:23-25</vt:lpstr>
      <vt:lpstr>PowerPoint Presentation</vt:lpstr>
      <vt:lpstr>Isaiah 64:6</vt:lpstr>
      <vt:lpstr>Romans 4:23-25</vt:lpstr>
      <vt:lpstr>PowerPoint Presentation</vt:lpstr>
      <vt:lpstr>Philippians 3:7-10</vt:lpstr>
      <vt:lpstr>Philippians 3:7-10</vt:lpstr>
      <vt:lpstr>Philippians 3:7-10</vt:lpstr>
      <vt:lpstr>PowerPoint Presentation</vt:lpstr>
      <vt:lpstr>PowerPoint Presentation</vt:lpstr>
      <vt:lpstr>1 Thessalonians 4:17</vt:lpstr>
      <vt:lpstr>PowerPoint Presentation</vt:lpstr>
      <vt:lpstr>Ephesians 1:18-20</vt:lpstr>
      <vt:lpstr>Ephesians 1:18-20</vt:lpstr>
      <vt:lpstr>Ephesians 1:18-20</vt:lpstr>
      <vt:lpstr>Ephesians 1:18-20</vt:lpstr>
      <vt:lpstr>Ephesians 1:18-20</vt:lpstr>
      <vt:lpstr>Ephesians 1:18-20</vt:lpstr>
      <vt:lpstr>Ephesians 1:18-20</vt:lpstr>
      <vt:lpstr>Ephesians 1:18-20</vt:lpstr>
      <vt:lpstr>PowerPoint Presentation</vt:lpstr>
      <vt:lpstr>Colossians 3:1-4</vt:lpstr>
      <vt:lpstr>Romans 6:8-11</vt:lpstr>
      <vt:lpstr>Romans 6:8-11</vt:lpstr>
      <vt:lpstr>PowerPoint Presentation</vt:lpstr>
      <vt:lpstr>1 Corinthians 15:12-14</vt:lpstr>
      <vt:lpstr>1 Cor 15 - Without Christ’s resurrection…</vt:lpstr>
      <vt:lpstr>H.P Liddon, 1829-1890</vt:lpstr>
      <vt:lpstr>Douglas Groothius</vt:lpstr>
      <vt:lpstr>John 10:17-18</vt:lpstr>
      <vt:lpstr>PowerPoint Presentation</vt:lpstr>
      <vt:lpstr>he is risen!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centrality of Christianity:</dc:title>
  <dc:creator>Gabriel Morris</dc:creator>
  <cp:lastModifiedBy>Gabriel Morris</cp:lastModifiedBy>
  <cp:revision>3</cp:revision>
  <dcterms:created xsi:type="dcterms:W3CDTF">2024-03-26T18:48:22Z</dcterms:created>
  <dcterms:modified xsi:type="dcterms:W3CDTF">2024-03-31T04:29:28Z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