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96"/>
  </p:notesMasterIdLst>
  <p:handoutMasterIdLst>
    <p:handoutMasterId r:id="rId97"/>
  </p:handoutMasterIdLst>
  <p:sldIdLst>
    <p:sldId id="2094" r:id="rId2"/>
    <p:sldId id="9505" r:id="rId3"/>
    <p:sldId id="11096" r:id="rId4"/>
    <p:sldId id="11184" r:id="rId5"/>
    <p:sldId id="11028" r:id="rId6"/>
    <p:sldId id="11118" r:id="rId7"/>
    <p:sldId id="11122" r:id="rId8"/>
    <p:sldId id="11123" r:id="rId9"/>
    <p:sldId id="11129" r:id="rId10"/>
    <p:sldId id="11130" r:id="rId11"/>
    <p:sldId id="11182" r:id="rId12"/>
    <p:sldId id="11183" r:id="rId13"/>
    <p:sldId id="11131" r:id="rId14"/>
    <p:sldId id="9169" r:id="rId15"/>
    <p:sldId id="11024" r:id="rId16"/>
    <p:sldId id="10842" r:id="rId17"/>
    <p:sldId id="11124" r:id="rId18"/>
    <p:sldId id="11132" r:id="rId19"/>
    <p:sldId id="11133" r:id="rId20"/>
    <p:sldId id="10570" r:id="rId21"/>
    <p:sldId id="11134" r:id="rId22"/>
    <p:sldId id="11113" r:id="rId23"/>
    <p:sldId id="11135" r:id="rId24"/>
    <p:sldId id="276" r:id="rId25"/>
    <p:sldId id="11125" r:id="rId26"/>
    <p:sldId id="11136" r:id="rId27"/>
    <p:sldId id="11137" r:id="rId28"/>
    <p:sldId id="263" r:id="rId29"/>
    <p:sldId id="11138" r:id="rId30"/>
    <p:sldId id="11126" r:id="rId31"/>
    <p:sldId id="7914" r:id="rId32"/>
    <p:sldId id="7906" r:id="rId33"/>
    <p:sldId id="11127" r:id="rId34"/>
    <p:sldId id="11128" r:id="rId35"/>
    <p:sldId id="3193" r:id="rId36"/>
    <p:sldId id="11140" r:id="rId37"/>
    <p:sldId id="11142" r:id="rId38"/>
    <p:sldId id="11143" r:id="rId39"/>
    <p:sldId id="11144" r:id="rId40"/>
    <p:sldId id="11148" r:id="rId41"/>
    <p:sldId id="11149" r:id="rId42"/>
    <p:sldId id="11150" r:id="rId43"/>
    <p:sldId id="11079" r:id="rId44"/>
    <p:sldId id="11151" r:id="rId45"/>
    <p:sldId id="11188" r:id="rId46"/>
    <p:sldId id="10552" r:id="rId47"/>
    <p:sldId id="10553" r:id="rId48"/>
    <p:sldId id="10554" r:id="rId49"/>
    <p:sldId id="11152" r:id="rId50"/>
    <p:sldId id="6494" r:id="rId51"/>
    <p:sldId id="6481" r:id="rId52"/>
    <p:sldId id="11189" r:id="rId53"/>
    <p:sldId id="11186" r:id="rId54"/>
    <p:sldId id="11190" r:id="rId55"/>
    <p:sldId id="1445" r:id="rId56"/>
    <p:sldId id="1446" r:id="rId57"/>
    <p:sldId id="3829" r:id="rId58"/>
    <p:sldId id="3821" r:id="rId59"/>
    <p:sldId id="11145" r:id="rId60"/>
    <p:sldId id="11153" r:id="rId61"/>
    <p:sldId id="11154" r:id="rId62"/>
    <p:sldId id="11155" r:id="rId63"/>
    <p:sldId id="11146" r:id="rId64"/>
    <p:sldId id="11156" r:id="rId65"/>
    <p:sldId id="11157" r:id="rId66"/>
    <p:sldId id="11158" r:id="rId67"/>
    <p:sldId id="11159" r:id="rId68"/>
    <p:sldId id="11160" r:id="rId69"/>
    <p:sldId id="11161" r:id="rId70"/>
    <p:sldId id="11147" r:id="rId71"/>
    <p:sldId id="11162" r:id="rId72"/>
    <p:sldId id="11163" r:id="rId73"/>
    <p:sldId id="11164" r:id="rId74"/>
    <p:sldId id="11165" r:id="rId75"/>
    <p:sldId id="11166" r:id="rId76"/>
    <p:sldId id="11167" r:id="rId77"/>
    <p:sldId id="11141" r:id="rId78"/>
    <p:sldId id="11168" r:id="rId79"/>
    <p:sldId id="11169" r:id="rId80"/>
    <p:sldId id="11171" r:id="rId81"/>
    <p:sldId id="11172" r:id="rId82"/>
    <p:sldId id="11173" r:id="rId83"/>
    <p:sldId id="11187" r:id="rId84"/>
    <p:sldId id="11170" r:id="rId85"/>
    <p:sldId id="11174" r:id="rId86"/>
    <p:sldId id="11176" r:id="rId87"/>
    <p:sldId id="11179" r:id="rId88"/>
    <p:sldId id="11180" r:id="rId89"/>
    <p:sldId id="11181" r:id="rId90"/>
    <p:sldId id="11177" r:id="rId91"/>
    <p:sldId id="11178" r:id="rId92"/>
    <p:sldId id="10522" r:id="rId93"/>
    <p:sldId id="11139" r:id="rId94"/>
    <p:sldId id="10524" r:id="rId95"/>
  </p:sldIdLst>
  <p:sldSz cx="12192000" cy="6858000"/>
  <p:notesSz cx="7315200" cy="9601200"/>
  <p:custDataLst>
    <p:tags r:id="rId98"/>
  </p:custDataLst>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y Woods" initials="AW" lastIdx="1" clrIdx="0">
    <p:extLst>
      <p:ext uri="{19B8F6BF-5375-455C-9EA6-DF929625EA0E}">
        <p15:presenceInfo xmlns:p15="http://schemas.microsoft.com/office/powerpoint/2012/main" userId="f980d2db616d9d0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008000"/>
    <a:srgbClr val="CC66FF"/>
    <a:srgbClr val="00FF00"/>
    <a:srgbClr val="99FFCC"/>
    <a:srgbClr val="FF99FF"/>
    <a:srgbClr val="FF00FF"/>
    <a:srgbClr val="00CCFF"/>
    <a:srgbClr val="000066"/>
    <a:srgbClr val="4D4D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017" autoAdjust="0"/>
    <p:restoredTop sz="96191" autoAdjust="0"/>
  </p:normalViewPr>
  <p:slideViewPr>
    <p:cSldViewPr>
      <p:cViewPr varScale="1">
        <p:scale>
          <a:sx n="80" d="100"/>
          <a:sy n="80" d="100"/>
        </p:scale>
        <p:origin x="72" y="225"/>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6" d="100"/>
          <a:sy n="66" d="100"/>
        </p:scale>
        <p:origin x="2655" y="6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theme" Target="theme/theme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commentAuthors" Target="commentAuthors.xml"/><Relationship Id="rId10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handoutMaster" Target="handoutMasters/handoutMaster1.xml"/><Relationship Id="rId104" Type="http://schemas.microsoft.com/office/2016/11/relationships/changesInfo" Target="changesInfos/changesInfo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tags" Target="tags/tag1.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im McGowan" userId="e2c7446dd3aca506" providerId="LiveId" clId="{30D5A55B-D76C-4480-BC76-1B43837C9A2F}"/>
    <pc:docChg chg="custSel replTag delTag modHandout">
      <pc:chgData name="Jim McGowan" userId="e2c7446dd3aca506" providerId="LiveId" clId="{30D5A55B-D76C-4480-BC76-1B43837C9A2F}" dt="2024-03-19T14:58:34.724" v="21"/>
      <pc:docMkLst>
        <pc:docMk/>
      </pc:docMkLst>
    </pc:docChg>
  </pc:docChgLst>
  <pc:docChgLst>
    <pc:chgData name="Jim McGowan" userId="e2c7446dd3aca506" providerId="LiveId" clId="{767C4BBB-4A6F-47F6-8518-87CB864D3AA5}"/>
    <pc:docChg chg="custSel addSld modSld replTag delTag">
      <pc:chgData name="Jim McGowan" userId="e2c7446dd3aca506" providerId="LiveId" clId="{767C4BBB-4A6F-47F6-8518-87CB864D3AA5}" dt="2024-03-03T18:26:52.133" v="23"/>
      <pc:docMkLst>
        <pc:docMk/>
      </pc:docMkLst>
      <pc:sldChg chg="delSp modSp new mod">
        <pc:chgData name="Jim McGowan" userId="e2c7446dd3aca506" providerId="LiveId" clId="{767C4BBB-4A6F-47F6-8518-87CB864D3AA5}" dt="2024-03-03T18:26:46.973" v="21" actId="255"/>
        <pc:sldMkLst>
          <pc:docMk/>
          <pc:sldMk cId="2403621910" sldId="11127"/>
        </pc:sldMkLst>
        <pc:spChg chg="mod">
          <ac:chgData name="Jim McGowan" userId="e2c7446dd3aca506" providerId="LiveId" clId="{767C4BBB-4A6F-47F6-8518-87CB864D3AA5}" dt="2024-03-03T18:26:46.973" v="21" actId="255"/>
          <ac:spMkLst>
            <pc:docMk/>
            <pc:sldMk cId="2403621910" sldId="11127"/>
            <ac:spMk id="2" creationId="{12D665CD-0A9D-6ED7-85D3-27AE72B8CDE9}"/>
          </ac:spMkLst>
        </pc:spChg>
        <pc:spChg chg="del">
          <ac:chgData name="Jim McGowan" userId="e2c7446dd3aca506" providerId="LiveId" clId="{767C4BBB-4A6F-47F6-8518-87CB864D3AA5}" dt="2024-03-03T18:26:26.814" v="1" actId="478"/>
          <ac:spMkLst>
            <pc:docMk/>
            <pc:sldMk cId="2403621910" sldId="11127"/>
            <ac:spMk id="3" creationId="{C7AB2F32-CA07-01B0-6C90-9B6A192A2F58}"/>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9" name="Rectangle 5"/>
          <p:cNvSpPr>
            <a:spLocks noGrp="1" noChangeArrowheads="1"/>
          </p:cNvSpPr>
          <p:nvPr>
            <p:ph type="sldNum" sz="quarter" idx="3"/>
          </p:nvPr>
        </p:nvSpPr>
        <p:spPr bwMode="auto">
          <a:xfrm>
            <a:off x="4144437" y="9122452"/>
            <a:ext cx="3170764"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579">
              <a:defRPr sz="1400"/>
            </a:lvl1pPr>
          </a:lstStyle>
          <a:p>
            <a:fld id="{416C2B2E-E9D7-4230-8EE4-F98D0B6BB14D}" type="slidenum">
              <a:rPr lang="en-US" altLang="en-US">
                <a:latin typeface="Calibri" panose="020F0502020204030204" pitchFamily="34" charset="0"/>
              </a:rPr>
              <a:pPr/>
              <a:t>‹#›</a:t>
            </a:fld>
            <a:endParaRPr lang="en-US" altLang="en-US" dirty="0">
              <a:latin typeface="Calibri" panose="020F0502020204030204" pitchFamily="34" charset="0"/>
            </a:endParaRPr>
          </a:p>
        </p:txBody>
      </p:sp>
      <p:sp>
        <p:nvSpPr>
          <p:cNvPr id="6" name="Rectangle 4">
            <a:extLst>
              <a:ext uri="{FF2B5EF4-FFF2-40B4-BE49-F238E27FC236}">
                <a16:creationId xmlns:a16="http://schemas.microsoft.com/office/drawing/2014/main" id="{E639ABDC-F385-432C-BC0C-EC9FB366D81E}"/>
              </a:ext>
            </a:extLst>
          </p:cNvPr>
          <p:cNvSpPr>
            <a:spLocks noGrp="1" noChangeArrowheads="1"/>
          </p:cNvSpPr>
          <p:nvPr>
            <p:ph type="ftr" sz="quarter" idx="2"/>
          </p:nvPr>
        </p:nvSpPr>
        <p:spPr bwMode="auto">
          <a:xfrm>
            <a:off x="0" y="9082034"/>
            <a:ext cx="3594184" cy="519166"/>
          </a:xfrm>
          <a:prstGeom prst="rect">
            <a:avLst/>
          </a:prstGeom>
          <a:noFill/>
          <a:ln w="9525">
            <a:noFill/>
            <a:miter lim="800000"/>
            <a:headEnd/>
            <a:tailEnd/>
          </a:ln>
        </p:spPr>
        <p:txBody>
          <a:bodyPr vert="horz" wrap="square" lIns="107802" tIns="53903" rIns="107802" bIns="53903" numCol="1" anchor="b" anchorCtr="0" compatLnSpc="1">
            <a:prstTxWarp prst="textNoShape">
              <a:avLst/>
            </a:prstTxWarp>
          </a:bodyPr>
          <a:lstStyle>
            <a:lvl1pPr defTabSz="1019412" eaLnBrk="1" hangingPunct="1">
              <a:defRPr sz="1600">
                <a:latin typeface="Times New Roman" pitchFamily="18" charset="0"/>
                <a:cs typeface="Arial" charset="0"/>
              </a:defRPr>
            </a:lvl1pPr>
          </a:lstStyle>
          <a:p>
            <a:pPr>
              <a:defRPr/>
            </a:pPr>
            <a:r>
              <a:rPr lang="en-US" sz="1400" dirty="0">
                <a:latin typeface="Calibri" panose="020F0502020204030204" pitchFamily="34" charset="0"/>
              </a:rPr>
              <a:t>Sugar Land Bible Church</a:t>
            </a:r>
          </a:p>
        </p:txBody>
      </p:sp>
      <p:sp>
        <p:nvSpPr>
          <p:cNvPr id="7" name="Header Placeholder 1">
            <a:extLst>
              <a:ext uri="{FF2B5EF4-FFF2-40B4-BE49-F238E27FC236}">
                <a16:creationId xmlns:a16="http://schemas.microsoft.com/office/drawing/2014/main" id="{DBD86D44-784A-49A5-8D58-104289F50E40}"/>
              </a:ext>
            </a:extLst>
          </p:cNvPr>
          <p:cNvSpPr>
            <a:spLocks noGrp="1"/>
          </p:cNvSpPr>
          <p:nvPr>
            <p:ph type="hdr" sz="quarter"/>
          </p:nvPr>
        </p:nvSpPr>
        <p:spPr>
          <a:xfrm>
            <a:off x="1612833" y="120405"/>
            <a:ext cx="4089536" cy="793995"/>
          </a:xfrm>
          <a:prstGeom prst="rect">
            <a:avLst/>
          </a:prstGeom>
        </p:spPr>
        <p:txBody>
          <a:bodyPr vert="horz" lIns="118243" tIns="59121" rIns="118243" bIns="59121" rtlCol="0"/>
          <a:lstStyle>
            <a:lvl1pPr algn="ctr">
              <a:defRPr sz="1700" dirty="0">
                <a:latin typeface="Calibri" panose="020F0502020204030204" pitchFamily="34" charset="0"/>
                <a:cs typeface="Calibri" panose="020F0502020204030204" pitchFamily="34" charset="0"/>
              </a:defRPr>
            </a:lvl1pPr>
          </a:lstStyle>
          <a:p>
            <a:pPr>
              <a:defRPr/>
            </a:pPr>
            <a:r>
              <a:rPr lang="en-US" sz="1400" dirty="0"/>
              <a:t>Dr. Andy Woods</a:t>
            </a:r>
          </a:p>
          <a:p>
            <a:pPr>
              <a:defRPr/>
            </a:pPr>
            <a:r>
              <a:rPr lang="en-US" sz="1400" dirty="0"/>
              <a:t>Genesis 153 - 39v1-23</a:t>
            </a:r>
          </a:p>
          <a:p>
            <a:pPr>
              <a:defRPr/>
            </a:pPr>
            <a:r>
              <a:rPr lang="en-US" sz="1400" dirty="0"/>
              <a:t>03-24-2024</a:t>
            </a: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1" y="0"/>
            <a:ext cx="3170764" cy="478748"/>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defTabSz="920970" eaLnBrk="1" hangingPunct="1">
              <a:defRPr sz="1400">
                <a:latin typeface="Calibri" panose="020F0502020204030204" pitchFamily="34" charset="0"/>
                <a:cs typeface="Arial" charset="0"/>
              </a:defRPr>
            </a:lvl1pPr>
          </a:lstStyle>
          <a:p>
            <a:pPr>
              <a:defRPr/>
            </a:pPr>
            <a:endParaRPr lang="en-US" dirty="0"/>
          </a:p>
        </p:txBody>
      </p:sp>
      <p:sp>
        <p:nvSpPr>
          <p:cNvPr id="3" name="Date Placeholder 2"/>
          <p:cNvSpPr>
            <a:spLocks noGrp="1"/>
          </p:cNvSpPr>
          <p:nvPr>
            <p:ph type="dt" idx="1"/>
          </p:nvPr>
        </p:nvSpPr>
        <p:spPr bwMode="auto">
          <a:xfrm>
            <a:off x="4142749" y="0"/>
            <a:ext cx="3170763" cy="478748"/>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algn="r" defTabSz="920970" eaLnBrk="1" hangingPunct="1">
              <a:defRPr sz="1400">
                <a:latin typeface="Calibri" panose="020F0502020204030204" pitchFamily="34" charset="0"/>
                <a:cs typeface="Arial" charset="0"/>
              </a:defRPr>
            </a:lvl1pPr>
          </a:lstStyle>
          <a:p>
            <a:pPr>
              <a:defRPr/>
            </a:pPr>
            <a:fld id="{5800389A-3474-4B41-9CB2-F1B2DAE08F62}" type="datetimeFigureOut">
              <a:rPr lang="en-US" smtClean="0"/>
              <a:pPr>
                <a:defRPr/>
              </a:pPr>
              <a:t>3/23/24</a:t>
            </a:fld>
            <a:endParaRPr lang="en-US" dirty="0"/>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101038" tIns="50519" rIns="101038" bIns="50519" rtlCol="0" anchor="ctr"/>
          <a:lstStyle/>
          <a:p>
            <a:pPr lvl="0"/>
            <a:endParaRPr lang="en-US" noProof="0" dirty="0"/>
          </a:p>
        </p:txBody>
      </p:sp>
      <p:sp>
        <p:nvSpPr>
          <p:cNvPr id="5" name="Notes Placeholder 4"/>
          <p:cNvSpPr>
            <a:spLocks noGrp="1"/>
          </p:cNvSpPr>
          <p:nvPr>
            <p:ph type="body" sz="quarter" idx="3"/>
          </p:nvPr>
        </p:nvSpPr>
        <p:spPr bwMode="auto">
          <a:xfrm>
            <a:off x="732364" y="4561226"/>
            <a:ext cx="5850473" cy="4318573"/>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1" y="9120813"/>
            <a:ext cx="3170764"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defTabSz="920970" eaLnBrk="1" hangingPunct="1">
              <a:defRPr sz="1400">
                <a:latin typeface="Calibri" panose="020F0502020204030204" pitchFamily="34" charset="0"/>
                <a:cs typeface="Arial" charset="0"/>
              </a:defRPr>
            </a:lvl1pPr>
          </a:lstStyle>
          <a:p>
            <a:pPr>
              <a:defRPr/>
            </a:pPr>
            <a:endParaRPr lang="en-US" dirty="0"/>
          </a:p>
        </p:txBody>
      </p:sp>
      <p:sp>
        <p:nvSpPr>
          <p:cNvPr id="7" name="Slide Number Placeholder 6"/>
          <p:cNvSpPr>
            <a:spLocks noGrp="1"/>
          </p:cNvSpPr>
          <p:nvPr>
            <p:ph type="sldNum" sz="quarter" idx="5"/>
          </p:nvPr>
        </p:nvSpPr>
        <p:spPr bwMode="auto">
          <a:xfrm>
            <a:off x="4142749" y="9120813"/>
            <a:ext cx="3170763"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579">
              <a:defRPr sz="1400">
                <a:latin typeface="Calibri" panose="020F0502020204030204" pitchFamily="34" charset="0"/>
              </a:defRPr>
            </a:lvl1pPr>
          </a:lstStyle>
          <a:p>
            <a:fld id="{3D084339-C7C3-4022-975D-A91B6BCBB8E5}" type="slidenum">
              <a:rPr lang="en-US" altLang="en-US" smtClean="0"/>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9C58C1-53A4-3D19-91F8-9BEEC00ADC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4641C0-9917-DFE5-9F66-606BBE95BE8F}"/>
              </a:ext>
            </a:extLst>
          </p:cNvPr>
          <p:cNvSpPr>
            <a:spLocks noGrp="1" noRot="1" noChangeAspect="1"/>
          </p:cNvSpPr>
          <p:nvPr>
            <p:ph type="sldImg"/>
          </p:nvPr>
        </p:nvSpPr>
        <p:spPr>
          <a:xfrm>
            <a:off x="458788" y="720725"/>
            <a:ext cx="6397625" cy="3598863"/>
          </a:xfrm>
        </p:spPr>
      </p:sp>
      <p:sp>
        <p:nvSpPr>
          <p:cNvPr id="3" name="Notes Placeholder 2">
            <a:extLst>
              <a:ext uri="{FF2B5EF4-FFF2-40B4-BE49-F238E27FC236}">
                <a16:creationId xmlns:a16="http://schemas.microsoft.com/office/drawing/2014/main" id="{BF798BCE-4B69-9417-1742-6D78804558C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C44E612-385C-E492-9E02-91DA1A49ECD8}"/>
              </a:ext>
            </a:extLst>
          </p:cNvPr>
          <p:cNvSpPr>
            <a:spLocks noGrp="1"/>
          </p:cNvSpPr>
          <p:nvPr>
            <p:ph type="sldNum" sz="quarter" idx="5"/>
          </p:nvPr>
        </p:nvSpPr>
        <p:spPr/>
        <p:txBody>
          <a:bodyPr/>
          <a:lstStyle/>
          <a:p>
            <a:fld id="{3D084339-C7C3-4022-975D-A91B6BCBB8E5}" type="slidenum">
              <a:rPr lang="en-US" altLang="en-US" smtClean="0"/>
              <a:pPr/>
              <a:t>15</a:t>
            </a:fld>
            <a:endParaRPr lang="en-US" altLang="en-US" dirty="0"/>
          </a:p>
        </p:txBody>
      </p:sp>
    </p:spTree>
    <p:extLst>
      <p:ext uri="{BB962C8B-B14F-4D97-AF65-F5344CB8AC3E}">
        <p14:creationId xmlns:p14="http://schemas.microsoft.com/office/powerpoint/2010/main" val="26726101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C071F8-0110-44CB-B1AD-32F308DA789F}" type="slidenum">
              <a:rPr lang="en-US" smtClean="0"/>
              <a:t>20</a:t>
            </a:fld>
            <a:endParaRPr lang="en-US"/>
          </a:p>
        </p:txBody>
      </p:sp>
    </p:spTree>
    <p:extLst>
      <p:ext uri="{BB962C8B-B14F-4D97-AF65-F5344CB8AC3E}">
        <p14:creationId xmlns:p14="http://schemas.microsoft.com/office/powerpoint/2010/main" val="21184925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9C58C1-53A4-3D19-91F8-9BEEC00ADC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4641C0-9917-DFE5-9F66-606BBE95BE8F}"/>
              </a:ext>
            </a:extLst>
          </p:cNvPr>
          <p:cNvSpPr>
            <a:spLocks noGrp="1" noRot="1" noChangeAspect="1"/>
          </p:cNvSpPr>
          <p:nvPr>
            <p:ph type="sldImg"/>
          </p:nvPr>
        </p:nvSpPr>
        <p:spPr>
          <a:xfrm>
            <a:off x="458788" y="720725"/>
            <a:ext cx="6397625" cy="3598863"/>
          </a:xfrm>
        </p:spPr>
      </p:sp>
      <p:sp>
        <p:nvSpPr>
          <p:cNvPr id="3" name="Notes Placeholder 2">
            <a:extLst>
              <a:ext uri="{FF2B5EF4-FFF2-40B4-BE49-F238E27FC236}">
                <a16:creationId xmlns:a16="http://schemas.microsoft.com/office/drawing/2014/main" id="{BF798BCE-4B69-9417-1742-6D78804558C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C44E612-385C-E492-9E02-91DA1A49ECD8}"/>
              </a:ext>
            </a:extLst>
          </p:cNvPr>
          <p:cNvSpPr>
            <a:spLocks noGrp="1"/>
          </p:cNvSpPr>
          <p:nvPr>
            <p:ph type="sldNum" sz="quarter" idx="5"/>
          </p:nvPr>
        </p:nvSpPr>
        <p:spPr/>
        <p:txBody>
          <a:bodyPr/>
          <a:lstStyle/>
          <a:p>
            <a:fld id="{3D084339-C7C3-4022-975D-A91B6BCBB8E5}" type="slidenum">
              <a:rPr lang="en-US" altLang="en-US" smtClean="0"/>
              <a:pPr/>
              <a:t>83</a:t>
            </a:fld>
            <a:endParaRPr lang="en-US" altLang="en-US" dirty="0"/>
          </a:p>
        </p:txBody>
      </p:sp>
    </p:spTree>
    <p:extLst>
      <p:ext uri="{BB962C8B-B14F-4D97-AF65-F5344CB8AC3E}">
        <p14:creationId xmlns:p14="http://schemas.microsoft.com/office/powerpoint/2010/main" val="42191724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a:defRPr/>
            </a:pPr>
            <a:r>
              <a:rPr lang="en-US"/>
              <a:t>Dr. Andy Woods</a:t>
            </a:r>
            <a:endParaRPr lang="en-US" dirty="0"/>
          </a:p>
        </p:txBody>
      </p:sp>
      <p:sp>
        <p:nvSpPr>
          <p:cNvPr id="5" name="Date Placeholder 4"/>
          <p:cNvSpPr>
            <a:spLocks noGrp="1"/>
          </p:cNvSpPr>
          <p:nvPr>
            <p:ph type="dt" idx="1"/>
          </p:nvPr>
        </p:nvSpPr>
        <p:spPr/>
        <p:txBody>
          <a:bodyPr/>
          <a:lstStyle/>
          <a:p>
            <a:pPr>
              <a:defRPr/>
            </a:pPr>
            <a:r>
              <a:rPr lang="en-US"/>
              <a:t>9/11/2016</a:t>
            </a:r>
            <a:endParaRPr lang="en-US" dirty="0"/>
          </a:p>
        </p:txBody>
      </p:sp>
      <p:sp>
        <p:nvSpPr>
          <p:cNvPr id="6" name="Footer Placeholder 5"/>
          <p:cNvSpPr>
            <a:spLocks noGrp="1"/>
          </p:cNvSpPr>
          <p:nvPr>
            <p:ph type="ftr" sz="quarter" idx="4"/>
          </p:nvPr>
        </p:nvSpPr>
        <p:spPr/>
        <p:txBody>
          <a:bodyPr/>
          <a:lstStyle/>
          <a:p>
            <a:pPr>
              <a:defRPr/>
            </a:pPr>
            <a:r>
              <a:rPr lang="en-US"/>
              <a:t>Sugar Land Bible Church</a:t>
            </a:r>
            <a:endParaRPr lang="en-US" dirty="0"/>
          </a:p>
        </p:txBody>
      </p:sp>
      <p:sp>
        <p:nvSpPr>
          <p:cNvPr id="7" name="Slide Number Placeholder 6"/>
          <p:cNvSpPr>
            <a:spLocks noGrp="1"/>
          </p:cNvSpPr>
          <p:nvPr>
            <p:ph type="sldNum" sz="quarter" idx="5"/>
          </p:nvPr>
        </p:nvSpPr>
        <p:spPr/>
        <p:txBody>
          <a:bodyPr/>
          <a:lstStyle/>
          <a:p>
            <a:pPr>
              <a:defRPr/>
            </a:pPr>
            <a:fld id="{F3584848-F49B-4589-80F1-8AC4D2C6A1D1}" type="slidenum">
              <a:rPr lang="en-US" altLang="en-US" smtClean="0"/>
              <a:pPr>
                <a:defRPr/>
              </a:pPr>
              <a:t>94</a:t>
            </a:fld>
            <a:endParaRPr lang="en-US" altLang="en-US" dirty="0"/>
          </a:p>
        </p:txBody>
      </p:sp>
    </p:spTree>
    <p:extLst>
      <p:ext uri="{BB962C8B-B14F-4D97-AF65-F5344CB8AC3E}">
        <p14:creationId xmlns:p14="http://schemas.microsoft.com/office/powerpoint/2010/main" val="41785451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67535332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Content Placeholder 2"/>
          <p:cNvSpPr>
            <a:spLocks noGrp="1"/>
          </p:cNvSpPr>
          <p:nvPr>
            <p:ph idx="1"/>
          </p:nvPr>
        </p:nvSpPr>
        <p:spPr>
          <a:xfrm>
            <a:off x="1559984" y="1946275"/>
            <a:ext cx="103632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a:lvl1pPr>
          </a:lstStyle>
          <a:p>
            <a:fld id="{70A06824-8A41-4716-AE4C-176E2E7B0908}" type="slidenum">
              <a:rPr lang="en-US" altLang="en-US"/>
              <a:pPr/>
              <a:t>‹#›</a:t>
            </a:fld>
            <a:endParaRPr lang="en-US" altLang="en-US"/>
          </a:p>
        </p:txBody>
      </p:sp>
    </p:spTree>
    <p:extLst>
      <p:ext uri="{BB962C8B-B14F-4D97-AF65-F5344CB8AC3E}">
        <p14:creationId xmlns:p14="http://schemas.microsoft.com/office/powerpoint/2010/main" val="310711618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a:p>
        </p:txBody>
      </p:sp>
      <p:sp>
        <p:nvSpPr>
          <p:cNvPr id="3" name="Rectangle 36"/>
          <p:cNvSpPr>
            <a:spLocks noGrp="1" noChangeArrowheads="1"/>
          </p:cNvSpPr>
          <p:nvPr>
            <p:ph type="ftr" sz="quarter" idx="11"/>
          </p:nvPr>
        </p:nvSpPr>
        <p:spPr/>
        <p:txBody>
          <a:bodyPr/>
          <a:lstStyle>
            <a:lvl1pPr>
              <a:defRPr/>
            </a:lvl1pPr>
          </a:lstStyle>
          <a:p>
            <a:pPr>
              <a:defRPr/>
            </a:pPr>
            <a:endParaRPr lang="en-US"/>
          </a:p>
        </p:txBody>
      </p:sp>
      <p:sp>
        <p:nvSpPr>
          <p:cNvPr id="4" name="Rectangle 37"/>
          <p:cNvSpPr>
            <a:spLocks noGrp="1" noChangeArrowheads="1"/>
          </p:cNvSpPr>
          <p:nvPr>
            <p:ph type="sldNum" sz="quarter" idx="12"/>
          </p:nvPr>
        </p:nvSpPr>
        <p:spPr/>
        <p:txBody>
          <a:bodyPr/>
          <a:lstStyle>
            <a:lvl1pPr>
              <a:defRPr/>
            </a:lvl1pPr>
          </a:lstStyle>
          <a:p>
            <a:fld id="{A025970F-7A46-46CD-9785-CC6B011A0510}" type="slidenum">
              <a:rPr lang="en-US" altLang="en-US"/>
              <a:pPr/>
              <a:t>‹#›</a:t>
            </a:fld>
            <a:endParaRPr lang="en-US" altLang="en-US"/>
          </a:p>
        </p:txBody>
      </p:sp>
    </p:spTree>
    <p:extLst>
      <p:ext uri="{BB962C8B-B14F-4D97-AF65-F5344CB8AC3E}">
        <p14:creationId xmlns:p14="http://schemas.microsoft.com/office/powerpoint/2010/main" val="986519279"/>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43"/>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4971FCA6-7645-460B-AB48-CA8D34B804C4}"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445315681"/>
      </p:ext>
    </p:extLst>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59"/>
          <p:cNvSpPr>
            <a:spLocks noGrp="1" noChangeArrowheads="1"/>
          </p:cNvSpPr>
          <p:nvPr>
            <p:ph type="dt" sz="half" idx="10"/>
          </p:nvPr>
        </p:nvSpPr>
        <p:spPr/>
        <p:txBody>
          <a:bodyPr/>
          <a:lstStyle>
            <a:lvl1pPr>
              <a:defRPr/>
            </a:lvl1pPr>
          </a:lstStyle>
          <a:p>
            <a:pPr>
              <a:defRPr/>
            </a:pPr>
            <a:endParaRPr lang="en-US"/>
          </a:p>
        </p:txBody>
      </p:sp>
      <p:sp>
        <p:nvSpPr>
          <p:cNvPr id="4" name="Rectangle 1060"/>
          <p:cNvSpPr>
            <a:spLocks noGrp="1" noChangeArrowheads="1"/>
          </p:cNvSpPr>
          <p:nvPr>
            <p:ph type="ftr" sz="quarter" idx="11"/>
          </p:nvPr>
        </p:nvSpPr>
        <p:spPr/>
        <p:txBody>
          <a:bodyPr/>
          <a:lstStyle>
            <a:lvl1pPr>
              <a:defRPr/>
            </a:lvl1pPr>
          </a:lstStyle>
          <a:p>
            <a:pPr>
              <a:defRPr/>
            </a:pPr>
            <a:endParaRPr lang="en-US"/>
          </a:p>
        </p:txBody>
      </p:sp>
      <p:sp>
        <p:nvSpPr>
          <p:cNvPr id="5" name="Rectangle 1061"/>
          <p:cNvSpPr>
            <a:spLocks noGrp="1" noChangeArrowheads="1"/>
          </p:cNvSpPr>
          <p:nvPr>
            <p:ph type="sldNum" sz="quarter" idx="12"/>
          </p:nvPr>
        </p:nvSpPr>
        <p:spPr/>
        <p:txBody>
          <a:bodyPr/>
          <a:lstStyle>
            <a:lvl1pPr>
              <a:defRPr smtClean="0"/>
            </a:lvl1pPr>
          </a:lstStyle>
          <a:p>
            <a:pPr>
              <a:defRPr/>
            </a:pPr>
            <a:fld id="{228044A3-C64B-439C-B7F2-9F7A50A2C066}" type="slidenum">
              <a:rPr lang="en-US" altLang="en-US"/>
              <a:pPr>
                <a:defRPr/>
              </a:pPr>
              <a:t>‹#›</a:t>
            </a:fld>
            <a:endParaRPr lang="en-US" altLang="en-US"/>
          </a:p>
        </p:txBody>
      </p:sp>
    </p:spTree>
    <p:extLst>
      <p:ext uri="{BB962C8B-B14F-4D97-AF65-F5344CB8AC3E}">
        <p14:creationId xmlns:p14="http://schemas.microsoft.com/office/powerpoint/2010/main" val="1739135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85923334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422777750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426670155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93262438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3268773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16711780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212460103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219592177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5"/>
            <a:ext cx="144780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sz="2400" dirty="0">
                <a:latin typeface="Calibri" panose="020F0502020204030204" pitchFamily="34" charset="0"/>
                <a:cs typeface="+mn-cs"/>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grpSp>
      </p:grpSp>
      <p:sp>
        <p:nvSpPr>
          <p:cNvPr id="1027" name="Rectangle 34"/>
          <p:cNvSpPr>
            <a:spLocks noGrp="1" noChangeArrowheads="1"/>
          </p:cNvSpPr>
          <p:nvPr>
            <p:ph type="title"/>
          </p:nvPr>
        </p:nvSpPr>
        <p:spPr bwMode="auto">
          <a:xfrm>
            <a:off x="15240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4371" name="Rectangle 35"/>
          <p:cNvSpPr>
            <a:spLocks noGrp="1" noChangeArrowheads="1"/>
          </p:cNvSpPr>
          <p:nvPr>
            <p:ph type="dt" sz="half" idx="2"/>
          </p:nvPr>
        </p:nvSpPr>
        <p:spPr bwMode="auto">
          <a:xfrm>
            <a:off x="15240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4775200" y="6248400"/>
            <a:ext cx="38608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93472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atin typeface="Calibri" panose="020F0502020204030204" pitchFamily="34" charset="0"/>
              </a:defRPr>
            </a:lvl1pPr>
          </a:lstStyle>
          <a:p>
            <a:fld id="{3776912B-AC69-41FE-A101-09E856C32C50}" type="slidenum">
              <a:rPr lang="en-US" altLang="en-US" smtClean="0"/>
              <a:pPr/>
              <a:t>‹#›</a:t>
            </a:fld>
            <a:endParaRPr lang="en-US" altLang="en-US" dirty="0"/>
          </a:p>
        </p:txBody>
      </p:sp>
      <p:sp>
        <p:nvSpPr>
          <p:cNvPr id="14374" name="Rectangle 38"/>
          <p:cNvSpPr>
            <a:spLocks noGrp="1" noChangeArrowheads="1"/>
          </p:cNvSpPr>
          <p:nvPr>
            <p:ph type="body" idx="1"/>
          </p:nvPr>
        </p:nvSpPr>
        <p:spPr bwMode="auto">
          <a:xfrm>
            <a:off x="1559984" y="1946275"/>
            <a:ext cx="10363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8906" r:id="rId1"/>
    <p:sldLayoutId id="2147488907" r:id="rId2"/>
    <p:sldLayoutId id="2147488908" r:id="rId3"/>
    <p:sldLayoutId id="2147488909" r:id="rId4"/>
    <p:sldLayoutId id="2147488910" r:id="rId5"/>
    <p:sldLayoutId id="2147488911" r:id="rId6"/>
    <p:sldLayoutId id="2147488912" r:id="rId7"/>
    <p:sldLayoutId id="2147488913" r:id="rId8"/>
    <p:sldLayoutId id="2147488914" r:id="rId9"/>
    <p:sldLayoutId id="2147488915" r:id="rId10"/>
    <p:sldLayoutId id="2147488916" r:id="rId11"/>
    <p:sldLayoutId id="2147488920" r:id="rId12"/>
    <p:sldLayoutId id="2147488921" r:id="rId13"/>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0.xml"/><Relationship Id="rId5" Type="http://schemas.microsoft.com/office/2007/relationships/hdphoto" Target="../media/hdphoto1.wdp"/><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1.xml"/></Relationships>
</file>

<file path=ppt/slides/_rels/slide5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6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6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6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7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7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7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7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7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7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8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8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8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8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0.xml"/><Relationship Id="rId5" Type="http://schemas.microsoft.com/office/2007/relationships/hdphoto" Target="../media/hdphoto1.wdp"/><Relationship Id="rId4" Type="http://schemas.openxmlformats.org/officeDocument/2006/relationships/image" Target="../media/image8.png"/></Relationships>
</file>

<file path=ppt/slides/_rels/slide8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8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8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8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8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8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9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9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9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B01347A-E166-4399-80F1-5FDEDB0A697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19624" y="5410200"/>
            <a:ext cx="5352752" cy="1374774"/>
          </a:xfrm>
          <a:prstGeom prst="rect">
            <a:avLst/>
          </a:prstGeom>
        </p:spPr>
      </p:pic>
      <p:pic>
        <p:nvPicPr>
          <p:cNvPr id="5" name="Picture 4" descr="A close up of a sign&#10;&#10;Description automatically generated">
            <a:extLst>
              <a:ext uri="{FF2B5EF4-FFF2-40B4-BE49-F238E27FC236}">
                <a16:creationId xmlns:a16="http://schemas.microsoft.com/office/drawing/2014/main" id="{365E98A2-B1BD-4000-A879-674CC59720E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44800" y="1676400"/>
            <a:ext cx="6502400" cy="3657600"/>
          </a:xfrm>
          <a:prstGeom prst="rect">
            <a:avLst/>
          </a:prstGeom>
        </p:spPr>
      </p:pic>
      <p:sp>
        <p:nvSpPr>
          <p:cNvPr id="7" name="Rectangle 2">
            <a:extLst>
              <a:ext uri="{FF2B5EF4-FFF2-40B4-BE49-F238E27FC236}">
                <a16:creationId xmlns:a16="http://schemas.microsoft.com/office/drawing/2014/main" id="{6C1B414B-77B0-4090-9319-1C754B5D5A2D}"/>
              </a:ext>
            </a:extLst>
          </p:cNvPr>
          <p:cNvSpPr txBox="1">
            <a:spLocks noChangeArrowheads="1"/>
          </p:cNvSpPr>
          <p:nvPr/>
        </p:nvSpPr>
        <p:spPr>
          <a:xfrm>
            <a:off x="3124200" y="228600"/>
            <a:ext cx="5943600" cy="1219200"/>
          </a:xfrm>
          <a:prstGeom prst="rect">
            <a:avLst/>
          </a:prstGeom>
        </p:spPr>
        <p:txBody>
          <a:bodyPr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sz="3600" kern="0" dirty="0">
                <a:effectLst>
                  <a:outerShdw blurRad="38100" dist="38100" dir="2700000" algn="tl">
                    <a:srgbClr val="000000">
                      <a:alpha val="43137"/>
                    </a:srgbClr>
                  </a:outerShdw>
                </a:effectLst>
              </a:rPr>
              <a:t>Genesis 12</a:t>
            </a:r>
            <a:r>
              <a:rPr lang="en-US" sz="3600" kern="0" dirty="0">
                <a:effectLst>
                  <a:outerShdw blurRad="38100" dist="38100" dir="2700000" algn="tl">
                    <a:srgbClr val="000000">
                      <a:alpha val="43137"/>
                    </a:srgbClr>
                  </a:outerShdw>
                </a:effectLst>
                <a:cs typeface="Calibri" panose="020F0502020204030204" pitchFamily="34" charset="0"/>
              </a:rPr>
              <a:t>‒50</a:t>
            </a:r>
            <a:endParaRPr lang="en-US" sz="3600" kern="0" dirty="0">
              <a:effectLst>
                <a:outerShdw blurRad="38100" dist="38100" dir="2700000" algn="tl">
                  <a:srgbClr val="000000">
                    <a:alpha val="43137"/>
                  </a:srgbClr>
                </a:outerShdw>
              </a:effectLst>
              <a:sym typeface="Symbol" pitchFamily="18" charset="2"/>
            </a:endParaRPr>
          </a:p>
          <a:p>
            <a:pPr algn="ctr" eaLnBrk="1" hangingPunct="1"/>
            <a:r>
              <a:rPr lang="en-US" sz="3200" kern="0" dirty="0">
                <a:effectLst>
                  <a:outerShdw blurRad="38100" dist="38100" dir="2700000" algn="tl">
                    <a:srgbClr val="000000">
                      <a:alpha val="43137"/>
                    </a:srgbClr>
                  </a:outerShdw>
                </a:effectLst>
                <a:sym typeface="Symbol" pitchFamily="18" charset="2"/>
              </a:rPr>
              <a:t>Israel’s Birth &amp; Preservation</a:t>
            </a:r>
          </a:p>
        </p:txBody>
      </p:sp>
    </p:spTree>
    <p:extLst>
      <p:ext uri="{BB962C8B-B14F-4D97-AF65-F5344CB8AC3E}">
        <p14:creationId xmlns:p14="http://schemas.microsoft.com/office/powerpoint/2010/main" val="39120385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a:pPr>
            <a:r>
              <a:rPr lang="en-US" sz="3600" dirty="0">
                <a:effectLst>
                  <a:outerShdw blurRad="38100" dist="38100" dir="2700000" algn="tl">
                    <a:srgbClr val="000000">
                      <a:alpha val="43137"/>
                    </a:srgbClr>
                  </a:outerShdw>
                </a:effectLst>
              </a:rPr>
              <a:t>Genesis 39:1</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Purchase of Joseph</a:t>
            </a:r>
          </a:p>
        </p:txBody>
      </p:sp>
      <p:sp>
        <p:nvSpPr>
          <p:cNvPr id="161795" name="Rectangle 3"/>
          <p:cNvSpPr>
            <a:spLocks noGrp="1" noChangeArrowheads="1"/>
          </p:cNvSpPr>
          <p:nvPr>
            <p:ph type="body" idx="1"/>
          </p:nvPr>
        </p:nvSpPr>
        <p:spPr>
          <a:xfrm>
            <a:off x="1066800" y="2057400"/>
            <a:ext cx="6781800" cy="3352800"/>
          </a:xfrm>
        </p:spPr>
        <p:txBody>
          <a:bodyPr/>
          <a:lstStyle/>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Journey (1a)</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Buyer (1b)</a:t>
            </a: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8970923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1727502" y="228600"/>
            <a:ext cx="8736997" cy="6400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2567565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41BCF2E-4296-7AF2-65A6-7B7C2E7F8A89}"/>
              </a:ext>
            </a:extLst>
          </p:cNvPr>
          <p:cNvPicPr>
            <a:picLocks noChangeAspect="1"/>
          </p:cNvPicPr>
          <p:nvPr/>
        </p:nvPicPr>
        <p:blipFill>
          <a:blip r:embed="rId2"/>
          <a:stretch>
            <a:fillRect/>
          </a:stretch>
        </p:blipFill>
        <p:spPr>
          <a:xfrm>
            <a:off x="1219200" y="147637"/>
            <a:ext cx="9753600" cy="65627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Oval 7">
            <a:extLst>
              <a:ext uri="{FF2B5EF4-FFF2-40B4-BE49-F238E27FC236}">
                <a16:creationId xmlns:a16="http://schemas.microsoft.com/office/drawing/2014/main" id="{469EFFC0-177E-E996-A76B-9672D3FDA1EB}"/>
              </a:ext>
            </a:extLst>
          </p:cNvPr>
          <p:cNvSpPr>
            <a:spLocks noChangeArrowheads="1"/>
          </p:cNvSpPr>
          <p:nvPr/>
        </p:nvSpPr>
        <p:spPr bwMode="auto">
          <a:xfrm>
            <a:off x="2286000" y="6024562"/>
            <a:ext cx="1600200" cy="685800"/>
          </a:xfrm>
          <a:prstGeom prst="ellipse">
            <a:avLst/>
          </a:prstGeom>
          <a:noFill/>
          <a:ln w="76200" algn="ctr">
            <a:solidFill>
              <a:srgbClr val="C00000"/>
            </a:solidFill>
            <a:round/>
            <a:headEnd/>
            <a:tailEnd/>
          </a:ln>
        </p:spPr>
        <p:txBody>
          <a:bodyPr wrap="none"/>
          <a:lstStyle/>
          <a:p>
            <a:endParaRPr lang="en-US"/>
          </a:p>
        </p:txBody>
      </p:sp>
      <p:sp>
        <p:nvSpPr>
          <p:cNvPr id="4" name="Oval 7">
            <a:extLst>
              <a:ext uri="{FF2B5EF4-FFF2-40B4-BE49-F238E27FC236}">
                <a16:creationId xmlns:a16="http://schemas.microsoft.com/office/drawing/2014/main" id="{888017C1-2471-FA5B-AB5F-3D0205BDF8CE}"/>
              </a:ext>
            </a:extLst>
          </p:cNvPr>
          <p:cNvSpPr>
            <a:spLocks noChangeArrowheads="1"/>
          </p:cNvSpPr>
          <p:nvPr/>
        </p:nvSpPr>
        <p:spPr bwMode="auto">
          <a:xfrm>
            <a:off x="8686800" y="2514600"/>
            <a:ext cx="1295400" cy="381000"/>
          </a:xfrm>
          <a:prstGeom prst="ellipse">
            <a:avLst/>
          </a:prstGeom>
          <a:noFill/>
          <a:ln w="76200" algn="ctr">
            <a:solidFill>
              <a:srgbClr val="C00000"/>
            </a:solidFill>
            <a:round/>
            <a:headEnd/>
            <a:tailEnd/>
          </a:ln>
        </p:spPr>
        <p:txBody>
          <a:bodyPr wrap="none"/>
          <a:lstStyle/>
          <a:p>
            <a:endParaRPr lang="en-US"/>
          </a:p>
        </p:txBody>
      </p:sp>
      <p:sp>
        <p:nvSpPr>
          <p:cNvPr id="5" name="Oval 7">
            <a:extLst>
              <a:ext uri="{FF2B5EF4-FFF2-40B4-BE49-F238E27FC236}">
                <a16:creationId xmlns:a16="http://schemas.microsoft.com/office/drawing/2014/main" id="{D4A3F32E-298D-CBA8-5536-C932F406A770}"/>
              </a:ext>
            </a:extLst>
          </p:cNvPr>
          <p:cNvSpPr>
            <a:spLocks noChangeArrowheads="1"/>
          </p:cNvSpPr>
          <p:nvPr/>
        </p:nvSpPr>
        <p:spPr bwMode="auto">
          <a:xfrm>
            <a:off x="9677400" y="1752600"/>
            <a:ext cx="1295400" cy="609600"/>
          </a:xfrm>
          <a:prstGeom prst="ellipse">
            <a:avLst/>
          </a:prstGeom>
          <a:noFill/>
          <a:ln w="76200" algn="ctr">
            <a:solidFill>
              <a:srgbClr val="C00000"/>
            </a:solidFill>
            <a:round/>
            <a:headEnd/>
            <a:tailEnd/>
          </a:ln>
        </p:spPr>
        <p:txBody>
          <a:bodyPr wrap="none"/>
          <a:lstStyle/>
          <a:p>
            <a:endParaRPr lang="en-US"/>
          </a:p>
        </p:txBody>
      </p:sp>
    </p:spTree>
    <p:extLst>
      <p:ext uri="{BB962C8B-B14F-4D97-AF65-F5344CB8AC3E}">
        <p14:creationId xmlns:p14="http://schemas.microsoft.com/office/powerpoint/2010/main" val="1706211916"/>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a:pPr>
            <a:r>
              <a:rPr lang="en-US" sz="3600" dirty="0">
                <a:effectLst>
                  <a:outerShdw blurRad="38100" dist="38100" dir="2700000" algn="tl">
                    <a:srgbClr val="000000">
                      <a:alpha val="43137"/>
                    </a:srgbClr>
                  </a:outerShdw>
                </a:effectLst>
              </a:rPr>
              <a:t>Genesis 39:1</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Purchase of Joseph</a:t>
            </a:r>
          </a:p>
        </p:txBody>
      </p:sp>
      <p:sp>
        <p:nvSpPr>
          <p:cNvPr id="161795" name="Rectangle 3"/>
          <p:cNvSpPr>
            <a:spLocks noGrp="1" noChangeArrowheads="1"/>
          </p:cNvSpPr>
          <p:nvPr>
            <p:ph type="body" idx="1"/>
          </p:nvPr>
        </p:nvSpPr>
        <p:spPr>
          <a:xfrm>
            <a:off x="1066800" y="2057400"/>
            <a:ext cx="6781800" cy="33528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Journey (1a)</a:t>
            </a:r>
          </a:p>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Buyer (1b)</a:t>
            </a: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42282170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4095750" y="228600"/>
            <a:ext cx="4000500" cy="914400"/>
          </a:xfrm>
        </p:spPr>
        <p:txBody>
          <a:bodyPr/>
          <a:lstStyle/>
          <a:p>
            <a:pPr algn="ctr" eaLnBrk="1" hangingPunct="1"/>
            <a:r>
              <a:rPr lang="en-US" sz="3200" dirty="0">
                <a:effectLst>
                  <a:outerShdw blurRad="38100" dist="38100" dir="2700000" algn="tl">
                    <a:srgbClr val="000000">
                      <a:alpha val="43137"/>
                    </a:srgbClr>
                  </a:outerShdw>
                </a:effectLst>
              </a:rPr>
              <a:t>Genesis 12</a:t>
            </a:r>
            <a:r>
              <a:rPr lang="en-US" sz="3200" dirty="0">
                <a:effectLst>
                  <a:outerShdw blurRad="38100" dist="38100" dir="2700000" algn="tl">
                    <a:srgbClr val="000000">
                      <a:alpha val="43137"/>
                    </a:srgbClr>
                  </a:outerShdw>
                </a:effectLst>
                <a:cs typeface="Calibri" panose="020F0502020204030204" pitchFamily="34" charset="0"/>
              </a:rPr>
              <a:t>‒25</a:t>
            </a:r>
            <a:br>
              <a:rPr lang="en-US" sz="3200" dirty="0">
                <a:effectLst>
                  <a:outerShdw blurRad="38100" dist="38100" dir="2700000" algn="tl">
                    <a:srgbClr val="000000">
                      <a:alpha val="43137"/>
                    </a:srgbClr>
                  </a:outerShdw>
                </a:effectLst>
                <a:cs typeface="Calibri" panose="020F0502020204030204" pitchFamily="34" charset="0"/>
              </a:rPr>
            </a:br>
            <a:r>
              <a:rPr lang="en-US" sz="2400" b="1" dirty="0">
                <a:solidFill>
                  <a:srgbClr val="FFFFCC"/>
                </a:solidFill>
                <a:effectLst>
                  <a:outerShdw blurRad="38100" dist="38100" dir="2700000" algn="tl">
                    <a:srgbClr val="000000">
                      <a:alpha val="43137"/>
                    </a:srgbClr>
                  </a:outerShdw>
                </a:effectLst>
                <a:ea typeface="+mn-ea"/>
                <a:cs typeface="+mn-cs"/>
              </a:rPr>
              <a:t>Abraham’s Early Journeys</a:t>
            </a:r>
          </a:p>
        </p:txBody>
      </p:sp>
      <p:pic>
        <p:nvPicPr>
          <p:cNvPr id="6" name="Picture 5">
            <a:extLst>
              <a:ext uri="{FF2B5EF4-FFF2-40B4-BE49-F238E27FC236}">
                <a16:creationId xmlns:a16="http://schemas.microsoft.com/office/drawing/2014/main" id="{47546BD8-01E6-4589-930B-9B8EB20E28B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15600" y="152400"/>
            <a:ext cx="1074928" cy="914400"/>
          </a:xfrm>
          <a:prstGeom prst="rect">
            <a:avLst/>
          </a:prstGeom>
        </p:spPr>
      </p:pic>
      <p:graphicFrame>
        <p:nvGraphicFramePr>
          <p:cNvPr id="4" name="Table 4">
            <a:extLst>
              <a:ext uri="{FF2B5EF4-FFF2-40B4-BE49-F238E27FC236}">
                <a16:creationId xmlns:a16="http://schemas.microsoft.com/office/drawing/2014/main" id="{B1CD723D-B839-526A-B1A0-831FDAA799C5}"/>
              </a:ext>
            </a:extLst>
          </p:cNvPr>
          <p:cNvGraphicFramePr>
            <a:graphicFrameLocks noGrp="1"/>
          </p:cNvGraphicFramePr>
          <p:nvPr>
            <p:ph idx="1"/>
            <p:extLst>
              <p:ext uri="{D42A27DB-BD31-4B8C-83A1-F6EECF244321}">
                <p14:modId xmlns:p14="http://schemas.microsoft.com/office/powerpoint/2010/main" val="1104910540"/>
              </p:ext>
            </p:extLst>
          </p:nvPr>
        </p:nvGraphicFramePr>
        <p:xfrm>
          <a:off x="609600" y="1351280"/>
          <a:ext cx="11353800" cy="5143500"/>
        </p:xfrm>
        <a:graphic>
          <a:graphicData uri="http://schemas.openxmlformats.org/drawingml/2006/table">
            <a:tbl>
              <a:tblPr firstRow="1" bandRow="1">
                <a:tableStyleId>{5940675A-B579-460E-94D1-54222C63F5DA}</a:tableStyleId>
              </a:tblPr>
              <a:tblGrid>
                <a:gridCol w="5676900">
                  <a:extLst>
                    <a:ext uri="{9D8B030D-6E8A-4147-A177-3AD203B41FA5}">
                      <a16:colId xmlns:a16="http://schemas.microsoft.com/office/drawing/2014/main" val="3038107700"/>
                    </a:ext>
                  </a:extLst>
                </a:gridCol>
                <a:gridCol w="5676900">
                  <a:extLst>
                    <a:ext uri="{9D8B030D-6E8A-4147-A177-3AD203B41FA5}">
                      <a16:colId xmlns:a16="http://schemas.microsoft.com/office/drawing/2014/main" val="1663733028"/>
                    </a:ext>
                  </a:extLst>
                </a:gridCol>
              </a:tblGrid>
              <a:tr h="4516120">
                <a:tc>
                  <a:txBody>
                    <a:bodyPr/>
                    <a:lstStyle/>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Unconditional promises (Gen. 12:1-3)</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From Haran to Canaan (Gen. 12:4-5)</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In Canaan (Gen. 12:6-9)</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In Egypt (Gen. 12:10-20)</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Abram and Lot Separate (Gen. 13:1-13)</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Reaffirmation of Abram’s promises (Gen. 13:14-18)</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Abram Rescues Lot (14:1-24)</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Abrahamic Covenant (15:1-21)</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1" i="0" u="sng" strike="noStrike" kern="0" cap="none" spc="0" normalizeH="0" baseline="0" noProof="0" dirty="0">
                          <a:ln>
                            <a:noFill/>
                          </a:ln>
                          <a:solidFill>
                            <a:srgbClr val="FFFFCC"/>
                          </a:solidFill>
                          <a:effectLst>
                            <a:outerShdw blurRad="38100" dist="38100" dir="2700000" algn="tl">
                              <a:srgbClr val="000000"/>
                            </a:outerShdw>
                          </a:effectLst>
                          <a:uLnTx/>
                          <a:uFillTx/>
                          <a:latin typeface="Calibri" panose="020F0502020204030204" pitchFamily="34" charset="0"/>
                          <a:ea typeface="+mn-ea"/>
                          <a:cs typeface="Calibri" panose="020F0502020204030204" pitchFamily="34" charset="0"/>
                        </a:rPr>
                        <a:t>Hagar &amp; Ishmael (16:1-16)</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Circumcision  (Gen. 17:1-27)</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Sodom  &amp; Gomorrah (Gen. 18‒19)</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Abraham &amp; Abimelech (Gen. 20)</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Isaac’s birth (Gen. 21:1-7)</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Ishmael’s expulsion (21:8-21)</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Abraham &amp; Abimelech’s covenant (21:22-34)</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Abraham sacrifices Isaac (22)</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Sarah’s death (23)</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Isaac’s marriage (24)</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1" i="0" u="sng" strike="noStrike" kern="0" cap="none" spc="0" normalizeH="0" baseline="0" noProof="0" dirty="0">
                          <a:ln>
                            <a:noFill/>
                          </a:ln>
                          <a:solidFill>
                            <a:srgbClr val="FFFFCC"/>
                          </a:solidFill>
                          <a:effectLst>
                            <a:outerShdw blurRad="38100" dist="38100" dir="2700000" algn="tl">
                              <a:srgbClr val="000000"/>
                            </a:outerShdw>
                          </a:effectLst>
                          <a:uLnTx/>
                          <a:uFillTx/>
                          <a:latin typeface="Calibri" panose="020F0502020204030204" pitchFamily="34" charset="0"/>
                          <a:ea typeface="+mn-ea"/>
                          <a:cs typeface="+mn-cs"/>
                        </a:rPr>
                        <a:t>Abraham &amp; Keturah (25:1-6)</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Abraham’s death (25:7-11)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809511595"/>
                  </a:ext>
                </a:extLst>
              </a:tr>
            </a:tbl>
          </a:graphicData>
        </a:graphic>
      </p:graphicFrame>
    </p:spTree>
    <p:extLst>
      <p:ext uri="{BB962C8B-B14F-4D97-AF65-F5344CB8AC3E}">
        <p14:creationId xmlns:p14="http://schemas.microsoft.com/office/powerpoint/2010/main" val="310868032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EB35D7-40EA-5CC4-FF2C-E9E3F1520C60}"/>
            </a:ext>
          </a:extLst>
        </p:cNvPr>
        <p:cNvGrpSpPr/>
        <p:nvPr/>
      </p:nvGrpSpPr>
      <p:grpSpPr>
        <a:xfrm>
          <a:off x="0" y="0"/>
          <a:ext cx="0" cy="0"/>
          <a:chOff x="0" y="0"/>
          <a:chExt cx="0" cy="0"/>
        </a:xfrm>
      </p:grpSpPr>
      <p:sp>
        <p:nvSpPr>
          <p:cNvPr id="68611" name="Rectangle 3">
            <a:extLst>
              <a:ext uri="{FF2B5EF4-FFF2-40B4-BE49-F238E27FC236}">
                <a16:creationId xmlns:a16="http://schemas.microsoft.com/office/drawing/2014/main" id="{4CDB1672-CE4D-BAD4-FBD6-22659A7A14ED}"/>
              </a:ext>
            </a:extLst>
          </p:cNvPr>
          <p:cNvSpPr>
            <a:spLocks noGrp="1" noChangeArrowheads="1"/>
          </p:cNvSpPr>
          <p:nvPr>
            <p:ph type="body" idx="1"/>
          </p:nvPr>
        </p:nvSpPr>
        <p:spPr>
          <a:xfrm>
            <a:off x="609600" y="1371600"/>
            <a:ext cx="10972800" cy="4617228"/>
          </a:xfrm>
        </p:spPr>
        <p:txBody>
          <a:bodyPr/>
          <a:lstStyle/>
          <a:p>
            <a:pPr marL="0" indent="0" algn="just">
              <a:spcBef>
                <a:spcPts val="0"/>
              </a:spcBef>
              <a:spcAft>
                <a:spcPts val="0"/>
              </a:spcAft>
              <a:buNone/>
            </a:pPr>
            <a:r>
              <a:rPr lang="en-US" dirty="0">
                <a:effectLst>
                  <a:outerShdw blurRad="38100" dist="38100" dir="2700000" algn="tl">
                    <a:srgbClr val="000000">
                      <a:alpha val="43137"/>
                    </a:srgbClr>
                  </a:outerShdw>
                </a:effectLst>
              </a:rPr>
              <a:t>“There is an interchange of terminology between the Ishmaelites and Midianites, and those two nationalities were often connected together (Judg. 8:22–26). They were allies, and Midianites were eventually absorbed by the Ishmaelites.”</a:t>
            </a:r>
          </a:p>
        </p:txBody>
      </p:sp>
      <p:sp>
        <p:nvSpPr>
          <p:cNvPr id="4" name="Text Box 5">
            <a:extLst>
              <a:ext uri="{FF2B5EF4-FFF2-40B4-BE49-F238E27FC236}">
                <a16:creationId xmlns:a16="http://schemas.microsoft.com/office/drawing/2014/main" id="{48A5FD19-8834-D3F4-1163-F94606612D6E}"/>
              </a:ext>
            </a:extLst>
          </p:cNvPr>
          <p:cNvSpPr txBox="1">
            <a:spLocks noChangeArrowheads="1"/>
          </p:cNvSpPr>
          <p:nvPr/>
        </p:nvSpPr>
        <p:spPr bwMode="auto">
          <a:xfrm>
            <a:off x="3381375" y="219670"/>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The Book of Genesis, </a:t>
            </a:r>
            <a:r>
              <a:rPr lang="en-US" altLang="en-US" sz="1800" dirty="0">
                <a:effectLst>
                  <a:outerShdw blurRad="38100" dist="38100" dir="2700000" algn="tl">
                    <a:srgbClr val="000000"/>
                  </a:outerShdw>
                </a:effectLst>
                <a:latin typeface="Calibri" panose="020F0502020204030204" pitchFamily="34" charset="0"/>
                <a:cs typeface="+mn-cs"/>
              </a:rPr>
              <a:t>537</a:t>
            </a:r>
          </a:p>
        </p:txBody>
      </p:sp>
      <p:pic>
        <p:nvPicPr>
          <p:cNvPr id="5" name="Picture 4">
            <a:extLst>
              <a:ext uri="{FF2B5EF4-FFF2-40B4-BE49-F238E27FC236}">
                <a16:creationId xmlns:a16="http://schemas.microsoft.com/office/drawing/2014/main" id="{37CAEBD9-8978-615A-C3AA-8E1B9DE3EF3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 y="76200"/>
            <a:ext cx="684944" cy="914400"/>
          </a:xfrm>
          <a:prstGeom prst="rect">
            <a:avLst/>
          </a:prstGeom>
          <a:ln>
            <a:solidFill>
              <a:schemeClr val="tx1"/>
            </a:solidFill>
          </a:ln>
        </p:spPr>
      </p:pic>
      <p:pic>
        <p:nvPicPr>
          <p:cNvPr id="7" name="Picture 6">
            <a:extLst>
              <a:ext uri="{FF2B5EF4-FFF2-40B4-BE49-F238E27FC236}">
                <a16:creationId xmlns:a16="http://schemas.microsoft.com/office/drawing/2014/main" id="{C543E173-E07F-FF36-989B-3329E2438345}"/>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0850147" y="76200"/>
            <a:ext cx="732253" cy="1097280"/>
          </a:xfrm>
          <a:prstGeom prst="rect">
            <a:avLst/>
          </a:prstGeom>
          <a:ln>
            <a:solidFill>
              <a:schemeClr val="tx1"/>
            </a:solidFill>
          </a:ln>
        </p:spPr>
      </p:pic>
    </p:spTree>
    <p:extLst>
      <p:ext uri="{BB962C8B-B14F-4D97-AF65-F5344CB8AC3E}">
        <p14:creationId xmlns:p14="http://schemas.microsoft.com/office/powerpoint/2010/main" val="809522652"/>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7B84AC4D-59C2-4053-81EC-A24011A9A6B4}"/>
              </a:ext>
            </a:extLst>
          </p:cNvPr>
          <p:cNvGraphicFramePr>
            <a:graphicFrameLocks noGrp="1"/>
          </p:cNvGraphicFramePr>
          <p:nvPr/>
        </p:nvGraphicFramePr>
        <p:xfrm>
          <a:off x="1790700" y="228600"/>
          <a:ext cx="8610600" cy="6546130"/>
        </p:xfrm>
        <a:graphic>
          <a:graphicData uri="http://schemas.openxmlformats.org/drawingml/2006/table">
            <a:tbl>
              <a:tblPr firstRow="1" bandRow="1">
                <a:tableStyleId>{5940675A-B579-460E-94D1-54222C63F5DA}</a:tableStyleId>
              </a:tblPr>
              <a:tblGrid>
                <a:gridCol w="4305300">
                  <a:extLst>
                    <a:ext uri="{9D8B030D-6E8A-4147-A177-3AD203B41FA5}">
                      <a16:colId xmlns:a16="http://schemas.microsoft.com/office/drawing/2014/main" val="319069713"/>
                    </a:ext>
                  </a:extLst>
                </a:gridCol>
                <a:gridCol w="4305300">
                  <a:extLst>
                    <a:ext uri="{9D8B030D-6E8A-4147-A177-3AD203B41FA5}">
                      <a16:colId xmlns:a16="http://schemas.microsoft.com/office/drawing/2014/main" val="352119831"/>
                    </a:ext>
                  </a:extLst>
                </a:gridCol>
              </a:tblGrid>
              <a:tr h="838200">
                <a:tc gridSpan="2">
                  <a:txBody>
                    <a:bodyPr/>
                    <a:lstStyle/>
                    <a:p>
                      <a:pPr marL="0" marR="0" lvl="0" indent="0" algn="ctr" defTabSz="914400" rtl="0" eaLnBrk="1" fontAlgn="base" latinLnBrk="0" hangingPunct="1">
                        <a:lnSpc>
                          <a:spcPct val="100000"/>
                        </a:lnSpc>
                        <a:spcBef>
                          <a:spcPts val="0"/>
                        </a:spcBef>
                        <a:spcAft>
                          <a:spcPts val="2400"/>
                        </a:spcAft>
                        <a:buClr>
                          <a:srgbClr val="00FFFF"/>
                        </a:buClr>
                        <a:buSzPct val="75000"/>
                        <a:buFont typeface="Wingdings" pitchFamily="2" charset="2"/>
                        <a:buNone/>
                        <a:tabLst/>
                        <a:defRPr/>
                      </a:pPr>
                      <a:r>
                        <a:rPr lang="en-US" sz="3600" dirty="0">
                          <a:solidFill>
                            <a:schemeClr val="tx2"/>
                          </a:solidFill>
                          <a:latin typeface="Calibri" panose="020F0502020204030204" pitchFamily="34" charset="0"/>
                          <a:ea typeface="+mj-ea"/>
                          <a:cs typeface="+mj-cs"/>
                        </a:rPr>
                        <a:t>Beginning Themes</a:t>
                      </a:r>
                      <a:endParaRPr lang="en-US" sz="3600" noProof="0" dirty="0">
                        <a:solidFill>
                          <a:schemeClr val="tx2"/>
                        </a:solidFill>
                        <a:latin typeface="Calibri" panose="020F0502020204030204" pitchFamily="34" charset="0"/>
                        <a:ea typeface="+mj-ea"/>
                        <a:cs typeface="+mj-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pPr marL="457200" marR="0" lvl="0" indent="0" algn="l" defTabSz="914400" rtl="0" eaLnBrk="1" fontAlgn="base" latinLnBrk="0" hangingPunct="1">
                        <a:lnSpc>
                          <a:spcPct val="100000"/>
                        </a:lnSpc>
                        <a:spcBef>
                          <a:spcPts val="0"/>
                        </a:spcBef>
                        <a:spcAft>
                          <a:spcPts val="2400"/>
                        </a:spcAft>
                        <a:buClr>
                          <a:srgbClr val="00FFFF"/>
                        </a:buClr>
                        <a:buSzPct val="75000"/>
                        <a:buFont typeface="Wingdings" pitchFamily="2" charset="2"/>
                        <a:buNone/>
                        <a:tabLst/>
                        <a:defRPr/>
                      </a:pPr>
                      <a:endParaRPr kumimoji="0" lang="en-US" sz="3200" b="0" i="0" u="none" strike="noStrike" kern="0" cap="none" spc="0" normalizeH="0" baseline="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625080952"/>
                  </a:ext>
                </a:extLst>
              </a:tr>
              <a:tr h="4916078">
                <a:tc>
                  <a:txBody>
                    <a:bodyPr/>
                    <a:lstStyle/>
                    <a:p>
                      <a:pPr marL="914400" marR="0" lvl="0" indent="-457200" algn="l" defTabSz="914400" rtl="0" eaLnBrk="1" fontAlgn="base" latinLnBrk="0" hangingPunct="1">
                        <a:lnSpc>
                          <a:spcPct val="100000"/>
                        </a:lnSpc>
                        <a:spcBef>
                          <a:spcPts val="0"/>
                        </a:spcBef>
                        <a:spcAft>
                          <a:spcPts val="2400"/>
                        </a:spcAft>
                        <a:buClr>
                          <a:srgbClr val="00FFFF"/>
                        </a:buClr>
                        <a:buSzPct val="75000"/>
                        <a:buFont typeface="Wingdings" pitchFamily="2" charset="2"/>
                        <a:buChar char="n"/>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Universe</a:t>
                      </a:r>
                    </a:p>
                    <a:p>
                      <a:pPr marL="914400" marR="0" lvl="0" indent="-457200" algn="l" defTabSz="914400" rtl="0" eaLnBrk="1" fontAlgn="base" latinLnBrk="0" hangingPunct="1">
                        <a:lnSpc>
                          <a:spcPct val="100000"/>
                        </a:lnSpc>
                        <a:spcBef>
                          <a:spcPts val="0"/>
                        </a:spcBef>
                        <a:spcAft>
                          <a:spcPts val="2400"/>
                        </a:spcAft>
                        <a:buClr>
                          <a:srgbClr val="00FFFF"/>
                        </a:buClr>
                        <a:buSzPct val="75000"/>
                        <a:buFont typeface="Wingdings" pitchFamily="2" charset="2"/>
                        <a:buChar char="n"/>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Life</a:t>
                      </a:r>
                    </a:p>
                    <a:p>
                      <a:pPr marL="914400" marR="0" lvl="0" indent="-457200" algn="l" defTabSz="914400" rtl="0" eaLnBrk="1" fontAlgn="base" latinLnBrk="0" hangingPunct="1">
                        <a:lnSpc>
                          <a:spcPct val="100000"/>
                        </a:lnSpc>
                        <a:spcBef>
                          <a:spcPts val="0"/>
                        </a:spcBef>
                        <a:spcAft>
                          <a:spcPts val="2400"/>
                        </a:spcAft>
                        <a:buClr>
                          <a:srgbClr val="00FFFF"/>
                        </a:buClr>
                        <a:buSzPct val="75000"/>
                        <a:buFont typeface="Wingdings" pitchFamily="2" charset="2"/>
                        <a:buChar char="n"/>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Man</a:t>
                      </a:r>
                    </a:p>
                    <a:p>
                      <a:pPr marL="914400" marR="0" lvl="0" indent="-457200" algn="l" defTabSz="914400" rtl="0" eaLnBrk="1" fontAlgn="base" latinLnBrk="0" hangingPunct="1">
                        <a:lnSpc>
                          <a:spcPct val="100000"/>
                        </a:lnSpc>
                        <a:spcBef>
                          <a:spcPts val="0"/>
                        </a:spcBef>
                        <a:spcAft>
                          <a:spcPts val="2400"/>
                        </a:spcAft>
                        <a:buClr>
                          <a:srgbClr val="00FFFF"/>
                        </a:buClr>
                        <a:buSzPct val="75000"/>
                        <a:buFont typeface="Wingdings" pitchFamily="2" charset="2"/>
                        <a:buChar char="n"/>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Marriage</a:t>
                      </a:r>
                    </a:p>
                    <a:p>
                      <a:pPr marL="914400" marR="0" lvl="0" indent="-457200" algn="l" defTabSz="914400" rtl="0" eaLnBrk="1" fontAlgn="base" latinLnBrk="0" hangingPunct="1">
                        <a:lnSpc>
                          <a:spcPct val="100000"/>
                        </a:lnSpc>
                        <a:spcBef>
                          <a:spcPts val="0"/>
                        </a:spcBef>
                        <a:spcAft>
                          <a:spcPts val="2400"/>
                        </a:spcAft>
                        <a:buClr>
                          <a:srgbClr val="00FFFF"/>
                        </a:buClr>
                        <a:buSzPct val="75000"/>
                        <a:buFont typeface="Wingdings" pitchFamily="2" charset="2"/>
                        <a:buChar char="n"/>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Evil</a:t>
                      </a:r>
                    </a:p>
                    <a:p>
                      <a:pPr marL="914400" marR="0" lvl="0" indent="-457200" algn="l" defTabSz="914400" rtl="0" eaLnBrk="1" fontAlgn="base" latinLnBrk="0" hangingPunct="1">
                        <a:lnSpc>
                          <a:spcPct val="100000"/>
                        </a:lnSpc>
                        <a:spcBef>
                          <a:spcPts val="0"/>
                        </a:spcBef>
                        <a:spcAft>
                          <a:spcPts val="2400"/>
                        </a:spcAft>
                        <a:buClr>
                          <a:srgbClr val="00FFFF"/>
                        </a:buClr>
                        <a:buSzPct val="75000"/>
                        <a:buFont typeface="Wingdings" pitchFamily="2" charset="2"/>
                        <a:buChar char="n"/>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Clothing</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1828800" marR="0" lvl="0" indent="-457200" algn="l" defTabSz="914400" rtl="0" eaLnBrk="1" fontAlgn="base" latinLnBrk="0" hangingPunct="1">
                        <a:lnSpc>
                          <a:spcPct val="100000"/>
                        </a:lnSpc>
                        <a:spcBef>
                          <a:spcPts val="0"/>
                        </a:spcBef>
                        <a:spcAft>
                          <a:spcPts val="2400"/>
                        </a:spcAft>
                        <a:buClr>
                          <a:srgbClr val="00FFFF"/>
                        </a:buClr>
                        <a:buSzPct val="75000"/>
                        <a:buFont typeface="Wingdings" pitchFamily="2" charset="2"/>
                        <a:buChar char="n"/>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Religion</a:t>
                      </a:r>
                    </a:p>
                    <a:p>
                      <a:pPr marL="1828800" marR="0" lvl="0" indent="-457200" algn="l" defTabSz="914400" rtl="0" eaLnBrk="1" fontAlgn="base" latinLnBrk="0" hangingPunct="1">
                        <a:lnSpc>
                          <a:spcPct val="100000"/>
                        </a:lnSpc>
                        <a:spcBef>
                          <a:spcPts val="0"/>
                        </a:spcBef>
                        <a:spcAft>
                          <a:spcPts val="2400"/>
                        </a:spcAft>
                        <a:buClr>
                          <a:srgbClr val="00FFFF"/>
                        </a:buClr>
                        <a:buSzPct val="75000"/>
                        <a:buFont typeface="Wingdings" pitchFamily="2" charset="2"/>
                        <a:buChar char="n"/>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Salvation</a:t>
                      </a:r>
                    </a:p>
                    <a:p>
                      <a:pPr marL="1828800" marR="0" lvl="0" indent="-457200" algn="l" defTabSz="914400" rtl="0" eaLnBrk="1" fontAlgn="base" latinLnBrk="0" hangingPunct="1">
                        <a:lnSpc>
                          <a:spcPct val="100000"/>
                        </a:lnSpc>
                        <a:spcBef>
                          <a:spcPts val="0"/>
                        </a:spcBef>
                        <a:spcAft>
                          <a:spcPts val="2400"/>
                        </a:spcAft>
                        <a:buClr>
                          <a:srgbClr val="00FFFF"/>
                        </a:buClr>
                        <a:buSzPct val="75000"/>
                        <a:buFont typeface="Wingdings" pitchFamily="2" charset="2"/>
                        <a:buChar char="n"/>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Language</a:t>
                      </a:r>
                    </a:p>
                    <a:p>
                      <a:pPr marL="1828800" marR="0" lvl="0" indent="-457200" algn="l" defTabSz="914400" rtl="0" eaLnBrk="1" fontAlgn="base" latinLnBrk="0" hangingPunct="1">
                        <a:lnSpc>
                          <a:spcPct val="100000"/>
                        </a:lnSpc>
                        <a:spcBef>
                          <a:spcPts val="0"/>
                        </a:spcBef>
                        <a:spcAft>
                          <a:spcPts val="2400"/>
                        </a:spcAft>
                        <a:buClr>
                          <a:srgbClr val="00FFFF"/>
                        </a:buClr>
                        <a:buSzPct val="75000"/>
                        <a:buFont typeface="Wingdings" pitchFamily="2" charset="2"/>
                        <a:buChar char="n"/>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Government</a:t>
                      </a:r>
                    </a:p>
                    <a:p>
                      <a:pPr marL="1828800" marR="0" lvl="0" indent="-457200" algn="l" defTabSz="914400" rtl="0" eaLnBrk="1" fontAlgn="base" latinLnBrk="0" hangingPunct="1">
                        <a:lnSpc>
                          <a:spcPct val="100000"/>
                        </a:lnSpc>
                        <a:spcBef>
                          <a:spcPts val="0"/>
                        </a:spcBef>
                        <a:spcAft>
                          <a:spcPts val="2400"/>
                        </a:spcAft>
                        <a:buClr>
                          <a:srgbClr val="00FFFF"/>
                        </a:buClr>
                        <a:buSzPct val="75000"/>
                        <a:buFont typeface="Wingdings" pitchFamily="2" charset="2"/>
                        <a:buChar char="n"/>
                        <a:tabLst/>
                        <a:defRPr/>
                      </a:pPr>
                      <a:r>
                        <a:rPr kumimoji="0" lang="en-US" sz="3200" b="1" i="0" u="sng" strike="noStrike" kern="0" cap="none" spc="0" normalizeH="0" baseline="0" noProof="0" dirty="0">
                          <a:ln>
                            <a:noFill/>
                          </a:ln>
                          <a:solidFill>
                            <a:srgbClr val="FFFFCC"/>
                          </a:solidFill>
                          <a:effectLst>
                            <a:outerShdw blurRad="38100" dist="38100" dir="2700000" algn="tl">
                              <a:srgbClr val="000000"/>
                            </a:outerShdw>
                          </a:effectLst>
                          <a:uLnTx/>
                          <a:uFillTx/>
                          <a:latin typeface="Calibri" panose="020F0502020204030204" pitchFamily="34" charset="0"/>
                          <a:ea typeface="+mn-ea"/>
                          <a:cs typeface="+mn-cs"/>
                        </a:rPr>
                        <a:t>Nations</a:t>
                      </a:r>
                    </a:p>
                    <a:p>
                      <a:pPr marL="1828800" marR="0" lvl="0" indent="-457200" algn="l" defTabSz="914400" rtl="0" eaLnBrk="1" fontAlgn="base" latinLnBrk="0" hangingPunct="1">
                        <a:lnSpc>
                          <a:spcPct val="100000"/>
                        </a:lnSpc>
                        <a:spcBef>
                          <a:spcPts val="0"/>
                        </a:spcBef>
                        <a:spcAft>
                          <a:spcPts val="2400"/>
                        </a:spcAft>
                        <a:buClr>
                          <a:srgbClr val="00FFFF"/>
                        </a:buClr>
                        <a:buSzPct val="75000"/>
                        <a:buFont typeface="Wingdings" pitchFamily="2" charset="2"/>
                        <a:buChar char="n"/>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Israel</a:t>
                      </a:r>
                      <a:endParaRPr kumimoji="0" lang="en-US" sz="3200" b="0" i="0" u="none" strike="noStrike" kern="0" cap="none" spc="0" normalizeH="0" baseline="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504485221"/>
                  </a:ext>
                </a:extLst>
              </a:tr>
              <a:tr h="791852">
                <a:tc gridSpan="2">
                  <a:txBody>
                    <a:bodyPr/>
                    <a:lstStyle/>
                    <a:p>
                      <a:pPr marL="0" marR="0" lvl="0" indent="0" algn="ctr" defTabSz="914400" rtl="0" eaLnBrk="1" fontAlgn="base" latinLnBrk="0" hangingPunct="1">
                        <a:lnSpc>
                          <a:spcPct val="100000"/>
                        </a:lnSpc>
                        <a:spcBef>
                          <a:spcPts val="0"/>
                        </a:spcBef>
                        <a:spcAft>
                          <a:spcPts val="2400"/>
                        </a:spcAft>
                        <a:buClr>
                          <a:srgbClr val="00FFFF"/>
                        </a:buClr>
                        <a:buSzPct val="75000"/>
                        <a:buFont typeface="Wingdings" pitchFamily="2" charset="2"/>
                        <a:buNone/>
                        <a:tabLst/>
                        <a:defRPr/>
                      </a:pPr>
                      <a:r>
                        <a:rPr lang="en-US" sz="2000" dirty="0">
                          <a:effectLst>
                            <a:outerShdw blurRad="38100" dist="38100" dir="2700000" algn="tl">
                              <a:srgbClr val="000000"/>
                            </a:outerShdw>
                          </a:effectLst>
                          <a:latin typeface="Calibri" panose="020F0502020204030204" pitchFamily="34" charset="0"/>
                          <a:cs typeface="Arial" panose="020B0604020202020204" pitchFamily="34" charset="0"/>
                        </a:rPr>
                        <a:t>Morris, </a:t>
                      </a:r>
                      <a:r>
                        <a:rPr lang="en-US" sz="2000" i="1" dirty="0">
                          <a:effectLst>
                            <a:outerShdw blurRad="38100" dist="38100" dir="2700000" algn="tl">
                              <a:srgbClr val="000000"/>
                            </a:outerShdw>
                          </a:effectLst>
                          <a:latin typeface="Calibri" panose="020F0502020204030204" pitchFamily="34" charset="0"/>
                          <a:cs typeface="Arial" panose="020B0604020202020204" pitchFamily="34" charset="0"/>
                        </a:rPr>
                        <a:t>Genesis Record</a:t>
                      </a:r>
                      <a:r>
                        <a:rPr lang="en-US" sz="2000" dirty="0">
                          <a:effectLst>
                            <a:outerShdw blurRad="38100" dist="38100" dir="2700000" algn="tl">
                              <a:srgbClr val="000000"/>
                            </a:outerShdw>
                          </a:effectLst>
                          <a:latin typeface="Calibri" panose="020F0502020204030204" pitchFamily="34" charset="0"/>
                          <a:cs typeface="Arial" panose="020B0604020202020204" pitchFamily="34" charset="0"/>
                        </a:rPr>
                        <a:t>, 18-20</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pPr marL="0" marR="0" lvl="0" indent="0" algn="l" defTabSz="914400" rtl="0" eaLnBrk="1" fontAlgn="base" latinLnBrk="0" hangingPunct="1">
                        <a:lnSpc>
                          <a:spcPct val="100000"/>
                        </a:lnSpc>
                        <a:spcBef>
                          <a:spcPts val="0"/>
                        </a:spcBef>
                        <a:spcAft>
                          <a:spcPts val="2400"/>
                        </a:spcAft>
                        <a:buClr>
                          <a:srgbClr val="00FFFF"/>
                        </a:buClr>
                        <a:buSzPct val="75000"/>
                        <a:buFont typeface="Wingdings" pitchFamily="2" charset="2"/>
                        <a:buNone/>
                        <a:tabLst/>
                        <a:defRPr/>
                      </a:pPr>
                      <a:endParaRPr kumimoji="0" lang="en-US" sz="3200" b="0" i="0" u="none" strike="noStrike" kern="0" cap="none" spc="0" normalizeH="0" baseline="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302565561"/>
                  </a:ext>
                </a:extLst>
              </a:tr>
            </a:tbl>
          </a:graphicData>
        </a:graphic>
      </p:graphicFrame>
      <p:pic>
        <p:nvPicPr>
          <p:cNvPr id="12" name="Picture 4" descr="5 Bible Lessons to Learn From the Book of Genesis | Jack Wellman">
            <a:extLst>
              <a:ext uri="{FF2B5EF4-FFF2-40B4-BE49-F238E27FC236}">
                <a16:creationId xmlns:a16="http://schemas.microsoft.com/office/drawing/2014/main" id="{BB928A33-AF8F-4BCD-AF26-AFBCC9F57C4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066270" y="2743200"/>
            <a:ext cx="2059461"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85777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1100704" y="1752600"/>
            <a:ext cx="7239000" cy="2743200"/>
          </a:xfrm>
        </p:spPr>
        <p:txBody>
          <a:bodyPr/>
          <a:lstStyle/>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Purchase of Joseph (1)</a:t>
            </a:r>
          </a:p>
          <a:p>
            <a:pPr marL="457200" lvl="2" indent="-457200" eaLnBrk="1" hangingPunct="1">
              <a:spcBef>
                <a:spcPts val="0"/>
              </a:spcBef>
              <a:spcAft>
                <a:spcPts val="24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Blessing of Joseph (2)</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Promotion of Joseph (3-4)</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Blessing to Potiphar (5)</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Joseph’s control (6a)</a:t>
            </a:r>
          </a:p>
          <a:p>
            <a:pPr marL="457200" lvl="2" indent="-457200" eaLnBrk="1" hangingPunct="1">
              <a:spcBef>
                <a:spcPts val="0"/>
              </a:spcBef>
              <a:spcAft>
                <a:spcPts val="24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 </a:t>
            </a:r>
            <a:r>
              <a:rPr lang="en-US" dirty="0">
                <a:effectLst>
                  <a:outerShdw blurRad="38100" dist="38100" dir="2700000" algn="tl">
                    <a:srgbClr val="000000">
                      <a:alpha val="43137"/>
                    </a:srgbClr>
                  </a:outerShdw>
                </a:effectLst>
              </a:rPr>
              <a:t>Joseph’s attractiveness (6b)</a:t>
            </a:r>
          </a:p>
        </p:txBody>
      </p:sp>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 Genesis 39:1-6</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Blessing</a:t>
            </a:r>
          </a:p>
        </p:txBody>
      </p:sp>
      <p:pic>
        <p:nvPicPr>
          <p:cNvPr id="2" name="Picture 1">
            <a:extLst>
              <a:ext uri="{FF2B5EF4-FFF2-40B4-BE49-F238E27FC236}">
                <a16:creationId xmlns:a16="http://schemas.microsoft.com/office/drawing/2014/main" id="{839BFF80-26DA-A40D-2528-C9550E957C5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9464089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startAt="2"/>
            </a:pPr>
            <a:r>
              <a:rPr lang="en-US" sz="3600" dirty="0">
                <a:effectLst>
                  <a:outerShdw blurRad="38100" dist="38100" dir="2700000" algn="tl">
                    <a:srgbClr val="000000">
                      <a:alpha val="43137"/>
                    </a:srgbClr>
                  </a:outerShdw>
                </a:effectLst>
              </a:rPr>
              <a:t>Genesis 39:2</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Joseph’s Blessing</a:t>
            </a:r>
          </a:p>
        </p:txBody>
      </p:sp>
      <p:sp>
        <p:nvSpPr>
          <p:cNvPr id="161795" name="Rectangle 3"/>
          <p:cNvSpPr>
            <a:spLocks noGrp="1" noChangeArrowheads="1"/>
          </p:cNvSpPr>
          <p:nvPr>
            <p:ph type="body" idx="1"/>
          </p:nvPr>
        </p:nvSpPr>
        <p:spPr>
          <a:xfrm>
            <a:off x="1066800" y="2057400"/>
            <a:ext cx="6781800" cy="33528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Source (2a)</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Result (2b)</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Place (2c)</a:t>
            </a: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6138433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startAt="2"/>
            </a:pPr>
            <a:r>
              <a:rPr lang="en-US" sz="3600" dirty="0">
                <a:effectLst>
                  <a:outerShdw blurRad="38100" dist="38100" dir="2700000" algn="tl">
                    <a:srgbClr val="000000">
                      <a:alpha val="43137"/>
                    </a:srgbClr>
                  </a:outerShdw>
                </a:effectLst>
              </a:rPr>
              <a:t>Genesis 39:2</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Joseph’s Blessing</a:t>
            </a:r>
          </a:p>
        </p:txBody>
      </p:sp>
      <p:sp>
        <p:nvSpPr>
          <p:cNvPr id="161795" name="Rectangle 3"/>
          <p:cNvSpPr>
            <a:spLocks noGrp="1" noChangeArrowheads="1"/>
          </p:cNvSpPr>
          <p:nvPr>
            <p:ph type="body" idx="1"/>
          </p:nvPr>
        </p:nvSpPr>
        <p:spPr>
          <a:xfrm>
            <a:off x="1066800" y="2057400"/>
            <a:ext cx="6781800" cy="3352800"/>
          </a:xfrm>
        </p:spPr>
        <p:txBody>
          <a:bodyPr/>
          <a:lstStyle/>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Source (2a)</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Result (2b)</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Place (2c)</a:t>
            </a: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6846414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1"/>
          </p:nvPr>
        </p:nvSpPr>
        <p:spPr>
          <a:xfrm>
            <a:off x="1066800" y="1371600"/>
            <a:ext cx="6477000" cy="4419600"/>
          </a:xfrm>
        </p:spPr>
        <p:txBody>
          <a:bodyPr/>
          <a:lstStyle/>
          <a:p>
            <a:pPr marL="457200" lvl="1" indent="-457200" eaLnBrk="1" hangingPunct="1">
              <a:spcBef>
                <a:spcPts val="0"/>
              </a:spcBef>
              <a:spcAft>
                <a:spcPts val="3000"/>
              </a:spcAft>
              <a:buClr>
                <a:schemeClr val="tx2"/>
              </a:buClr>
              <a:buSzPct val="100000"/>
              <a:buFont typeface="+mj-lt"/>
              <a:buAutoNum type="romanUcPeriod" startAt="2"/>
              <a:defRPr/>
            </a:pPr>
            <a:r>
              <a:rPr lang="en-US" b="1" dirty="0">
                <a:solidFill>
                  <a:srgbClr val="FFFFCC"/>
                </a:solidFill>
                <a:effectLst>
                  <a:outerShdw blurRad="38100" dist="38100" dir="2700000" algn="tl">
                    <a:srgbClr val="000000">
                      <a:alpha val="43137"/>
                    </a:srgbClr>
                  </a:outerShdw>
                </a:effectLst>
              </a:rPr>
              <a:t>Genesis 12-50 (four people)</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Abraham (12:1–25:11)</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Isaac (25:12–26:35)</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 (27–36)</a:t>
            </a:r>
          </a:p>
          <a:p>
            <a:pPr marL="914400" lvl="2" indent="-457200" eaLnBrk="1" hangingPunct="1">
              <a:spcBef>
                <a:spcPts val="0"/>
              </a:spcBef>
              <a:spcAft>
                <a:spcPts val="30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Joseph (37–50) </a:t>
            </a:r>
          </a:p>
        </p:txBody>
      </p:sp>
      <p:sp>
        <p:nvSpPr>
          <p:cNvPr id="7" name="Rectangle 2050">
            <a:extLst>
              <a:ext uri="{FF2B5EF4-FFF2-40B4-BE49-F238E27FC236}">
                <a16:creationId xmlns:a16="http://schemas.microsoft.com/office/drawing/2014/main" id="{82F6E191-4850-492E-80EC-DCA9B0ADC8BB}"/>
              </a:ext>
            </a:extLst>
          </p:cNvPr>
          <p:cNvSpPr>
            <a:spLocks noGrp="1" noChangeArrowheads="1"/>
          </p:cNvSpPr>
          <p:nvPr>
            <p:ph type="title"/>
          </p:nvPr>
        </p:nvSpPr>
        <p:spPr>
          <a:xfrm>
            <a:off x="3924300" y="228600"/>
            <a:ext cx="4343400" cy="914400"/>
          </a:xfrm>
        </p:spPr>
        <p:txBody>
          <a:bodyPr/>
          <a:lstStyle/>
          <a:p>
            <a:pPr algn="ctr" eaLnBrk="1" hangingPunct="1"/>
            <a:r>
              <a:rPr lang="en-US" sz="3600" dirty="0"/>
              <a:t>GENESIS STRUCTURE</a:t>
            </a:r>
          </a:p>
        </p:txBody>
      </p:sp>
      <p:pic>
        <p:nvPicPr>
          <p:cNvPr id="8" name="Picture 4" descr="5 Bible Lessons to Learn From the Book of Genesis | Jack Wellman">
            <a:extLst>
              <a:ext uri="{FF2B5EF4-FFF2-40B4-BE49-F238E27FC236}">
                <a16:creationId xmlns:a16="http://schemas.microsoft.com/office/drawing/2014/main" id="{39237039-C3D8-40A9-89D9-6312DC926CD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708955" y="2286000"/>
            <a:ext cx="3432433" cy="2286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F8F7F49B-01B0-4DFB-8914-3EF5260CE88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15600" y="152400"/>
            <a:ext cx="1074928" cy="914400"/>
          </a:xfrm>
          <a:prstGeom prst="rect">
            <a:avLst/>
          </a:prstGeom>
        </p:spPr>
      </p:pic>
    </p:spTree>
    <p:extLst>
      <p:ext uri="{BB962C8B-B14F-4D97-AF65-F5344CB8AC3E}">
        <p14:creationId xmlns:p14="http://schemas.microsoft.com/office/powerpoint/2010/main" val="14617528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F9BC6AC-1898-A7D0-4F54-C25F8CF3CD9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7998"/>
          </a:xfrm>
          <a:prstGeom prst="rect">
            <a:avLst/>
          </a:prstGeom>
        </p:spPr>
      </p:pic>
      <p:sp>
        <p:nvSpPr>
          <p:cNvPr id="38914" name="Rectangle 3"/>
          <p:cNvSpPr>
            <a:spLocks noChangeArrowheads="1"/>
          </p:cNvSpPr>
          <p:nvPr/>
        </p:nvSpPr>
        <p:spPr bwMode="auto">
          <a:xfrm>
            <a:off x="609600" y="1"/>
            <a:ext cx="10972800" cy="363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514350" eaLnBrk="1" hangingPunct="1">
              <a:spcBef>
                <a:spcPts val="0"/>
              </a:spcBef>
              <a:spcAft>
                <a:spcPts val="1200"/>
              </a:spcAft>
              <a:buClr>
                <a:schemeClr val="tx2"/>
              </a:buClr>
              <a:buSzPct val="75000"/>
              <a:defRPr/>
            </a:pPr>
            <a:r>
              <a:rPr lang="en-US" sz="4000" dirty="0">
                <a:solidFill>
                  <a:srgbClr val="00FFFF"/>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John 14:16-17</a:t>
            </a:r>
          </a:p>
          <a:p>
            <a:pPr algn="just">
              <a:spcAft>
                <a:spcPts val="750"/>
              </a:spcAft>
            </a:pP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16 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will ask the Father, and He will give you another Helper, that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may be with you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forever</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17 </a:t>
            </a: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that is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Spirit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truth, whom the world cannot receive, because it does not see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Him</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or know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Him</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you know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Him</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because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abides with you and will be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 you</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5" name="Picture 4">
            <a:extLst>
              <a:ext uri="{FF2B5EF4-FFF2-40B4-BE49-F238E27FC236}">
                <a16:creationId xmlns:a16="http://schemas.microsoft.com/office/drawing/2014/main" id="{A60E0686-98F5-4674-BE21-385559D2CBA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67966" y="3505200"/>
            <a:ext cx="1456068" cy="1371600"/>
          </a:xfrm>
          <a:prstGeom prst="rect">
            <a:avLst/>
          </a:prstGeom>
          <a:ln>
            <a:solidFill>
              <a:schemeClr val="tx1"/>
            </a:solidFill>
          </a:ln>
        </p:spPr>
      </p:pic>
    </p:spTree>
    <p:extLst>
      <p:ext uri="{BB962C8B-B14F-4D97-AF65-F5344CB8AC3E}">
        <p14:creationId xmlns:p14="http://schemas.microsoft.com/office/powerpoint/2010/main" val="10720057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startAt="2"/>
            </a:pPr>
            <a:r>
              <a:rPr lang="en-US" sz="3600" dirty="0">
                <a:effectLst>
                  <a:outerShdw blurRad="38100" dist="38100" dir="2700000" algn="tl">
                    <a:srgbClr val="000000">
                      <a:alpha val="43137"/>
                    </a:srgbClr>
                  </a:outerShdw>
                </a:effectLst>
              </a:rPr>
              <a:t>Genesis 39:2</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Joseph’s Blessing</a:t>
            </a:r>
          </a:p>
        </p:txBody>
      </p:sp>
      <p:sp>
        <p:nvSpPr>
          <p:cNvPr id="161795" name="Rectangle 3"/>
          <p:cNvSpPr>
            <a:spLocks noGrp="1" noChangeArrowheads="1"/>
          </p:cNvSpPr>
          <p:nvPr>
            <p:ph type="body" idx="1"/>
          </p:nvPr>
        </p:nvSpPr>
        <p:spPr>
          <a:xfrm>
            <a:off x="1066800" y="2057400"/>
            <a:ext cx="6781800" cy="33528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Source (2a)</a:t>
            </a:r>
          </a:p>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Result (2b)</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Place (2c)</a:t>
            </a: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705642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3DD2A88D-A347-4000-8512-01EE1A31668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50273" y="228600"/>
            <a:ext cx="8491455" cy="6400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756280833"/>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startAt="2"/>
            </a:pPr>
            <a:r>
              <a:rPr lang="en-US" sz="3600" dirty="0">
                <a:effectLst>
                  <a:outerShdw blurRad="38100" dist="38100" dir="2700000" algn="tl">
                    <a:srgbClr val="000000">
                      <a:alpha val="43137"/>
                    </a:srgbClr>
                  </a:outerShdw>
                </a:effectLst>
              </a:rPr>
              <a:t>Genesis 39:2</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Joseph’s Blessing</a:t>
            </a:r>
          </a:p>
        </p:txBody>
      </p:sp>
      <p:sp>
        <p:nvSpPr>
          <p:cNvPr id="161795" name="Rectangle 3"/>
          <p:cNvSpPr>
            <a:spLocks noGrp="1" noChangeArrowheads="1"/>
          </p:cNvSpPr>
          <p:nvPr>
            <p:ph type="body" idx="1"/>
          </p:nvPr>
        </p:nvSpPr>
        <p:spPr>
          <a:xfrm>
            <a:off x="1066800" y="2057400"/>
            <a:ext cx="6781800" cy="33528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Source (2a)</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Result (2b)</a:t>
            </a:r>
          </a:p>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Place (2c)</a:t>
            </a: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9754978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a:extLst>
              <a:ext uri="{FF2B5EF4-FFF2-40B4-BE49-F238E27FC236}">
                <a16:creationId xmlns:a16="http://schemas.microsoft.com/office/drawing/2014/main" id="{C506E192-E177-4C9C-82CF-A37E487CFAFE}"/>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767068" y="320040"/>
            <a:ext cx="8657864" cy="62179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6867" name="Oval 7">
            <a:extLst>
              <a:ext uri="{FF2B5EF4-FFF2-40B4-BE49-F238E27FC236}">
                <a16:creationId xmlns:a16="http://schemas.microsoft.com/office/drawing/2014/main" id="{4FEF050F-0ECE-4A79-A9B8-912DA7D10BB5}"/>
              </a:ext>
            </a:extLst>
          </p:cNvPr>
          <p:cNvSpPr>
            <a:spLocks noChangeArrowheads="1"/>
          </p:cNvSpPr>
          <p:nvPr/>
        </p:nvSpPr>
        <p:spPr bwMode="auto">
          <a:xfrm>
            <a:off x="2133600" y="3886200"/>
            <a:ext cx="1981200" cy="914400"/>
          </a:xfrm>
          <a:prstGeom prst="ellipse">
            <a:avLst/>
          </a:prstGeom>
          <a:noFill/>
          <a:ln w="762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lvl1pPr>
              <a:spcBef>
                <a:spcPct val="20000"/>
              </a:spcBef>
              <a:buClr>
                <a:schemeClr val="tx2"/>
              </a:buClr>
              <a:buChar char="•"/>
              <a:defRPr sz="3200">
                <a:solidFill>
                  <a:schemeClr val="tx1"/>
                </a:solidFill>
                <a:latin typeface="Calibri" panose="020F0502020204030204" pitchFamily="34" charset="0"/>
              </a:defRPr>
            </a:lvl1pPr>
            <a:lvl2pPr marL="742950" indent="-285750">
              <a:spcBef>
                <a:spcPct val="20000"/>
              </a:spcBef>
              <a:buClr>
                <a:schemeClr val="folHlink"/>
              </a:buClr>
              <a:buChar char="•"/>
              <a:defRPr sz="3200">
                <a:solidFill>
                  <a:schemeClr val="tx1"/>
                </a:solidFill>
                <a:latin typeface="Calibri" panose="020F0502020204030204" pitchFamily="34" charset="0"/>
              </a:defRPr>
            </a:lvl2pPr>
            <a:lvl3pPr marL="1143000" indent="-228600">
              <a:spcBef>
                <a:spcPct val="20000"/>
              </a:spcBef>
              <a:buClr>
                <a:schemeClr val="tx2"/>
              </a:buClr>
              <a:buChar char="•"/>
              <a:defRPr sz="3200">
                <a:solidFill>
                  <a:schemeClr val="tx1"/>
                </a:solidFill>
                <a:latin typeface="Calibri" panose="020F0502020204030204" pitchFamily="34" charset="0"/>
              </a:defRPr>
            </a:lvl3pPr>
            <a:lvl4pPr marL="1600200" indent="-228600">
              <a:spcBef>
                <a:spcPct val="20000"/>
              </a:spcBef>
              <a:buClr>
                <a:schemeClr val="tx1"/>
              </a:buClr>
              <a:buChar char="•"/>
              <a:defRPr sz="3200">
                <a:solidFill>
                  <a:schemeClr val="tx1"/>
                </a:solidFill>
                <a:latin typeface="Calibri" panose="020F0502020204030204" pitchFamily="34" charset="0"/>
              </a:defRPr>
            </a:lvl4pPr>
            <a:lvl5pPr marL="2057400" indent="-228600">
              <a:spcBef>
                <a:spcPct val="20000"/>
              </a:spcBef>
              <a:buClr>
                <a:schemeClr val="tx1"/>
              </a:buClr>
              <a:buChar char="•"/>
              <a:defRPr sz="32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Char char="•"/>
              <a:defRPr sz="32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Char char="•"/>
              <a:defRPr sz="32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Char char="•"/>
              <a:defRPr sz="32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Char char="•"/>
              <a:defRPr sz="3200">
                <a:solidFill>
                  <a:schemeClr val="tx1"/>
                </a:solidFill>
                <a:latin typeface="Calibri" panose="020F0502020204030204" pitchFamily="34" charset="0"/>
              </a:defRPr>
            </a:lvl9pPr>
          </a:lstStyle>
          <a:p>
            <a:pPr>
              <a:spcBef>
                <a:spcPct val="0"/>
              </a:spcBef>
              <a:buClrTx/>
              <a:buFontTx/>
              <a:buNone/>
            </a:pPr>
            <a:endParaRPr lang="en-US" altLang="en-US" sz="1800"/>
          </a:p>
        </p:txBody>
      </p:sp>
      <p:sp>
        <p:nvSpPr>
          <p:cNvPr id="36869" name="Oval 7">
            <a:extLst>
              <a:ext uri="{FF2B5EF4-FFF2-40B4-BE49-F238E27FC236}">
                <a16:creationId xmlns:a16="http://schemas.microsoft.com/office/drawing/2014/main" id="{6AAA5BEA-562D-4E5E-AB31-B9C2CB305F83}"/>
              </a:ext>
            </a:extLst>
          </p:cNvPr>
          <p:cNvSpPr>
            <a:spLocks noChangeArrowheads="1"/>
          </p:cNvSpPr>
          <p:nvPr/>
        </p:nvSpPr>
        <p:spPr bwMode="auto">
          <a:xfrm>
            <a:off x="6629400" y="533400"/>
            <a:ext cx="1600200" cy="914400"/>
          </a:xfrm>
          <a:prstGeom prst="ellipse">
            <a:avLst/>
          </a:prstGeom>
          <a:noFill/>
          <a:ln w="762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lvl1pPr>
              <a:spcBef>
                <a:spcPct val="20000"/>
              </a:spcBef>
              <a:buClr>
                <a:schemeClr val="tx2"/>
              </a:buClr>
              <a:buChar char="•"/>
              <a:defRPr sz="3200">
                <a:solidFill>
                  <a:schemeClr val="tx1"/>
                </a:solidFill>
                <a:latin typeface="Calibri" panose="020F0502020204030204" pitchFamily="34" charset="0"/>
              </a:defRPr>
            </a:lvl1pPr>
            <a:lvl2pPr marL="742950" indent="-285750">
              <a:spcBef>
                <a:spcPct val="20000"/>
              </a:spcBef>
              <a:buClr>
                <a:schemeClr val="folHlink"/>
              </a:buClr>
              <a:buChar char="•"/>
              <a:defRPr sz="3200">
                <a:solidFill>
                  <a:schemeClr val="tx1"/>
                </a:solidFill>
                <a:latin typeface="Calibri" panose="020F0502020204030204" pitchFamily="34" charset="0"/>
              </a:defRPr>
            </a:lvl2pPr>
            <a:lvl3pPr marL="1143000" indent="-228600">
              <a:spcBef>
                <a:spcPct val="20000"/>
              </a:spcBef>
              <a:buClr>
                <a:schemeClr val="tx2"/>
              </a:buClr>
              <a:buChar char="•"/>
              <a:defRPr sz="3200">
                <a:solidFill>
                  <a:schemeClr val="tx1"/>
                </a:solidFill>
                <a:latin typeface="Calibri" panose="020F0502020204030204" pitchFamily="34" charset="0"/>
              </a:defRPr>
            </a:lvl3pPr>
            <a:lvl4pPr marL="1600200" indent="-228600">
              <a:spcBef>
                <a:spcPct val="20000"/>
              </a:spcBef>
              <a:buClr>
                <a:schemeClr val="tx1"/>
              </a:buClr>
              <a:buChar char="•"/>
              <a:defRPr sz="3200">
                <a:solidFill>
                  <a:schemeClr val="tx1"/>
                </a:solidFill>
                <a:latin typeface="Calibri" panose="020F0502020204030204" pitchFamily="34" charset="0"/>
              </a:defRPr>
            </a:lvl4pPr>
            <a:lvl5pPr marL="2057400" indent="-228600">
              <a:spcBef>
                <a:spcPct val="20000"/>
              </a:spcBef>
              <a:buClr>
                <a:schemeClr val="tx1"/>
              </a:buClr>
              <a:buChar char="•"/>
              <a:defRPr sz="32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Char char="•"/>
              <a:defRPr sz="32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Char char="•"/>
              <a:defRPr sz="32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Char char="•"/>
              <a:defRPr sz="32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Char char="•"/>
              <a:defRPr sz="3200">
                <a:solidFill>
                  <a:schemeClr val="tx1"/>
                </a:solidFill>
                <a:latin typeface="Calibri" panose="020F0502020204030204" pitchFamily="34" charset="0"/>
              </a:defRPr>
            </a:lvl9pPr>
          </a:lstStyle>
          <a:p>
            <a:pPr>
              <a:spcBef>
                <a:spcPct val="0"/>
              </a:spcBef>
              <a:buClrTx/>
              <a:buFontTx/>
              <a:buNone/>
            </a:pPr>
            <a:endParaRPr lang="en-US" altLang="en-US" sz="1800"/>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1100704" y="1752600"/>
            <a:ext cx="7239000" cy="2743200"/>
          </a:xfrm>
        </p:spPr>
        <p:txBody>
          <a:bodyPr/>
          <a:lstStyle/>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Purchase of Joseph (1)</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Blessing of Joseph (2)</a:t>
            </a:r>
          </a:p>
          <a:p>
            <a:pPr marL="457200" lvl="2" indent="-457200" eaLnBrk="1" hangingPunct="1">
              <a:spcBef>
                <a:spcPts val="0"/>
              </a:spcBef>
              <a:spcAft>
                <a:spcPts val="24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Promotion of Joseph (3-4)</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Blessing to Potiphar (5)</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Joseph’s control (6a)</a:t>
            </a:r>
          </a:p>
          <a:p>
            <a:pPr marL="457200" lvl="2" indent="-457200" eaLnBrk="1" hangingPunct="1">
              <a:spcBef>
                <a:spcPts val="0"/>
              </a:spcBef>
              <a:spcAft>
                <a:spcPts val="24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 </a:t>
            </a:r>
            <a:r>
              <a:rPr lang="en-US" dirty="0">
                <a:effectLst>
                  <a:outerShdw blurRad="38100" dist="38100" dir="2700000" algn="tl">
                    <a:srgbClr val="000000">
                      <a:alpha val="43137"/>
                    </a:srgbClr>
                  </a:outerShdw>
                </a:effectLst>
              </a:rPr>
              <a:t>Joseph’s attractiveness (6b)</a:t>
            </a:r>
          </a:p>
        </p:txBody>
      </p:sp>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 Genesis 39:1-6</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Blessing</a:t>
            </a:r>
          </a:p>
        </p:txBody>
      </p:sp>
      <p:pic>
        <p:nvPicPr>
          <p:cNvPr id="2" name="Picture 1">
            <a:extLst>
              <a:ext uri="{FF2B5EF4-FFF2-40B4-BE49-F238E27FC236}">
                <a16:creationId xmlns:a16="http://schemas.microsoft.com/office/drawing/2014/main" id="{839BFF80-26DA-A40D-2528-C9550E957C5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5008860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startAt="3"/>
            </a:pPr>
            <a:r>
              <a:rPr lang="en-US" sz="3600" dirty="0">
                <a:effectLst>
                  <a:outerShdw blurRad="38100" dist="38100" dir="2700000" algn="tl">
                    <a:srgbClr val="000000">
                      <a:alpha val="43137"/>
                    </a:srgbClr>
                  </a:outerShdw>
                </a:effectLst>
              </a:rPr>
              <a:t>Genesis 39:3-4</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Joseph’s Promotion</a:t>
            </a:r>
          </a:p>
        </p:txBody>
      </p:sp>
      <p:sp>
        <p:nvSpPr>
          <p:cNvPr id="161795" name="Rectangle 3"/>
          <p:cNvSpPr>
            <a:spLocks noGrp="1" noChangeArrowheads="1"/>
          </p:cNvSpPr>
          <p:nvPr>
            <p:ph type="body" idx="1"/>
          </p:nvPr>
        </p:nvSpPr>
        <p:spPr>
          <a:xfrm>
            <a:off x="1066800" y="2057400"/>
            <a:ext cx="6781800" cy="33528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Potiphar’s observation (3)</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Potiphar’s promotion (4)</a:t>
            </a: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40819514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startAt="3"/>
            </a:pPr>
            <a:r>
              <a:rPr lang="en-US" sz="3600" dirty="0">
                <a:effectLst>
                  <a:outerShdw blurRad="38100" dist="38100" dir="2700000" algn="tl">
                    <a:srgbClr val="000000">
                      <a:alpha val="43137"/>
                    </a:srgbClr>
                  </a:outerShdw>
                </a:effectLst>
              </a:rPr>
              <a:t>Genesis 39:3-4</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Joseph’s Promotion</a:t>
            </a:r>
          </a:p>
        </p:txBody>
      </p:sp>
      <p:sp>
        <p:nvSpPr>
          <p:cNvPr id="161795" name="Rectangle 3"/>
          <p:cNvSpPr>
            <a:spLocks noGrp="1" noChangeArrowheads="1"/>
          </p:cNvSpPr>
          <p:nvPr>
            <p:ph type="body" idx="1"/>
          </p:nvPr>
        </p:nvSpPr>
        <p:spPr>
          <a:xfrm>
            <a:off x="1066800" y="2057400"/>
            <a:ext cx="6781800" cy="3352800"/>
          </a:xfrm>
        </p:spPr>
        <p:txBody>
          <a:bodyPr/>
          <a:lstStyle/>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Potiphar’s observation (3)</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Potiphar’s promotion (4)</a:t>
            </a: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7359285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1AFD06A-8923-45A4-BE0C-5B2A072CBB26}"/>
              </a:ext>
            </a:extLst>
          </p:cNvPr>
          <p:cNvPicPr>
            <a:picLocks noChangeAspect="1"/>
          </p:cNvPicPr>
          <p:nvPr/>
        </p:nvPicPr>
        <p:blipFill>
          <a:blip r:embed="rId2"/>
          <a:stretch>
            <a:fillRect/>
          </a:stretch>
        </p:blipFill>
        <p:spPr>
          <a:xfrm>
            <a:off x="0" y="0"/>
            <a:ext cx="12191999" cy="6858000"/>
          </a:xfrm>
          <a:prstGeom prst="rect">
            <a:avLst/>
          </a:prstGeom>
        </p:spPr>
      </p:pic>
      <p:sp>
        <p:nvSpPr>
          <p:cNvPr id="3" name="Content Placeholder 2">
            <a:extLst>
              <a:ext uri="{FF2B5EF4-FFF2-40B4-BE49-F238E27FC236}">
                <a16:creationId xmlns:a16="http://schemas.microsoft.com/office/drawing/2014/main" id="{9F3BD21D-5830-467D-A8D6-78FE35815F5F}"/>
              </a:ext>
            </a:extLst>
          </p:cNvPr>
          <p:cNvSpPr>
            <a:spLocks noGrp="1"/>
          </p:cNvSpPr>
          <p:nvPr>
            <p:ph idx="1"/>
          </p:nvPr>
        </p:nvSpPr>
        <p:spPr>
          <a:xfrm>
            <a:off x="609600" y="0"/>
            <a:ext cx="10972800" cy="2971800"/>
          </a:xfrm>
        </p:spPr>
        <p:txBody>
          <a:bodyPr/>
          <a:lstStyle/>
          <a:p>
            <a:pPr marL="0" indent="0" algn="ctr" eaLnBrk="1" hangingPunct="1">
              <a:spcBef>
                <a:spcPts val="0"/>
              </a:spcBef>
              <a:spcAft>
                <a:spcPts val="1200"/>
              </a:spcAft>
              <a:buClr>
                <a:schemeClr val="tx1"/>
              </a:buClr>
              <a:buNone/>
              <a:defRPr/>
            </a:pPr>
            <a:r>
              <a:rPr lang="en-US" sz="4000" kern="1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Matt 5:13, 16 </a:t>
            </a:r>
          </a:p>
          <a:p>
            <a:pPr marL="0" indent="0" algn="just" eaLnBrk="1" hangingPunct="1">
              <a:spcBef>
                <a:spcPts val="0"/>
              </a:spcBef>
              <a:buNone/>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“You are the light of the world. A </a:t>
            </a: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city set on a hill</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cannot be hidden…Let your light shine before men in such a way that they may see your good works, and glorify your Father who is in heaven.”</a:t>
            </a:r>
          </a:p>
        </p:txBody>
      </p:sp>
      <p:pic>
        <p:nvPicPr>
          <p:cNvPr id="24580" name="Picture 2">
            <a:extLst>
              <a:ext uri="{FF2B5EF4-FFF2-40B4-BE49-F238E27FC236}">
                <a16:creationId xmlns:a16="http://schemas.microsoft.com/office/drawing/2014/main" id="{9DBA61E8-AC7D-4B06-960A-78928F45DA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7497" y="2514600"/>
            <a:ext cx="1997006"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1202577"/>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startAt="3"/>
            </a:pPr>
            <a:r>
              <a:rPr lang="en-US" sz="3600" dirty="0">
                <a:effectLst>
                  <a:outerShdw blurRad="38100" dist="38100" dir="2700000" algn="tl">
                    <a:srgbClr val="000000">
                      <a:alpha val="43137"/>
                    </a:srgbClr>
                  </a:outerShdw>
                </a:effectLst>
              </a:rPr>
              <a:t>Genesis 39:3-4</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Joseph’s Promotion</a:t>
            </a:r>
          </a:p>
        </p:txBody>
      </p:sp>
      <p:sp>
        <p:nvSpPr>
          <p:cNvPr id="161795" name="Rectangle 3"/>
          <p:cNvSpPr>
            <a:spLocks noGrp="1" noChangeArrowheads="1"/>
          </p:cNvSpPr>
          <p:nvPr>
            <p:ph type="body" idx="1"/>
          </p:nvPr>
        </p:nvSpPr>
        <p:spPr>
          <a:xfrm>
            <a:off x="1066800" y="2057400"/>
            <a:ext cx="6781800" cy="33528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Potiphar’s observation (3)</a:t>
            </a:r>
          </a:p>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Potiphar’s promotion (4)</a:t>
            </a: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5588997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Genesis </a:t>
            </a:r>
            <a:r>
              <a:rPr lang="en-US" sz="3600" dirty="0">
                <a:effectLst>
                  <a:outerShdw blurRad="38100" dist="38100" dir="2700000" algn="tl">
                    <a:srgbClr val="000000">
                      <a:alpha val="43137"/>
                    </a:srgbClr>
                  </a:outerShdw>
                </a:effectLst>
                <a:cs typeface="Calibri" panose="020F0502020204030204" pitchFamily="34" charset="0"/>
              </a:rPr>
              <a:t>37:2-36</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Joseph Sold unto Egypt</a:t>
            </a:r>
          </a:p>
        </p:txBody>
      </p:sp>
      <p:sp>
        <p:nvSpPr>
          <p:cNvPr id="161795" name="Rectangle 3"/>
          <p:cNvSpPr>
            <a:spLocks noGrp="1" noChangeArrowheads="1"/>
          </p:cNvSpPr>
          <p:nvPr>
            <p:ph type="body" idx="1"/>
          </p:nvPr>
        </p:nvSpPr>
        <p:spPr>
          <a:xfrm>
            <a:off x="627513" y="1714500"/>
            <a:ext cx="8059287" cy="3429000"/>
          </a:xfrm>
        </p:spPr>
        <p:txBody>
          <a:bodyPr/>
          <a:lstStyle/>
          <a:p>
            <a:pPr marL="571500" lvl="1" indent="-5715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Joseph’s coat (37:2-4)</a:t>
            </a:r>
          </a:p>
          <a:p>
            <a:pPr marL="571500" lvl="1" indent="-5715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Joseph’s dreams (37:5-11)</a:t>
            </a:r>
          </a:p>
          <a:p>
            <a:pPr marL="571500" lvl="1" indent="-5715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Joseph’s pit  (37:12-24)</a:t>
            </a:r>
          </a:p>
          <a:p>
            <a:pPr marL="571500" lvl="1" indent="-5715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Joseph’s enslavement (37:25-36)</a:t>
            </a:r>
          </a:p>
        </p:txBody>
      </p:sp>
      <p:pic>
        <p:nvPicPr>
          <p:cNvPr id="2" name="Picture 1">
            <a:extLst>
              <a:ext uri="{FF2B5EF4-FFF2-40B4-BE49-F238E27FC236}">
                <a16:creationId xmlns:a16="http://schemas.microsoft.com/office/drawing/2014/main" id="{C0839479-96CF-1F7A-43B5-D05CAFC82BD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4485431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1100704" y="1752600"/>
            <a:ext cx="7239000" cy="2743200"/>
          </a:xfrm>
        </p:spPr>
        <p:txBody>
          <a:bodyPr/>
          <a:lstStyle/>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Purchase of Joseph (1)</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Blessing of Joseph (2)</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Promotion of Joseph (3-4)</a:t>
            </a:r>
          </a:p>
          <a:p>
            <a:pPr marL="457200" lvl="2" indent="-457200" eaLnBrk="1" hangingPunct="1">
              <a:spcBef>
                <a:spcPts val="0"/>
              </a:spcBef>
              <a:spcAft>
                <a:spcPts val="24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Blessing to Potiphar (5)</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Joseph’s control (6a)</a:t>
            </a:r>
          </a:p>
          <a:p>
            <a:pPr marL="457200" lvl="2" indent="-457200" eaLnBrk="1" hangingPunct="1">
              <a:spcBef>
                <a:spcPts val="0"/>
              </a:spcBef>
              <a:spcAft>
                <a:spcPts val="24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 </a:t>
            </a:r>
            <a:r>
              <a:rPr lang="en-US" dirty="0">
                <a:effectLst>
                  <a:outerShdw blurRad="38100" dist="38100" dir="2700000" algn="tl">
                    <a:srgbClr val="000000">
                      <a:alpha val="43137"/>
                    </a:srgbClr>
                  </a:outerShdw>
                </a:effectLst>
              </a:rPr>
              <a:t>Joseph’s attractiveness (6b)</a:t>
            </a:r>
          </a:p>
        </p:txBody>
      </p:sp>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 Genesis 39:1-6</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Blessing</a:t>
            </a:r>
          </a:p>
        </p:txBody>
      </p:sp>
      <p:pic>
        <p:nvPicPr>
          <p:cNvPr id="2" name="Picture 1">
            <a:extLst>
              <a:ext uri="{FF2B5EF4-FFF2-40B4-BE49-F238E27FC236}">
                <a16:creationId xmlns:a16="http://schemas.microsoft.com/office/drawing/2014/main" id="{839BFF80-26DA-A40D-2528-C9550E957C5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4071503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4095750" y="228600"/>
            <a:ext cx="4000500" cy="914400"/>
          </a:xfrm>
        </p:spPr>
        <p:txBody>
          <a:bodyPr/>
          <a:lstStyle/>
          <a:p>
            <a:pPr algn="ctr" eaLnBrk="1" hangingPunct="1"/>
            <a:r>
              <a:rPr lang="en-US" sz="3600">
                <a:effectLst>
                  <a:outerShdw blurRad="38100" dist="38100" dir="2700000" algn="tl">
                    <a:srgbClr val="000000">
                      <a:alpha val="43137"/>
                    </a:srgbClr>
                  </a:outerShdw>
                </a:effectLst>
              </a:rPr>
              <a:t>8 </a:t>
            </a:r>
            <a:r>
              <a:rPr lang="en-US" sz="3600" dirty="0">
                <a:effectLst>
                  <a:outerShdw blurRad="38100" dist="38100" dir="2700000" algn="tl">
                    <a:srgbClr val="000000">
                      <a:alpha val="43137"/>
                    </a:srgbClr>
                  </a:outerShdw>
                </a:effectLst>
              </a:rPr>
              <a:t>New Promises</a:t>
            </a:r>
            <a:br>
              <a:rPr lang="en-US" sz="3600" dirty="0">
                <a:effectLst>
                  <a:outerShdw blurRad="38100" dist="38100" dir="2700000" algn="tl">
                    <a:srgbClr val="000000">
                      <a:alpha val="43137"/>
                    </a:srgbClr>
                  </a:outerShdw>
                </a:effectLst>
              </a:rPr>
            </a:br>
            <a:r>
              <a:rPr lang="en-US" sz="2800" b="1" dirty="0">
                <a:solidFill>
                  <a:srgbClr val="FFFFCC"/>
                </a:solidFill>
                <a:effectLst>
                  <a:outerShdw blurRad="38100" dist="38100" dir="2700000" algn="tl">
                    <a:srgbClr val="000000">
                      <a:alpha val="43137"/>
                    </a:srgbClr>
                  </a:outerShdw>
                </a:effectLst>
                <a:ea typeface="+mn-ea"/>
                <a:cs typeface="+mn-cs"/>
              </a:rPr>
              <a:t>Genesis 12:1-3</a:t>
            </a:r>
          </a:p>
        </p:txBody>
      </p:sp>
      <p:sp>
        <p:nvSpPr>
          <p:cNvPr id="161795" name="Rectangle 3"/>
          <p:cNvSpPr>
            <a:spLocks noGrp="1" noChangeArrowheads="1"/>
          </p:cNvSpPr>
          <p:nvPr>
            <p:ph type="body" idx="1"/>
          </p:nvPr>
        </p:nvSpPr>
        <p:spPr>
          <a:xfrm>
            <a:off x="585217" y="1295400"/>
            <a:ext cx="7187183" cy="5029200"/>
          </a:xfrm>
        </p:spPr>
        <p:txBody>
          <a:bodyPr/>
          <a:lstStyle/>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Land (Gen. 12:1b)</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Great nation (Gen. 12:2a)</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Personal blessing (Gen. 12:2b)</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Great name (Gen. 12:2c)</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Blessing to others (Gen. 12:2d)</a:t>
            </a:r>
          </a:p>
          <a:p>
            <a:pPr marL="457200" lvl="2" indent="-457200" eaLnBrk="1" hangingPunct="1">
              <a:spcBef>
                <a:spcPts val="0"/>
              </a:spcBef>
              <a:spcAft>
                <a:spcPts val="12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Blessing to blessers (Gen. 12:3a)</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Cursing to cursers (Gen. 12:3b)</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Blessing to the world (Gen. 12:3c)</a:t>
            </a:r>
          </a:p>
        </p:txBody>
      </p:sp>
      <p:pic>
        <p:nvPicPr>
          <p:cNvPr id="5" name="Picture 4">
            <a:extLst>
              <a:ext uri="{FF2B5EF4-FFF2-40B4-BE49-F238E27FC236}">
                <a16:creationId xmlns:a16="http://schemas.microsoft.com/office/drawing/2014/main" id="{EE27123E-9DB2-4BDE-9657-DD1FB4967A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16785492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E9856C0-8DBA-44EE-B8F2-6FB365CF5B0D}"/>
              </a:ext>
            </a:extLst>
          </p:cNvPr>
          <p:cNvPicPr>
            <a:picLocks noChangeAspect="1"/>
          </p:cNvPicPr>
          <p:nvPr/>
        </p:nvPicPr>
        <p:blipFill>
          <a:blip r:embed="rId2"/>
          <a:stretch>
            <a:fillRect/>
          </a:stretch>
        </p:blipFill>
        <p:spPr>
          <a:xfrm>
            <a:off x="0" y="1"/>
            <a:ext cx="12192000" cy="6857999"/>
          </a:xfrm>
          <a:prstGeom prst="rect">
            <a:avLst/>
          </a:prstGeom>
        </p:spPr>
      </p:pic>
      <p:sp>
        <p:nvSpPr>
          <p:cNvPr id="134147" name="Rectangle 1"/>
          <p:cNvSpPr>
            <a:spLocks noChangeArrowheads="1"/>
          </p:cNvSpPr>
          <p:nvPr/>
        </p:nvSpPr>
        <p:spPr bwMode="auto">
          <a:xfrm>
            <a:off x="609600" y="0"/>
            <a:ext cx="10972799" cy="2523768"/>
          </a:xfrm>
          <a:prstGeom prst="rect">
            <a:avLst/>
          </a:prstGeom>
          <a:noFill/>
          <a:ln w="28575">
            <a:noFill/>
            <a:miter lim="800000"/>
            <a:headEnd/>
            <a:tailEnd/>
          </a:ln>
        </p:spPr>
        <p:txBody>
          <a:bodyPr wrap="square">
            <a:spAutoFit/>
          </a:bodyPr>
          <a:lstStyle/>
          <a:p>
            <a:pPr algn="ctr">
              <a:spcAft>
                <a:spcPts val="1200"/>
              </a:spcAft>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12:3</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will bless those who bless you</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 one who curses you I will curse. And in you all the families of the earth will be blessed.”</a:t>
            </a:r>
          </a:p>
        </p:txBody>
      </p:sp>
      <p:pic>
        <p:nvPicPr>
          <p:cNvPr id="3" name="Picture 2" descr="A close up of text on a white background&#10;&#10;Description automatically generated">
            <a:extLst>
              <a:ext uri="{FF2B5EF4-FFF2-40B4-BE49-F238E27FC236}">
                <a16:creationId xmlns:a16="http://schemas.microsoft.com/office/drawing/2014/main" id="{A525CB14-0D8D-4CF1-89E1-8E2BADA2D1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47132" y="2682240"/>
            <a:ext cx="1697736" cy="2194560"/>
          </a:xfrm>
          <a:prstGeom prst="rect">
            <a:avLst/>
          </a:prstGeom>
        </p:spPr>
      </p:pic>
    </p:spTree>
    <p:extLst>
      <p:ext uri="{BB962C8B-B14F-4D97-AF65-F5344CB8AC3E}">
        <p14:creationId xmlns:p14="http://schemas.microsoft.com/office/powerpoint/2010/main" val="15479420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1100704" y="1752600"/>
            <a:ext cx="7239000" cy="2743200"/>
          </a:xfrm>
        </p:spPr>
        <p:txBody>
          <a:bodyPr/>
          <a:lstStyle/>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Purchase of Joseph (1)</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Blessing of Joseph (2)</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Promotion of Joseph (3-4)</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Blessing to Potiphar (5)</a:t>
            </a:r>
          </a:p>
          <a:p>
            <a:pPr marL="457200" lvl="2" indent="-457200" eaLnBrk="1" hangingPunct="1">
              <a:spcBef>
                <a:spcPts val="0"/>
              </a:spcBef>
              <a:spcAft>
                <a:spcPts val="24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Joseph’s control (6a)</a:t>
            </a:r>
          </a:p>
          <a:p>
            <a:pPr marL="457200" lvl="2" indent="-457200" eaLnBrk="1" hangingPunct="1">
              <a:spcBef>
                <a:spcPts val="0"/>
              </a:spcBef>
              <a:spcAft>
                <a:spcPts val="24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 </a:t>
            </a:r>
            <a:r>
              <a:rPr lang="en-US" dirty="0">
                <a:effectLst>
                  <a:outerShdw blurRad="38100" dist="38100" dir="2700000" algn="tl">
                    <a:srgbClr val="000000">
                      <a:alpha val="43137"/>
                    </a:srgbClr>
                  </a:outerShdw>
                </a:effectLst>
              </a:rPr>
              <a:t>Joseph’s attractiveness (6b)</a:t>
            </a:r>
          </a:p>
        </p:txBody>
      </p:sp>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 Genesis 39:1-6</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Blessing</a:t>
            </a:r>
          </a:p>
        </p:txBody>
      </p:sp>
      <p:pic>
        <p:nvPicPr>
          <p:cNvPr id="2" name="Picture 1">
            <a:extLst>
              <a:ext uri="{FF2B5EF4-FFF2-40B4-BE49-F238E27FC236}">
                <a16:creationId xmlns:a16="http://schemas.microsoft.com/office/drawing/2014/main" id="{839BFF80-26DA-A40D-2528-C9550E957C5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7099479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1100704" y="1752600"/>
            <a:ext cx="7239000" cy="2743200"/>
          </a:xfrm>
        </p:spPr>
        <p:txBody>
          <a:bodyPr/>
          <a:lstStyle/>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Purchase of Joseph (1)</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Blessing of Joseph (2)</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Promotion of Joseph (3-4)</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Blessing to Potiphar (5)</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Joseph’s control (6a)</a:t>
            </a:r>
          </a:p>
          <a:p>
            <a:pPr marL="457200" lvl="2" indent="-457200" eaLnBrk="1" hangingPunct="1">
              <a:spcBef>
                <a:spcPts val="0"/>
              </a:spcBef>
              <a:spcAft>
                <a:spcPts val="24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 </a:t>
            </a:r>
            <a:r>
              <a:rPr lang="en-US" b="1" u="sng" dirty="0">
                <a:solidFill>
                  <a:srgbClr val="FFFFCC"/>
                </a:solidFill>
                <a:effectLst>
                  <a:outerShdw blurRad="38100" dist="38100" dir="2700000" algn="tl">
                    <a:srgbClr val="000000">
                      <a:alpha val="43137"/>
                    </a:srgbClr>
                  </a:outerShdw>
                </a:effectLst>
              </a:rPr>
              <a:t>Joseph’s attractiveness (6b)</a:t>
            </a:r>
          </a:p>
        </p:txBody>
      </p:sp>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 Genesis 39:1-6</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Blessing</a:t>
            </a:r>
          </a:p>
        </p:txBody>
      </p:sp>
      <p:pic>
        <p:nvPicPr>
          <p:cNvPr id="2" name="Picture 1">
            <a:extLst>
              <a:ext uri="{FF2B5EF4-FFF2-40B4-BE49-F238E27FC236}">
                <a16:creationId xmlns:a16="http://schemas.microsoft.com/office/drawing/2014/main" id="{839BFF80-26DA-A40D-2528-C9550E957C5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41862785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a:extLst>
              <a:ext uri="{FF2B5EF4-FFF2-40B4-BE49-F238E27FC236}">
                <a16:creationId xmlns:a16="http://schemas.microsoft.com/office/drawing/2014/main" id="{187B8344-8066-4514-261E-1EEFEAC8DC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4" name="Rectangle 3">
            <a:extLst>
              <a:ext uri="{FF2B5EF4-FFF2-40B4-BE49-F238E27FC236}">
                <a16:creationId xmlns:a16="http://schemas.microsoft.com/office/drawing/2014/main" id="{8D2ABFB6-5717-9337-0469-0FB1BFE1386D}"/>
              </a:ext>
            </a:extLst>
          </p:cNvPr>
          <p:cNvSpPr>
            <a:spLocks noChangeArrowheads="1"/>
          </p:cNvSpPr>
          <p:nvPr/>
        </p:nvSpPr>
        <p:spPr bwMode="auto">
          <a:xfrm>
            <a:off x="609600" y="0"/>
            <a:ext cx="10972800" cy="2486025"/>
          </a:xfrm>
          <a:prstGeom prst="rect">
            <a:avLst/>
          </a:prstGeom>
          <a:noFill/>
          <a:ln>
            <a:noFill/>
          </a:ln>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900"/>
              </a:spcAft>
              <a:defRPr/>
            </a:pPr>
            <a:r>
              <a:rPr lang="en-US" sz="4000" kern="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2 Cor. 4:16</a:t>
            </a:r>
            <a:endParaRPr lang="en-US" altLang="en-US" sz="4000" kern="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p>
            <a:pPr algn="just">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“Therefore, we do not lose heart, but though our outer man is decaying, yet our inner man is being renewed day by day.”</a:t>
            </a:r>
          </a:p>
        </p:txBody>
      </p:sp>
      <p:pic>
        <p:nvPicPr>
          <p:cNvPr id="65540" name="Picture 1">
            <a:extLst>
              <a:ext uri="{FF2B5EF4-FFF2-40B4-BE49-F238E27FC236}">
                <a16:creationId xmlns:a16="http://schemas.microsoft.com/office/drawing/2014/main" id="{F039C13B-F317-35A5-A1EB-9854A83005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0533" t="26666" r="10533" b="11111"/>
          <a:stretch>
            <a:fillRect/>
          </a:stretch>
        </p:blipFill>
        <p:spPr bwMode="auto">
          <a:xfrm>
            <a:off x="5246688" y="2438400"/>
            <a:ext cx="1698625"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45FCC3-4B34-77C9-37B1-4B8EE710B248}"/>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AF334291-5F34-B076-F4DB-A129DFCE34CD}"/>
              </a:ext>
            </a:extLst>
          </p:cNvPr>
          <p:cNvSpPr>
            <a:spLocks noGrp="1" noChangeArrowheads="1"/>
          </p:cNvSpPr>
          <p:nvPr>
            <p:ph type="title"/>
          </p:nvPr>
        </p:nvSpPr>
        <p:spPr>
          <a:xfrm>
            <a:off x="2971800" y="163567"/>
            <a:ext cx="6486525" cy="914400"/>
          </a:xfrm>
        </p:spPr>
        <p:txBody>
          <a:bodyPr/>
          <a:lstStyle/>
          <a:p>
            <a:pPr algn="ctr" eaLnBrk="1" hangingPunct="1"/>
            <a:r>
              <a:rPr lang="en-US" sz="3600" dirty="0">
                <a:effectLst>
                  <a:outerShdw blurRad="38100" dist="38100" dir="2700000" algn="tl">
                    <a:srgbClr val="000000">
                      <a:alpha val="43137"/>
                    </a:srgbClr>
                  </a:outerShdw>
                </a:effectLst>
              </a:rPr>
              <a:t>Genesis </a:t>
            </a:r>
            <a:r>
              <a:rPr lang="en-US" sz="3600" dirty="0">
                <a:effectLst>
                  <a:outerShdw blurRad="38100" dist="38100" dir="2700000" algn="tl">
                    <a:srgbClr val="000000">
                      <a:alpha val="43137"/>
                    </a:srgbClr>
                  </a:outerShdw>
                </a:effectLst>
                <a:cs typeface="Calibri" panose="020F0502020204030204" pitchFamily="34" charset="0"/>
              </a:rPr>
              <a:t>39:1-23</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Joseph in Potiphar's House</a:t>
            </a:r>
          </a:p>
        </p:txBody>
      </p:sp>
      <p:sp>
        <p:nvSpPr>
          <p:cNvPr id="161795" name="Rectangle 3">
            <a:extLst>
              <a:ext uri="{FF2B5EF4-FFF2-40B4-BE49-F238E27FC236}">
                <a16:creationId xmlns:a16="http://schemas.microsoft.com/office/drawing/2014/main" id="{1BE9AC0F-EC6D-9E30-3777-03FAF3FF44D3}"/>
              </a:ext>
            </a:extLst>
          </p:cNvPr>
          <p:cNvSpPr>
            <a:spLocks noGrp="1" noChangeArrowheads="1"/>
          </p:cNvSpPr>
          <p:nvPr>
            <p:ph type="body" idx="1"/>
          </p:nvPr>
        </p:nvSpPr>
        <p:spPr>
          <a:xfrm>
            <a:off x="627513" y="1714500"/>
            <a:ext cx="8059287" cy="3429000"/>
          </a:xfrm>
        </p:spPr>
        <p:txBody>
          <a:bodyPr/>
          <a:lstStyle/>
          <a:p>
            <a:pPr marL="571500" lvl="1" indent="-5715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Blessing (39:1-6)</a:t>
            </a:r>
          </a:p>
          <a:p>
            <a:pPr marL="571500" lvl="1" indent="-571500" eaLnBrk="1" hangingPunct="1">
              <a:spcBef>
                <a:spcPts val="0"/>
              </a:spcBef>
              <a:spcAft>
                <a:spcPts val="36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rPr>
              <a:t>Temptation &amp; Accusation (39:7-18)</a:t>
            </a:r>
          </a:p>
          <a:p>
            <a:pPr marL="571500" lvl="1" indent="-5715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Prison (39:19-23)</a:t>
            </a:r>
          </a:p>
        </p:txBody>
      </p:sp>
      <p:pic>
        <p:nvPicPr>
          <p:cNvPr id="2" name="Picture 1">
            <a:extLst>
              <a:ext uri="{FF2B5EF4-FFF2-40B4-BE49-F238E27FC236}">
                <a16:creationId xmlns:a16="http://schemas.microsoft.com/office/drawing/2014/main" id="{80D67D7F-835D-44EE-A258-298EA49A475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5361744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1100704" y="1752600"/>
            <a:ext cx="7239000" cy="2743200"/>
          </a:xfrm>
        </p:spPr>
        <p:txBody>
          <a:bodyPr/>
          <a:lstStyle/>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Proposition (7)</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Refusal (8-9)</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Persistence &amp; refusal (10a)</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Sexual harassment (11-12)</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Wife’s accusations (13-18)</a:t>
            </a:r>
          </a:p>
        </p:txBody>
      </p:sp>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II. Genesis 39:7-18</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Temptation &amp; Accusation</a:t>
            </a:r>
          </a:p>
        </p:txBody>
      </p:sp>
      <p:pic>
        <p:nvPicPr>
          <p:cNvPr id="2" name="Picture 1">
            <a:extLst>
              <a:ext uri="{FF2B5EF4-FFF2-40B4-BE49-F238E27FC236}">
                <a16:creationId xmlns:a16="http://schemas.microsoft.com/office/drawing/2014/main" id="{839BFF80-26DA-A40D-2528-C9550E957C5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5224590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1100704" y="1752600"/>
            <a:ext cx="7239000" cy="2743200"/>
          </a:xfrm>
        </p:spPr>
        <p:txBody>
          <a:bodyPr/>
          <a:lstStyle/>
          <a:p>
            <a:pPr marL="457200" lvl="2" indent="-457200" eaLnBrk="1" hangingPunct="1">
              <a:spcBef>
                <a:spcPts val="0"/>
              </a:spcBef>
              <a:spcAft>
                <a:spcPts val="24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Proposition (7)</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Refusal (8-9)</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Persistence &amp; refusal (10a)</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Sexual harassment (11-12)</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Wife’s accusations (13-18)</a:t>
            </a:r>
          </a:p>
        </p:txBody>
      </p:sp>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II. Genesis 39:7-18</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Temptation &amp; Accusation</a:t>
            </a:r>
          </a:p>
        </p:txBody>
      </p:sp>
      <p:pic>
        <p:nvPicPr>
          <p:cNvPr id="2" name="Picture 1">
            <a:extLst>
              <a:ext uri="{FF2B5EF4-FFF2-40B4-BE49-F238E27FC236}">
                <a16:creationId xmlns:a16="http://schemas.microsoft.com/office/drawing/2014/main" id="{839BFF80-26DA-A40D-2528-C9550E957C5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0523454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1100704" y="1752600"/>
            <a:ext cx="7239000" cy="2743200"/>
          </a:xfrm>
        </p:spPr>
        <p:txBody>
          <a:bodyPr/>
          <a:lstStyle/>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Proposition (7)</a:t>
            </a:r>
          </a:p>
          <a:p>
            <a:pPr marL="457200" lvl="2" indent="-457200" eaLnBrk="1" hangingPunct="1">
              <a:spcBef>
                <a:spcPts val="0"/>
              </a:spcBef>
              <a:spcAft>
                <a:spcPts val="24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Refusal (8-9)</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Persistence &amp; refusal (10a)</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Sexual harassment (11-12)</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Wife’s accusations (13-18)</a:t>
            </a:r>
          </a:p>
        </p:txBody>
      </p:sp>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II. Genesis 39:7-18</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Temptation &amp; Accusation</a:t>
            </a:r>
          </a:p>
        </p:txBody>
      </p:sp>
      <p:pic>
        <p:nvPicPr>
          <p:cNvPr id="2" name="Picture 1">
            <a:extLst>
              <a:ext uri="{FF2B5EF4-FFF2-40B4-BE49-F238E27FC236}">
                <a16:creationId xmlns:a16="http://schemas.microsoft.com/office/drawing/2014/main" id="{839BFF80-26DA-A40D-2528-C9550E957C5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4935487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45FCC3-4B34-77C9-37B1-4B8EE710B248}"/>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AF334291-5F34-B076-F4DB-A129DFCE34CD}"/>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Genesis </a:t>
            </a:r>
            <a:r>
              <a:rPr lang="en-US" sz="3600" dirty="0">
                <a:effectLst>
                  <a:outerShdw blurRad="38100" dist="38100" dir="2700000" algn="tl">
                    <a:srgbClr val="000000">
                      <a:alpha val="43137"/>
                    </a:srgbClr>
                  </a:outerShdw>
                </a:effectLst>
                <a:cs typeface="Calibri" panose="020F0502020204030204" pitchFamily="34" charset="0"/>
              </a:rPr>
              <a:t>38:1-30</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Judah &amp; Tamar</a:t>
            </a:r>
          </a:p>
        </p:txBody>
      </p:sp>
      <p:sp>
        <p:nvSpPr>
          <p:cNvPr id="161795" name="Rectangle 3">
            <a:extLst>
              <a:ext uri="{FF2B5EF4-FFF2-40B4-BE49-F238E27FC236}">
                <a16:creationId xmlns:a16="http://schemas.microsoft.com/office/drawing/2014/main" id="{1BE9AC0F-EC6D-9E30-3777-03FAF3FF44D3}"/>
              </a:ext>
            </a:extLst>
          </p:cNvPr>
          <p:cNvSpPr>
            <a:spLocks noGrp="1" noChangeArrowheads="1"/>
          </p:cNvSpPr>
          <p:nvPr>
            <p:ph type="body" idx="1"/>
          </p:nvPr>
        </p:nvSpPr>
        <p:spPr>
          <a:xfrm>
            <a:off x="627513" y="1714500"/>
            <a:ext cx="8059287" cy="3429000"/>
          </a:xfrm>
        </p:spPr>
        <p:txBody>
          <a:bodyPr/>
          <a:lstStyle/>
          <a:p>
            <a:pPr marL="571500" lvl="1" indent="-5715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Tamar &amp; Judah’s sons (38:1-11)</a:t>
            </a:r>
          </a:p>
          <a:p>
            <a:pPr marL="571500" lvl="1" indent="-5715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Tamar &amp; Judah (38:12-26)</a:t>
            </a:r>
          </a:p>
          <a:p>
            <a:pPr marL="571500" lvl="1" indent="-5715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Tamar &amp; Judah’s twins (38:27-30)</a:t>
            </a:r>
          </a:p>
        </p:txBody>
      </p:sp>
      <p:pic>
        <p:nvPicPr>
          <p:cNvPr id="2" name="Picture 1">
            <a:extLst>
              <a:ext uri="{FF2B5EF4-FFF2-40B4-BE49-F238E27FC236}">
                <a16:creationId xmlns:a16="http://schemas.microsoft.com/office/drawing/2014/main" id="{80D67D7F-835D-44EE-A258-298EA49A475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5995796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startAt="2"/>
            </a:pPr>
            <a:r>
              <a:rPr lang="en-US" sz="3600" dirty="0">
                <a:effectLst>
                  <a:outerShdw blurRad="38100" dist="38100" dir="2700000" algn="tl">
                    <a:srgbClr val="000000">
                      <a:alpha val="43137"/>
                    </a:srgbClr>
                  </a:outerShdw>
                </a:effectLst>
              </a:rPr>
              <a:t>Genesis 39:8-9</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Refusal</a:t>
            </a:r>
          </a:p>
        </p:txBody>
      </p:sp>
      <p:sp>
        <p:nvSpPr>
          <p:cNvPr id="161795" name="Rectangle 3"/>
          <p:cNvSpPr>
            <a:spLocks noGrp="1" noChangeArrowheads="1"/>
          </p:cNvSpPr>
          <p:nvPr>
            <p:ph type="body" idx="1"/>
          </p:nvPr>
        </p:nvSpPr>
        <p:spPr>
          <a:xfrm>
            <a:off x="1066800" y="2057400"/>
            <a:ext cx="6781800" cy="33528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Refusal (8a)</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Reasons (8b-9)</a:t>
            </a: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41274008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startAt="2"/>
            </a:pPr>
            <a:r>
              <a:rPr lang="en-US" sz="3600" dirty="0">
                <a:effectLst>
                  <a:outerShdw blurRad="38100" dist="38100" dir="2700000" algn="tl">
                    <a:srgbClr val="000000">
                      <a:alpha val="43137"/>
                    </a:srgbClr>
                  </a:outerShdw>
                </a:effectLst>
              </a:rPr>
              <a:t>Genesis 39:8-9</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Refusal</a:t>
            </a:r>
          </a:p>
        </p:txBody>
      </p:sp>
      <p:sp>
        <p:nvSpPr>
          <p:cNvPr id="161795" name="Rectangle 3"/>
          <p:cNvSpPr>
            <a:spLocks noGrp="1" noChangeArrowheads="1"/>
          </p:cNvSpPr>
          <p:nvPr>
            <p:ph type="body" idx="1"/>
          </p:nvPr>
        </p:nvSpPr>
        <p:spPr>
          <a:xfrm>
            <a:off x="1066800" y="2057400"/>
            <a:ext cx="6781800" cy="3352800"/>
          </a:xfrm>
        </p:spPr>
        <p:txBody>
          <a:bodyPr/>
          <a:lstStyle/>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Refusal (8a)</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Reasons (8b-9)</a:t>
            </a: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8808253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startAt="2"/>
            </a:pPr>
            <a:r>
              <a:rPr lang="en-US" sz="3600" dirty="0">
                <a:effectLst>
                  <a:outerShdw blurRad="38100" dist="38100" dir="2700000" algn="tl">
                    <a:srgbClr val="000000">
                      <a:alpha val="43137"/>
                    </a:srgbClr>
                  </a:outerShdw>
                </a:effectLst>
              </a:rPr>
              <a:t>Genesis 39:8-9</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Refusal</a:t>
            </a:r>
          </a:p>
        </p:txBody>
      </p:sp>
      <p:sp>
        <p:nvSpPr>
          <p:cNvPr id="161795" name="Rectangle 3"/>
          <p:cNvSpPr>
            <a:spLocks noGrp="1" noChangeArrowheads="1"/>
          </p:cNvSpPr>
          <p:nvPr>
            <p:ph type="body" idx="1"/>
          </p:nvPr>
        </p:nvSpPr>
        <p:spPr>
          <a:xfrm>
            <a:off x="1066800" y="2057400"/>
            <a:ext cx="6781800" cy="33528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Refusal (8a)</a:t>
            </a:r>
          </a:p>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Reasons (8b-9)</a:t>
            </a: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4545292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55E07E-0FE0-84D3-318D-89B920412A60}"/>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2E9CD666-8B6D-841B-F883-6F0B86FCE02E}"/>
              </a:ext>
            </a:extLst>
          </p:cNvPr>
          <p:cNvSpPr>
            <a:spLocks noGrp="1" noChangeArrowheads="1"/>
          </p:cNvSpPr>
          <p:nvPr>
            <p:ph type="title"/>
          </p:nvPr>
        </p:nvSpPr>
        <p:spPr>
          <a:xfrm>
            <a:off x="3267075" y="228600"/>
            <a:ext cx="5657850" cy="914400"/>
          </a:xfrm>
        </p:spPr>
        <p:txBody>
          <a:bodyPr/>
          <a:lstStyle/>
          <a:p>
            <a:pPr marL="742950" indent="-742950" algn="ctr" eaLnBrk="1" hangingPunct="1">
              <a:buClr>
                <a:srgbClr val="00FF00"/>
              </a:buClr>
              <a:buFont typeface="+mj-lt"/>
              <a:buAutoNum type="arabicPeriod" startAt="2"/>
            </a:pPr>
            <a:r>
              <a:rPr lang="en-US" sz="3600" dirty="0">
                <a:effectLst>
                  <a:outerShdw blurRad="38100" dist="38100" dir="2700000" algn="tl">
                    <a:srgbClr val="000000">
                      <a:alpha val="43137"/>
                    </a:srgbClr>
                  </a:outerShdw>
                </a:effectLst>
              </a:rPr>
              <a:t>Genesis 39:8b-9</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Reasons</a:t>
            </a:r>
          </a:p>
        </p:txBody>
      </p:sp>
      <p:sp>
        <p:nvSpPr>
          <p:cNvPr id="161795" name="Rectangle 3">
            <a:extLst>
              <a:ext uri="{FF2B5EF4-FFF2-40B4-BE49-F238E27FC236}">
                <a16:creationId xmlns:a16="http://schemas.microsoft.com/office/drawing/2014/main" id="{86E8285B-575F-B80D-7266-ED590B97F6D3}"/>
              </a:ext>
            </a:extLst>
          </p:cNvPr>
          <p:cNvSpPr>
            <a:spLocks noGrp="1" noChangeArrowheads="1"/>
          </p:cNvSpPr>
          <p:nvPr>
            <p:ph type="body" idx="1"/>
          </p:nvPr>
        </p:nvSpPr>
        <p:spPr>
          <a:xfrm>
            <a:off x="1447800" y="2057400"/>
            <a:ext cx="6629400" cy="2209800"/>
          </a:xfrm>
        </p:spPr>
        <p:txBody>
          <a:bodyPr/>
          <a:lstStyle/>
          <a:p>
            <a:pPr marL="514350" lvl="3" indent="-514350" eaLnBrk="1" hangingPunct="1">
              <a:spcBef>
                <a:spcPts val="0"/>
              </a:spcBef>
              <a:spcAft>
                <a:spcPts val="2400"/>
              </a:spcAft>
              <a:buClr>
                <a:srgbClr val="FFC000"/>
              </a:buClr>
              <a:buFont typeface="+mj-lt"/>
              <a:buAutoNum type="alphaLcParenR"/>
              <a:defRPr/>
            </a:pPr>
            <a:r>
              <a:rPr lang="en-US" dirty="0">
                <a:effectLst>
                  <a:outerShdw blurRad="38100" dist="38100" dir="2700000" algn="tl">
                    <a:srgbClr val="000000">
                      <a:alpha val="43137"/>
                    </a:srgbClr>
                  </a:outerShdw>
                </a:effectLst>
              </a:rPr>
              <a:t>Betrayal of Potiphar (8b-9a)</a:t>
            </a:r>
          </a:p>
          <a:p>
            <a:pPr marL="514350" lvl="3" indent="-514350" eaLnBrk="1" hangingPunct="1">
              <a:spcBef>
                <a:spcPts val="0"/>
              </a:spcBef>
              <a:spcAft>
                <a:spcPts val="2400"/>
              </a:spcAft>
              <a:buClr>
                <a:srgbClr val="FFC000"/>
              </a:buClr>
              <a:buFont typeface="+mj-lt"/>
              <a:buAutoNum type="alphaLcParenR"/>
              <a:defRPr/>
            </a:pPr>
            <a:r>
              <a:rPr lang="en-US" dirty="0">
                <a:effectLst>
                  <a:outerShdw blurRad="38100" dist="38100" dir="2700000" algn="tl">
                    <a:srgbClr val="000000">
                      <a:alpha val="43137"/>
                    </a:srgbClr>
                  </a:outerShdw>
                </a:effectLst>
              </a:rPr>
              <a:t>Betrayal of God (9b)</a:t>
            </a:r>
          </a:p>
        </p:txBody>
      </p:sp>
      <p:pic>
        <p:nvPicPr>
          <p:cNvPr id="2" name="Picture 1">
            <a:extLst>
              <a:ext uri="{FF2B5EF4-FFF2-40B4-BE49-F238E27FC236}">
                <a16:creationId xmlns:a16="http://schemas.microsoft.com/office/drawing/2014/main" id="{02255B4D-8D24-71EA-E75A-262400EF7FA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8921474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55E07E-0FE0-84D3-318D-89B920412A60}"/>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2E9CD666-8B6D-841B-F883-6F0B86FCE02E}"/>
              </a:ext>
            </a:extLst>
          </p:cNvPr>
          <p:cNvSpPr>
            <a:spLocks noGrp="1" noChangeArrowheads="1"/>
          </p:cNvSpPr>
          <p:nvPr>
            <p:ph type="title"/>
          </p:nvPr>
        </p:nvSpPr>
        <p:spPr>
          <a:xfrm>
            <a:off x="3267075" y="228600"/>
            <a:ext cx="5657850" cy="914400"/>
          </a:xfrm>
        </p:spPr>
        <p:txBody>
          <a:bodyPr/>
          <a:lstStyle/>
          <a:p>
            <a:pPr marL="742950" indent="-742950" algn="ctr" eaLnBrk="1" hangingPunct="1">
              <a:buClr>
                <a:srgbClr val="00FF00"/>
              </a:buClr>
              <a:buFont typeface="+mj-lt"/>
              <a:buAutoNum type="arabicPeriod" startAt="2"/>
            </a:pPr>
            <a:r>
              <a:rPr lang="en-US" sz="3600" dirty="0">
                <a:effectLst>
                  <a:outerShdw blurRad="38100" dist="38100" dir="2700000" algn="tl">
                    <a:srgbClr val="000000">
                      <a:alpha val="43137"/>
                    </a:srgbClr>
                  </a:outerShdw>
                </a:effectLst>
              </a:rPr>
              <a:t>Genesis 39:8b-9</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Reasons</a:t>
            </a:r>
          </a:p>
        </p:txBody>
      </p:sp>
      <p:sp>
        <p:nvSpPr>
          <p:cNvPr id="161795" name="Rectangle 3">
            <a:extLst>
              <a:ext uri="{FF2B5EF4-FFF2-40B4-BE49-F238E27FC236}">
                <a16:creationId xmlns:a16="http://schemas.microsoft.com/office/drawing/2014/main" id="{86E8285B-575F-B80D-7266-ED590B97F6D3}"/>
              </a:ext>
            </a:extLst>
          </p:cNvPr>
          <p:cNvSpPr>
            <a:spLocks noGrp="1" noChangeArrowheads="1"/>
          </p:cNvSpPr>
          <p:nvPr>
            <p:ph type="body" idx="1"/>
          </p:nvPr>
        </p:nvSpPr>
        <p:spPr>
          <a:xfrm>
            <a:off x="1447800" y="2057400"/>
            <a:ext cx="6629400" cy="2209800"/>
          </a:xfrm>
        </p:spPr>
        <p:txBody>
          <a:bodyPr/>
          <a:lstStyle/>
          <a:p>
            <a:pPr marL="514350" lvl="3" indent="-514350" eaLnBrk="1" hangingPunct="1">
              <a:spcBef>
                <a:spcPts val="0"/>
              </a:spcBef>
              <a:spcAft>
                <a:spcPts val="2400"/>
              </a:spcAft>
              <a:buClr>
                <a:srgbClr val="FFC000"/>
              </a:buClr>
              <a:buFont typeface="+mj-lt"/>
              <a:buAutoNum type="alphaLcParenR"/>
              <a:defRPr/>
            </a:pPr>
            <a:r>
              <a:rPr lang="en-US" b="1" u="sng" dirty="0">
                <a:solidFill>
                  <a:srgbClr val="FFFFCC"/>
                </a:solidFill>
                <a:effectLst>
                  <a:outerShdw blurRad="38100" dist="38100" dir="2700000" algn="tl">
                    <a:srgbClr val="000000">
                      <a:alpha val="43137"/>
                    </a:srgbClr>
                  </a:outerShdw>
                </a:effectLst>
              </a:rPr>
              <a:t>Betrayal of Potiphar (8b-9a)</a:t>
            </a:r>
          </a:p>
          <a:p>
            <a:pPr marL="514350" lvl="3" indent="-514350" eaLnBrk="1" hangingPunct="1">
              <a:spcBef>
                <a:spcPts val="0"/>
              </a:spcBef>
              <a:spcAft>
                <a:spcPts val="2400"/>
              </a:spcAft>
              <a:buClr>
                <a:srgbClr val="FFC000"/>
              </a:buClr>
              <a:buFont typeface="+mj-lt"/>
              <a:buAutoNum type="alphaLcParenR"/>
              <a:defRPr/>
            </a:pPr>
            <a:r>
              <a:rPr lang="en-US" dirty="0">
                <a:effectLst>
                  <a:outerShdw blurRad="38100" dist="38100" dir="2700000" algn="tl">
                    <a:srgbClr val="000000">
                      <a:alpha val="43137"/>
                    </a:srgbClr>
                  </a:outerShdw>
                </a:effectLst>
              </a:rPr>
              <a:t>Betrayal of God (9b)</a:t>
            </a:r>
          </a:p>
        </p:txBody>
      </p:sp>
      <p:pic>
        <p:nvPicPr>
          <p:cNvPr id="2" name="Picture 1">
            <a:extLst>
              <a:ext uri="{FF2B5EF4-FFF2-40B4-BE49-F238E27FC236}">
                <a16:creationId xmlns:a16="http://schemas.microsoft.com/office/drawing/2014/main" id="{02255B4D-8D24-71EA-E75A-262400EF7FA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211467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FE8BCE-2B92-A0DC-CF49-DFB07901CE5E}"/>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F8496E40-5B0E-7B30-7BBB-57A4DD8E6A1E}"/>
              </a:ext>
            </a:extLst>
          </p:cNvPr>
          <p:cNvSpPr>
            <a:spLocks noGrp="1" noChangeArrowheads="1"/>
          </p:cNvSpPr>
          <p:nvPr>
            <p:ph type="title"/>
          </p:nvPr>
        </p:nvSpPr>
        <p:spPr>
          <a:xfrm>
            <a:off x="3267075" y="228600"/>
            <a:ext cx="5657850" cy="914400"/>
          </a:xfrm>
        </p:spPr>
        <p:txBody>
          <a:bodyPr/>
          <a:lstStyle/>
          <a:p>
            <a:pPr marL="742950" indent="-742950" algn="ctr" eaLnBrk="1" hangingPunct="1">
              <a:buClr>
                <a:srgbClr val="00FF00"/>
              </a:buClr>
              <a:buFont typeface="+mj-lt"/>
              <a:buAutoNum type="arabicPeriod" startAt="2"/>
            </a:pPr>
            <a:r>
              <a:rPr lang="en-US" sz="3600" dirty="0">
                <a:effectLst>
                  <a:outerShdw blurRad="38100" dist="38100" dir="2700000" algn="tl">
                    <a:srgbClr val="000000">
                      <a:alpha val="43137"/>
                    </a:srgbClr>
                  </a:outerShdw>
                </a:effectLst>
              </a:rPr>
              <a:t>Genesis 39:8b-9</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Reasons</a:t>
            </a:r>
          </a:p>
        </p:txBody>
      </p:sp>
      <p:sp>
        <p:nvSpPr>
          <p:cNvPr id="161795" name="Rectangle 3">
            <a:extLst>
              <a:ext uri="{FF2B5EF4-FFF2-40B4-BE49-F238E27FC236}">
                <a16:creationId xmlns:a16="http://schemas.microsoft.com/office/drawing/2014/main" id="{FD716D91-7927-1457-FEA7-7A4F332C12F7}"/>
              </a:ext>
            </a:extLst>
          </p:cNvPr>
          <p:cNvSpPr>
            <a:spLocks noGrp="1" noChangeArrowheads="1"/>
          </p:cNvSpPr>
          <p:nvPr>
            <p:ph type="body" idx="1"/>
          </p:nvPr>
        </p:nvSpPr>
        <p:spPr>
          <a:xfrm>
            <a:off x="1447800" y="2057400"/>
            <a:ext cx="6629400" cy="2209800"/>
          </a:xfrm>
        </p:spPr>
        <p:txBody>
          <a:bodyPr/>
          <a:lstStyle/>
          <a:p>
            <a:pPr marL="514350" lvl="3" indent="-514350" eaLnBrk="1" hangingPunct="1">
              <a:spcBef>
                <a:spcPts val="0"/>
              </a:spcBef>
              <a:spcAft>
                <a:spcPts val="2400"/>
              </a:spcAft>
              <a:buClr>
                <a:srgbClr val="FFC000"/>
              </a:buClr>
              <a:buFont typeface="+mj-lt"/>
              <a:buAutoNum type="alphaLcParenR"/>
              <a:defRPr/>
            </a:pPr>
            <a:r>
              <a:rPr lang="en-US" b="1" u="sng" dirty="0">
                <a:solidFill>
                  <a:srgbClr val="FFFFCC"/>
                </a:solidFill>
                <a:effectLst>
                  <a:outerShdw blurRad="38100" dist="38100" dir="2700000" algn="tl">
                    <a:srgbClr val="000000">
                      <a:alpha val="43137"/>
                    </a:srgbClr>
                  </a:outerShdw>
                </a:effectLst>
              </a:rPr>
              <a:t>Betrayal of Potiphar (8b-9a)</a:t>
            </a:r>
          </a:p>
          <a:p>
            <a:pPr marL="514350" lvl="3" indent="-514350" eaLnBrk="1" hangingPunct="1">
              <a:spcBef>
                <a:spcPts val="0"/>
              </a:spcBef>
              <a:spcAft>
                <a:spcPts val="2400"/>
              </a:spcAft>
              <a:buClr>
                <a:srgbClr val="FFC000"/>
              </a:buClr>
              <a:buFont typeface="+mj-lt"/>
              <a:buAutoNum type="alphaLcParenR"/>
              <a:defRPr/>
            </a:pPr>
            <a:r>
              <a:rPr lang="en-US" dirty="0">
                <a:effectLst>
                  <a:outerShdw blurRad="38100" dist="38100" dir="2700000" algn="tl">
                    <a:srgbClr val="000000">
                      <a:alpha val="43137"/>
                    </a:srgbClr>
                  </a:outerShdw>
                </a:effectLst>
              </a:rPr>
              <a:t>Betrayal of God (9b)</a:t>
            </a:r>
          </a:p>
        </p:txBody>
      </p:sp>
      <p:pic>
        <p:nvPicPr>
          <p:cNvPr id="2" name="Picture 1">
            <a:extLst>
              <a:ext uri="{FF2B5EF4-FFF2-40B4-BE49-F238E27FC236}">
                <a16:creationId xmlns:a16="http://schemas.microsoft.com/office/drawing/2014/main" id="{B60B3B33-088A-683A-3518-BB23BC16EC3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8457277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A706437-538B-4561-947D-02FF207F109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79658" y="228323"/>
            <a:ext cx="8632684" cy="640135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05B8864-85B0-4229-A57D-FFC953320C28}"/>
              </a:ext>
            </a:extLst>
          </p:cNvPr>
          <p:cNvPicPr>
            <a:picLocks noChangeAspect="1"/>
          </p:cNvPicPr>
          <p:nvPr/>
        </p:nvPicPr>
        <p:blipFill>
          <a:blip r:embed="rId2"/>
          <a:stretch>
            <a:fillRect/>
          </a:stretch>
        </p:blipFill>
        <p:spPr>
          <a:xfrm>
            <a:off x="2876954" y="152811"/>
            <a:ext cx="6438095" cy="6552381"/>
          </a:xfrm>
          <a:prstGeom prst="rect">
            <a:avLst/>
          </a:prstGeom>
        </p:spPr>
      </p:pic>
    </p:spTree>
    <p:extLst>
      <p:ext uri="{BB962C8B-B14F-4D97-AF65-F5344CB8AC3E}">
        <p14:creationId xmlns:p14="http://schemas.microsoft.com/office/powerpoint/2010/main" val="2719130697"/>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98964" y="173454"/>
            <a:ext cx="6194073" cy="6511092"/>
          </a:xfrm>
          <a:prstGeom prst="rect">
            <a:avLst/>
          </a:prstGeom>
        </p:spPr>
      </p:pic>
    </p:spTree>
    <p:extLst>
      <p:ext uri="{BB962C8B-B14F-4D97-AF65-F5344CB8AC3E}">
        <p14:creationId xmlns:p14="http://schemas.microsoft.com/office/powerpoint/2010/main" val="3982774595"/>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55E07E-0FE0-84D3-318D-89B920412A60}"/>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2E9CD666-8B6D-841B-F883-6F0B86FCE02E}"/>
              </a:ext>
            </a:extLst>
          </p:cNvPr>
          <p:cNvSpPr>
            <a:spLocks noGrp="1" noChangeArrowheads="1"/>
          </p:cNvSpPr>
          <p:nvPr>
            <p:ph type="title"/>
          </p:nvPr>
        </p:nvSpPr>
        <p:spPr>
          <a:xfrm>
            <a:off x="3267075" y="228600"/>
            <a:ext cx="5657850" cy="914400"/>
          </a:xfrm>
        </p:spPr>
        <p:txBody>
          <a:bodyPr/>
          <a:lstStyle/>
          <a:p>
            <a:pPr marL="742950" indent="-742950" algn="ctr" eaLnBrk="1" hangingPunct="1">
              <a:buClr>
                <a:srgbClr val="00FF00"/>
              </a:buClr>
              <a:buFont typeface="+mj-lt"/>
              <a:buAutoNum type="arabicPeriod" startAt="2"/>
            </a:pPr>
            <a:r>
              <a:rPr lang="en-US" sz="3600" dirty="0">
                <a:effectLst>
                  <a:outerShdw blurRad="38100" dist="38100" dir="2700000" algn="tl">
                    <a:srgbClr val="000000">
                      <a:alpha val="43137"/>
                    </a:srgbClr>
                  </a:outerShdw>
                </a:effectLst>
              </a:rPr>
              <a:t>Genesis 39:8b-9</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Reasons</a:t>
            </a:r>
          </a:p>
        </p:txBody>
      </p:sp>
      <p:sp>
        <p:nvSpPr>
          <p:cNvPr id="161795" name="Rectangle 3">
            <a:extLst>
              <a:ext uri="{FF2B5EF4-FFF2-40B4-BE49-F238E27FC236}">
                <a16:creationId xmlns:a16="http://schemas.microsoft.com/office/drawing/2014/main" id="{86E8285B-575F-B80D-7266-ED590B97F6D3}"/>
              </a:ext>
            </a:extLst>
          </p:cNvPr>
          <p:cNvSpPr>
            <a:spLocks noGrp="1" noChangeArrowheads="1"/>
          </p:cNvSpPr>
          <p:nvPr>
            <p:ph type="body" idx="1"/>
          </p:nvPr>
        </p:nvSpPr>
        <p:spPr>
          <a:xfrm>
            <a:off x="1447800" y="2057400"/>
            <a:ext cx="6629400" cy="2247900"/>
          </a:xfrm>
        </p:spPr>
        <p:txBody>
          <a:bodyPr/>
          <a:lstStyle/>
          <a:p>
            <a:pPr marL="514350" lvl="3" indent="-514350" eaLnBrk="1" hangingPunct="1">
              <a:spcBef>
                <a:spcPts val="0"/>
              </a:spcBef>
              <a:spcAft>
                <a:spcPts val="2400"/>
              </a:spcAft>
              <a:buClr>
                <a:srgbClr val="FFC000"/>
              </a:buClr>
              <a:buFont typeface="+mj-lt"/>
              <a:buAutoNum type="alphaLcParenR"/>
              <a:defRPr/>
            </a:pPr>
            <a:r>
              <a:rPr lang="en-US" dirty="0">
                <a:effectLst>
                  <a:outerShdw blurRad="38100" dist="38100" dir="2700000" algn="tl">
                    <a:srgbClr val="000000">
                      <a:alpha val="43137"/>
                    </a:srgbClr>
                  </a:outerShdw>
                </a:effectLst>
              </a:rPr>
              <a:t>Betrayal of Potiphar (8b-9a)</a:t>
            </a:r>
          </a:p>
          <a:p>
            <a:pPr marL="514350" lvl="3" indent="-514350" eaLnBrk="1" hangingPunct="1">
              <a:spcBef>
                <a:spcPts val="0"/>
              </a:spcBef>
              <a:spcAft>
                <a:spcPts val="2400"/>
              </a:spcAft>
              <a:buClr>
                <a:srgbClr val="FFC000"/>
              </a:buClr>
              <a:buFont typeface="+mj-lt"/>
              <a:buAutoNum type="alphaLcParenR"/>
              <a:defRPr/>
            </a:pPr>
            <a:r>
              <a:rPr lang="en-US" b="1" u="sng" dirty="0">
                <a:solidFill>
                  <a:srgbClr val="FFFFCC"/>
                </a:solidFill>
                <a:effectLst>
                  <a:outerShdw blurRad="38100" dist="38100" dir="2700000" algn="tl">
                    <a:srgbClr val="000000">
                      <a:alpha val="43137"/>
                    </a:srgbClr>
                  </a:outerShdw>
                </a:effectLst>
              </a:rPr>
              <a:t>Betrayal of God (9b)</a:t>
            </a:r>
          </a:p>
        </p:txBody>
      </p:sp>
      <p:pic>
        <p:nvPicPr>
          <p:cNvPr id="2" name="Picture 1">
            <a:extLst>
              <a:ext uri="{FF2B5EF4-FFF2-40B4-BE49-F238E27FC236}">
                <a16:creationId xmlns:a16="http://schemas.microsoft.com/office/drawing/2014/main" id="{02255B4D-8D24-71EA-E75A-262400EF7FA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7518175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45FCC3-4B34-77C9-37B1-4B8EE710B248}"/>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AF334291-5F34-B076-F4DB-A129DFCE34CD}"/>
              </a:ext>
            </a:extLst>
          </p:cNvPr>
          <p:cNvSpPr>
            <a:spLocks noGrp="1" noChangeArrowheads="1"/>
          </p:cNvSpPr>
          <p:nvPr>
            <p:ph type="title"/>
          </p:nvPr>
        </p:nvSpPr>
        <p:spPr>
          <a:xfrm>
            <a:off x="2971800" y="163567"/>
            <a:ext cx="6486525" cy="914400"/>
          </a:xfrm>
        </p:spPr>
        <p:txBody>
          <a:bodyPr/>
          <a:lstStyle/>
          <a:p>
            <a:pPr algn="ctr" eaLnBrk="1" hangingPunct="1"/>
            <a:r>
              <a:rPr lang="en-US" sz="3600" dirty="0">
                <a:effectLst>
                  <a:outerShdw blurRad="38100" dist="38100" dir="2700000" algn="tl">
                    <a:srgbClr val="000000">
                      <a:alpha val="43137"/>
                    </a:srgbClr>
                  </a:outerShdw>
                </a:effectLst>
              </a:rPr>
              <a:t>Genesis </a:t>
            </a:r>
            <a:r>
              <a:rPr lang="en-US" sz="3600" dirty="0">
                <a:effectLst>
                  <a:outerShdw blurRad="38100" dist="38100" dir="2700000" algn="tl">
                    <a:srgbClr val="000000">
                      <a:alpha val="43137"/>
                    </a:srgbClr>
                  </a:outerShdw>
                </a:effectLst>
                <a:cs typeface="Calibri" panose="020F0502020204030204" pitchFamily="34" charset="0"/>
              </a:rPr>
              <a:t>39:1-23</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Joseph in Potiphar's House</a:t>
            </a:r>
          </a:p>
        </p:txBody>
      </p:sp>
      <p:sp>
        <p:nvSpPr>
          <p:cNvPr id="161795" name="Rectangle 3">
            <a:extLst>
              <a:ext uri="{FF2B5EF4-FFF2-40B4-BE49-F238E27FC236}">
                <a16:creationId xmlns:a16="http://schemas.microsoft.com/office/drawing/2014/main" id="{1BE9AC0F-EC6D-9E30-3777-03FAF3FF44D3}"/>
              </a:ext>
            </a:extLst>
          </p:cNvPr>
          <p:cNvSpPr>
            <a:spLocks noGrp="1" noChangeArrowheads="1"/>
          </p:cNvSpPr>
          <p:nvPr>
            <p:ph type="body" idx="1"/>
          </p:nvPr>
        </p:nvSpPr>
        <p:spPr>
          <a:xfrm>
            <a:off x="627513" y="1714500"/>
            <a:ext cx="8059287" cy="3429000"/>
          </a:xfrm>
        </p:spPr>
        <p:txBody>
          <a:bodyPr/>
          <a:lstStyle/>
          <a:p>
            <a:pPr marL="571500" lvl="1" indent="-5715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Blessing (39:1-6)</a:t>
            </a:r>
          </a:p>
          <a:p>
            <a:pPr marL="571500" lvl="1" indent="-5715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Temptation &amp; Accusation (39:7-18)</a:t>
            </a:r>
          </a:p>
          <a:p>
            <a:pPr marL="571500" lvl="1" indent="-5715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Prison (39:19-23)</a:t>
            </a:r>
          </a:p>
        </p:txBody>
      </p:sp>
      <p:pic>
        <p:nvPicPr>
          <p:cNvPr id="2" name="Picture 1">
            <a:extLst>
              <a:ext uri="{FF2B5EF4-FFF2-40B4-BE49-F238E27FC236}">
                <a16:creationId xmlns:a16="http://schemas.microsoft.com/office/drawing/2014/main" id="{80D67D7F-835D-44EE-A258-298EA49A475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803957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1BC24A7-3C2C-4C6E-8443-C7253E812E1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21507" name="Rectangle 3"/>
          <p:cNvSpPr>
            <a:spLocks noGrp="1" noChangeArrowheads="1"/>
          </p:cNvSpPr>
          <p:nvPr>
            <p:ph idx="1"/>
          </p:nvPr>
        </p:nvSpPr>
        <p:spPr>
          <a:xfrm>
            <a:off x="609600" y="0"/>
            <a:ext cx="10972800" cy="3048000"/>
          </a:xfrm>
        </p:spPr>
        <p:txBody>
          <a:bodyPr/>
          <a:lstStyle/>
          <a:p>
            <a:pPr marL="0" indent="0" algn="ctr" eaLnBrk="1" hangingPunct="1">
              <a:spcBef>
                <a:spcPts val="0"/>
              </a:spcBef>
              <a:spcAft>
                <a:spcPts val="1200"/>
              </a:spcAft>
              <a:buNone/>
            </a:pPr>
            <a:r>
              <a:rPr lang="en-US" sz="4000" dirty="0">
                <a:solidFill>
                  <a:srgbClr val="00FFFF"/>
                </a:solidFill>
                <a:ea typeface="+mj-ea"/>
                <a:cs typeface="Calibri" panose="020F0502020204030204" pitchFamily="34" charset="0"/>
              </a:rPr>
              <a:t>1 Corinthians 6:19 </a:t>
            </a:r>
          </a:p>
          <a:p>
            <a:pPr marL="0" indent="0" algn="just" eaLnBrk="1" hangingPunct="1">
              <a:spcBef>
                <a:spcPts val="0"/>
              </a:spcBef>
              <a:buNone/>
            </a:pPr>
            <a:r>
              <a:rPr lang="en-US" sz="3600" dirty="0">
                <a:cs typeface="Calibri" panose="020F0502020204030204" pitchFamily="34" charset="0"/>
              </a:rPr>
              <a:t>“Or do you not know that </a:t>
            </a:r>
            <a:r>
              <a:rPr lang="en-US" sz="3600" b="1" u="sng" dirty="0">
                <a:solidFill>
                  <a:srgbClr val="FFFFCC"/>
                </a:solidFill>
                <a:cs typeface="Calibri" panose="020F0502020204030204" pitchFamily="34" charset="0"/>
              </a:rPr>
              <a:t>your body is a temple of the Holy Spirit who is in you</a:t>
            </a:r>
            <a:r>
              <a:rPr lang="en-US" sz="3600" dirty="0">
                <a:cs typeface="Calibri" panose="020F0502020204030204" pitchFamily="34" charset="0"/>
              </a:rPr>
              <a:t>, whom you have from God, and that you are not your own?”</a:t>
            </a:r>
          </a:p>
        </p:txBody>
      </p:sp>
      <p:pic>
        <p:nvPicPr>
          <p:cNvPr id="6" name="Picture 5">
            <a:extLst>
              <a:ext uri="{FF2B5EF4-FFF2-40B4-BE49-F238E27FC236}">
                <a16:creationId xmlns:a16="http://schemas.microsoft.com/office/drawing/2014/main" id="{D22A94EC-630A-4D63-9B68-F4F2E0FBAE2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81600" y="3015536"/>
            <a:ext cx="1828800" cy="1861264"/>
          </a:xfrm>
          <a:prstGeom prst="rect">
            <a:avLst/>
          </a:prstGeom>
        </p:spPr>
      </p:pic>
    </p:spTree>
    <p:extLst>
      <p:ext uri="{BB962C8B-B14F-4D97-AF65-F5344CB8AC3E}">
        <p14:creationId xmlns:p14="http://schemas.microsoft.com/office/powerpoint/2010/main" val="3779749596"/>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1BC24A7-3C2C-4C6E-8443-C7253E812E1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21507" name="Rectangle 3"/>
          <p:cNvSpPr>
            <a:spLocks noGrp="1" noChangeArrowheads="1"/>
          </p:cNvSpPr>
          <p:nvPr>
            <p:ph idx="1"/>
          </p:nvPr>
        </p:nvSpPr>
        <p:spPr>
          <a:xfrm>
            <a:off x="1524001" y="0"/>
            <a:ext cx="9144000" cy="3048000"/>
          </a:xfrm>
        </p:spPr>
        <p:txBody>
          <a:bodyPr/>
          <a:lstStyle/>
          <a:p>
            <a:pPr marL="0" indent="0" algn="ctr" eaLnBrk="1" hangingPunct="1">
              <a:spcBef>
                <a:spcPts val="0"/>
              </a:spcBef>
              <a:spcAft>
                <a:spcPts val="1200"/>
              </a:spcAft>
              <a:buNone/>
            </a:pPr>
            <a:r>
              <a:rPr lang="en-US" sz="4000" dirty="0">
                <a:solidFill>
                  <a:srgbClr val="00FFFF"/>
                </a:solidFill>
                <a:ea typeface="+mj-ea"/>
                <a:cs typeface="Calibri" panose="020F0502020204030204" pitchFamily="34" charset="0"/>
              </a:rPr>
              <a:t>Ephesians 4:30 </a:t>
            </a:r>
          </a:p>
          <a:p>
            <a:pPr marL="0" indent="0" algn="just" eaLnBrk="1" hangingPunct="1">
              <a:spcBef>
                <a:spcPts val="0"/>
              </a:spcBef>
              <a:buNone/>
            </a:pPr>
            <a:r>
              <a:rPr lang="en-US" sz="3600" dirty="0">
                <a:cs typeface="Calibri" panose="020F0502020204030204" pitchFamily="34" charset="0"/>
              </a:rPr>
              <a:t>“Do not grieve the </a:t>
            </a:r>
            <a:r>
              <a:rPr lang="en-US" sz="3600" b="1" u="sng" dirty="0">
                <a:solidFill>
                  <a:srgbClr val="FFFFCC"/>
                </a:solidFill>
                <a:cs typeface="Calibri" panose="020F0502020204030204" pitchFamily="34" charset="0"/>
              </a:rPr>
              <a:t>Holy Spirit of God</a:t>
            </a:r>
            <a:r>
              <a:rPr lang="en-US" sz="3600" dirty="0">
                <a:cs typeface="Calibri" panose="020F0502020204030204" pitchFamily="34" charset="0"/>
              </a:rPr>
              <a:t>, by whom you were </a:t>
            </a:r>
            <a:r>
              <a:rPr lang="en-US" sz="3600" b="1" u="sng" dirty="0">
                <a:solidFill>
                  <a:srgbClr val="FFFFCC"/>
                </a:solidFill>
                <a:cs typeface="Calibri" panose="020F0502020204030204" pitchFamily="34" charset="0"/>
              </a:rPr>
              <a:t>sealed for the day of redemption</a:t>
            </a:r>
            <a:r>
              <a:rPr lang="en-US" sz="3600" dirty="0">
                <a:cs typeface="Calibri" panose="020F0502020204030204" pitchFamily="34" charset="0"/>
              </a:rPr>
              <a:t>.”</a:t>
            </a:r>
          </a:p>
          <a:p>
            <a:pPr marL="0" indent="0" algn="just" eaLnBrk="1" hangingPunct="1">
              <a:spcBef>
                <a:spcPts val="0"/>
              </a:spcBef>
              <a:buNone/>
            </a:pPr>
            <a:endParaRPr lang="en-US" sz="3600" dirty="0">
              <a:cs typeface="Calibri" panose="020F0502020204030204" pitchFamily="34" charset="0"/>
            </a:endParaRPr>
          </a:p>
        </p:txBody>
      </p:sp>
      <p:pic>
        <p:nvPicPr>
          <p:cNvPr id="3" name="Picture 2">
            <a:extLst>
              <a:ext uri="{FF2B5EF4-FFF2-40B4-BE49-F238E27FC236}">
                <a16:creationId xmlns:a16="http://schemas.microsoft.com/office/drawing/2014/main" id="{4501613B-DBFC-791F-B511-DA44A7328CC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81600" y="3015536"/>
            <a:ext cx="1828800" cy="1861264"/>
          </a:xfrm>
          <a:prstGeom prst="rect">
            <a:avLst/>
          </a:prstGeom>
        </p:spPr>
      </p:pic>
    </p:spTree>
    <p:extLst>
      <p:ext uri="{BB962C8B-B14F-4D97-AF65-F5344CB8AC3E}">
        <p14:creationId xmlns:p14="http://schemas.microsoft.com/office/powerpoint/2010/main" val="337972005"/>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845496-556F-C5E0-DD65-241362B6EEDF}"/>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40319F84-6946-8FF2-F73A-B905021618E0}"/>
              </a:ext>
            </a:extLst>
          </p:cNvPr>
          <p:cNvSpPr>
            <a:spLocks noGrp="1"/>
          </p:cNvSpPr>
          <p:nvPr>
            <p:ph type="title"/>
          </p:nvPr>
        </p:nvSpPr>
        <p:spPr>
          <a:xfrm>
            <a:off x="914400" y="304800"/>
            <a:ext cx="10363200" cy="1143000"/>
          </a:xfrm>
        </p:spPr>
        <p:txBody>
          <a:bodyPr/>
          <a:lstStyle/>
          <a:p>
            <a:pPr algn="ctr"/>
            <a:r>
              <a:rPr lang="en-US" dirty="0"/>
              <a:t>Westminster Shorter Catechism</a:t>
            </a:r>
            <a:br>
              <a:rPr lang="en-US" dirty="0"/>
            </a:br>
            <a:r>
              <a:rPr lang="en-US" dirty="0"/>
              <a:t>Q and A #1</a:t>
            </a:r>
          </a:p>
        </p:txBody>
      </p:sp>
      <p:sp>
        <p:nvSpPr>
          <p:cNvPr id="9" name="TextBox 8">
            <a:extLst>
              <a:ext uri="{FF2B5EF4-FFF2-40B4-BE49-F238E27FC236}">
                <a16:creationId xmlns:a16="http://schemas.microsoft.com/office/drawing/2014/main" id="{239498C8-D69E-F0A7-E30E-45FD75B420E2}"/>
              </a:ext>
            </a:extLst>
          </p:cNvPr>
          <p:cNvSpPr txBox="1"/>
          <p:nvPr/>
        </p:nvSpPr>
        <p:spPr>
          <a:xfrm>
            <a:off x="1066800" y="2209800"/>
            <a:ext cx="10058400" cy="1538883"/>
          </a:xfrm>
          <a:prstGeom prst="rect">
            <a:avLst/>
          </a:prstGeom>
          <a:noFill/>
        </p:spPr>
        <p:txBody>
          <a:bodyPr wrap="square" rtlCol="0">
            <a:spAutoFit/>
          </a:bodyPr>
          <a:lstStyle/>
          <a:p>
            <a:pPr>
              <a:spcAft>
                <a:spcPts val="3600"/>
              </a:spcAft>
            </a:pPr>
            <a:r>
              <a:rPr lang="en-US" sz="3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Q:  What is the chief end of man?</a:t>
            </a:r>
          </a:p>
          <a:p>
            <a:pPr>
              <a:spcAft>
                <a:spcPts val="3600"/>
              </a:spcAft>
            </a:pPr>
            <a:r>
              <a:rPr lang="en-US" sz="3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A;   Man’s chief end is to </a:t>
            </a:r>
            <a:r>
              <a:rPr lang="en-US" sz="3200" dirty="0" err="1">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gloriy</a:t>
            </a:r>
            <a:r>
              <a:rPr lang="en-US" sz="3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God and enjoy Him forever. </a:t>
            </a:r>
          </a:p>
        </p:txBody>
      </p:sp>
    </p:spTree>
    <p:extLst>
      <p:ext uri="{BB962C8B-B14F-4D97-AF65-F5344CB8AC3E}">
        <p14:creationId xmlns:p14="http://schemas.microsoft.com/office/powerpoint/2010/main" val="31511569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5C110834-AA45-4ED8-884A-7484CE886F43}"/>
              </a:ext>
            </a:extLst>
          </p:cNvPr>
          <p:cNvSpPr>
            <a:spLocks noGrp="1" noChangeArrowheads="1"/>
          </p:cNvSpPr>
          <p:nvPr>
            <p:ph type="title"/>
          </p:nvPr>
        </p:nvSpPr>
        <p:spPr>
          <a:xfrm>
            <a:off x="2152650" y="228600"/>
            <a:ext cx="7886700" cy="777874"/>
          </a:xfrm>
          <a:ln>
            <a:miter lim="800000"/>
            <a:headEnd/>
            <a:tailEnd/>
          </a:ln>
        </p:spPr>
        <p:txBody>
          <a:bodyPr>
            <a:normAutofit/>
          </a:bodyPr>
          <a:lstStyle/>
          <a:p>
            <a:pPr algn="ctr" eaLnBrk="1" hangingPunct="1">
              <a:defRPr/>
            </a:pPr>
            <a:r>
              <a:rPr lang="en-US" sz="4000" dirty="0">
                <a:solidFill>
                  <a:srgbClr val="00FFFF"/>
                </a:solidFill>
                <a:effectLst>
                  <a:outerShdw blurRad="38100" dist="38100" dir="2700000" algn="tl">
                    <a:srgbClr val="000000">
                      <a:alpha val="43137"/>
                    </a:srgbClr>
                  </a:outerShdw>
                </a:effectLst>
              </a:rPr>
              <a:t>VII. Purposes of the Local Church</a:t>
            </a:r>
          </a:p>
        </p:txBody>
      </p:sp>
      <p:sp>
        <p:nvSpPr>
          <p:cNvPr id="14339" name="Rectangle 3">
            <a:extLst>
              <a:ext uri="{FF2B5EF4-FFF2-40B4-BE49-F238E27FC236}">
                <a16:creationId xmlns:a16="http://schemas.microsoft.com/office/drawing/2014/main" id="{68B7DCC6-7FF8-4283-A613-52CA565971B1}"/>
              </a:ext>
            </a:extLst>
          </p:cNvPr>
          <p:cNvSpPr>
            <a:spLocks noGrp="1" noChangeArrowheads="1"/>
          </p:cNvSpPr>
          <p:nvPr>
            <p:ph type="body" idx="1"/>
          </p:nvPr>
        </p:nvSpPr>
        <p:spPr>
          <a:xfrm>
            <a:off x="3429000" y="1600200"/>
            <a:ext cx="8153400" cy="3733800"/>
          </a:xfrm>
        </p:spPr>
        <p:txBody>
          <a:bodyPr>
            <a:normAutofit/>
          </a:bodyPr>
          <a:lstStyle/>
          <a:p>
            <a:pPr marL="457200" indent="-457200" eaLnBrk="1" hangingPunct="1">
              <a:spcBef>
                <a:spcPts val="0"/>
              </a:spcBef>
              <a:spcAft>
                <a:spcPts val="3600"/>
              </a:spcAft>
              <a:buClr>
                <a:srgbClr val="00FFFF"/>
              </a:buClr>
              <a:defRPr/>
            </a:pPr>
            <a:r>
              <a:rPr lang="en-US" dirty="0">
                <a:effectLst>
                  <a:outerShdw blurRad="38100" dist="38100" dir="2700000" algn="tl">
                    <a:srgbClr val="000000">
                      <a:alpha val="43137"/>
                    </a:srgbClr>
                  </a:outerShdw>
                </a:effectLst>
              </a:rPr>
              <a:t>Glorify God (Eph 3:21)</a:t>
            </a:r>
          </a:p>
          <a:p>
            <a:pPr marL="457200" indent="-457200" eaLnBrk="1" hangingPunct="1">
              <a:spcBef>
                <a:spcPts val="0"/>
              </a:spcBef>
              <a:spcAft>
                <a:spcPts val="3600"/>
              </a:spcAft>
              <a:buClr>
                <a:srgbClr val="00FFFF"/>
              </a:buClr>
              <a:defRPr/>
            </a:pPr>
            <a:r>
              <a:rPr lang="en-US" dirty="0">
                <a:effectLst>
                  <a:outerShdw blurRad="38100" dist="38100" dir="2700000" algn="tl">
                    <a:srgbClr val="000000">
                      <a:alpha val="43137"/>
                    </a:srgbClr>
                  </a:outerShdw>
                </a:effectLst>
              </a:rPr>
              <a:t>Edify the saints (Eph 4:11-16)</a:t>
            </a:r>
          </a:p>
          <a:p>
            <a:pPr marL="457200" indent="-457200" eaLnBrk="1" hangingPunct="1">
              <a:spcBef>
                <a:spcPts val="0"/>
              </a:spcBef>
              <a:spcAft>
                <a:spcPts val="3600"/>
              </a:spcAft>
              <a:buClr>
                <a:srgbClr val="00FFFF"/>
              </a:buClr>
              <a:defRPr/>
            </a:pPr>
            <a:r>
              <a:rPr lang="en-US" dirty="0">
                <a:effectLst>
                  <a:outerShdw blurRad="38100" dist="38100" dir="2700000" algn="tl">
                    <a:srgbClr val="000000">
                      <a:alpha val="43137"/>
                    </a:srgbClr>
                  </a:outerShdw>
                </a:effectLst>
              </a:rPr>
              <a:t>Fulfill the Great Commission (Matt 28:18-20)</a:t>
            </a:r>
          </a:p>
        </p:txBody>
      </p:sp>
      <p:pic>
        <p:nvPicPr>
          <p:cNvPr id="72708" name="Picture 2" descr="https://encrypted-tbn1.gstatic.com/images?q=tbn:ANd9GcRVEkk3EF6aIGxY0Yz0z_uevMi3B1FPvrIm0btZT0dvwfQOys6K">
            <a:extLst>
              <a:ext uri="{FF2B5EF4-FFF2-40B4-BE49-F238E27FC236}">
                <a16:creationId xmlns:a16="http://schemas.microsoft.com/office/drawing/2014/main" id="{EAF4AD47-3C1A-440C-9761-C29244245D78}"/>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85800" y="1752600"/>
            <a:ext cx="205740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0161519"/>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BFD525-AFA2-F9C0-990E-F89612ED5E1E}"/>
            </a:ext>
          </a:extLst>
        </p:cNvPr>
        <p:cNvGrpSpPr/>
        <p:nvPr/>
      </p:nvGrpSpPr>
      <p:grpSpPr>
        <a:xfrm>
          <a:off x="0" y="0"/>
          <a:ext cx="0" cy="0"/>
          <a:chOff x="0" y="0"/>
          <a:chExt cx="0" cy="0"/>
        </a:xfrm>
      </p:grpSpPr>
      <p:sp>
        <p:nvSpPr>
          <p:cNvPr id="88066" name="Rectangle 2">
            <a:extLst>
              <a:ext uri="{FF2B5EF4-FFF2-40B4-BE49-F238E27FC236}">
                <a16:creationId xmlns:a16="http://schemas.microsoft.com/office/drawing/2014/main" id="{63BA1A1B-86F4-4403-7BBB-73EBB2A85BF8}"/>
              </a:ext>
            </a:extLst>
          </p:cNvPr>
          <p:cNvSpPr>
            <a:spLocks noGrp="1" noChangeArrowheads="1"/>
          </p:cNvSpPr>
          <p:nvPr>
            <p:ph type="title"/>
          </p:nvPr>
        </p:nvSpPr>
        <p:spPr>
          <a:xfrm>
            <a:off x="2152650" y="228600"/>
            <a:ext cx="7886700" cy="777874"/>
          </a:xfrm>
          <a:ln>
            <a:miter lim="800000"/>
            <a:headEnd/>
            <a:tailEnd/>
          </a:ln>
        </p:spPr>
        <p:txBody>
          <a:bodyPr>
            <a:normAutofit/>
          </a:bodyPr>
          <a:lstStyle/>
          <a:p>
            <a:pPr algn="ctr" eaLnBrk="1" hangingPunct="1">
              <a:defRPr/>
            </a:pPr>
            <a:r>
              <a:rPr lang="en-US" sz="4000" dirty="0">
                <a:solidFill>
                  <a:srgbClr val="00FFFF"/>
                </a:solidFill>
                <a:effectLst>
                  <a:outerShdw blurRad="38100" dist="38100" dir="2700000" algn="tl">
                    <a:srgbClr val="000000">
                      <a:alpha val="43137"/>
                    </a:srgbClr>
                  </a:outerShdw>
                </a:effectLst>
              </a:rPr>
              <a:t>VII. Purposes of the Local Church</a:t>
            </a:r>
          </a:p>
        </p:txBody>
      </p:sp>
      <p:sp>
        <p:nvSpPr>
          <p:cNvPr id="14339" name="Rectangle 3">
            <a:extLst>
              <a:ext uri="{FF2B5EF4-FFF2-40B4-BE49-F238E27FC236}">
                <a16:creationId xmlns:a16="http://schemas.microsoft.com/office/drawing/2014/main" id="{218E4BFF-5AAE-FA4D-29A6-92B12E891B06}"/>
              </a:ext>
            </a:extLst>
          </p:cNvPr>
          <p:cNvSpPr>
            <a:spLocks noGrp="1" noChangeArrowheads="1"/>
          </p:cNvSpPr>
          <p:nvPr>
            <p:ph type="body" idx="1"/>
          </p:nvPr>
        </p:nvSpPr>
        <p:spPr>
          <a:xfrm>
            <a:off x="3429000" y="1600200"/>
            <a:ext cx="8153400" cy="3733800"/>
          </a:xfrm>
        </p:spPr>
        <p:txBody>
          <a:bodyPr>
            <a:normAutofit/>
          </a:bodyPr>
          <a:lstStyle/>
          <a:p>
            <a:pPr marL="457200" indent="-457200" eaLnBrk="1" hangingPunct="1">
              <a:spcBef>
                <a:spcPts val="0"/>
              </a:spcBef>
              <a:spcAft>
                <a:spcPts val="3600"/>
              </a:spcAft>
              <a:buClr>
                <a:srgbClr val="00FFFF"/>
              </a:buClr>
              <a:defRPr/>
            </a:pPr>
            <a:r>
              <a:rPr lang="en-US" b="1" u="sng" dirty="0">
                <a:solidFill>
                  <a:srgbClr val="FFFFCC"/>
                </a:solidFill>
                <a:effectLst>
                  <a:outerShdw blurRad="38100" dist="38100" dir="2700000" algn="tl">
                    <a:srgbClr val="000000">
                      <a:alpha val="43137"/>
                    </a:srgbClr>
                  </a:outerShdw>
                </a:effectLst>
              </a:rPr>
              <a:t>Glorify God (Eph 3:21)</a:t>
            </a:r>
          </a:p>
          <a:p>
            <a:pPr marL="457200" indent="-457200" eaLnBrk="1" hangingPunct="1">
              <a:spcBef>
                <a:spcPts val="0"/>
              </a:spcBef>
              <a:spcAft>
                <a:spcPts val="3600"/>
              </a:spcAft>
              <a:buClr>
                <a:srgbClr val="00FFFF"/>
              </a:buClr>
              <a:defRPr/>
            </a:pPr>
            <a:r>
              <a:rPr lang="en-US" dirty="0">
                <a:effectLst>
                  <a:outerShdw blurRad="38100" dist="38100" dir="2700000" algn="tl">
                    <a:srgbClr val="000000">
                      <a:alpha val="43137"/>
                    </a:srgbClr>
                  </a:outerShdw>
                </a:effectLst>
              </a:rPr>
              <a:t>Edify the saints (Eph 4:11-16)</a:t>
            </a:r>
          </a:p>
          <a:p>
            <a:pPr marL="457200" indent="-457200" eaLnBrk="1" hangingPunct="1">
              <a:spcBef>
                <a:spcPts val="0"/>
              </a:spcBef>
              <a:spcAft>
                <a:spcPts val="3600"/>
              </a:spcAft>
              <a:buClr>
                <a:srgbClr val="00FFFF"/>
              </a:buClr>
              <a:defRPr/>
            </a:pPr>
            <a:r>
              <a:rPr lang="en-US" dirty="0">
                <a:effectLst>
                  <a:outerShdw blurRad="38100" dist="38100" dir="2700000" algn="tl">
                    <a:srgbClr val="000000">
                      <a:alpha val="43137"/>
                    </a:srgbClr>
                  </a:outerShdw>
                </a:effectLst>
              </a:rPr>
              <a:t>Fulfill the Great Commission (Matt 28:18-20)</a:t>
            </a:r>
          </a:p>
        </p:txBody>
      </p:sp>
      <p:pic>
        <p:nvPicPr>
          <p:cNvPr id="72708" name="Picture 2" descr="https://encrypted-tbn1.gstatic.com/images?q=tbn:ANd9GcRVEkk3EF6aIGxY0Yz0z_uevMi3B1FPvrIm0btZT0dvwfQOys6K">
            <a:extLst>
              <a:ext uri="{FF2B5EF4-FFF2-40B4-BE49-F238E27FC236}">
                <a16:creationId xmlns:a16="http://schemas.microsoft.com/office/drawing/2014/main" id="{7D01FB00-BCE1-C368-6462-B19CD0E0FDD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85800" y="1752600"/>
            <a:ext cx="205740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54098590"/>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DC5EE36C-61F1-47A3-ACE7-1E269F80610B}"/>
              </a:ext>
            </a:extLst>
          </p:cNvPr>
          <p:cNvSpPr>
            <a:spLocks noGrp="1" noChangeArrowheads="1"/>
          </p:cNvSpPr>
          <p:nvPr>
            <p:ph type="title"/>
          </p:nvPr>
        </p:nvSpPr>
        <p:spPr>
          <a:xfrm>
            <a:off x="609600" y="304800"/>
            <a:ext cx="10972800" cy="1143000"/>
          </a:xfrm>
        </p:spPr>
        <p:txBody>
          <a:bodyPr/>
          <a:lstStyle/>
          <a:p>
            <a:pPr algn="ctr"/>
            <a:r>
              <a:rPr lang="en-US" altLang="en-US" sz="3600" dirty="0">
                <a:solidFill>
                  <a:srgbClr val="00FFFF"/>
                </a:solidFill>
                <a:effectLst>
                  <a:outerShdw blurRad="38100" dist="38100" dir="2700000" algn="tl">
                    <a:srgbClr val="000000">
                      <a:alpha val="43137"/>
                    </a:srgbClr>
                  </a:outerShdw>
                </a:effectLst>
              </a:rPr>
              <a:t>Dispensational Theology is a </a:t>
            </a:r>
            <a:br>
              <a:rPr lang="en-US" altLang="en-US" sz="3600" dirty="0">
                <a:solidFill>
                  <a:srgbClr val="00FFFF"/>
                </a:solidFill>
                <a:effectLst>
                  <a:outerShdw blurRad="38100" dist="38100" dir="2700000" algn="tl">
                    <a:srgbClr val="000000">
                      <a:alpha val="43137"/>
                    </a:srgbClr>
                  </a:outerShdw>
                </a:effectLst>
              </a:rPr>
            </a:br>
            <a:r>
              <a:rPr lang="en-US" altLang="en-US" sz="3600" dirty="0">
                <a:solidFill>
                  <a:srgbClr val="00FFFF"/>
                </a:solidFill>
                <a:effectLst>
                  <a:outerShdw blurRad="38100" dist="38100" dir="2700000" algn="tl">
                    <a:srgbClr val="000000">
                      <a:alpha val="43137"/>
                    </a:srgbClr>
                  </a:outerShdw>
                </a:effectLst>
              </a:rPr>
              <a:t>System of Theology</a:t>
            </a:r>
          </a:p>
        </p:txBody>
      </p:sp>
      <p:sp>
        <p:nvSpPr>
          <p:cNvPr id="183299" name="Rectangle 3">
            <a:extLst>
              <a:ext uri="{FF2B5EF4-FFF2-40B4-BE49-F238E27FC236}">
                <a16:creationId xmlns:a16="http://schemas.microsoft.com/office/drawing/2014/main" id="{6FF69410-D6C2-4DD1-846E-F3B126A4D8A6}"/>
              </a:ext>
            </a:extLst>
          </p:cNvPr>
          <p:cNvSpPr>
            <a:spLocks noChangeArrowheads="1"/>
          </p:cNvSpPr>
          <p:nvPr/>
        </p:nvSpPr>
        <p:spPr bwMode="auto">
          <a:xfrm>
            <a:off x="609600" y="1600200"/>
            <a:ext cx="10972800" cy="4459288"/>
          </a:xfrm>
          <a:prstGeom prst="rect">
            <a:avLst/>
          </a:prstGeom>
          <a:noFill/>
          <a:ln w="9525">
            <a:noFill/>
            <a:miter lim="800000"/>
            <a:headEnd/>
            <a:tailEnd/>
          </a:ln>
          <a:effectLst/>
        </p:spPr>
        <p:txBody>
          <a:bodyPr lIns="91436" tIns="45718" rIns="91436" bIns="45718"/>
          <a:lstStyle/>
          <a:p>
            <a:pPr algn="just" defTabSz="915001">
              <a:spcBef>
                <a:spcPts val="0"/>
              </a:spcBef>
              <a:spcAft>
                <a:spcPts val="2400"/>
              </a:spcAft>
              <a:defRPr/>
            </a:pPr>
            <a:r>
              <a:rPr lang="en-US" sz="2800" dirty="0">
                <a:effectLst>
                  <a:outerShdw blurRad="38100" dist="38100" dir="2700000" algn="tl">
                    <a:srgbClr val="000000">
                      <a:alpha val="43137"/>
                    </a:srgbClr>
                  </a:outerShdw>
                </a:effectLst>
                <a:latin typeface="Calibri" panose="020F0502020204030204" pitchFamily="34" charset="0"/>
                <a:cs typeface="Arial" charset="0"/>
              </a:rPr>
              <a:t>Traditional-normative dispensational theology is a system that embodies three essential, fundamental concepts called the </a:t>
            </a:r>
            <a:r>
              <a:rPr lang="en-US" sz="2800" b="1" i="1" dirty="0">
                <a:solidFill>
                  <a:srgbClr val="FFFFCC"/>
                </a:solidFill>
                <a:effectLst>
                  <a:outerShdw blurRad="38100" dist="38100" dir="2700000" algn="tl">
                    <a:srgbClr val="000000">
                      <a:alpha val="43137"/>
                    </a:srgbClr>
                  </a:outerShdw>
                </a:effectLst>
                <a:latin typeface="Calibri" panose="020F0502020204030204" pitchFamily="34" charset="0"/>
                <a:cs typeface="Arial" charset="0"/>
              </a:rPr>
              <a:t>sine qua non </a:t>
            </a:r>
            <a:r>
              <a:rPr lang="en-US" sz="2800" dirty="0">
                <a:effectLst>
                  <a:outerShdw blurRad="38100" dist="38100" dir="2700000" algn="tl">
                    <a:srgbClr val="000000">
                      <a:alpha val="43137"/>
                    </a:srgbClr>
                  </a:outerShdw>
                </a:effectLst>
                <a:latin typeface="Calibri" panose="020F0502020204030204" pitchFamily="34" charset="0"/>
                <a:cs typeface="Arial" charset="0"/>
              </a:rPr>
              <a:t>(lit. “without which is not”):</a:t>
            </a:r>
          </a:p>
          <a:p>
            <a:pPr marL="549859" indent="-549859" algn="just" defTabSz="915001">
              <a:spcBef>
                <a:spcPts val="0"/>
              </a:spcBef>
              <a:spcAft>
                <a:spcPts val="2400"/>
              </a:spcAft>
              <a:buClr>
                <a:schemeClr val="tx2"/>
              </a:buClr>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Arial" charset="0"/>
              </a:rPr>
              <a:t>The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Arial" charset="0"/>
              </a:rPr>
              <a:t>consistent</a:t>
            </a:r>
            <a:r>
              <a:rPr lang="en-US" sz="2800" dirty="0">
                <a:effectLst>
                  <a:outerShdw blurRad="38100" dist="38100" dir="2700000" algn="tl">
                    <a:srgbClr val="000000">
                      <a:alpha val="43137"/>
                    </a:srgbClr>
                  </a:outerShdw>
                </a:effectLst>
                <a:latin typeface="Calibri" panose="020F0502020204030204" pitchFamily="34" charset="0"/>
                <a:cs typeface="Arial" charset="0"/>
              </a:rPr>
              <a:t> use of a plain, normal, literal, grammatical-historical method of interpretation;</a:t>
            </a:r>
          </a:p>
          <a:p>
            <a:pPr marL="549859" indent="-549859" algn="just" defTabSz="915001">
              <a:spcBef>
                <a:spcPts val="0"/>
              </a:spcBef>
              <a:spcAft>
                <a:spcPts val="2400"/>
              </a:spcAft>
              <a:buClr>
                <a:schemeClr val="tx2"/>
              </a:buClr>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Arial" charset="0"/>
              </a:rPr>
              <a:t>Which reveals that the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Arial" charset="0"/>
              </a:rPr>
              <a:t>Church is distinct from Israel</a:t>
            </a:r>
            <a:r>
              <a:rPr lang="en-US" sz="2800" dirty="0">
                <a:effectLst>
                  <a:outerShdw blurRad="38100" dist="38100" dir="2700000" algn="tl">
                    <a:srgbClr val="000000">
                      <a:alpha val="43137"/>
                    </a:srgbClr>
                  </a:outerShdw>
                </a:effectLst>
                <a:latin typeface="Calibri" panose="020F0502020204030204" pitchFamily="34" charset="0"/>
                <a:cs typeface="Arial" charset="0"/>
              </a:rPr>
              <a:t>;</a:t>
            </a:r>
          </a:p>
          <a:p>
            <a:pPr marL="549859" indent="-549859" algn="just" defTabSz="915001">
              <a:spcBef>
                <a:spcPts val="0"/>
              </a:spcBef>
              <a:spcAft>
                <a:spcPts val="2400"/>
              </a:spcAft>
              <a:buClr>
                <a:schemeClr val="tx2"/>
              </a:buClr>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Arial" charset="0"/>
              </a:rPr>
              <a:t>God’s overall purpose is to bring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Arial" charset="0"/>
              </a:rPr>
              <a:t>glory to Himself</a:t>
            </a:r>
            <a:r>
              <a:rPr lang="en-US" sz="2800" b="1" dirty="0">
                <a:solidFill>
                  <a:srgbClr val="FFFFCC"/>
                </a:solidFill>
                <a:effectLst>
                  <a:outerShdw blurRad="38100" dist="38100" dir="2700000" algn="tl">
                    <a:srgbClr val="000000">
                      <a:alpha val="43137"/>
                    </a:srgbClr>
                  </a:outerShdw>
                </a:effectLst>
                <a:latin typeface="Calibri" panose="020F0502020204030204" pitchFamily="34" charset="0"/>
                <a:cs typeface="Arial" charset="0"/>
              </a:rPr>
              <a:t> </a:t>
            </a:r>
            <a:r>
              <a:rPr lang="en-US" sz="2800" dirty="0">
                <a:effectLst>
                  <a:outerShdw blurRad="38100" dist="38100" dir="2700000" algn="tl">
                    <a:srgbClr val="000000">
                      <a:alpha val="43137"/>
                    </a:srgbClr>
                  </a:outerShdw>
                </a:effectLst>
                <a:latin typeface="Calibri" panose="020F0502020204030204" pitchFamily="34" charset="0"/>
                <a:cs typeface="Arial" charset="0"/>
              </a:rPr>
              <a:t>(Eph. 1:6, 12, 14).</a:t>
            </a:r>
          </a:p>
        </p:txBody>
      </p:sp>
      <p:sp>
        <p:nvSpPr>
          <p:cNvPr id="23556" name="Text Box 4">
            <a:extLst>
              <a:ext uri="{FF2B5EF4-FFF2-40B4-BE49-F238E27FC236}">
                <a16:creationId xmlns:a16="http://schemas.microsoft.com/office/drawing/2014/main" id="{8DD436EF-F9A8-4959-9DEE-70860A4D461B}"/>
              </a:ext>
            </a:extLst>
          </p:cNvPr>
          <p:cNvSpPr txBox="1">
            <a:spLocks noChangeArrowheads="1"/>
          </p:cNvSpPr>
          <p:nvPr/>
        </p:nvSpPr>
        <p:spPr bwMode="auto">
          <a:xfrm>
            <a:off x="3960813" y="6403976"/>
            <a:ext cx="4125912"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479" tIns="41239" rIns="82479" bIns="41239">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r>
              <a:rPr lang="en-US" altLang="en-US" sz="1600" dirty="0">
                <a:effectLst>
                  <a:outerShdw blurRad="38100" dist="38100" dir="2700000" algn="tl">
                    <a:srgbClr val="000000">
                      <a:alpha val="43137"/>
                    </a:srgbClr>
                  </a:outerShdw>
                </a:effectLst>
                <a:latin typeface="Calibri" panose="020F0502020204030204" pitchFamily="34" charset="0"/>
              </a:rPr>
              <a:t>Dr. Charles Ryrie, </a:t>
            </a:r>
            <a:r>
              <a:rPr lang="en-US" altLang="en-US" sz="1600" i="1" dirty="0">
                <a:effectLst>
                  <a:outerShdw blurRad="38100" dist="38100" dir="2700000" algn="tl">
                    <a:srgbClr val="000000">
                      <a:alpha val="43137"/>
                    </a:srgbClr>
                  </a:outerShdw>
                </a:effectLst>
                <a:latin typeface="Calibri" panose="020F0502020204030204" pitchFamily="34" charset="0"/>
              </a:rPr>
              <a:t>Dispensationalism</a:t>
            </a:r>
            <a:r>
              <a:rPr lang="en-US" altLang="en-US" sz="1600" dirty="0">
                <a:effectLst>
                  <a:outerShdw blurRad="38100" dist="38100" dir="2700000" algn="tl">
                    <a:srgbClr val="000000">
                      <a:alpha val="43137"/>
                    </a:srgbClr>
                  </a:outerShdw>
                </a:effectLst>
                <a:latin typeface="Calibri" panose="020F0502020204030204" pitchFamily="34" charset="0"/>
              </a:rPr>
              <a:t>, pp. 38-41</a:t>
            </a:r>
          </a:p>
        </p:txBody>
      </p:sp>
    </p:spTree>
    <p:extLst>
      <p:ext uri="{BB962C8B-B14F-4D97-AF65-F5344CB8AC3E}">
        <p14:creationId xmlns:p14="http://schemas.microsoft.com/office/powerpoint/2010/main" val="410522395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a:extLst>
              <a:ext uri="{FF2B5EF4-FFF2-40B4-BE49-F238E27FC236}">
                <a16:creationId xmlns:a16="http://schemas.microsoft.com/office/drawing/2014/main" id="{B5CA431D-63EC-48B9-BB0D-8548B86B432A}"/>
              </a:ext>
            </a:extLst>
          </p:cNvPr>
          <p:cNvSpPr>
            <a:spLocks noGrp="1" noChangeArrowheads="1"/>
          </p:cNvSpPr>
          <p:nvPr>
            <p:ph type="title"/>
          </p:nvPr>
        </p:nvSpPr>
        <p:spPr>
          <a:xfrm>
            <a:off x="3657602" y="228600"/>
            <a:ext cx="4876799" cy="1219200"/>
          </a:xfrm>
        </p:spPr>
        <p:txBody>
          <a:bodyPr/>
          <a:lstStyle/>
          <a:p>
            <a:pPr algn="ctr">
              <a:defRPr/>
            </a:pPr>
            <a:r>
              <a:rPr lang="en-US" sz="3600" dirty="0">
                <a:solidFill>
                  <a:srgbClr val="00FFFF"/>
                </a:solidFill>
                <a:effectLst>
                  <a:outerShdw blurRad="38100" dist="38100" dir="2700000" algn="tl">
                    <a:srgbClr val="000000">
                      <a:alpha val="43137"/>
                    </a:srgbClr>
                  </a:outerShdw>
                </a:effectLst>
              </a:rPr>
              <a:t>Dispensational Theology: </a:t>
            </a:r>
            <a:br>
              <a:rPr lang="en-US" sz="3600" dirty="0">
                <a:solidFill>
                  <a:srgbClr val="00FFFF"/>
                </a:solidFill>
                <a:effectLst>
                  <a:outerShdw blurRad="38100" dist="38100" dir="2700000" algn="tl">
                    <a:srgbClr val="000000">
                      <a:alpha val="43137"/>
                    </a:srgbClr>
                  </a:outerShdw>
                </a:effectLst>
              </a:rPr>
            </a:br>
            <a:r>
              <a:rPr lang="en-US" sz="3600" dirty="0">
                <a:solidFill>
                  <a:srgbClr val="00FFFF"/>
                </a:solidFill>
                <a:effectLst>
                  <a:outerShdw blurRad="38100" dist="38100" dir="2700000" algn="tl">
                    <a:srgbClr val="000000">
                      <a:alpha val="43137"/>
                    </a:srgbClr>
                  </a:outerShdw>
                </a:effectLst>
              </a:rPr>
              <a:t>Doxological Purpose</a:t>
            </a:r>
          </a:p>
        </p:txBody>
      </p:sp>
      <p:sp>
        <p:nvSpPr>
          <p:cNvPr id="24579" name="Text Box 3">
            <a:extLst>
              <a:ext uri="{FF2B5EF4-FFF2-40B4-BE49-F238E27FC236}">
                <a16:creationId xmlns:a16="http://schemas.microsoft.com/office/drawing/2014/main" id="{C5AF1B6B-FD06-48F0-89CD-5A5086BE045D}"/>
              </a:ext>
            </a:extLst>
          </p:cNvPr>
          <p:cNvSpPr txBox="1">
            <a:spLocks noChangeArrowheads="1"/>
          </p:cNvSpPr>
          <p:nvPr/>
        </p:nvSpPr>
        <p:spPr bwMode="auto">
          <a:xfrm>
            <a:off x="3565525" y="6375400"/>
            <a:ext cx="5005388"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479" tIns="41239" rIns="82479" bIns="41239">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r>
              <a:rPr lang="en-US" altLang="en-US" sz="1600" i="1" dirty="0">
                <a:effectLst>
                  <a:outerShdw blurRad="38100" dist="38100" dir="2700000" algn="tl">
                    <a:srgbClr val="000000">
                      <a:alpha val="43137"/>
                    </a:srgbClr>
                  </a:outerShdw>
                </a:effectLst>
                <a:latin typeface="Calibri" panose="020F0502020204030204" pitchFamily="34" charset="0"/>
              </a:rPr>
              <a:t>Dictionary of Premillennial Theology</a:t>
            </a:r>
            <a:r>
              <a:rPr lang="en-US" altLang="en-US" sz="1600" dirty="0">
                <a:effectLst>
                  <a:outerShdw blurRad="38100" dist="38100" dir="2700000" algn="tl">
                    <a:srgbClr val="000000">
                      <a:alpha val="43137"/>
                    </a:srgbClr>
                  </a:outerShdw>
                </a:effectLst>
                <a:latin typeface="Calibri" panose="020F0502020204030204" pitchFamily="34" charset="0"/>
              </a:rPr>
              <a:t>, Charles Ryrie, p. 94</a:t>
            </a:r>
          </a:p>
        </p:txBody>
      </p:sp>
      <p:sp>
        <p:nvSpPr>
          <p:cNvPr id="193541" name="Rectangle 5">
            <a:extLst>
              <a:ext uri="{FF2B5EF4-FFF2-40B4-BE49-F238E27FC236}">
                <a16:creationId xmlns:a16="http://schemas.microsoft.com/office/drawing/2014/main" id="{6921FFB6-630D-458C-9DA7-317BB0AFC63B}"/>
              </a:ext>
            </a:extLst>
          </p:cNvPr>
          <p:cNvSpPr>
            <a:spLocks noChangeArrowheads="1"/>
          </p:cNvSpPr>
          <p:nvPr/>
        </p:nvSpPr>
        <p:spPr bwMode="auto">
          <a:xfrm>
            <a:off x="609600" y="1600200"/>
            <a:ext cx="10972800" cy="452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lstStyle>
            <a:lvl1pPr marL="549275" indent="-549275"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just" eaLnBrk="1" hangingPunct="1">
              <a:spcBef>
                <a:spcPts val="0"/>
              </a:spcBef>
              <a:spcAft>
                <a:spcPts val="1200"/>
              </a:spcAft>
              <a:buClr>
                <a:schemeClr val="tx2"/>
              </a:buClr>
              <a:buFont typeface="+mj-lt"/>
              <a:buAutoNum type="alphaUcPeriod"/>
            </a:pPr>
            <a:r>
              <a:rPr lang="en-US" alt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God’s ultimate purpose for the ages is to glorify Himself.  Scripture is not human-centered, as though salvation were the principle point, but God-centered, because His glory is at the center.</a:t>
            </a:r>
          </a:p>
          <a:p>
            <a:pPr algn="just" eaLnBrk="1" hangingPunct="1">
              <a:spcBef>
                <a:spcPts val="0"/>
              </a:spcBef>
              <a:spcAft>
                <a:spcPts val="1200"/>
              </a:spcAft>
              <a:buClr>
                <a:schemeClr val="tx2"/>
              </a:buClr>
              <a:buFont typeface="+mj-lt"/>
              <a:buAutoNum type="alphaUcPeriod"/>
            </a:pPr>
            <a:r>
              <a:rPr lang="en-US" alt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glory of God is the primary principle that unifies all dispensations, the program of salvation being just one of the means by which God glorifies Himself.  Each successive revelation of God’s plan for the ages, as well as His dealing with the elect, non-elect, angels, and nations all manifest His glory.	</a:t>
            </a:r>
          </a:p>
        </p:txBody>
      </p:sp>
    </p:spTree>
    <p:extLst>
      <p:ext uri="{BB962C8B-B14F-4D97-AF65-F5344CB8AC3E}">
        <p14:creationId xmlns:p14="http://schemas.microsoft.com/office/powerpoint/2010/main" val="334721971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8180241-B7B0-4671-A079-84A46BE8651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97270" y="161261"/>
            <a:ext cx="7797460" cy="6535478"/>
          </a:xfrm>
          <a:prstGeom prst="rect">
            <a:avLst/>
          </a:prstGeom>
        </p:spPr>
      </p:pic>
    </p:spTree>
    <p:extLst>
      <p:ext uri="{BB962C8B-B14F-4D97-AF65-F5344CB8AC3E}">
        <p14:creationId xmlns:p14="http://schemas.microsoft.com/office/powerpoint/2010/main" val="3111588407"/>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38914" name="Rectangle 3"/>
          <p:cNvSpPr>
            <a:spLocks noChangeArrowheads="1"/>
          </p:cNvSpPr>
          <p:nvPr/>
        </p:nvSpPr>
        <p:spPr bwMode="auto">
          <a:xfrm>
            <a:off x="1295400" y="0"/>
            <a:ext cx="9601200" cy="252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Ephesians 3:21</a:t>
            </a:r>
          </a:p>
          <a:p>
            <a:pPr algn="just">
              <a:spcAft>
                <a:spcPts val="12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 Him be the glory in the church</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in Christ Jesus to all generations forever and ever. Amen.”</a:t>
            </a:r>
          </a:p>
        </p:txBody>
      </p:sp>
      <p:pic>
        <p:nvPicPr>
          <p:cNvPr id="2" name="Picture 1">
            <a:extLst>
              <a:ext uri="{FF2B5EF4-FFF2-40B4-BE49-F238E27FC236}">
                <a16:creationId xmlns:a16="http://schemas.microsoft.com/office/drawing/2014/main" id="{4FB6E0C7-C551-427A-B805-98F1B83ADCA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72000" y="2514600"/>
            <a:ext cx="3048000" cy="2286000"/>
          </a:xfrm>
          <a:prstGeom prst="rect">
            <a:avLst/>
          </a:prstGeom>
          <a:ln>
            <a:solidFill>
              <a:schemeClr val="tx1"/>
            </a:solidFill>
          </a:ln>
        </p:spPr>
      </p:pic>
    </p:spTree>
    <p:extLst>
      <p:ext uri="{BB962C8B-B14F-4D97-AF65-F5344CB8AC3E}">
        <p14:creationId xmlns:p14="http://schemas.microsoft.com/office/powerpoint/2010/main" val="51744782"/>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1100704" y="1752600"/>
            <a:ext cx="7239000" cy="2743200"/>
          </a:xfrm>
        </p:spPr>
        <p:txBody>
          <a:bodyPr/>
          <a:lstStyle/>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Proposition (7)</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Refusal (8-9)</a:t>
            </a:r>
          </a:p>
          <a:p>
            <a:pPr marL="457200" lvl="2" indent="-457200" eaLnBrk="1" hangingPunct="1">
              <a:spcBef>
                <a:spcPts val="0"/>
              </a:spcBef>
              <a:spcAft>
                <a:spcPts val="24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Persistence &amp; refusal (10a)</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Sexual harassment (11-12)</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Wife’s accusations (13-18)</a:t>
            </a:r>
          </a:p>
        </p:txBody>
      </p:sp>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II. Genesis 39:7-18</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Temptation &amp; Accusation</a:t>
            </a:r>
          </a:p>
        </p:txBody>
      </p:sp>
      <p:pic>
        <p:nvPicPr>
          <p:cNvPr id="2" name="Picture 1">
            <a:extLst>
              <a:ext uri="{FF2B5EF4-FFF2-40B4-BE49-F238E27FC236}">
                <a16:creationId xmlns:a16="http://schemas.microsoft.com/office/drawing/2014/main" id="{839BFF80-26DA-A40D-2528-C9550E957C5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9358351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45FCC3-4B34-77C9-37B1-4B8EE710B248}"/>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AF334291-5F34-B076-F4DB-A129DFCE34CD}"/>
              </a:ext>
            </a:extLst>
          </p:cNvPr>
          <p:cNvSpPr>
            <a:spLocks noGrp="1" noChangeArrowheads="1"/>
          </p:cNvSpPr>
          <p:nvPr>
            <p:ph type="title"/>
          </p:nvPr>
        </p:nvSpPr>
        <p:spPr>
          <a:xfrm>
            <a:off x="2971800" y="163567"/>
            <a:ext cx="6486525" cy="914400"/>
          </a:xfrm>
        </p:spPr>
        <p:txBody>
          <a:bodyPr/>
          <a:lstStyle/>
          <a:p>
            <a:pPr algn="ctr" eaLnBrk="1" hangingPunct="1"/>
            <a:r>
              <a:rPr lang="en-US" sz="3600" dirty="0">
                <a:effectLst>
                  <a:outerShdw blurRad="38100" dist="38100" dir="2700000" algn="tl">
                    <a:srgbClr val="000000">
                      <a:alpha val="43137"/>
                    </a:srgbClr>
                  </a:outerShdw>
                </a:effectLst>
              </a:rPr>
              <a:t>Genesis </a:t>
            </a:r>
            <a:r>
              <a:rPr lang="en-US" sz="3600" dirty="0">
                <a:effectLst>
                  <a:outerShdw blurRad="38100" dist="38100" dir="2700000" algn="tl">
                    <a:srgbClr val="000000">
                      <a:alpha val="43137"/>
                    </a:srgbClr>
                  </a:outerShdw>
                </a:effectLst>
                <a:cs typeface="Calibri" panose="020F0502020204030204" pitchFamily="34" charset="0"/>
              </a:rPr>
              <a:t>39:1-23</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Joseph in Potiphar's House</a:t>
            </a:r>
          </a:p>
        </p:txBody>
      </p:sp>
      <p:sp>
        <p:nvSpPr>
          <p:cNvPr id="161795" name="Rectangle 3">
            <a:extLst>
              <a:ext uri="{FF2B5EF4-FFF2-40B4-BE49-F238E27FC236}">
                <a16:creationId xmlns:a16="http://schemas.microsoft.com/office/drawing/2014/main" id="{1BE9AC0F-EC6D-9E30-3777-03FAF3FF44D3}"/>
              </a:ext>
            </a:extLst>
          </p:cNvPr>
          <p:cNvSpPr>
            <a:spLocks noGrp="1" noChangeArrowheads="1"/>
          </p:cNvSpPr>
          <p:nvPr>
            <p:ph type="body" idx="1"/>
          </p:nvPr>
        </p:nvSpPr>
        <p:spPr>
          <a:xfrm>
            <a:off x="627513" y="1714500"/>
            <a:ext cx="8059287" cy="3429000"/>
          </a:xfrm>
        </p:spPr>
        <p:txBody>
          <a:bodyPr/>
          <a:lstStyle/>
          <a:p>
            <a:pPr marL="571500" lvl="1" indent="-571500" eaLnBrk="1" hangingPunct="1">
              <a:spcBef>
                <a:spcPts val="0"/>
              </a:spcBef>
              <a:spcAft>
                <a:spcPts val="36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rPr>
              <a:t>Blessing (39:1-6)</a:t>
            </a:r>
          </a:p>
          <a:p>
            <a:pPr marL="571500" lvl="1" indent="-5715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Temptation &amp; Accusation (39:7-18)</a:t>
            </a:r>
          </a:p>
          <a:p>
            <a:pPr marL="571500" lvl="1" indent="-5715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Prison (39:19-23)</a:t>
            </a:r>
          </a:p>
        </p:txBody>
      </p:sp>
      <p:pic>
        <p:nvPicPr>
          <p:cNvPr id="2" name="Picture 1">
            <a:extLst>
              <a:ext uri="{FF2B5EF4-FFF2-40B4-BE49-F238E27FC236}">
                <a16:creationId xmlns:a16="http://schemas.microsoft.com/office/drawing/2014/main" id="{80D67D7F-835D-44EE-A258-298EA49A475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1568382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startAt="3"/>
            </a:pPr>
            <a:r>
              <a:rPr lang="en-US" sz="3600" dirty="0">
                <a:effectLst>
                  <a:outerShdw blurRad="38100" dist="38100" dir="2700000" algn="tl">
                    <a:srgbClr val="000000">
                      <a:alpha val="43137"/>
                    </a:srgbClr>
                  </a:outerShdw>
                </a:effectLst>
              </a:rPr>
              <a:t>Genesis 39:10</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Persistence &amp; Refusal</a:t>
            </a:r>
          </a:p>
        </p:txBody>
      </p:sp>
      <p:sp>
        <p:nvSpPr>
          <p:cNvPr id="161795" name="Rectangle 3"/>
          <p:cNvSpPr>
            <a:spLocks noGrp="1" noChangeArrowheads="1"/>
          </p:cNvSpPr>
          <p:nvPr>
            <p:ph type="body" idx="1"/>
          </p:nvPr>
        </p:nvSpPr>
        <p:spPr>
          <a:xfrm>
            <a:off x="1066800" y="2057400"/>
            <a:ext cx="6781800" cy="33528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Persistence (10a)</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Refusal (10b)</a:t>
            </a: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1273493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startAt="3"/>
            </a:pPr>
            <a:r>
              <a:rPr lang="en-US" sz="3600" dirty="0">
                <a:effectLst>
                  <a:outerShdw blurRad="38100" dist="38100" dir="2700000" algn="tl">
                    <a:srgbClr val="000000">
                      <a:alpha val="43137"/>
                    </a:srgbClr>
                  </a:outerShdw>
                </a:effectLst>
              </a:rPr>
              <a:t>Genesis 39:10</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Persistence &amp; Refusal</a:t>
            </a:r>
          </a:p>
        </p:txBody>
      </p:sp>
      <p:sp>
        <p:nvSpPr>
          <p:cNvPr id="161795" name="Rectangle 3"/>
          <p:cNvSpPr>
            <a:spLocks noGrp="1" noChangeArrowheads="1"/>
          </p:cNvSpPr>
          <p:nvPr>
            <p:ph type="body" idx="1"/>
          </p:nvPr>
        </p:nvSpPr>
        <p:spPr>
          <a:xfrm>
            <a:off x="1066800" y="2057400"/>
            <a:ext cx="6781800" cy="3352800"/>
          </a:xfrm>
        </p:spPr>
        <p:txBody>
          <a:bodyPr/>
          <a:lstStyle/>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Persistence (10a)</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Refusal (10b)</a:t>
            </a: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2528757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startAt="3"/>
            </a:pPr>
            <a:r>
              <a:rPr lang="en-US" sz="3600" dirty="0">
                <a:effectLst>
                  <a:outerShdw blurRad="38100" dist="38100" dir="2700000" algn="tl">
                    <a:srgbClr val="000000">
                      <a:alpha val="43137"/>
                    </a:srgbClr>
                  </a:outerShdw>
                </a:effectLst>
              </a:rPr>
              <a:t>Genesis 39:10</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Persistence &amp; Refusal</a:t>
            </a:r>
          </a:p>
        </p:txBody>
      </p:sp>
      <p:sp>
        <p:nvSpPr>
          <p:cNvPr id="161795" name="Rectangle 3"/>
          <p:cNvSpPr>
            <a:spLocks noGrp="1" noChangeArrowheads="1"/>
          </p:cNvSpPr>
          <p:nvPr>
            <p:ph type="body" idx="1"/>
          </p:nvPr>
        </p:nvSpPr>
        <p:spPr>
          <a:xfrm>
            <a:off x="1066800" y="2057400"/>
            <a:ext cx="6781800" cy="33528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Persistence (10a)</a:t>
            </a:r>
          </a:p>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Refusal (10b)</a:t>
            </a: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4551988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1100704" y="1752600"/>
            <a:ext cx="7239000" cy="2743200"/>
          </a:xfrm>
        </p:spPr>
        <p:txBody>
          <a:bodyPr/>
          <a:lstStyle/>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Proposition (7)</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Refusal (8-9)</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Persistence &amp; refusal (10a)</a:t>
            </a:r>
          </a:p>
          <a:p>
            <a:pPr marL="457200" lvl="2" indent="-457200" eaLnBrk="1" hangingPunct="1">
              <a:spcBef>
                <a:spcPts val="0"/>
              </a:spcBef>
              <a:spcAft>
                <a:spcPts val="24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Sexual harassment (11-12)</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Wife’s accusations (13-18)</a:t>
            </a:r>
          </a:p>
        </p:txBody>
      </p:sp>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II. Genesis 39:7-18</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Temptation &amp; Accusation</a:t>
            </a:r>
          </a:p>
        </p:txBody>
      </p:sp>
      <p:pic>
        <p:nvPicPr>
          <p:cNvPr id="2" name="Picture 1">
            <a:extLst>
              <a:ext uri="{FF2B5EF4-FFF2-40B4-BE49-F238E27FC236}">
                <a16:creationId xmlns:a16="http://schemas.microsoft.com/office/drawing/2014/main" id="{839BFF80-26DA-A40D-2528-C9550E957C5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3256773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startAt="4"/>
            </a:pPr>
            <a:r>
              <a:rPr lang="en-US" sz="3600" dirty="0">
                <a:effectLst>
                  <a:outerShdw blurRad="38100" dist="38100" dir="2700000" algn="tl">
                    <a:srgbClr val="000000">
                      <a:alpha val="43137"/>
                    </a:srgbClr>
                  </a:outerShdw>
                </a:effectLst>
              </a:rPr>
              <a:t>Genesis 39:11-12</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Sexual Harassment</a:t>
            </a:r>
          </a:p>
        </p:txBody>
      </p:sp>
      <p:sp>
        <p:nvSpPr>
          <p:cNvPr id="161795" name="Rectangle 3"/>
          <p:cNvSpPr>
            <a:spLocks noGrp="1" noChangeArrowheads="1"/>
          </p:cNvSpPr>
          <p:nvPr>
            <p:ph type="body" idx="1"/>
          </p:nvPr>
        </p:nvSpPr>
        <p:spPr>
          <a:xfrm>
            <a:off x="1066800" y="2057400"/>
            <a:ext cx="6781800" cy="33528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Circumstances (11)</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Actions (12)</a:t>
            </a: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8861029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startAt="4"/>
            </a:pPr>
            <a:r>
              <a:rPr lang="en-US" sz="3600" dirty="0">
                <a:effectLst>
                  <a:outerShdw blurRad="38100" dist="38100" dir="2700000" algn="tl">
                    <a:srgbClr val="000000">
                      <a:alpha val="43137"/>
                    </a:srgbClr>
                  </a:outerShdw>
                </a:effectLst>
              </a:rPr>
              <a:t>Genesis 39:11-12</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Sexual Harassment</a:t>
            </a:r>
          </a:p>
        </p:txBody>
      </p:sp>
      <p:sp>
        <p:nvSpPr>
          <p:cNvPr id="161795" name="Rectangle 3"/>
          <p:cNvSpPr>
            <a:spLocks noGrp="1" noChangeArrowheads="1"/>
          </p:cNvSpPr>
          <p:nvPr>
            <p:ph type="body" idx="1"/>
          </p:nvPr>
        </p:nvSpPr>
        <p:spPr>
          <a:xfrm>
            <a:off x="1066800" y="2057400"/>
            <a:ext cx="6781800" cy="3352800"/>
          </a:xfrm>
        </p:spPr>
        <p:txBody>
          <a:bodyPr/>
          <a:lstStyle/>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Circumstances (11)</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Actions (12)</a:t>
            </a: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3733693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startAt="4"/>
            </a:pPr>
            <a:r>
              <a:rPr lang="en-US" sz="3600" dirty="0">
                <a:effectLst>
                  <a:outerShdw blurRad="38100" dist="38100" dir="2700000" algn="tl">
                    <a:srgbClr val="000000">
                      <a:alpha val="43137"/>
                    </a:srgbClr>
                  </a:outerShdw>
                </a:effectLst>
              </a:rPr>
              <a:t>Genesis 39:11-12</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Sexual Harassment</a:t>
            </a:r>
          </a:p>
        </p:txBody>
      </p:sp>
      <p:sp>
        <p:nvSpPr>
          <p:cNvPr id="161795" name="Rectangle 3"/>
          <p:cNvSpPr>
            <a:spLocks noGrp="1" noChangeArrowheads="1"/>
          </p:cNvSpPr>
          <p:nvPr>
            <p:ph type="body" idx="1"/>
          </p:nvPr>
        </p:nvSpPr>
        <p:spPr>
          <a:xfrm>
            <a:off x="1066800" y="2057400"/>
            <a:ext cx="6781800" cy="33528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Circumstances (11)</a:t>
            </a:r>
          </a:p>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Actions (12)</a:t>
            </a: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7383741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55E07E-0FE0-84D3-318D-89B920412A60}"/>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2E9CD666-8B6D-841B-F883-6F0B86FCE02E}"/>
              </a:ext>
            </a:extLst>
          </p:cNvPr>
          <p:cNvSpPr>
            <a:spLocks noGrp="1" noChangeArrowheads="1"/>
          </p:cNvSpPr>
          <p:nvPr>
            <p:ph type="title"/>
          </p:nvPr>
        </p:nvSpPr>
        <p:spPr>
          <a:xfrm>
            <a:off x="3267075" y="228600"/>
            <a:ext cx="5657850" cy="914400"/>
          </a:xfrm>
        </p:spPr>
        <p:txBody>
          <a:bodyPr/>
          <a:lstStyle/>
          <a:p>
            <a:pPr marL="742950" indent="-742950" algn="ctr" eaLnBrk="1" hangingPunct="1">
              <a:buClr>
                <a:srgbClr val="00FF00"/>
              </a:buClr>
              <a:buFont typeface="+mj-lt"/>
              <a:buAutoNum type="arabicPeriod" startAt="2"/>
            </a:pPr>
            <a:r>
              <a:rPr lang="en-US" sz="3600" dirty="0">
                <a:effectLst>
                  <a:outerShdw blurRad="38100" dist="38100" dir="2700000" algn="tl">
                    <a:srgbClr val="000000">
                      <a:alpha val="43137"/>
                    </a:srgbClr>
                  </a:outerShdw>
                </a:effectLst>
              </a:rPr>
              <a:t>Genesis 39:12</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Actions</a:t>
            </a:r>
          </a:p>
        </p:txBody>
      </p:sp>
      <p:sp>
        <p:nvSpPr>
          <p:cNvPr id="161795" name="Rectangle 3">
            <a:extLst>
              <a:ext uri="{FF2B5EF4-FFF2-40B4-BE49-F238E27FC236}">
                <a16:creationId xmlns:a16="http://schemas.microsoft.com/office/drawing/2014/main" id="{86E8285B-575F-B80D-7266-ED590B97F6D3}"/>
              </a:ext>
            </a:extLst>
          </p:cNvPr>
          <p:cNvSpPr>
            <a:spLocks noGrp="1" noChangeArrowheads="1"/>
          </p:cNvSpPr>
          <p:nvPr>
            <p:ph type="body" idx="1"/>
          </p:nvPr>
        </p:nvSpPr>
        <p:spPr>
          <a:xfrm>
            <a:off x="1447800" y="2057400"/>
            <a:ext cx="6629400" cy="3505200"/>
          </a:xfrm>
        </p:spPr>
        <p:txBody>
          <a:bodyPr/>
          <a:lstStyle/>
          <a:p>
            <a:pPr marL="514350" lvl="3" indent="-514350" eaLnBrk="1" hangingPunct="1">
              <a:spcBef>
                <a:spcPts val="0"/>
              </a:spcBef>
              <a:spcAft>
                <a:spcPts val="2400"/>
              </a:spcAft>
              <a:buClr>
                <a:srgbClr val="FFC000"/>
              </a:buClr>
              <a:buFont typeface="+mj-lt"/>
              <a:buAutoNum type="alphaLcParenR"/>
              <a:defRPr/>
            </a:pPr>
            <a:r>
              <a:rPr lang="en-US" dirty="0">
                <a:effectLst>
                  <a:outerShdw blurRad="38100" dist="38100" dir="2700000" algn="tl">
                    <a:srgbClr val="000000">
                      <a:alpha val="43137"/>
                    </a:srgbClr>
                  </a:outerShdw>
                </a:effectLst>
              </a:rPr>
              <a:t>Potiphar’s Wife (12a)</a:t>
            </a:r>
          </a:p>
          <a:p>
            <a:pPr marL="514350" lvl="3" indent="-514350" eaLnBrk="1" hangingPunct="1">
              <a:spcBef>
                <a:spcPts val="0"/>
              </a:spcBef>
              <a:spcAft>
                <a:spcPts val="2400"/>
              </a:spcAft>
              <a:buClr>
                <a:srgbClr val="FFC000"/>
              </a:buClr>
              <a:buFont typeface="+mj-lt"/>
              <a:buAutoNum type="alphaLcParenR"/>
              <a:defRPr/>
            </a:pPr>
            <a:r>
              <a:rPr lang="en-US" dirty="0">
                <a:effectLst>
                  <a:outerShdw blurRad="38100" dist="38100" dir="2700000" algn="tl">
                    <a:srgbClr val="000000">
                      <a:alpha val="43137"/>
                    </a:srgbClr>
                  </a:outerShdw>
                </a:effectLst>
              </a:rPr>
              <a:t>Joseph (12b)</a:t>
            </a:r>
          </a:p>
        </p:txBody>
      </p:sp>
      <p:pic>
        <p:nvPicPr>
          <p:cNvPr id="2" name="Picture 1">
            <a:extLst>
              <a:ext uri="{FF2B5EF4-FFF2-40B4-BE49-F238E27FC236}">
                <a16:creationId xmlns:a16="http://schemas.microsoft.com/office/drawing/2014/main" id="{02255B4D-8D24-71EA-E75A-262400EF7FA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6192012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55E07E-0FE0-84D3-318D-89B920412A60}"/>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2E9CD666-8B6D-841B-F883-6F0B86FCE02E}"/>
              </a:ext>
            </a:extLst>
          </p:cNvPr>
          <p:cNvSpPr>
            <a:spLocks noGrp="1" noChangeArrowheads="1"/>
          </p:cNvSpPr>
          <p:nvPr>
            <p:ph type="title"/>
          </p:nvPr>
        </p:nvSpPr>
        <p:spPr>
          <a:xfrm>
            <a:off x="3267075" y="228600"/>
            <a:ext cx="5657850" cy="914400"/>
          </a:xfrm>
        </p:spPr>
        <p:txBody>
          <a:bodyPr/>
          <a:lstStyle/>
          <a:p>
            <a:pPr marL="742950" indent="-742950" algn="ctr" eaLnBrk="1" hangingPunct="1">
              <a:buClr>
                <a:srgbClr val="00FF00"/>
              </a:buClr>
              <a:buFont typeface="+mj-lt"/>
              <a:buAutoNum type="arabicPeriod" startAt="2"/>
            </a:pPr>
            <a:r>
              <a:rPr lang="en-US" sz="3600" dirty="0">
                <a:effectLst>
                  <a:outerShdw blurRad="38100" dist="38100" dir="2700000" algn="tl">
                    <a:srgbClr val="000000">
                      <a:alpha val="43137"/>
                    </a:srgbClr>
                  </a:outerShdw>
                </a:effectLst>
              </a:rPr>
              <a:t>Genesis 39:12</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Actions</a:t>
            </a:r>
          </a:p>
        </p:txBody>
      </p:sp>
      <p:sp>
        <p:nvSpPr>
          <p:cNvPr id="161795" name="Rectangle 3">
            <a:extLst>
              <a:ext uri="{FF2B5EF4-FFF2-40B4-BE49-F238E27FC236}">
                <a16:creationId xmlns:a16="http://schemas.microsoft.com/office/drawing/2014/main" id="{86E8285B-575F-B80D-7266-ED590B97F6D3}"/>
              </a:ext>
            </a:extLst>
          </p:cNvPr>
          <p:cNvSpPr>
            <a:spLocks noGrp="1" noChangeArrowheads="1"/>
          </p:cNvSpPr>
          <p:nvPr>
            <p:ph type="body" idx="1"/>
          </p:nvPr>
        </p:nvSpPr>
        <p:spPr>
          <a:xfrm>
            <a:off x="1447800" y="2057400"/>
            <a:ext cx="6629400" cy="3505200"/>
          </a:xfrm>
        </p:spPr>
        <p:txBody>
          <a:bodyPr/>
          <a:lstStyle/>
          <a:p>
            <a:pPr marL="514350" lvl="3" indent="-514350" eaLnBrk="1" hangingPunct="1">
              <a:spcBef>
                <a:spcPts val="0"/>
              </a:spcBef>
              <a:spcAft>
                <a:spcPts val="2400"/>
              </a:spcAft>
              <a:buClr>
                <a:srgbClr val="FFC000"/>
              </a:buClr>
              <a:buFont typeface="+mj-lt"/>
              <a:buAutoNum type="alphaLcParenR"/>
              <a:defRPr/>
            </a:pPr>
            <a:r>
              <a:rPr lang="en-US" b="1" u="sng" dirty="0">
                <a:solidFill>
                  <a:srgbClr val="FFFFCC"/>
                </a:solidFill>
                <a:effectLst>
                  <a:outerShdw blurRad="38100" dist="38100" dir="2700000" algn="tl">
                    <a:srgbClr val="000000">
                      <a:alpha val="43137"/>
                    </a:srgbClr>
                  </a:outerShdw>
                </a:effectLst>
              </a:rPr>
              <a:t>Potiphar’s Wife (12a)</a:t>
            </a:r>
          </a:p>
          <a:p>
            <a:pPr marL="514350" lvl="3" indent="-514350" eaLnBrk="1" hangingPunct="1">
              <a:spcBef>
                <a:spcPts val="0"/>
              </a:spcBef>
              <a:spcAft>
                <a:spcPts val="2400"/>
              </a:spcAft>
              <a:buClr>
                <a:srgbClr val="FFC000"/>
              </a:buClr>
              <a:buFont typeface="+mj-lt"/>
              <a:buAutoNum type="alphaLcParenR"/>
              <a:defRPr/>
            </a:pPr>
            <a:r>
              <a:rPr lang="en-US" dirty="0">
                <a:effectLst>
                  <a:outerShdw blurRad="38100" dist="38100" dir="2700000" algn="tl">
                    <a:srgbClr val="000000">
                      <a:alpha val="43137"/>
                    </a:srgbClr>
                  </a:outerShdw>
                </a:effectLst>
              </a:rPr>
              <a:t>Joseph (12b)</a:t>
            </a:r>
          </a:p>
        </p:txBody>
      </p:sp>
      <p:pic>
        <p:nvPicPr>
          <p:cNvPr id="2" name="Picture 1">
            <a:extLst>
              <a:ext uri="{FF2B5EF4-FFF2-40B4-BE49-F238E27FC236}">
                <a16:creationId xmlns:a16="http://schemas.microsoft.com/office/drawing/2014/main" id="{02255B4D-8D24-71EA-E75A-262400EF7FA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2651915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55E07E-0FE0-84D3-318D-89B920412A60}"/>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2E9CD666-8B6D-841B-F883-6F0B86FCE02E}"/>
              </a:ext>
            </a:extLst>
          </p:cNvPr>
          <p:cNvSpPr>
            <a:spLocks noGrp="1" noChangeArrowheads="1"/>
          </p:cNvSpPr>
          <p:nvPr>
            <p:ph type="title"/>
          </p:nvPr>
        </p:nvSpPr>
        <p:spPr>
          <a:xfrm>
            <a:off x="3267075" y="228600"/>
            <a:ext cx="5657850" cy="914400"/>
          </a:xfrm>
        </p:spPr>
        <p:txBody>
          <a:bodyPr/>
          <a:lstStyle/>
          <a:p>
            <a:pPr marL="742950" indent="-742950" algn="ctr" eaLnBrk="1" hangingPunct="1">
              <a:buClr>
                <a:srgbClr val="00FF00"/>
              </a:buClr>
              <a:buFont typeface="+mj-lt"/>
              <a:buAutoNum type="arabicPeriod" startAt="2"/>
            </a:pPr>
            <a:r>
              <a:rPr lang="en-US" sz="3600" dirty="0">
                <a:effectLst>
                  <a:outerShdw blurRad="38100" dist="38100" dir="2700000" algn="tl">
                    <a:srgbClr val="000000">
                      <a:alpha val="43137"/>
                    </a:srgbClr>
                  </a:outerShdw>
                </a:effectLst>
              </a:rPr>
              <a:t>Genesis 39:12</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Actions</a:t>
            </a:r>
          </a:p>
        </p:txBody>
      </p:sp>
      <p:sp>
        <p:nvSpPr>
          <p:cNvPr id="161795" name="Rectangle 3">
            <a:extLst>
              <a:ext uri="{FF2B5EF4-FFF2-40B4-BE49-F238E27FC236}">
                <a16:creationId xmlns:a16="http://schemas.microsoft.com/office/drawing/2014/main" id="{86E8285B-575F-B80D-7266-ED590B97F6D3}"/>
              </a:ext>
            </a:extLst>
          </p:cNvPr>
          <p:cNvSpPr>
            <a:spLocks noGrp="1" noChangeArrowheads="1"/>
          </p:cNvSpPr>
          <p:nvPr>
            <p:ph type="body" idx="1"/>
          </p:nvPr>
        </p:nvSpPr>
        <p:spPr>
          <a:xfrm>
            <a:off x="1447800" y="2057400"/>
            <a:ext cx="6629400" cy="3505200"/>
          </a:xfrm>
        </p:spPr>
        <p:txBody>
          <a:bodyPr/>
          <a:lstStyle/>
          <a:p>
            <a:pPr marL="514350" lvl="3" indent="-514350" eaLnBrk="1" hangingPunct="1">
              <a:spcBef>
                <a:spcPts val="0"/>
              </a:spcBef>
              <a:spcAft>
                <a:spcPts val="2400"/>
              </a:spcAft>
              <a:buClr>
                <a:srgbClr val="FFC000"/>
              </a:buClr>
              <a:buFont typeface="+mj-lt"/>
              <a:buAutoNum type="alphaLcParenR"/>
              <a:defRPr/>
            </a:pPr>
            <a:r>
              <a:rPr lang="en-US" dirty="0">
                <a:effectLst>
                  <a:outerShdw blurRad="38100" dist="38100" dir="2700000" algn="tl">
                    <a:srgbClr val="000000">
                      <a:alpha val="43137"/>
                    </a:srgbClr>
                  </a:outerShdw>
                </a:effectLst>
              </a:rPr>
              <a:t>Potiphar’s Wife (12a)</a:t>
            </a:r>
          </a:p>
          <a:p>
            <a:pPr marL="514350" lvl="3" indent="-514350" eaLnBrk="1" hangingPunct="1">
              <a:spcBef>
                <a:spcPts val="0"/>
              </a:spcBef>
              <a:spcAft>
                <a:spcPts val="2400"/>
              </a:spcAft>
              <a:buClr>
                <a:srgbClr val="FFC000"/>
              </a:buClr>
              <a:buFont typeface="+mj-lt"/>
              <a:buAutoNum type="alphaLcParenR"/>
              <a:defRPr/>
            </a:pPr>
            <a:r>
              <a:rPr lang="en-US" b="1" u="sng" dirty="0">
                <a:solidFill>
                  <a:srgbClr val="FFFFCC"/>
                </a:solidFill>
                <a:effectLst>
                  <a:outerShdw blurRad="38100" dist="38100" dir="2700000" algn="tl">
                    <a:srgbClr val="000000">
                      <a:alpha val="43137"/>
                    </a:srgbClr>
                  </a:outerShdw>
                </a:effectLst>
              </a:rPr>
              <a:t>Joseph (12b)</a:t>
            </a:r>
          </a:p>
        </p:txBody>
      </p:sp>
      <p:pic>
        <p:nvPicPr>
          <p:cNvPr id="2" name="Picture 1">
            <a:extLst>
              <a:ext uri="{FF2B5EF4-FFF2-40B4-BE49-F238E27FC236}">
                <a16:creationId xmlns:a16="http://schemas.microsoft.com/office/drawing/2014/main" id="{02255B4D-8D24-71EA-E75A-262400EF7FA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2993099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1100704" y="1752600"/>
            <a:ext cx="7239000" cy="4648200"/>
          </a:xfrm>
        </p:spPr>
        <p:txBody>
          <a:bodyPr/>
          <a:lstStyle/>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Purchase of Joseph (1)</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Blessing of Joseph (2)</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Promotion of Joseph (3-4)</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Blessing to Potiphar (5)</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Joseph’s control (6a)</a:t>
            </a:r>
          </a:p>
          <a:p>
            <a:pPr marL="457200" lvl="2" indent="-457200" eaLnBrk="1" hangingPunct="1">
              <a:spcBef>
                <a:spcPts val="0"/>
              </a:spcBef>
              <a:spcAft>
                <a:spcPts val="24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 </a:t>
            </a:r>
            <a:r>
              <a:rPr lang="en-US" dirty="0">
                <a:effectLst>
                  <a:outerShdw blurRad="38100" dist="38100" dir="2700000" algn="tl">
                    <a:srgbClr val="000000">
                      <a:alpha val="43137"/>
                    </a:srgbClr>
                  </a:outerShdw>
                </a:effectLst>
              </a:rPr>
              <a:t>Joseph’s attractiveness (6b)</a:t>
            </a:r>
          </a:p>
        </p:txBody>
      </p:sp>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 Genesis 39:1-6</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Blessing</a:t>
            </a:r>
          </a:p>
        </p:txBody>
      </p:sp>
      <p:pic>
        <p:nvPicPr>
          <p:cNvPr id="2" name="Picture 1">
            <a:extLst>
              <a:ext uri="{FF2B5EF4-FFF2-40B4-BE49-F238E27FC236}">
                <a16:creationId xmlns:a16="http://schemas.microsoft.com/office/drawing/2014/main" id="{839BFF80-26DA-A40D-2528-C9550E957C5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6952603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1100704" y="1752600"/>
            <a:ext cx="7239000" cy="2743200"/>
          </a:xfrm>
        </p:spPr>
        <p:txBody>
          <a:bodyPr/>
          <a:lstStyle/>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Proposition (7)</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Refusal (8-9)</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Persistence &amp; refusal (10a)</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Sexual harassment (11-12)</a:t>
            </a:r>
          </a:p>
          <a:p>
            <a:pPr marL="457200" lvl="2" indent="-457200" eaLnBrk="1" hangingPunct="1">
              <a:spcBef>
                <a:spcPts val="0"/>
              </a:spcBef>
              <a:spcAft>
                <a:spcPts val="24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Wife’s accusations (13-18)</a:t>
            </a:r>
          </a:p>
        </p:txBody>
      </p:sp>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II. Genesis 39:7-18</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Temptation &amp; Accusation</a:t>
            </a:r>
          </a:p>
        </p:txBody>
      </p:sp>
      <p:pic>
        <p:nvPicPr>
          <p:cNvPr id="2" name="Picture 1">
            <a:extLst>
              <a:ext uri="{FF2B5EF4-FFF2-40B4-BE49-F238E27FC236}">
                <a16:creationId xmlns:a16="http://schemas.microsoft.com/office/drawing/2014/main" id="{839BFF80-26DA-A40D-2528-C9550E957C5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8038681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startAt="5"/>
            </a:pPr>
            <a:r>
              <a:rPr lang="en-US" sz="3600" dirty="0">
                <a:effectLst>
                  <a:outerShdw blurRad="38100" dist="38100" dir="2700000" algn="tl">
                    <a:srgbClr val="000000">
                      <a:alpha val="43137"/>
                    </a:srgbClr>
                  </a:outerShdw>
                </a:effectLst>
              </a:rPr>
              <a:t>Genesis 39:13-18</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Wife’s Accusations</a:t>
            </a:r>
          </a:p>
        </p:txBody>
      </p:sp>
      <p:sp>
        <p:nvSpPr>
          <p:cNvPr id="161795" name="Rectangle 3"/>
          <p:cNvSpPr>
            <a:spLocks noGrp="1" noChangeArrowheads="1"/>
          </p:cNvSpPr>
          <p:nvPr>
            <p:ph type="body" idx="1"/>
          </p:nvPr>
        </p:nvSpPr>
        <p:spPr>
          <a:xfrm>
            <a:off x="1066800" y="2057400"/>
            <a:ext cx="6781800" cy="33528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Evidence (13)</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Accusations (14-18)</a:t>
            </a: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8985853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startAt="5"/>
            </a:pPr>
            <a:r>
              <a:rPr lang="en-US" sz="3600" dirty="0">
                <a:effectLst>
                  <a:outerShdw blurRad="38100" dist="38100" dir="2700000" algn="tl">
                    <a:srgbClr val="000000">
                      <a:alpha val="43137"/>
                    </a:srgbClr>
                  </a:outerShdw>
                </a:effectLst>
              </a:rPr>
              <a:t>Genesis 39:13-18</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Wife’s Accusations</a:t>
            </a:r>
          </a:p>
        </p:txBody>
      </p:sp>
      <p:sp>
        <p:nvSpPr>
          <p:cNvPr id="161795" name="Rectangle 3"/>
          <p:cNvSpPr>
            <a:spLocks noGrp="1" noChangeArrowheads="1"/>
          </p:cNvSpPr>
          <p:nvPr>
            <p:ph type="body" idx="1"/>
          </p:nvPr>
        </p:nvSpPr>
        <p:spPr>
          <a:xfrm>
            <a:off x="1066800" y="2057400"/>
            <a:ext cx="6781800" cy="3352800"/>
          </a:xfrm>
        </p:spPr>
        <p:txBody>
          <a:bodyPr/>
          <a:lstStyle/>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Evidence (13)</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Accusations (14-18)</a:t>
            </a: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4836723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startAt="5"/>
            </a:pPr>
            <a:r>
              <a:rPr lang="en-US" sz="3600" dirty="0">
                <a:effectLst>
                  <a:outerShdw blurRad="38100" dist="38100" dir="2700000" algn="tl">
                    <a:srgbClr val="000000">
                      <a:alpha val="43137"/>
                    </a:srgbClr>
                  </a:outerShdw>
                </a:effectLst>
              </a:rPr>
              <a:t>Genesis 39:13-18</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Wife’s Accusations</a:t>
            </a:r>
          </a:p>
        </p:txBody>
      </p:sp>
      <p:sp>
        <p:nvSpPr>
          <p:cNvPr id="161795" name="Rectangle 3"/>
          <p:cNvSpPr>
            <a:spLocks noGrp="1" noChangeArrowheads="1"/>
          </p:cNvSpPr>
          <p:nvPr>
            <p:ph type="body" idx="1"/>
          </p:nvPr>
        </p:nvSpPr>
        <p:spPr>
          <a:xfrm>
            <a:off x="1066800" y="2057400"/>
            <a:ext cx="6781800" cy="33528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Evidence (13)</a:t>
            </a:r>
          </a:p>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Accusations (14-18)</a:t>
            </a: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7769905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55E07E-0FE0-84D3-318D-89B920412A60}"/>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2E9CD666-8B6D-841B-F883-6F0B86FCE02E}"/>
              </a:ext>
            </a:extLst>
          </p:cNvPr>
          <p:cNvSpPr>
            <a:spLocks noGrp="1" noChangeArrowheads="1"/>
          </p:cNvSpPr>
          <p:nvPr>
            <p:ph type="title"/>
          </p:nvPr>
        </p:nvSpPr>
        <p:spPr>
          <a:xfrm>
            <a:off x="3267075" y="228600"/>
            <a:ext cx="5657850" cy="914400"/>
          </a:xfrm>
        </p:spPr>
        <p:txBody>
          <a:bodyPr/>
          <a:lstStyle/>
          <a:p>
            <a:pPr marL="742950" indent="-742950" algn="ctr" eaLnBrk="1" hangingPunct="1">
              <a:buClr>
                <a:srgbClr val="00FF00"/>
              </a:buClr>
              <a:buFont typeface="+mj-lt"/>
              <a:buAutoNum type="arabicPeriod" startAt="2"/>
            </a:pPr>
            <a:r>
              <a:rPr lang="en-US" sz="3600" dirty="0">
                <a:effectLst>
                  <a:outerShdw blurRad="38100" dist="38100" dir="2700000" algn="tl">
                    <a:srgbClr val="000000">
                      <a:alpha val="43137"/>
                    </a:srgbClr>
                  </a:outerShdw>
                </a:effectLst>
              </a:rPr>
              <a:t>Genesis 39:14-18</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Accusations</a:t>
            </a:r>
          </a:p>
        </p:txBody>
      </p:sp>
      <p:sp>
        <p:nvSpPr>
          <p:cNvPr id="161795" name="Rectangle 3">
            <a:extLst>
              <a:ext uri="{FF2B5EF4-FFF2-40B4-BE49-F238E27FC236}">
                <a16:creationId xmlns:a16="http://schemas.microsoft.com/office/drawing/2014/main" id="{86E8285B-575F-B80D-7266-ED590B97F6D3}"/>
              </a:ext>
            </a:extLst>
          </p:cNvPr>
          <p:cNvSpPr>
            <a:spLocks noGrp="1" noChangeArrowheads="1"/>
          </p:cNvSpPr>
          <p:nvPr>
            <p:ph type="body" idx="1"/>
          </p:nvPr>
        </p:nvSpPr>
        <p:spPr>
          <a:xfrm>
            <a:off x="1447800" y="2057400"/>
            <a:ext cx="6629400" cy="3505200"/>
          </a:xfrm>
        </p:spPr>
        <p:txBody>
          <a:bodyPr/>
          <a:lstStyle/>
          <a:p>
            <a:pPr marL="514350" lvl="3" indent="-514350" eaLnBrk="1" hangingPunct="1">
              <a:spcBef>
                <a:spcPts val="0"/>
              </a:spcBef>
              <a:spcAft>
                <a:spcPts val="2400"/>
              </a:spcAft>
              <a:buClr>
                <a:srgbClr val="FFC000"/>
              </a:buClr>
              <a:buFont typeface="+mj-lt"/>
              <a:buAutoNum type="alphaLcParenR"/>
              <a:defRPr/>
            </a:pPr>
            <a:r>
              <a:rPr lang="en-US" dirty="0">
                <a:effectLst>
                  <a:outerShdw blurRad="38100" dist="38100" dir="2700000" algn="tl">
                    <a:srgbClr val="000000">
                      <a:alpha val="43137"/>
                    </a:srgbClr>
                  </a:outerShdw>
                </a:effectLst>
              </a:rPr>
              <a:t>To the servants (14-15)</a:t>
            </a:r>
          </a:p>
          <a:p>
            <a:pPr marL="514350" lvl="3" indent="-514350" eaLnBrk="1" hangingPunct="1">
              <a:spcBef>
                <a:spcPts val="0"/>
              </a:spcBef>
              <a:spcAft>
                <a:spcPts val="2400"/>
              </a:spcAft>
              <a:buClr>
                <a:srgbClr val="FFC000"/>
              </a:buClr>
              <a:buFont typeface="+mj-lt"/>
              <a:buAutoNum type="alphaLcParenR"/>
              <a:defRPr/>
            </a:pPr>
            <a:r>
              <a:rPr lang="en-US" dirty="0">
                <a:effectLst>
                  <a:outerShdw blurRad="38100" dist="38100" dir="2700000" algn="tl">
                    <a:srgbClr val="000000">
                      <a:alpha val="43137"/>
                    </a:srgbClr>
                  </a:outerShdw>
                </a:effectLst>
              </a:rPr>
              <a:t>To Potiphar (16-18)</a:t>
            </a:r>
          </a:p>
        </p:txBody>
      </p:sp>
      <p:pic>
        <p:nvPicPr>
          <p:cNvPr id="2" name="Picture 1">
            <a:extLst>
              <a:ext uri="{FF2B5EF4-FFF2-40B4-BE49-F238E27FC236}">
                <a16:creationId xmlns:a16="http://schemas.microsoft.com/office/drawing/2014/main" id="{02255B4D-8D24-71EA-E75A-262400EF7FA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4369037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55E07E-0FE0-84D3-318D-89B920412A60}"/>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2E9CD666-8B6D-841B-F883-6F0B86FCE02E}"/>
              </a:ext>
            </a:extLst>
          </p:cNvPr>
          <p:cNvSpPr>
            <a:spLocks noGrp="1" noChangeArrowheads="1"/>
          </p:cNvSpPr>
          <p:nvPr>
            <p:ph type="title"/>
          </p:nvPr>
        </p:nvSpPr>
        <p:spPr>
          <a:xfrm>
            <a:off x="3267075" y="228600"/>
            <a:ext cx="5657850" cy="914400"/>
          </a:xfrm>
        </p:spPr>
        <p:txBody>
          <a:bodyPr/>
          <a:lstStyle/>
          <a:p>
            <a:pPr marL="742950" indent="-742950" algn="ctr" eaLnBrk="1" hangingPunct="1">
              <a:buClr>
                <a:srgbClr val="00FF00"/>
              </a:buClr>
              <a:buFont typeface="+mj-lt"/>
              <a:buAutoNum type="arabicPeriod" startAt="2"/>
            </a:pPr>
            <a:r>
              <a:rPr lang="en-US" sz="3600" dirty="0">
                <a:effectLst>
                  <a:outerShdw blurRad="38100" dist="38100" dir="2700000" algn="tl">
                    <a:srgbClr val="000000">
                      <a:alpha val="43137"/>
                    </a:srgbClr>
                  </a:outerShdw>
                </a:effectLst>
              </a:rPr>
              <a:t>Genesis 39:14-18</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Accusations</a:t>
            </a:r>
          </a:p>
        </p:txBody>
      </p:sp>
      <p:sp>
        <p:nvSpPr>
          <p:cNvPr id="161795" name="Rectangle 3">
            <a:extLst>
              <a:ext uri="{FF2B5EF4-FFF2-40B4-BE49-F238E27FC236}">
                <a16:creationId xmlns:a16="http://schemas.microsoft.com/office/drawing/2014/main" id="{86E8285B-575F-B80D-7266-ED590B97F6D3}"/>
              </a:ext>
            </a:extLst>
          </p:cNvPr>
          <p:cNvSpPr>
            <a:spLocks noGrp="1" noChangeArrowheads="1"/>
          </p:cNvSpPr>
          <p:nvPr>
            <p:ph type="body" idx="1"/>
          </p:nvPr>
        </p:nvSpPr>
        <p:spPr>
          <a:xfrm>
            <a:off x="1447800" y="2057400"/>
            <a:ext cx="6629400" cy="3505200"/>
          </a:xfrm>
        </p:spPr>
        <p:txBody>
          <a:bodyPr/>
          <a:lstStyle/>
          <a:p>
            <a:pPr marL="514350" lvl="3" indent="-514350" eaLnBrk="1" hangingPunct="1">
              <a:spcBef>
                <a:spcPts val="0"/>
              </a:spcBef>
              <a:spcAft>
                <a:spcPts val="2400"/>
              </a:spcAft>
              <a:buClr>
                <a:srgbClr val="FFC000"/>
              </a:buClr>
              <a:buFont typeface="+mj-lt"/>
              <a:buAutoNum type="alphaLcParenR"/>
              <a:defRPr/>
            </a:pPr>
            <a:r>
              <a:rPr lang="en-US" b="1" u="sng" dirty="0">
                <a:solidFill>
                  <a:srgbClr val="FFFFCC"/>
                </a:solidFill>
                <a:effectLst>
                  <a:outerShdw blurRad="38100" dist="38100" dir="2700000" algn="tl">
                    <a:srgbClr val="000000">
                      <a:alpha val="43137"/>
                    </a:srgbClr>
                  </a:outerShdw>
                </a:effectLst>
              </a:rPr>
              <a:t>To the servants (14-15)</a:t>
            </a:r>
          </a:p>
          <a:p>
            <a:pPr marL="514350" lvl="3" indent="-514350" eaLnBrk="1" hangingPunct="1">
              <a:spcBef>
                <a:spcPts val="0"/>
              </a:spcBef>
              <a:spcAft>
                <a:spcPts val="2400"/>
              </a:spcAft>
              <a:buClr>
                <a:srgbClr val="FFC000"/>
              </a:buClr>
              <a:buFont typeface="+mj-lt"/>
              <a:buAutoNum type="alphaLcParenR"/>
              <a:defRPr/>
            </a:pPr>
            <a:r>
              <a:rPr lang="en-US" dirty="0">
                <a:effectLst>
                  <a:outerShdw blurRad="38100" dist="38100" dir="2700000" algn="tl">
                    <a:srgbClr val="000000">
                      <a:alpha val="43137"/>
                    </a:srgbClr>
                  </a:outerShdw>
                </a:effectLst>
              </a:rPr>
              <a:t>To Potiphar (16-18)</a:t>
            </a:r>
          </a:p>
        </p:txBody>
      </p:sp>
      <p:pic>
        <p:nvPicPr>
          <p:cNvPr id="2" name="Picture 1">
            <a:extLst>
              <a:ext uri="{FF2B5EF4-FFF2-40B4-BE49-F238E27FC236}">
                <a16:creationId xmlns:a16="http://schemas.microsoft.com/office/drawing/2014/main" id="{02255B4D-8D24-71EA-E75A-262400EF7FA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122357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55E07E-0FE0-84D3-318D-89B920412A60}"/>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2E9CD666-8B6D-841B-F883-6F0B86FCE02E}"/>
              </a:ext>
            </a:extLst>
          </p:cNvPr>
          <p:cNvSpPr>
            <a:spLocks noGrp="1" noChangeArrowheads="1"/>
          </p:cNvSpPr>
          <p:nvPr>
            <p:ph type="title"/>
          </p:nvPr>
        </p:nvSpPr>
        <p:spPr>
          <a:xfrm>
            <a:off x="3267075" y="228600"/>
            <a:ext cx="5657850" cy="914400"/>
          </a:xfrm>
        </p:spPr>
        <p:txBody>
          <a:bodyPr/>
          <a:lstStyle/>
          <a:p>
            <a:pPr marL="742950" indent="-742950" algn="ctr" eaLnBrk="1" hangingPunct="1">
              <a:buClr>
                <a:srgbClr val="00FF00"/>
              </a:buClr>
              <a:buFont typeface="+mj-lt"/>
              <a:buAutoNum type="arabicPeriod" startAt="2"/>
            </a:pPr>
            <a:r>
              <a:rPr lang="en-US" sz="3600" dirty="0">
                <a:effectLst>
                  <a:outerShdw blurRad="38100" dist="38100" dir="2700000" algn="tl">
                    <a:srgbClr val="000000">
                      <a:alpha val="43137"/>
                    </a:srgbClr>
                  </a:outerShdw>
                </a:effectLst>
              </a:rPr>
              <a:t>Genesis 39:14-18</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Accusations</a:t>
            </a:r>
          </a:p>
        </p:txBody>
      </p:sp>
      <p:sp>
        <p:nvSpPr>
          <p:cNvPr id="161795" name="Rectangle 3">
            <a:extLst>
              <a:ext uri="{FF2B5EF4-FFF2-40B4-BE49-F238E27FC236}">
                <a16:creationId xmlns:a16="http://schemas.microsoft.com/office/drawing/2014/main" id="{86E8285B-575F-B80D-7266-ED590B97F6D3}"/>
              </a:ext>
            </a:extLst>
          </p:cNvPr>
          <p:cNvSpPr>
            <a:spLocks noGrp="1" noChangeArrowheads="1"/>
          </p:cNvSpPr>
          <p:nvPr>
            <p:ph type="body" idx="1"/>
          </p:nvPr>
        </p:nvSpPr>
        <p:spPr>
          <a:xfrm>
            <a:off x="1447800" y="2057400"/>
            <a:ext cx="6629400" cy="3505200"/>
          </a:xfrm>
        </p:spPr>
        <p:txBody>
          <a:bodyPr/>
          <a:lstStyle/>
          <a:p>
            <a:pPr marL="514350" lvl="3" indent="-514350" eaLnBrk="1" hangingPunct="1">
              <a:spcBef>
                <a:spcPts val="0"/>
              </a:spcBef>
              <a:spcAft>
                <a:spcPts val="2400"/>
              </a:spcAft>
              <a:buClr>
                <a:srgbClr val="FFC000"/>
              </a:buClr>
              <a:buFont typeface="+mj-lt"/>
              <a:buAutoNum type="alphaLcParenR"/>
              <a:defRPr/>
            </a:pPr>
            <a:r>
              <a:rPr lang="en-US" dirty="0">
                <a:effectLst>
                  <a:outerShdw blurRad="38100" dist="38100" dir="2700000" algn="tl">
                    <a:srgbClr val="000000">
                      <a:alpha val="43137"/>
                    </a:srgbClr>
                  </a:outerShdw>
                </a:effectLst>
              </a:rPr>
              <a:t>To the servants (14-15)</a:t>
            </a:r>
          </a:p>
          <a:p>
            <a:pPr marL="514350" lvl="3" indent="-514350" eaLnBrk="1" hangingPunct="1">
              <a:spcBef>
                <a:spcPts val="0"/>
              </a:spcBef>
              <a:spcAft>
                <a:spcPts val="2400"/>
              </a:spcAft>
              <a:buClr>
                <a:srgbClr val="FFC000"/>
              </a:buClr>
              <a:buFont typeface="+mj-lt"/>
              <a:buAutoNum type="alphaLcParenR"/>
              <a:defRPr/>
            </a:pPr>
            <a:r>
              <a:rPr lang="en-US" b="1" u="sng" dirty="0">
                <a:solidFill>
                  <a:srgbClr val="FFFFCC"/>
                </a:solidFill>
                <a:effectLst>
                  <a:outerShdw blurRad="38100" dist="38100" dir="2700000" algn="tl">
                    <a:srgbClr val="000000">
                      <a:alpha val="43137"/>
                    </a:srgbClr>
                  </a:outerShdw>
                </a:effectLst>
              </a:rPr>
              <a:t>To Potiphar (16-18)</a:t>
            </a:r>
          </a:p>
        </p:txBody>
      </p:sp>
      <p:pic>
        <p:nvPicPr>
          <p:cNvPr id="2" name="Picture 1">
            <a:extLst>
              <a:ext uri="{FF2B5EF4-FFF2-40B4-BE49-F238E27FC236}">
                <a16:creationId xmlns:a16="http://schemas.microsoft.com/office/drawing/2014/main" id="{02255B4D-8D24-71EA-E75A-262400EF7FA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1799433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45FCC3-4B34-77C9-37B1-4B8EE710B248}"/>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AF334291-5F34-B076-F4DB-A129DFCE34CD}"/>
              </a:ext>
            </a:extLst>
          </p:cNvPr>
          <p:cNvSpPr>
            <a:spLocks noGrp="1" noChangeArrowheads="1"/>
          </p:cNvSpPr>
          <p:nvPr>
            <p:ph type="title"/>
          </p:nvPr>
        </p:nvSpPr>
        <p:spPr>
          <a:xfrm>
            <a:off x="2971800" y="163567"/>
            <a:ext cx="6486525" cy="914400"/>
          </a:xfrm>
        </p:spPr>
        <p:txBody>
          <a:bodyPr/>
          <a:lstStyle/>
          <a:p>
            <a:pPr algn="ctr" eaLnBrk="1" hangingPunct="1"/>
            <a:r>
              <a:rPr lang="en-US" sz="3600" dirty="0">
                <a:effectLst>
                  <a:outerShdw blurRad="38100" dist="38100" dir="2700000" algn="tl">
                    <a:srgbClr val="000000">
                      <a:alpha val="43137"/>
                    </a:srgbClr>
                  </a:outerShdw>
                </a:effectLst>
              </a:rPr>
              <a:t>Genesis </a:t>
            </a:r>
            <a:r>
              <a:rPr lang="en-US" sz="3600" dirty="0">
                <a:effectLst>
                  <a:outerShdw blurRad="38100" dist="38100" dir="2700000" algn="tl">
                    <a:srgbClr val="000000">
                      <a:alpha val="43137"/>
                    </a:srgbClr>
                  </a:outerShdw>
                </a:effectLst>
                <a:cs typeface="Calibri" panose="020F0502020204030204" pitchFamily="34" charset="0"/>
              </a:rPr>
              <a:t>39:1-23</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Joseph in Potiphar's House</a:t>
            </a:r>
          </a:p>
        </p:txBody>
      </p:sp>
      <p:sp>
        <p:nvSpPr>
          <p:cNvPr id="161795" name="Rectangle 3">
            <a:extLst>
              <a:ext uri="{FF2B5EF4-FFF2-40B4-BE49-F238E27FC236}">
                <a16:creationId xmlns:a16="http://schemas.microsoft.com/office/drawing/2014/main" id="{1BE9AC0F-EC6D-9E30-3777-03FAF3FF44D3}"/>
              </a:ext>
            </a:extLst>
          </p:cNvPr>
          <p:cNvSpPr>
            <a:spLocks noGrp="1" noChangeArrowheads="1"/>
          </p:cNvSpPr>
          <p:nvPr>
            <p:ph type="body" idx="1"/>
          </p:nvPr>
        </p:nvSpPr>
        <p:spPr>
          <a:xfrm>
            <a:off x="627513" y="1714500"/>
            <a:ext cx="8059287" cy="3429000"/>
          </a:xfrm>
        </p:spPr>
        <p:txBody>
          <a:bodyPr/>
          <a:lstStyle/>
          <a:p>
            <a:pPr marL="571500" lvl="1" indent="-5715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Blessing (39:1-6)</a:t>
            </a:r>
          </a:p>
          <a:p>
            <a:pPr marL="571500" lvl="1" indent="-5715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Temptation &amp; Accusation (39:7-18)</a:t>
            </a:r>
          </a:p>
          <a:p>
            <a:pPr marL="571500" lvl="1" indent="-571500" eaLnBrk="1" hangingPunct="1">
              <a:spcBef>
                <a:spcPts val="0"/>
              </a:spcBef>
              <a:spcAft>
                <a:spcPts val="36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rPr>
              <a:t>Prison (39:19-23)</a:t>
            </a:r>
          </a:p>
        </p:txBody>
      </p:sp>
      <p:pic>
        <p:nvPicPr>
          <p:cNvPr id="2" name="Picture 1">
            <a:extLst>
              <a:ext uri="{FF2B5EF4-FFF2-40B4-BE49-F238E27FC236}">
                <a16:creationId xmlns:a16="http://schemas.microsoft.com/office/drawing/2014/main" id="{80D67D7F-835D-44EE-A258-298EA49A475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6915601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1100704" y="1752600"/>
            <a:ext cx="7239000" cy="2743200"/>
          </a:xfrm>
        </p:spPr>
        <p:txBody>
          <a:bodyPr/>
          <a:lstStyle/>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Potiphar’s action (19-20)</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Joseph’s blessing in prison (21-23)</a:t>
            </a:r>
          </a:p>
        </p:txBody>
      </p:sp>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III. Genesis 39:19-23</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Prison</a:t>
            </a:r>
          </a:p>
        </p:txBody>
      </p:sp>
      <p:pic>
        <p:nvPicPr>
          <p:cNvPr id="2" name="Picture 1">
            <a:extLst>
              <a:ext uri="{FF2B5EF4-FFF2-40B4-BE49-F238E27FC236}">
                <a16:creationId xmlns:a16="http://schemas.microsoft.com/office/drawing/2014/main" id="{839BFF80-26DA-A40D-2528-C9550E957C5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2385015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1100704" y="1752600"/>
            <a:ext cx="7239000" cy="2743200"/>
          </a:xfrm>
        </p:spPr>
        <p:txBody>
          <a:bodyPr/>
          <a:lstStyle/>
          <a:p>
            <a:pPr marL="457200" lvl="2" indent="-457200" eaLnBrk="1" hangingPunct="1">
              <a:spcBef>
                <a:spcPts val="0"/>
              </a:spcBef>
              <a:spcAft>
                <a:spcPts val="24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Potiphar’s action (19-20)</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Joseph’s blessing in prison (21-23)</a:t>
            </a:r>
          </a:p>
        </p:txBody>
      </p:sp>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III. Genesis 39:19-23</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Prison</a:t>
            </a:r>
          </a:p>
        </p:txBody>
      </p:sp>
      <p:pic>
        <p:nvPicPr>
          <p:cNvPr id="2" name="Picture 1">
            <a:extLst>
              <a:ext uri="{FF2B5EF4-FFF2-40B4-BE49-F238E27FC236}">
                <a16:creationId xmlns:a16="http://schemas.microsoft.com/office/drawing/2014/main" id="{839BFF80-26DA-A40D-2528-C9550E957C5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6826994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1100704" y="1752600"/>
            <a:ext cx="7239000" cy="2743200"/>
          </a:xfrm>
        </p:spPr>
        <p:txBody>
          <a:bodyPr/>
          <a:lstStyle/>
          <a:p>
            <a:pPr marL="457200" lvl="2" indent="-457200" eaLnBrk="1" hangingPunct="1">
              <a:spcBef>
                <a:spcPts val="0"/>
              </a:spcBef>
              <a:spcAft>
                <a:spcPts val="24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Purchase of Joseph (1)</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Blessing of Joseph (2)</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Promotion of Joseph (3-4)</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Blessing to Potiphar (5)</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Joseph’s control (6a)</a:t>
            </a:r>
          </a:p>
          <a:p>
            <a:pPr marL="457200" lvl="2" indent="-457200" eaLnBrk="1" hangingPunct="1">
              <a:spcBef>
                <a:spcPts val="0"/>
              </a:spcBef>
              <a:spcAft>
                <a:spcPts val="24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 </a:t>
            </a:r>
            <a:r>
              <a:rPr lang="en-US" dirty="0">
                <a:effectLst>
                  <a:outerShdw blurRad="38100" dist="38100" dir="2700000" algn="tl">
                    <a:srgbClr val="000000">
                      <a:alpha val="43137"/>
                    </a:srgbClr>
                  </a:outerShdw>
                </a:effectLst>
              </a:rPr>
              <a:t>Joseph’s attractiveness (6b)</a:t>
            </a:r>
          </a:p>
        </p:txBody>
      </p:sp>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 Genesis 39:1-6</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Blessing</a:t>
            </a:r>
          </a:p>
        </p:txBody>
      </p:sp>
      <p:pic>
        <p:nvPicPr>
          <p:cNvPr id="2" name="Picture 1">
            <a:extLst>
              <a:ext uri="{FF2B5EF4-FFF2-40B4-BE49-F238E27FC236}">
                <a16:creationId xmlns:a16="http://schemas.microsoft.com/office/drawing/2014/main" id="{839BFF80-26DA-A40D-2528-C9550E957C5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6649263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startAt="5"/>
            </a:pPr>
            <a:r>
              <a:rPr lang="en-US" sz="3600" dirty="0">
                <a:effectLst>
                  <a:outerShdw blurRad="38100" dist="38100" dir="2700000" algn="tl">
                    <a:srgbClr val="000000">
                      <a:alpha val="43137"/>
                    </a:srgbClr>
                  </a:outerShdw>
                </a:effectLst>
              </a:rPr>
              <a:t>Genesis 39:19-20</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Potiphar’s Action</a:t>
            </a:r>
          </a:p>
        </p:txBody>
      </p:sp>
      <p:sp>
        <p:nvSpPr>
          <p:cNvPr id="161795" name="Rectangle 3"/>
          <p:cNvSpPr>
            <a:spLocks noGrp="1" noChangeArrowheads="1"/>
          </p:cNvSpPr>
          <p:nvPr>
            <p:ph type="body" idx="1"/>
          </p:nvPr>
        </p:nvSpPr>
        <p:spPr>
          <a:xfrm>
            <a:off x="1066800" y="2057400"/>
            <a:ext cx="6781800" cy="33528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Anger (19)</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Action (20)</a:t>
            </a: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0861012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startAt="5"/>
            </a:pPr>
            <a:r>
              <a:rPr lang="en-US" sz="3600" dirty="0">
                <a:effectLst>
                  <a:outerShdw blurRad="38100" dist="38100" dir="2700000" algn="tl">
                    <a:srgbClr val="000000">
                      <a:alpha val="43137"/>
                    </a:srgbClr>
                  </a:outerShdw>
                </a:effectLst>
              </a:rPr>
              <a:t>Genesis 39:19-20</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Potiphar’s Action</a:t>
            </a:r>
          </a:p>
        </p:txBody>
      </p:sp>
      <p:sp>
        <p:nvSpPr>
          <p:cNvPr id="161795" name="Rectangle 3"/>
          <p:cNvSpPr>
            <a:spLocks noGrp="1" noChangeArrowheads="1"/>
          </p:cNvSpPr>
          <p:nvPr>
            <p:ph type="body" idx="1"/>
          </p:nvPr>
        </p:nvSpPr>
        <p:spPr>
          <a:xfrm>
            <a:off x="1066800" y="2057400"/>
            <a:ext cx="6781800" cy="3352800"/>
          </a:xfrm>
        </p:spPr>
        <p:txBody>
          <a:bodyPr/>
          <a:lstStyle/>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Anger (19)</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Action (20)</a:t>
            </a: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7921126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startAt="5"/>
            </a:pPr>
            <a:r>
              <a:rPr lang="en-US" sz="3600" dirty="0">
                <a:effectLst>
                  <a:outerShdw blurRad="38100" dist="38100" dir="2700000" algn="tl">
                    <a:srgbClr val="000000">
                      <a:alpha val="43137"/>
                    </a:srgbClr>
                  </a:outerShdw>
                </a:effectLst>
              </a:rPr>
              <a:t>Genesis 39:19-20</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Potiphar’s Action</a:t>
            </a:r>
          </a:p>
        </p:txBody>
      </p:sp>
      <p:sp>
        <p:nvSpPr>
          <p:cNvPr id="161795" name="Rectangle 3"/>
          <p:cNvSpPr>
            <a:spLocks noGrp="1" noChangeArrowheads="1"/>
          </p:cNvSpPr>
          <p:nvPr>
            <p:ph type="body" idx="1"/>
          </p:nvPr>
        </p:nvSpPr>
        <p:spPr>
          <a:xfrm>
            <a:off x="1066800" y="2057400"/>
            <a:ext cx="6781800" cy="33528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Anger (19)</a:t>
            </a:r>
          </a:p>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Action (20)</a:t>
            </a: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41535953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EB35D7-40EA-5CC4-FF2C-E9E3F1520C60}"/>
            </a:ext>
          </a:extLst>
        </p:cNvPr>
        <p:cNvGrpSpPr/>
        <p:nvPr/>
      </p:nvGrpSpPr>
      <p:grpSpPr>
        <a:xfrm>
          <a:off x="0" y="0"/>
          <a:ext cx="0" cy="0"/>
          <a:chOff x="0" y="0"/>
          <a:chExt cx="0" cy="0"/>
        </a:xfrm>
      </p:grpSpPr>
      <p:sp>
        <p:nvSpPr>
          <p:cNvPr id="68611" name="Rectangle 3">
            <a:extLst>
              <a:ext uri="{FF2B5EF4-FFF2-40B4-BE49-F238E27FC236}">
                <a16:creationId xmlns:a16="http://schemas.microsoft.com/office/drawing/2014/main" id="{4CDB1672-CE4D-BAD4-FBD6-22659A7A14ED}"/>
              </a:ext>
            </a:extLst>
          </p:cNvPr>
          <p:cNvSpPr>
            <a:spLocks noGrp="1" noChangeArrowheads="1"/>
          </p:cNvSpPr>
          <p:nvPr>
            <p:ph type="body" idx="1"/>
          </p:nvPr>
        </p:nvSpPr>
        <p:spPr>
          <a:xfrm>
            <a:off x="609600" y="1371600"/>
            <a:ext cx="10972800" cy="4617228"/>
          </a:xfrm>
        </p:spPr>
        <p:txBody>
          <a:bodyPr/>
          <a:lstStyle/>
          <a:p>
            <a:pPr marL="0" indent="0" algn="just">
              <a:spcBef>
                <a:spcPts val="0"/>
              </a:spcBef>
              <a:spcAft>
                <a:spcPts val="0"/>
              </a:spcAft>
              <a:buNone/>
            </a:pPr>
            <a:r>
              <a:rPr lang="en-US" dirty="0">
                <a:effectLst>
                  <a:outerShdw blurRad="38100" dist="38100" dir="2700000" algn="tl">
                    <a:srgbClr val="000000">
                      <a:alpha val="43137"/>
                    </a:srgbClr>
                  </a:outerShdw>
                </a:effectLst>
              </a:rPr>
              <a:t>“…in verse 20, came the imprisonment: </a:t>
            </a:r>
            <a:r>
              <a:rPr lang="en-US" i="1" dirty="0">
                <a:effectLst>
                  <a:outerShdw blurRad="38100" dist="38100" dir="2700000" algn="tl">
                    <a:srgbClr val="000000">
                      <a:alpha val="43137"/>
                    </a:srgbClr>
                  </a:outerShdw>
                </a:effectLst>
              </a:rPr>
              <a:t>And Joseph’s master took him, and put him into the prison</a:t>
            </a:r>
            <a:r>
              <a:rPr lang="en-US" dirty="0">
                <a:effectLst>
                  <a:outerShdw blurRad="38100" dist="38100" dir="2700000" algn="tl">
                    <a:srgbClr val="000000">
                      <a:alpha val="43137"/>
                    </a:srgbClr>
                  </a:outerShdw>
                </a:effectLst>
              </a:rPr>
              <a:t>; this </a:t>
            </a:r>
            <a:r>
              <a:rPr lang="en-US" i="1" dirty="0">
                <a:effectLst>
                  <a:outerShdw blurRad="38100" dist="38100" dir="2700000" algn="tl">
                    <a:srgbClr val="000000">
                      <a:alpha val="43137"/>
                    </a:srgbClr>
                  </a:outerShdw>
                </a:effectLst>
              </a:rPr>
              <a:t>prison</a:t>
            </a:r>
            <a:r>
              <a:rPr lang="en-US" dirty="0">
                <a:effectLst>
                  <a:outerShdw blurRad="38100" dist="38100" dir="2700000" algn="tl">
                    <a:srgbClr val="000000">
                      <a:alpha val="43137"/>
                    </a:srgbClr>
                  </a:outerShdw>
                </a:effectLst>
              </a:rPr>
              <a:t> was </a:t>
            </a:r>
            <a:r>
              <a:rPr lang="en-US" i="1" dirty="0">
                <a:effectLst>
                  <a:outerShdw blurRad="38100" dist="38100" dir="2700000" algn="tl">
                    <a:srgbClr val="000000">
                      <a:alpha val="43137"/>
                    </a:srgbClr>
                  </a:outerShdw>
                </a:effectLst>
              </a:rPr>
              <a:t>where the king’s prisoners were bound</a:t>
            </a:r>
            <a:r>
              <a:rPr lang="en-US" dirty="0">
                <a:effectLst>
                  <a:outerShdw blurRad="38100" dist="38100" dir="2700000" algn="tl">
                    <a:srgbClr val="000000">
                      <a:alpha val="43137"/>
                    </a:srgbClr>
                  </a:outerShdw>
                </a:effectLst>
              </a:rPr>
              <a:t>; this was the royal </a:t>
            </a:r>
            <a:r>
              <a:rPr lang="en-US" i="1" dirty="0">
                <a:effectLst>
                  <a:outerShdw blurRad="38100" dist="38100" dir="2700000" algn="tl">
                    <a:srgbClr val="000000">
                      <a:alpha val="43137"/>
                    </a:srgbClr>
                  </a:outerShdw>
                </a:effectLst>
              </a:rPr>
              <a:t>prison</a:t>
            </a:r>
            <a:r>
              <a:rPr lang="en-US" dirty="0">
                <a:effectLst>
                  <a:outerShdw blurRad="38100" dist="38100" dir="2700000" algn="tl">
                    <a:srgbClr val="000000">
                      <a:alpha val="43137"/>
                    </a:srgbClr>
                  </a:outerShdw>
                </a:effectLst>
              </a:rPr>
              <a:t>. There is more than one Hebrew word for </a:t>
            </a:r>
            <a:r>
              <a:rPr lang="en-US" i="1" dirty="0">
                <a:effectLst>
                  <a:outerShdw blurRad="38100" dist="38100" dir="2700000" algn="tl">
                    <a:srgbClr val="000000">
                      <a:alpha val="43137"/>
                    </a:srgbClr>
                  </a:outerShdw>
                </a:effectLst>
              </a:rPr>
              <a:t>prison</a:t>
            </a:r>
            <a:r>
              <a:rPr lang="en-US" dirty="0">
                <a:effectLst>
                  <a:outerShdw blurRad="38100" dist="38100" dir="2700000" algn="tl">
                    <a:srgbClr val="000000">
                      <a:alpha val="43137"/>
                    </a:srgbClr>
                  </a:outerShdw>
                </a:effectLst>
              </a:rPr>
              <a:t>, and the term used here is a word that is found only in Genesis chapters 39 and 40. It is actually an Egyptian loan word, and it has the meaning of a royal </a:t>
            </a:r>
            <a:r>
              <a:rPr lang="en-US" i="1" dirty="0">
                <a:effectLst>
                  <a:outerShdw blurRad="38100" dist="38100" dir="2700000" algn="tl">
                    <a:srgbClr val="000000">
                      <a:alpha val="43137"/>
                    </a:srgbClr>
                  </a:outerShdw>
                </a:effectLst>
              </a:rPr>
              <a:t>prison</a:t>
            </a:r>
            <a:r>
              <a:rPr lang="en-US" dirty="0">
                <a:effectLst>
                  <a:outerShdw blurRad="38100" dist="38100" dir="2700000" algn="tl">
                    <a:srgbClr val="000000">
                      <a:alpha val="43137"/>
                    </a:srgbClr>
                  </a:outerShdw>
                </a:effectLst>
              </a:rPr>
              <a:t>. Potiphar was an officer of Pharaoh’s and so this was actually under his authority.”</a:t>
            </a:r>
          </a:p>
        </p:txBody>
      </p:sp>
      <p:sp>
        <p:nvSpPr>
          <p:cNvPr id="4" name="Text Box 5">
            <a:extLst>
              <a:ext uri="{FF2B5EF4-FFF2-40B4-BE49-F238E27FC236}">
                <a16:creationId xmlns:a16="http://schemas.microsoft.com/office/drawing/2014/main" id="{48A5FD19-8834-D3F4-1163-F94606612D6E}"/>
              </a:ext>
            </a:extLst>
          </p:cNvPr>
          <p:cNvSpPr txBox="1">
            <a:spLocks noChangeArrowheads="1"/>
          </p:cNvSpPr>
          <p:nvPr/>
        </p:nvSpPr>
        <p:spPr bwMode="auto">
          <a:xfrm>
            <a:off x="3381375" y="219670"/>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The Book of Genesis, </a:t>
            </a:r>
            <a:r>
              <a:rPr lang="en-US" altLang="en-US" sz="1800" dirty="0">
                <a:effectLst>
                  <a:outerShdw blurRad="38100" dist="38100" dir="2700000" algn="tl">
                    <a:srgbClr val="000000"/>
                  </a:outerShdw>
                </a:effectLst>
                <a:latin typeface="Calibri" panose="020F0502020204030204" pitchFamily="34" charset="0"/>
                <a:cs typeface="+mn-cs"/>
              </a:rPr>
              <a:t>554</a:t>
            </a:r>
          </a:p>
        </p:txBody>
      </p:sp>
      <p:pic>
        <p:nvPicPr>
          <p:cNvPr id="5" name="Picture 4">
            <a:extLst>
              <a:ext uri="{FF2B5EF4-FFF2-40B4-BE49-F238E27FC236}">
                <a16:creationId xmlns:a16="http://schemas.microsoft.com/office/drawing/2014/main" id="{37CAEBD9-8978-615A-C3AA-8E1B9DE3EF3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 y="76200"/>
            <a:ext cx="684944" cy="914400"/>
          </a:xfrm>
          <a:prstGeom prst="rect">
            <a:avLst/>
          </a:prstGeom>
          <a:ln>
            <a:solidFill>
              <a:schemeClr val="tx1"/>
            </a:solidFill>
          </a:ln>
        </p:spPr>
      </p:pic>
      <p:pic>
        <p:nvPicPr>
          <p:cNvPr id="7" name="Picture 6">
            <a:extLst>
              <a:ext uri="{FF2B5EF4-FFF2-40B4-BE49-F238E27FC236}">
                <a16:creationId xmlns:a16="http://schemas.microsoft.com/office/drawing/2014/main" id="{C543E173-E07F-FF36-989B-3329E2438345}"/>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0850147" y="76200"/>
            <a:ext cx="732253" cy="1097280"/>
          </a:xfrm>
          <a:prstGeom prst="rect">
            <a:avLst/>
          </a:prstGeom>
          <a:ln>
            <a:solidFill>
              <a:schemeClr val="tx1"/>
            </a:solidFill>
          </a:ln>
        </p:spPr>
      </p:pic>
    </p:spTree>
    <p:extLst>
      <p:ext uri="{BB962C8B-B14F-4D97-AF65-F5344CB8AC3E}">
        <p14:creationId xmlns:p14="http://schemas.microsoft.com/office/powerpoint/2010/main" val="684438041"/>
      </p:ext>
    </p:extLst>
  </p:cSld>
  <p:clrMapOvr>
    <a:masterClrMapping/>
  </p:clrMapOvr>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1100704" y="1752600"/>
            <a:ext cx="7239000" cy="2743200"/>
          </a:xfrm>
        </p:spPr>
        <p:txBody>
          <a:bodyPr/>
          <a:lstStyle/>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Potiphar’s action (19-20)</a:t>
            </a:r>
          </a:p>
          <a:p>
            <a:pPr marL="457200" lvl="2" indent="-457200" eaLnBrk="1" hangingPunct="1">
              <a:spcBef>
                <a:spcPts val="0"/>
              </a:spcBef>
              <a:spcAft>
                <a:spcPts val="24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Joseph’s blessing in prison (21-23)</a:t>
            </a:r>
          </a:p>
        </p:txBody>
      </p:sp>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III. Genesis 39:19-23</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Prison</a:t>
            </a:r>
          </a:p>
        </p:txBody>
      </p:sp>
      <p:pic>
        <p:nvPicPr>
          <p:cNvPr id="2" name="Picture 1">
            <a:extLst>
              <a:ext uri="{FF2B5EF4-FFF2-40B4-BE49-F238E27FC236}">
                <a16:creationId xmlns:a16="http://schemas.microsoft.com/office/drawing/2014/main" id="{839BFF80-26DA-A40D-2528-C9550E957C5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3550937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startAt="2"/>
            </a:pPr>
            <a:r>
              <a:rPr lang="en-US" sz="3600" dirty="0">
                <a:effectLst>
                  <a:outerShdw blurRad="38100" dist="38100" dir="2700000" algn="tl">
                    <a:srgbClr val="000000">
                      <a:alpha val="43137"/>
                    </a:srgbClr>
                  </a:outerShdw>
                </a:effectLst>
              </a:rPr>
              <a:t>Genesis 39:21-23</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Joseph’s Blessing in Prison</a:t>
            </a:r>
          </a:p>
        </p:txBody>
      </p:sp>
      <p:sp>
        <p:nvSpPr>
          <p:cNvPr id="161795" name="Rectangle 3"/>
          <p:cNvSpPr>
            <a:spLocks noGrp="1" noChangeArrowheads="1"/>
          </p:cNvSpPr>
          <p:nvPr>
            <p:ph type="body" idx="1"/>
          </p:nvPr>
        </p:nvSpPr>
        <p:spPr>
          <a:xfrm>
            <a:off x="1066800" y="2057400"/>
            <a:ext cx="6781800" cy="33528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Relation to the prison keeper (21)</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Joseph’s elevation (22)</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Joseph’s control (23)</a:t>
            </a: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8232854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startAt="2"/>
            </a:pPr>
            <a:r>
              <a:rPr lang="en-US" sz="3600" dirty="0">
                <a:effectLst>
                  <a:outerShdw blurRad="38100" dist="38100" dir="2700000" algn="tl">
                    <a:srgbClr val="000000">
                      <a:alpha val="43137"/>
                    </a:srgbClr>
                  </a:outerShdw>
                </a:effectLst>
              </a:rPr>
              <a:t>Genesis 39:21-23</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Joseph’s Blessing in Prison</a:t>
            </a:r>
          </a:p>
        </p:txBody>
      </p:sp>
      <p:sp>
        <p:nvSpPr>
          <p:cNvPr id="161795" name="Rectangle 3"/>
          <p:cNvSpPr>
            <a:spLocks noGrp="1" noChangeArrowheads="1"/>
          </p:cNvSpPr>
          <p:nvPr>
            <p:ph type="body" idx="1"/>
          </p:nvPr>
        </p:nvSpPr>
        <p:spPr>
          <a:xfrm>
            <a:off x="1066800" y="2057400"/>
            <a:ext cx="6781800" cy="3352800"/>
          </a:xfrm>
        </p:spPr>
        <p:txBody>
          <a:bodyPr/>
          <a:lstStyle/>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Relation to the prison keeper (21)</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Joseph’s elevation (22)</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Joseph’s control (23)</a:t>
            </a: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8639919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55E07E-0FE0-84D3-318D-89B920412A60}"/>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2E9CD666-8B6D-841B-F883-6F0B86FCE02E}"/>
              </a:ext>
            </a:extLst>
          </p:cNvPr>
          <p:cNvSpPr>
            <a:spLocks noGrp="1" noChangeArrowheads="1"/>
          </p:cNvSpPr>
          <p:nvPr>
            <p:ph type="title"/>
          </p:nvPr>
        </p:nvSpPr>
        <p:spPr>
          <a:xfrm>
            <a:off x="3267075" y="228600"/>
            <a:ext cx="5657850" cy="914400"/>
          </a:xfrm>
        </p:spPr>
        <p:txBody>
          <a:bodyPr/>
          <a:lstStyle/>
          <a:p>
            <a:pPr marL="742950" indent="-742950" algn="ctr" eaLnBrk="1" hangingPunct="1">
              <a:buClr>
                <a:srgbClr val="00FF00"/>
              </a:buClr>
              <a:buFont typeface="+mj-lt"/>
              <a:buAutoNum type="arabicPeriod"/>
            </a:pPr>
            <a:r>
              <a:rPr lang="en-US" sz="3600" dirty="0">
                <a:effectLst>
                  <a:outerShdw blurRad="38100" dist="38100" dir="2700000" algn="tl">
                    <a:srgbClr val="000000">
                      <a:alpha val="43137"/>
                    </a:srgbClr>
                  </a:outerShdw>
                </a:effectLst>
              </a:rPr>
              <a:t>Genesis 39:21</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Accusations</a:t>
            </a:r>
          </a:p>
        </p:txBody>
      </p:sp>
      <p:sp>
        <p:nvSpPr>
          <p:cNvPr id="161795" name="Rectangle 3">
            <a:extLst>
              <a:ext uri="{FF2B5EF4-FFF2-40B4-BE49-F238E27FC236}">
                <a16:creationId xmlns:a16="http://schemas.microsoft.com/office/drawing/2014/main" id="{86E8285B-575F-B80D-7266-ED590B97F6D3}"/>
              </a:ext>
            </a:extLst>
          </p:cNvPr>
          <p:cNvSpPr>
            <a:spLocks noGrp="1" noChangeArrowheads="1"/>
          </p:cNvSpPr>
          <p:nvPr>
            <p:ph type="body" idx="1"/>
          </p:nvPr>
        </p:nvSpPr>
        <p:spPr>
          <a:xfrm>
            <a:off x="1447800" y="2057400"/>
            <a:ext cx="6629400" cy="3505200"/>
          </a:xfrm>
        </p:spPr>
        <p:txBody>
          <a:bodyPr/>
          <a:lstStyle/>
          <a:p>
            <a:pPr marL="514350" lvl="3" indent="-514350" eaLnBrk="1" hangingPunct="1">
              <a:spcBef>
                <a:spcPts val="0"/>
              </a:spcBef>
              <a:spcAft>
                <a:spcPts val="2400"/>
              </a:spcAft>
              <a:buClr>
                <a:srgbClr val="FFC000"/>
              </a:buClr>
              <a:buFont typeface="+mj-lt"/>
              <a:buAutoNum type="alphaLcParenR"/>
              <a:defRPr/>
            </a:pPr>
            <a:r>
              <a:rPr lang="en-US" dirty="0">
                <a:effectLst>
                  <a:outerShdw blurRad="38100" dist="38100" dir="2700000" algn="tl">
                    <a:srgbClr val="000000">
                      <a:alpha val="43137"/>
                    </a:srgbClr>
                  </a:outerShdw>
                </a:effectLst>
              </a:rPr>
              <a:t>Source (21a)</a:t>
            </a:r>
          </a:p>
          <a:p>
            <a:pPr marL="514350" lvl="3" indent="-514350" eaLnBrk="1" hangingPunct="1">
              <a:spcBef>
                <a:spcPts val="0"/>
              </a:spcBef>
              <a:spcAft>
                <a:spcPts val="2400"/>
              </a:spcAft>
              <a:buClr>
                <a:srgbClr val="FFC000"/>
              </a:buClr>
              <a:buFont typeface="+mj-lt"/>
              <a:buAutoNum type="alphaLcParenR"/>
              <a:defRPr/>
            </a:pPr>
            <a:r>
              <a:rPr lang="en-US" dirty="0">
                <a:effectLst>
                  <a:outerShdw blurRad="38100" dist="38100" dir="2700000" algn="tl">
                    <a:srgbClr val="000000">
                      <a:alpha val="43137"/>
                    </a:srgbClr>
                  </a:outerShdw>
                </a:effectLst>
              </a:rPr>
              <a:t>Result (21b)</a:t>
            </a:r>
          </a:p>
        </p:txBody>
      </p:sp>
      <p:pic>
        <p:nvPicPr>
          <p:cNvPr id="2" name="Picture 1">
            <a:extLst>
              <a:ext uri="{FF2B5EF4-FFF2-40B4-BE49-F238E27FC236}">
                <a16:creationId xmlns:a16="http://schemas.microsoft.com/office/drawing/2014/main" id="{02255B4D-8D24-71EA-E75A-262400EF7FA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42426222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55E07E-0FE0-84D3-318D-89B920412A60}"/>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2E9CD666-8B6D-841B-F883-6F0B86FCE02E}"/>
              </a:ext>
            </a:extLst>
          </p:cNvPr>
          <p:cNvSpPr>
            <a:spLocks noGrp="1" noChangeArrowheads="1"/>
          </p:cNvSpPr>
          <p:nvPr>
            <p:ph type="title"/>
          </p:nvPr>
        </p:nvSpPr>
        <p:spPr>
          <a:xfrm>
            <a:off x="3267075" y="228600"/>
            <a:ext cx="5657850" cy="914400"/>
          </a:xfrm>
        </p:spPr>
        <p:txBody>
          <a:bodyPr/>
          <a:lstStyle/>
          <a:p>
            <a:pPr marL="742950" indent="-742950" algn="ctr" eaLnBrk="1" hangingPunct="1">
              <a:buClr>
                <a:srgbClr val="00FF00"/>
              </a:buClr>
              <a:buFont typeface="+mj-lt"/>
              <a:buAutoNum type="arabicPeriod"/>
            </a:pPr>
            <a:r>
              <a:rPr lang="en-US" sz="3600" dirty="0">
                <a:effectLst>
                  <a:outerShdw blurRad="38100" dist="38100" dir="2700000" algn="tl">
                    <a:srgbClr val="000000">
                      <a:alpha val="43137"/>
                    </a:srgbClr>
                  </a:outerShdw>
                </a:effectLst>
              </a:rPr>
              <a:t>Genesis 39:21</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Accusations</a:t>
            </a:r>
          </a:p>
        </p:txBody>
      </p:sp>
      <p:sp>
        <p:nvSpPr>
          <p:cNvPr id="161795" name="Rectangle 3">
            <a:extLst>
              <a:ext uri="{FF2B5EF4-FFF2-40B4-BE49-F238E27FC236}">
                <a16:creationId xmlns:a16="http://schemas.microsoft.com/office/drawing/2014/main" id="{86E8285B-575F-B80D-7266-ED590B97F6D3}"/>
              </a:ext>
            </a:extLst>
          </p:cNvPr>
          <p:cNvSpPr>
            <a:spLocks noGrp="1" noChangeArrowheads="1"/>
          </p:cNvSpPr>
          <p:nvPr>
            <p:ph type="body" idx="1"/>
          </p:nvPr>
        </p:nvSpPr>
        <p:spPr>
          <a:xfrm>
            <a:off x="1447800" y="2057400"/>
            <a:ext cx="6629400" cy="3505200"/>
          </a:xfrm>
        </p:spPr>
        <p:txBody>
          <a:bodyPr/>
          <a:lstStyle/>
          <a:p>
            <a:pPr marL="514350" lvl="3" indent="-514350" eaLnBrk="1" hangingPunct="1">
              <a:spcBef>
                <a:spcPts val="0"/>
              </a:spcBef>
              <a:spcAft>
                <a:spcPts val="2400"/>
              </a:spcAft>
              <a:buClr>
                <a:srgbClr val="FFC000"/>
              </a:buClr>
              <a:buFont typeface="+mj-lt"/>
              <a:buAutoNum type="alphaLcParenR"/>
              <a:defRPr/>
            </a:pPr>
            <a:r>
              <a:rPr lang="en-US" b="1" u="sng" dirty="0">
                <a:solidFill>
                  <a:srgbClr val="FFFFCC"/>
                </a:solidFill>
                <a:effectLst>
                  <a:outerShdw blurRad="38100" dist="38100" dir="2700000" algn="tl">
                    <a:srgbClr val="000000">
                      <a:alpha val="43137"/>
                    </a:srgbClr>
                  </a:outerShdw>
                </a:effectLst>
              </a:rPr>
              <a:t>Source (21a)</a:t>
            </a:r>
          </a:p>
          <a:p>
            <a:pPr marL="514350" lvl="3" indent="-514350" eaLnBrk="1" hangingPunct="1">
              <a:spcBef>
                <a:spcPts val="0"/>
              </a:spcBef>
              <a:spcAft>
                <a:spcPts val="2400"/>
              </a:spcAft>
              <a:buClr>
                <a:srgbClr val="FFC000"/>
              </a:buClr>
              <a:buFont typeface="+mj-lt"/>
              <a:buAutoNum type="alphaLcParenR"/>
              <a:defRPr/>
            </a:pPr>
            <a:r>
              <a:rPr lang="en-US" dirty="0">
                <a:effectLst>
                  <a:outerShdw blurRad="38100" dist="38100" dir="2700000" algn="tl">
                    <a:srgbClr val="000000">
                      <a:alpha val="43137"/>
                    </a:srgbClr>
                  </a:outerShdw>
                </a:effectLst>
              </a:rPr>
              <a:t>Result (21b)</a:t>
            </a:r>
          </a:p>
        </p:txBody>
      </p:sp>
      <p:pic>
        <p:nvPicPr>
          <p:cNvPr id="2" name="Picture 1">
            <a:extLst>
              <a:ext uri="{FF2B5EF4-FFF2-40B4-BE49-F238E27FC236}">
                <a16:creationId xmlns:a16="http://schemas.microsoft.com/office/drawing/2014/main" id="{02255B4D-8D24-71EA-E75A-262400EF7FA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4914829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55E07E-0FE0-84D3-318D-89B920412A60}"/>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2E9CD666-8B6D-841B-F883-6F0B86FCE02E}"/>
              </a:ext>
            </a:extLst>
          </p:cNvPr>
          <p:cNvSpPr>
            <a:spLocks noGrp="1" noChangeArrowheads="1"/>
          </p:cNvSpPr>
          <p:nvPr>
            <p:ph type="title"/>
          </p:nvPr>
        </p:nvSpPr>
        <p:spPr>
          <a:xfrm>
            <a:off x="3267075" y="228600"/>
            <a:ext cx="5657850" cy="914400"/>
          </a:xfrm>
        </p:spPr>
        <p:txBody>
          <a:bodyPr/>
          <a:lstStyle/>
          <a:p>
            <a:pPr marL="742950" indent="-742950" algn="ctr" eaLnBrk="1" hangingPunct="1">
              <a:buClr>
                <a:srgbClr val="00FF00"/>
              </a:buClr>
              <a:buFont typeface="+mj-lt"/>
              <a:buAutoNum type="arabicPeriod"/>
            </a:pPr>
            <a:r>
              <a:rPr lang="en-US" sz="3600" dirty="0">
                <a:effectLst>
                  <a:outerShdw blurRad="38100" dist="38100" dir="2700000" algn="tl">
                    <a:srgbClr val="000000">
                      <a:alpha val="43137"/>
                    </a:srgbClr>
                  </a:outerShdw>
                </a:effectLst>
              </a:rPr>
              <a:t>Genesis 39:21</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Accusations</a:t>
            </a:r>
          </a:p>
        </p:txBody>
      </p:sp>
      <p:sp>
        <p:nvSpPr>
          <p:cNvPr id="161795" name="Rectangle 3">
            <a:extLst>
              <a:ext uri="{FF2B5EF4-FFF2-40B4-BE49-F238E27FC236}">
                <a16:creationId xmlns:a16="http://schemas.microsoft.com/office/drawing/2014/main" id="{86E8285B-575F-B80D-7266-ED590B97F6D3}"/>
              </a:ext>
            </a:extLst>
          </p:cNvPr>
          <p:cNvSpPr>
            <a:spLocks noGrp="1" noChangeArrowheads="1"/>
          </p:cNvSpPr>
          <p:nvPr>
            <p:ph type="body" idx="1"/>
          </p:nvPr>
        </p:nvSpPr>
        <p:spPr>
          <a:xfrm>
            <a:off x="1447800" y="2057400"/>
            <a:ext cx="6629400" cy="3505200"/>
          </a:xfrm>
        </p:spPr>
        <p:txBody>
          <a:bodyPr/>
          <a:lstStyle/>
          <a:p>
            <a:pPr marL="514350" lvl="3" indent="-514350" eaLnBrk="1" hangingPunct="1">
              <a:spcBef>
                <a:spcPts val="0"/>
              </a:spcBef>
              <a:spcAft>
                <a:spcPts val="2400"/>
              </a:spcAft>
              <a:buClr>
                <a:srgbClr val="FFC000"/>
              </a:buClr>
              <a:buFont typeface="+mj-lt"/>
              <a:buAutoNum type="alphaLcParenR"/>
              <a:defRPr/>
            </a:pPr>
            <a:r>
              <a:rPr lang="en-US" dirty="0">
                <a:effectLst>
                  <a:outerShdw blurRad="38100" dist="38100" dir="2700000" algn="tl">
                    <a:srgbClr val="000000">
                      <a:alpha val="43137"/>
                    </a:srgbClr>
                  </a:outerShdw>
                </a:effectLst>
              </a:rPr>
              <a:t>Source (21a)</a:t>
            </a:r>
          </a:p>
          <a:p>
            <a:pPr marL="514350" lvl="3" indent="-514350" eaLnBrk="1" hangingPunct="1">
              <a:spcBef>
                <a:spcPts val="0"/>
              </a:spcBef>
              <a:spcAft>
                <a:spcPts val="2400"/>
              </a:spcAft>
              <a:buClr>
                <a:srgbClr val="FFC000"/>
              </a:buClr>
              <a:buFont typeface="+mj-lt"/>
              <a:buAutoNum type="alphaLcParenR"/>
              <a:defRPr/>
            </a:pPr>
            <a:r>
              <a:rPr lang="en-US" b="1" u="sng" dirty="0">
                <a:solidFill>
                  <a:srgbClr val="FFFFCC"/>
                </a:solidFill>
                <a:effectLst>
                  <a:outerShdw blurRad="38100" dist="38100" dir="2700000" algn="tl">
                    <a:srgbClr val="000000">
                      <a:alpha val="43137"/>
                    </a:srgbClr>
                  </a:outerShdw>
                </a:effectLst>
              </a:rPr>
              <a:t>Result (21b)</a:t>
            </a:r>
          </a:p>
        </p:txBody>
      </p:sp>
      <p:pic>
        <p:nvPicPr>
          <p:cNvPr id="2" name="Picture 1">
            <a:extLst>
              <a:ext uri="{FF2B5EF4-FFF2-40B4-BE49-F238E27FC236}">
                <a16:creationId xmlns:a16="http://schemas.microsoft.com/office/drawing/2014/main" id="{02255B4D-8D24-71EA-E75A-262400EF7FA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8004651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a:pPr>
            <a:r>
              <a:rPr lang="en-US" sz="3600" dirty="0">
                <a:effectLst>
                  <a:outerShdw blurRad="38100" dist="38100" dir="2700000" algn="tl">
                    <a:srgbClr val="000000">
                      <a:alpha val="43137"/>
                    </a:srgbClr>
                  </a:outerShdw>
                </a:effectLst>
              </a:rPr>
              <a:t>Genesis 39:1</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Purchase of Joseph</a:t>
            </a:r>
          </a:p>
        </p:txBody>
      </p:sp>
      <p:sp>
        <p:nvSpPr>
          <p:cNvPr id="161795" name="Rectangle 3"/>
          <p:cNvSpPr>
            <a:spLocks noGrp="1" noChangeArrowheads="1"/>
          </p:cNvSpPr>
          <p:nvPr>
            <p:ph type="body" idx="1"/>
          </p:nvPr>
        </p:nvSpPr>
        <p:spPr>
          <a:xfrm>
            <a:off x="1066800" y="2057400"/>
            <a:ext cx="6781800" cy="33528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Journey (1a)</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Buyer (1b)</a:t>
            </a: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6908138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startAt="2"/>
            </a:pPr>
            <a:r>
              <a:rPr lang="en-US" sz="3600" dirty="0">
                <a:effectLst>
                  <a:outerShdw blurRad="38100" dist="38100" dir="2700000" algn="tl">
                    <a:srgbClr val="000000">
                      <a:alpha val="43137"/>
                    </a:srgbClr>
                  </a:outerShdw>
                </a:effectLst>
              </a:rPr>
              <a:t>Genesis 39:21-23</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Joseph’s Blessing in Prison</a:t>
            </a:r>
          </a:p>
        </p:txBody>
      </p:sp>
      <p:sp>
        <p:nvSpPr>
          <p:cNvPr id="161795" name="Rectangle 3"/>
          <p:cNvSpPr>
            <a:spLocks noGrp="1" noChangeArrowheads="1"/>
          </p:cNvSpPr>
          <p:nvPr>
            <p:ph type="body" idx="1"/>
          </p:nvPr>
        </p:nvSpPr>
        <p:spPr>
          <a:xfrm>
            <a:off x="1066800" y="2057400"/>
            <a:ext cx="6781800" cy="33528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Relation to the prison keeper (21)</a:t>
            </a:r>
          </a:p>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Joseph’s elevation (22)</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Joseph’s control (23)</a:t>
            </a: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42338457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startAt="2"/>
            </a:pPr>
            <a:r>
              <a:rPr lang="en-US" sz="3600" dirty="0">
                <a:effectLst>
                  <a:outerShdw blurRad="38100" dist="38100" dir="2700000" algn="tl">
                    <a:srgbClr val="000000">
                      <a:alpha val="43137"/>
                    </a:srgbClr>
                  </a:outerShdw>
                </a:effectLst>
              </a:rPr>
              <a:t>Genesis 39:21-23</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Joseph’s Blessing in Prison</a:t>
            </a:r>
          </a:p>
        </p:txBody>
      </p:sp>
      <p:sp>
        <p:nvSpPr>
          <p:cNvPr id="161795" name="Rectangle 3"/>
          <p:cNvSpPr>
            <a:spLocks noGrp="1" noChangeArrowheads="1"/>
          </p:cNvSpPr>
          <p:nvPr>
            <p:ph type="body" idx="1"/>
          </p:nvPr>
        </p:nvSpPr>
        <p:spPr>
          <a:xfrm>
            <a:off x="1066800" y="2057400"/>
            <a:ext cx="6781800" cy="33528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Relation to the prison keeper (21)</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Joseph’s elevation (22)</a:t>
            </a:r>
          </a:p>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Joseph’s control (23)</a:t>
            </a: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42434199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idx="4294967295"/>
          </p:nvPr>
        </p:nvSpPr>
        <p:spPr>
          <a:xfrm>
            <a:off x="2209800" y="2857500"/>
            <a:ext cx="7772400" cy="1143000"/>
          </a:xfrm>
        </p:spPr>
        <p:txBody>
          <a:bodyPr/>
          <a:lstStyle/>
          <a:p>
            <a:pPr algn="ctr"/>
            <a:r>
              <a:rPr lang="en-US" altLang="en-US" sz="6000" dirty="0">
                <a:effectLst>
                  <a:outerShdw blurRad="38100" dist="38100" dir="2700000" algn="tl">
                    <a:srgbClr val="000000">
                      <a:alpha val="43137"/>
                    </a:srgbClr>
                  </a:outerShdw>
                </a:effectLst>
              </a:rPr>
              <a:t>Conclusion</a:t>
            </a:r>
          </a:p>
        </p:txBody>
      </p:sp>
    </p:spTree>
    <p:extLst>
      <p:ext uri="{BB962C8B-B14F-4D97-AF65-F5344CB8AC3E}">
        <p14:creationId xmlns:p14="http://schemas.microsoft.com/office/powerpoint/2010/main" val="35157276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45FCC3-4B34-77C9-37B1-4B8EE710B248}"/>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AF334291-5F34-B076-F4DB-A129DFCE34CD}"/>
              </a:ext>
            </a:extLst>
          </p:cNvPr>
          <p:cNvSpPr>
            <a:spLocks noGrp="1" noChangeArrowheads="1"/>
          </p:cNvSpPr>
          <p:nvPr>
            <p:ph type="title"/>
          </p:nvPr>
        </p:nvSpPr>
        <p:spPr>
          <a:xfrm>
            <a:off x="2971800" y="163567"/>
            <a:ext cx="6486525" cy="914400"/>
          </a:xfrm>
        </p:spPr>
        <p:txBody>
          <a:bodyPr/>
          <a:lstStyle/>
          <a:p>
            <a:pPr algn="ctr" eaLnBrk="1" hangingPunct="1"/>
            <a:r>
              <a:rPr lang="en-US" sz="3600" dirty="0">
                <a:effectLst>
                  <a:outerShdw blurRad="38100" dist="38100" dir="2700000" algn="tl">
                    <a:srgbClr val="000000">
                      <a:alpha val="43137"/>
                    </a:srgbClr>
                  </a:outerShdw>
                </a:effectLst>
              </a:rPr>
              <a:t>Genesis </a:t>
            </a:r>
            <a:r>
              <a:rPr lang="en-US" sz="3600" dirty="0">
                <a:effectLst>
                  <a:outerShdw blurRad="38100" dist="38100" dir="2700000" algn="tl">
                    <a:srgbClr val="000000">
                      <a:alpha val="43137"/>
                    </a:srgbClr>
                  </a:outerShdw>
                </a:effectLst>
                <a:cs typeface="Calibri" panose="020F0502020204030204" pitchFamily="34" charset="0"/>
              </a:rPr>
              <a:t>39:1-23</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Joseph in Potiphar's House</a:t>
            </a:r>
          </a:p>
        </p:txBody>
      </p:sp>
      <p:sp>
        <p:nvSpPr>
          <p:cNvPr id="161795" name="Rectangle 3">
            <a:extLst>
              <a:ext uri="{FF2B5EF4-FFF2-40B4-BE49-F238E27FC236}">
                <a16:creationId xmlns:a16="http://schemas.microsoft.com/office/drawing/2014/main" id="{1BE9AC0F-EC6D-9E30-3777-03FAF3FF44D3}"/>
              </a:ext>
            </a:extLst>
          </p:cNvPr>
          <p:cNvSpPr>
            <a:spLocks noGrp="1" noChangeArrowheads="1"/>
          </p:cNvSpPr>
          <p:nvPr>
            <p:ph type="body" idx="1"/>
          </p:nvPr>
        </p:nvSpPr>
        <p:spPr>
          <a:xfrm>
            <a:off x="627513" y="1714500"/>
            <a:ext cx="8059287" cy="3429000"/>
          </a:xfrm>
        </p:spPr>
        <p:txBody>
          <a:bodyPr/>
          <a:lstStyle/>
          <a:p>
            <a:pPr marL="571500" lvl="1" indent="-5715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Blessing (39:1-6)</a:t>
            </a:r>
          </a:p>
          <a:p>
            <a:pPr marL="571500" lvl="1" indent="-5715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Temptation &amp; Accusation (39:7-18)</a:t>
            </a:r>
          </a:p>
          <a:p>
            <a:pPr marL="571500" lvl="1" indent="-5715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Prison (39:19-23)</a:t>
            </a:r>
          </a:p>
        </p:txBody>
      </p:sp>
      <p:pic>
        <p:nvPicPr>
          <p:cNvPr id="2" name="Picture 1">
            <a:extLst>
              <a:ext uri="{FF2B5EF4-FFF2-40B4-BE49-F238E27FC236}">
                <a16:creationId xmlns:a16="http://schemas.microsoft.com/office/drawing/2014/main" id="{80D67D7F-835D-44EE-A258-298EA49A475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8978730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9600" y="4087346"/>
            <a:ext cx="10972800" cy="2313454"/>
          </a:xfrm>
          <a:prstGeom prst="rect">
            <a:avLst/>
          </a:prstGeom>
        </p:spPr>
        <p:txBody>
          <a:bodyPr wrap="square">
            <a:spAutoFit/>
          </a:bodyPr>
          <a:lstStyle/>
          <a:p>
            <a:pPr algn="just">
              <a:spcBef>
                <a:spcPts val="0"/>
              </a:spcBef>
              <a:spcAft>
                <a:spcPts val="1000"/>
              </a:spcAft>
            </a:pPr>
            <a:r>
              <a:rPr lang="en-US" sz="3600" u="none" strike="noStrike" baseline="30000" dirty="0">
                <a:effectLst/>
                <a:latin typeface="Calibri" panose="020F0502020204030204" pitchFamily="34" charset="0"/>
              </a:rPr>
              <a:t>24</a:t>
            </a:r>
            <a:r>
              <a:rPr lang="en-US" sz="3600" u="none" strike="noStrike" dirty="0">
                <a:effectLst/>
                <a:latin typeface="Calibri" panose="020F0502020204030204" pitchFamily="34" charset="0"/>
              </a:rPr>
              <a:t> </a:t>
            </a:r>
            <a:r>
              <a:rPr lang="en-US" sz="3600" dirty="0">
                <a:effectLst/>
                <a:latin typeface="Calibri" panose="020F0502020204030204" pitchFamily="34" charset="0"/>
              </a:rPr>
              <a:t>The </a:t>
            </a:r>
            <a:r>
              <a:rPr lang="en-US" sz="3600" cap="small" dirty="0">
                <a:effectLst/>
                <a:latin typeface="Calibri" panose="020F0502020204030204" pitchFamily="34" charset="0"/>
              </a:rPr>
              <a:t>Lord</a:t>
            </a:r>
            <a:r>
              <a:rPr lang="en-US" sz="3600" dirty="0">
                <a:effectLst/>
                <a:latin typeface="Calibri" panose="020F0502020204030204" pitchFamily="34" charset="0"/>
              </a:rPr>
              <a:t> bless you, and keep you; </a:t>
            </a:r>
            <a:r>
              <a:rPr lang="en-US" sz="3600" u="none" strike="noStrike" baseline="30000" dirty="0">
                <a:effectLst/>
                <a:latin typeface="Calibri" panose="020F0502020204030204" pitchFamily="34" charset="0"/>
              </a:rPr>
              <a:t>25</a:t>
            </a:r>
            <a:r>
              <a:rPr lang="en-US" sz="3600" u="none" strike="noStrike" dirty="0">
                <a:effectLst/>
                <a:latin typeface="Calibri" panose="020F0502020204030204" pitchFamily="34" charset="0"/>
              </a:rPr>
              <a:t> </a:t>
            </a:r>
            <a:r>
              <a:rPr lang="en-US" sz="3600" dirty="0">
                <a:effectLst/>
                <a:latin typeface="Calibri" panose="020F0502020204030204" pitchFamily="34" charset="0"/>
              </a:rPr>
              <a:t>The </a:t>
            </a:r>
            <a:r>
              <a:rPr lang="en-US" sz="3600" cap="small" dirty="0">
                <a:effectLst/>
                <a:latin typeface="Calibri" panose="020F0502020204030204" pitchFamily="34" charset="0"/>
              </a:rPr>
              <a:t>Lord</a:t>
            </a:r>
            <a:r>
              <a:rPr lang="en-US" sz="3600" dirty="0">
                <a:effectLst/>
                <a:latin typeface="Calibri" panose="020F0502020204030204" pitchFamily="34" charset="0"/>
              </a:rPr>
              <a:t> make His face shine on you, And be gracious to you; </a:t>
            </a:r>
            <a:r>
              <a:rPr lang="en-US" sz="3600" u="none" strike="noStrike" baseline="30000" dirty="0">
                <a:effectLst/>
                <a:latin typeface="Calibri" panose="020F0502020204030204" pitchFamily="34" charset="0"/>
              </a:rPr>
              <a:t>26</a:t>
            </a:r>
            <a:r>
              <a:rPr lang="en-US" sz="3600" u="none" strike="noStrike" dirty="0">
                <a:effectLst/>
                <a:latin typeface="Calibri" panose="020F0502020204030204" pitchFamily="34" charset="0"/>
              </a:rPr>
              <a:t> </a:t>
            </a:r>
            <a:r>
              <a:rPr lang="en-US" sz="3600" dirty="0">
                <a:effectLst/>
                <a:latin typeface="Calibri" panose="020F0502020204030204" pitchFamily="34" charset="0"/>
              </a:rPr>
              <a:t>The </a:t>
            </a:r>
            <a:r>
              <a:rPr lang="en-US" sz="3600" cap="small" dirty="0">
                <a:effectLst/>
                <a:latin typeface="Calibri" panose="020F0502020204030204" pitchFamily="34" charset="0"/>
              </a:rPr>
              <a:t>Lord</a:t>
            </a:r>
            <a:r>
              <a:rPr lang="en-US" sz="3600" dirty="0">
                <a:effectLst/>
                <a:latin typeface="Calibri" panose="020F0502020204030204" pitchFamily="34" charset="0"/>
              </a:rPr>
              <a:t> lift up His countenance on you, And give you peace</a:t>
            </a:r>
            <a:r>
              <a:rPr lang="en-US" sz="3600" dirty="0">
                <a:latin typeface="Calibri" panose="020F0502020204030204" pitchFamily="34" charset="0"/>
              </a:rPr>
              <a:t>.</a:t>
            </a:r>
          </a:p>
          <a:p>
            <a:pPr algn="r">
              <a:spcBef>
                <a:spcPts val="0"/>
              </a:spcBef>
              <a:spcAft>
                <a:spcPts val="1000"/>
              </a:spcAft>
            </a:pPr>
            <a:r>
              <a:rPr lang="en-US" sz="2800" dirty="0">
                <a:latin typeface="Calibri" panose="020F0502020204030204" pitchFamily="34" charset="0"/>
              </a:rPr>
              <a:t>Numbers 6:24–26 (NASB95)</a:t>
            </a:r>
            <a:endParaRPr lang="en-US" sz="2800" dirty="0">
              <a:effectLst/>
              <a:latin typeface="Calibri" panose="020F0502020204030204" pitchFamily="34" charset="0"/>
            </a:endParaRPr>
          </a:p>
        </p:txBody>
      </p:sp>
      <p:pic>
        <p:nvPicPr>
          <p:cNvPr id="2" name="Picture 1">
            <a:extLst>
              <a:ext uri="{FF2B5EF4-FFF2-40B4-BE49-F238E27FC236}">
                <a16:creationId xmlns:a16="http://schemas.microsoft.com/office/drawing/2014/main" id="{3580A0FF-365B-4E3B-8121-89E750C5118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38254" y="533400"/>
            <a:ext cx="5915492" cy="3200400"/>
          </a:xfrm>
          <a:prstGeom prst="rect">
            <a:avLst/>
          </a:prstGeom>
        </p:spPr>
      </p:pic>
    </p:spTree>
    <p:extLst>
      <p:ext uri="{BB962C8B-B14F-4D97-AF65-F5344CB8AC3E}">
        <p14:creationId xmlns:p14="http://schemas.microsoft.com/office/powerpoint/2010/main" val="21482204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PREVIOUS_ACTIVE_SLIDE" val="2094"/>
</p:tagLst>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38858</TotalTime>
  <Words>2222</Words>
  <Application>Microsoft Office PowerPoint</Application>
  <PresentationFormat>Widescreen</PresentationFormat>
  <Paragraphs>339</Paragraphs>
  <Slides>94</Slides>
  <Notes>4</Notes>
  <HiddenSlides>0</HiddenSlides>
  <MMClips>0</MMClips>
  <ScaleCrop>false</ScaleCrop>
  <HeadingPairs>
    <vt:vector size="4" baseType="variant">
      <vt:variant>
        <vt:lpstr>Theme</vt:lpstr>
      </vt:variant>
      <vt:variant>
        <vt:i4>1</vt:i4>
      </vt:variant>
      <vt:variant>
        <vt:lpstr>Slide Titles</vt:lpstr>
      </vt:variant>
      <vt:variant>
        <vt:i4>94</vt:i4>
      </vt:variant>
    </vt:vector>
  </HeadingPairs>
  <TitlesOfParts>
    <vt:vector size="95" baseType="lpstr">
      <vt:lpstr>Azure</vt:lpstr>
      <vt:lpstr>PowerPoint Presentation</vt:lpstr>
      <vt:lpstr>GENESIS STRUCTURE</vt:lpstr>
      <vt:lpstr>Genesis 37:2-36 Joseph Sold unto Egypt</vt:lpstr>
      <vt:lpstr>Genesis 38:1-30 Judah &amp; Tamar</vt:lpstr>
      <vt:lpstr>Genesis 39:1-23 Joseph in Potiphar's House</vt:lpstr>
      <vt:lpstr>Genesis 39:1-23 Joseph in Potiphar's House</vt:lpstr>
      <vt:lpstr>I. Genesis 39:1-6 Blessing</vt:lpstr>
      <vt:lpstr>I. Genesis 39:1-6 Blessing</vt:lpstr>
      <vt:lpstr>Genesis 39:1 Purchase of Joseph</vt:lpstr>
      <vt:lpstr>Genesis 39:1 Purchase of Joseph</vt:lpstr>
      <vt:lpstr>PowerPoint Presentation</vt:lpstr>
      <vt:lpstr>PowerPoint Presentation</vt:lpstr>
      <vt:lpstr>Genesis 39:1 Purchase of Joseph</vt:lpstr>
      <vt:lpstr>Genesis 12‒25 Abraham’s Early Journeys</vt:lpstr>
      <vt:lpstr>PowerPoint Presentation</vt:lpstr>
      <vt:lpstr>PowerPoint Presentation</vt:lpstr>
      <vt:lpstr>I. Genesis 39:1-6 Blessing</vt:lpstr>
      <vt:lpstr>Genesis 39:2 Joseph’s Blessing</vt:lpstr>
      <vt:lpstr>Genesis 39:2 Joseph’s Blessing</vt:lpstr>
      <vt:lpstr>PowerPoint Presentation</vt:lpstr>
      <vt:lpstr>Genesis 39:2 Joseph’s Blessing</vt:lpstr>
      <vt:lpstr>PowerPoint Presentation</vt:lpstr>
      <vt:lpstr>Genesis 39:2 Joseph’s Blessing</vt:lpstr>
      <vt:lpstr>PowerPoint Presentation</vt:lpstr>
      <vt:lpstr>I. Genesis 39:1-6 Blessing</vt:lpstr>
      <vt:lpstr>Genesis 39:3-4 Joseph’s Promotion</vt:lpstr>
      <vt:lpstr>Genesis 39:3-4 Joseph’s Promotion</vt:lpstr>
      <vt:lpstr>PowerPoint Presentation</vt:lpstr>
      <vt:lpstr>Genesis 39:3-4 Joseph’s Promotion</vt:lpstr>
      <vt:lpstr>I. Genesis 39:1-6 Blessing</vt:lpstr>
      <vt:lpstr>8 New Promises Genesis 12:1-3</vt:lpstr>
      <vt:lpstr>PowerPoint Presentation</vt:lpstr>
      <vt:lpstr>I. Genesis 39:1-6 Blessing</vt:lpstr>
      <vt:lpstr>I. Genesis 39:1-6 Blessing</vt:lpstr>
      <vt:lpstr>PowerPoint Presentation</vt:lpstr>
      <vt:lpstr>Genesis 39:1-23 Joseph in Potiphar's House</vt:lpstr>
      <vt:lpstr>II. Genesis 39:7-18 Temptation &amp; Accusation</vt:lpstr>
      <vt:lpstr>II. Genesis 39:7-18 Temptation &amp; Accusation</vt:lpstr>
      <vt:lpstr>II. Genesis 39:7-18 Temptation &amp; Accusation</vt:lpstr>
      <vt:lpstr>Genesis 39:8-9 Refusal</vt:lpstr>
      <vt:lpstr>Genesis 39:8-9 Refusal</vt:lpstr>
      <vt:lpstr>Genesis 39:8-9 Refusal</vt:lpstr>
      <vt:lpstr>Genesis 39:8b-9 Reasons</vt:lpstr>
      <vt:lpstr>Genesis 39:8b-9 Reasons</vt:lpstr>
      <vt:lpstr>Genesis 39:8b-9 Reasons</vt:lpstr>
      <vt:lpstr>PowerPoint Presentation</vt:lpstr>
      <vt:lpstr>PowerPoint Presentation</vt:lpstr>
      <vt:lpstr>PowerPoint Presentation</vt:lpstr>
      <vt:lpstr>Genesis 39:8b-9 Reasons</vt:lpstr>
      <vt:lpstr>PowerPoint Presentation</vt:lpstr>
      <vt:lpstr>PowerPoint Presentation</vt:lpstr>
      <vt:lpstr>Westminster Shorter Catechism Q and A #1</vt:lpstr>
      <vt:lpstr>VII. Purposes of the Local Church</vt:lpstr>
      <vt:lpstr>VII. Purposes of the Local Church</vt:lpstr>
      <vt:lpstr>Dispensational Theology is a  System of Theology</vt:lpstr>
      <vt:lpstr>Dispensational Theology:  Doxological Purpose</vt:lpstr>
      <vt:lpstr>PowerPoint Presentation</vt:lpstr>
      <vt:lpstr>PowerPoint Presentation</vt:lpstr>
      <vt:lpstr>II. Genesis 39:7-18 Temptation &amp; Accusation</vt:lpstr>
      <vt:lpstr>Genesis 39:10 Persistence &amp; Refusal</vt:lpstr>
      <vt:lpstr>Genesis 39:10 Persistence &amp; Refusal</vt:lpstr>
      <vt:lpstr>Genesis 39:10 Persistence &amp; Refusal</vt:lpstr>
      <vt:lpstr>II. Genesis 39:7-18 Temptation &amp; Accusation</vt:lpstr>
      <vt:lpstr>Genesis 39:11-12 Sexual Harassment</vt:lpstr>
      <vt:lpstr>Genesis 39:11-12 Sexual Harassment</vt:lpstr>
      <vt:lpstr>Genesis 39:11-12 Sexual Harassment</vt:lpstr>
      <vt:lpstr>Genesis 39:12 Actions</vt:lpstr>
      <vt:lpstr>Genesis 39:12 Actions</vt:lpstr>
      <vt:lpstr>Genesis 39:12 Actions</vt:lpstr>
      <vt:lpstr>II. Genesis 39:7-18 Temptation &amp; Accusation</vt:lpstr>
      <vt:lpstr>Genesis 39:13-18 Wife’s Accusations</vt:lpstr>
      <vt:lpstr>Genesis 39:13-18 Wife’s Accusations</vt:lpstr>
      <vt:lpstr>Genesis 39:13-18 Wife’s Accusations</vt:lpstr>
      <vt:lpstr>Genesis 39:14-18 Accusations</vt:lpstr>
      <vt:lpstr>Genesis 39:14-18 Accusations</vt:lpstr>
      <vt:lpstr>Genesis 39:14-18 Accusations</vt:lpstr>
      <vt:lpstr>Genesis 39:1-23 Joseph in Potiphar's House</vt:lpstr>
      <vt:lpstr>III. Genesis 39:19-23 Prison</vt:lpstr>
      <vt:lpstr>III. Genesis 39:19-23 Prison</vt:lpstr>
      <vt:lpstr>Genesis 39:19-20 Potiphar’s Action</vt:lpstr>
      <vt:lpstr>Genesis 39:19-20 Potiphar’s Action</vt:lpstr>
      <vt:lpstr>Genesis 39:19-20 Potiphar’s Action</vt:lpstr>
      <vt:lpstr>PowerPoint Presentation</vt:lpstr>
      <vt:lpstr>III. Genesis 39:19-23 Prison</vt:lpstr>
      <vt:lpstr>Genesis 39:21-23 Joseph’s Blessing in Prison</vt:lpstr>
      <vt:lpstr>Genesis 39:21-23 Joseph’s Blessing in Prison</vt:lpstr>
      <vt:lpstr>Genesis 39:21 Accusations</vt:lpstr>
      <vt:lpstr>Genesis 39:21 Accusations</vt:lpstr>
      <vt:lpstr>Genesis 39:21 Accusations</vt:lpstr>
      <vt:lpstr>Genesis 39:21-23 Joseph’s Blessing in Prison</vt:lpstr>
      <vt:lpstr>Genesis 39:21-23 Joseph’s Blessing in Prison</vt:lpstr>
      <vt:lpstr>Conclusion</vt:lpstr>
      <vt:lpstr>Genesis 39:1-23 Joseph in Potiphar's House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Genesis 153- 39v1-23 - 16x9</dc:title>
  <dc:subject>Genesis 39</dc:subject>
  <dc:creator>A. Woods</dc:creator>
  <dc:description>Modified by Jim McGowan</dc:description>
  <cp:lastModifiedBy>Andy Woods</cp:lastModifiedBy>
  <cp:revision>4007</cp:revision>
  <cp:lastPrinted>2024-03-23T01:37:40Z</cp:lastPrinted>
  <dcterms:created xsi:type="dcterms:W3CDTF">2009-03-17T12:21:13Z</dcterms:created>
  <dcterms:modified xsi:type="dcterms:W3CDTF">2024-03-23T14:43:38Z</dcterms:modified>
</cp:coreProperties>
</file>