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9907" r:id="rId2"/>
    <p:sldId id="2573" r:id="rId3"/>
    <p:sldId id="10525" r:id="rId4"/>
    <p:sldId id="5512" r:id="rId5"/>
    <p:sldId id="2575" r:id="rId6"/>
    <p:sldId id="2576" r:id="rId7"/>
    <p:sldId id="10526" r:id="rId8"/>
    <p:sldId id="10527" r:id="rId9"/>
    <p:sldId id="10528" r:id="rId10"/>
    <p:sldId id="10401" r:id="rId11"/>
    <p:sldId id="10523" r:id="rId12"/>
    <p:sldId id="6491" r:id="rId13"/>
    <p:sldId id="1586" r:id="rId14"/>
    <p:sldId id="11018" r:id="rId15"/>
    <p:sldId id="11041" r:id="rId16"/>
    <p:sldId id="10631" r:id="rId17"/>
    <p:sldId id="10630" r:id="rId18"/>
    <p:sldId id="10584" r:id="rId19"/>
    <p:sldId id="4452" r:id="rId20"/>
    <p:sldId id="11055" r:id="rId21"/>
    <p:sldId id="9848" r:id="rId22"/>
    <p:sldId id="11002" r:id="rId23"/>
    <p:sldId id="11037" r:id="rId24"/>
    <p:sldId id="11003" r:id="rId25"/>
    <p:sldId id="11004" r:id="rId26"/>
    <p:sldId id="5341" r:id="rId27"/>
    <p:sldId id="11005" r:id="rId28"/>
    <p:sldId id="4163" r:id="rId29"/>
    <p:sldId id="4596" r:id="rId30"/>
    <p:sldId id="9617" r:id="rId31"/>
    <p:sldId id="10998" r:id="rId32"/>
    <p:sldId id="11056" r:id="rId33"/>
    <p:sldId id="11057" r:id="rId34"/>
    <p:sldId id="10996" r:id="rId35"/>
    <p:sldId id="10999" r:id="rId36"/>
    <p:sldId id="11000" r:id="rId37"/>
    <p:sldId id="10997" r:id="rId38"/>
    <p:sldId id="10995" r:id="rId39"/>
    <p:sldId id="274" r:id="rId40"/>
    <p:sldId id="11038" r:id="rId41"/>
    <p:sldId id="11052" r:id="rId42"/>
    <p:sldId id="1456" r:id="rId43"/>
    <p:sldId id="10522" r:id="rId44"/>
    <p:sldId id="10609" r:id="rId45"/>
  </p:sldIdLst>
  <p:sldSz cx="12192000" cy="6858000"/>
  <p:notesSz cx="7315200" cy="9601200"/>
  <p:custDataLst>
    <p:tags r:id="rId4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878" autoAdjust="0"/>
    <p:restoredTop sz="93870" autoAdjust="0"/>
  </p:normalViewPr>
  <p:slideViewPr>
    <p:cSldViewPr>
      <p:cViewPr varScale="1">
        <p:scale>
          <a:sx n="146" d="100"/>
          <a:sy n="146" d="100"/>
        </p:scale>
        <p:origin x="364" y="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2" d="100"/>
          <a:sy n="112" d="100"/>
        </p:scale>
        <p:origin x="454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027 – 2v9</a:t>
            </a:r>
          </a:p>
          <a:p>
            <a:pPr>
              <a:defRPr/>
            </a:pPr>
            <a:r>
              <a:rPr lang="en-US" sz="1400"/>
              <a:t>03-24-2024</a:t>
            </a:r>
            <a:endParaRPr lang="en-US" sz="14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3/23/24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23</a:t>
            </a:fld>
            <a:endParaRPr lang="en-US" dirty="0"/>
          </a:p>
        </p:txBody>
      </p:sp>
    </p:spTree>
    <p:extLst>
      <p:ext uri="{BB962C8B-B14F-4D97-AF65-F5344CB8AC3E}">
        <p14:creationId xmlns:p14="http://schemas.microsoft.com/office/powerpoint/2010/main" val="36067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35</a:t>
            </a:fld>
            <a:endParaRPr lang="en-US" dirty="0"/>
          </a:p>
        </p:txBody>
      </p:sp>
    </p:spTree>
    <p:extLst>
      <p:ext uri="{BB962C8B-B14F-4D97-AF65-F5344CB8AC3E}">
        <p14:creationId xmlns:p14="http://schemas.microsoft.com/office/powerpoint/2010/main" val="36067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a:t>
            </a:r>
            <a:r>
              <a:rPr lang="en-US" sz="3600" b="1" u="sng" dirty="0">
                <a:solidFill>
                  <a:srgbClr val="FFFFCC"/>
                </a:solidFill>
                <a:cs typeface="Calibri" panose="020F0502020204030204" pitchFamily="34" charset="0"/>
              </a:rPr>
              <a:t>power</a:t>
            </a:r>
            <a:r>
              <a:rPr lang="en-US" sz="3600" dirty="0">
                <a:cs typeface="Calibri" panose="020F0502020204030204" pitchFamily="34" charset="0"/>
              </a:rPr>
              <a:t> and </a:t>
            </a:r>
            <a:r>
              <a:rPr lang="en-US" sz="3600" b="1" u="sng" dirty="0">
                <a:solidFill>
                  <a:srgbClr val="FFFFCC"/>
                </a:solidFill>
                <a:cs typeface="Calibri" panose="020F0502020204030204" pitchFamily="34" charset="0"/>
              </a:rPr>
              <a:t>signs</a:t>
            </a:r>
            <a:r>
              <a:rPr lang="en-US" sz="3600" dirty="0">
                <a:cs typeface="Calibri" panose="020F0502020204030204" pitchFamily="34" charset="0"/>
              </a:rPr>
              <a:t> and false </a:t>
            </a:r>
            <a:r>
              <a:rPr lang="en-US" sz="3600" b="1" u="sng" dirty="0">
                <a:solidFill>
                  <a:srgbClr val="FFFFCC"/>
                </a:solidFill>
                <a:cs typeface="Calibri" panose="020F0502020204030204" pitchFamily="34" charset="0"/>
              </a:rPr>
              <a:t>wonders</a:t>
            </a:r>
            <a:r>
              <a:rPr lang="en-US" sz="3600" dirty="0">
                <a:cs typeface="Calibri" panose="020F0502020204030204" pitchFamily="34" charset="0"/>
              </a:rPr>
              <a:t>.”</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653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57542755"/>
              </p:ext>
            </p:extLst>
          </p:nvPr>
        </p:nvGraphicFramePr>
        <p:xfrm>
          <a:off x="1066800" y="724394"/>
          <a:ext cx="10058400" cy="540921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1371600">
                <a:tc gridSpan="3">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3200" u="sng" dirty="0">
                        <a:solidFill>
                          <a:schemeClr val="tx1"/>
                        </a:solidFill>
                        <a:latin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400" b="1" u="none" dirty="0">
                          <a:solidFill>
                            <a:srgbClr val="C00000"/>
                          </a:solidFill>
                          <a:latin typeface="Calibri" panose="020F0502020204030204" pitchFamily="34" charset="0"/>
                        </a:rPr>
                        <a:t>MIRACLE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u="none" dirty="0">
                          <a:solidFill>
                            <a:srgbClr val="0000CC"/>
                          </a:solidFill>
                          <a:latin typeface="Calibri" panose="020F0502020204030204" pitchFamily="34" charset="0"/>
                        </a:rPr>
                        <a:t>GREEK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u="none" dirty="0">
                          <a:solidFill>
                            <a:srgbClr val="006600"/>
                          </a:solidFill>
                          <a:latin typeface="Calibri" panose="020F0502020204030204" pitchFamily="34" charset="0"/>
                        </a:rPr>
                        <a:t>CHRIST’S MINISTRY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9403">
                <a:tc>
                  <a:txBody>
                    <a:bodyPr/>
                    <a:lstStyle/>
                    <a:p>
                      <a:pPr algn="ctr"/>
                      <a:r>
                        <a:rPr lang="en-US" sz="3400" b="1" dirty="0">
                          <a:solidFill>
                            <a:srgbClr val="C00000"/>
                          </a:solidFill>
                          <a:latin typeface="Calibri" panose="020F0502020204030204" pitchFamily="34" charset="0"/>
                        </a:rPr>
                        <a:t>Powers</a:t>
                      </a:r>
                      <a:endParaRPr lang="en-US" sz="3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Dynamis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Matt. 11:20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9403">
                <a:tc>
                  <a:txBody>
                    <a:bodyPr/>
                    <a:lstStyle/>
                    <a:p>
                      <a:pPr algn="ctr"/>
                      <a:r>
                        <a:rPr lang="en-US" sz="3400" b="1" dirty="0">
                          <a:solidFill>
                            <a:srgbClr val="C00000"/>
                          </a:solidFill>
                          <a:latin typeface="Calibri" panose="020F0502020204030204" pitchFamily="34" charset="0"/>
                        </a:rPr>
                        <a:t>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Sēmeion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John 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9403">
                <a:tc>
                  <a:txBody>
                    <a:bodyPr/>
                    <a:lstStyle/>
                    <a:p>
                      <a:pPr algn="ctr"/>
                      <a:r>
                        <a:rPr lang="en-US" sz="3400" b="1" dirty="0">
                          <a:solidFill>
                            <a:srgbClr val="C00000"/>
                          </a:solidFill>
                          <a:latin typeface="Calibri" panose="020F0502020204030204" pitchFamily="34" charset="0"/>
                        </a:rPr>
                        <a:t>Wonders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Teras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Acts 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036198186"/>
              </p:ext>
            </p:extLst>
          </p:nvPr>
        </p:nvGraphicFramePr>
        <p:xfrm>
          <a:off x="609600" y="268402"/>
          <a:ext cx="10972800" cy="6321196"/>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4463512">
                  <a:extLst>
                    <a:ext uri="{9D8B030D-6E8A-4147-A177-3AD203B41FA5}">
                      <a16:colId xmlns:a16="http://schemas.microsoft.com/office/drawing/2014/main" val="3939120806"/>
                    </a:ext>
                  </a:extLst>
                </a:gridCol>
                <a:gridCol w="2882685">
                  <a:extLst>
                    <a:ext uri="{9D8B030D-6E8A-4147-A177-3AD203B41FA5}">
                      <a16:colId xmlns:a16="http://schemas.microsoft.com/office/drawing/2014/main" val="2755603270"/>
                    </a:ext>
                  </a:extLst>
                </a:gridCol>
                <a:gridCol w="2696705">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69349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50330647"/>
              </p:ext>
            </p:extLst>
          </p:nvPr>
        </p:nvGraphicFramePr>
        <p:xfrm>
          <a:off x="609600" y="304800"/>
          <a:ext cx="10972800" cy="5562600"/>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4463512">
                  <a:extLst>
                    <a:ext uri="{9D8B030D-6E8A-4147-A177-3AD203B41FA5}">
                      <a16:colId xmlns:a16="http://schemas.microsoft.com/office/drawing/2014/main" val="3939120806"/>
                    </a:ext>
                  </a:extLst>
                </a:gridCol>
                <a:gridCol w="2882685">
                  <a:extLst>
                    <a:ext uri="{9D8B030D-6E8A-4147-A177-3AD203B41FA5}">
                      <a16:colId xmlns:a16="http://schemas.microsoft.com/office/drawing/2014/main" val="2755603270"/>
                    </a:ext>
                  </a:extLst>
                </a:gridCol>
                <a:gridCol w="2696705">
                  <a:extLst>
                    <a:ext uri="{9D8B030D-6E8A-4147-A177-3AD203B41FA5}">
                      <a16:colId xmlns:a16="http://schemas.microsoft.com/office/drawing/2014/main" val="3131948577"/>
                    </a:ext>
                  </a:extLst>
                </a:gridCol>
              </a:tblGrid>
              <a:tr h="5029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rgbClr val="FFFFCC"/>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53224679"/>
                  </a:ext>
                </a:extLst>
              </a:tr>
              <a:tr h="457200">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marL="0" algn="ctr" defTabSz="914400" rtl="0" eaLnBrk="1" latinLnBrk="0" hangingPunct="1"/>
                      <a:r>
                        <a:rPr lang="en-US" sz="2000" b="1" kern="1200" dirty="0">
                          <a:solidFill>
                            <a:srgbClr val="FFFFCC"/>
                          </a:solidFill>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3257300286"/>
                  </a:ext>
                </a:extLst>
              </a:tr>
              <a:tr h="0">
                <a:tc>
                  <a:txBody>
                    <a:bodyPr/>
                    <a:lstStyle/>
                    <a:p>
                      <a:pPr marL="0" algn="ctr"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200" b="0" u="none"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u="none"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200" b="0" u="none"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200" b="0" u="none"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21.</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200" b="0"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33066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103D-3A9A-A46B-4938-2396F2F9B0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251DC7-FC2C-C09D-269F-49959B1315CE}"/>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pic>
        <p:nvPicPr>
          <p:cNvPr id="6" name="Picture 8">
            <a:extLst>
              <a:ext uri="{FF2B5EF4-FFF2-40B4-BE49-F238E27FC236}">
                <a16:creationId xmlns:a16="http://schemas.microsoft.com/office/drawing/2014/main" id="{CBE51223-DB66-2CDA-AFE8-34A062175E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
        <p:nvSpPr>
          <p:cNvPr id="21507" name="Rectangle 3">
            <a:extLst>
              <a:ext uri="{FF2B5EF4-FFF2-40B4-BE49-F238E27FC236}">
                <a16:creationId xmlns:a16="http://schemas.microsoft.com/office/drawing/2014/main" id="{02F2A7D5-1442-DB2F-6A28-14802534B2FE}"/>
              </a:ext>
            </a:extLst>
          </p:cNvPr>
          <p:cNvSpPr>
            <a:spLocks noGrp="1" noChangeArrowheads="1"/>
          </p:cNvSpPr>
          <p:nvPr>
            <p:ph type="body" idx="1"/>
          </p:nvPr>
        </p:nvSpPr>
        <p:spPr>
          <a:xfrm>
            <a:off x="609600" y="0"/>
            <a:ext cx="10972800" cy="3048000"/>
          </a:xfrm>
        </p:spPr>
        <p:txBody>
          <a:bodyPr/>
          <a:lstStyle/>
          <a:p>
            <a:pPr marL="0" indent="0" algn="ctr" defTabSz="685800">
              <a:spcBef>
                <a:spcPct val="0"/>
              </a:spcBef>
              <a:spcAft>
                <a:spcPts val="1200"/>
              </a:spcAft>
              <a:buClr>
                <a:schemeClr val="tx1"/>
              </a:buClr>
              <a:buNone/>
              <a:defRPr/>
            </a:pPr>
            <a:r>
              <a:rPr lang="en-US" sz="4000" kern="1200" dirty="0">
                <a:solidFill>
                  <a:srgbClr val="00FFFF"/>
                </a:solidFill>
                <a:ea typeface="+mj-ea"/>
                <a:cs typeface="+mj-cs"/>
              </a:rPr>
              <a:t>1 John 2:18</a:t>
            </a:r>
          </a:p>
          <a:p>
            <a:pPr marL="0" indent="0" algn="just" eaLnBrk="1" hangingPunct="1">
              <a:spcBef>
                <a:spcPts val="0"/>
              </a:spcBef>
              <a:buNone/>
            </a:pPr>
            <a:r>
              <a:rPr lang="en-US" sz="3600" dirty="0">
                <a:effectLst>
                  <a:outerShdw blurRad="38100" dist="38100" dir="2700000" algn="tl">
                    <a:srgbClr val="000000">
                      <a:alpha val="43137"/>
                    </a:srgbClr>
                  </a:outerShdw>
                </a:effectLst>
              </a:rPr>
              <a:t>“Children, it is the last hour; and just as you heard that </a:t>
            </a:r>
            <a:r>
              <a:rPr lang="en-US" sz="3600" b="1" u="sng" dirty="0">
                <a:solidFill>
                  <a:srgbClr val="FFFFCC"/>
                </a:solidFill>
                <a:effectLst>
                  <a:outerShdw blurRad="38100" dist="38100" dir="2700000" algn="tl">
                    <a:srgbClr val="000000">
                      <a:alpha val="43137"/>
                    </a:srgbClr>
                  </a:outerShdw>
                </a:effectLst>
              </a:rPr>
              <a:t>antichrist is coming, even now many antichrists have appeared</a:t>
            </a:r>
            <a:r>
              <a:rPr lang="en-US" sz="3600" dirty="0">
                <a:effectLst>
                  <a:outerShdw blurRad="38100" dist="38100" dir="2700000" algn="tl">
                    <a:srgbClr val="000000">
                      <a:alpha val="43137"/>
                    </a:srgbClr>
                  </a:outerShdw>
                </a:effectLst>
              </a:rPr>
              <a:t>; from this we know that it is the last hour.”</a:t>
            </a:r>
          </a:p>
        </p:txBody>
      </p:sp>
    </p:spTree>
    <p:extLst>
      <p:ext uri="{BB962C8B-B14F-4D97-AF65-F5344CB8AC3E}">
        <p14:creationId xmlns:p14="http://schemas.microsoft.com/office/powerpoint/2010/main" val="181280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EBB729-F8BC-42AF-AC9A-4B2AC647341F}"/>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800">
              <a:spcBef>
                <a:spcPct val="0"/>
              </a:spcBef>
              <a:spcAft>
                <a:spcPts val="1200"/>
              </a:spcAft>
              <a:buClr>
                <a:schemeClr val="tx1"/>
              </a:buClr>
              <a:buNone/>
              <a:defRPr/>
            </a:pPr>
            <a:r>
              <a:rPr lang="en-US" sz="4000" kern="1200" dirty="0">
                <a:solidFill>
                  <a:srgbClr val="00FFFF"/>
                </a:solidFill>
                <a:ea typeface="+mj-ea"/>
                <a:cs typeface="+mj-cs"/>
              </a:rPr>
              <a:t>1 John 4:3 </a:t>
            </a:r>
          </a:p>
          <a:p>
            <a:pPr marL="0" indent="0" algn="just" eaLnBrk="1" hangingPunct="1">
              <a:spcBef>
                <a:spcPts val="0"/>
              </a:spcBef>
              <a:buNone/>
            </a:pPr>
            <a:r>
              <a:rPr lang="en-US" sz="3600" dirty="0">
                <a:effectLst>
                  <a:outerShdw blurRad="38100" dist="38100" dir="2700000" algn="tl">
                    <a:srgbClr val="000000">
                      <a:alpha val="43137"/>
                    </a:srgbClr>
                  </a:outerShdw>
                </a:effectLst>
              </a:rPr>
              <a:t>“and every spirit that does not confess Jesus is not from God; this is </a:t>
            </a:r>
            <a:r>
              <a:rPr lang="en-US" sz="3600" b="1" u="sng" dirty="0">
                <a:solidFill>
                  <a:srgbClr val="FFFFCC"/>
                </a:solidFill>
                <a:effectLst>
                  <a:outerShdw blurRad="38100" dist="38100" dir="2700000" algn="tl">
                    <a:srgbClr val="000000">
                      <a:alpha val="43137"/>
                    </a:srgbClr>
                  </a:outerShdw>
                </a:effectLst>
              </a:rPr>
              <a:t>the </a:t>
            </a:r>
            <a:r>
              <a:rPr lang="en-US" sz="3600" b="1" i="1" u="sng" dirty="0">
                <a:solidFill>
                  <a:srgbClr val="FFFFCC"/>
                </a:solidFill>
                <a:effectLst>
                  <a:outerShdw blurRad="38100" dist="38100" dir="2700000" algn="tl">
                    <a:srgbClr val="000000">
                      <a:alpha val="43137"/>
                    </a:srgbClr>
                  </a:outerShdw>
                </a:effectLst>
              </a:rPr>
              <a:t>spirit</a:t>
            </a:r>
            <a:r>
              <a:rPr lang="en-US" sz="3600" b="1" u="sng" dirty="0">
                <a:solidFill>
                  <a:srgbClr val="FFFFCC"/>
                </a:solidFill>
                <a:effectLst>
                  <a:outerShdw blurRad="38100" dist="38100" dir="2700000" algn="tl">
                    <a:srgbClr val="000000">
                      <a:alpha val="43137"/>
                    </a:srgbClr>
                  </a:outerShdw>
                </a:effectLst>
              </a:rPr>
              <a:t> of the antichrist</a:t>
            </a:r>
            <a:r>
              <a:rPr lang="en-US" sz="3600" dirty="0">
                <a:effectLst>
                  <a:outerShdw blurRad="38100" dist="38100" dir="2700000" algn="tl">
                    <a:srgbClr val="000000">
                      <a:alpha val="43137"/>
                    </a:srgbClr>
                  </a:outerShdw>
                </a:effectLst>
              </a:rPr>
              <a:t>, of which you have heard that it is coming, </a:t>
            </a:r>
            <a:r>
              <a:rPr lang="en-US" sz="3600" b="1" u="sng" dirty="0">
                <a:solidFill>
                  <a:srgbClr val="FFFFCC"/>
                </a:solidFill>
                <a:effectLst>
                  <a:outerShdw blurRad="38100" dist="38100" dir="2700000" algn="tl">
                    <a:srgbClr val="000000">
                      <a:alpha val="43137"/>
                    </a:srgbClr>
                  </a:outerShdw>
                </a:effectLst>
              </a:rPr>
              <a:t>and now it is already in the world</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563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restrains [</a:t>
            </a:r>
            <a:r>
              <a:rPr lang="el-GR"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τὸ κατέχον</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mystery of lawlessness is already at work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he who now restrains [</a:t>
            </a:r>
            <a:r>
              <a:rPr lang="el-GR"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ὁ κατέχων</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4" name="Picture 3">
            <a:extLst>
              <a:ext uri="{FF2B5EF4-FFF2-40B4-BE49-F238E27FC236}">
                <a16:creationId xmlns:a16="http://schemas.microsoft.com/office/drawing/2014/main" id="{2BCDCEB0-9C22-76F2-5A22-777FD93D2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412454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31EB-21BB-30EA-EFC0-80F52452209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34A68BE-29EA-EF11-C83E-D39FFB59FAAE}"/>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2A46F31E-6AD5-654C-97FB-F582DECE5CAC}"/>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ED89CECB-A1DD-9BCA-C1FE-3DD1D34A5E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2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6170D784-7EC9-4379-B080-8F98DD3605EB}"/>
              </a:ext>
            </a:extLst>
          </p:cNvPr>
          <p:cNvSpPr txBox="1"/>
          <p:nvPr/>
        </p:nvSpPr>
        <p:spPr>
          <a:xfrm>
            <a:off x="609600" y="0"/>
            <a:ext cx="10972800" cy="5545108"/>
          </a:xfrm>
          <a:prstGeom prst="rect">
            <a:avLst/>
          </a:prstGeom>
          <a:noFill/>
        </p:spPr>
        <p:txBody>
          <a:bodyPr wrap="square">
            <a:spAutoFit/>
          </a:bodyPr>
          <a:lstStyle/>
          <a:p>
            <a:pPr marL="0" marR="0" algn="ctr">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1:6–9 </a:t>
            </a:r>
          </a:p>
          <a:p>
            <a:pPr marL="0" marR="0" algn="just">
              <a:spcBef>
                <a:spcPts val="0"/>
              </a:spcBef>
              <a:spcAft>
                <a:spcPts val="0"/>
              </a:spcAft>
            </a:pPr>
            <a:r>
              <a:rPr lang="en-US" sz="3300" u="none" strike="noStrike" baseline="30000" dirty="0">
                <a:effectLst/>
                <a:latin typeface="Calibri" panose="020F0502020204030204" pitchFamily="34" charset="0"/>
              </a:rPr>
              <a:t>6</a:t>
            </a:r>
            <a:r>
              <a:rPr lang="en-US" sz="3300" u="none" strike="noStrike" dirty="0">
                <a:effectLst/>
                <a:latin typeface="Calibri" panose="020F0502020204030204" pitchFamily="34" charset="0"/>
              </a:rPr>
              <a:t> </a:t>
            </a:r>
            <a:r>
              <a:rPr lang="en-US" sz="3300" dirty="0">
                <a:effectLst/>
                <a:latin typeface="Calibri" panose="020F0502020204030204" pitchFamily="34" charset="0"/>
              </a:rPr>
              <a:t>I am amazed that you are so quickly deserting Him who called you by the grace of Christ, for a different gospel; </a:t>
            </a:r>
            <a:r>
              <a:rPr lang="en-US" sz="3300" u="none" strike="noStrike" baseline="30000" dirty="0">
                <a:effectLst/>
                <a:latin typeface="Calibri" panose="020F0502020204030204" pitchFamily="34" charset="0"/>
              </a:rPr>
              <a:t>7</a:t>
            </a:r>
            <a:r>
              <a:rPr lang="en-US" sz="3300" u="none" strike="noStrike" dirty="0">
                <a:effectLst/>
                <a:latin typeface="Calibri" panose="020F0502020204030204" pitchFamily="34" charset="0"/>
              </a:rPr>
              <a:t> </a:t>
            </a:r>
            <a:r>
              <a:rPr lang="en-US" sz="3300" dirty="0">
                <a:effectLst/>
                <a:latin typeface="Calibri" panose="020F0502020204030204" pitchFamily="34" charset="0"/>
              </a:rPr>
              <a:t>which is </a:t>
            </a:r>
            <a:r>
              <a:rPr lang="en-US" sz="3300" i="1" dirty="0">
                <a:effectLst/>
                <a:latin typeface="Calibri" panose="020F0502020204030204" pitchFamily="34" charset="0"/>
              </a:rPr>
              <a:t>really</a:t>
            </a:r>
            <a:r>
              <a:rPr lang="en-US" sz="3300" dirty="0">
                <a:effectLst/>
                <a:latin typeface="Calibri" panose="020F0502020204030204" pitchFamily="34" charset="0"/>
              </a:rPr>
              <a:t> not another; only there are some who are disturbing you and want to distort the gospel of Christ. </a:t>
            </a:r>
            <a:r>
              <a:rPr lang="en-US" sz="3300" u="none" strike="noStrike" baseline="30000" dirty="0">
                <a:effectLst/>
                <a:latin typeface="Calibri" panose="020F0502020204030204" pitchFamily="34" charset="0"/>
              </a:rPr>
              <a:t>8</a:t>
            </a:r>
            <a:r>
              <a:rPr lang="en-US" sz="3300" u="none" strike="noStrike" dirty="0">
                <a:effectLst/>
                <a:latin typeface="Calibri" panose="020F0502020204030204" pitchFamily="34" charset="0"/>
              </a:rPr>
              <a:t> </a:t>
            </a:r>
            <a:r>
              <a:rPr lang="en-US" sz="3300" dirty="0">
                <a:effectLst/>
                <a:latin typeface="Calibri" panose="020F0502020204030204" pitchFamily="34" charset="0"/>
              </a:rPr>
              <a:t>But even if we,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or an angel from heaven</a:t>
            </a:r>
            <a:r>
              <a:rPr lang="en-US" sz="3300" dirty="0">
                <a:effectLst/>
                <a:latin typeface="Calibri" panose="020F0502020204030204" pitchFamily="34" charset="0"/>
              </a:rPr>
              <a:t>, should preach to you a gospel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contrary to what we have preached to you</a:t>
            </a:r>
            <a:r>
              <a:rPr lang="en-US" sz="3300" dirty="0">
                <a:effectLst/>
                <a:latin typeface="Calibri" panose="020F0502020204030204" pitchFamily="34" charset="0"/>
              </a:rPr>
              <a:t>, he is to be accursed! </a:t>
            </a:r>
            <a:r>
              <a:rPr lang="en-US" sz="3300" u="none" strike="noStrike" baseline="30000" dirty="0">
                <a:effectLst/>
                <a:latin typeface="Calibri" panose="020F0502020204030204" pitchFamily="34" charset="0"/>
              </a:rPr>
              <a:t>9</a:t>
            </a:r>
            <a:r>
              <a:rPr lang="en-US" sz="3300" u="none" strike="noStrike" dirty="0">
                <a:effectLst/>
                <a:latin typeface="Calibri" panose="020F0502020204030204" pitchFamily="34" charset="0"/>
              </a:rPr>
              <a:t> </a:t>
            </a:r>
            <a:r>
              <a:rPr lang="en-US" sz="3300" dirty="0">
                <a:effectLst/>
                <a:latin typeface="Calibri" panose="020F0502020204030204" pitchFamily="34" charset="0"/>
              </a:rPr>
              <a:t>As we have said before, so I say again now, if any man is preaching to you a gospel contrary to what you received, he is to be accursed!</a:t>
            </a:r>
          </a:p>
        </p:txBody>
      </p:sp>
    </p:spTree>
    <p:extLst>
      <p:ext uri="{BB962C8B-B14F-4D97-AF65-F5344CB8AC3E}">
        <p14:creationId xmlns:p14="http://schemas.microsoft.com/office/powerpoint/2010/main" val="4762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F7DE-C92E-FA1D-5523-AED216EEADB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0A8E964-8EF1-11EA-5E4E-5DB5A860DCB0}"/>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C311A146-4DD3-A574-82E2-4D9405BBD9B4}"/>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89C339AF-2D38-CC15-5C4C-A56902121D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6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37A7-299A-A54F-61AA-8C37A4A92E0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49103FC-1C32-C075-355D-8ABA3A6D0757}"/>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64DCFB9B-5685-8622-C87D-AD308EFB381D}"/>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D3FC295-DE20-056C-8DCC-57879BE4A4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6F89-134B-0A30-AADD-0ECBC2F15EBF}"/>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E8835A8-D069-6076-2C55-CDF2A2F474BB}"/>
              </a:ext>
            </a:extLst>
          </p:cNvPr>
          <p:cNvSpPr>
            <a:spLocks noGrp="1" noChangeArrowheads="1"/>
          </p:cNvSpPr>
          <p:nvPr>
            <p:ph type="title" idx="4294967295"/>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C3F8C717-4B6E-2933-961B-27DC209369A8}"/>
              </a:ext>
            </a:extLst>
          </p:cNvPr>
          <p:cNvSpPr>
            <a:spLocks noGrp="1" noChangeArrowheads="1"/>
          </p:cNvSpPr>
          <p:nvPr>
            <p:ph type="body" idx="4294967295"/>
          </p:nvPr>
        </p:nvSpPr>
        <p:spPr>
          <a:xfrm>
            <a:off x="2209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B85F7AC0-7C3A-C1BA-42AC-B50088C1D4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1"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6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CFF37-ED06-11FA-9D79-DA0A68895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2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F1C7B6-78D2-44F7-896A-6769EC64D510}"/>
              </a:ext>
            </a:extLst>
          </p:cNvPr>
          <p:cNvSpPr/>
          <p:nvPr/>
        </p:nvSpPr>
        <p:spPr>
          <a:xfrm>
            <a:off x="609600" y="1"/>
            <a:ext cx="10972800" cy="3077766"/>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‘I know your deeds and your toil and perseverance, and that you cannot tolerate evil men, and you put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those who call themselves apostles, and they are not, and you found them </a:t>
            </a:r>
            <a:r>
              <a:rPr lang="en-US" sz="3600" i="1" dirty="0">
                <a:effectLst>
                  <a:outerShdw blurRad="38100" dist="38100" dir="2700000" algn="tl">
                    <a:srgbClr val="000000">
                      <a:alpha val="43137"/>
                    </a:srgbClr>
                  </a:outerShdw>
                </a:effectLst>
                <a:latin typeface="Calibri" panose="020F0502020204030204" pitchFamily="34" charset="0"/>
              </a:rPr>
              <a:t>to be</a:t>
            </a:r>
            <a:r>
              <a:rPr lang="en-US" sz="3600" dirty="0">
                <a:effectLst>
                  <a:outerShdw blurRad="38100" dist="38100" dir="2700000" algn="tl">
                    <a:srgbClr val="000000">
                      <a:alpha val="43137"/>
                    </a:srgbClr>
                  </a:outerShdw>
                </a:effectLst>
                <a:latin typeface="Calibri" panose="020F0502020204030204" pitchFamily="34" charset="0"/>
              </a:rPr>
              <a:t> false; </a:t>
            </a:r>
            <a:endParaRPr lang="en-US" sz="3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9504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a:t>
            </a:r>
            <a:r>
              <a:rPr lang="en-US">
                <a:effectLst>
                  <a:outerShdw blurRad="38100" dist="38100" dir="2700000" algn="tl">
                    <a:srgbClr val="000000">
                      <a:alpha val="43137"/>
                    </a:srgbClr>
                  </a:outerShdw>
                </a:effectLst>
                <a:cs typeface="Calibri" panose="020F0502020204030204" pitchFamily="34" charset="0"/>
              </a:rPr>
              <a:t>2:3a)</a:t>
            </a:r>
            <a:endParaRPr lang="en-US" dirty="0">
              <a:effectLst>
                <a:outerShdw blurRad="38100" dist="38100" dir="2700000" algn="tl">
                  <a:srgbClr val="000000">
                    <a:alpha val="43137"/>
                  </a:srgbClr>
                </a:outerShdw>
              </a:effectLst>
              <a:cs typeface="Calibri" panose="020F0502020204030204" pitchFamily="34" charset="0"/>
            </a:endParaRP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3"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 that was once for all time handed down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25450B7-C683-CF14-064D-8760847E0123}"/>
              </a:ext>
            </a:extLst>
          </p:cNvPr>
          <p:cNvPicPr>
            <a:picLocks noChangeAspect="1"/>
          </p:cNvPicPr>
          <p:nvPr/>
        </p:nvPicPr>
        <p:blipFill rotWithShape="1">
          <a:blip r:embed="rId3"/>
          <a:srcRect l="16667" b="14497"/>
          <a:stretch/>
        </p:blipFill>
        <p:spPr>
          <a:xfrm>
            <a:off x="4513993" y="3048000"/>
            <a:ext cx="3164014" cy="1828800"/>
          </a:xfrm>
          <a:prstGeom prst="rect">
            <a:avLst/>
          </a:prstGeom>
          <a:ln>
            <a:solidFill>
              <a:schemeClr val="tx1"/>
            </a:solidFill>
          </a:ln>
        </p:spPr>
      </p:pic>
    </p:spTree>
    <p:extLst>
      <p:ext uri="{BB962C8B-B14F-4D97-AF65-F5344CB8AC3E}">
        <p14:creationId xmlns:p14="http://schemas.microsoft.com/office/powerpoint/2010/main" val="324936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dirty="0"/>
              <a:t>Acts 17:11; </a:t>
            </a:r>
          </a:p>
          <a:p>
            <a:pPr marL="457200" indent="-457200" eaLnBrk="1" hangingPunct="1">
              <a:spcBef>
                <a:spcPts val="0"/>
              </a:spcBef>
              <a:spcAft>
                <a:spcPts val="2400"/>
              </a:spcAft>
              <a:defRPr/>
            </a:pPr>
            <a:r>
              <a:rPr lang="en-US" dirty="0"/>
              <a:t>Gal. 1:6-9;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dirty="0"/>
              <a:t>2 Pet 3:16; </a:t>
            </a:r>
          </a:p>
          <a:p>
            <a:pPr marL="457200" indent="-457200" eaLnBrk="1" hangingPunct="1">
              <a:spcBef>
                <a:spcPts val="0"/>
              </a:spcBef>
              <a:spcAft>
                <a:spcPts val="2400"/>
              </a:spcAft>
              <a:defRPr/>
            </a:pPr>
            <a:r>
              <a:rPr lang="en-US" dirty="0"/>
              <a:t>Rev 2:2; 22:18-19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extLst>
      <p:ext uri="{BB962C8B-B14F-4D97-AF65-F5344CB8AC3E}">
        <p14:creationId xmlns:p14="http://schemas.microsoft.com/office/powerpoint/2010/main" val="970966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b="1" u="sng" dirty="0">
                <a:solidFill>
                  <a:srgbClr val="FFFFCC"/>
                </a:solidFill>
              </a:rPr>
              <a:t>Acts 17:11</a:t>
            </a:r>
            <a:r>
              <a:rPr lang="en-US" dirty="0"/>
              <a:t>; </a:t>
            </a:r>
          </a:p>
          <a:p>
            <a:pPr marL="457200" indent="-457200" eaLnBrk="1" hangingPunct="1">
              <a:spcBef>
                <a:spcPts val="0"/>
              </a:spcBef>
              <a:spcAft>
                <a:spcPts val="2400"/>
              </a:spcAft>
              <a:defRPr/>
            </a:pPr>
            <a:r>
              <a:rPr lang="en-US" dirty="0"/>
              <a:t>Gal. 1:6-9;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dirty="0"/>
              <a:t>2 Pet 3:16; </a:t>
            </a:r>
          </a:p>
          <a:p>
            <a:pPr marL="457200" indent="-457200" eaLnBrk="1" hangingPunct="1">
              <a:spcBef>
                <a:spcPts val="0"/>
              </a:spcBef>
              <a:spcAft>
                <a:spcPts val="2400"/>
              </a:spcAft>
              <a:defRPr/>
            </a:pPr>
            <a:r>
              <a:rPr lang="en-US" dirty="0"/>
              <a:t>Rev 2:2; 22:18-19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extLst>
      <p:ext uri="{BB962C8B-B14F-4D97-AF65-F5344CB8AC3E}">
        <p14:creationId xmlns:p14="http://schemas.microsoft.com/office/powerpoint/2010/main" val="3642565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1402348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dirty="0"/>
              <a:t>Acts 17:11; </a:t>
            </a:r>
          </a:p>
          <a:p>
            <a:pPr marL="457200" indent="-457200" eaLnBrk="1" hangingPunct="1">
              <a:spcBef>
                <a:spcPts val="0"/>
              </a:spcBef>
              <a:spcAft>
                <a:spcPts val="2400"/>
              </a:spcAft>
              <a:defRPr/>
            </a:pPr>
            <a:r>
              <a:rPr lang="en-US" b="1" u="sng" dirty="0">
                <a:solidFill>
                  <a:srgbClr val="FFFFCC"/>
                </a:solidFill>
              </a:rPr>
              <a:t>Gal. 1:6-9</a:t>
            </a:r>
            <a:r>
              <a:rPr lang="en-US" dirty="0"/>
              <a:t>;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dirty="0"/>
              <a:t>2 Pet 3:16; </a:t>
            </a:r>
          </a:p>
          <a:p>
            <a:pPr marL="457200" indent="-457200" eaLnBrk="1" hangingPunct="1">
              <a:spcBef>
                <a:spcPts val="0"/>
              </a:spcBef>
              <a:spcAft>
                <a:spcPts val="2400"/>
              </a:spcAft>
              <a:defRPr/>
            </a:pPr>
            <a:r>
              <a:rPr lang="en-US" dirty="0"/>
              <a:t>Rev 2:2; 22:18-19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extLst>
      <p:ext uri="{BB962C8B-B14F-4D97-AF65-F5344CB8AC3E}">
        <p14:creationId xmlns:p14="http://schemas.microsoft.com/office/powerpoint/2010/main" val="90694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6170D784-7EC9-4379-B080-8F98DD3605EB}"/>
              </a:ext>
            </a:extLst>
          </p:cNvPr>
          <p:cNvSpPr txBox="1"/>
          <p:nvPr/>
        </p:nvSpPr>
        <p:spPr>
          <a:xfrm>
            <a:off x="609600" y="0"/>
            <a:ext cx="10972800" cy="5545108"/>
          </a:xfrm>
          <a:prstGeom prst="rect">
            <a:avLst/>
          </a:prstGeom>
          <a:noFill/>
        </p:spPr>
        <p:txBody>
          <a:bodyPr wrap="square">
            <a:spAutoFit/>
          </a:bodyPr>
          <a:lstStyle/>
          <a:p>
            <a:pPr marL="0" marR="0" algn="ctr">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1:6–9 </a:t>
            </a:r>
          </a:p>
          <a:p>
            <a:pPr marL="0" marR="0" algn="just">
              <a:spcBef>
                <a:spcPts val="0"/>
              </a:spcBef>
              <a:spcAft>
                <a:spcPts val="0"/>
              </a:spcAft>
            </a:pPr>
            <a:r>
              <a:rPr lang="en-US" sz="3300" u="none" strike="noStrike" baseline="30000" dirty="0">
                <a:effectLst/>
                <a:latin typeface="Calibri" panose="020F0502020204030204" pitchFamily="34" charset="0"/>
              </a:rPr>
              <a:t>6</a:t>
            </a:r>
            <a:r>
              <a:rPr lang="en-US" sz="3300" u="none" strike="noStrike" dirty="0">
                <a:effectLst/>
                <a:latin typeface="Calibri" panose="020F0502020204030204" pitchFamily="34" charset="0"/>
              </a:rPr>
              <a:t> </a:t>
            </a:r>
            <a:r>
              <a:rPr lang="en-US" sz="3300" dirty="0">
                <a:effectLst/>
                <a:latin typeface="Calibri" panose="020F0502020204030204" pitchFamily="34" charset="0"/>
              </a:rPr>
              <a:t>I am amazed that you are so quickly deserting Him who called you by the grace of Christ, for a different gospel; </a:t>
            </a:r>
            <a:r>
              <a:rPr lang="en-US" sz="3300" u="none" strike="noStrike" baseline="30000" dirty="0">
                <a:effectLst/>
                <a:latin typeface="Calibri" panose="020F0502020204030204" pitchFamily="34" charset="0"/>
              </a:rPr>
              <a:t>7</a:t>
            </a:r>
            <a:r>
              <a:rPr lang="en-US" sz="3300" u="none" strike="noStrike" dirty="0">
                <a:effectLst/>
                <a:latin typeface="Calibri" panose="020F0502020204030204" pitchFamily="34" charset="0"/>
              </a:rPr>
              <a:t> </a:t>
            </a:r>
            <a:r>
              <a:rPr lang="en-US" sz="3300" dirty="0">
                <a:effectLst/>
                <a:latin typeface="Calibri" panose="020F0502020204030204" pitchFamily="34" charset="0"/>
              </a:rPr>
              <a:t>which is </a:t>
            </a:r>
            <a:r>
              <a:rPr lang="en-US" sz="3300" i="1" dirty="0">
                <a:effectLst/>
                <a:latin typeface="Calibri" panose="020F0502020204030204" pitchFamily="34" charset="0"/>
              </a:rPr>
              <a:t>really</a:t>
            </a:r>
            <a:r>
              <a:rPr lang="en-US" sz="3300" dirty="0">
                <a:effectLst/>
                <a:latin typeface="Calibri" panose="020F0502020204030204" pitchFamily="34" charset="0"/>
              </a:rPr>
              <a:t> not another; only there are some who are disturbing you and want to distort the gospel of Christ. </a:t>
            </a:r>
            <a:r>
              <a:rPr lang="en-US" sz="3300" u="none" strike="noStrike" baseline="30000" dirty="0">
                <a:effectLst/>
                <a:latin typeface="Calibri" panose="020F0502020204030204" pitchFamily="34" charset="0"/>
              </a:rPr>
              <a:t>8</a:t>
            </a:r>
            <a:r>
              <a:rPr lang="en-US" sz="3300" u="none" strike="noStrike" dirty="0">
                <a:effectLst/>
                <a:latin typeface="Calibri" panose="020F0502020204030204" pitchFamily="34" charset="0"/>
              </a:rPr>
              <a:t> </a:t>
            </a:r>
            <a:r>
              <a:rPr lang="en-US" sz="3300" dirty="0">
                <a:effectLst/>
                <a:latin typeface="Calibri" panose="020F0502020204030204" pitchFamily="34" charset="0"/>
              </a:rPr>
              <a:t>But even if we,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or an angel from heaven</a:t>
            </a:r>
            <a:r>
              <a:rPr lang="en-US" sz="3300" dirty="0">
                <a:effectLst/>
                <a:latin typeface="Calibri" panose="020F0502020204030204" pitchFamily="34" charset="0"/>
              </a:rPr>
              <a:t>, should preach to you a gospel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contrary to what we have preached to you</a:t>
            </a:r>
            <a:r>
              <a:rPr lang="en-US" sz="3300" dirty="0">
                <a:effectLst/>
                <a:latin typeface="Calibri" panose="020F0502020204030204" pitchFamily="34" charset="0"/>
              </a:rPr>
              <a:t>, he is to be accursed! </a:t>
            </a:r>
            <a:r>
              <a:rPr lang="en-US" sz="3300" u="none" strike="noStrike" baseline="30000" dirty="0">
                <a:effectLst/>
                <a:latin typeface="Calibri" panose="020F0502020204030204" pitchFamily="34" charset="0"/>
              </a:rPr>
              <a:t>9</a:t>
            </a:r>
            <a:r>
              <a:rPr lang="en-US" sz="3300" u="none" strike="noStrike" dirty="0">
                <a:effectLst/>
                <a:latin typeface="Calibri" panose="020F0502020204030204" pitchFamily="34" charset="0"/>
              </a:rPr>
              <a:t> </a:t>
            </a:r>
            <a:r>
              <a:rPr lang="en-US" sz="3300" dirty="0">
                <a:effectLst/>
                <a:latin typeface="Calibri" panose="020F0502020204030204" pitchFamily="34" charset="0"/>
              </a:rPr>
              <a:t>As we have said before, so I say again now, if any man is preaching to you a gospel contrary to what you received, he is to be accursed!</a:t>
            </a:r>
          </a:p>
        </p:txBody>
      </p:sp>
    </p:spTree>
    <p:extLst>
      <p:ext uri="{BB962C8B-B14F-4D97-AF65-F5344CB8AC3E}">
        <p14:creationId xmlns:p14="http://schemas.microsoft.com/office/powerpoint/2010/main" val="1578830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dirty="0"/>
              <a:t>Acts 17:11; </a:t>
            </a:r>
          </a:p>
          <a:p>
            <a:pPr marL="457200" indent="-457200" eaLnBrk="1" hangingPunct="1">
              <a:spcBef>
                <a:spcPts val="0"/>
              </a:spcBef>
              <a:spcAft>
                <a:spcPts val="2400"/>
              </a:spcAft>
              <a:defRPr/>
            </a:pPr>
            <a:r>
              <a:rPr lang="en-US" dirty="0"/>
              <a:t>Gal. 1:6-9;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dirty="0"/>
              <a:t>2 Pet 3:16; </a:t>
            </a:r>
          </a:p>
          <a:p>
            <a:pPr marL="457200" indent="-457200" eaLnBrk="1" hangingPunct="1">
              <a:spcBef>
                <a:spcPts val="0"/>
              </a:spcBef>
              <a:spcAft>
                <a:spcPts val="2400"/>
              </a:spcAft>
              <a:defRPr/>
            </a:pPr>
            <a:r>
              <a:rPr lang="en-US" dirty="0"/>
              <a:t>Rev 2:2; 22:18-19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extLst>
      <p:ext uri="{BB962C8B-B14F-4D97-AF65-F5344CB8AC3E}">
        <p14:creationId xmlns:p14="http://schemas.microsoft.com/office/powerpoint/2010/main" val="43352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dirty="0"/>
              <a:t>Acts 17:11; </a:t>
            </a:r>
          </a:p>
          <a:p>
            <a:pPr marL="457200" indent="-457200" eaLnBrk="1" hangingPunct="1">
              <a:spcBef>
                <a:spcPts val="0"/>
              </a:spcBef>
              <a:spcAft>
                <a:spcPts val="2400"/>
              </a:spcAft>
              <a:defRPr/>
            </a:pPr>
            <a:r>
              <a:rPr lang="en-US" dirty="0"/>
              <a:t>Gal. 1:6-9;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b="1" u="sng" dirty="0">
                <a:solidFill>
                  <a:srgbClr val="FFFFCC"/>
                </a:solidFill>
              </a:rPr>
              <a:t>2 Pet 3:16</a:t>
            </a:r>
            <a:r>
              <a:rPr lang="en-US" dirty="0"/>
              <a:t>; </a:t>
            </a:r>
          </a:p>
          <a:p>
            <a:pPr marL="457200" indent="-457200" eaLnBrk="1" hangingPunct="1">
              <a:spcBef>
                <a:spcPts val="0"/>
              </a:spcBef>
              <a:spcAft>
                <a:spcPts val="2400"/>
              </a:spcAft>
              <a:defRPr/>
            </a:pPr>
            <a:r>
              <a:rPr lang="en-US" dirty="0"/>
              <a:t>Rev 2:2; 22:18-19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extLst>
      <p:ext uri="{BB962C8B-B14F-4D97-AF65-F5344CB8AC3E}">
        <p14:creationId xmlns:p14="http://schemas.microsoft.com/office/powerpoint/2010/main" val="2891132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distort, as they do also the rest of the Scriptures, to their own destruction.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952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7A4B3C-998A-5033-2A6C-DEA9B986E5A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Limits of Orthodoxy</a:t>
            </a:r>
          </a:p>
        </p:txBody>
      </p:sp>
      <p:sp>
        <p:nvSpPr>
          <p:cNvPr id="21507" name="Rectangle 3">
            <a:extLst>
              <a:ext uri="{FF2B5EF4-FFF2-40B4-BE49-F238E27FC236}">
                <a16:creationId xmlns:a16="http://schemas.microsoft.com/office/drawing/2014/main" id="{1CC59865-BF49-9C6C-DD16-70550D0E454C}"/>
              </a:ext>
            </a:extLst>
          </p:cNvPr>
          <p:cNvSpPr>
            <a:spLocks noGrp="1" noChangeArrowheads="1"/>
          </p:cNvSpPr>
          <p:nvPr>
            <p:ph type="body" idx="1"/>
          </p:nvPr>
        </p:nvSpPr>
        <p:spPr>
          <a:xfrm>
            <a:off x="609601" y="1143000"/>
            <a:ext cx="4038600" cy="5486400"/>
          </a:xfrm>
        </p:spPr>
        <p:txBody>
          <a:bodyPr/>
          <a:lstStyle/>
          <a:p>
            <a:pPr marL="457200" indent="-457200" eaLnBrk="1" hangingPunct="1">
              <a:spcBef>
                <a:spcPts val="0"/>
              </a:spcBef>
              <a:spcAft>
                <a:spcPts val="2400"/>
              </a:spcAft>
              <a:defRPr/>
            </a:pPr>
            <a:r>
              <a:rPr lang="en-US" dirty="0" err="1"/>
              <a:t>Deut</a:t>
            </a:r>
            <a:r>
              <a:rPr lang="en-US" dirty="0"/>
              <a:t> 13:1-5; </a:t>
            </a:r>
          </a:p>
          <a:p>
            <a:pPr marL="457200" indent="-457200" eaLnBrk="1" hangingPunct="1">
              <a:spcBef>
                <a:spcPts val="0"/>
              </a:spcBef>
              <a:spcAft>
                <a:spcPts val="2400"/>
              </a:spcAft>
              <a:defRPr/>
            </a:pPr>
            <a:r>
              <a:rPr lang="en-US" dirty="0"/>
              <a:t>Prov 30:6; </a:t>
            </a:r>
          </a:p>
          <a:p>
            <a:pPr marL="457200" indent="-457200" eaLnBrk="1" hangingPunct="1">
              <a:spcBef>
                <a:spcPts val="0"/>
              </a:spcBef>
              <a:spcAft>
                <a:spcPts val="2400"/>
              </a:spcAft>
              <a:defRPr/>
            </a:pPr>
            <a:r>
              <a:rPr lang="en-US" dirty="0"/>
              <a:t>Acts 17:11; </a:t>
            </a:r>
          </a:p>
          <a:p>
            <a:pPr marL="457200" indent="-457200" eaLnBrk="1" hangingPunct="1">
              <a:spcBef>
                <a:spcPts val="0"/>
              </a:spcBef>
              <a:spcAft>
                <a:spcPts val="2400"/>
              </a:spcAft>
              <a:defRPr/>
            </a:pPr>
            <a:r>
              <a:rPr lang="en-US" dirty="0"/>
              <a:t>Gal. 1:6-9; </a:t>
            </a:r>
          </a:p>
          <a:p>
            <a:pPr marL="457200" indent="-457200" eaLnBrk="1" hangingPunct="1">
              <a:spcBef>
                <a:spcPts val="0"/>
              </a:spcBef>
              <a:spcAft>
                <a:spcPts val="2400"/>
              </a:spcAft>
              <a:defRPr/>
            </a:pPr>
            <a:r>
              <a:rPr lang="en-US" dirty="0"/>
              <a:t>1 </a:t>
            </a:r>
            <a:r>
              <a:rPr lang="en-US" dirty="0" err="1"/>
              <a:t>Thess</a:t>
            </a:r>
            <a:r>
              <a:rPr lang="en-US" dirty="0"/>
              <a:t> 5:21; </a:t>
            </a:r>
          </a:p>
          <a:p>
            <a:pPr marL="457200" indent="-457200" eaLnBrk="1" hangingPunct="1">
              <a:spcBef>
                <a:spcPts val="0"/>
              </a:spcBef>
              <a:spcAft>
                <a:spcPts val="2400"/>
              </a:spcAft>
              <a:defRPr/>
            </a:pPr>
            <a:r>
              <a:rPr lang="en-US" dirty="0"/>
              <a:t>2 Pet 3:16; </a:t>
            </a:r>
          </a:p>
          <a:p>
            <a:pPr marL="457200" indent="-457200" eaLnBrk="1" hangingPunct="1">
              <a:spcBef>
                <a:spcPts val="0"/>
              </a:spcBef>
              <a:spcAft>
                <a:spcPts val="2400"/>
              </a:spcAft>
              <a:defRPr/>
            </a:pPr>
            <a:r>
              <a:rPr lang="en-US" b="1" u="sng" dirty="0">
                <a:solidFill>
                  <a:srgbClr val="FFFFCC"/>
                </a:solidFill>
              </a:rPr>
              <a:t>Rev 2:2; 22:18-19</a:t>
            </a:r>
            <a:r>
              <a:rPr lang="en-US" dirty="0"/>
              <a:t> </a:t>
            </a:r>
          </a:p>
        </p:txBody>
      </p:sp>
      <p:pic>
        <p:nvPicPr>
          <p:cNvPr id="2" name="Picture 1">
            <a:extLst>
              <a:ext uri="{FF2B5EF4-FFF2-40B4-BE49-F238E27FC236}">
                <a16:creationId xmlns:a16="http://schemas.microsoft.com/office/drawing/2014/main" id="{1E73354B-5D00-A86B-8B8C-F05D6E7E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792956" cy="914400"/>
          </a:xfrm>
          <a:prstGeom prst="rect">
            <a:avLst/>
          </a:prstGeom>
        </p:spPr>
      </p:pic>
      <p:pic>
        <p:nvPicPr>
          <p:cNvPr id="3" name="Picture 2">
            <a:extLst>
              <a:ext uri="{FF2B5EF4-FFF2-40B4-BE49-F238E27FC236}">
                <a16:creationId xmlns:a16="http://schemas.microsoft.com/office/drawing/2014/main" id="{79AF56B2-2659-AA6D-B65B-89D0A7A6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444" y="76200"/>
            <a:ext cx="792956" cy="914400"/>
          </a:xfrm>
          <a:prstGeom prst="rect">
            <a:avLst/>
          </a:prstGeom>
        </p:spPr>
      </p:pic>
      <p:pic>
        <p:nvPicPr>
          <p:cNvPr id="4" name="Picture 3">
            <a:extLst>
              <a:ext uri="{FF2B5EF4-FFF2-40B4-BE49-F238E27FC236}">
                <a16:creationId xmlns:a16="http://schemas.microsoft.com/office/drawing/2014/main" id="{8FEAF4FC-4E68-1D4D-6F4C-C9C2BD0142B1}"/>
              </a:ext>
            </a:extLst>
          </p:cNvPr>
          <p:cNvPicPr>
            <a:picLocks noChangeAspect="1"/>
          </p:cNvPicPr>
          <p:nvPr/>
        </p:nvPicPr>
        <p:blipFill rotWithShape="1">
          <a:blip r:embed="rId3"/>
          <a:srcRect t="6667" b="72222"/>
          <a:stretch/>
        </p:blipFill>
        <p:spPr>
          <a:xfrm>
            <a:off x="6934200" y="2705100"/>
            <a:ext cx="4580930" cy="14478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CFF37-ED06-11FA-9D79-DA0A68895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2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F1C7B6-78D2-44F7-896A-6769EC64D510}"/>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‘I know your deeds and your toil and perseverance, and that you cannot tolerate evil men, and you put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those who call themselves apostles, and they are not, and you found them </a:t>
            </a:r>
            <a:r>
              <a:rPr lang="en-US" sz="3600" i="1" dirty="0">
                <a:effectLst>
                  <a:outerShdw blurRad="38100" dist="38100" dir="2700000" algn="tl">
                    <a:srgbClr val="000000">
                      <a:alpha val="43137"/>
                    </a:srgbClr>
                  </a:outerShdw>
                </a:effectLst>
                <a:latin typeface="Calibri" panose="020F0502020204030204" pitchFamily="34" charset="0"/>
              </a:rPr>
              <a:t>to be</a:t>
            </a:r>
            <a:r>
              <a:rPr lang="en-US" sz="3600" dirty="0">
                <a:effectLst>
                  <a:outerShdw blurRad="38100" dist="38100" dir="2700000" algn="tl">
                    <a:srgbClr val="000000">
                      <a:alpha val="43137"/>
                    </a:srgbClr>
                  </a:outerShdw>
                </a:effectLst>
                <a:latin typeface="Calibri" panose="020F0502020204030204" pitchFamily="34" charset="0"/>
              </a:rPr>
              <a:t> false; </a:t>
            </a:r>
            <a:endParaRPr lang="en-US" sz="3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68913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407B-EE38-BCDC-8AC8-FFD22BC53B6A}"/>
            </a:ext>
          </a:extLst>
        </p:cNvPr>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C268860F-E634-9B0A-CBE6-C68EFAE2B7BC}"/>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4583135B-902F-092D-0490-409B9A5D49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B5E1E771-6F5C-98E0-CA42-24AB0EE6A223}"/>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973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348B-9558-4884-AC35-60BDD643D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43225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22:17-19</a:t>
            </a:r>
          </a:p>
          <a:p>
            <a:pPr algn="just" eaLnBrk="1" fontAlgn="auto" hangingPunct="1">
              <a:spcBef>
                <a:spcPts val="0"/>
              </a:spcBef>
              <a:spcAft>
                <a:spcPts val="0"/>
              </a:spcAft>
              <a:defRPr/>
            </a:pPr>
            <a:r>
              <a:rPr lang="en-US" altLang="en-US" sz="325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2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and the bride say, ‘Come.’ And let the one who hears say, ‘Come.’ And let the one who is thirsty come; let the one who desires, take the water of life without cost.</a:t>
            </a:r>
            <a:r>
              <a:rPr lang="en-US" sz="32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2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a:t>
            </a:r>
            <a:r>
              <a:rPr lang="en-US" sz="32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tree of life and from the holy city, which are written in this book.”</a:t>
            </a:r>
            <a:endParaRPr lang="en-US" altLang="en-US" sz="3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570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6FF0-FFD5-9114-1F82-8F8894C6064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0717414-C508-CE89-5982-1EA83F1EA849}"/>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57E467DC-F21F-3FC6-04AB-1794B9A06E67}"/>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0917BE9E-EBB1-A52D-F9A7-55B62CCBF3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18238</TotalTime>
  <Words>3853</Words>
  <Application>Microsoft Office PowerPoint</Application>
  <PresentationFormat>Widescreen</PresentationFormat>
  <Paragraphs>627</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2 Thessalonians 2:1-12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the Spirits</vt:lpstr>
      <vt:lpstr>Test the Spirits</vt:lpstr>
      <vt:lpstr>PowerPoint Presentation</vt:lpstr>
      <vt:lpstr>Test the Spirits</vt:lpstr>
      <vt:lpstr>PowerPoint Presentation</vt:lpstr>
      <vt:lpstr>Test the Spirits</vt:lpstr>
      <vt:lpstr>Test the Spirits</vt:lpstr>
      <vt:lpstr>PowerPoint Presentation</vt:lpstr>
      <vt:lpstr>Test the Spirits</vt:lpstr>
      <vt:lpstr>PowerPoint Presentation</vt:lpstr>
      <vt:lpstr>PowerPoint Presentation</vt:lpstr>
      <vt:lpstr>PowerPoint Presentation</vt:lpstr>
      <vt:lpstr>Limits of Orthodoxy</vt:lpstr>
      <vt:lpstr>Limits of Orthodoxy</vt:lpstr>
      <vt:lpstr>PowerPoint Presentation</vt:lpstr>
      <vt:lpstr>Limits of Orthodoxy</vt:lpstr>
      <vt:lpstr>PowerPoint Presentation</vt:lpstr>
      <vt:lpstr>Limits of Orthodoxy</vt:lpstr>
      <vt:lpstr>Limits of Orthodoxy</vt:lpstr>
      <vt:lpstr>PowerPoint Presentation</vt:lpstr>
      <vt:lpstr>Limits of Orthodoxy</vt:lpstr>
      <vt:lpstr>PowerPoint Presentation</vt:lpstr>
      <vt:lpstr>PowerPoint Presentation</vt:lpstr>
      <vt:lpstr>PowerPoint Presentation</vt:lpstr>
      <vt:lpstr>Conclusion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026 - 2v10-12 - 16x9</dc:title>
  <dc:subject>THE RAPTURE</dc:subject>
  <dc:creator>A. Woods</dc:creator>
  <dc:description>Modified by Jim McGowan</dc:description>
  <cp:lastModifiedBy>Andy Woods</cp:lastModifiedBy>
  <cp:revision>2190</cp:revision>
  <cp:lastPrinted>2024-02-18T16:38:59Z</cp:lastPrinted>
  <dcterms:created xsi:type="dcterms:W3CDTF">2009-03-17T12:21:13Z</dcterms:created>
  <dcterms:modified xsi:type="dcterms:W3CDTF">2024-03-23T16:10:35Z</dcterms:modified>
</cp:coreProperties>
</file>