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 id="2147483971" r:id="rId2"/>
    <p:sldMasterId id="2147483981" r:id="rId3"/>
    <p:sldMasterId id="2147483987" r:id="rId4"/>
    <p:sldMasterId id="2147483989" r:id="rId5"/>
    <p:sldMasterId id="2147483991" r:id="rId6"/>
    <p:sldMasterId id="2147483993" r:id="rId7"/>
    <p:sldMasterId id="2147483995" r:id="rId8"/>
    <p:sldMasterId id="2147483997" r:id="rId9"/>
    <p:sldMasterId id="2147483999" r:id="rId10"/>
    <p:sldMasterId id="2147484001" r:id="rId11"/>
  </p:sldMasterIdLst>
  <p:notesMasterIdLst>
    <p:notesMasterId r:id="rId260"/>
  </p:notesMasterIdLst>
  <p:sldIdLst>
    <p:sldId id="3513" r:id="rId12"/>
    <p:sldId id="3453" r:id="rId13"/>
    <p:sldId id="2897" r:id="rId14"/>
    <p:sldId id="3451" r:id="rId15"/>
    <p:sldId id="3311" r:id="rId16"/>
    <p:sldId id="3624" r:id="rId17"/>
    <p:sldId id="3459" r:id="rId18"/>
    <p:sldId id="2397" r:id="rId19"/>
    <p:sldId id="3293" r:id="rId20"/>
    <p:sldId id="3461" r:id="rId21"/>
    <p:sldId id="3252" r:id="rId22"/>
    <p:sldId id="3625" r:id="rId23"/>
    <p:sldId id="2009" r:id="rId24"/>
    <p:sldId id="3462" r:id="rId25"/>
    <p:sldId id="3227" r:id="rId26"/>
    <p:sldId id="2478" r:id="rId27"/>
    <p:sldId id="3313" r:id="rId28"/>
    <p:sldId id="1788" r:id="rId29"/>
    <p:sldId id="3515" r:id="rId30"/>
    <p:sldId id="3720" r:id="rId31"/>
    <p:sldId id="3473" r:id="rId32"/>
    <p:sldId id="3675" r:id="rId33"/>
    <p:sldId id="3668" r:id="rId34"/>
    <p:sldId id="3654" r:id="rId35"/>
    <p:sldId id="3626" r:id="rId36"/>
    <p:sldId id="3474" r:id="rId37"/>
    <p:sldId id="2726" r:id="rId38"/>
    <p:sldId id="3521" r:id="rId39"/>
    <p:sldId id="3522" r:id="rId40"/>
    <p:sldId id="3706" r:id="rId41"/>
    <p:sldId id="3667" r:id="rId42"/>
    <p:sldId id="3596" r:id="rId43"/>
    <p:sldId id="3554" r:id="rId44"/>
    <p:sldId id="2620" r:id="rId45"/>
    <p:sldId id="3470" r:id="rId46"/>
    <p:sldId id="502" r:id="rId47"/>
    <p:sldId id="3703" r:id="rId48"/>
    <p:sldId id="3495" r:id="rId49"/>
    <p:sldId id="3493" r:id="rId50"/>
    <p:sldId id="256" r:id="rId51"/>
    <p:sldId id="3511" r:id="rId52"/>
    <p:sldId id="1939" r:id="rId53"/>
    <p:sldId id="3475" r:id="rId54"/>
    <p:sldId id="3705" r:id="rId55"/>
    <p:sldId id="3704" r:id="rId56"/>
    <p:sldId id="3655" r:id="rId57"/>
    <p:sldId id="3534" r:id="rId58"/>
    <p:sldId id="3595" r:id="rId59"/>
    <p:sldId id="3656" r:id="rId60"/>
    <p:sldId id="3533" r:id="rId61"/>
    <p:sldId id="3479" r:id="rId62"/>
    <p:sldId id="2854" r:id="rId63"/>
    <p:sldId id="3553" r:id="rId64"/>
    <p:sldId id="3707" r:id="rId65"/>
    <p:sldId id="3585" r:id="rId66"/>
    <p:sldId id="3586" r:id="rId67"/>
    <p:sldId id="3587" r:id="rId68"/>
    <p:sldId id="3523" r:id="rId69"/>
    <p:sldId id="3525" r:id="rId70"/>
    <p:sldId id="3535" r:id="rId71"/>
    <p:sldId id="3569" r:id="rId72"/>
    <p:sldId id="3570" r:id="rId73"/>
    <p:sldId id="3571" r:id="rId74"/>
    <p:sldId id="3584" r:id="rId75"/>
    <p:sldId id="3708" r:id="rId76"/>
    <p:sldId id="3588" r:id="rId77"/>
    <p:sldId id="3619" r:id="rId78"/>
    <p:sldId id="3629" r:id="rId79"/>
    <p:sldId id="3583" r:id="rId80"/>
    <p:sldId id="3665" r:id="rId81"/>
    <p:sldId id="3540" r:id="rId82"/>
    <p:sldId id="3539" r:id="rId83"/>
    <p:sldId id="3538" r:id="rId84"/>
    <p:sldId id="3537" r:id="rId85"/>
    <p:sldId id="3723" r:id="rId86"/>
    <p:sldId id="3541" r:id="rId87"/>
    <p:sldId id="3710" r:id="rId88"/>
    <p:sldId id="3618" r:id="rId89"/>
    <p:sldId id="3589" r:id="rId90"/>
    <p:sldId id="2261" r:id="rId91"/>
    <p:sldId id="3634" r:id="rId92"/>
    <p:sldId id="3555" r:id="rId93"/>
    <p:sldId id="3613" r:id="rId94"/>
    <p:sldId id="3572" r:id="rId95"/>
    <p:sldId id="3497" r:id="rId96"/>
    <p:sldId id="3499" r:id="rId97"/>
    <p:sldId id="3494" r:id="rId98"/>
    <p:sldId id="3498" r:id="rId99"/>
    <p:sldId id="3500" r:id="rId100"/>
    <p:sldId id="3681" r:id="rId101"/>
    <p:sldId id="3711" r:id="rId102"/>
    <p:sldId id="3712" r:id="rId103"/>
    <p:sldId id="3568" r:id="rId104"/>
    <p:sldId id="3636" r:id="rId105"/>
    <p:sldId id="3580" r:id="rId106"/>
    <p:sldId id="3581" r:id="rId107"/>
    <p:sldId id="3673" r:id="rId108"/>
    <p:sldId id="3672" r:id="rId109"/>
    <p:sldId id="3676" r:id="rId110"/>
    <p:sldId id="2822" r:id="rId111"/>
    <p:sldId id="3567" r:id="rId112"/>
    <p:sldId id="3578" r:id="rId113"/>
    <p:sldId id="3579" r:id="rId114"/>
    <p:sldId id="3674" r:id="rId115"/>
    <p:sldId id="3713" r:id="rId116"/>
    <p:sldId id="3548" r:id="rId117"/>
    <p:sldId id="3551" r:id="rId118"/>
    <p:sldId id="3628" r:id="rId119"/>
    <p:sldId id="2675" r:id="rId120"/>
    <p:sldId id="3526" r:id="rId121"/>
    <p:sldId id="3486" r:id="rId122"/>
    <p:sldId id="3659" r:id="rId123"/>
    <p:sldId id="3662" r:id="rId124"/>
    <p:sldId id="3663" r:id="rId125"/>
    <p:sldId id="3664" r:id="rId126"/>
    <p:sldId id="3614" r:id="rId127"/>
    <p:sldId id="3600" r:id="rId128"/>
    <p:sldId id="3615" r:id="rId129"/>
    <p:sldId id="3504" r:id="rId130"/>
    <p:sldId id="3506" r:id="rId131"/>
    <p:sldId id="3505" r:id="rId132"/>
    <p:sldId id="3516" r:id="rId133"/>
    <p:sldId id="3517" r:id="rId134"/>
    <p:sldId id="3514" r:id="rId135"/>
    <p:sldId id="3560" r:id="rId136"/>
    <p:sldId id="3561" r:id="rId137"/>
    <p:sldId id="3682" r:id="rId138"/>
    <p:sldId id="3683" r:id="rId139"/>
    <p:sldId id="3684" r:id="rId140"/>
    <p:sldId id="3574" r:id="rId141"/>
    <p:sldId id="3573" r:id="rId142"/>
    <p:sldId id="3698" r:id="rId143"/>
    <p:sldId id="3699" r:id="rId144"/>
    <p:sldId id="3700" r:id="rId145"/>
    <p:sldId id="3701" r:id="rId146"/>
    <p:sldId id="3598" r:id="rId147"/>
    <p:sldId id="3599" r:id="rId148"/>
    <p:sldId id="3527" r:id="rId149"/>
    <p:sldId id="3528" r:id="rId150"/>
    <p:sldId id="3478" r:id="rId151"/>
    <p:sldId id="2623" r:id="rId152"/>
    <p:sldId id="3542" r:id="rId153"/>
    <p:sldId id="3544" r:id="rId154"/>
    <p:sldId id="3545" r:id="rId155"/>
    <p:sldId id="3546" r:id="rId156"/>
    <p:sldId id="3547" r:id="rId157"/>
    <p:sldId id="3669" r:id="rId158"/>
    <p:sldId id="3557" r:id="rId159"/>
    <p:sldId id="3623" r:id="rId160"/>
    <p:sldId id="3484" r:id="rId161"/>
    <p:sldId id="3685" r:id="rId162"/>
    <p:sldId id="3530" r:id="rId163"/>
    <p:sldId id="3714" r:id="rId164"/>
    <p:sldId id="3481" r:id="rId165"/>
    <p:sldId id="3592" r:id="rId166"/>
    <p:sldId id="3686" r:id="rId167"/>
    <p:sldId id="3632" r:id="rId168"/>
    <p:sldId id="3591" r:id="rId169"/>
    <p:sldId id="3621" r:id="rId170"/>
    <p:sldId id="3622" r:id="rId171"/>
    <p:sldId id="2564" r:id="rId172"/>
    <p:sldId id="3492" r:id="rId173"/>
    <p:sldId id="3715" r:id="rId174"/>
    <p:sldId id="3688" r:id="rId175"/>
    <p:sldId id="3689" r:id="rId176"/>
    <p:sldId id="3633" r:id="rId177"/>
    <p:sldId id="3702" r:id="rId178"/>
    <p:sldId id="3687" r:id="rId179"/>
    <p:sldId id="3485" r:id="rId180"/>
    <p:sldId id="3638" r:id="rId181"/>
    <p:sldId id="3639" r:id="rId182"/>
    <p:sldId id="3716" r:id="rId183"/>
    <p:sldId id="3590" r:id="rId184"/>
    <p:sldId id="3549" r:id="rId185"/>
    <p:sldId id="3645" r:id="rId186"/>
    <p:sldId id="3646" r:id="rId187"/>
    <p:sldId id="3550" r:id="rId188"/>
    <p:sldId id="3635" r:id="rId189"/>
    <p:sldId id="3575" r:id="rId190"/>
    <p:sldId id="3717" r:id="rId191"/>
    <p:sldId id="3543" r:id="rId192"/>
    <p:sldId id="3508" r:id="rId193"/>
    <p:sldId id="3602" r:id="rId194"/>
    <p:sldId id="3603" r:id="rId195"/>
    <p:sldId id="3604" r:id="rId196"/>
    <p:sldId id="3605" r:id="rId197"/>
    <p:sldId id="3606" r:id="rId198"/>
    <p:sldId id="3607" r:id="rId199"/>
    <p:sldId id="3724" r:id="rId200"/>
    <p:sldId id="3725" r:id="rId201"/>
    <p:sldId id="3726" r:id="rId202"/>
    <p:sldId id="3690" r:id="rId203"/>
    <p:sldId id="3640" r:id="rId204"/>
    <p:sldId id="3670" r:id="rId205"/>
    <p:sldId id="3558" r:id="rId206"/>
    <p:sldId id="3559" r:id="rId207"/>
    <p:sldId id="3601" r:id="rId208"/>
    <p:sldId id="3507" r:id="rId209"/>
    <p:sldId id="3718" r:id="rId210"/>
    <p:sldId id="3641" r:id="rId211"/>
    <p:sldId id="3483" r:id="rId212"/>
    <p:sldId id="3562" r:id="rId213"/>
    <p:sldId id="3563" r:id="rId214"/>
    <p:sldId id="3564" r:id="rId215"/>
    <p:sldId id="3531" r:id="rId216"/>
    <p:sldId id="3532" r:id="rId217"/>
    <p:sldId id="3612" r:id="rId218"/>
    <p:sldId id="3593" r:id="rId219"/>
    <p:sldId id="3594" r:id="rId220"/>
    <p:sldId id="3616" r:id="rId221"/>
    <p:sldId id="3647" r:id="rId222"/>
    <p:sldId id="3465" r:id="rId223"/>
    <p:sldId id="3648" r:id="rId224"/>
    <p:sldId id="3488" r:id="rId225"/>
    <p:sldId id="3520" r:id="rId226"/>
    <p:sldId id="3719" r:id="rId227"/>
    <p:sldId id="3552" r:id="rId228"/>
    <p:sldId id="3501" r:id="rId229"/>
    <p:sldId id="3658" r:id="rId230"/>
    <p:sldId id="3489" r:id="rId231"/>
    <p:sldId id="2641" r:id="rId232"/>
    <p:sldId id="3490" r:id="rId233"/>
    <p:sldId id="3609" r:id="rId234"/>
    <p:sldId id="3666" r:id="rId235"/>
    <p:sldId id="3491" r:id="rId236"/>
    <p:sldId id="3617" r:id="rId237"/>
    <p:sldId id="3502" r:id="rId238"/>
    <p:sldId id="3565" r:id="rId239"/>
    <p:sldId id="3679" r:id="rId240"/>
    <p:sldId id="3657" r:id="rId241"/>
    <p:sldId id="3692" r:id="rId242"/>
    <p:sldId id="3691" r:id="rId243"/>
    <p:sldId id="3608" r:id="rId244"/>
    <p:sldId id="3611" r:id="rId245"/>
    <p:sldId id="3576" r:id="rId246"/>
    <p:sldId id="3577" r:id="rId247"/>
    <p:sldId id="3696" r:id="rId248"/>
    <p:sldId id="3697" r:id="rId249"/>
    <p:sldId id="3721" r:id="rId250"/>
    <p:sldId id="3693" r:id="rId251"/>
    <p:sldId id="3503" r:id="rId252"/>
    <p:sldId id="3650" r:id="rId253"/>
    <p:sldId id="3651" r:id="rId254"/>
    <p:sldId id="3652" r:id="rId255"/>
    <p:sldId id="3653" r:id="rId256"/>
    <p:sldId id="3677" r:id="rId257"/>
    <p:sldId id="3722" r:id="rId258"/>
    <p:sldId id="3518" r:id="rId259"/>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484D"/>
    <a:srgbClr val="535F69"/>
    <a:srgbClr val="3C3C18"/>
    <a:srgbClr val="212109"/>
    <a:srgbClr val="3D88A7"/>
    <a:srgbClr val="345175"/>
    <a:srgbClr val="456C8D"/>
    <a:srgbClr val="3E5672"/>
    <a:srgbClr val="3C486B"/>
    <a:srgbClr val="4953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947" autoAdjust="0"/>
    <p:restoredTop sz="98851" autoAdjust="0"/>
  </p:normalViewPr>
  <p:slideViewPr>
    <p:cSldViewPr>
      <p:cViewPr varScale="1">
        <p:scale>
          <a:sx n="66" d="100"/>
          <a:sy n="66" d="100"/>
        </p:scale>
        <p:origin x="440" y="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1305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63" Type="http://schemas.openxmlformats.org/officeDocument/2006/relationships/slide" Target="slides/slide52.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slide" Target="slides/slide194.xml"/><Relationship Id="rId226" Type="http://schemas.openxmlformats.org/officeDocument/2006/relationships/slide" Target="slides/slide215.xml"/><Relationship Id="rId247" Type="http://schemas.openxmlformats.org/officeDocument/2006/relationships/slide" Target="slides/slide236.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slide" Target="slides/slide205.xml"/><Relationship Id="rId237" Type="http://schemas.openxmlformats.org/officeDocument/2006/relationships/slide" Target="slides/slide226.xml"/><Relationship Id="rId258" Type="http://schemas.openxmlformats.org/officeDocument/2006/relationships/slide" Target="slides/slide247.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227" Type="http://schemas.openxmlformats.org/officeDocument/2006/relationships/slide" Target="slides/slide216.xml"/><Relationship Id="rId248" Type="http://schemas.openxmlformats.org/officeDocument/2006/relationships/slide" Target="slides/slide237.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openxmlformats.org/officeDocument/2006/relationships/slide" Target="slides/slide206.xml"/><Relationship Id="rId6" Type="http://schemas.openxmlformats.org/officeDocument/2006/relationships/slideMaster" Target="slideMasters/slideMaster6.xml"/><Relationship Id="rId238" Type="http://schemas.openxmlformats.org/officeDocument/2006/relationships/slide" Target="slides/slide227.xml"/><Relationship Id="rId259" Type="http://schemas.openxmlformats.org/officeDocument/2006/relationships/slide" Target="slides/slide248.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228" Type="http://schemas.openxmlformats.org/officeDocument/2006/relationships/slide" Target="slides/slide217.xml"/><Relationship Id="rId249" Type="http://schemas.openxmlformats.org/officeDocument/2006/relationships/slide" Target="slides/slide238.xml"/><Relationship Id="rId13" Type="http://schemas.openxmlformats.org/officeDocument/2006/relationships/slide" Target="slides/slide2.xml"/><Relationship Id="rId109" Type="http://schemas.openxmlformats.org/officeDocument/2006/relationships/slide" Target="slides/slide98.xml"/><Relationship Id="rId260" Type="http://schemas.openxmlformats.org/officeDocument/2006/relationships/notesMaster" Target="notesMasters/notesMaster1.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162" Type="http://schemas.openxmlformats.org/officeDocument/2006/relationships/slide" Target="slides/slide151.xml"/><Relationship Id="rId183" Type="http://schemas.openxmlformats.org/officeDocument/2006/relationships/slide" Target="slides/slide172.xml"/><Relationship Id="rId218" Type="http://schemas.openxmlformats.org/officeDocument/2006/relationships/slide" Target="slides/slide207.xml"/><Relationship Id="rId239" Type="http://schemas.openxmlformats.org/officeDocument/2006/relationships/slide" Target="slides/slide228.xml"/><Relationship Id="rId250" Type="http://schemas.openxmlformats.org/officeDocument/2006/relationships/slide" Target="slides/slide239.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slide" Target="slides/slide197.xml"/><Relationship Id="rId229" Type="http://schemas.openxmlformats.org/officeDocument/2006/relationships/slide" Target="slides/slide218.xml"/><Relationship Id="rId240" Type="http://schemas.openxmlformats.org/officeDocument/2006/relationships/slide" Target="slides/slide229.xml"/><Relationship Id="rId261" Type="http://schemas.openxmlformats.org/officeDocument/2006/relationships/presProps" Target="presProps.xml"/><Relationship Id="rId14" Type="http://schemas.openxmlformats.org/officeDocument/2006/relationships/slide" Target="slides/slide3.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8" Type="http://schemas.openxmlformats.org/officeDocument/2006/relationships/slideMaster" Target="slideMasters/slideMaster8.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219" Type="http://schemas.openxmlformats.org/officeDocument/2006/relationships/slide" Target="slides/slide208.xml"/><Relationship Id="rId230" Type="http://schemas.openxmlformats.org/officeDocument/2006/relationships/slide" Target="slides/slide219.xml"/><Relationship Id="rId251" Type="http://schemas.openxmlformats.org/officeDocument/2006/relationships/slide" Target="slides/slide240.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95" Type="http://schemas.openxmlformats.org/officeDocument/2006/relationships/slide" Target="slides/slide184.xml"/><Relationship Id="rId209" Type="http://schemas.openxmlformats.org/officeDocument/2006/relationships/slide" Target="slides/slide198.xml"/><Relationship Id="rId220" Type="http://schemas.openxmlformats.org/officeDocument/2006/relationships/slide" Target="slides/slide209.xml"/><Relationship Id="rId241" Type="http://schemas.openxmlformats.org/officeDocument/2006/relationships/slide" Target="slides/slide23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262" Type="http://schemas.openxmlformats.org/officeDocument/2006/relationships/viewProps" Target="viewProps.xml"/><Relationship Id="rId78" Type="http://schemas.openxmlformats.org/officeDocument/2006/relationships/slide" Target="slides/slide67.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64" Type="http://schemas.openxmlformats.org/officeDocument/2006/relationships/slide" Target="slides/slide153.xml"/><Relationship Id="rId185" Type="http://schemas.openxmlformats.org/officeDocument/2006/relationships/slide" Target="slides/slide174.xml"/><Relationship Id="rId9" Type="http://schemas.openxmlformats.org/officeDocument/2006/relationships/slideMaster" Target="slideMasters/slideMaster9.xml"/><Relationship Id="rId210" Type="http://schemas.openxmlformats.org/officeDocument/2006/relationships/slide" Target="slides/slide199.xml"/><Relationship Id="rId26" Type="http://schemas.openxmlformats.org/officeDocument/2006/relationships/slide" Target="slides/slide15.xml"/><Relationship Id="rId231" Type="http://schemas.openxmlformats.org/officeDocument/2006/relationships/slide" Target="slides/slide220.xml"/><Relationship Id="rId252" Type="http://schemas.openxmlformats.org/officeDocument/2006/relationships/slide" Target="slides/slide241.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221" Type="http://schemas.openxmlformats.org/officeDocument/2006/relationships/slide" Target="slides/slide210.xml"/><Relationship Id="rId242" Type="http://schemas.openxmlformats.org/officeDocument/2006/relationships/slide" Target="slides/slide231.xml"/><Relationship Id="rId263" Type="http://schemas.openxmlformats.org/officeDocument/2006/relationships/theme" Target="theme/theme1.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slide" Target="slides/slide200.xml"/><Relationship Id="rId232" Type="http://schemas.openxmlformats.org/officeDocument/2006/relationships/slide" Target="slides/slide221.xml"/><Relationship Id="rId253" Type="http://schemas.openxmlformats.org/officeDocument/2006/relationships/slide" Target="slides/slide242.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222" Type="http://schemas.openxmlformats.org/officeDocument/2006/relationships/slide" Target="slides/slide211.xml"/><Relationship Id="rId243" Type="http://schemas.openxmlformats.org/officeDocument/2006/relationships/slide" Target="slides/slide232.xml"/><Relationship Id="rId264" Type="http://schemas.openxmlformats.org/officeDocument/2006/relationships/tableStyles" Target="tableStyles.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12" Type="http://schemas.openxmlformats.org/officeDocument/2006/relationships/slide" Target="slides/slide201.xml"/><Relationship Id="rId233" Type="http://schemas.openxmlformats.org/officeDocument/2006/relationships/slide" Target="slides/slide222.xml"/><Relationship Id="rId254" Type="http://schemas.openxmlformats.org/officeDocument/2006/relationships/slide" Target="slides/slide243.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223" Type="http://schemas.openxmlformats.org/officeDocument/2006/relationships/slide" Target="slides/slide212.xml"/><Relationship Id="rId244" Type="http://schemas.openxmlformats.org/officeDocument/2006/relationships/slide" Target="slides/slide233.xml"/><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34" Type="http://schemas.openxmlformats.org/officeDocument/2006/relationships/slide" Target="slides/slide223.xml"/><Relationship Id="rId2" Type="http://schemas.openxmlformats.org/officeDocument/2006/relationships/slideMaster" Target="slideMasters/slideMaster2.xml"/><Relationship Id="rId29" Type="http://schemas.openxmlformats.org/officeDocument/2006/relationships/slide" Target="slides/slide18.xml"/><Relationship Id="rId255" Type="http://schemas.openxmlformats.org/officeDocument/2006/relationships/slide" Target="slides/slide244.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19" Type="http://schemas.openxmlformats.org/officeDocument/2006/relationships/slide" Target="slides/slide8.xml"/><Relationship Id="rId224" Type="http://schemas.openxmlformats.org/officeDocument/2006/relationships/slide" Target="slides/slide213.xml"/><Relationship Id="rId245" Type="http://schemas.openxmlformats.org/officeDocument/2006/relationships/slide" Target="slides/slide234.xml"/><Relationship Id="rId30" Type="http://schemas.openxmlformats.org/officeDocument/2006/relationships/slide" Target="slides/slide1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189" Type="http://schemas.openxmlformats.org/officeDocument/2006/relationships/slide" Target="slides/slide178.xml"/><Relationship Id="rId3" Type="http://schemas.openxmlformats.org/officeDocument/2006/relationships/slideMaster" Target="slideMasters/slideMaster3.xml"/><Relationship Id="rId214" Type="http://schemas.openxmlformats.org/officeDocument/2006/relationships/slide" Target="slides/slide203.xml"/><Relationship Id="rId235" Type="http://schemas.openxmlformats.org/officeDocument/2006/relationships/slide" Target="slides/slide224.xml"/><Relationship Id="rId256" Type="http://schemas.openxmlformats.org/officeDocument/2006/relationships/slide" Target="slides/slide245.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179" Type="http://schemas.openxmlformats.org/officeDocument/2006/relationships/slide" Target="slides/slide168.xml"/><Relationship Id="rId190" Type="http://schemas.openxmlformats.org/officeDocument/2006/relationships/slide" Target="slides/slide179.xml"/><Relationship Id="rId204" Type="http://schemas.openxmlformats.org/officeDocument/2006/relationships/slide" Target="slides/slide193.xml"/><Relationship Id="rId225" Type="http://schemas.openxmlformats.org/officeDocument/2006/relationships/slide" Target="slides/slide214.xml"/><Relationship Id="rId246" Type="http://schemas.openxmlformats.org/officeDocument/2006/relationships/slide" Target="slides/slide235.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94" Type="http://schemas.openxmlformats.org/officeDocument/2006/relationships/slide" Target="slides/slide83.xml"/><Relationship Id="rId148" Type="http://schemas.openxmlformats.org/officeDocument/2006/relationships/slide" Target="slides/slide137.xml"/><Relationship Id="rId169" Type="http://schemas.openxmlformats.org/officeDocument/2006/relationships/slide" Target="slides/slide158.xml"/><Relationship Id="rId4" Type="http://schemas.openxmlformats.org/officeDocument/2006/relationships/slideMaster" Target="slideMasters/slideMaster4.xml"/><Relationship Id="rId180" Type="http://schemas.openxmlformats.org/officeDocument/2006/relationships/slide" Target="slides/slide169.xml"/><Relationship Id="rId215" Type="http://schemas.openxmlformats.org/officeDocument/2006/relationships/slide" Target="slides/slide204.xml"/><Relationship Id="rId236" Type="http://schemas.openxmlformats.org/officeDocument/2006/relationships/slide" Target="slides/slide225.xml"/><Relationship Id="rId257" Type="http://schemas.openxmlformats.org/officeDocument/2006/relationships/slide" Target="slides/slide246.xml"/><Relationship Id="rId42" Type="http://schemas.openxmlformats.org/officeDocument/2006/relationships/slide" Target="slides/slide31.xml"/><Relationship Id="rId84" Type="http://schemas.openxmlformats.org/officeDocument/2006/relationships/slide" Target="slides/slide73.xml"/><Relationship Id="rId138" Type="http://schemas.openxmlformats.org/officeDocument/2006/relationships/slide" Target="slides/slide1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9042" name="Rectangle 2">
            <a:extLst>
              <a:ext uri="{FF2B5EF4-FFF2-40B4-BE49-F238E27FC236}">
                <a16:creationId xmlns:a16="http://schemas.microsoft.com/office/drawing/2014/main" id="{541EC7F2-051C-46EA-B480-6A64F5F005C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dirty="0"/>
          </a:p>
        </p:txBody>
      </p:sp>
      <p:sp>
        <p:nvSpPr>
          <p:cNvPr id="599043" name="Rectangle 3">
            <a:extLst>
              <a:ext uri="{FF2B5EF4-FFF2-40B4-BE49-F238E27FC236}">
                <a16:creationId xmlns:a16="http://schemas.microsoft.com/office/drawing/2014/main" id="{D98983D5-7434-4954-83CC-AA689134AE4A}"/>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dirty="0"/>
          </a:p>
        </p:txBody>
      </p:sp>
      <p:sp>
        <p:nvSpPr>
          <p:cNvPr id="13316" name="Rectangle 4">
            <a:extLst>
              <a:ext uri="{FF2B5EF4-FFF2-40B4-BE49-F238E27FC236}">
                <a16:creationId xmlns:a16="http://schemas.microsoft.com/office/drawing/2014/main" id="{A0D49265-04F5-40D7-818E-3C30D2004961}"/>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9045" name="Rectangle 5">
            <a:extLst>
              <a:ext uri="{FF2B5EF4-FFF2-40B4-BE49-F238E27FC236}">
                <a16:creationId xmlns:a16="http://schemas.microsoft.com/office/drawing/2014/main" id="{71DE6D73-0F52-4A04-A9FA-2FECFD8C31F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9046" name="Rectangle 6">
            <a:extLst>
              <a:ext uri="{FF2B5EF4-FFF2-40B4-BE49-F238E27FC236}">
                <a16:creationId xmlns:a16="http://schemas.microsoft.com/office/drawing/2014/main" id="{01AD60A6-77AF-435B-84DE-D3E973BAC450}"/>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dirty="0"/>
          </a:p>
        </p:txBody>
      </p:sp>
      <p:sp>
        <p:nvSpPr>
          <p:cNvPr id="599047" name="Rectangle 7">
            <a:extLst>
              <a:ext uri="{FF2B5EF4-FFF2-40B4-BE49-F238E27FC236}">
                <a16:creationId xmlns:a16="http://schemas.microsoft.com/office/drawing/2014/main" id="{812D5B6E-E11D-484C-9C16-44D98B785FBA}"/>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4CAAE14-009D-423A-A5FD-200410E73D9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4806E-7510-F629-F4FB-1D55ACFD7F9D}"/>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C4A66BF6-F1A1-24BE-203D-0CE9C548B7D4}"/>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E37656C-4B37-4831-932F-A44F0888ABF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8" name="Rectangle 2">
            <a:extLst>
              <a:ext uri="{FF2B5EF4-FFF2-40B4-BE49-F238E27FC236}">
                <a16:creationId xmlns:a16="http://schemas.microsoft.com/office/drawing/2014/main" id="{9C4D4DDD-9EB0-9453-E7DE-04D95244A4F5}"/>
              </a:ext>
            </a:extLst>
          </p:cNvPr>
          <p:cNvSpPr>
            <a:spLocks noGrp="1" noRot="1" noChangeAspect="1" noChangeArrowheads="1" noTextEdit="1"/>
          </p:cNvSpPr>
          <p:nvPr>
            <p:ph type="sldImg"/>
          </p:nvPr>
        </p:nvSpPr>
        <p:spPr>
          <a:ln/>
        </p:spPr>
      </p:sp>
      <p:sp>
        <p:nvSpPr>
          <p:cNvPr id="4099" name="Rectangle 3">
            <a:extLst>
              <a:ext uri="{FF2B5EF4-FFF2-40B4-BE49-F238E27FC236}">
                <a16:creationId xmlns:a16="http://schemas.microsoft.com/office/drawing/2014/main" id="{0C83B94B-49BC-052E-B89A-1D9585D6D8D0}"/>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667286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F2D9578-F81F-457D-9FCC-AFFF5468CC29}"/>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 name="Rectangle 5">
            <a:extLst>
              <a:ext uri="{FF2B5EF4-FFF2-40B4-BE49-F238E27FC236}">
                <a16:creationId xmlns:a16="http://schemas.microsoft.com/office/drawing/2014/main" id="{90B92DE2-5F32-4E83-8C6D-ED3359B1C835}"/>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 name="Rectangle 6">
            <a:extLst>
              <a:ext uri="{FF2B5EF4-FFF2-40B4-BE49-F238E27FC236}">
                <a16:creationId xmlns:a16="http://schemas.microsoft.com/office/drawing/2014/main" id="{24449972-65EE-42DC-BF02-816BF94739A8}"/>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48A587-4F33-4AB1-8A91-BAE86695735E}"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80815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720AA-6BF6-DA0B-9D1E-D3921681F6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F559EB-3FFC-31CC-5B62-1747AABBB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570E5B-8A33-731A-DBFB-4440B3DA9EA6}"/>
              </a:ext>
            </a:extLst>
          </p:cNvPr>
          <p:cNvSpPr>
            <a:spLocks noGrp="1"/>
          </p:cNvSpPr>
          <p:nvPr>
            <p:ph type="dt" sz="half" idx="10"/>
          </p:nvPr>
        </p:nvSpPr>
        <p:spPr/>
        <p:txBody>
          <a:bodyPr/>
          <a:lstStyle>
            <a:lvl1pPr>
              <a:defRPr/>
            </a:lvl1pPr>
          </a:lstStyle>
          <a:p>
            <a:endParaRPr lang="en-US" altLang="en-US" dirty="0">
              <a:solidFill>
                <a:srgbClr val="000000"/>
              </a:solidFill>
              <a:cs typeface="+mn-cs"/>
            </a:endParaRPr>
          </a:p>
        </p:txBody>
      </p:sp>
      <p:sp>
        <p:nvSpPr>
          <p:cNvPr id="5" name="Footer Placeholder 4">
            <a:extLst>
              <a:ext uri="{FF2B5EF4-FFF2-40B4-BE49-F238E27FC236}">
                <a16:creationId xmlns:a16="http://schemas.microsoft.com/office/drawing/2014/main" id="{D0DFEDFF-8269-4937-E6A6-F6905E7CEBC0}"/>
              </a:ext>
            </a:extLst>
          </p:cNvPr>
          <p:cNvSpPr>
            <a:spLocks noGrp="1"/>
          </p:cNvSpPr>
          <p:nvPr>
            <p:ph type="ftr" sz="quarter" idx="11"/>
          </p:nvPr>
        </p:nvSpPr>
        <p:spPr/>
        <p:txBody>
          <a:bodyPr/>
          <a:lstStyle>
            <a:lvl1pPr>
              <a:defRPr/>
            </a:lvl1pPr>
          </a:lstStyle>
          <a:p>
            <a:endParaRPr lang="en-US" altLang="en-US" dirty="0">
              <a:solidFill>
                <a:srgbClr val="000000"/>
              </a:solidFill>
              <a:cs typeface="+mn-cs"/>
            </a:endParaRPr>
          </a:p>
        </p:txBody>
      </p:sp>
      <p:sp>
        <p:nvSpPr>
          <p:cNvPr id="6" name="Slide Number Placeholder 5">
            <a:extLst>
              <a:ext uri="{FF2B5EF4-FFF2-40B4-BE49-F238E27FC236}">
                <a16:creationId xmlns:a16="http://schemas.microsoft.com/office/drawing/2014/main" id="{083B8DD0-3482-3A44-9CD4-B83775D908AE}"/>
              </a:ext>
            </a:extLst>
          </p:cNvPr>
          <p:cNvSpPr>
            <a:spLocks noGrp="1"/>
          </p:cNvSpPr>
          <p:nvPr>
            <p:ph type="sldNum" sz="quarter" idx="12"/>
          </p:nvPr>
        </p:nvSpPr>
        <p:spPr/>
        <p:txBody>
          <a:bodyPr/>
          <a:lstStyle>
            <a:lvl1pPr>
              <a:defRPr/>
            </a:lvl1pPr>
          </a:lstStyle>
          <a:p>
            <a:fld id="{8988C871-D90D-492C-9789-C04BAFDE0D7E}" type="slidenum">
              <a:rPr lang="en-US" altLang="en-US" smtClean="0">
                <a:solidFill>
                  <a:srgbClr val="000000"/>
                </a:solidFill>
                <a:cs typeface="+mn-cs"/>
              </a:rPr>
              <a:pPr/>
              <a:t>‹#›</a:t>
            </a:fld>
            <a:endParaRPr lang="en-US" altLang="en-US" dirty="0">
              <a:solidFill>
                <a:srgbClr val="000000"/>
              </a:solidFill>
              <a:cs typeface="+mn-cs"/>
            </a:endParaRPr>
          </a:p>
        </p:txBody>
      </p:sp>
    </p:spTree>
    <p:extLst>
      <p:ext uri="{BB962C8B-B14F-4D97-AF65-F5344CB8AC3E}">
        <p14:creationId xmlns:p14="http://schemas.microsoft.com/office/powerpoint/2010/main" val="1428554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47BC33-3240-4BFD-BDB7-A2B36573AD04}"/>
              </a:ext>
            </a:extLst>
          </p:cNvPr>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35CBB217-A8F9-47D3-AD8A-D21FA8525CA0}"/>
              </a:ext>
            </a:extLst>
          </p:cNvPr>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DDFE45C8-3A83-472B-B8C4-8D55FE2189CB}"/>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345EDD-03D9-4222-821B-77DC222990F7}"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66470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DA03-B22B-4F1D-BB1C-917B61AA9B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29D0D5-2B70-4886-8D9D-45B1285447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61FAC-6F0E-4395-8A3A-99DE0AA9B4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08571E-BEAA-4C56-9939-50B0707567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3BBDE51-4C76-431F-9DA5-B26F452E5A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9A6F0A7-4028-468B-9A6C-A2433E38A6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1839C-EE6E-485B-BCA2-DE203EA73F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383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6723931-D063-45CF-806C-AF62F4DC42C4}"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6042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0CA4DF-F599-97D3-22AD-D2E836E0E215}"/>
              </a:ext>
            </a:extLst>
          </p:cNvPr>
          <p:cNvSpPr>
            <a:spLocks noGrp="1" noChangeArrowheads="1"/>
          </p:cNvSpPr>
          <p:nvPr>
            <p:ph type="dt" sz="half" idx="10"/>
          </p:nvPr>
        </p:nvSpPr>
        <p:spPr/>
        <p:txBody>
          <a:bodyPr/>
          <a:lstStyle>
            <a:lvl1pPr>
              <a:defRPr>
                <a:solidFill>
                  <a:srgbClr val="000000"/>
                </a:solidFill>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 name="Rectangle 5">
            <a:extLst>
              <a:ext uri="{FF2B5EF4-FFF2-40B4-BE49-F238E27FC236}">
                <a16:creationId xmlns:a16="http://schemas.microsoft.com/office/drawing/2014/main" id="{97BF70D7-9E5E-3C4A-8F3A-5E0A43DEB4CB}"/>
              </a:ext>
            </a:extLst>
          </p:cNvPr>
          <p:cNvSpPr>
            <a:spLocks noGrp="1" noChangeArrowheads="1"/>
          </p:cNvSpPr>
          <p:nvPr>
            <p:ph type="ftr" sz="quarter" idx="11"/>
          </p:nvPr>
        </p:nvSpPr>
        <p:spPr/>
        <p:txBody>
          <a:bodyPr/>
          <a:lstStyle>
            <a:lvl1pPr>
              <a:defRPr>
                <a:solidFill>
                  <a:srgbClr val="000000"/>
                </a:solidFill>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 name="Rectangle 6">
            <a:extLst>
              <a:ext uri="{FF2B5EF4-FFF2-40B4-BE49-F238E27FC236}">
                <a16:creationId xmlns:a16="http://schemas.microsoft.com/office/drawing/2014/main" id="{297DE6DA-6A96-C3C9-048A-390E5FF6A428}"/>
              </a:ext>
            </a:extLst>
          </p:cNvPr>
          <p:cNvSpPr>
            <a:spLocks noGrp="1" noChangeArrowheads="1"/>
          </p:cNvSpPr>
          <p:nvPr>
            <p:ph type="sldNum" sz="quarter" idx="12"/>
          </p:nvPr>
        </p:nvSpPr>
        <p:spPr/>
        <p:txBody>
          <a:bodyPr/>
          <a:lstStyle>
            <a:lvl1pPr>
              <a:defRPr>
                <a:solidFill>
                  <a:srgbClr val="000000"/>
                </a:solidFill>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DCF2EA0-C46E-43A0-81EF-6196C34A84F4}"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8617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8DBF503-7ACB-4531-9EF1-26236B6F4DBB}"/>
              </a:ext>
            </a:extLst>
          </p:cNvPr>
          <p:cNvSpPr>
            <a:spLocks noGrp="1" noChangeArrowheads="1"/>
          </p:cNvSpPr>
          <p:nvPr>
            <p:ph type="dt" sz="half" idx="10"/>
          </p:nvPr>
        </p:nvSpPr>
        <p:spPr/>
        <p:txBody>
          <a:bodyPr/>
          <a:lstStyle>
            <a:lvl1pPr>
              <a:defRPr>
                <a:solidFill>
                  <a:srgbClr val="000000"/>
                </a:solidFill>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 name="Rectangle 5">
            <a:extLst>
              <a:ext uri="{FF2B5EF4-FFF2-40B4-BE49-F238E27FC236}">
                <a16:creationId xmlns:a16="http://schemas.microsoft.com/office/drawing/2014/main" id="{67E8733E-86DD-4E72-B60F-F61AF36BDCE8}"/>
              </a:ext>
            </a:extLst>
          </p:cNvPr>
          <p:cNvSpPr>
            <a:spLocks noGrp="1" noChangeArrowheads="1"/>
          </p:cNvSpPr>
          <p:nvPr>
            <p:ph type="ftr" sz="quarter" idx="11"/>
          </p:nvPr>
        </p:nvSpPr>
        <p:spPr/>
        <p:txBody>
          <a:bodyPr/>
          <a:lstStyle>
            <a:lvl1pPr>
              <a:defRPr>
                <a:solidFill>
                  <a:srgbClr val="000000"/>
                </a:solidFill>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 name="Rectangle 6">
            <a:extLst>
              <a:ext uri="{FF2B5EF4-FFF2-40B4-BE49-F238E27FC236}">
                <a16:creationId xmlns:a16="http://schemas.microsoft.com/office/drawing/2014/main" id="{67967575-BB9D-48BB-AB36-A3A46760F81C}"/>
              </a:ext>
            </a:extLst>
          </p:cNvPr>
          <p:cNvSpPr>
            <a:spLocks noGrp="1" noChangeArrowheads="1"/>
          </p:cNvSpPr>
          <p:nvPr>
            <p:ph type="sldNum" sz="quarter" idx="12"/>
          </p:nvPr>
        </p:nvSpPr>
        <p:spPr/>
        <p:txBody>
          <a:bodyPr/>
          <a:lstStyle>
            <a:lvl1pPr>
              <a:defRPr>
                <a:solidFill>
                  <a:srgbClr val="000000"/>
                </a:solidFill>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655748-1F38-405D-B475-BC4CA05E9F42}"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65645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3451593-D0F3-4AC9-A434-66CE6041352B}"/>
              </a:ext>
            </a:extLst>
          </p:cNvPr>
          <p:cNvSpPr>
            <a:spLocks noGrp="1" noChangeArrowheads="1"/>
          </p:cNvSpPr>
          <p:nvPr>
            <p:ph type="dt" sz="half" idx="10"/>
          </p:nvPr>
        </p:nvSpPr>
        <p:spPr/>
        <p:txBody>
          <a:bodyPr/>
          <a:lstStyle>
            <a:lvl1pPr defTabSz="685800">
              <a:defRPr>
                <a:solidFill>
                  <a:srgbClr val="000000"/>
                </a:solidFill>
                <a:cs typeface="Arial" panose="020B0604020202020204" pitchFamily="34" charset="0"/>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105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 name="Rectangle 5">
            <a:extLst>
              <a:ext uri="{FF2B5EF4-FFF2-40B4-BE49-F238E27FC236}">
                <a16:creationId xmlns:a16="http://schemas.microsoft.com/office/drawing/2014/main" id="{7B40CF7C-11F8-478F-A082-B8D6CAA1ED8B}"/>
              </a:ext>
            </a:extLst>
          </p:cNvPr>
          <p:cNvSpPr>
            <a:spLocks noGrp="1" noChangeArrowheads="1"/>
          </p:cNvSpPr>
          <p:nvPr>
            <p:ph type="ftr" sz="quarter" idx="11"/>
          </p:nvPr>
        </p:nvSpPr>
        <p:spPr/>
        <p:txBody>
          <a:bodyPr/>
          <a:lstStyle>
            <a:lvl1pPr defTabSz="685800">
              <a:defRPr>
                <a:solidFill>
                  <a:srgbClr val="000000"/>
                </a:solidFill>
                <a:cs typeface="Arial" panose="020B0604020202020204"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05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 name="Rectangle 6">
            <a:extLst>
              <a:ext uri="{FF2B5EF4-FFF2-40B4-BE49-F238E27FC236}">
                <a16:creationId xmlns:a16="http://schemas.microsoft.com/office/drawing/2014/main" id="{67D7577F-B17A-42BA-9213-B0D56D01A445}"/>
              </a:ext>
            </a:extLst>
          </p:cNvPr>
          <p:cNvSpPr>
            <a:spLocks noGrp="1" noChangeArrowheads="1"/>
          </p:cNvSpPr>
          <p:nvPr>
            <p:ph type="sldNum" sz="quarter" idx="12"/>
          </p:nvPr>
        </p:nvSpPr>
        <p:spPr/>
        <p:txBody>
          <a:bodyPr/>
          <a:lstStyle>
            <a:lvl1pPr defTabSz="685800">
              <a:defRPr>
                <a:solidFill>
                  <a:srgbClr val="000000"/>
                </a:solidFill>
                <a:cs typeface="Arial" panose="020B0604020202020204" pitchFamily="34" charset="0"/>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4DF74149-8E6F-4CF9-9BCE-D4E3EA1C6682}" type="slidenum">
              <a:rPr kumimoji="0" lang="en-US" altLang="en-US" sz="10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en-US" sz="105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562125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468B66-5A74-4FA8-97A6-26713949C3A8}"/>
              </a:ext>
            </a:extLst>
          </p:cNvPr>
          <p:cNvSpPr>
            <a:spLocks noGrp="1"/>
          </p:cNvSpPr>
          <p:nvPr>
            <p:ph type="dt" sz="half" idx="10"/>
          </p:nvPr>
        </p:nvSpPr>
        <p:spPr/>
        <p:txBody>
          <a:bodyPr/>
          <a:lstStyle>
            <a:lvl1pPr eaLnBrk="1" hangingPunct="1">
              <a:defRPr>
                <a:solidFill>
                  <a:srgbClr val="00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Times New Roman"/>
              <a:ea typeface="+mn-ea"/>
              <a:cs typeface="Arial" panose="020B0604020202020204" pitchFamily="34" charset="0"/>
            </a:endParaRPr>
          </a:p>
        </p:txBody>
      </p:sp>
      <p:sp>
        <p:nvSpPr>
          <p:cNvPr id="3" name="Footer Placeholder 2">
            <a:extLst>
              <a:ext uri="{FF2B5EF4-FFF2-40B4-BE49-F238E27FC236}">
                <a16:creationId xmlns:a16="http://schemas.microsoft.com/office/drawing/2014/main" id="{521156ED-A1D9-4397-ADEB-2603467C961F}"/>
              </a:ext>
            </a:extLst>
          </p:cNvPr>
          <p:cNvSpPr>
            <a:spLocks noGrp="1"/>
          </p:cNvSpPr>
          <p:nvPr>
            <p:ph type="ftr" sz="quarter" idx="11"/>
          </p:nvPr>
        </p:nvSpPr>
        <p:spPr/>
        <p:txBody>
          <a:bodyPr/>
          <a:lstStyle>
            <a:lvl1pPr eaLnBrk="1" hangingPunct="1">
              <a:defRPr>
                <a:solidFill>
                  <a:srgbClr val="000000"/>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Times New Roman"/>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CF3B50CE-3514-4579-835D-2CBF31967E6F}"/>
              </a:ext>
            </a:extLst>
          </p:cNvPr>
          <p:cNvSpPr>
            <a:spLocks noGrp="1"/>
          </p:cNvSpPr>
          <p:nvPr>
            <p:ph type="sldNum" sz="quarter" idx="12"/>
          </p:nvPr>
        </p:nvSpPr>
        <p:spPr/>
        <p:txBody>
          <a:bodyPr/>
          <a:lstStyle>
            <a:lvl1pPr eaLnBrk="1" hangingPunct="1">
              <a:defRPr>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6723931-D063-45CF-806C-AF62F4DC42C4}" type="slidenum">
              <a:rPr kumimoji="0" lang="en-US" altLang="en-US" sz="1400" b="0" i="0" u="none" strike="noStrike" kern="1200" cap="none" spc="0" normalizeH="0" baseline="0" noProof="0" smtClean="0">
                <a:ln>
                  <a:noFill/>
                </a:ln>
                <a:solidFill>
                  <a:srgbClr val="000000"/>
                </a:solidFill>
                <a:effectLst/>
                <a:uLnTx/>
                <a:uFillTx/>
                <a:latin typeface="Times New Roman"/>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000000"/>
              </a:solidFill>
              <a:effectLst/>
              <a:uLnTx/>
              <a:uFillTx/>
              <a:latin typeface="Times New Roman"/>
              <a:ea typeface="+mn-ea"/>
              <a:cs typeface="Arial" panose="020B0604020202020204" pitchFamily="34" charset="0"/>
            </a:endParaRPr>
          </a:p>
        </p:txBody>
      </p:sp>
    </p:spTree>
    <p:extLst>
      <p:ext uri="{BB962C8B-B14F-4D97-AF65-F5344CB8AC3E}">
        <p14:creationId xmlns:p14="http://schemas.microsoft.com/office/powerpoint/2010/main" val="22546319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CA2B6-AE12-E141-85FE-B47986DEEE01}" type="datetimeFigureOut">
              <a:rPr kumimoji="0" lang="en-US" sz="1200" b="0" i="0" u="none" strike="noStrike" kern="1200" cap="none" spc="0" normalizeH="0" baseline="0" noProof="0" smtClean="0">
                <a:ln>
                  <a:noFill/>
                </a:ln>
                <a:solidFill>
                  <a:prstClr val="white">
                    <a:alpha val="60000"/>
                  </a:prstClr>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3/17/2024</a:t>
            </a:fld>
            <a:endParaRPr kumimoji="0" lang="en-US" sz="1200" b="0" i="0" u="none" strike="noStrike" kern="1200" cap="none" spc="0" normalizeH="0" baseline="0" noProof="0" dirty="0">
              <a:ln>
                <a:noFill/>
              </a:ln>
              <a:solidFill>
                <a:prstClr val="white">
                  <a:alpha val="60000"/>
                </a:prstClr>
              </a:solidFill>
              <a:effectLst/>
              <a:uLnTx/>
              <a:uFillTx/>
              <a:latin typeface="Calibri"/>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8A0FA-90E5-F647-AC69-4F362DE3A183}" type="slidenum">
              <a:rPr kumimoji="0" lang="en-US" sz="1200" b="0" i="0" u="none" strike="noStrike" kern="1200" cap="none" spc="0" normalizeH="0" baseline="0" noProof="0" smtClean="0">
                <a:ln>
                  <a:noFill/>
                </a:ln>
                <a:solidFill>
                  <a:prstClr val="white">
                    <a:alpha val="60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alpha val="60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436016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0ECEBD9-3B73-4800-90BD-B0728D80D1A3}"/>
              </a:ext>
            </a:extLst>
          </p:cNvPr>
          <p:cNvSpPr>
            <a:spLocks noGrp="1" noChangeArrowheads="1"/>
          </p:cNvSpPr>
          <p:nvPr>
            <p:ph type="dt" sz="half" idx="10"/>
          </p:nvPr>
        </p:nvSpPr>
        <p:spPr/>
        <p:txBody>
          <a:bodyPr/>
          <a:lstStyle>
            <a:lvl1pPr defTabSz="685800" eaLnBrk="1" hangingPunct="1">
              <a:defRPr>
                <a:solidFill>
                  <a:srgbClr val="000000"/>
                </a:solidFill>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Times New Roman"/>
              <a:ea typeface="+mn-ea"/>
              <a:cs typeface="Arial" charset="0"/>
            </a:endParaRPr>
          </a:p>
        </p:txBody>
      </p:sp>
      <p:sp>
        <p:nvSpPr>
          <p:cNvPr id="3" name="Rectangle 5">
            <a:extLst>
              <a:ext uri="{FF2B5EF4-FFF2-40B4-BE49-F238E27FC236}">
                <a16:creationId xmlns:a16="http://schemas.microsoft.com/office/drawing/2014/main" id="{5FE3B540-AC88-4B02-B524-EE1A3DD1A6B7}"/>
              </a:ext>
            </a:extLst>
          </p:cNvPr>
          <p:cNvSpPr>
            <a:spLocks noGrp="1" noChangeArrowheads="1"/>
          </p:cNvSpPr>
          <p:nvPr>
            <p:ph type="ftr" sz="quarter" idx="11"/>
          </p:nvPr>
        </p:nvSpPr>
        <p:spPr/>
        <p:txBody>
          <a:bodyPr/>
          <a:lstStyle>
            <a:lvl1pPr defTabSz="685800" eaLnBrk="1" hangingPunct="1">
              <a:defRPr>
                <a:solidFill>
                  <a:srgbClr val="000000"/>
                </a:solidFill>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Times New Roman"/>
              <a:ea typeface="+mn-ea"/>
              <a:cs typeface="Arial" charset="0"/>
            </a:endParaRPr>
          </a:p>
        </p:txBody>
      </p:sp>
      <p:sp>
        <p:nvSpPr>
          <p:cNvPr id="4" name="Rectangle 6">
            <a:extLst>
              <a:ext uri="{FF2B5EF4-FFF2-40B4-BE49-F238E27FC236}">
                <a16:creationId xmlns:a16="http://schemas.microsoft.com/office/drawing/2014/main" id="{B2BF3C18-0C45-4521-AB51-A4346F4EC71F}"/>
              </a:ext>
            </a:extLst>
          </p:cNvPr>
          <p:cNvSpPr>
            <a:spLocks noGrp="1" noChangeArrowheads="1"/>
          </p:cNvSpPr>
          <p:nvPr>
            <p:ph type="sldNum" sz="quarter" idx="12"/>
          </p:nvPr>
        </p:nvSpPr>
        <p:spPr/>
        <p:txBody>
          <a:bodyPr/>
          <a:lstStyle>
            <a:lvl1pPr defTabSz="685800" eaLnBrk="1" hangingPunct="1">
              <a:defRPr>
                <a:solidFill>
                  <a:srgbClr val="000000"/>
                </a:solidFill>
                <a:cs typeface="Arial" panose="020B0604020202020204" pitchFamily="34" charset="0"/>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B06527F4-1AA0-45F4-B294-7D012952EC07}" type="slidenum">
              <a:rPr kumimoji="0" lang="en-US" altLang="en-US" sz="1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863909489"/>
      </p:ext>
    </p:extLst>
  </p:cSld>
  <p:clrMapOvr>
    <a:masterClrMapping/>
  </p:clrMapOvr>
  <p:transition spd="slow"/>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600"/>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3BC09E0-335B-4826-8280-8DD70F51DD28}"/>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A0D6A6D-C155-46FA-96B0-5732AE2B5C07}"/>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055CA29-656E-4848-8F2B-DA9AF4BA74D7}"/>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dirty="0"/>
          </a:p>
        </p:txBody>
      </p:sp>
      <p:sp>
        <p:nvSpPr>
          <p:cNvPr id="1029" name="Rectangle 5">
            <a:extLst>
              <a:ext uri="{FF2B5EF4-FFF2-40B4-BE49-F238E27FC236}">
                <a16:creationId xmlns:a16="http://schemas.microsoft.com/office/drawing/2014/main" id="{7DDB12AD-46E6-45B1-AAA6-A7308B894B1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dirty="0"/>
          </a:p>
        </p:txBody>
      </p:sp>
      <p:sp>
        <p:nvSpPr>
          <p:cNvPr id="1030" name="Rectangle 6">
            <a:extLst>
              <a:ext uri="{FF2B5EF4-FFF2-40B4-BE49-F238E27FC236}">
                <a16:creationId xmlns:a16="http://schemas.microsoft.com/office/drawing/2014/main" id="{803D4BEE-997F-4B9A-9C4F-3ABBDA0D6F4A}"/>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D0BF16D-F3AF-4656-B80A-F5C7CF94B9B3}" type="slidenum">
              <a:rPr lang="en-US" altLang="en-US"/>
              <a:pPr>
                <a:defRPr/>
              </a:pPr>
              <a:t>‹#›</a:t>
            </a:fld>
            <a:endParaRPr lang="en-US" altLang="en-US" dirty="0"/>
          </a:p>
        </p:txBody>
      </p:sp>
    </p:spTree>
    <p:extLst>
      <p:ext uri="{BB962C8B-B14F-4D97-AF65-F5344CB8AC3E}">
        <p14:creationId xmlns:p14="http://schemas.microsoft.com/office/powerpoint/2010/main" val="1529369274"/>
      </p:ext>
    </p:extLst>
  </p:cSld>
  <p:clrMap bg1="lt1" tx1="dk1" bg2="lt2" tx2="dk2" accent1="accent1" accent2="accent2" accent3="accent3" accent4="accent4" accent5="accent5" accent6="accent6" hlink="hlink" folHlink="folHlink"/>
  <p:sldLayoutIdLst>
    <p:sldLayoutId id="2147483946" r:id="rId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8E6C727-8EBE-94CC-6AB6-2DC3CB485FC8}"/>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D307C7A-F855-13C2-186B-7E4B76DBE9A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86F11E2-7E62-C243-4A8E-4DBA74C8336C}"/>
              </a:ext>
            </a:extLst>
          </p:cNvPr>
          <p:cNvSpPr>
            <a:spLocks noGrp="1" noChangeArrowheads="1"/>
          </p:cNvSpPr>
          <p:nvPr>
            <p:ph type="dt" sz="half" idx="2"/>
          </p:nvPr>
        </p:nvSpPr>
        <p:spPr bwMode="auto">
          <a:xfrm>
            <a:off x="914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dirty="0"/>
          </a:p>
        </p:txBody>
      </p:sp>
      <p:sp>
        <p:nvSpPr>
          <p:cNvPr id="1029" name="Rectangle 5">
            <a:extLst>
              <a:ext uri="{FF2B5EF4-FFF2-40B4-BE49-F238E27FC236}">
                <a16:creationId xmlns:a16="http://schemas.microsoft.com/office/drawing/2014/main" id="{21340B45-B109-5655-C24F-A2F633F5D9EA}"/>
              </a:ext>
            </a:extLst>
          </p:cNvPr>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dirty="0"/>
          </a:p>
        </p:txBody>
      </p:sp>
      <p:sp>
        <p:nvSpPr>
          <p:cNvPr id="1030" name="Rectangle 6">
            <a:extLst>
              <a:ext uri="{FF2B5EF4-FFF2-40B4-BE49-F238E27FC236}">
                <a16:creationId xmlns:a16="http://schemas.microsoft.com/office/drawing/2014/main" id="{0CC9881D-0D0C-0BB5-6C86-A14BFFC4A174}"/>
              </a:ext>
            </a:extLst>
          </p:cNvPr>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8045F9B2-71FC-4EF4-BCF6-9FD17C6974B0}" type="slidenum">
              <a:rPr lang="en-US" altLang="en-US"/>
              <a:pPr/>
              <a:t>‹#›</a:t>
            </a:fld>
            <a:endParaRPr lang="en-US" altLang="en-US" dirty="0"/>
          </a:p>
        </p:txBody>
      </p:sp>
    </p:spTree>
    <p:extLst>
      <p:ext uri="{BB962C8B-B14F-4D97-AF65-F5344CB8AC3E}">
        <p14:creationId xmlns:p14="http://schemas.microsoft.com/office/powerpoint/2010/main" val="3261179925"/>
      </p:ext>
    </p:extLst>
  </p:cSld>
  <p:clrMap bg1="lt1" tx1="dk1" bg2="lt2" tx2="dk2" accent1="accent1" accent2="accent2" accent3="accent3" accent4="accent4" accent5="accent5" accent6="accent6" hlink="hlink" folHlink="folHlink"/>
  <p:sldLayoutIdLst>
    <p:sldLayoutId id="2147484000"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3E080D"/>
        </a:solid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1352ECFA-78CC-4FD2-AA3A-E28ECB541D49}"/>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4387" name="Rectangle 3">
            <a:extLst>
              <a:ext uri="{FF2B5EF4-FFF2-40B4-BE49-F238E27FC236}">
                <a16:creationId xmlns:a16="http://schemas.microsoft.com/office/drawing/2014/main" id="{A2447667-7064-4FB0-8F1C-1EC025B41C74}"/>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4388" name="Rectangle 4">
            <a:extLst>
              <a:ext uri="{FF2B5EF4-FFF2-40B4-BE49-F238E27FC236}">
                <a16:creationId xmlns:a16="http://schemas.microsoft.com/office/drawing/2014/main" id="{659DB11E-8102-4973-8EBB-8DC722CE1FD0}"/>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dirty="0"/>
          </a:p>
        </p:txBody>
      </p:sp>
      <p:sp>
        <p:nvSpPr>
          <p:cNvPr id="144389" name="Rectangle 5">
            <a:extLst>
              <a:ext uri="{FF2B5EF4-FFF2-40B4-BE49-F238E27FC236}">
                <a16:creationId xmlns:a16="http://schemas.microsoft.com/office/drawing/2014/main" id="{C5A95D5A-C933-440B-8915-2D7B29CCF456}"/>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dirty="0"/>
          </a:p>
        </p:txBody>
      </p:sp>
      <p:sp>
        <p:nvSpPr>
          <p:cNvPr id="144390" name="Rectangle 6">
            <a:extLst>
              <a:ext uri="{FF2B5EF4-FFF2-40B4-BE49-F238E27FC236}">
                <a16:creationId xmlns:a16="http://schemas.microsoft.com/office/drawing/2014/main" id="{8E13AF61-EF05-4E43-BAF8-CA19235D59AB}"/>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9D8B742-08A8-46FD-BF81-8F83BD2A8AB6}" type="slidenum">
              <a:rPr lang="en-US" altLang="en-US"/>
              <a:pPr/>
              <a:t>‹#›</a:t>
            </a:fld>
            <a:endParaRPr lang="en-US" altLang="en-US" dirty="0"/>
          </a:p>
        </p:txBody>
      </p:sp>
    </p:spTree>
    <p:extLst>
      <p:ext uri="{BB962C8B-B14F-4D97-AF65-F5344CB8AC3E}">
        <p14:creationId xmlns:p14="http://schemas.microsoft.com/office/powerpoint/2010/main" val="2435396144"/>
      </p:ext>
    </p:extLst>
  </p:cSld>
  <p:clrMap bg1="lt1" tx1="dk1" bg2="lt2" tx2="dk2" accent1="accent1" accent2="accent2" accent3="accent3" accent4="accent4" accent5="accent5" accent6="accent6" hlink="hlink" folHlink="folHlink"/>
  <p:sldLayoutIdLst>
    <p:sldLayoutId id="2147484002"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CCBF3D-0C89-4083-9CC4-7B1C394867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E7AF6-9EA3-45DC-95F2-B1750BE02F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DF8A9-E43A-465E-9B3F-638DD43FF2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8571E-BEAA-4C56-9939-50B0707567AD}" type="datetimeFigureOut">
              <a:rPr lang="en-US" smtClean="0"/>
              <a:t>3/17/2024</a:t>
            </a:fld>
            <a:endParaRPr lang="en-US" dirty="0"/>
          </a:p>
        </p:txBody>
      </p:sp>
      <p:sp>
        <p:nvSpPr>
          <p:cNvPr id="5" name="Footer Placeholder 4">
            <a:extLst>
              <a:ext uri="{FF2B5EF4-FFF2-40B4-BE49-F238E27FC236}">
                <a16:creationId xmlns:a16="http://schemas.microsoft.com/office/drawing/2014/main" id="{962FED08-1FA8-46D1-981E-315673A6CC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3A03CC8-680F-483B-8D5B-76E97C6A56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1839C-EE6E-485B-BCA2-DE203EA73F63}" type="slidenum">
              <a:rPr lang="en-US" smtClean="0"/>
              <a:t>‹#›</a:t>
            </a:fld>
            <a:endParaRPr lang="en-US" dirty="0"/>
          </a:p>
        </p:txBody>
      </p:sp>
    </p:spTree>
    <p:extLst>
      <p:ext uri="{BB962C8B-B14F-4D97-AF65-F5344CB8AC3E}">
        <p14:creationId xmlns:p14="http://schemas.microsoft.com/office/powerpoint/2010/main" val="3905388650"/>
      </p:ext>
    </p:extLst>
  </p:cSld>
  <p:clrMap bg1="lt1" tx1="dk1" bg2="lt2" tx2="dk2" accent1="accent1" accent2="accent2" accent3="accent3" accent4="accent4" accent5="accent5" accent6="accent6" hlink="hlink" folHlink="folHlink"/>
  <p:sldLayoutIdLst>
    <p:sldLayoutId id="21474839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544BCEB-AFC6-4706-8CAD-C93E09D282BD}" type="slidenum">
              <a:rPr lang="en-US" altLang="en-US" smtClean="0"/>
              <a:pPr>
                <a:defRPr/>
              </a:pPr>
              <a:t>‹#›</a:t>
            </a:fld>
            <a:endParaRPr lang="en-US" altLang="en-US" dirty="0"/>
          </a:p>
        </p:txBody>
      </p:sp>
    </p:spTree>
    <p:extLst>
      <p:ext uri="{BB962C8B-B14F-4D97-AF65-F5344CB8AC3E}">
        <p14:creationId xmlns:p14="http://schemas.microsoft.com/office/powerpoint/2010/main" val="2318101134"/>
      </p:ext>
    </p:extLst>
  </p:cSld>
  <p:clrMap bg1="lt1" tx1="dk1" bg2="lt2" tx2="dk2" accent1="accent1" accent2="accent2" accent3="accent3" accent4="accent4" accent5="accent5" accent6="accent6" hlink="hlink" folHlink="folHlink"/>
  <p:sldLayoutIdLst>
    <p:sldLayoutId id="21474839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4600"/>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1FF0AC4-E427-D28C-C79E-31B53114AFF0}"/>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543BB025-266D-34A8-582E-99BD570E3689}"/>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51C3BE9-136D-20C2-34FF-DD0A69A2AD68}"/>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dirty="0"/>
          </a:p>
        </p:txBody>
      </p:sp>
      <p:sp>
        <p:nvSpPr>
          <p:cNvPr id="1029" name="Rectangle 5">
            <a:extLst>
              <a:ext uri="{FF2B5EF4-FFF2-40B4-BE49-F238E27FC236}">
                <a16:creationId xmlns:a16="http://schemas.microsoft.com/office/drawing/2014/main" id="{3CB0CC34-01CD-2085-4FB2-51484EA133B1}"/>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dirty="0"/>
          </a:p>
        </p:txBody>
      </p:sp>
      <p:sp>
        <p:nvSpPr>
          <p:cNvPr id="1030" name="Rectangle 6">
            <a:extLst>
              <a:ext uri="{FF2B5EF4-FFF2-40B4-BE49-F238E27FC236}">
                <a16:creationId xmlns:a16="http://schemas.microsoft.com/office/drawing/2014/main" id="{E5430CFF-EDC6-C7EF-3921-1D128DB33435}"/>
              </a:ext>
            </a:extLst>
          </p:cNvPr>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46432A3-CCAD-40E4-B7BA-5B3C23901F7F}" type="slidenum">
              <a:rPr lang="en-US" altLang="en-US"/>
              <a:pPr>
                <a:defRPr/>
              </a:pPr>
              <a:t>‹#›</a:t>
            </a:fld>
            <a:endParaRPr lang="en-US" altLang="en-US" dirty="0"/>
          </a:p>
        </p:txBody>
      </p:sp>
    </p:spTree>
    <p:extLst>
      <p:ext uri="{BB962C8B-B14F-4D97-AF65-F5344CB8AC3E}">
        <p14:creationId xmlns:p14="http://schemas.microsoft.com/office/powerpoint/2010/main" val="2581690596"/>
      </p:ext>
    </p:extLst>
  </p:cSld>
  <p:clrMap bg1="lt1" tx1="dk1" bg2="lt2" tx2="dk2" accent1="accent1" accent2="accent2" accent3="accent3" accent4="accent4" accent5="accent5" accent6="accent6" hlink="hlink" folHlink="folHlink"/>
  <p:sldLayoutIdLst>
    <p:sldLayoutId id="2147483988" r:id="rId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4600"/>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06026AF-2AE1-430C-A39B-9DD6B8933E36}"/>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5E44803F-9A04-4DB4-A6AC-3CA33E6E8EAE}"/>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7C405C-9149-4314-A167-037876217B2F}"/>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dirty="0"/>
          </a:p>
        </p:txBody>
      </p:sp>
      <p:sp>
        <p:nvSpPr>
          <p:cNvPr id="1029" name="Rectangle 5">
            <a:extLst>
              <a:ext uri="{FF2B5EF4-FFF2-40B4-BE49-F238E27FC236}">
                <a16:creationId xmlns:a16="http://schemas.microsoft.com/office/drawing/2014/main" id="{FA3E7984-F100-4CB5-AB4D-74EADE2AC88D}"/>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dirty="0"/>
          </a:p>
        </p:txBody>
      </p:sp>
      <p:sp>
        <p:nvSpPr>
          <p:cNvPr id="1030" name="Rectangle 6">
            <a:extLst>
              <a:ext uri="{FF2B5EF4-FFF2-40B4-BE49-F238E27FC236}">
                <a16:creationId xmlns:a16="http://schemas.microsoft.com/office/drawing/2014/main" id="{35D2101D-E4B3-4418-8A61-7A734936B72A}"/>
              </a:ext>
            </a:extLst>
          </p:cNvPr>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369FE30-6761-49CD-A3F7-6D064E11B19F}" type="slidenum">
              <a:rPr lang="en-US" altLang="en-US"/>
              <a:pPr>
                <a:defRPr/>
              </a:pPr>
              <a:t>‹#›</a:t>
            </a:fld>
            <a:endParaRPr lang="en-US" altLang="en-US" dirty="0"/>
          </a:p>
        </p:txBody>
      </p:sp>
    </p:spTree>
    <p:extLst>
      <p:ext uri="{BB962C8B-B14F-4D97-AF65-F5344CB8AC3E}">
        <p14:creationId xmlns:p14="http://schemas.microsoft.com/office/powerpoint/2010/main" val="1671134937"/>
      </p:ext>
    </p:extLst>
  </p:cSld>
  <p:clrMap bg1="lt1" tx1="dk1" bg2="lt2" tx2="dk2" accent1="accent1" accent2="accent2" accent3="accent3" accent4="accent4" accent5="accent5" accent6="accent6" hlink="hlink" folHlink="folHlink"/>
  <p:sldLayoutIdLst>
    <p:sldLayoutId id="2147483990" r:id="rId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4600"/>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C92F94D-2AD5-4313-8FE6-6FB14074F961}"/>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EB627356-35F8-405B-9B70-3139FAA7BE29}"/>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FCEFFC1-2BEA-4BC6-9E8E-8F11135114D1}"/>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vl1pPr>
          </a:lstStyle>
          <a:p>
            <a:pPr>
              <a:defRPr/>
            </a:pPr>
            <a:endParaRPr lang="en-US" altLang="en-US" dirty="0"/>
          </a:p>
        </p:txBody>
      </p:sp>
      <p:sp>
        <p:nvSpPr>
          <p:cNvPr id="1029" name="Rectangle 5">
            <a:extLst>
              <a:ext uri="{FF2B5EF4-FFF2-40B4-BE49-F238E27FC236}">
                <a16:creationId xmlns:a16="http://schemas.microsoft.com/office/drawing/2014/main" id="{8AAC6A7F-0740-409D-A7CA-AD2C0AED2C59}"/>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vl1pPr>
          </a:lstStyle>
          <a:p>
            <a:pPr>
              <a:defRPr/>
            </a:pPr>
            <a:endParaRPr lang="en-US" altLang="en-US" dirty="0"/>
          </a:p>
        </p:txBody>
      </p:sp>
      <p:sp>
        <p:nvSpPr>
          <p:cNvPr id="1030" name="Rectangle 6">
            <a:extLst>
              <a:ext uri="{FF2B5EF4-FFF2-40B4-BE49-F238E27FC236}">
                <a16:creationId xmlns:a16="http://schemas.microsoft.com/office/drawing/2014/main" id="{019EBEA6-B522-4137-A2BA-E346A175E3FF}"/>
              </a:ext>
            </a:extLst>
          </p:cNvPr>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8BADFB3F-0D57-4C32-AE44-376B6F664D0E}" type="slidenum">
              <a:rPr lang="en-US" altLang="en-US"/>
              <a:pPr>
                <a:defRPr/>
              </a:pPr>
              <a:t>‹#›</a:t>
            </a:fld>
            <a:endParaRPr lang="en-US" altLang="en-US" dirty="0"/>
          </a:p>
        </p:txBody>
      </p:sp>
    </p:spTree>
    <p:extLst>
      <p:ext uri="{BB962C8B-B14F-4D97-AF65-F5344CB8AC3E}">
        <p14:creationId xmlns:p14="http://schemas.microsoft.com/office/powerpoint/2010/main" val="735729012"/>
      </p:ext>
    </p:extLst>
  </p:cSld>
  <p:clrMap bg1="lt1" tx1="dk1" bg2="lt2" tx2="dk2" accent1="accent1" accent2="accent2" accent3="accent3" accent4="accent4" accent5="accent5" accent6="accent6" hlink="hlink" folHlink="folHlink"/>
  <p:sldLayoutIdLst>
    <p:sldLayoutId id="2147483992" r:id="rId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anose="02020603050405020304" pitchFamily="18" charset="0"/>
        </a:defRPr>
      </a:lvl2pPr>
      <a:lvl3pPr algn="ctr" rtl="0" eaLnBrk="0" fontAlgn="base" hangingPunct="0">
        <a:spcBef>
          <a:spcPct val="0"/>
        </a:spcBef>
        <a:spcAft>
          <a:spcPct val="0"/>
        </a:spcAft>
        <a:defRPr sz="3300">
          <a:solidFill>
            <a:schemeClr val="tx2"/>
          </a:solidFill>
          <a:latin typeface="Times New Roman" panose="02020603050405020304" pitchFamily="18" charset="0"/>
        </a:defRPr>
      </a:lvl3pPr>
      <a:lvl4pPr algn="ctr" rtl="0" eaLnBrk="0" fontAlgn="base" hangingPunct="0">
        <a:spcBef>
          <a:spcPct val="0"/>
        </a:spcBef>
        <a:spcAft>
          <a:spcPct val="0"/>
        </a:spcAft>
        <a:defRPr sz="3300">
          <a:solidFill>
            <a:schemeClr val="tx2"/>
          </a:solidFill>
          <a:latin typeface="Times New Roman" panose="02020603050405020304" pitchFamily="18" charset="0"/>
        </a:defRPr>
      </a:lvl4pPr>
      <a:lvl5pPr algn="ctr" rtl="0" eaLnBrk="0" fontAlgn="base" hangingPunct="0">
        <a:spcBef>
          <a:spcPct val="0"/>
        </a:spcBef>
        <a:spcAft>
          <a:spcPct val="0"/>
        </a:spcAft>
        <a:defRPr sz="3300">
          <a:solidFill>
            <a:schemeClr val="tx2"/>
          </a:solidFill>
          <a:latin typeface="Times New Roman" panose="02020603050405020304" pitchFamily="18" charset="0"/>
        </a:defRPr>
      </a:lvl5pPr>
      <a:lvl6pPr marL="342900" algn="ctr" rtl="0" fontAlgn="base">
        <a:spcBef>
          <a:spcPct val="0"/>
        </a:spcBef>
        <a:spcAft>
          <a:spcPct val="0"/>
        </a:spcAft>
        <a:defRPr sz="3300">
          <a:solidFill>
            <a:schemeClr val="tx2"/>
          </a:solidFill>
          <a:latin typeface="Times New Roman" panose="02020603050405020304" pitchFamily="18" charset="0"/>
        </a:defRPr>
      </a:lvl6pPr>
      <a:lvl7pPr marL="685800" algn="ctr" rtl="0" fontAlgn="base">
        <a:spcBef>
          <a:spcPct val="0"/>
        </a:spcBef>
        <a:spcAft>
          <a:spcPct val="0"/>
        </a:spcAft>
        <a:defRPr sz="3300">
          <a:solidFill>
            <a:schemeClr val="tx2"/>
          </a:solidFill>
          <a:latin typeface="Times New Roman" panose="02020603050405020304" pitchFamily="18" charset="0"/>
        </a:defRPr>
      </a:lvl7pPr>
      <a:lvl8pPr marL="1028700" algn="ctr" rtl="0" fontAlgn="base">
        <a:spcBef>
          <a:spcPct val="0"/>
        </a:spcBef>
        <a:spcAft>
          <a:spcPct val="0"/>
        </a:spcAft>
        <a:defRPr sz="3300">
          <a:solidFill>
            <a:schemeClr val="tx2"/>
          </a:solidFill>
          <a:latin typeface="Times New Roman" panose="02020603050405020304" pitchFamily="18" charset="0"/>
        </a:defRPr>
      </a:lvl8pPr>
      <a:lvl9pPr marL="1371600" algn="ctr" rtl="0" fontAlgn="base">
        <a:spcBef>
          <a:spcPct val="0"/>
        </a:spcBef>
        <a:spcAft>
          <a:spcPct val="0"/>
        </a:spcAft>
        <a:defRPr sz="3300">
          <a:solidFill>
            <a:schemeClr val="tx2"/>
          </a:solidFill>
          <a:latin typeface="Times New Roman" panose="02020603050405020304" pitchFamily="18"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832D2D"/>
            </a:gs>
            <a:gs pos="100000">
              <a:srgbClr val="3D1515"/>
            </a:gs>
          </a:gsLst>
          <a:path path="shape">
            <a:fillToRect l="50000" t="50000" r="50000" b="50000"/>
          </a:path>
        </a:gra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A37296C-EE22-41D2-BD05-8F7791CB815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C2D3FEE8-5338-429A-B2A1-4C93ACAF27F9}"/>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2276" name="Rectangle 4">
            <a:extLst>
              <a:ext uri="{FF2B5EF4-FFF2-40B4-BE49-F238E27FC236}">
                <a16:creationId xmlns:a16="http://schemas.microsoft.com/office/drawing/2014/main" id="{B82A982B-7DB4-41BD-A578-7229158D9864}"/>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dirty="0"/>
          </a:p>
        </p:txBody>
      </p:sp>
      <p:sp>
        <p:nvSpPr>
          <p:cNvPr id="182277" name="Rectangle 5">
            <a:extLst>
              <a:ext uri="{FF2B5EF4-FFF2-40B4-BE49-F238E27FC236}">
                <a16:creationId xmlns:a16="http://schemas.microsoft.com/office/drawing/2014/main" id="{47C3AE70-59C0-4D68-AEDA-33729D9529EF}"/>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dirty="0"/>
          </a:p>
        </p:txBody>
      </p:sp>
      <p:sp>
        <p:nvSpPr>
          <p:cNvPr id="182278" name="Rectangle 6">
            <a:extLst>
              <a:ext uri="{FF2B5EF4-FFF2-40B4-BE49-F238E27FC236}">
                <a16:creationId xmlns:a16="http://schemas.microsoft.com/office/drawing/2014/main" id="{FCD09120-0F98-4BCE-ADB7-AF0A05FBD394}"/>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544BCEB-AFC6-4706-8CAD-C93E09D282BD}" type="slidenum">
              <a:rPr lang="en-US" altLang="en-US"/>
              <a:pPr>
                <a:defRPr/>
              </a:pPr>
              <a:t>‹#›</a:t>
            </a:fld>
            <a:endParaRPr lang="en-US" altLang="en-US" dirty="0"/>
          </a:p>
        </p:txBody>
      </p:sp>
    </p:spTree>
    <p:extLst>
      <p:ext uri="{BB962C8B-B14F-4D97-AF65-F5344CB8AC3E}">
        <p14:creationId xmlns:p14="http://schemas.microsoft.com/office/powerpoint/2010/main" val="2586638678"/>
      </p:ext>
    </p:extLst>
  </p:cSld>
  <p:clrMap bg1="lt1" tx1="dk1" bg2="lt2" tx2="dk2" accent1="accent1" accent2="accent2" accent3="accent3" accent4="accent4" accent5="accent5" accent6="accent6" hlink="hlink" folHlink="folHlink"/>
  <p:sldLayoutIdLst>
    <p:sldLayoutId id="2147483994" r:id="rId1"/>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1969" r="99213">
                        <a14:foregroundMark x1="49213" y1="3593" x2="49213" y2="3593"/>
                        <a14:foregroundMark x1="79921" y1="97605" x2="79921" y2="97605"/>
                        <a14:foregroundMark x1="1969" y1="99401" x2="1969" y2="99401"/>
                        <a14:foregroundMark x1="30709" y1="48503" x2="30709" y2="48503"/>
                        <a14:foregroundMark x1="32283" y1="29940" x2="32283" y2="29940"/>
                        <a14:foregroundMark x1="19685" y1="61078" x2="19685" y2="61078"/>
                        <a14:foregroundMark x1="43701" y1="61078" x2="43701" y2="61078"/>
                        <a14:foregroundMark x1="35433" y1="56886" x2="35433" y2="56886"/>
                        <a14:foregroundMark x1="35433" y1="56886" x2="35433" y2="56886"/>
                        <a14:foregroundMark x1="37008" y1="55090" x2="32677" y2="42515"/>
                        <a14:foregroundMark x1="7087" y1="97006" x2="52362" y2="96407"/>
                        <a14:foregroundMark x1="77165" y1="58683" x2="55512" y2="1198"/>
                      </a14:backgroundRemoval>
                    </a14:imgEffect>
                  </a14:imgLayer>
                </a14:imgProps>
              </a:ext>
              <a:ext uri="{28A0092B-C50C-407E-A947-70E740481C1C}">
                <a14:useLocalDpi xmlns:a14="http://schemas.microsoft.com/office/drawing/2010/main" val="0"/>
              </a:ext>
            </a:extLst>
          </a:blip>
          <a:srcRect l="11969"/>
          <a:stretch/>
        </p:blipFill>
        <p:spPr>
          <a:xfrm flipH="1">
            <a:off x="8432800" y="4564240"/>
            <a:ext cx="3759200" cy="2105734"/>
          </a:xfrm>
          <a:prstGeom prst="rect">
            <a:avLst/>
          </a:prstGeom>
        </p:spPr>
      </p:pic>
      <p:sp>
        <p:nvSpPr>
          <p:cNvPr id="2" name="Title Placeholder 1"/>
          <p:cNvSpPr>
            <a:spLocks noGrp="1"/>
          </p:cNvSpPr>
          <p:nvPr>
            <p:ph type="title"/>
          </p:nvPr>
        </p:nvSpPr>
        <p:spPr>
          <a:xfrm>
            <a:off x="304800" y="258763"/>
            <a:ext cx="114808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800" y="1584325"/>
            <a:ext cx="11480801" cy="4648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27379" y="6340476"/>
            <a:ext cx="2708307" cy="365125"/>
          </a:xfrm>
          <a:prstGeom prst="rect">
            <a:avLst/>
          </a:prstGeom>
        </p:spPr>
        <p:txBody>
          <a:bodyPr vert="horz" lIns="91440" tIns="45720" rIns="91440" bIns="45720" rtlCol="0" anchor="ctr"/>
          <a:lstStyle>
            <a:lvl1pPr algn="l">
              <a:defRPr sz="1200">
                <a:solidFill>
                  <a:schemeClr val="bg1"/>
                </a:solidFill>
              </a:defRPr>
            </a:lvl1pPr>
          </a:lstStyle>
          <a:p>
            <a:pPr defTabSz="342900"/>
            <a:fld id="{2E7CA2B6-AE12-E141-85FE-B47986DEEE01}" type="datetimeFigureOut">
              <a:rPr lang="en-US" smtClean="0">
                <a:solidFill>
                  <a:prstClr val="white">
                    <a:alpha val="60000"/>
                  </a:prstClr>
                </a:solidFill>
              </a:rPr>
              <a:pPr defTabSz="342900"/>
              <a:t>3/17/2024</a:t>
            </a:fld>
            <a:endParaRPr lang="en-US" dirty="0">
              <a:solidFill>
                <a:prstClr val="white">
                  <a:alpha val="60000"/>
                </a:prstClr>
              </a:solidFill>
            </a:endParaRPr>
          </a:p>
        </p:txBody>
      </p:sp>
      <p:sp>
        <p:nvSpPr>
          <p:cNvPr id="5" name="Footer Placeholder 4"/>
          <p:cNvSpPr>
            <a:spLocks noGrp="1"/>
          </p:cNvSpPr>
          <p:nvPr>
            <p:ph type="ftr" sz="quarter" idx="3"/>
          </p:nvPr>
        </p:nvSpPr>
        <p:spPr>
          <a:xfrm>
            <a:off x="3093156" y="6340476"/>
            <a:ext cx="3533424" cy="365125"/>
          </a:xfrm>
          <a:prstGeom prst="rect">
            <a:avLst/>
          </a:prstGeom>
        </p:spPr>
        <p:txBody>
          <a:bodyPr vert="horz" lIns="91440" tIns="45720" rIns="91440" bIns="45720" rtlCol="0" anchor="ctr"/>
          <a:lstStyle>
            <a:lvl1pPr algn="ctr">
              <a:defRPr sz="1200">
                <a:solidFill>
                  <a:schemeClr val="bg1"/>
                </a:solidFill>
              </a:defRPr>
            </a:lvl1pPr>
          </a:lstStyle>
          <a:p>
            <a:pPr defTabSz="342900"/>
            <a:endParaRPr lang="en-US" dirty="0">
              <a:solidFill>
                <a:prstClr val="white">
                  <a:alpha val="60000"/>
                </a:prstClr>
              </a:solidFill>
            </a:endParaRPr>
          </a:p>
        </p:txBody>
      </p:sp>
      <p:sp>
        <p:nvSpPr>
          <p:cNvPr id="6" name="Slide Number Placeholder 5"/>
          <p:cNvSpPr>
            <a:spLocks noGrp="1"/>
          </p:cNvSpPr>
          <p:nvPr>
            <p:ph type="sldNum" sz="quarter" idx="4"/>
          </p:nvPr>
        </p:nvSpPr>
        <p:spPr>
          <a:xfrm>
            <a:off x="6626579" y="6340476"/>
            <a:ext cx="2923821" cy="365125"/>
          </a:xfrm>
          <a:prstGeom prst="rect">
            <a:avLst/>
          </a:prstGeom>
        </p:spPr>
        <p:txBody>
          <a:bodyPr vert="horz" lIns="91440" tIns="45720" rIns="91440" bIns="45720" rtlCol="0" anchor="ctr"/>
          <a:lstStyle>
            <a:lvl1pPr algn="r">
              <a:defRPr sz="1200">
                <a:solidFill>
                  <a:schemeClr val="bg1"/>
                </a:solidFill>
              </a:defRPr>
            </a:lvl1pPr>
          </a:lstStyle>
          <a:p>
            <a:pPr defTabSz="342900"/>
            <a:fld id="{DFC8A0FA-90E5-F647-AC69-4F362DE3A183}" type="slidenum">
              <a:rPr lang="en-US" smtClean="0">
                <a:solidFill>
                  <a:prstClr val="white">
                    <a:alpha val="60000"/>
                  </a:prstClr>
                </a:solidFill>
              </a:rPr>
              <a:pPr defTabSz="342900"/>
              <a:t>‹#›</a:t>
            </a:fld>
            <a:endParaRPr lang="en-US" dirty="0">
              <a:solidFill>
                <a:prstClr val="white">
                  <a:alpha val="60000"/>
                </a:prstClr>
              </a:solidFill>
            </a:endParaRPr>
          </a:p>
        </p:txBody>
      </p:sp>
    </p:spTree>
    <p:extLst>
      <p:ext uri="{BB962C8B-B14F-4D97-AF65-F5344CB8AC3E}">
        <p14:creationId xmlns:p14="http://schemas.microsoft.com/office/powerpoint/2010/main" val="1563157548"/>
      </p:ext>
    </p:extLst>
  </p:cSld>
  <p:clrMap bg1="lt1" tx1="dk1" bg2="lt2" tx2="dk2" accent1="accent1" accent2="accent2" accent3="accent3" accent4="accent4" accent5="accent5" accent6="accent6" hlink="hlink" folHlink="folHlink"/>
  <p:sldLayoutIdLst>
    <p:sldLayoutId id="2147483996" r:id="rId1"/>
  </p:sldLayoutIdLst>
  <p:txStyles>
    <p:titleStyle>
      <a:lvl1pPr algn="ctr" defTabSz="914400" rtl="0" eaLnBrk="1" latinLnBrk="0" hangingPunct="1">
        <a:spcBef>
          <a:spcPct val="0"/>
        </a:spcBef>
        <a:buNone/>
        <a:defRPr sz="5400" b="1" kern="1200">
          <a:ln w="19050">
            <a:solidFill>
              <a:schemeClr val="bg1"/>
            </a:solidFill>
          </a:ln>
          <a:solidFill>
            <a:schemeClr val="bg1"/>
          </a:solidFill>
          <a:effectLst>
            <a:outerShdw blurRad="38100" dist="38100" dir="2700000" algn="tl">
              <a:srgbClr val="000000">
                <a:alpha val="43137"/>
              </a:srgbClr>
            </a:outerShdw>
          </a:effectLst>
          <a:latin typeface="Microsoft New Tai Lue" panose="020B0502040204020203" pitchFamily="34" charset="0"/>
          <a:ea typeface="+mj-ea"/>
          <a:cs typeface="Microsoft New Tai Lue" panose="020B0502040204020203"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icrosoft New Tai Lue" panose="020B0502040204020203" pitchFamily="34" charset="0"/>
          <a:ea typeface="+mn-ea"/>
          <a:cs typeface="Microsoft New Tai Lue"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icrosoft New Tai Lue" panose="020B0502040204020203" pitchFamily="34" charset="0"/>
          <a:ea typeface="+mn-ea"/>
          <a:cs typeface="Microsoft New Tai Lue"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icrosoft New Tai Lue" panose="020B0502040204020203" pitchFamily="34" charset="0"/>
          <a:ea typeface="+mn-ea"/>
          <a:cs typeface="Microsoft New Tai Lue"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icrosoft New Tai Lue" panose="020B0502040204020203" pitchFamily="34" charset="0"/>
          <a:ea typeface="+mn-ea"/>
          <a:cs typeface="Microsoft New Tai Lue"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icrosoft New Tai Lue" panose="020B0502040204020203" pitchFamily="34" charset="0"/>
          <a:ea typeface="+mn-ea"/>
          <a:cs typeface="Microsoft New Tai Lue"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E080D"/>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92ABAB0-4D90-456F-9047-6AE850DC7F37}"/>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Rectangle 3">
            <a:extLst>
              <a:ext uri="{FF2B5EF4-FFF2-40B4-BE49-F238E27FC236}">
                <a16:creationId xmlns:a16="http://schemas.microsoft.com/office/drawing/2014/main" id="{CA40DBDB-642E-46DE-AED7-061AFAFC503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7876" name="Rectangle 4">
            <a:extLst>
              <a:ext uri="{FF2B5EF4-FFF2-40B4-BE49-F238E27FC236}">
                <a16:creationId xmlns:a16="http://schemas.microsoft.com/office/drawing/2014/main" id="{1B631987-1DDB-4BEA-99B6-2EC0CCA71F1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mn-lt"/>
                <a:cs typeface="Arial" charset="0"/>
              </a:defRPr>
            </a:lvl1pPr>
          </a:lstStyle>
          <a:p>
            <a:pPr>
              <a:defRPr/>
            </a:pPr>
            <a:endParaRPr lang="en-US" dirty="0"/>
          </a:p>
        </p:txBody>
      </p:sp>
      <p:sp>
        <p:nvSpPr>
          <p:cNvPr id="207877" name="Rectangle 5">
            <a:extLst>
              <a:ext uri="{FF2B5EF4-FFF2-40B4-BE49-F238E27FC236}">
                <a16:creationId xmlns:a16="http://schemas.microsoft.com/office/drawing/2014/main" id="{DAE198EC-A9BB-4E83-88FD-9930675AE5F0}"/>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mn-lt"/>
                <a:cs typeface="Arial" charset="0"/>
              </a:defRPr>
            </a:lvl1pPr>
          </a:lstStyle>
          <a:p>
            <a:pPr>
              <a:defRPr/>
            </a:pPr>
            <a:endParaRPr lang="en-US" dirty="0"/>
          </a:p>
        </p:txBody>
      </p:sp>
      <p:sp>
        <p:nvSpPr>
          <p:cNvPr id="207878" name="Rectangle 6">
            <a:extLst>
              <a:ext uri="{FF2B5EF4-FFF2-40B4-BE49-F238E27FC236}">
                <a16:creationId xmlns:a16="http://schemas.microsoft.com/office/drawing/2014/main" id="{ECA5396B-7D05-4A09-ACCB-8C82A619DCA5}"/>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CDB25D45-5EEB-4B8B-B0A5-C600065E1CEB}" type="slidenum">
              <a:rPr lang="en-US" altLang="en-US"/>
              <a:pPr/>
              <a:t>‹#›</a:t>
            </a:fld>
            <a:endParaRPr lang="en-US" altLang="en-US" dirty="0"/>
          </a:p>
        </p:txBody>
      </p:sp>
    </p:spTree>
    <p:extLst>
      <p:ext uri="{BB962C8B-B14F-4D97-AF65-F5344CB8AC3E}">
        <p14:creationId xmlns:p14="http://schemas.microsoft.com/office/powerpoint/2010/main" val="329343774"/>
      </p:ext>
    </p:extLst>
  </p:cSld>
  <p:clrMap bg1="lt1" tx1="dk1" bg2="lt2" tx2="dk2" accent1="accent1" accent2="accent2" accent3="accent3" accent4="accent4" accent5="accent5" accent6="accent6" hlink="hlink" folHlink="folHlink"/>
  <p:sldLayoutIdLst>
    <p:sldLayoutId id="2147483998" r:id="rId1"/>
  </p:sldLayoutIdLst>
  <p:transition spd="slow"/>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2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1.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10.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FF18F-38E3-398B-137F-BF365C931A0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7E9BE0C-E6A5-EBB7-D922-723A6CE3C4DB}"/>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14" name="Rectangle 13">
            <a:extLst>
              <a:ext uri="{FF2B5EF4-FFF2-40B4-BE49-F238E27FC236}">
                <a16:creationId xmlns:a16="http://schemas.microsoft.com/office/drawing/2014/main" id="{1C22F3A5-D13B-219C-8D41-8F9D4C7017B6}"/>
              </a:ext>
            </a:extLst>
          </p:cNvPr>
          <p:cNvSpPr/>
          <p:nvPr/>
        </p:nvSpPr>
        <p:spPr>
          <a:xfrm>
            <a:off x="152399" y="3886200"/>
            <a:ext cx="11887199" cy="2743199"/>
          </a:xfrm>
          <a:prstGeom prst="rect">
            <a:avLst/>
          </a:prstGeom>
          <a:solidFill>
            <a:srgbClr val="783867">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Box 4">
            <a:extLst>
              <a:ext uri="{FF2B5EF4-FFF2-40B4-BE49-F238E27FC236}">
                <a16:creationId xmlns:a16="http://schemas.microsoft.com/office/drawing/2014/main" id="{9038BA54-B84F-01E1-198B-41CC78C5048F}"/>
              </a:ext>
            </a:extLst>
          </p:cNvPr>
          <p:cNvSpPr txBox="1">
            <a:spLocks noChangeArrowheads="1"/>
          </p:cNvSpPr>
          <p:nvPr/>
        </p:nvSpPr>
        <p:spPr bwMode="auto">
          <a:xfrm>
            <a:off x="152400" y="4038600"/>
            <a:ext cx="11887198" cy="2462213"/>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6600" b="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Elijah: When You’re </a:t>
            </a:r>
            <a:br>
              <a:rPr lang="en-US" altLang="en-US" sz="6000" b="1" dirty="0">
                <a:ln w="19050">
                  <a:solidFill>
                    <a:srgbClr val="4E4D55"/>
                  </a:solidFill>
                </a:ln>
                <a:solidFill>
                  <a:schemeClr val="bg1"/>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br>
            <a:r>
              <a:rPr lang="en-US" altLang="en-US" sz="8800" b="1" i="1" dirty="0">
                <a:ln w="19050">
                  <a:solidFill>
                    <a:srgbClr val="402A89"/>
                  </a:solidFill>
                </a:ln>
                <a:solidFill>
                  <a:srgbClr val="FFC803"/>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Ready To Serve</a:t>
            </a:r>
            <a:endParaRPr kumimoji="0" lang="en-US" altLang="en-US" sz="8800" b="1" i="1" u="none" strike="noStrike" kern="1200" cap="none" spc="0" normalizeH="0" baseline="0" noProof="0" dirty="0">
              <a:ln w="19050">
                <a:solidFill>
                  <a:srgbClr val="402A89"/>
                </a:solidFill>
              </a:ln>
              <a:solidFill>
                <a:srgbClr val="FFC803"/>
              </a:solidFill>
              <a:effectLst>
                <a:outerShdw blurRad="38100" dist="38100" dir="2700000" algn="tl">
                  <a:srgbClr val="000000">
                    <a:alpha val="43137"/>
                  </a:srgbClr>
                </a:outerShdw>
              </a:effectLst>
              <a:uLnTx/>
              <a:uFillTx/>
              <a:latin typeface="Eras Bold ITC" panose="020B0907030504020204" pitchFamily="34" charset="0"/>
              <a:ea typeface="Segoe UI Black" panose="020B0A02040204020203"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0FA4AECD-4E4C-9428-40AC-3A46A8439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960435"/>
            <a:ext cx="1092833" cy="2068765"/>
          </a:xfrm>
          <a:prstGeom prst="rect">
            <a:avLst/>
          </a:prstGeom>
        </p:spPr>
      </p:pic>
      <p:sp>
        <p:nvSpPr>
          <p:cNvPr id="4" name="Oval 3">
            <a:extLst>
              <a:ext uri="{FF2B5EF4-FFF2-40B4-BE49-F238E27FC236}">
                <a16:creationId xmlns:a16="http://schemas.microsoft.com/office/drawing/2014/main" id="{FFBA8832-A744-8DFB-9E72-43C127F97829}"/>
              </a:ext>
            </a:extLst>
          </p:cNvPr>
          <p:cNvSpPr/>
          <p:nvPr/>
        </p:nvSpPr>
        <p:spPr>
          <a:xfrm>
            <a:off x="7620000" y="152400"/>
            <a:ext cx="4419600" cy="1371600"/>
          </a:xfrm>
          <a:prstGeom prst="ellipse">
            <a:avLst/>
          </a:prstGeom>
          <a:solidFill>
            <a:schemeClr val="bg1"/>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3">
            <a:extLst>
              <a:ext uri="{FF2B5EF4-FFF2-40B4-BE49-F238E27FC236}">
                <a16:creationId xmlns:a16="http://schemas.microsoft.com/office/drawing/2014/main" id="{6BEA6FE8-9EA7-E8E7-1E91-73FD211032EC}"/>
              </a:ext>
            </a:extLst>
          </p:cNvPr>
          <p:cNvSpPr txBox="1">
            <a:spLocks noChangeArrowheads="1"/>
          </p:cNvSpPr>
          <p:nvPr/>
        </p:nvSpPr>
        <p:spPr bwMode="auto">
          <a:xfrm>
            <a:off x="7698459" y="304800"/>
            <a:ext cx="42649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3D5265"/>
                </a:solidFill>
                <a:effectLst/>
                <a:uLnTx/>
                <a:uFillTx/>
                <a:latin typeface="Eras Bold ITC" panose="020B0907030504020204" pitchFamily="34" charset="0"/>
                <a:ea typeface="Arial Unicode MS" pitchFamily="34" charset="-128"/>
                <a:cs typeface="Arial" panose="020B0604020202020204" pitchFamily="34" charset="0"/>
              </a:rPr>
              <a:t>Paul J. Scharf, M.Div.</a:t>
            </a:r>
            <a:br>
              <a:rPr kumimoji="0" lang="en-US" altLang="en-US" sz="2400" b="1" i="0" u="none" strike="noStrike" kern="1200" cap="none" spc="0" normalizeH="0" baseline="0" noProof="0" dirty="0">
                <a:ln>
                  <a:noFill/>
                </a:ln>
                <a:solidFill>
                  <a:srgbClr val="3D5265"/>
                </a:solidFill>
                <a:effectLst/>
                <a:uLnTx/>
                <a:uFillTx/>
                <a:latin typeface="Eras Bold ITC" panose="020B0907030504020204" pitchFamily="34" charset="0"/>
                <a:ea typeface="Arial Unicode MS" pitchFamily="34" charset="-128"/>
                <a:cs typeface="Arial" panose="020B0604020202020204" pitchFamily="34" charset="0"/>
              </a:rPr>
            </a:br>
            <a:r>
              <a:rPr kumimoji="0" lang="en-US" altLang="en-US" sz="1800" b="1" i="0" u="none" strike="noStrike" kern="1200" cap="none" spc="0" normalizeH="0" baseline="0" noProof="0" dirty="0">
                <a:ln>
                  <a:noFill/>
                </a:ln>
                <a:solidFill>
                  <a:srgbClr val="3D5265"/>
                </a:solidFill>
                <a:effectLst/>
                <a:uLnTx/>
                <a:uFillTx/>
                <a:latin typeface="Candara" panose="020E0502030303020204" pitchFamily="34" charset="0"/>
                <a:ea typeface="Arial Unicode MS" pitchFamily="34" charset="-128"/>
                <a:cs typeface="Arial" panose="020B0604020202020204" pitchFamily="34" charset="0"/>
              </a:rPr>
              <a:t>Church Ministries Representative         </a:t>
            </a:r>
            <a:br>
              <a:rPr kumimoji="0" lang="en-US" altLang="en-US" sz="1800" b="1" i="0" u="none" strike="noStrike" kern="1200" cap="none" spc="0" normalizeH="0" baseline="0" noProof="0" dirty="0">
                <a:ln>
                  <a:noFill/>
                </a:ln>
                <a:solidFill>
                  <a:srgbClr val="3D5265"/>
                </a:solidFill>
                <a:effectLst/>
                <a:uLnTx/>
                <a:uFillTx/>
                <a:latin typeface="Candara" panose="020E0502030303020204" pitchFamily="34" charset="0"/>
                <a:ea typeface="Arial Unicode MS" pitchFamily="34" charset="-128"/>
                <a:cs typeface="Arial" panose="020B0604020202020204" pitchFamily="34" charset="0"/>
              </a:rPr>
            </a:br>
            <a:r>
              <a:rPr kumimoji="0" lang="en-US" altLang="en-US" sz="1800" b="1" i="0" u="none" strike="noStrike" kern="1200" cap="none" spc="0" normalizeH="0" baseline="0" noProof="0" dirty="0">
                <a:ln>
                  <a:noFill/>
                </a:ln>
                <a:solidFill>
                  <a:srgbClr val="3D5265"/>
                </a:solidFill>
                <a:effectLst/>
                <a:uLnTx/>
                <a:uFillTx/>
                <a:latin typeface="Candara" panose="020E0502030303020204" pitchFamily="34" charset="0"/>
                <a:ea typeface="Arial Unicode MS" pitchFamily="34" charset="-128"/>
                <a:cs typeface="Arial" panose="020B0604020202020204" pitchFamily="34" charset="0"/>
              </a:rPr>
              <a:t>foi.org/scharf         pscharf@foi.org</a:t>
            </a:r>
          </a:p>
        </p:txBody>
      </p:sp>
      <p:sp>
        <p:nvSpPr>
          <p:cNvPr id="12" name="Flowchart: Connector 11">
            <a:extLst>
              <a:ext uri="{FF2B5EF4-FFF2-40B4-BE49-F238E27FC236}">
                <a16:creationId xmlns:a16="http://schemas.microsoft.com/office/drawing/2014/main" id="{0CAA9FC7-D800-ABEA-57CF-3AEB9A10D301}"/>
              </a:ext>
            </a:extLst>
          </p:cNvPr>
          <p:cNvSpPr/>
          <p:nvPr/>
        </p:nvSpPr>
        <p:spPr>
          <a:xfrm>
            <a:off x="9601200" y="1066800"/>
            <a:ext cx="152400" cy="152400"/>
          </a:xfrm>
          <a:prstGeom prst="flowChartConnector">
            <a:avLst/>
          </a:prstGeom>
          <a:solidFill>
            <a:srgbClr val="3D5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Times New Roman"/>
              <a:ea typeface="+mn-ea"/>
              <a:cs typeface="Arial"/>
            </a:endParaRPr>
          </a:p>
        </p:txBody>
      </p:sp>
    </p:spTree>
    <p:extLst>
      <p:ext uri="{BB962C8B-B14F-4D97-AF65-F5344CB8AC3E}">
        <p14:creationId xmlns:p14="http://schemas.microsoft.com/office/powerpoint/2010/main" val="2579601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48092"/>
        </a:solidFill>
        <a:effectLst/>
      </p:bgPr>
    </p:bg>
    <p:spTree>
      <p:nvGrpSpPr>
        <p:cNvPr id="1" name="">
          <a:extLst>
            <a:ext uri="{FF2B5EF4-FFF2-40B4-BE49-F238E27FC236}">
              <a16:creationId xmlns:a16="http://schemas.microsoft.com/office/drawing/2014/main" id="{47016E19-DB0B-303F-5C73-9162C18B2AB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A53AFC-F0D3-663B-E60C-6C222EB570CA}"/>
              </a:ext>
            </a:extLst>
          </p:cNvPr>
          <p:cNvPicPr>
            <a:picLocks noChangeAspect="1"/>
          </p:cNvPicPr>
          <p:nvPr/>
        </p:nvPicPr>
        <p:blipFill rotWithShape="1">
          <a:blip r:embed="rId2"/>
          <a:srcRect t="10130" b="7811"/>
          <a:stretch/>
        </p:blipFill>
        <p:spPr>
          <a:xfrm>
            <a:off x="0" y="0"/>
            <a:ext cx="12192000" cy="6172200"/>
          </a:xfrm>
          <a:prstGeom prst="rect">
            <a:avLst/>
          </a:prstGeom>
        </p:spPr>
      </p:pic>
      <p:sp>
        <p:nvSpPr>
          <p:cNvPr id="7" name="Rectangle 6">
            <a:extLst>
              <a:ext uri="{FF2B5EF4-FFF2-40B4-BE49-F238E27FC236}">
                <a16:creationId xmlns:a16="http://schemas.microsoft.com/office/drawing/2014/main" id="{31E06546-F2FC-8664-2B9C-ADB9EDB0806C}"/>
              </a:ext>
            </a:extLst>
          </p:cNvPr>
          <p:cNvSpPr/>
          <p:nvPr/>
        </p:nvSpPr>
        <p:spPr>
          <a:xfrm>
            <a:off x="0" y="5867400"/>
            <a:ext cx="12192000" cy="990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 name="TextBox 2">
            <a:extLst>
              <a:ext uri="{FF2B5EF4-FFF2-40B4-BE49-F238E27FC236}">
                <a16:creationId xmlns:a16="http://schemas.microsoft.com/office/drawing/2014/main" id="{E3F7E3F4-92B3-A553-D844-FAD2FA3CD208}"/>
              </a:ext>
            </a:extLst>
          </p:cNvPr>
          <p:cNvSpPr txBox="1">
            <a:spLocks noChangeArrowheads="1"/>
          </p:cNvSpPr>
          <p:nvPr/>
        </p:nvSpPr>
        <p:spPr bwMode="auto">
          <a:xfrm>
            <a:off x="0" y="5842337"/>
            <a:ext cx="1219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AR JULIAN" panose="02000000000000000000" pitchFamily="2" charset="0"/>
                <a:ea typeface="+mn-ea"/>
                <a:cs typeface="Arial" panose="020B0604020202020204" pitchFamily="34" charset="0"/>
              </a:rPr>
              <a:t>PROPHECYTRACKER.ORG</a:t>
            </a:r>
          </a:p>
        </p:txBody>
      </p:sp>
      <p:pic>
        <p:nvPicPr>
          <p:cNvPr id="5" name="Picture 4">
            <a:extLst>
              <a:ext uri="{FF2B5EF4-FFF2-40B4-BE49-F238E27FC236}">
                <a16:creationId xmlns:a16="http://schemas.microsoft.com/office/drawing/2014/main" id="{25A271EC-8EB6-3CE4-1EAB-64EACE301E3B}"/>
              </a:ext>
            </a:extLst>
          </p:cNvPr>
          <p:cNvPicPr>
            <a:picLocks noChangeAspect="1"/>
          </p:cNvPicPr>
          <p:nvPr/>
        </p:nvPicPr>
        <p:blipFill rotWithShape="1">
          <a:blip r:embed="rId3"/>
          <a:srcRect l="1812" t="690" r="1533"/>
          <a:stretch/>
        </p:blipFill>
        <p:spPr>
          <a:xfrm>
            <a:off x="0" y="-802"/>
            <a:ext cx="12192000" cy="5868202"/>
          </a:xfrm>
          <a:prstGeom prst="rect">
            <a:avLst/>
          </a:prstGeom>
        </p:spPr>
      </p:pic>
    </p:spTree>
    <p:extLst>
      <p:ext uri="{BB962C8B-B14F-4D97-AF65-F5344CB8AC3E}">
        <p14:creationId xmlns:p14="http://schemas.microsoft.com/office/powerpoint/2010/main" val="138932037"/>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7E992DBB-C1B5-216D-A898-A88DCE49A4C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C3F82F0-40AC-A7C3-DA9A-006AC4E73C49}"/>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5B50BA6B-3BA3-FC21-EC00-3F531A49FB17}"/>
              </a:ext>
            </a:extLst>
          </p:cNvPr>
          <p:cNvSpPr txBox="1">
            <a:spLocks noChangeArrowheads="1"/>
          </p:cNvSpPr>
          <p:nvPr/>
        </p:nvSpPr>
        <p:spPr bwMode="auto">
          <a:xfrm>
            <a:off x="183246" y="304800"/>
            <a:ext cx="11795394" cy="38625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By using twelve stones,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he reaffirmed the spiritual unity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of God’s people in spite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of their political division.</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BD06195E-AE35-D62A-A4D2-610688BB6E27}"/>
              </a:ext>
            </a:extLst>
          </p:cNvPr>
          <p:cNvSpPr txBox="1">
            <a:spLocks noChangeArrowheads="1"/>
          </p:cNvSpPr>
          <p:nvPr/>
        </p:nvSpPr>
        <p:spPr bwMode="auto">
          <a:xfrm>
            <a:off x="2428871" y="4306431"/>
            <a:ext cx="9534527"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Warren W. Wiersbe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The BE Commentary: OT History</a:t>
            </a: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473</a:t>
            </a:r>
          </a:p>
        </p:txBody>
      </p:sp>
      <p:pic>
        <p:nvPicPr>
          <p:cNvPr id="2" name="Picture 2" descr="Renowned Pastor Warren Wiersbe Passes Away at 89">
            <a:extLst>
              <a:ext uri="{FF2B5EF4-FFF2-40B4-BE49-F238E27FC236}">
                <a16:creationId xmlns:a16="http://schemas.microsoft.com/office/drawing/2014/main" id="{2FB8D4CC-A42C-9091-7E97-802D3F4F03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22" t="6294" r="41926" b="16540"/>
          <a:stretch/>
        </p:blipFill>
        <p:spPr bwMode="auto">
          <a:xfrm>
            <a:off x="381000" y="3962400"/>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30DABFAB-A1D2-E068-65A8-D576E9AD7F9B}"/>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Exposition Commentary: OT History</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(Colorado Springs, CO: Cook Communications Ministries, 2003)</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4185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B01A8115-E9DC-F0DA-3926-4621ED1BD08E}"/>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C745FBDE-9BB6-927A-95E7-D67A21BA1837}"/>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28" name="Picture 4" descr="Woodrow Kroll - Strategic Servant of a Magnificent Master - God &amp; Company |  LinkedIn">
            <a:extLst>
              <a:ext uri="{FF2B5EF4-FFF2-40B4-BE49-F238E27FC236}">
                <a16:creationId xmlns:a16="http://schemas.microsoft.com/office/drawing/2014/main" id="{0452E9D4-00F7-234F-1829-51F783DFCE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1" t="-1257" r="6923" b="1257"/>
          <a:stretch/>
        </p:blipFill>
        <p:spPr bwMode="auto">
          <a:xfrm>
            <a:off x="365757" y="3956082"/>
            <a:ext cx="2072643" cy="2597118"/>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B41F7080-94FA-2C65-518A-2ED725ACBC97}"/>
              </a:ext>
            </a:extLst>
          </p:cNvPr>
          <p:cNvSpPr txBox="1">
            <a:spLocks noChangeArrowheads="1"/>
          </p:cNvSpPr>
          <p:nvPr/>
        </p:nvSpPr>
        <p:spPr bwMode="auto">
          <a:xfrm>
            <a:off x="228601" y="304800"/>
            <a:ext cx="11718324"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Like me, I’m sure you have one or two “God moments” that stand out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in your life above all others.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I call these “Aha!” or “Wow!” </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13" name="Text Box 6">
            <a:extLst>
              <a:ext uri="{FF2B5EF4-FFF2-40B4-BE49-F238E27FC236}">
                <a16:creationId xmlns:a16="http://schemas.microsoft.com/office/drawing/2014/main" id="{D48B9C4B-1D36-6AB0-7FFA-76E69762A055}"/>
              </a:ext>
            </a:extLst>
          </p:cNvPr>
          <p:cNvSpPr txBox="1">
            <a:spLocks noChangeArrowheads="1"/>
          </p:cNvSpPr>
          <p:nvPr/>
        </p:nvSpPr>
        <p:spPr bwMode="auto">
          <a:xfrm>
            <a:off x="2413628" y="4306431"/>
            <a:ext cx="954976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u="none" strike="noStrike" kern="1200" cap="none" spc="0" normalizeH="0" baseline="0" noProof="0" dirty="0">
                <a:ln w="635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Dr. Woodrow Kroll</a:t>
            </a:r>
            <a:br>
              <a:rPr kumimoji="0" lang="en-US" altLang="en-US" sz="4000" b="1" i="1" u="none" strike="noStrike" kern="1200" cap="none" spc="0" normalizeH="0" baseline="0" noProof="0" dirty="0">
                <a:ln w="635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Back to the Bible</a:t>
            </a: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May 2010</a:t>
            </a:r>
            <a:endParaRPr kumimoji="0" lang="en-US" altLang="en-US" sz="3600" b="1" i="0" u="none" strike="noStrike" kern="1200" cap="none" spc="0" normalizeH="0" baseline="0" noProof="0" dirty="0">
              <a:ln>
                <a:noFill/>
              </a:ln>
              <a:solidFill>
                <a:srgbClr val="02133D"/>
              </a:solidFill>
              <a:effectLst/>
              <a:uLnTx/>
              <a:uFillTx/>
              <a:latin typeface="Narkisim" panose="020E0502050101010101" pitchFamily="34" charset="-79"/>
              <a:ea typeface="+mn-ea"/>
              <a:cs typeface="Narkisim" panose="020E0502050101010101" pitchFamily="34" charset="-79"/>
            </a:endParaRPr>
          </a:p>
        </p:txBody>
      </p:sp>
      <p:sp>
        <p:nvSpPr>
          <p:cNvPr id="6" name="TextBox 5">
            <a:extLst>
              <a:ext uri="{FF2B5EF4-FFF2-40B4-BE49-F238E27FC236}">
                <a16:creationId xmlns:a16="http://schemas.microsoft.com/office/drawing/2014/main" id="{E0F35789-8B38-AC21-8470-B1586FEB1382}"/>
              </a:ext>
            </a:extLst>
          </p:cNvPr>
          <p:cNvSpPr txBox="1"/>
          <p:nvPr/>
        </p:nvSpPr>
        <p:spPr>
          <a:xfrm>
            <a:off x="304800" y="6705600"/>
            <a:ext cx="11614404" cy="184666"/>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US" sz="600" dirty="0">
                <a:solidFill>
                  <a:prstClr val="white"/>
                </a:solidFill>
              </a:rPr>
              <a:t>BacktotheBible.org</a:t>
            </a: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10872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2E6F2BB4-C63F-1417-74C8-26389878E7C6}"/>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AE0BCB5F-2235-F132-3CC3-062BD33C0EFD}"/>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28" name="Picture 4" descr="Woodrow Kroll - Strategic Servant of a Magnificent Master - God &amp; Company |  LinkedIn">
            <a:extLst>
              <a:ext uri="{FF2B5EF4-FFF2-40B4-BE49-F238E27FC236}">
                <a16:creationId xmlns:a16="http://schemas.microsoft.com/office/drawing/2014/main" id="{6489748D-151A-279E-F87C-79B1E58A59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1" t="-1257" r="6923" b="1257"/>
          <a:stretch/>
        </p:blipFill>
        <p:spPr bwMode="auto">
          <a:xfrm>
            <a:off x="365757" y="3956082"/>
            <a:ext cx="2072643" cy="2597118"/>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B8B24495-ECF0-F078-A791-DA426714A49E}"/>
              </a:ext>
            </a:extLst>
          </p:cNvPr>
          <p:cNvSpPr txBox="1">
            <a:spLocks noChangeArrowheads="1"/>
          </p:cNvSpPr>
          <p:nvPr/>
        </p:nvSpPr>
        <p:spPr bwMode="auto">
          <a:xfrm>
            <a:off x="228601" y="304800"/>
            <a:ext cx="11718324"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lang="en-US" altLang="en-US" sz="8000" b="1" i="1" dirty="0">
                <a:solidFill>
                  <a:srgbClr val="02133D"/>
                </a:solidFill>
                <a:latin typeface="AngsanaUPC" panose="02020603050405020304" pitchFamily="18" charset="-34"/>
                <a:cs typeface="AngsanaUPC" panose="02020603050405020304" pitchFamily="18" charset="-34"/>
              </a:rPr>
              <a:t>moments in time t</a:t>
            </a: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hat not only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serve as memorial stones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of God’s extraordinary goodness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towards you, but also spur you on </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13" name="Text Box 6">
            <a:extLst>
              <a:ext uri="{FF2B5EF4-FFF2-40B4-BE49-F238E27FC236}">
                <a16:creationId xmlns:a16="http://schemas.microsoft.com/office/drawing/2014/main" id="{079A8D4F-FF43-CC16-7F05-64160C3B5FEB}"/>
              </a:ext>
            </a:extLst>
          </p:cNvPr>
          <p:cNvSpPr txBox="1">
            <a:spLocks noChangeArrowheads="1"/>
          </p:cNvSpPr>
          <p:nvPr/>
        </p:nvSpPr>
        <p:spPr bwMode="auto">
          <a:xfrm>
            <a:off x="2413628" y="4306431"/>
            <a:ext cx="954976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u="none" strike="noStrike" kern="1200" cap="none" spc="0" normalizeH="0" baseline="0" noProof="0" dirty="0">
                <a:ln w="635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Dr. Woodrow Kroll</a:t>
            </a:r>
            <a:br>
              <a:rPr kumimoji="0" lang="en-US" altLang="en-US" sz="4000" b="1" i="1" u="none" strike="noStrike" kern="1200" cap="none" spc="0" normalizeH="0" baseline="0" noProof="0" dirty="0">
                <a:ln w="635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Back to the Bible</a:t>
            </a: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May 2010</a:t>
            </a:r>
            <a:endParaRPr kumimoji="0" lang="en-US" altLang="en-US" sz="3600" b="1" i="0" u="none" strike="noStrike" kern="1200" cap="none" spc="0" normalizeH="0" baseline="0" noProof="0" dirty="0">
              <a:ln>
                <a:noFill/>
              </a:ln>
              <a:solidFill>
                <a:srgbClr val="02133D"/>
              </a:solidFill>
              <a:effectLst/>
              <a:uLnTx/>
              <a:uFillTx/>
              <a:latin typeface="Narkisim" panose="020E0502050101010101" pitchFamily="34" charset="-79"/>
              <a:ea typeface="+mn-ea"/>
              <a:cs typeface="Narkisim" panose="020E0502050101010101" pitchFamily="34" charset="-79"/>
            </a:endParaRPr>
          </a:p>
        </p:txBody>
      </p:sp>
      <p:sp>
        <p:nvSpPr>
          <p:cNvPr id="6" name="TextBox 5">
            <a:extLst>
              <a:ext uri="{FF2B5EF4-FFF2-40B4-BE49-F238E27FC236}">
                <a16:creationId xmlns:a16="http://schemas.microsoft.com/office/drawing/2014/main" id="{F22E275F-61AE-59AC-0BE2-3FDC1C2536A5}"/>
              </a:ext>
            </a:extLst>
          </p:cNvPr>
          <p:cNvSpPr txBox="1"/>
          <p:nvPr/>
        </p:nvSpPr>
        <p:spPr>
          <a:xfrm>
            <a:off x="304800" y="6705600"/>
            <a:ext cx="11614404" cy="184666"/>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US" sz="600" dirty="0">
                <a:solidFill>
                  <a:prstClr val="white"/>
                </a:solidFill>
              </a:rPr>
              <a:t>BacktotheBible.org</a:t>
            </a: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21824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7CDA4992-FE3D-1E1B-8FF7-7F4B92268DDD}"/>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88C29A70-351A-F92B-3E84-5080D2BC799F}"/>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28" name="Picture 4" descr="Woodrow Kroll - Strategic Servant of a Magnificent Master - God &amp; Company |  LinkedIn">
            <a:extLst>
              <a:ext uri="{FF2B5EF4-FFF2-40B4-BE49-F238E27FC236}">
                <a16:creationId xmlns:a16="http://schemas.microsoft.com/office/drawing/2014/main" id="{D4FAFA7B-2914-F326-0220-AD7C89E101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1" t="-1257" r="6923" b="1257"/>
          <a:stretch/>
        </p:blipFill>
        <p:spPr bwMode="auto">
          <a:xfrm>
            <a:off x="365757" y="3956082"/>
            <a:ext cx="2072643" cy="2597118"/>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F2A8C231-D168-64D9-3B87-385B1AEBE407}"/>
              </a:ext>
            </a:extLst>
          </p:cNvPr>
          <p:cNvSpPr txBox="1">
            <a:spLocks noChangeArrowheads="1"/>
          </p:cNvSpPr>
          <p:nvPr/>
        </p:nvSpPr>
        <p:spPr bwMode="auto">
          <a:xfrm>
            <a:off x="228601" y="304800"/>
            <a:ext cx="11718324"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lang="en-US" altLang="en-US" sz="8000" b="1" i="1" dirty="0">
                <a:solidFill>
                  <a:srgbClr val="02133D"/>
                </a:solidFill>
                <a:latin typeface="AngsanaUPC" panose="02020603050405020304" pitchFamily="18" charset="-34"/>
                <a:cs typeface="AngsanaUPC" panose="02020603050405020304" pitchFamily="18" charset="-34"/>
              </a:rPr>
              <a:t>t</a:t>
            </a: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o contend for the plans and purposes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God has yet to fulfill in your life.</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13" name="Text Box 6">
            <a:extLst>
              <a:ext uri="{FF2B5EF4-FFF2-40B4-BE49-F238E27FC236}">
                <a16:creationId xmlns:a16="http://schemas.microsoft.com/office/drawing/2014/main" id="{6DF2E92A-2522-40D0-2536-448E9095283D}"/>
              </a:ext>
            </a:extLst>
          </p:cNvPr>
          <p:cNvSpPr txBox="1">
            <a:spLocks noChangeArrowheads="1"/>
          </p:cNvSpPr>
          <p:nvPr/>
        </p:nvSpPr>
        <p:spPr bwMode="auto">
          <a:xfrm>
            <a:off x="2413628" y="4306431"/>
            <a:ext cx="954976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u="none" strike="noStrike" kern="1200" cap="none" spc="0" normalizeH="0" baseline="0" noProof="0" dirty="0">
                <a:ln w="635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Dr. Woodrow Kroll</a:t>
            </a:r>
            <a:br>
              <a:rPr kumimoji="0" lang="en-US" altLang="en-US" sz="4000" b="1" i="1" u="none" strike="noStrike" kern="1200" cap="none" spc="0" normalizeH="0" baseline="0" noProof="0" dirty="0">
                <a:ln w="635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Back to the Bible</a:t>
            </a: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May 2010</a:t>
            </a:r>
            <a:endParaRPr kumimoji="0" lang="en-US" altLang="en-US" sz="3600" b="1" i="0" u="none" strike="noStrike" kern="1200" cap="none" spc="0" normalizeH="0" baseline="0" noProof="0" dirty="0">
              <a:ln>
                <a:noFill/>
              </a:ln>
              <a:solidFill>
                <a:srgbClr val="02133D"/>
              </a:solidFill>
              <a:effectLst/>
              <a:uLnTx/>
              <a:uFillTx/>
              <a:latin typeface="Narkisim" panose="020E0502050101010101" pitchFamily="34" charset="-79"/>
              <a:ea typeface="+mn-ea"/>
              <a:cs typeface="Narkisim" panose="020E0502050101010101" pitchFamily="34" charset="-79"/>
            </a:endParaRPr>
          </a:p>
        </p:txBody>
      </p:sp>
      <p:sp>
        <p:nvSpPr>
          <p:cNvPr id="6" name="TextBox 5">
            <a:extLst>
              <a:ext uri="{FF2B5EF4-FFF2-40B4-BE49-F238E27FC236}">
                <a16:creationId xmlns:a16="http://schemas.microsoft.com/office/drawing/2014/main" id="{5BD5689C-5C61-CDBC-CC92-4A702F78232C}"/>
              </a:ext>
            </a:extLst>
          </p:cNvPr>
          <p:cNvSpPr txBox="1"/>
          <p:nvPr/>
        </p:nvSpPr>
        <p:spPr>
          <a:xfrm>
            <a:off x="304800" y="6705600"/>
            <a:ext cx="11614404" cy="184666"/>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US" sz="600" dirty="0">
                <a:solidFill>
                  <a:prstClr val="white"/>
                </a:solidFill>
              </a:rPr>
              <a:t>BacktotheBible.org</a:t>
            </a: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959588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BEE6E-E5AD-7D28-C5F5-F014511F271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A62928-9FD0-F594-9EDF-B060D51BA84E}"/>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0947E2CC-6CD5-C335-FB1C-CC001E6795E0}"/>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D9E14392-4262-5A38-2E1D-907C2F499BEC}"/>
              </a:ext>
            </a:extLst>
          </p:cNvPr>
          <p:cNvSpPr txBox="1"/>
          <p:nvPr/>
        </p:nvSpPr>
        <p:spPr>
          <a:xfrm>
            <a:off x="152398" y="152401"/>
            <a:ext cx="11887197" cy="2308324"/>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“For our God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1"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is</a:t>
            </a: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 a consuming fire.”</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281335B4-1898-D8DE-3F71-D3862D7E63FD}"/>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Hebrews 12:29,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36695274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AAA9-0077-5F70-41E8-F7FC8FB53A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DB7B-F45C-A1F6-0D36-977072C3E727}"/>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4" name="Rectangle 3">
            <a:extLst>
              <a:ext uri="{FF2B5EF4-FFF2-40B4-BE49-F238E27FC236}">
                <a16:creationId xmlns:a16="http://schemas.microsoft.com/office/drawing/2014/main" id="{A54E8812-23E3-97E9-9DF9-CB4938E91A7D}"/>
              </a:ext>
            </a:extLst>
          </p:cNvPr>
          <p:cNvSpPr/>
          <p:nvPr/>
        </p:nvSpPr>
        <p:spPr>
          <a:xfrm>
            <a:off x="152401" y="152400"/>
            <a:ext cx="11887198" cy="6553199"/>
          </a:xfrm>
          <a:prstGeom prst="rect">
            <a:avLst/>
          </a:prstGeom>
          <a:solidFill>
            <a:srgbClr val="EB5B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5" name="TextBox 4">
            <a:extLst>
              <a:ext uri="{FF2B5EF4-FFF2-40B4-BE49-F238E27FC236}">
                <a16:creationId xmlns:a16="http://schemas.microsoft.com/office/drawing/2014/main" id="{BF0611AC-C30B-2F18-7C24-8D387D657F44}"/>
              </a:ext>
            </a:extLst>
          </p:cNvPr>
          <p:cNvSpPr txBox="1"/>
          <p:nvPr/>
        </p:nvSpPr>
        <p:spPr>
          <a:xfrm>
            <a:off x="152400" y="2247543"/>
            <a:ext cx="11887197" cy="2400657"/>
          </a:xfrm>
          <a:prstGeom prst="rect">
            <a:avLst/>
          </a:prstGeom>
          <a:noFill/>
        </p:spPr>
        <p:txBody>
          <a:bodyPr wrap="square">
            <a:spAutoFit/>
          </a:bodyPr>
          <a:lstStyle/>
          <a:p>
            <a:pPr algn="ctr"/>
            <a:r>
              <a:rPr lang="en-US" sz="15000" b="1" i="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Jezreel</a:t>
            </a:r>
            <a:endParaRPr lang="en-US" sz="15000" i="1" dirty="0"/>
          </a:p>
        </p:txBody>
      </p:sp>
    </p:spTree>
    <p:extLst>
      <p:ext uri="{BB962C8B-B14F-4D97-AF65-F5344CB8AC3E}">
        <p14:creationId xmlns:p14="http://schemas.microsoft.com/office/powerpoint/2010/main" val="3130818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CE00D-F9B2-4FCA-19E2-156ADF34A9B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A5AF30C-7BF6-03CE-F94D-037EC470955A}"/>
              </a:ext>
            </a:extLst>
          </p:cNvPr>
          <p:cNvSpPr txBox="1"/>
          <p:nvPr/>
        </p:nvSpPr>
        <p:spPr>
          <a:xfrm>
            <a:off x="5867400" y="66294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a:t>
            </a: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ESV Study Bible</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 636</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34654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8E7EA-AF49-10A2-E5B4-138F44D7FF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AA0845E-736E-CCDC-C9F4-1C81D480F541}"/>
              </a:ext>
            </a:extLst>
          </p:cNvPr>
          <p:cNvSpPr txBox="1"/>
          <p:nvPr/>
        </p:nvSpPr>
        <p:spPr>
          <a:xfrm>
            <a:off x="381000" y="2667000"/>
            <a:ext cx="1143000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a:solidFill>
                  <a:prstClr val="white"/>
                </a:solidFill>
                <a:latin typeface="Arial Black" panose="020B0A04020102020204" pitchFamily="34" charset="0"/>
                <a:cs typeface="AngsanaUPC" panose="02020603050405020304" pitchFamily="18" charset="-34"/>
              </a:rPr>
              <a:t>Mount Carmel to Jezreel</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 25 miles</a:t>
            </a:r>
            <a:endPar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endParaRPr>
          </a:p>
        </p:txBody>
      </p:sp>
      <p:sp>
        <p:nvSpPr>
          <p:cNvPr id="4" name="TextBox 3">
            <a:extLst>
              <a:ext uri="{FF2B5EF4-FFF2-40B4-BE49-F238E27FC236}">
                <a16:creationId xmlns:a16="http://schemas.microsoft.com/office/drawing/2014/main" id="{A6AB1863-3AB7-6B87-861C-0A5B325454F7}"/>
              </a:ext>
            </a:extLst>
          </p:cNvPr>
          <p:cNvSpPr txBox="1"/>
          <p:nvPr/>
        </p:nvSpPr>
        <p:spPr>
          <a:xfrm>
            <a:off x="5867400" y="66294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a:t>
            </a: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Knowledge Commentary: Old Testament</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 </a:t>
            </a:r>
            <a:r>
              <a:rPr lang="en-US" sz="600" dirty="0">
                <a:solidFill>
                  <a:prstClr val="white"/>
                </a:solidFill>
              </a:rPr>
              <a:t>527</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60170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3F4E3F"/>
        </a:solidFill>
        <a:effectLst/>
      </p:bgPr>
    </p:bg>
    <p:spTree>
      <p:nvGrpSpPr>
        <p:cNvPr id="1" name="">
          <a:extLst>
            <a:ext uri="{FF2B5EF4-FFF2-40B4-BE49-F238E27FC236}">
              <a16:creationId xmlns:a16="http://schemas.microsoft.com/office/drawing/2014/main" id="{ACB74CA0-A9CE-6917-F12C-3C4F412F00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ECA105A-1642-23EC-3D1E-E5B63F9DAA85}"/>
              </a:ext>
            </a:extLst>
          </p:cNvPr>
          <p:cNvPicPr>
            <a:picLocks noChangeAspect="1"/>
          </p:cNvPicPr>
          <p:nvPr/>
        </p:nvPicPr>
        <p:blipFill rotWithShape="1">
          <a:blip r:embed="rId2">
            <a:extLst>
              <a:ext uri="{28A0092B-C50C-407E-A947-70E740481C1C}">
                <a14:useLocalDpi xmlns:a14="http://schemas.microsoft.com/office/drawing/2010/main" val="0"/>
              </a:ext>
            </a:extLst>
          </a:blip>
          <a:srcRect b="43333"/>
          <a:stretch/>
        </p:blipFill>
        <p:spPr>
          <a:xfrm>
            <a:off x="2362200" y="0"/>
            <a:ext cx="7410427" cy="6858000"/>
          </a:xfrm>
          <a:prstGeom prst="rect">
            <a:avLst/>
          </a:prstGeom>
        </p:spPr>
      </p:pic>
      <p:sp>
        <p:nvSpPr>
          <p:cNvPr id="2" name="Oval 1">
            <a:extLst>
              <a:ext uri="{FF2B5EF4-FFF2-40B4-BE49-F238E27FC236}">
                <a16:creationId xmlns:a16="http://schemas.microsoft.com/office/drawing/2014/main" id="{9CF41EA2-36DA-9D76-F287-5EB76379C07C}"/>
              </a:ext>
            </a:extLst>
          </p:cNvPr>
          <p:cNvSpPr/>
          <p:nvPr/>
        </p:nvSpPr>
        <p:spPr>
          <a:xfrm>
            <a:off x="5486400" y="2057400"/>
            <a:ext cx="1447800" cy="533400"/>
          </a:xfrm>
          <a:prstGeom prst="ellipse">
            <a:avLst/>
          </a:prstGeom>
          <a:solidFill>
            <a:schemeClr val="accent1">
              <a:alpha val="0"/>
            </a:schemeClr>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a:extLst>
              <a:ext uri="{FF2B5EF4-FFF2-40B4-BE49-F238E27FC236}">
                <a16:creationId xmlns:a16="http://schemas.microsoft.com/office/drawing/2014/main" id="{CA9671A9-0100-60BC-902E-7E688C55C767}"/>
              </a:ext>
            </a:extLst>
          </p:cNvPr>
          <p:cNvCxnSpPr>
            <a:cxnSpLocks/>
            <a:stCxn id="2" idx="3"/>
          </p:cNvCxnSpPr>
          <p:nvPr/>
        </p:nvCxnSpPr>
        <p:spPr>
          <a:xfrm>
            <a:off x="5698425" y="2512685"/>
            <a:ext cx="1083375" cy="459115"/>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64041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7A9F2105-A437-CFE9-FFDF-063D6E39CE80}"/>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B58A0F67-35E2-5D48-7482-F9B5BEA4895C}"/>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CC97E6AD-048C-83CC-599E-2B1508FE2F09}"/>
              </a:ext>
            </a:extLst>
          </p:cNvPr>
          <p:cNvSpPr txBox="1">
            <a:spLocks noChangeArrowheads="1"/>
          </p:cNvSpPr>
          <p:nvPr/>
        </p:nvSpPr>
        <p:spPr bwMode="auto">
          <a:xfrm>
            <a:off x="183246" y="304800"/>
            <a:ext cx="1180903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Ahab … went to Jezreel,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where he had a palace (21:1)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and where Jezebel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was staying (19:1-2).</a:t>
            </a:r>
            <a:br>
              <a:rPr kumimoji="0" lang="en-US" altLang="en-US" sz="8000" b="1" i="1" u="none" strike="noStrike" kern="1200" cap="none" spc="0" normalizeH="0" baseline="0" noProof="0" dirty="0">
                <a:ln w="12700">
                  <a:noFill/>
                </a:ln>
                <a:solidFill>
                  <a:srgbClr val="13345B"/>
                </a:solidFill>
                <a:effectLst/>
                <a:uLnTx/>
                <a:uFillTx/>
                <a:latin typeface="AngsanaUPC" panose="02020603050405020304" pitchFamily="18" charset="-34"/>
                <a:ea typeface="+mn-ea"/>
                <a:cs typeface="AngsanaUPC" panose="02020603050405020304" pitchFamily="18" charset="-34"/>
              </a:rPr>
            </a:br>
            <a:endParaRPr kumimoji="0" lang="en-US" altLang="en-US" sz="3200" b="0" i="0" u="none" strike="noStrike" kern="1200" cap="none" spc="0" normalizeH="0" baseline="0" noProof="0" dirty="0">
              <a:ln>
                <a:noFill/>
              </a:ln>
              <a:solidFill>
                <a:srgbClr val="13345B"/>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46F68BA6-8195-7611-B8CF-09ACF434C5E4}"/>
              </a:ext>
            </a:extLst>
          </p:cNvPr>
          <p:cNvSpPr txBox="1">
            <a:spLocks noChangeArrowheads="1"/>
          </p:cNvSpPr>
          <p:nvPr/>
        </p:nvSpPr>
        <p:spPr bwMode="auto">
          <a:xfrm>
            <a:off x="2209800" y="4306431"/>
            <a:ext cx="9753598"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ESV Study Bible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Note on 1 Kings 18:45-46, p. 635</a:t>
            </a:r>
          </a:p>
        </p:txBody>
      </p:sp>
      <p:sp>
        <p:nvSpPr>
          <p:cNvPr id="13" name="TextBox 12">
            <a:extLst>
              <a:ext uri="{FF2B5EF4-FFF2-40B4-BE49-F238E27FC236}">
                <a16:creationId xmlns:a16="http://schemas.microsoft.com/office/drawing/2014/main" id="{27ADB693-BC02-3871-BA65-BFABFBD9D07E}"/>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(Wheaton, IL: Crossway, 2008)</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ESV Study Bible, Hardcover">
            <a:extLst>
              <a:ext uri="{FF2B5EF4-FFF2-40B4-BE49-F238E27FC236}">
                <a16:creationId xmlns:a16="http://schemas.microsoft.com/office/drawing/2014/main" id="{CEB071E8-DF54-53E6-1F7F-E92096D79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904720"/>
            <a:ext cx="1828800" cy="264848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307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EFB9"/>
        </a:solidFill>
        <a:effectLst/>
      </p:bgPr>
    </p:bg>
    <p:spTree>
      <p:nvGrpSpPr>
        <p:cNvPr id="1" name="">
          <a:extLst>
            <a:ext uri="{FF2B5EF4-FFF2-40B4-BE49-F238E27FC236}">
              <a16:creationId xmlns:a16="http://schemas.microsoft.com/office/drawing/2014/main" id="{D08D0698-0C40-4B69-54BC-D608690AE26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054796C-5DE0-6877-12CB-34B986633065}"/>
              </a:ext>
            </a:extLst>
          </p:cNvPr>
          <p:cNvPicPr>
            <a:picLocks noChangeAspect="1"/>
          </p:cNvPicPr>
          <p:nvPr/>
        </p:nvPicPr>
        <p:blipFill>
          <a:blip r:embed="rId2"/>
          <a:stretch>
            <a:fillRect/>
          </a:stretch>
        </p:blipFill>
        <p:spPr>
          <a:xfrm>
            <a:off x="0" y="0"/>
            <a:ext cx="12192000" cy="5970104"/>
          </a:xfrm>
          <a:prstGeom prst="rect">
            <a:avLst/>
          </a:prstGeom>
        </p:spPr>
      </p:pic>
      <p:sp>
        <p:nvSpPr>
          <p:cNvPr id="3" name="Rectangle 2">
            <a:extLst>
              <a:ext uri="{FF2B5EF4-FFF2-40B4-BE49-F238E27FC236}">
                <a16:creationId xmlns:a16="http://schemas.microsoft.com/office/drawing/2014/main" id="{8DEDC223-0ACB-CCEF-C39B-5778ECC40C3C}"/>
              </a:ext>
            </a:extLst>
          </p:cNvPr>
          <p:cNvSpPr/>
          <p:nvPr/>
        </p:nvSpPr>
        <p:spPr>
          <a:xfrm>
            <a:off x="0" y="5867400"/>
            <a:ext cx="12192000" cy="990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4" name="TextBox 2">
            <a:extLst>
              <a:ext uri="{FF2B5EF4-FFF2-40B4-BE49-F238E27FC236}">
                <a16:creationId xmlns:a16="http://schemas.microsoft.com/office/drawing/2014/main" id="{82A11E52-49B9-513C-F02A-001640856F41}"/>
              </a:ext>
            </a:extLst>
          </p:cNvPr>
          <p:cNvSpPr txBox="1">
            <a:spLocks noChangeArrowheads="1"/>
          </p:cNvSpPr>
          <p:nvPr/>
        </p:nvSpPr>
        <p:spPr bwMode="auto">
          <a:xfrm>
            <a:off x="0" y="5842337"/>
            <a:ext cx="1219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AR JULIAN" panose="02000000000000000000" pitchFamily="2" charset="0"/>
                <a:ea typeface="+mn-ea"/>
                <a:cs typeface="Arial" panose="020B0604020202020204" pitchFamily="34" charset="0"/>
              </a:rPr>
              <a:t>PROPHECYTODAY.COM</a:t>
            </a:r>
          </a:p>
        </p:txBody>
      </p:sp>
    </p:spTree>
    <p:extLst>
      <p:ext uri="{BB962C8B-B14F-4D97-AF65-F5344CB8AC3E}">
        <p14:creationId xmlns:p14="http://schemas.microsoft.com/office/powerpoint/2010/main" val="32780032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CE7CE7F8-F20C-17D8-AB50-E1CC8AA5207D}"/>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ABA59262-6FF6-4F35-9D73-C51FBFEA31CE}"/>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7CAD8235-A76E-E116-6DEF-B053722C0810}"/>
              </a:ext>
            </a:extLst>
          </p:cNvPr>
          <p:cNvSpPr txBox="1">
            <a:spLocks noChangeArrowheads="1"/>
          </p:cNvSpPr>
          <p:nvPr/>
        </p:nvSpPr>
        <p:spPr bwMode="auto">
          <a:xfrm>
            <a:off x="183246" y="304800"/>
            <a:ext cx="1180903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The fact that Elijah also went to Jezreel suggests that he thought his war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with Baal worship was over,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which turned out to be a misjudgment.</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B9714606-C168-4E06-8364-10F50C1275C3}"/>
              </a:ext>
            </a:extLst>
          </p:cNvPr>
          <p:cNvSpPr txBox="1">
            <a:spLocks noChangeArrowheads="1"/>
          </p:cNvSpPr>
          <p:nvPr/>
        </p:nvSpPr>
        <p:spPr bwMode="auto">
          <a:xfrm>
            <a:off x="2209800" y="4306431"/>
            <a:ext cx="9753598"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ESV Study Bible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Note on 1 Kings 18:45-46, p. 635</a:t>
            </a:r>
          </a:p>
        </p:txBody>
      </p:sp>
      <p:sp>
        <p:nvSpPr>
          <p:cNvPr id="13" name="TextBox 12">
            <a:extLst>
              <a:ext uri="{FF2B5EF4-FFF2-40B4-BE49-F238E27FC236}">
                <a16:creationId xmlns:a16="http://schemas.microsoft.com/office/drawing/2014/main" id="{19E96B20-53E8-C7DC-5369-BBC8A013B650}"/>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(Wheaton, IL: Crossway, 2008)</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ESV Study Bible, Hardcover">
            <a:extLst>
              <a:ext uri="{FF2B5EF4-FFF2-40B4-BE49-F238E27FC236}">
                <a16:creationId xmlns:a16="http://schemas.microsoft.com/office/drawing/2014/main" id="{439FF5ED-7193-8C5B-FF09-0EB74816A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904720"/>
            <a:ext cx="1828800" cy="264848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70814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0D8F2-C232-1244-4894-DBACDCBFCC6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F47282F-D39F-E347-01A5-A7B72E3BF3B2}"/>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08E65ED6-F92C-0729-EDE3-8F60D8A6D672}"/>
              </a:ext>
            </a:extLst>
          </p:cNvPr>
          <p:cNvSpPr/>
          <p:nvPr/>
        </p:nvSpPr>
        <p:spPr>
          <a:xfrm>
            <a:off x="152400" y="152400"/>
            <a:ext cx="11887199" cy="6553199"/>
          </a:xfrm>
          <a:prstGeom prst="rect">
            <a:avLst/>
          </a:prstGeom>
          <a:solidFill>
            <a:srgbClr val="0429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Tree>
    <p:extLst>
      <p:ext uri="{BB962C8B-B14F-4D97-AF65-F5344CB8AC3E}">
        <p14:creationId xmlns:p14="http://schemas.microsoft.com/office/powerpoint/2010/main" val="3348541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0D8F2-C232-1244-4894-DBACDCBFCC6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F47282F-D39F-E347-01A5-A7B72E3BF3B2}"/>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08E65ED6-F92C-0729-EDE3-8F60D8A6D672}"/>
              </a:ext>
            </a:extLst>
          </p:cNvPr>
          <p:cNvSpPr/>
          <p:nvPr/>
        </p:nvSpPr>
        <p:spPr>
          <a:xfrm>
            <a:off x="152400" y="152400"/>
            <a:ext cx="11887199" cy="6553199"/>
          </a:xfrm>
          <a:prstGeom prst="rect">
            <a:avLst/>
          </a:prstGeom>
          <a:solidFill>
            <a:srgbClr val="0429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1C9F34FE-09E8-566E-F4C1-D640D5EDC7E7}"/>
              </a:ext>
            </a:extLst>
          </p:cNvPr>
          <p:cNvSpPr txBox="1"/>
          <p:nvPr/>
        </p:nvSpPr>
        <p:spPr>
          <a:xfrm>
            <a:off x="152400" y="531924"/>
            <a:ext cx="11887199" cy="1381212"/>
          </a:xfrm>
          <a:prstGeom prst="rect">
            <a:avLst/>
          </a:prstGeom>
          <a:noFill/>
        </p:spPr>
        <p:txBody>
          <a:bodyPr wrap="square">
            <a:spAutoFit/>
          </a:bodyPr>
          <a:lstStyle/>
          <a:p>
            <a:pPr marL="0" marR="0" lvl="1" algn="ctr" defTabSz="914400" rtl="0" eaLnBrk="1" fontAlgn="base" latinLnBrk="0" hangingPunct="1">
              <a:lnSpc>
                <a:spcPts val="5000"/>
              </a:lnSpc>
              <a:spcBef>
                <a:spcPct val="50000"/>
              </a:spcBef>
              <a:spcAft>
                <a:spcPct val="0"/>
              </a:spcAft>
              <a:buClrTx/>
              <a:buSzTx/>
              <a:tabLst/>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had faithfully testified </a:t>
            </a:r>
            <a:b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b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of the prophetic vision entrusted to him.</a:t>
            </a:r>
          </a:p>
        </p:txBody>
      </p:sp>
    </p:spTree>
    <p:extLst>
      <p:ext uri="{BB962C8B-B14F-4D97-AF65-F5344CB8AC3E}">
        <p14:creationId xmlns:p14="http://schemas.microsoft.com/office/powerpoint/2010/main" val="32632476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0D8F2-C232-1244-4894-DBACDCBFCC6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F47282F-D39F-E347-01A5-A7B72E3BF3B2}"/>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08E65ED6-F92C-0729-EDE3-8F60D8A6D672}"/>
              </a:ext>
            </a:extLst>
          </p:cNvPr>
          <p:cNvSpPr/>
          <p:nvPr/>
        </p:nvSpPr>
        <p:spPr>
          <a:xfrm>
            <a:off x="152400" y="152400"/>
            <a:ext cx="11887199" cy="6553199"/>
          </a:xfrm>
          <a:prstGeom prst="rect">
            <a:avLst/>
          </a:prstGeom>
          <a:solidFill>
            <a:srgbClr val="0429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1C9F34FE-09E8-566E-F4C1-D640D5EDC7E7}"/>
              </a:ext>
            </a:extLst>
          </p:cNvPr>
          <p:cNvSpPr txBox="1"/>
          <p:nvPr/>
        </p:nvSpPr>
        <p:spPr>
          <a:xfrm>
            <a:off x="152400" y="531924"/>
            <a:ext cx="11887199" cy="2391745"/>
          </a:xfrm>
          <a:prstGeom prst="rect">
            <a:avLst/>
          </a:prstGeom>
          <a:noFill/>
        </p:spPr>
        <p:txBody>
          <a:bodyPr wrap="square">
            <a:spAutoFit/>
          </a:bodyPr>
          <a:lstStyle/>
          <a:p>
            <a:pPr marL="0" marR="0" lvl="1" algn="ctr" defTabSz="914400" rtl="0" eaLnBrk="1" fontAlgn="base" latinLnBrk="0" hangingPunct="1">
              <a:lnSpc>
                <a:spcPts val="5000"/>
              </a:lnSpc>
              <a:spcBef>
                <a:spcPct val="50000"/>
              </a:spcBef>
              <a:spcAft>
                <a:spcPct val="0"/>
              </a:spcAft>
              <a:buClrTx/>
              <a:buSzTx/>
              <a:tabLst/>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had faithfully testified </a:t>
            </a:r>
            <a:b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b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of the prophetic vision entrusted to him.</a:t>
            </a:r>
          </a:p>
          <a:p>
            <a:pPr marL="0" marR="0" lvl="1" algn="ctr" defTabSz="914400" rtl="0" eaLnBrk="1" fontAlgn="base" latinLnBrk="0" hangingPunct="1">
              <a:lnSpc>
                <a:spcPts val="5000"/>
              </a:lnSpc>
              <a:spcBef>
                <a:spcPct val="50000"/>
              </a:spcBef>
              <a:spcAft>
                <a:spcPct val="0"/>
              </a:spcAft>
              <a:buClrTx/>
              <a:buSzTx/>
              <a:tabLst/>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He also</a:t>
            </a: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 trusted God through times of great testing</a:t>
            </a: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a:t>
            </a:r>
          </a:p>
        </p:txBody>
      </p:sp>
    </p:spTree>
    <p:extLst>
      <p:ext uri="{BB962C8B-B14F-4D97-AF65-F5344CB8AC3E}">
        <p14:creationId xmlns:p14="http://schemas.microsoft.com/office/powerpoint/2010/main" val="987870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0D8F2-C232-1244-4894-DBACDCBFCC6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F47282F-D39F-E347-01A5-A7B72E3BF3B2}"/>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08E65ED6-F92C-0729-EDE3-8F60D8A6D672}"/>
              </a:ext>
            </a:extLst>
          </p:cNvPr>
          <p:cNvSpPr/>
          <p:nvPr/>
        </p:nvSpPr>
        <p:spPr>
          <a:xfrm>
            <a:off x="152400" y="152400"/>
            <a:ext cx="11887199" cy="6553199"/>
          </a:xfrm>
          <a:prstGeom prst="rect">
            <a:avLst/>
          </a:prstGeom>
          <a:solidFill>
            <a:srgbClr val="0429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1C9F34FE-09E8-566E-F4C1-D640D5EDC7E7}"/>
              </a:ext>
            </a:extLst>
          </p:cNvPr>
          <p:cNvSpPr txBox="1"/>
          <p:nvPr/>
        </p:nvSpPr>
        <p:spPr>
          <a:xfrm>
            <a:off x="152400" y="531924"/>
            <a:ext cx="11887199" cy="6064545"/>
          </a:xfrm>
          <a:prstGeom prst="rect">
            <a:avLst/>
          </a:prstGeom>
          <a:noFill/>
        </p:spPr>
        <p:txBody>
          <a:bodyPr wrap="square">
            <a:spAutoFit/>
          </a:bodyPr>
          <a:lstStyle/>
          <a:p>
            <a:pPr marL="0" marR="0" lvl="1" algn="ctr" defTabSz="914400" rtl="0" eaLnBrk="1" fontAlgn="base" latinLnBrk="0" hangingPunct="1">
              <a:lnSpc>
                <a:spcPts val="5000"/>
              </a:lnSpc>
              <a:spcBef>
                <a:spcPct val="50000"/>
              </a:spcBef>
              <a:spcAft>
                <a:spcPct val="0"/>
              </a:spcAft>
              <a:buClrTx/>
              <a:buSzTx/>
              <a:tabLst/>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had faithfully testified </a:t>
            </a:r>
            <a:b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b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of the prophetic vision entrusted to him.</a:t>
            </a:r>
          </a:p>
          <a:p>
            <a:pPr marL="0" marR="0" lvl="1" algn="ctr" defTabSz="914400" rtl="0" eaLnBrk="1" fontAlgn="base" latinLnBrk="0" hangingPunct="1">
              <a:lnSpc>
                <a:spcPts val="5000"/>
              </a:lnSpc>
              <a:spcBef>
                <a:spcPct val="50000"/>
              </a:spcBef>
              <a:spcAft>
                <a:spcPct val="0"/>
              </a:spcAft>
              <a:buClrTx/>
              <a:buSzTx/>
              <a:tabLst/>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He also</a:t>
            </a: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 trusted God through times of great testing</a:t>
            </a: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a:t>
            </a:r>
          </a:p>
          <a:p>
            <a:pPr marL="0" lvl="1" algn="ctr" eaLnBrk="1" hangingPunct="1">
              <a:lnSpc>
                <a:spcPts val="5000"/>
              </a:lnSpc>
              <a:spcBef>
                <a:spcPct val="50000"/>
              </a:spcBef>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God had sustained His servant through both </a:t>
            </a:r>
            <a:b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b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natural providences and supernatural miracles.</a:t>
            </a:r>
          </a:p>
          <a:p>
            <a:pPr marL="0" marR="0" lvl="1" algn="ctr" defTabSz="914400" rtl="0" eaLnBrk="1" fontAlgn="base" latinLnBrk="0" hangingPunct="1">
              <a:lnSpc>
                <a:spcPts val="5000"/>
              </a:lnSpc>
              <a:spcBef>
                <a:spcPct val="50000"/>
              </a:spcBef>
              <a:spcAft>
                <a:spcPct val="0"/>
              </a:spcAft>
              <a:buClrTx/>
              <a:buSzTx/>
              <a:tabLst/>
              <a:defRPr/>
            </a:pPr>
            <a:endPar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endParaRPr>
          </a:p>
          <a:p>
            <a:pPr marL="0" marR="0" lvl="1" algn="ctr" defTabSz="914400" rtl="0" eaLnBrk="1" fontAlgn="base" latinLnBrk="0" hangingPunct="1">
              <a:lnSpc>
                <a:spcPts val="5000"/>
              </a:lnSpc>
              <a:spcBef>
                <a:spcPct val="50000"/>
              </a:spcBef>
              <a:spcAft>
                <a:spcPct val="0"/>
              </a:spcAft>
              <a:buClrTx/>
              <a:buSzTx/>
              <a:tabLst/>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 </a:t>
            </a:r>
          </a:p>
        </p:txBody>
      </p:sp>
    </p:spTree>
    <p:extLst>
      <p:ext uri="{BB962C8B-B14F-4D97-AF65-F5344CB8AC3E}">
        <p14:creationId xmlns:p14="http://schemas.microsoft.com/office/powerpoint/2010/main" val="16531929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0D8F2-C232-1244-4894-DBACDCBFCC6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F47282F-D39F-E347-01A5-A7B72E3BF3B2}"/>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08E65ED6-F92C-0729-EDE3-8F60D8A6D672}"/>
              </a:ext>
            </a:extLst>
          </p:cNvPr>
          <p:cNvSpPr/>
          <p:nvPr/>
        </p:nvSpPr>
        <p:spPr>
          <a:xfrm>
            <a:off x="152400" y="152400"/>
            <a:ext cx="11887199" cy="6553199"/>
          </a:xfrm>
          <a:prstGeom prst="rect">
            <a:avLst/>
          </a:prstGeom>
          <a:solidFill>
            <a:srgbClr val="0429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1C9F34FE-09E8-566E-F4C1-D640D5EDC7E7}"/>
              </a:ext>
            </a:extLst>
          </p:cNvPr>
          <p:cNvSpPr txBox="1"/>
          <p:nvPr/>
        </p:nvSpPr>
        <p:spPr>
          <a:xfrm>
            <a:off x="152400" y="531924"/>
            <a:ext cx="11887199" cy="5695213"/>
          </a:xfrm>
          <a:prstGeom prst="rect">
            <a:avLst/>
          </a:prstGeom>
          <a:noFill/>
        </p:spPr>
        <p:txBody>
          <a:bodyPr wrap="square">
            <a:spAutoFit/>
          </a:bodyPr>
          <a:lstStyle/>
          <a:p>
            <a:pPr marL="0" marR="0" lvl="1" algn="ctr" defTabSz="914400" rtl="0" eaLnBrk="1" fontAlgn="base" latinLnBrk="0" hangingPunct="1">
              <a:lnSpc>
                <a:spcPts val="5000"/>
              </a:lnSpc>
              <a:spcBef>
                <a:spcPct val="50000"/>
              </a:spcBef>
              <a:spcAft>
                <a:spcPct val="0"/>
              </a:spcAft>
              <a:buClrTx/>
              <a:buSzTx/>
              <a:tabLst/>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had faithfully testified </a:t>
            </a:r>
            <a:b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b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of the prophetic vision entrusted to him.</a:t>
            </a:r>
          </a:p>
          <a:p>
            <a:pPr marL="0" marR="0" lvl="1" algn="ctr" defTabSz="914400" rtl="0" eaLnBrk="1" fontAlgn="base" latinLnBrk="0" hangingPunct="1">
              <a:lnSpc>
                <a:spcPts val="5000"/>
              </a:lnSpc>
              <a:spcBef>
                <a:spcPct val="50000"/>
              </a:spcBef>
              <a:spcAft>
                <a:spcPct val="0"/>
              </a:spcAft>
              <a:buClrTx/>
              <a:buSzTx/>
              <a:tabLst/>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He also</a:t>
            </a: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 trusted God through times of great testing</a:t>
            </a: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a:t>
            </a:r>
          </a:p>
          <a:p>
            <a:pPr marL="0" marR="0" lvl="1" algn="ctr" defTabSz="914400" rtl="0" eaLnBrk="1" fontAlgn="base" latinLnBrk="0" hangingPunct="1">
              <a:lnSpc>
                <a:spcPts val="5000"/>
              </a:lnSpc>
              <a:spcBef>
                <a:spcPct val="50000"/>
              </a:spcBef>
              <a:spcAft>
                <a:spcPct val="0"/>
              </a:spcAft>
              <a:buClrTx/>
              <a:buSzTx/>
              <a:tabLst/>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God had sustained His servant through both </a:t>
            </a:r>
            <a:b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b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natural providences and supernatural miracles.</a:t>
            </a:r>
          </a:p>
          <a:p>
            <a:pPr marL="0" marR="0" lvl="1" algn="ctr" defTabSz="914400" rtl="0" eaLnBrk="1" fontAlgn="base" latinLnBrk="0" hangingPunct="1">
              <a:lnSpc>
                <a:spcPts val="5000"/>
              </a:lnSpc>
              <a:spcBef>
                <a:spcPct val="50000"/>
              </a:spcBef>
              <a:spcAft>
                <a:spcPct val="0"/>
              </a:spcAft>
              <a:buClrTx/>
              <a:buSzTx/>
              <a:tabLst/>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 </a:t>
            </a: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N</a:t>
            </a: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ow God vindicated His servant </a:t>
            </a:r>
            <a:b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b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with a great victory on Mount Carmel.</a:t>
            </a:r>
          </a:p>
        </p:txBody>
      </p:sp>
    </p:spTree>
    <p:extLst>
      <p:ext uri="{BB962C8B-B14F-4D97-AF65-F5344CB8AC3E}">
        <p14:creationId xmlns:p14="http://schemas.microsoft.com/office/powerpoint/2010/main" val="40527316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5799D-D858-65A2-4062-8662180095C0}"/>
            </a:ext>
          </a:extLst>
        </p:cNvPr>
        <p:cNvGrpSpPr/>
        <p:nvPr/>
      </p:nvGrpSpPr>
      <p:grpSpPr>
        <a:xfrm>
          <a:off x="0" y="0"/>
          <a:ext cx="0" cy="0"/>
          <a:chOff x="0" y="0"/>
          <a:chExt cx="0" cy="0"/>
        </a:xfrm>
      </p:grpSpPr>
    </p:spTree>
    <p:extLst>
      <p:ext uri="{BB962C8B-B14F-4D97-AF65-F5344CB8AC3E}">
        <p14:creationId xmlns:p14="http://schemas.microsoft.com/office/powerpoint/2010/main" val="13998421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1E988-AC85-0E1D-28BA-083EA6FF3B5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AB2D406-C1F5-3BCC-6A51-6371FF5F7E1D}"/>
              </a:ext>
            </a:extLst>
          </p:cNvPr>
          <p:cNvSpPr txBox="1"/>
          <p:nvPr/>
        </p:nvSpPr>
        <p:spPr>
          <a:xfrm>
            <a:off x="381000" y="1548348"/>
            <a:ext cx="1143000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After the victory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on the mountaintop …</a:t>
            </a:r>
          </a:p>
        </p:txBody>
      </p:sp>
    </p:spTree>
    <p:extLst>
      <p:ext uri="{BB962C8B-B14F-4D97-AF65-F5344CB8AC3E}">
        <p14:creationId xmlns:p14="http://schemas.microsoft.com/office/powerpoint/2010/main" val="32879806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D3449-826F-4FB8-DCD4-194E66F0EA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A2B24B-48F5-8FE1-1BA2-1DF40F99B7C6}"/>
              </a:ext>
            </a:extLst>
          </p:cNvPr>
          <p:cNvSpPr txBox="1"/>
          <p:nvPr/>
        </p:nvSpPr>
        <p:spPr>
          <a:xfrm>
            <a:off x="381000" y="1548348"/>
            <a:ext cx="11430000" cy="378565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After the victory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on the mountaintop …</a:t>
            </a:r>
            <a:br>
              <a:rPr lang="en-US" sz="4800" dirty="0">
                <a:solidFill>
                  <a:prstClr val="white"/>
                </a:solidFill>
                <a:latin typeface="Arial Black" panose="020B0A04020102020204" pitchFamily="34" charset="0"/>
                <a:cs typeface="AngsanaUPC" panose="02020603050405020304" pitchFamily="18" charset="-34"/>
              </a:rPr>
            </a:b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came the descent </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into the valley.</a:t>
            </a: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  </a:t>
            </a:r>
          </a:p>
        </p:txBody>
      </p:sp>
    </p:spTree>
    <p:extLst>
      <p:ext uri="{BB962C8B-B14F-4D97-AF65-F5344CB8AC3E}">
        <p14:creationId xmlns:p14="http://schemas.microsoft.com/office/powerpoint/2010/main" val="29923784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F0B59-F958-BF25-A0C3-875FBFE934E4}"/>
            </a:ext>
          </a:extLst>
        </p:cNvPr>
        <p:cNvGrpSpPr/>
        <p:nvPr/>
      </p:nvGrpSpPr>
      <p:grpSpPr>
        <a:xfrm>
          <a:off x="0" y="0"/>
          <a:ext cx="0" cy="0"/>
          <a:chOff x="0" y="0"/>
          <a:chExt cx="0" cy="0"/>
        </a:xfrm>
      </p:grpSpPr>
    </p:spTree>
    <p:extLst>
      <p:ext uri="{BB962C8B-B14F-4D97-AF65-F5344CB8AC3E}">
        <p14:creationId xmlns:p14="http://schemas.microsoft.com/office/powerpoint/2010/main" val="384574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13E3E"/>
        </a:solidFill>
        <a:effectLst/>
      </p:bgPr>
    </p:bg>
    <p:spTree>
      <p:nvGrpSpPr>
        <p:cNvPr id="1" name="">
          <a:extLst>
            <a:ext uri="{FF2B5EF4-FFF2-40B4-BE49-F238E27FC236}">
              <a16:creationId xmlns:a16="http://schemas.microsoft.com/office/drawing/2014/main" id="{B8AFDDCA-89F9-553B-AFD4-0ABAE820FFF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FBB4758-D690-360D-4368-DBBBA1F697DB}"/>
              </a:ext>
            </a:extLst>
          </p:cNvPr>
          <p:cNvSpPr/>
          <p:nvPr/>
        </p:nvSpPr>
        <p:spPr>
          <a:xfrm>
            <a:off x="0" y="5867400"/>
            <a:ext cx="12192000" cy="990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4" name="TextBox 2">
            <a:extLst>
              <a:ext uri="{FF2B5EF4-FFF2-40B4-BE49-F238E27FC236}">
                <a16:creationId xmlns:a16="http://schemas.microsoft.com/office/drawing/2014/main" id="{22E99562-E48E-17EB-17ED-BAD058B30E27}"/>
              </a:ext>
            </a:extLst>
          </p:cNvPr>
          <p:cNvSpPr txBox="1">
            <a:spLocks noChangeArrowheads="1"/>
          </p:cNvSpPr>
          <p:nvPr/>
        </p:nvSpPr>
        <p:spPr bwMode="auto">
          <a:xfrm>
            <a:off x="0" y="5842337"/>
            <a:ext cx="1219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AR JULIAN" panose="02000000000000000000" pitchFamily="2" charset="0"/>
                <a:ea typeface="+mn-ea"/>
                <a:cs typeface="Arial" panose="020B0604020202020204" pitchFamily="34" charset="0"/>
              </a:rPr>
              <a:t>KHCB.ORG</a:t>
            </a:r>
          </a:p>
        </p:txBody>
      </p:sp>
      <p:pic>
        <p:nvPicPr>
          <p:cNvPr id="5" name="Picture 4">
            <a:extLst>
              <a:ext uri="{FF2B5EF4-FFF2-40B4-BE49-F238E27FC236}">
                <a16:creationId xmlns:a16="http://schemas.microsoft.com/office/drawing/2014/main" id="{D1FFFF97-8F80-0955-BC8F-BC8C70BC37B1}"/>
              </a:ext>
            </a:extLst>
          </p:cNvPr>
          <p:cNvPicPr>
            <a:picLocks noChangeAspect="1"/>
          </p:cNvPicPr>
          <p:nvPr/>
        </p:nvPicPr>
        <p:blipFill rotWithShape="1">
          <a:blip r:embed="rId2"/>
          <a:srcRect b="2496"/>
          <a:stretch/>
        </p:blipFill>
        <p:spPr>
          <a:xfrm>
            <a:off x="8021" y="533400"/>
            <a:ext cx="12183979" cy="4739373"/>
          </a:xfrm>
          <a:prstGeom prst="rect">
            <a:avLst/>
          </a:prstGeom>
        </p:spPr>
      </p:pic>
    </p:spTree>
    <p:extLst>
      <p:ext uri="{BB962C8B-B14F-4D97-AF65-F5344CB8AC3E}">
        <p14:creationId xmlns:p14="http://schemas.microsoft.com/office/powerpoint/2010/main" val="46306124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C948B-F42B-E28C-8F6A-4FD7B36554D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22E5E41-744A-8B63-8361-896EFF6C8FC7}"/>
              </a:ext>
            </a:extLst>
          </p:cNvPr>
          <p:cNvSpPr txBox="1"/>
          <p:nvPr/>
        </p:nvSpPr>
        <p:spPr>
          <a:xfrm>
            <a:off x="381000" y="1548348"/>
            <a:ext cx="1143000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a:solidFill>
                  <a:prstClr val="white"/>
                </a:solidFill>
                <a:latin typeface="Arial Black" panose="020B0A04020102020204" pitchFamily="34" charset="0"/>
                <a:cs typeface="AngsanaUPC" panose="02020603050405020304" pitchFamily="18" charset="-34"/>
              </a:rPr>
              <a:t>Sometimes it is </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a</a:t>
            </a: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fter the victory …</a:t>
            </a:r>
          </a:p>
        </p:txBody>
      </p:sp>
    </p:spTree>
    <p:extLst>
      <p:ext uri="{BB962C8B-B14F-4D97-AF65-F5344CB8AC3E}">
        <p14:creationId xmlns:p14="http://schemas.microsoft.com/office/powerpoint/2010/main" val="37955316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8EC96-160C-5A9F-A0A6-35E957F39DC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E68FEE8-F125-CAEA-E384-854EAAC48853}"/>
              </a:ext>
            </a:extLst>
          </p:cNvPr>
          <p:cNvSpPr txBox="1"/>
          <p:nvPr/>
        </p:nvSpPr>
        <p:spPr>
          <a:xfrm>
            <a:off x="381000" y="1548348"/>
            <a:ext cx="11430000" cy="378565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a:solidFill>
                  <a:prstClr val="white"/>
                </a:solidFill>
                <a:latin typeface="Arial Black" panose="020B0A04020102020204" pitchFamily="34" charset="0"/>
                <a:cs typeface="AngsanaUPC" panose="02020603050405020304" pitchFamily="18" charset="-34"/>
              </a:rPr>
              <a:t>Sometimes it is </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a</a:t>
            </a: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fter the victory …</a:t>
            </a:r>
            <a:br>
              <a:rPr lang="en-US" sz="4800" dirty="0">
                <a:solidFill>
                  <a:prstClr val="white"/>
                </a:solidFill>
                <a:latin typeface="Arial Black" panose="020B0A04020102020204" pitchFamily="34" charset="0"/>
                <a:cs typeface="AngsanaUPC" panose="02020603050405020304" pitchFamily="18" charset="-34"/>
              </a:rPr>
            </a:b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that the real </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battle begins.</a:t>
            </a: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  </a:t>
            </a:r>
          </a:p>
        </p:txBody>
      </p:sp>
    </p:spTree>
    <p:extLst>
      <p:ext uri="{BB962C8B-B14F-4D97-AF65-F5344CB8AC3E}">
        <p14:creationId xmlns:p14="http://schemas.microsoft.com/office/powerpoint/2010/main" val="1904344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E0047-E7C4-C3D2-DBE4-C994F36A6D9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B509D61-BDE6-35D5-7529-8ECE8A3D105B}"/>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14" name="Rectangle 13">
            <a:extLst>
              <a:ext uri="{FF2B5EF4-FFF2-40B4-BE49-F238E27FC236}">
                <a16:creationId xmlns:a16="http://schemas.microsoft.com/office/drawing/2014/main" id="{D35DFC0F-CC12-7883-BAD0-6633A46FF4BA}"/>
              </a:ext>
            </a:extLst>
          </p:cNvPr>
          <p:cNvSpPr/>
          <p:nvPr/>
        </p:nvSpPr>
        <p:spPr>
          <a:xfrm>
            <a:off x="152399" y="3886200"/>
            <a:ext cx="11887199" cy="2743199"/>
          </a:xfrm>
          <a:prstGeom prst="rect">
            <a:avLst/>
          </a:prstGeom>
          <a:solidFill>
            <a:srgbClr val="783867">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Box 4">
            <a:extLst>
              <a:ext uri="{FF2B5EF4-FFF2-40B4-BE49-F238E27FC236}">
                <a16:creationId xmlns:a16="http://schemas.microsoft.com/office/drawing/2014/main" id="{0E4C8D54-969E-2A02-4D92-C3EF76F64602}"/>
              </a:ext>
            </a:extLst>
          </p:cNvPr>
          <p:cNvSpPr txBox="1">
            <a:spLocks noChangeArrowheads="1"/>
          </p:cNvSpPr>
          <p:nvPr/>
        </p:nvSpPr>
        <p:spPr bwMode="auto">
          <a:xfrm>
            <a:off x="152400" y="4038600"/>
            <a:ext cx="11887198" cy="2462213"/>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6600" b="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Elijah: When You’re </a:t>
            </a:r>
            <a:br>
              <a:rPr lang="en-US" altLang="en-US" sz="6000" b="1" dirty="0">
                <a:ln w="19050">
                  <a:solidFill>
                    <a:srgbClr val="4E4D55"/>
                  </a:solidFill>
                </a:ln>
                <a:solidFill>
                  <a:schemeClr val="bg1"/>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br>
            <a:r>
              <a:rPr lang="en-US" altLang="en-US" sz="8800" b="1" i="1" dirty="0">
                <a:ln w="19050">
                  <a:solidFill>
                    <a:srgbClr val="402A89"/>
                  </a:solidFill>
                </a:ln>
                <a:solidFill>
                  <a:srgbClr val="FFC803"/>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Ready To Serve</a:t>
            </a:r>
            <a:endParaRPr kumimoji="0" lang="en-US" altLang="en-US" sz="8800" b="1" i="1" u="none" strike="noStrike" kern="1200" cap="none" spc="0" normalizeH="0" baseline="0" noProof="0" dirty="0">
              <a:ln w="19050">
                <a:solidFill>
                  <a:srgbClr val="402A89"/>
                </a:solidFill>
              </a:ln>
              <a:solidFill>
                <a:srgbClr val="FFC803"/>
              </a:solidFill>
              <a:effectLst>
                <a:outerShdw blurRad="38100" dist="38100" dir="2700000" algn="tl">
                  <a:srgbClr val="000000">
                    <a:alpha val="43137"/>
                  </a:srgbClr>
                </a:outerShdw>
              </a:effectLst>
              <a:uLnTx/>
              <a:uFillTx/>
              <a:latin typeface="Eras Bold ITC" panose="020B0907030504020204" pitchFamily="34" charset="0"/>
              <a:ea typeface="Segoe UI Black" panose="020B0A02040204020203"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B0735EEC-0DC1-D9C5-163C-C161D1DB6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960435"/>
            <a:ext cx="1092833" cy="2068765"/>
          </a:xfrm>
          <a:prstGeom prst="rect">
            <a:avLst/>
          </a:prstGeom>
        </p:spPr>
      </p:pic>
      <p:sp>
        <p:nvSpPr>
          <p:cNvPr id="4" name="Oval 3">
            <a:extLst>
              <a:ext uri="{FF2B5EF4-FFF2-40B4-BE49-F238E27FC236}">
                <a16:creationId xmlns:a16="http://schemas.microsoft.com/office/drawing/2014/main" id="{C8C9EA12-0688-FF11-9296-509E1FDDB83F}"/>
              </a:ext>
            </a:extLst>
          </p:cNvPr>
          <p:cNvSpPr/>
          <p:nvPr/>
        </p:nvSpPr>
        <p:spPr>
          <a:xfrm>
            <a:off x="7620000" y="152400"/>
            <a:ext cx="4419600" cy="1371600"/>
          </a:xfrm>
          <a:prstGeom prst="ellipse">
            <a:avLst/>
          </a:prstGeom>
          <a:solidFill>
            <a:schemeClr val="bg1"/>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3">
            <a:extLst>
              <a:ext uri="{FF2B5EF4-FFF2-40B4-BE49-F238E27FC236}">
                <a16:creationId xmlns:a16="http://schemas.microsoft.com/office/drawing/2014/main" id="{851D3F9E-E363-803D-6BC0-7C0BD524D271}"/>
              </a:ext>
            </a:extLst>
          </p:cNvPr>
          <p:cNvSpPr txBox="1">
            <a:spLocks noChangeArrowheads="1"/>
          </p:cNvSpPr>
          <p:nvPr/>
        </p:nvSpPr>
        <p:spPr bwMode="auto">
          <a:xfrm>
            <a:off x="7698459" y="304800"/>
            <a:ext cx="42649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3D5265"/>
                </a:solidFill>
                <a:effectLst/>
                <a:uLnTx/>
                <a:uFillTx/>
                <a:latin typeface="Eras Bold ITC" panose="020B0907030504020204" pitchFamily="34" charset="0"/>
                <a:ea typeface="Arial Unicode MS" pitchFamily="34" charset="-128"/>
                <a:cs typeface="Arial" panose="020B0604020202020204" pitchFamily="34" charset="0"/>
              </a:rPr>
              <a:t>Paul J. Scharf, M.Div.</a:t>
            </a:r>
            <a:br>
              <a:rPr kumimoji="0" lang="en-US" altLang="en-US" sz="2400" b="1" i="0" u="none" strike="noStrike" kern="1200" cap="none" spc="0" normalizeH="0" baseline="0" noProof="0" dirty="0">
                <a:ln>
                  <a:noFill/>
                </a:ln>
                <a:solidFill>
                  <a:srgbClr val="3D5265"/>
                </a:solidFill>
                <a:effectLst/>
                <a:uLnTx/>
                <a:uFillTx/>
                <a:latin typeface="Eras Bold ITC" panose="020B0907030504020204" pitchFamily="34" charset="0"/>
                <a:ea typeface="Arial Unicode MS" pitchFamily="34" charset="-128"/>
                <a:cs typeface="Arial" panose="020B0604020202020204" pitchFamily="34" charset="0"/>
              </a:rPr>
            </a:br>
            <a:r>
              <a:rPr kumimoji="0" lang="en-US" altLang="en-US" sz="1800" b="1" i="0" u="none" strike="noStrike" kern="1200" cap="none" spc="0" normalizeH="0" baseline="0" noProof="0" dirty="0">
                <a:ln>
                  <a:noFill/>
                </a:ln>
                <a:solidFill>
                  <a:srgbClr val="3D5265"/>
                </a:solidFill>
                <a:effectLst/>
                <a:uLnTx/>
                <a:uFillTx/>
                <a:latin typeface="Candara" panose="020E0502030303020204" pitchFamily="34" charset="0"/>
                <a:ea typeface="Arial Unicode MS" pitchFamily="34" charset="-128"/>
                <a:cs typeface="Arial" panose="020B0604020202020204" pitchFamily="34" charset="0"/>
              </a:rPr>
              <a:t>Church Ministries Representative         </a:t>
            </a:r>
            <a:br>
              <a:rPr kumimoji="0" lang="en-US" altLang="en-US" sz="1800" b="1" i="0" u="none" strike="noStrike" kern="1200" cap="none" spc="0" normalizeH="0" baseline="0" noProof="0" dirty="0">
                <a:ln>
                  <a:noFill/>
                </a:ln>
                <a:solidFill>
                  <a:srgbClr val="3D5265"/>
                </a:solidFill>
                <a:effectLst/>
                <a:uLnTx/>
                <a:uFillTx/>
                <a:latin typeface="Candara" panose="020E0502030303020204" pitchFamily="34" charset="0"/>
                <a:ea typeface="Arial Unicode MS" pitchFamily="34" charset="-128"/>
                <a:cs typeface="Arial" panose="020B0604020202020204" pitchFamily="34" charset="0"/>
              </a:rPr>
            </a:br>
            <a:r>
              <a:rPr kumimoji="0" lang="en-US" altLang="en-US" sz="1800" b="1" i="0" u="none" strike="noStrike" kern="1200" cap="none" spc="0" normalizeH="0" baseline="0" noProof="0" dirty="0">
                <a:ln>
                  <a:noFill/>
                </a:ln>
                <a:solidFill>
                  <a:srgbClr val="3D5265"/>
                </a:solidFill>
                <a:effectLst/>
                <a:uLnTx/>
                <a:uFillTx/>
                <a:latin typeface="Candara" panose="020E0502030303020204" pitchFamily="34" charset="0"/>
                <a:ea typeface="Arial Unicode MS" pitchFamily="34" charset="-128"/>
                <a:cs typeface="Arial" panose="020B0604020202020204" pitchFamily="34" charset="0"/>
              </a:rPr>
              <a:t>foi.org/scharf         pscharf@foi.org</a:t>
            </a:r>
          </a:p>
        </p:txBody>
      </p:sp>
      <p:sp>
        <p:nvSpPr>
          <p:cNvPr id="12" name="Flowchart: Connector 11">
            <a:extLst>
              <a:ext uri="{FF2B5EF4-FFF2-40B4-BE49-F238E27FC236}">
                <a16:creationId xmlns:a16="http://schemas.microsoft.com/office/drawing/2014/main" id="{D71B58B1-F7CD-48F2-D38B-48DDE0819627}"/>
              </a:ext>
            </a:extLst>
          </p:cNvPr>
          <p:cNvSpPr/>
          <p:nvPr/>
        </p:nvSpPr>
        <p:spPr>
          <a:xfrm>
            <a:off x="9601200" y="1066800"/>
            <a:ext cx="152400" cy="152400"/>
          </a:xfrm>
          <a:prstGeom prst="flowChartConnector">
            <a:avLst/>
          </a:prstGeom>
          <a:solidFill>
            <a:srgbClr val="3D5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Times New Roman"/>
              <a:ea typeface="+mn-ea"/>
              <a:cs typeface="Arial"/>
            </a:endParaRPr>
          </a:p>
        </p:txBody>
      </p:sp>
    </p:spTree>
    <p:extLst>
      <p:ext uri="{BB962C8B-B14F-4D97-AF65-F5344CB8AC3E}">
        <p14:creationId xmlns:p14="http://schemas.microsoft.com/office/powerpoint/2010/main" val="10318160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74F84-8C9C-CC1F-6601-A54CF283A38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9365430-853A-F1F1-2C0C-DDB48C673B3A}"/>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Tree>
    <p:extLst>
      <p:ext uri="{BB962C8B-B14F-4D97-AF65-F5344CB8AC3E}">
        <p14:creationId xmlns:p14="http://schemas.microsoft.com/office/powerpoint/2010/main" val="17859895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4E30D-E537-3946-9363-D9308834F27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6FDEE3F-DD6B-87B1-8E92-BADC9D0D95D5}"/>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14" name="Rectangle 13">
            <a:extLst>
              <a:ext uri="{FF2B5EF4-FFF2-40B4-BE49-F238E27FC236}">
                <a16:creationId xmlns:a16="http://schemas.microsoft.com/office/drawing/2014/main" id="{965CC08F-D4E0-5DCF-8EAF-B4525CE2A2FA}"/>
              </a:ext>
            </a:extLst>
          </p:cNvPr>
          <p:cNvSpPr/>
          <p:nvPr/>
        </p:nvSpPr>
        <p:spPr>
          <a:xfrm>
            <a:off x="152399" y="3886200"/>
            <a:ext cx="11887199" cy="2743199"/>
          </a:xfrm>
          <a:prstGeom prst="rect">
            <a:avLst/>
          </a:prstGeom>
          <a:solidFill>
            <a:srgbClr val="783867">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Box 4">
            <a:extLst>
              <a:ext uri="{FF2B5EF4-FFF2-40B4-BE49-F238E27FC236}">
                <a16:creationId xmlns:a16="http://schemas.microsoft.com/office/drawing/2014/main" id="{F5F7C92D-BEE3-3974-9A24-C74B28416550}"/>
              </a:ext>
            </a:extLst>
          </p:cNvPr>
          <p:cNvSpPr txBox="1">
            <a:spLocks noChangeArrowheads="1"/>
          </p:cNvSpPr>
          <p:nvPr/>
        </p:nvSpPr>
        <p:spPr bwMode="auto">
          <a:xfrm>
            <a:off x="152400" y="4038600"/>
            <a:ext cx="11887198" cy="2462213"/>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6600" b="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Elijah: When You’re </a:t>
            </a:r>
            <a:br>
              <a:rPr lang="en-US" altLang="en-US" sz="6000" b="1" dirty="0">
                <a:ln w="19050">
                  <a:solidFill>
                    <a:srgbClr val="4E4D55"/>
                  </a:solidFill>
                </a:ln>
                <a:solidFill>
                  <a:schemeClr val="bg1"/>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br>
            <a:r>
              <a:rPr lang="en-US" altLang="en-US" sz="8800" b="1" i="1" dirty="0">
                <a:ln w="19050">
                  <a:solidFill>
                    <a:srgbClr val="402A89"/>
                  </a:solidFill>
                </a:ln>
                <a:solidFill>
                  <a:srgbClr val="FFC803"/>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Ready To Quit</a:t>
            </a:r>
            <a:endParaRPr kumimoji="0" lang="en-US" altLang="en-US" sz="8800" b="1" i="1" u="none" strike="noStrike" kern="1200" cap="none" spc="0" normalizeH="0" baseline="0" noProof="0" dirty="0">
              <a:ln w="19050">
                <a:solidFill>
                  <a:srgbClr val="402A89"/>
                </a:solidFill>
              </a:ln>
              <a:solidFill>
                <a:srgbClr val="FFC803"/>
              </a:solidFill>
              <a:effectLst>
                <a:outerShdw blurRad="38100" dist="38100" dir="2700000" algn="tl">
                  <a:srgbClr val="000000">
                    <a:alpha val="43137"/>
                  </a:srgbClr>
                </a:outerShdw>
              </a:effectLst>
              <a:uLnTx/>
              <a:uFillTx/>
              <a:latin typeface="Eras Bold ITC" panose="020B0907030504020204" pitchFamily="34" charset="0"/>
              <a:ea typeface="Segoe UI Black" panose="020B0A02040204020203"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024BC33E-796E-2180-AB35-2A49548DF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960435"/>
            <a:ext cx="1092833" cy="2068765"/>
          </a:xfrm>
          <a:prstGeom prst="rect">
            <a:avLst/>
          </a:prstGeom>
        </p:spPr>
      </p:pic>
      <p:sp>
        <p:nvSpPr>
          <p:cNvPr id="4" name="Oval 3">
            <a:extLst>
              <a:ext uri="{FF2B5EF4-FFF2-40B4-BE49-F238E27FC236}">
                <a16:creationId xmlns:a16="http://schemas.microsoft.com/office/drawing/2014/main" id="{9CB79794-B923-803D-5BDE-63AB27AB5087}"/>
              </a:ext>
            </a:extLst>
          </p:cNvPr>
          <p:cNvSpPr/>
          <p:nvPr/>
        </p:nvSpPr>
        <p:spPr>
          <a:xfrm>
            <a:off x="7620000" y="152400"/>
            <a:ext cx="4419600" cy="1371600"/>
          </a:xfrm>
          <a:prstGeom prst="ellipse">
            <a:avLst/>
          </a:prstGeom>
          <a:solidFill>
            <a:schemeClr val="bg1"/>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3">
            <a:extLst>
              <a:ext uri="{FF2B5EF4-FFF2-40B4-BE49-F238E27FC236}">
                <a16:creationId xmlns:a16="http://schemas.microsoft.com/office/drawing/2014/main" id="{32C03BDA-5A6E-B332-86A8-010284718E4E}"/>
              </a:ext>
            </a:extLst>
          </p:cNvPr>
          <p:cNvSpPr txBox="1">
            <a:spLocks noChangeArrowheads="1"/>
          </p:cNvSpPr>
          <p:nvPr/>
        </p:nvSpPr>
        <p:spPr bwMode="auto">
          <a:xfrm>
            <a:off x="7698459" y="304800"/>
            <a:ext cx="42649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3D5265"/>
                </a:solidFill>
                <a:effectLst/>
                <a:uLnTx/>
                <a:uFillTx/>
                <a:latin typeface="Eras Bold ITC" panose="020B0907030504020204" pitchFamily="34" charset="0"/>
                <a:ea typeface="Arial Unicode MS" pitchFamily="34" charset="-128"/>
                <a:cs typeface="Arial" panose="020B0604020202020204" pitchFamily="34" charset="0"/>
              </a:rPr>
              <a:t>Paul J. Scharf, M.Div.</a:t>
            </a:r>
            <a:br>
              <a:rPr kumimoji="0" lang="en-US" altLang="en-US" sz="2400" b="1" i="0" u="none" strike="noStrike" kern="1200" cap="none" spc="0" normalizeH="0" baseline="0" noProof="0" dirty="0">
                <a:ln>
                  <a:noFill/>
                </a:ln>
                <a:solidFill>
                  <a:srgbClr val="3D5265"/>
                </a:solidFill>
                <a:effectLst/>
                <a:uLnTx/>
                <a:uFillTx/>
                <a:latin typeface="Eras Bold ITC" panose="020B0907030504020204" pitchFamily="34" charset="0"/>
                <a:ea typeface="Arial Unicode MS" pitchFamily="34" charset="-128"/>
                <a:cs typeface="Arial" panose="020B0604020202020204" pitchFamily="34" charset="0"/>
              </a:rPr>
            </a:br>
            <a:r>
              <a:rPr kumimoji="0" lang="en-US" altLang="en-US" sz="1800" b="1" i="0" u="none" strike="noStrike" kern="1200" cap="none" spc="0" normalizeH="0" baseline="0" noProof="0" dirty="0">
                <a:ln>
                  <a:noFill/>
                </a:ln>
                <a:solidFill>
                  <a:srgbClr val="3D5265"/>
                </a:solidFill>
                <a:effectLst/>
                <a:uLnTx/>
                <a:uFillTx/>
                <a:latin typeface="Candara" panose="020E0502030303020204" pitchFamily="34" charset="0"/>
                <a:ea typeface="Arial Unicode MS" pitchFamily="34" charset="-128"/>
                <a:cs typeface="Arial" panose="020B0604020202020204" pitchFamily="34" charset="0"/>
              </a:rPr>
              <a:t>Church Ministries Representative         </a:t>
            </a:r>
            <a:br>
              <a:rPr kumimoji="0" lang="en-US" altLang="en-US" sz="1800" b="1" i="0" u="none" strike="noStrike" kern="1200" cap="none" spc="0" normalizeH="0" baseline="0" noProof="0" dirty="0">
                <a:ln>
                  <a:noFill/>
                </a:ln>
                <a:solidFill>
                  <a:srgbClr val="3D5265"/>
                </a:solidFill>
                <a:effectLst/>
                <a:uLnTx/>
                <a:uFillTx/>
                <a:latin typeface="Candara" panose="020E0502030303020204" pitchFamily="34" charset="0"/>
                <a:ea typeface="Arial Unicode MS" pitchFamily="34" charset="-128"/>
                <a:cs typeface="Arial" panose="020B0604020202020204" pitchFamily="34" charset="0"/>
              </a:rPr>
            </a:br>
            <a:r>
              <a:rPr kumimoji="0" lang="en-US" altLang="en-US" sz="1800" b="1" i="0" u="none" strike="noStrike" kern="1200" cap="none" spc="0" normalizeH="0" baseline="0" noProof="0" dirty="0">
                <a:ln>
                  <a:noFill/>
                </a:ln>
                <a:solidFill>
                  <a:srgbClr val="3D5265"/>
                </a:solidFill>
                <a:effectLst/>
                <a:uLnTx/>
                <a:uFillTx/>
                <a:latin typeface="Candara" panose="020E0502030303020204" pitchFamily="34" charset="0"/>
                <a:ea typeface="Arial Unicode MS" pitchFamily="34" charset="-128"/>
                <a:cs typeface="Arial" panose="020B0604020202020204" pitchFamily="34" charset="0"/>
              </a:rPr>
              <a:t>foi.org/scharf         pscharf@foi.org</a:t>
            </a:r>
          </a:p>
        </p:txBody>
      </p:sp>
      <p:sp>
        <p:nvSpPr>
          <p:cNvPr id="12" name="Flowchart: Connector 11">
            <a:extLst>
              <a:ext uri="{FF2B5EF4-FFF2-40B4-BE49-F238E27FC236}">
                <a16:creationId xmlns:a16="http://schemas.microsoft.com/office/drawing/2014/main" id="{FF687F31-C297-0DFA-A10D-A7CD6CDF0384}"/>
              </a:ext>
            </a:extLst>
          </p:cNvPr>
          <p:cNvSpPr/>
          <p:nvPr/>
        </p:nvSpPr>
        <p:spPr>
          <a:xfrm>
            <a:off x="9601200" y="1066800"/>
            <a:ext cx="152400" cy="152400"/>
          </a:xfrm>
          <a:prstGeom prst="flowChartConnector">
            <a:avLst/>
          </a:prstGeom>
          <a:solidFill>
            <a:srgbClr val="3D5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Times New Roman"/>
              <a:ea typeface="+mn-ea"/>
              <a:cs typeface="Arial"/>
            </a:endParaRPr>
          </a:p>
        </p:txBody>
      </p:sp>
    </p:spTree>
    <p:extLst>
      <p:ext uri="{BB962C8B-B14F-4D97-AF65-F5344CB8AC3E}">
        <p14:creationId xmlns:p14="http://schemas.microsoft.com/office/powerpoint/2010/main" val="16075115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8AE8F60D-2485-829C-E030-05F4E5A49C9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5FAA618-DB85-1A4E-C811-3A69B5A80995}"/>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C39AAB83-FD78-2CAC-0553-3443F2CC47C9}"/>
              </a:ext>
            </a:extLst>
          </p:cNvPr>
          <p:cNvSpPr txBox="1">
            <a:spLocks noChangeArrowheads="1"/>
          </p:cNvSpPr>
          <p:nvPr/>
        </p:nvSpPr>
        <p:spPr bwMode="auto">
          <a:xfrm>
            <a:off x="183246" y="304800"/>
            <a:ext cx="11795394" cy="29392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How quickly we can move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from the mountaintop of triumph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to the valley of testing!</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907080BE-DFFF-C026-CC7F-A7494AA4DE62}"/>
              </a:ext>
            </a:extLst>
          </p:cNvPr>
          <p:cNvSpPr txBox="1">
            <a:spLocks noChangeArrowheads="1"/>
          </p:cNvSpPr>
          <p:nvPr/>
        </p:nvSpPr>
        <p:spPr bwMode="auto">
          <a:xfrm>
            <a:off x="2428871" y="4306431"/>
            <a:ext cx="9534527"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Warren W. Wiersbe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The BE Commentary: OT History</a:t>
            </a: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475</a:t>
            </a:r>
          </a:p>
        </p:txBody>
      </p:sp>
      <p:pic>
        <p:nvPicPr>
          <p:cNvPr id="2" name="Picture 2" descr="Renowned Pastor Warren Wiersbe Passes Away at 89">
            <a:extLst>
              <a:ext uri="{FF2B5EF4-FFF2-40B4-BE49-F238E27FC236}">
                <a16:creationId xmlns:a16="http://schemas.microsoft.com/office/drawing/2014/main" id="{02B3CA1C-BA89-272C-C111-9A5E0E5CF1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22" t="6294" r="41926" b="16540"/>
          <a:stretch/>
        </p:blipFill>
        <p:spPr bwMode="auto">
          <a:xfrm>
            <a:off x="381000" y="3962400"/>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0C0CAEB4-CB9C-CABA-CE4D-E08FA8038BAE}"/>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Exposition Commentary: OT History</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(Colorado Springs, CO: Cook Communications Ministries, 2003)</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928511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E69061C4-9F36-B328-6FE0-CD587698EF6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C538C99-9FC6-9463-C57F-AF139CB46DD3}"/>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9825F2F8-1997-BA6F-A556-6BF1ED5D545E}"/>
              </a:ext>
            </a:extLst>
          </p:cNvPr>
          <p:cNvSpPr txBox="1">
            <a:spLocks noChangeArrowheads="1"/>
          </p:cNvSpPr>
          <p:nvPr/>
        </p:nvSpPr>
        <p:spPr bwMode="auto">
          <a:xfrm>
            <a:off x="183246" y="304800"/>
            <a:ext cx="11795394" cy="38625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We need to humble ourselves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before the Lord and get ready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for the trials that usually follow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the victories.</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34D9AA69-46E8-BE94-82CD-05DDACC28417}"/>
              </a:ext>
            </a:extLst>
          </p:cNvPr>
          <p:cNvSpPr txBox="1">
            <a:spLocks noChangeArrowheads="1"/>
          </p:cNvSpPr>
          <p:nvPr/>
        </p:nvSpPr>
        <p:spPr bwMode="auto">
          <a:xfrm>
            <a:off x="2428871" y="4306431"/>
            <a:ext cx="9534527"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Warren W. Wiersbe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The BE Commentary: OT History</a:t>
            </a: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475</a:t>
            </a:r>
          </a:p>
        </p:txBody>
      </p:sp>
      <p:pic>
        <p:nvPicPr>
          <p:cNvPr id="2" name="Picture 2" descr="Renowned Pastor Warren Wiersbe Passes Away at 89">
            <a:extLst>
              <a:ext uri="{FF2B5EF4-FFF2-40B4-BE49-F238E27FC236}">
                <a16:creationId xmlns:a16="http://schemas.microsoft.com/office/drawing/2014/main" id="{0FA5B425-4BEA-78F8-1746-2A50E34858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22" t="6294" r="41926" b="16540"/>
          <a:stretch/>
        </p:blipFill>
        <p:spPr bwMode="auto">
          <a:xfrm>
            <a:off x="381000" y="3962400"/>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0FECF06F-EF7F-8E3F-11FB-05AD2EC3754A}"/>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Exposition Commentary: OT History</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(Colorado Springs, CO: Cook Communications Ministries, 2003)</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80152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AAA9-0077-5F70-41E8-F7FC8FB53A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DB7B-F45C-A1F6-0D36-977072C3E727}"/>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4" name="Rectangle 3">
            <a:extLst>
              <a:ext uri="{FF2B5EF4-FFF2-40B4-BE49-F238E27FC236}">
                <a16:creationId xmlns:a16="http://schemas.microsoft.com/office/drawing/2014/main" id="{A54E8812-23E3-97E9-9DF9-CB4938E91A7D}"/>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2051EA87-5FFA-ACA2-8227-58CA1A406457}"/>
              </a:ext>
            </a:extLst>
          </p:cNvPr>
          <p:cNvSpPr txBox="1"/>
          <p:nvPr/>
        </p:nvSpPr>
        <p:spPr>
          <a:xfrm>
            <a:off x="152398" y="152401"/>
            <a:ext cx="11887197" cy="4524315"/>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“Elijah was a man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with a nature like ours,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and he prayed earnestly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that it would not rain; </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240AB025-3E25-9B4B-61B1-8F3437F69C3E}"/>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James 5:17</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35868290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AAA9-0077-5F70-41E8-F7FC8FB53A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DB7B-F45C-A1F6-0D36-977072C3E727}"/>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4" name="Rectangle 3">
            <a:extLst>
              <a:ext uri="{FF2B5EF4-FFF2-40B4-BE49-F238E27FC236}">
                <a16:creationId xmlns:a16="http://schemas.microsoft.com/office/drawing/2014/main" id="{A54E8812-23E3-97E9-9DF9-CB4938E91A7D}"/>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2051EA87-5FFA-ACA2-8227-58CA1A406457}"/>
              </a:ext>
            </a:extLst>
          </p:cNvPr>
          <p:cNvSpPr txBox="1"/>
          <p:nvPr/>
        </p:nvSpPr>
        <p:spPr>
          <a:xfrm>
            <a:off x="152398" y="152401"/>
            <a:ext cx="11887197" cy="4524315"/>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and it did not rain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on the land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for three years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and six months.</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240AB025-3E25-9B4B-61B1-8F3437F69C3E}"/>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James 5:17</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7847277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FCD68-B869-E891-50DB-CBC9C5E6BFD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D39B731-FFF3-1D2D-0382-E1ACC1512751}"/>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pic>
        <p:nvPicPr>
          <p:cNvPr id="3" name="Picture 2">
            <a:extLst>
              <a:ext uri="{FF2B5EF4-FFF2-40B4-BE49-F238E27FC236}">
                <a16:creationId xmlns:a16="http://schemas.microsoft.com/office/drawing/2014/main" id="{20B1A525-031C-960B-7604-6BF7420E70FE}"/>
              </a:ext>
            </a:extLst>
          </p:cNvPr>
          <p:cNvPicPr>
            <a:picLocks noChangeAspect="1"/>
          </p:cNvPicPr>
          <p:nvPr/>
        </p:nvPicPr>
        <p:blipFill>
          <a:blip r:embed="rId3"/>
          <a:stretch>
            <a:fillRect/>
          </a:stretch>
        </p:blipFill>
        <p:spPr>
          <a:xfrm>
            <a:off x="151885" y="152116"/>
            <a:ext cx="11888230" cy="6553768"/>
          </a:xfrm>
          <a:prstGeom prst="rect">
            <a:avLst/>
          </a:prstGeom>
        </p:spPr>
      </p:pic>
      <p:sp>
        <p:nvSpPr>
          <p:cNvPr id="8" name="TextBox 7">
            <a:extLst>
              <a:ext uri="{FF2B5EF4-FFF2-40B4-BE49-F238E27FC236}">
                <a16:creationId xmlns:a16="http://schemas.microsoft.com/office/drawing/2014/main" id="{D2DAC7F5-7EA7-EE9D-EA23-8310E540E96A}"/>
              </a:ext>
            </a:extLst>
          </p:cNvPr>
          <p:cNvSpPr txBox="1"/>
          <p:nvPr/>
        </p:nvSpPr>
        <p:spPr>
          <a:xfrm>
            <a:off x="152398" y="152401"/>
            <a:ext cx="11887197" cy="4524315"/>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And he prayed again,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and the heaven gave rain,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and the earth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produced its fruit.”</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A0140AC1-8B09-2649-32A3-86C5B197862E}"/>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James 5:18</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2885208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E3BF5C-1D7F-F082-9F9B-00A79C7A096A}"/>
              </a:ext>
            </a:extLst>
          </p:cNvPr>
          <p:cNvPicPr>
            <a:picLocks noChangeAspect="1"/>
          </p:cNvPicPr>
          <p:nvPr/>
        </p:nvPicPr>
        <p:blipFill rotWithShape="1">
          <a:blip r:embed="rId2"/>
          <a:srcRect b="2318"/>
          <a:stretch/>
        </p:blipFill>
        <p:spPr>
          <a:xfrm>
            <a:off x="0" y="0"/>
            <a:ext cx="12192000" cy="5867400"/>
          </a:xfrm>
          <a:prstGeom prst="rect">
            <a:avLst/>
          </a:prstGeom>
        </p:spPr>
      </p:pic>
      <p:sp>
        <p:nvSpPr>
          <p:cNvPr id="2" name="TextBox 2">
            <a:extLst>
              <a:ext uri="{FF2B5EF4-FFF2-40B4-BE49-F238E27FC236}">
                <a16:creationId xmlns:a16="http://schemas.microsoft.com/office/drawing/2014/main" id="{B62A34B5-8450-D7D4-2640-EF4C8BCDEE7D}"/>
              </a:ext>
            </a:extLst>
          </p:cNvPr>
          <p:cNvSpPr txBox="1">
            <a:spLocks noChangeArrowheads="1"/>
          </p:cNvSpPr>
          <p:nvPr/>
        </p:nvSpPr>
        <p:spPr bwMode="auto">
          <a:xfrm>
            <a:off x="0" y="5842337"/>
            <a:ext cx="1219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AR JULIAN" panose="02000000000000000000" pitchFamily="2" charset="0"/>
                <a:ea typeface="+mn-ea"/>
                <a:cs typeface="Arial" panose="020B0604020202020204" pitchFamily="34" charset="0"/>
              </a:rPr>
              <a:t>SERMONAUDIO.COM/PSCHARF</a:t>
            </a:r>
          </a:p>
        </p:txBody>
      </p:sp>
    </p:spTree>
    <p:extLst>
      <p:ext uri="{BB962C8B-B14F-4D97-AF65-F5344CB8AC3E}">
        <p14:creationId xmlns:p14="http://schemas.microsoft.com/office/powerpoint/2010/main" val="1287430305"/>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B5BCF-084E-A0C0-1696-471EB675F68D}"/>
            </a:ext>
          </a:extLst>
        </p:cNvPr>
        <p:cNvGrpSpPr/>
        <p:nvPr/>
      </p:nvGrpSpPr>
      <p:grpSpPr>
        <a:xfrm>
          <a:off x="0" y="0"/>
          <a:ext cx="0" cy="0"/>
          <a:chOff x="0" y="0"/>
          <a:chExt cx="0" cy="0"/>
        </a:xfrm>
      </p:grpSpPr>
    </p:spTree>
    <p:extLst>
      <p:ext uri="{BB962C8B-B14F-4D97-AF65-F5344CB8AC3E}">
        <p14:creationId xmlns:p14="http://schemas.microsoft.com/office/powerpoint/2010/main" val="7577079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9F89C-56E9-5255-D6E8-09E4F53B556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2B26FA8-979A-DEFC-93E6-86D358262E7D}"/>
              </a:ext>
            </a:extLst>
          </p:cNvPr>
          <p:cNvSpPr txBox="1"/>
          <p:nvPr/>
        </p:nvSpPr>
        <p:spPr>
          <a:xfrm>
            <a:off x="381000" y="1548348"/>
            <a:ext cx="11430000" cy="378565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Since we have the same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sin nature as Elijah</a:t>
            </a:r>
            <a:r>
              <a:rPr lang="en-US" sz="4800" dirty="0">
                <a:solidFill>
                  <a:prstClr val="white"/>
                </a:solidFill>
                <a:latin typeface="Arial Black" panose="020B0A04020102020204" pitchFamily="34" charset="0"/>
                <a:cs typeface="AngsanaUPC" panose="02020603050405020304" pitchFamily="18" charset="-34"/>
              </a:rPr>
              <a:t>, </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we are susceptible to the </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same temptations he faced, </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and are prone to the same sins</a:t>
            </a: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  </a:t>
            </a:r>
          </a:p>
        </p:txBody>
      </p:sp>
    </p:spTree>
    <p:extLst>
      <p:ext uri="{BB962C8B-B14F-4D97-AF65-F5344CB8AC3E}">
        <p14:creationId xmlns:p14="http://schemas.microsoft.com/office/powerpoint/2010/main" val="42544871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FB732-6A8E-900F-6E66-709384720A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160C1E8-E935-9ACE-AF70-74C9932FA8BA}"/>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0954C019-FC38-9AC9-F97A-FCF9FDA98B5F}"/>
              </a:ext>
            </a:extLst>
          </p:cNvPr>
          <p:cNvSpPr/>
          <p:nvPr/>
        </p:nvSpPr>
        <p:spPr>
          <a:xfrm>
            <a:off x="152401" y="152400"/>
            <a:ext cx="11887198" cy="6553199"/>
          </a:xfrm>
          <a:prstGeom prst="rect">
            <a:avLst/>
          </a:prstGeom>
          <a:solidFill>
            <a:srgbClr val="6E04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Tree>
    <p:extLst>
      <p:ext uri="{BB962C8B-B14F-4D97-AF65-F5344CB8AC3E}">
        <p14:creationId xmlns:p14="http://schemas.microsoft.com/office/powerpoint/2010/main" val="36732993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A724C-9174-4F69-C3DE-EB8882586FF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645320E-8001-C23C-12DE-988605D056BD}"/>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52724AB8-3513-47E0-8728-56CA51AF8F84}"/>
              </a:ext>
            </a:extLst>
          </p:cNvPr>
          <p:cNvSpPr/>
          <p:nvPr/>
        </p:nvSpPr>
        <p:spPr>
          <a:xfrm>
            <a:off x="152401" y="152400"/>
            <a:ext cx="11887198" cy="6553199"/>
          </a:xfrm>
          <a:prstGeom prst="rect">
            <a:avLst/>
          </a:prstGeom>
          <a:solidFill>
            <a:srgbClr val="6E04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72EAEE0A-5322-DD78-6DA1-7AE9F9CE90B3}"/>
              </a:ext>
            </a:extLst>
          </p:cNvPr>
          <p:cNvSpPr txBox="1"/>
          <p:nvPr/>
        </p:nvSpPr>
        <p:spPr>
          <a:xfrm>
            <a:off x="152401" y="228600"/>
            <a:ext cx="11887198" cy="4657814"/>
          </a:xfrm>
          <a:prstGeom prst="rect">
            <a:avLst/>
          </a:prstGeom>
          <a:noFill/>
        </p:spPr>
        <p:txBody>
          <a:bodyPr wrap="square">
            <a:spAutoFit/>
          </a:bodyPr>
          <a:lstStyle/>
          <a:p>
            <a:pPr marL="0" marR="0" lvl="1" algn="ctr" defTabSz="914400" rtl="0" eaLnBrk="1" fontAlgn="base" latinLnBrk="0" hangingPunct="1">
              <a:lnSpc>
                <a:spcPts val="12000"/>
              </a:lnSpc>
              <a:spcBef>
                <a:spcPct val="50000"/>
              </a:spcBef>
              <a:spcAft>
                <a:spcPct val="0"/>
              </a:spcAft>
              <a:buClrTx/>
              <a:buSzTx/>
              <a:tabLst/>
              <a:defRPr/>
            </a:pPr>
            <a:b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br>
            <a: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The Lord Jesus </a:t>
            </a:r>
            <a:b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br>
            <a: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never quit!</a:t>
            </a:r>
          </a:p>
        </p:txBody>
      </p:sp>
    </p:spTree>
    <p:extLst>
      <p:ext uri="{BB962C8B-B14F-4D97-AF65-F5344CB8AC3E}">
        <p14:creationId xmlns:p14="http://schemas.microsoft.com/office/powerpoint/2010/main" val="3489217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A91CB-27FE-15C2-7BFC-3E75E5A386D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50E7601-ECD2-F31D-5781-3727ED15FFF9}"/>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B4CA5FB3-E381-413C-C31B-DC97A442C9D8}"/>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DD0CACEB-5313-5A0F-8CA7-591A183BA92E}"/>
              </a:ext>
            </a:extLst>
          </p:cNvPr>
          <p:cNvSpPr txBox="1"/>
          <p:nvPr/>
        </p:nvSpPr>
        <p:spPr>
          <a:xfrm>
            <a:off x="152398" y="152401"/>
            <a:ext cx="11887197" cy="3416320"/>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 He steadfastly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set His face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to go to Jerusalem.”</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D3E1FAC6-FADC-04E2-F1B7-3682DCDB2196}"/>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Luke 9:51</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300731833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A91CB-27FE-15C2-7BFC-3E75E5A386D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50E7601-ECD2-F31D-5781-3727ED15FFF9}"/>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B4CA5FB3-E381-413C-C31B-DC97A442C9D8}"/>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DD0CACEB-5313-5A0F-8CA7-591A183BA92E}"/>
              </a:ext>
            </a:extLst>
          </p:cNvPr>
          <p:cNvSpPr txBox="1"/>
          <p:nvPr/>
        </p:nvSpPr>
        <p:spPr>
          <a:xfrm>
            <a:off x="152398" y="152401"/>
            <a:ext cx="11887197" cy="4524315"/>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“Therefore I have set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My face like a flint,</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And I know that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I will not be ashamed.”</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D3E1FAC6-FADC-04E2-F1B7-3682DCDB2196}"/>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Isaiah 50:7b</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34420897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37A19EA2-B115-6C8E-7E16-A01D0F4B8E5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B79313D4-8BA5-C878-0F53-2ECF172EF09E}"/>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D200CA0A-A7C3-FFD8-1A1C-2D058C1D211C}"/>
              </a:ext>
            </a:extLst>
          </p:cNvPr>
          <p:cNvPicPr>
            <a:picLocks noChangeAspect="1"/>
          </p:cNvPicPr>
          <p:nvPr/>
        </p:nvPicPr>
        <p:blipFill rotWithShape="1">
          <a:blip r:embed="rId2"/>
          <a:srcRect l="2849" t="151" r="-2849" b="5496"/>
          <a:stretch/>
        </p:blipFill>
        <p:spPr>
          <a:xfrm>
            <a:off x="380148" y="3993556"/>
            <a:ext cx="1839744" cy="2559644"/>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C125F552-498D-39E9-6508-A49CFAA978F0}"/>
              </a:ext>
            </a:extLst>
          </p:cNvPr>
          <p:cNvSpPr txBox="1">
            <a:spLocks noChangeArrowheads="1"/>
          </p:cNvSpPr>
          <p:nvPr/>
        </p:nvSpPr>
        <p:spPr bwMode="auto">
          <a:xfrm>
            <a:off x="183246" y="304800"/>
            <a:ext cx="11780152"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lang="en-US" altLang="en-US" sz="8000" b="1" i="1" dirty="0">
                <a:ln w="12700">
                  <a:noFill/>
                </a:ln>
                <a:solidFill>
                  <a:srgbClr val="02133D"/>
                </a:solidFill>
                <a:latin typeface="AngsanaUPC" panose="02020603050405020304" pitchFamily="18" charset="-34"/>
                <a:cs typeface="AngsanaUPC" panose="02020603050405020304" pitchFamily="18" charset="-34"/>
              </a:rPr>
              <a:t>At a time when prospects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for a nationwide spiritual revival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were the greatest, the prophet himself spoiled them by fleeing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in discouragement</a:t>
            </a: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B208F795-6F53-E99A-11F9-9F55FB51870F}"/>
              </a:ext>
            </a:extLst>
          </p:cNvPr>
          <p:cNvSpPr txBox="1">
            <a:spLocks noChangeArrowheads="1"/>
          </p:cNvSpPr>
          <p:nvPr/>
        </p:nvSpPr>
        <p:spPr bwMode="auto">
          <a:xfrm>
            <a:off x="2167469" y="4306431"/>
            <a:ext cx="979592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Liber</a:t>
            </a:r>
            <a:r>
              <a:rPr lang="en-US" altLang="en-US" sz="4000" b="1" i="1" dirty="0">
                <a:ln w="12700">
                  <a:noFill/>
                </a:ln>
                <a:solidFill>
                  <a:srgbClr val="02133D"/>
                </a:solidFill>
                <a:effectLst>
                  <a:outerShdw blurRad="38100" dist="38100" dir="2700000" algn="tl">
                    <a:srgbClr val="000000">
                      <a:alpha val="43137"/>
                    </a:srgbClr>
                  </a:outerShdw>
                </a:effectLst>
                <a:latin typeface="Copperplate Gothic Bold" panose="020E0705020206020404" pitchFamily="34" charset="0"/>
                <a:cs typeface="Iskoola Pota" panose="020B0502040204020203" pitchFamily="34" charset="0"/>
              </a:rPr>
              <a:t>ty </a:t>
            </a: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Bible Commentary: OT</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 Kings,” Harvey Hartman, pp. 686-687</a:t>
            </a:r>
          </a:p>
        </p:txBody>
      </p:sp>
      <p:sp>
        <p:nvSpPr>
          <p:cNvPr id="4" name="TextBox 3">
            <a:extLst>
              <a:ext uri="{FF2B5EF4-FFF2-40B4-BE49-F238E27FC236}">
                <a16:creationId xmlns:a16="http://schemas.microsoft.com/office/drawing/2014/main" id="{825B8972-A708-7B8D-6BF8-16C51F345502}"/>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(Lynchburg, VA: Old-Time Gospel Hour, 1982)</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15846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37A19EA2-B115-6C8E-7E16-A01D0F4B8E5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B79313D4-8BA5-C878-0F53-2ECF172EF09E}"/>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D200CA0A-A7C3-FFD8-1A1C-2D058C1D211C}"/>
              </a:ext>
            </a:extLst>
          </p:cNvPr>
          <p:cNvPicPr>
            <a:picLocks noChangeAspect="1"/>
          </p:cNvPicPr>
          <p:nvPr/>
        </p:nvPicPr>
        <p:blipFill rotWithShape="1">
          <a:blip r:embed="rId2"/>
          <a:srcRect l="2849" t="151" r="-2849" b="5496"/>
          <a:stretch/>
        </p:blipFill>
        <p:spPr>
          <a:xfrm>
            <a:off x="380148" y="3993556"/>
            <a:ext cx="1839744" cy="2559644"/>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C125F552-498D-39E9-6508-A49CFAA978F0}"/>
              </a:ext>
            </a:extLst>
          </p:cNvPr>
          <p:cNvSpPr txBox="1">
            <a:spLocks noChangeArrowheads="1"/>
          </p:cNvSpPr>
          <p:nvPr/>
        </p:nvSpPr>
        <p:spPr bwMode="auto">
          <a:xfrm>
            <a:off x="183246" y="304800"/>
            <a:ext cx="11780152"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lang="en-US" altLang="en-US" sz="8000" b="1" i="1" dirty="0">
                <a:ln w="12700">
                  <a:noFill/>
                </a:ln>
                <a:solidFill>
                  <a:srgbClr val="02133D"/>
                </a:solidFill>
                <a:latin typeface="AngsanaUPC" panose="02020603050405020304" pitchFamily="18" charset="-34"/>
                <a:cs typeface="AngsanaUPC" panose="02020603050405020304" pitchFamily="18" charset="-34"/>
              </a:rPr>
              <a:t>and abandoning the nation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without spiritual leadership.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Instead, he sought only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to protect himself.</a:t>
            </a: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B208F795-6F53-E99A-11F9-9F55FB51870F}"/>
              </a:ext>
            </a:extLst>
          </p:cNvPr>
          <p:cNvSpPr txBox="1">
            <a:spLocks noChangeArrowheads="1"/>
          </p:cNvSpPr>
          <p:nvPr/>
        </p:nvSpPr>
        <p:spPr bwMode="auto">
          <a:xfrm>
            <a:off x="2167469" y="4306431"/>
            <a:ext cx="979592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Liber</a:t>
            </a:r>
            <a:r>
              <a:rPr lang="en-US" altLang="en-US" sz="4000" b="1" i="1" dirty="0">
                <a:ln w="12700">
                  <a:noFill/>
                </a:ln>
                <a:solidFill>
                  <a:srgbClr val="02133D"/>
                </a:solidFill>
                <a:effectLst>
                  <a:outerShdw blurRad="38100" dist="38100" dir="2700000" algn="tl">
                    <a:srgbClr val="000000">
                      <a:alpha val="43137"/>
                    </a:srgbClr>
                  </a:outerShdw>
                </a:effectLst>
                <a:latin typeface="Copperplate Gothic Bold" panose="020E0705020206020404" pitchFamily="34" charset="0"/>
                <a:cs typeface="Iskoola Pota" panose="020B0502040204020203" pitchFamily="34" charset="0"/>
              </a:rPr>
              <a:t>ty </a:t>
            </a: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Bible Commentary: OT</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 Kings,” Harvey Hartman, pp. 686-687</a:t>
            </a:r>
          </a:p>
        </p:txBody>
      </p:sp>
      <p:sp>
        <p:nvSpPr>
          <p:cNvPr id="4" name="TextBox 3">
            <a:extLst>
              <a:ext uri="{FF2B5EF4-FFF2-40B4-BE49-F238E27FC236}">
                <a16:creationId xmlns:a16="http://schemas.microsoft.com/office/drawing/2014/main" id="{825B8972-A708-7B8D-6BF8-16C51F345502}"/>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(Lynchburg, VA: Old-Time Gospel Hour, 1982)</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060712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81111DE6-0C88-BC40-A9AC-22938E345C2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EBC58DC-F251-4A56-300A-3461CE315807}"/>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9BF23690-7F35-94C8-7696-3FC2D1622D03}"/>
              </a:ext>
            </a:extLst>
          </p:cNvPr>
          <p:cNvSpPr txBox="1">
            <a:spLocks noChangeArrowheads="1"/>
          </p:cNvSpPr>
          <p:nvPr/>
        </p:nvSpPr>
        <p:spPr bwMode="auto">
          <a:xfrm>
            <a:off x="183246" y="304800"/>
            <a:ext cx="1180903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Victory now becomes defeat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as Elijah retreats,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both physically and mentally,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and ultimately arrives</a:t>
            </a:r>
            <a:br>
              <a:rPr kumimoji="0" lang="en-US" altLang="en-US" sz="8000" b="1" i="1" u="none" strike="noStrike" kern="1200" cap="none" spc="0" normalizeH="0" baseline="0" noProof="0" dirty="0">
                <a:ln w="12700">
                  <a:noFill/>
                </a:ln>
                <a:solidFill>
                  <a:srgbClr val="13345B"/>
                </a:solidFill>
                <a:effectLst/>
                <a:uLnTx/>
                <a:uFillTx/>
                <a:latin typeface="AngsanaUPC" panose="02020603050405020304" pitchFamily="18" charset="-34"/>
                <a:ea typeface="+mn-ea"/>
                <a:cs typeface="AngsanaUPC" panose="02020603050405020304" pitchFamily="18" charset="-34"/>
              </a:rPr>
            </a:br>
            <a:endParaRPr kumimoji="0" lang="en-US" altLang="en-US" sz="3200" b="0" i="0" u="none" strike="noStrike" kern="1200" cap="none" spc="0" normalizeH="0" baseline="0" noProof="0" dirty="0">
              <a:ln>
                <a:noFill/>
              </a:ln>
              <a:solidFill>
                <a:srgbClr val="13345B"/>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9D846417-D108-427A-4332-BD486F4F73E7}"/>
              </a:ext>
            </a:extLst>
          </p:cNvPr>
          <p:cNvSpPr txBox="1">
            <a:spLocks noChangeArrowheads="1"/>
          </p:cNvSpPr>
          <p:nvPr/>
        </p:nvSpPr>
        <p:spPr bwMode="auto">
          <a:xfrm>
            <a:off x="2209800" y="4306431"/>
            <a:ext cx="9753598"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ESV Study Bible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Note on 1 Kings 19:1-21, p. 636</a:t>
            </a:r>
          </a:p>
        </p:txBody>
      </p:sp>
      <p:sp>
        <p:nvSpPr>
          <p:cNvPr id="13" name="TextBox 12">
            <a:extLst>
              <a:ext uri="{FF2B5EF4-FFF2-40B4-BE49-F238E27FC236}">
                <a16:creationId xmlns:a16="http://schemas.microsoft.com/office/drawing/2014/main" id="{DE400B22-3E51-C6B1-D154-E458D5D5647E}"/>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(Wheaton, IL: Crossway, 2008)</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ESV Study Bible, Hardcover">
            <a:extLst>
              <a:ext uri="{FF2B5EF4-FFF2-40B4-BE49-F238E27FC236}">
                <a16:creationId xmlns:a16="http://schemas.microsoft.com/office/drawing/2014/main" id="{986B3F3F-B6AA-73C8-F821-E5F59969B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904720"/>
            <a:ext cx="1828800" cy="264848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83917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13345B"/>
        </a:solidFill>
        <a:effectLst/>
      </p:bgPr>
    </p:bg>
    <p:spTree>
      <p:nvGrpSpPr>
        <p:cNvPr id="1" name="">
          <a:extLst>
            <a:ext uri="{FF2B5EF4-FFF2-40B4-BE49-F238E27FC236}">
              <a16:creationId xmlns:a16="http://schemas.microsoft.com/office/drawing/2014/main" id="{81EB589E-8490-96E1-AC5A-1E4FB45E6F6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09267DC5-297A-3E7A-9D4C-0072673FDB2B}"/>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FD01610F-5ECB-F024-0E37-3F0616FB6327}"/>
              </a:ext>
            </a:extLst>
          </p:cNvPr>
          <p:cNvSpPr txBox="1">
            <a:spLocks noChangeArrowheads="1"/>
          </p:cNvSpPr>
          <p:nvPr/>
        </p:nvSpPr>
        <p:spPr bwMode="auto">
          <a:xfrm>
            <a:off x="183246" y="304800"/>
            <a:ext cx="1180903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13345B"/>
                </a:solidFill>
                <a:effectLst/>
                <a:uLnTx/>
                <a:uFillTx/>
                <a:latin typeface="AngsanaUPC" panose="02020603050405020304" pitchFamily="18" charset="-34"/>
                <a:ea typeface="+mn-ea"/>
                <a:cs typeface="AngsanaUPC" panose="02020603050405020304" pitchFamily="18" charset="-34"/>
              </a:rPr>
              <a:t>not at Mount Carmel </a:t>
            </a:r>
            <a:br>
              <a:rPr kumimoji="0" lang="en-US" altLang="en-US" sz="8000" b="1" i="1" u="none" strike="noStrike" kern="1200" cap="none" spc="0" normalizeH="0" baseline="0" noProof="0" dirty="0">
                <a:ln w="12700">
                  <a:noFill/>
                </a:ln>
                <a:solidFill>
                  <a:srgbClr val="13345B"/>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13345B"/>
                </a:solidFill>
                <a:effectLst/>
                <a:uLnTx/>
                <a:uFillTx/>
                <a:latin typeface="AngsanaUPC" panose="02020603050405020304" pitchFamily="18" charset="-34"/>
                <a:ea typeface="+mn-ea"/>
                <a:cs typeface="AngsanaUPC" panose="02020603050405020304" pitchFamily="18" charset="-34"/>
              </a:rPr>
              <a:t>but at another mountain </a:t>
            </a:r>
            <a:br>
              <a:rPr kumimoji="0" lang="en-US" altLang="en-US" sz="8000" b="1" i="1" u="none" strike="noStrike" kern="1200" cap="none" spc="0" normalizeH="0" baseline="0" noProof="0" dirty="0">
                <a:ln w="12700">
                  <a:noFill/>
                </a:ln>
                <a:solidFill>
                  <a:srgbClr val="13345B"/>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13345B"/>
                </a:solidFill>
                <a:effectLst/>
                <a:uLnTx/>
                <a:uFillTx/>
                <a:latin typeface="AngsanaUPC" panose="02020603050405020304" pitchFamily="18" charset="-34"/>
                <a:ea typeface="+mn-ea"/>
                <a:cs typeface="AngsanaUPC" panose="02020603050405020304" pitchFamily="18" charset="-34"/>
              </a:rPr>
              <a:t>to confront not Baal </a:t>
            </a:r>
            <a:br>
              <a:rPr kumimoji="0" lang="en-US" altLang="en-US" sz="8000" b="1" i="1" u="none" strike="noStrike" kern="1200" cap="none" spc="0" normalizeH="0" baseline="0" noProof="0" dirty="0">
                <a:ln w="12700">
                  <a:noFill/>
                </a:ln>
                <a:solidFill>
                  <a:srgbClr val="13345B"/>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13345B"/>
                </a:solidFill>
                <a:effectLst/>
                <a:uLnTx/>
                <a:uFillTx/>
                <a:latin typeface="AngsanaUPC" panose="02020603050405020304" pitchFamily="18" charset="-34"/>
                <a:ea typeface="+mn-ea"/>
                <a:cs typeface="AngsanaUPC" panose="02020603050405020304" pitchFamily="18" charset="-34"/>
              </a:rPr>
              <a:t>but the Lord himself</a:t>
            </a:r>
            <a:r>
              <a:rPr lang="en-US" altLang="en-US" sz="8000" b="1" i="1" dirty="0">
                <a:ln w="12700">
                  <a:noFill/>
                </a:ln>
                <a:solidFill>
                  <a:srgbClr val="13345B"/>
                </a:solidFill>
                <a:latin typeface="AngsanaUPC" panose="02020603050405020304" pitchFamily="18" charset="-34"/>
                <a:cs typeface="AngsanaUPC" panose="02020603050405020304" pitchFamily="18" charset="-34"/>
              </a:rPr>
              <a:t>....</a:t>
            </a:r>
            <a:br>
              <a:rPr kumimoji="0" lang="en-US" altLang="en-US" sz="8000" b="1" i="1" u="none" strike="noStrike" kern="1200" cap="none" spc="0" normalizeH="0" baseline="0" noProof="0" dirty="0">
                <a:ln w="12700">
                  <a:noFill/>
                </a:ln>
                <a:solidFill>
                  <a:srgbClr val="13345B"/>
                </a:solidFill>
                <a:effectLst/>
                <a:uLnTx/>
                <a:uFillTx/>
                <a:latin typeface="AngsanaUPC" panose="02020603050405020304" pitchFamily="18" charset="-34"/>
                <a:ea typeface="+mn-ea"/>
                <a:cs typeface="AngsanaUPC" panose="02020603050405020304" pitchFamily="18" charset="-34"/>
              </a:rPr>
            </a:br>
            <a:endParaRPr kumimoji="0" lang="en-US" altLang="en-US" sz="3200" b="0" i="0" u="none" strike="noStrike" kern="1200" cap="none" spc="0" normalizeH="0" baseline="0" noProof="0" dirty="0">
              <a:ln>
                <a:noFill/>
              </a:ln>
              <a:solidFill>
                <a:srgbClr val="13345B"/>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41425638-2DB9-563F-196D-0825968C77A7}"/>
              </a:ext>
            </a:extLst>
          </p:cNvPr>
          <p:cNvSpPr txBox="1">
            <a:spLocks noChangeArrowheads="1"/>
          </p:cNvSpPr>
          <p:nvPr/>
        </p:nvSpPr>
        <p:spPr bwMode="auto">
          <a:xfrm>
            <a:off x="2209800" y="4306431"/>
            <a:ext cx="9753598"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13345B"/>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ESV Study Bible</a:t>
            </a:r>
            <a:br>
              <a:rPr kumimoji="0" lang="en-US" altLang="en-US" sz="4000" b="0" i="0" u="none" strike="noStrike" kern="1200" cap="none" spc="0" normalizeH="0" baseline="0" noProof="0" dirty="0">
                <a:ln w="12700">
                  <a:noFill/>
                </a:ln>
                <a:solidFill>
                  <a:srgbClr val="13345B"/>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13345B"/>
                </a:solidFill>
                <a:effectLst/>
                <a:uLnTx/>
                <a:uFillTx/>
                <a:latin typeface="Narkisim" panose="020E0502050101010101" pitchFamily="34" charset="-79"/>
                <a:ea typeface="+mn-ea"/>
                <a:cs typeface="Narkisim" panose="020E0502050101010101" pitchFamily="34" charset="-79"/>
              </a:rPr>
              <a:t>Note on 1 Kings 19:1-21, p. 636</a:t>
            </a:r>
          </a:p>
        </p:txBody>
      </p:sp>
      <p:sp>
        <p:nvSpPr>
          <p:cNvPr id="13" name="TextBox 12">
            <a:extLst>
              <a:ext uri="{FF2B5EF4-FFF2-40B4-BE49-F238E27FC236}">
                <a16:creationId xmlns:a16="http://schemas.microsoft.com/office/drawing/2014/main" id="{2A8FCDE8-47B0-D5DE-6584-D467967E20E9}"/>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(Wheaton, IL: Crossway, 2008)</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ESV Study Bible, Hardcover">
            <a:extLst>
              <a:ext uri="{FF2B5EF4-FFF2-40B4-BE49-F238E27FC236}">
                <a16:creationId xmlns:a16="http://schemas.microsoft.com/office/drawing/2014/main" id="{F2A6D7C0-DBD2-E200-147D-55A795892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904720"/>
            <a:ext cx="1828800" cy="2648480"/>
          </a:xfrm>
          <a:prstGeom prst="snip2DiagRect">
            <a:avLst/>
          </a:prstGeom>
          <a:solidFill>
            <a:srgbClr val="FFFFFF">
              <a:shade val="85000"/>
            </a:srgbClr>
          </a:solidFill>
          <a:ln w="88900" cap="sq">
            <a:solidFill>
              <a:srgbClr val="13345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6660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shadeToTitle="1">
        <a:solidFill>
          <a:srgbClr val="C4C4C4"/>
        </a:solidFill>
        <a:effectLst/>
      </p:bgPr>
    </p:bg>
    <p:spTree>
      <p:nvGrpSpPr>
        <p:cNvPr id="1" name="">
          <a:extLst>
            <a:ext uri="{FF2B5EF4-FFF2-40B4-BE49-F238E27FC236}">
              <a16:creationId xmlns:a16="http://schemas.microsoft.com/office/drawing/2014/main" id="{348A0335-1A7F-DB06-055E-4A275436AA8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0D7F309-1744-3265-E0BA-49C2454765A2}"/>
              </a:ext>
            </a:extLst>
          </p:cNvPr>
          <p:cNvSpPr/>
          <p:nvPr/>
        </p:nvSpPr>
        <p:spPr>
          <a:xfrm>
            <a:off x="44" y="2328249"/>
            <a:ext cx="12191956" cy="4529751"/>
          </a:xfrm>
          <a:prstGeom prst="rect">
            <a:avLst/>
          </a:prstGeom>
          <a:solidFill>
            <a:srgbClr val="587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2" name="Oval 1">
            <a:extLst>
              <a:ext uri="{FF2B5EF4-FFF2-40B4-BE49-F238E27FC236}">
                <a16:creationId xmlns:a16="http://schemas.microsoft.com/office/drawing/2014/main" id="{7F7A33B7-3302-0800-FA82-D7DF38D0427B}"/>
              </a:ext>
            </a:extLst>
          </p:cNvPr>
          <p:cNvSpPr/>
          <p:nvPr/>
        </p:nvSpPr>
        <p:spPr>
          <a:xfrm>
            <a:off x="4486619" y="602270"/>
            <a:ext cx="2772119" cy="2627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pic>
        <p:nvPicPr>
          <p:cNvPr id="1028" name="Picture 4" descr="No photo description available.">
            <a:extLst>
              <a:ext uri="{FF2B5EF4-FFF2-40B4-BE49-F238E27FC236}">
                <a16:creationId xmlns:a16="http://schemas.microsoft.com/office/drawing/2014/main" id="{F34683C5-2E78-BBB7-DA00-A6B4196C2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12192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74C3481-40F1-27B5-AD01-25108EEC14C1}"/>
              </a:ext>
            </a:extLst>
          </p:cNvPr>
          <p:cNvSpPr txBox="1"/>
          <p:nvPr/>
        </p:nvSpPr>
        <p:spPr>
          <a:xfrm>
            <a:off x="638519" y="1779227"/>
            <a:ext cx="3048000" cy="19389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dirty="0">
                <a:solidFill>
                  <a:srgbClr val="000000"/>
                </a:solidFill>
                <a:effectLst>
                  <a:outerShdw blurRad="38100" dist="38100" dir="2700000" algn="tl">
                    <a:srgbClr val="000000">
                      <a:alpha val="43137"/>
                    </a:srgbClr>
                  </a:outerShdw>
                </a:effectLst>
                <a:latin typeface="AR JULIAN" panose="02000000000000000000" pitchFamily="2" charset="0"/>
              </a:rPr>
              <a:t>Thur</a:t>
            </a:r>
            <a:r>
              <a:rPr kumimoji="0" lang="en-US" alt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 JULIAN" panose="02000000000000000000" pitchFamily="2" charset="0"/>
                <a:ea typeface="+mn-ea"/>
                <a:cs typeface="Arial" panose="020B0604020202020204" pitchFamily="34" charset="0"/>
              </a:rPr>
              <a:t>sday, </a:t>
            </a:r>
            <a:br>
              <a:rPr kumimoji="0" lang="en-US" alt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 JULIAN" panose="02000000000000000000" pitchFamily="2" charset="0"/>
                <a:ea typeface="+mn-ea"/>
                <a:cs typeface="Arial" panose="020B0604020202020204" pitchFamily="34" charset="0"/>
              </a:rPr>
            </a:br>
            <a:r>
              <a:rPr kumimoji="0" lang="en-US" alt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 JULIAN" panose="02000000000000000000" pitchFamily="2" charset="0"/>
                <a:ea typeface="+mn-ea"/>
                <a:cs typeface="Arial" panose="020B0604020202020204" pitchFamily="34" charset="0"/>
              </a:rPr>
              <a:t>March 21, </a:t>
            </a:r>
            <a:br>
              <a:rPr kumimoji="0" lang="en-US" alt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 JULIAN" panose="02000000000000000000" pitchFamily="2" charset="0"/>
                <a:ea typeface="+mn-ea"/>
                <a:cs typeface="Arial" panose="020B0604020202020204" pitchFamily="34" charset="0"/>
              </a:rPr>
            </a:br>
            <a:r>
              <a:rPr kumimoji="0" lang="en-US" alt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 JULIAN" panose="02000000000000000000" pitchFamily="2" charset="0"/>
                <a:ea typeface="+mn-ea"/>
                <a:cs typeface="Arial" panose="020B0604020202020204" pitchFamily="34" charset="0"/>
              </a:rPr>
              <a:t>11 a.m.</a:t>
            </a:r>
            <a:endParaRPr kumimoji="0" 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A11BFD3C-20DD-37B1-1E27-371F832BC5A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2319" y="-10633"/>
            <a:ext cx="3447362" cy="3447362"/>
          </a:xfrm>
          <a:prstGeom prst="rect">
            <a:avLst/>
          </a:prstGeom>
        </p:spPr>
      </p:pic>
      <p:sp>
        <p:nvSpPr>
          <p:cNvPr id="4" name="TextBox 2">
            <a:extLst>
              <a:ext uri="{FF2B5EF4-FFF2-40B4-BE49-F238E27FC236}">
                <a16:creationId xmlns:a16="http://schemas.microsoft.com/office/drawing/2014/main" id="{1626453F-A59C-0916-6B00-FC4E58614128}"/>
              </a:ext>
            </a:extLst>
          </p:cNvPr>
          <p:cNvSpPr txBox="1">
            <a:spLocks noChangeArrowheads="1"/>
          </p:cNvSpPr>
          <p:nvPr/>
        </p:nvSpPr>
        <p:spPr bwMode="auto">
          <a:xfrm>
            <a:off x="0" y="5493603"/>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Berlin Sans FB Demi" panose="020E0802020502020306" pitchFamily="34" charset="0"/>
                <a:ea typeface="+mn-ea"/>
                <a:cs typeface="Arial" panose="020B0604020202020204" pitchFamily="34" charset="0"/>
              </a:rPr>
              <a:t>SERMONAUDIO.COM/UNITEDPRAYER</a:t>
            </a:r>
          </a:p>
        </p:txBody>
      </p:sp>
    </p:spTree>
    <p:extLst>
      <p:ext uri="{BB962C8B-B14F-4D97-AF65-F5344CB8AC3E}">
        <p14:creationId xmlns:p14="http://schemas.microsoft.com/office/powerpoint/2010/main" val="2603523502"/>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56C0F-3193-5C46-EC81-AD4018FF002B}"/>
            </a:ext>
          </a:extLst>
        </p:cNvPr>
        <p:cNvGrpSpPr/>
        <p:nvPr/>
      </p:nvGrpSpPr>
      <p:grpSpPr>
        <a:xfrm>
          <a:off x="0" y="0"/>
          <a:ext cx="0" cy="0"/>
          <a:chOff x="0" y="0"/>
          <a:chExt cx="0" cy="0"/>
        </a:xfrm>
      </p:grpSpPr>
    </p:spTree>
    <p:extLst>
      <p:ext uri="{BB962C8B-B14F-4D97-AF65-F5344CB8AC3E}">
        <p14:creationId xmlns:p14="http://schemas.microsoft.com/office/powerpoint/2010/main" val="82685896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C1248-94ED-B7EF-35AD-39F4D9A58A9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E13C8B4-49AB-5FC3-F611-47F7CA84F7DC}"/>
              </a:ext>
            </a:extLst>
          </p:cNvPr>
          <p:cNvSpPr txBox="1"/>
          <p:nvPr/>
        </p:nvSpPr>
        <p:spPr>
          <a:xfrm>
            <a:off x="381000" y="1548348"/>
            <a:ext cx="11430000" cy="378565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On Mount Carmel,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Elijah experienced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one of the greatest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spiritual victories recorded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in all of Holy Scripture.  </a:t>
            </a:r>
          </a:p>
        </p:txBody>
      </p:sp>
    </p:spTree>
    <p:extLst>
      <p:ext uri="{BB962C8B-B14F-4D97-AF65-F5344CB8AC3E}">
        <p14:creationId xmlns:p14="http://schemas.microsoft.com/office/powerpoint/2010/main" val="11411989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7B65B-1D59-CB55-367C-1D2BEBADF66D}"/>
            </a:ext>
          </a:extLst>
        </p:cNvPr>
        <p:cNvGrpSpPr/>
        <p:nvPr/>
      </p:nvGrpSpPr>
      <p:grpSpPr>
        <a:xfrm>
          <a:off x="0" y="0"/>
          <a:ext cx="0" cy="0"/>
          <a:chOff x="0" y="0"/>
          <a:chExt cx="0" cy="0"/>
        </a:xfrm>
      </p:grpSpPr>
    </p:spTree>
    <p:extLst>
      <p:ext uri="{BB962C8B-B14F-4D97-AF65-F5344CB8AC3E}">
        <p14:creationId xmlns:p14="http://schemas.microsoft.com/office/powerpoint/2010/main" val="308156874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97F56-1373-56B1-FEB7-2D3122739C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BEB1079-1036-4F8E-2EA8-06E2C2CBA309}"/>
              </a:ext>
            </a:extLst>
          </p:cNvPr>
          <p:cNvSpPr txBox="1"/>
          <p:nvPr/>
        </p:nvSpPr>
        <p:spPr>
          <a:xfrm>
            <a:off x="381000" y="1548348"/>
            <a:ext cx="11430000"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Elijah would have great experiences on three mountains:</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endPar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endParaRPr>
          </a:p>
        </p:txBody>
      </p:sp>
    </p:spTree>
    <p:extLst>
      <p:ext uri="{BB962C8B-B14F-4D97-AF65-F5344CB8AC3E}">
        <p14:creationId xmlns:p14="http://schemas.microsoft.com/office/powerpoint/2010/main" val="298420406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0939B-C85C-387E-D508-DB1AEBEEAFC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DA6E81E-C844-7846-138D-47B747598C24}"/>
              </a:ext>
            </a:extLst>
          </p:cNvPr>
          <p:cNvSpPr txBox="1"/>
          <p:nvPr/>
        </p:nvSpPr>
        <p:spPr>
          <a:xfrm>
            <a:off x="381000" y="1548348"/>
            <a:ext cx="11430000" cy="304698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Elijah would have great experiences on three mountains:</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Mount Carmel</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endPar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endParaRPr>
          </a:p>
        </p:txBody>
      </p:sp>
    </p:spTree>
    <p:extLst>
      <p:ext uri="{BB962C8B-B14F-4D97-AF65-F5344CB8AC3E}">
        <p14:creationId xmlns:p14="http://schemas.microsoft.com/office/powerpoint/2010/main" val="303897625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C895F-44BA-9DAE-6122-5B4D95CC024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605C55A-2E48-D0A9-4AB0-A339ECF405A1}"/>
              </a:ext>
            </a:extLst>
          </p:cNvPr>
          <p:cNvSpPr txBox="1"/>
          <p:nvPr/>
        </p:nvSpPr>
        <p:spPr>
          <a:xfrm>
            <a:off x="381000" y="1548348"/>
            <a:ext cx="11430000" cy="304698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Elijah would have great experiences on three mountains:</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Mount Carmel</a:t>
            </a:r>
            <a:endParaRPr lang="en-US" sz="4800" dirty="0">
              <a:solidFill>
                <a:prstClr val="white"/>
              </a:solidFill>
              <a:latin typeface="Arial Black" panose="020B0A04020102020204" pitchFamily="34" charset="0"/>
              <a:cs typeface="AngsanaUPC" panose="02020603050405020304" pitchFamily="18" charset="-34"/>
            </a:endParaRP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Mount Horeb</a:t>
            </a:r>
          </a:p>
        </p:txBody>
      </p:sp>
    </p:spTree>
    <p:extLst>
      <p:ext uri="{BB962C8B-B14F-4D97-AF65-F5344CB8AC3E}">
        <p14:creationId xmlns:p14="http://schemas.microsoft.com/office/powerpoint/2010/main" val="37379786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8194E-9288-76AE-2A3F-C86D3220A49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C7EC27-1AFF-4D76-D89C-4B4232D1014F}"/>
              </a:ext>
            </a:extLst>
          </p:cNvPr>
          <p:cNvSpPr txBox="1"/>
          <p:nvPr/>
        </p:nvSpPr>
        <p:spPr>
          <a:xfrm>
            <a:off x="381000" y="1548348"/>
            <a:ext cx="11430000" cy="452431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Elijah would have great experiences on three mountains:</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Mount Carmel</a:t>
            </a:r>
            <a:endParaRPr lang="en-US" sz="4800" dirty="0">
              <a:solidFill>
                <a:prstClr val="white"/>
              </a:solidFill>
              <a:latin typeface="Arial Black" panose="020B0A04020102020204" pitchFamily="34" charset="0"/>
              <a:cs typeface="AngsanaUPC" panose="02020603050405020304" pitchFamily="18" charset="-34"/>
            </a:endParaRP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Mount Horeb</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sz="4800" dirty="0">
                <a:solidFill>
                  <a:prstClr val="white"/>
                </a:solidFill>
                <a:latin typeface="Arial Black" panose="020B0A04020102020204" pitchFamily="34" charset="0"/>
                <a:cs typeface="AngsanaUPC" panose="02020603050405020304" pitchFamily="18" charset="-34"/>
              </a:rPr>
              <a:t>Mount of Transfiguration</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endPar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endParaRPr>
          </a:p>
        </p:txBody>
      </p:sp>
    </p:spTree>
    <p:extLst>
      <p:ext uri="{BB962C8B-B14F-4D97-AF65-F5344CB8AC3E}">
        <p14:creationId xmlns:p14="http://schemas.microsoft.com/office/powerpoint/2010/main" val="19737863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240812A9-299C-F12C-2452-CF7569CC8D78}"/>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BCA9AB03-0FBB-C53B-89CE-5E7D867BEB92}"/>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26" name="Picture 2">
            <a:extLst>
              <a:ext uri="{FF2B5EF4-FFF2-40B4-BE49-F238E27FC236}">
                <a16:creationId xmlns:a16="http://schemas.microsoft.com/office/drawing/2014/main" id="{7F217332-F3E7-1C16-741B-4E44D2A4D2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30" t="13922" r="18640" b="18703"/>
          <a:stretch/>
        </p:blipFill>
        <p:spPr bwMode="auto">
          <a:xfrm>
            <a:off x="381000" y="3962400"/>
            <a:ext cx="2028667" cy="2581315"/>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EE94AFA3-ACA4-DA62-FAB1-C40C9791345D}"/>
              </a:ext>
            </a:extLst>
          </p:cNvPr>
          <p:cNvSpPr txBox="1">
            <a:spLocks noChangeArrowheads="1"/>
          </p:cNvSpPr>
          <p:nvPr/>
        </p:nvSpPr>
        <p:spPr bwMode="auto">
          <a:xfrm>
            <a:off x="183246" y="304800"/>
            <a:ext cx="11809035" cy="477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t>He that stood undaunted in the midst </a:t>
            </a:r>
            <a:b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t>of the terrors both of heaven and earth trembles at the impotent menaces </a:t>
            </a:r>
            <a:b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t>of a proud passionate woman.</a:t>
            </a:r>
            <a:b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br>
            <a:br>
              <a:rPr kumimoji="0" lang="en-US" altLang="en-US" sz="54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rPr>
            </a:b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DD953A5B-6482-BAD2-B9DF-5750AEA18EED}"/>
              </a:ext>
            </a:extLst>
          </p:cNvPr>
          <p:cNvSpPr txBox="1">
            <a:spLocks noChangeArrowheads="1"/>
          </p:cNvSpPr>
          <p:nvPr/>
        </p:nvSpPr>
        <p:spPr bwMode="auto">
          <a:xfrm>
            <a:off x="2428873" y="4306431"/>
            <a:ext cx="9534525"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Matthew Henry</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Commentary on the Whole Bible</a:t>
            </a:r>
            <a:r>
              <a:rPr kumimoji="0" lang="en-US" altLang="en-US" sz="3600" b="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529</a:t>
            </a:r>
          </a:p>
        </p:txBody>
      </p:sp>
      <p:sp>
        <p:nvSpPr>
          <p:cNvPr id="5" name="AutoShape 6" descr="Cyril Barber">
            <a:extLst>
              <a:ext uri="{FF2B5EF4-FFF2-40B4-BE49-F238E27FC236}">
                <a16:creationId xmlns:a16="http://schemas.microsoft.com/office/drawing/2014/main" id="{E9F2A95D-999A-1C9C-2E91-FEDA5B9604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15D41E3-296B-9A39-C3F6-64E79BD8A9BB}"/>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Matthew Henry’s Commentary on the Whole Bible</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Vol. 2, Joshua to Esther (</a:t>
            </a:r>
            <a:r>
              <a:rPr lang="en-US" sz="600" dirty="0">
                <a:solidFill>
                  <a:prstClr val="white"/>
                </a:solidFill>
              </a:rPr>
              <a:t>Peabody, MA</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Hendrickson Publishers, 1991)</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637558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C74C336D-7DCF-207A-98C1-76E2512283C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97C30A91-2FA7-D1F2-347C-7A61EEA67B1F}"/>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EA3B7093-9ADF-93BE-848B-35EFDCA0C9F4}"/>
              </a:ext>
            </a:extLst>
          </p:cNvPr>
          <p:cNvPicPr>
            <a:picLocks noChangeAspect="1"/>
          </p:cNvPicPr>
          <p:nvPr/>
        </p:nvPicPr>
        <p:blipFill rotWithShape="1">
          <a:blip r:embed="rId2"/>
          <a:srcRect r="1651" b="3320"/>
          <a:stretch/>
        </p:blipFill>
        <p:spPr>
          <a:xfrm>
            <a:off x="405631" y="3993556"/>
            <a:ext cx="1804169" cy="2559644"/>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8CEE352E-1886-DB3E-2B8A-9986CF12F4D6}"/>
              </a:ext>
            </a:extLst>
          </p:cNvPr>
          <p:cNvSpPr txBox="1">
            <a:spLocks noChangeArrowheads="1"/>
          </p:cNvSpPr>
          <p:nvPr/>
        </p:nvSpPr>
        <p:spPr bwMode="auto">
          <a:xfrm>
            <a:off x="183246" y="304800"/>
            <a:ext cx="11780152"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lang="en-US" altLang="en-US" sz="8000" b="1" i="1" dirty="0">
                <a:ln w="12700">
                  <a:noFill/>
                </a:ln>
                <a:solidFill>
                  <a:srgbClr val="02133D"/>
                </a:solidFill>
                <a:latin typeface="AngsanaUPC" panose="02020603050405020304" pitchFamily="18" charset="-34"/>
                <a:cs typeface="AngsanaUPC" panose="02020603050405020304" pitchFamily="18" charset="-34"/>
              </a:rPr>
              <a:t>… Elijah had played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into Jezebel’s hand....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What she desired was that Elijah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and his God be discredited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before the new converts....</a:t>
            </a: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37D4CC26-BAB8-331F-87D2-6C165E787732}"/>
              </a:ext>
            </a:extLst>
          </p:cNvPr>
          <p:cNvSpPr txBox="1">
            <a:spLocks noChangeArrowheads="1"/>
          </p:cNvSpPr>
          <p:nvPr/>
        </p:nvSpPr>
        <p:spPr bwMode="auto">
          <a:xfrm>
            <a:off x="2167469" y="4306431"/>
            <a:ext cx="979592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4000" b="1" i="1" dirty="0">
                <a:ln w="12700">
                  <a:noFill/>
                </a:ln>
                <a:solidFill>
                  <a:srgbClr val="02133D"/>
                </a:solidFill>
                <a:effectLst>
                  <a:outerShdw blurRad="38100" dist="38100" dir="2700000" algn="tl">
                    <a:srgbClr val="000000">
                      <a:alpha val="43137"/>
                    </a:srgbClr>
                  </a:outerShdw>
                </a:effectLst>
                <a:latin typeface="Copperplate Gothic Bold" panose="020E0705020206020404" pitchFamily="34" charset="0"/>
                <a:cs typeface="Iskoola Pota" panose="020B0502040204020203" pitchFamily="34" charset="0"/>
              </a:rPr>
              <a:t>Expositor’s</a:t>
            </a: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 Bible Commentary</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 Kings,” Patterson and Austel, p. 148</a:t>
            </a:r>
          </a:p>
        </p:txBody>
      </p:sp>
      <p:sp>
        <p:nvSpPr>
          <p:cNvPr id="4" name="TextBox 3">
            <a:extLst>
              <a:ext uri="{FF2B5EF4-FFF2-40B4-BE49-F238E27FC236}">
                <a16:creationId xmlns:a16="http://schemas.microsoft.com/office/drawing/2014/main" id="{77D15954-098B-BF06-CFA0-CABD51A29888}"/>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Expositor’s Bible Commentary</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Vol. 4, 1 Kings—Job; Frank E. </a:t>
            </a:r>
            <a:r>
              <a:rPr lang="en-US" sz="600" dirty="0">
                <a:solidFill>
                  <a:prstClr val="white"/>
                </a:solidFill>
              </a:rPr>
              <a:t>Gaebelein, General Editor; Richard D. Patterson and Hermann J. Austel </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(Grand Rapids: Zondervan, 1988)</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598357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C74C336D-7DCF-207A-98C1-76E2512283C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97C30A91-2FA7-D1F2-347C-7A61EEA67B1F}"/>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EA3B7093-9ADF-93BE-848B-35EFDCA0C9F4}"/>
              </a:ext>
            </a:extLst>
          </p:cNvPr>
          <p:cNvPicPr>
            <a:picLocks noChangeAspect="1"/>
          </p:cNvPicPr>
          <p:nvPr/>
        </p:nvPicPr>
        <p:blipFill rotWithShape="1">
          <a:blip r:embed="rId2"/>
          <a:srcRect r="1651" b="3320"/>
          <a:stretch/>
        </p:blipFill>
        <p:spPr>
          <a:xfrm>
            <a:off x="405631" y="3993556"/>
            <a:ext cx="1804169" cy="2559644"/>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8CEE352E-1886-DB3E-2B8A-9986CF12F4D6}"/>
              </a:ext>
            </a:extLst>
          </p:cNvPr>
          <p:cNvSpPr txBox="1">
            <a:spLocks noChangeArrowheads="1"/>
          </p:cNvSpPr>
          <p:nvPr/>
        </p:nvSpPr>
        <p:spPr bwMode="auto">
          <a:xfrm>
            <a:off x="183246" y="304800"/>
            <a:ext cx="11780152" cy="293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lang="en-US" altLang="en-US" sz="8000" b="1" i="1" dirty="0">
                <a:ln w="12700">
                  <a:noFill/>
                </a:ln>
                <a:solidFill>
                  <a:srgbClr val="02133D"/>
                </a:solidFill>
                <a:latin typeface="AngsanaUPC" panose="02020603050405020304" pitchFamily="18" charset="-34"/>
                <a:cs typeface="AngsanaUPC" panose="02020603050405020304" pitchFamily="18" charset="-34"/>
              </a:rPr>
              <a:t>Just when God needed him the most,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the divinely trained prophet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was to prove a notable failure.</a:t>
            </a: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37D4CC26-BAB8-331F-87D2-6C165E787732}"/>
              </a:ext>
            </a:extLst>
          </p:cNvPr>
          <p:cNvSpPr txBox="1">
            <a:spLocks noChangeArrowheads="1"/>
          </p:cNvSpPr>
          <p:nvPr/>
        </p:nvSpPr>
        <p:spPr bwMode="auto">
          <a:xfrm>
            <a:off x="2167469" y="4306431"/>
            <a:ext cx="979592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4000" b="1" i="1" dirty="0">
                <a:ln w="12700">
                  <a:noFill/>
                </a:ln>
                <a:solidFill>
                  <a:srgbClr val="02133D"/>
                </a:solidFill>
                <a:effectLst>
                  <a:outerShdw blurRad="38100" dist="38100" dir="2700000" algn="tl">
                    <a:srgbClr val="000000">
                      <a:alpha val="43137"/>
                    </a:srgbClr>
                  </a:outerShdw>
                </a:effectLst>
                <a:latin typeface="Copperplate Gothic Bold" panose="020E0705020206020404" pitchFamily="34" charset="0"/>
                <a:cs typeface="Iskoola Pota" panose="020B0502040204020203" pitchFamily="34" charset="0"/>
              </a:rPr>
              <a:t>Expositor’s</a:t>
            </a: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 Bible Commentary</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 Kings,” Patterson and Austel, p. 148</a:t>
            </a:r>
          </a:p>
        </p:txBody>
      </p:sp>
      <p:sp>
        <p:nvSpPr>
          <p:cNvPr id="4" name="TextBox 3">
            <a:extLst>
              <a:ext uri="{FF2B5EF4-FFF2-40B4-BE49-F238E27FC236}">
                <a16:creationId xmlns:a16="http://schemas.microsoft.com/office/drawing/2014/main" id="{77D15954-098B-BF06-CFA0-CABD51A29888}"/>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Expositor’s Bible Commentary</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Vol. 4, 1 Kings—Job; Frank E. </a:t>
            </a:r>
            <a:r>
              <a:rPr lang="en-US" sz="600" dirty="0">
                <a:solidFill>
                  <a:prstClr val="white"/>
                </a:solidFill>
              </a:rPr>
              <a:t>Gaebelein, General Editor; Richard D. Patterson and Hermann J. Austel </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(Grand Rapids: Zondervan, 1988)</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0870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E33B2-CA8F-F606-0574-D483753667B1}"/>
              </a:ext>
            </a:extLst>
          </p:cNvPr>
          <p:cNvPicPr>
            <a:picLocks noChangeAspect="1"/>
          </p:cNvPicPr>
          <p:nvPr/>
        </p:nvPicPr>
        <p:blipFill>
          <a:blip r:embed="rId2"/>
          <a:stretch>
            <a:fillRect/>
          </a:stretch>
        </p:blipFill>
        <p:spPr>
          <a:xfrm>
            <a:off x="3176353" y="0"/>
            <a:ext cx="8634647" cy="5867399"/>
          </a:xfrm>
          <a:prstGeom prst="rect">
            <a:avLst/>
          </a:prstGeom>
        </p:spPr>
      </p:pic>
      <p:sp>
        <p:nvSpPr>
          <p:cNvPr id="7" name="Rectangle 6">
            <a:extLst>
              <a:ext uri="{FF2B5EF4-FFF2-40B4-BE49-F238E27FC236}">
                <a16:creationId xmlns:a16="http://schemas.microsoft.com/office/drawing/2014/main" id="{1363F5A1-DD80-4B2D-AD24-7619A830A323}"/>
              </a:ext>
            </a:extLst>
          </p:cNvPr>
          <p:cNvSpPr/>
          <p:nvPr/>
        </p:nvSpPr>
        <p:spPr>
          <a:xfrm>
            <a:off x="0" y="5867400"/>
            <a:ext cx="12192000" cy="990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5" name="TextBox 4">
            <a:extLst>
              <a:ext uri="{FF2B5EF4-FFF2-40B4-BE49-F238E27FC236}">
                <a16:creationId xmlns:a16="http://schemas.microsoft.com/office/drawing/2014/main" id="{CD592984-CD44-D701-ABE5-5CE1DEF039B2}"/>
              </a:ext>
            </a:extLst>
          </p:cNvPr>
          <p:cNvSpPr txBox="1"/>
          <p:nvPr/>
        </p:nvSpPr>
        <p:spPr>
          <a:xfrm>
            <a:off x="0" y="762000"/>
            <a:ext cx="3176353" cy="403187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Search for </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SCHARF</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the ChurchOne App</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“Select Broadcaster”</a:t>
            </a:r>
          </a:p>
        </p:txBody>
      </p:sp>
      <p:sp>
        <p:nvSpPr>
          <p:cNvPr id="2" name="TextBox 2">
            <a:extLst>
              <a:ext uri="{FF2B5EF4-FFF2-40B4-BE49-F238E27FC236}">
                <a16:creationId xmlns:a16="http://schemas.microsoft.com/office/drawing/2014/main" id="{0475887F-F53B-D859-DE98-8C1B943347F3}"/>
              </a:ext>
            </a:extLst>
          </p:cNvPr>
          <p:cNvSpPr txBox="1">
            <a:spLocks noChangeArrowheads="1"/>
          </p:cNvSpPr>
          <p:nvPr/>
        </p:nvSpPr>
        <p:spPr bwMode="auto">
          <a:xfrm>
            <a:off x="0" y="5842337"/>
            <a:ext cx="1219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AR JULIAN" panose="02000000000000000000" pitchFamily="2" charset="0"/>
                <a:ea typeface="+mn-ea"/>
                <a:cs typeface="Arial" panose="020B0604020202020204" pitchFamily="34" charset="0"/>
              </a:rPr>
              <a:t>INSTALL OUR APP</a:t>
            </a:r>
          </a:p>
        </p:txBody>
      </p:sp>
    </p:spTree>
    <p:extLst>
      <p:ext uri="{BB962C8B-B14F-4D97-AF65-F5344CB8AC3E}">
        <p14:creationId xmlns:p14="http://schemas.microsoft.com/office/powerpoint/2010/main" val="468074212"/>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49055-E5B3-A9CE-CBE0-230AFE23383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E5A97A0-0A60-DC85-1040-E086087C3206}"/>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911CA7CE-1041-4C06-DA67-D614B951C577}"/>
              </a:ext>
            </a:extLst>
          </p:cNvPr>
          <p:cNvSpPr/>
          <p:nvPr/>
        </p:nvSpPr>
        <p:spPr>
          <a:xfrm>
            <a:off x="152400" y="152400"/>
            <a:ext cx="11887199" cy="6553199"/>
          </a:xfrm>
          <a:prstGeom prst="rect">
            <a:avLst/>
          </a:prstGeom>
          <a:solidFill>
            <a:srgbClr val="0429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Tree>
    <p:extLst>
      <p:ext uri="{BB962C8B-B14F-4D97-AF65-F5344CB8AC3E}">
        <p14:creationId xmlns:p14="http://schemas.microsoft.com/office/powerpoint/2010/main" val="232759928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49055-E5B3-A9CE-CBE0-230AFE23383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E5A97A0-0A60-DC85-1040-E086087C3206}"/>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911CA7CE-1041-4C06-DA67-D614B951C577}"/>
              </a:ext>
            </a:extLst>
          </p:cNvPr>
          <p:cNvSpPr/>
          <p:nvPr/>
        </p:nvSpPr>
        <p:spPr>
          <a:xfrm>
            <a:off x="152400" y="152400"/>
            <a:ext cx="11887199" cy="6553199"/>
          </a:xfrm>
          <a:prstGeom prst="rect">
            <a:avLst/>
          </a:prstGeom>
          <a:solidFill>
            <a:srgbClr val="0429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2CE2FFD6-87A6-4977-76D2-BC6F19E3A037}"/>
              </a:ext>
            </a:extLst>
          </p:cNvPr>
          <p:cNvSpPr txBox="1"/>
          <p:nvPr/>
        </p:nvSpPr>
        <p:spPr>
          <a:xfrm>
            <a:off x="152400" y="531924"/>
            <a:ext cx="11887199" cy="740011"/>
          </a:xfrm>
          <a:prstGeom prst="rect">
            <a:avLst/>
          </a:prstGeom>
          <a:noFill/>
        </p:spPr>
        <p:txBody>
          <a:bodyPr wrap="square">
            <a:spAutoFit/>
          </a:bodyPr>
          <a:lstStyle/>
          <a:p>
            <a:pPr marL="857250" marR="0" lvl="1" indent="-857250" algn="ctr" defTabSz="914400" rtl="0" eaLnBrk="1" fontAlgn="base" latinLnBrk="0" hangingPunct="1">
              <a:lnSpc>
                <a:spcPts val="5000"/>
              </a:lnSpc>
              <a:spcBef>
                <a:spcPct val="50000"/>
              </a:spcBef>
              <a:spcAft>
                <a:spcPct val="0"/>
              </a:spcAft>
              <a:buClrTx/>
              <a:buSzTx/>
              <a:buFont typeface="Arial" panose="020B0604020202020204" pitchFamily="34" charset="0"/>
              <a:buChar char="•"/>
              <a:tabLst/>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was spiritually exhausted (19:3-4a)</a:t>
            </a:r>
          </a:p>
        </p:txBody>
      </p:sp>
    </p:spTree>
    <p:extLst>
      <p:ext uri="{BB962C8B-B14F-4D97-AF65-F5344CB8AC3E}">
        <p14:creationId xmlns:p14="http://schemas.microsoft.com/office/powerpoint/2010/main" val="115199984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6D9FEE57-993F-F4E5-07BE-3B023F822FCF}"/>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87E62F4A-E312-4E55-0D95-2C2F3F92B5F8}"/>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84F3A07A-DF42-95B0-C24E-80BDC227664A}"/>
              </a:ext>
            </a:extLst>
          </p:cNvPr>
          <p:cNvSpPr txBox="1">
            <a:spLocks noChangeArrowheads="1"/>
          </p:cNvSpPr>
          <p:nvPr/>
        </p:nvSpPr>
        <p:spPr bwMode="auto">
          <a:xfrm>
            <a:off x="183246" y="304800"/>
            <a:ext cx="1180903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The resistance of one person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(Jezebel) has turned massive victory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into overwhelming defeat,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in Elijah’s mind.</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1966B212-7FD2-A2DF-9CBE-EB8451F95150}"/>
              </a:ext>
            </a:extLst>
          </p:cNvPr>
          <p:cNvSpPr txBox="1">
            <a:spLocks noChangeArrowheads="1"/>
          </p:cNvSpPr>
          <p:nvPr/>
        </p:nvSpPr>
        <p:spPr bwMode="auto">
          <a:xfrm>
            <a:off x="2209800" y="4306431"/>
            <a:ext cx="9753598"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ESV Study Bible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Note on 1 Kings 19:10, p. 636</a:t>
            </a:r>
          </a:p>
        </p:txBody>
      </p:sp>
      <p:sp>
        <p:nvSpPr>
          <p:cNvPr id="13" name="TextBox 12">
            <a:extLst>
              <a:ext uri="{FF2B5EF4-FFF2-40B4-BE49-F238E27FC236}">
                <a16:creationId xmlns:a16="http://schemas.microsoft.com/office/drawing/2014/main" id="{441E3848-40C6-FF12-30BE-6ABCA07AF5C5}"/>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(Wheaton, IL: Crossway, 2008)</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ESV Study Bible, Hardcover">
            <a:extLst>
              <a:ext uri="{FF2B5EF4-FFF2-40B4-BE49-F238E27FC236}">
                <a16:creationId xmlns:a16="http://schemas.microsoft.com/office/drawing/2014/main" id="{BF3D22E2-F09F-F77A-81D7-599C77E886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904720"/>
            <a:ext cx="1828800" cy="264848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00092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AAA9-0077-5F70-41E8-F7FC8FB53A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DB7B-F45C-A1F6-0D36-977072C3E727}"/>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4" name="Rectangle 3">
            <a:extLst>
              <a:ext uri="{FF2B5EF4-FFF2-40B4-BE49-F238E27FC236}">
                <a16:creationId xmlns:a16="http://schemas.microsoft.com/office/drawing/2014/main" id="{A54E8812-23E3-97E9-9DF9-CB4938E91A7D}"/>
              </a:ext>
            </a:extLst>
          </p:cNvPr>
          <p:cNvSpPr/>
          <p:nvPr/>
        </p:nvSpPr>
        <p:spPr>
          <a:xfrm>
            <a:off x="152401" y="152400"/>
            <a:ext cx="11887198" cy="6553199"/>
          </a:xfrm>
          <a:prstGeom prst="rect">
            <a:avLst/>
          </a:prstGeom>
          <a:solidFill>
            <a:srgbClr val="EB5B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5" name="TextBox 4">
            <a:extLst>
              <a:ext uri="{FF2B5EF4-FFF2-40B4-BE49-F238E27FC236}">
                <a16:creationId xmlns:a16="http://schemas.microsoft.com/office/drawing/2014/main" id="{BF0611AC-C30B-2F18-7C24-8D387D657F44}"/>
              </a:ext>
            </a:extLst>
          </p:cNvPr>
          <p:cNvSpPr txBox="1"/>
          <p:nvPr/>
        </p:nvSpPr>
        <p:spPr>
          <a:xfrm>
            <a:off x="152400" y="2247543"/>
            <a:ext cx="11887197" cy="2400657"/>
          </a:xfrm>
          <a:prstGeom prst="rect">
            <a:avLst/>
          </a:prstGeom>
          <a:noFill/>
        </p:spPr>
        <p:txBody>
          <a:bodyPr wrap="square">
            <a:spAutoFit/>
          </a:bodyPr>
          <a:lstStyle/>
          <a:p>
            <a:pPr algn="ctr"/>
            <a:r>
              <a:rPr lang="en-US" sz="15000" b="1" i="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Beersheba</a:t>
            </a:r>
            <a:endParaRPr lang="en-US" sz="15000" i="1" dirty="0"/>
          </a:p>
        </p:txBody>
      </p:sp>
    </p:spTree>
    <p:extLst>
      <p:ext uri="{BB962C8B-B14F-4D97-AF65-F5344CB8AC3E}">
        <p14:creationId xmlns:p14="http://schemas.microsoft.com/office/powerpoint/2010/main" val="12567408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A91CB-27FE-15C2-7BFC-3E75E5A386D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50E7601-ECD2-F31D-5781-3727ED15FFF9}"/>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B4CA5FB3-E381-413C-C31B-DC97A442C9D8}"/>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DD0CACEB-5313-5A0F-8CA7-591A183BA92E}"/>
              </a:ext>
            </a:extLst>
          </p:cNvPr>
          <p:cNvSpPr txBox="1"/>
          <p:nvPr/>
        </p:nvSpPr>
        <p:spPr>
          <a:xfrm>
            <a:off x="152398" y="152401"/>
            <a:ext cx="11887197" cy="5632311"/>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t>
            </a: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And when he saw </a:t>
            </a:r>
            <a:r>
              <a:rPr lang="en-US" sz="7200" b="1" i="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that</a:t>
            </a: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 </a:t>
            </a:r>
            <a:b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b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he arose and ran for his life, and went to Beersheba, </a:t>
            </a:r>
            <a:b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b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which </a:t>
            </a:r>
            <a:r>
              <a:rPr lang="en-US" sz="7200" b="1" i="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belongs </a:t>
            </a: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to Judah, </a:t>
            </a:r>
            <a:b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b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and left his servant there</a:t>
            </a: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D3E1FAC6-FADC-04E2-F1B7-3682DCDB2196}"/>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1 Kings 19:3</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34286641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8E7EA-AF49-10A2-E5B4-138F44D7FF6A}"/>
            </a:ext>
          </a:extLst>
        </p:cNvPr>
        <p:cNvGrpSpPr/>
        <p:nvPr/>
      </p:nvGrpSpPr>
      <p:grpSpPr>
        <a:xfrm>
          <a:off x="0" y="0"/>
          <a:ext cx="0" cy="0"/>
          <a:chOff x="0" y="0"/>
          <a:chExt cx="0" cy="0"/>
        </a:xfrm>
      </p:grpSpPr>
    </p:spTree>
    <p:extLst>
      <p:ext uri="{BB962C8B-B14F-4D97-AF65-F5344CB8AC3E}">
        <p14:creationId xmlns:p14="http://schemas.microsoft.com/office/powerpoint/2010/main" val="11039188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8E7EA-AF49-10A2-E5B4-138F44D7FF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AA0845E-736E-CCDC-C9F4-1C81D480F541}"/>
              </a:ext>
            </a:extLst>
          </p:cNvPr>
          <p:cNvSpPr txBox="1"/>
          <p:nvPr/>
        </p:nvSpPr>
        <p:spPr>
          <a:xfrm>
            <a:off x="381000" y="2667000"/>
            <a:ext cx="1143000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a:solidFill>
                  <a:prstClr val="white"/>
                </a:solidFill>
                <a:latin typeface="Arial Black" panose="020B0A04020102020204" pitchFamily="34" charset="0"/>
                <a:cs typeface="AngsanaUPC" panose="02020603050405020304" pitchFamily="18" charset="-34"/>
              </a:rPr>
              <a:t>Mount Carmel to Beersheba</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 120 miles</a:t>
            </a:r>
            <a:endPar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endParaRPr>
          </a:p>
        </p:txBody>
      </p:sp>
      <p:sp>
        <p:nvSpPr>
          <p:cNvPr id="4" name="TextBox 3">
            <a:extLst>
              <a:ext uri="{FF2B5EF4-FFF2-40B4-BE49-F238E27FC236}">
                <a16:creationId xmlns:a16="http://schemas.microsoft.com/office/drawing/2014/main" id="{A6AB1863-3AB7-6B87-861C-0A5B325454F7}"/>
              </a:ext>
            </a:extLst>
          </p:cNvPr>
          <p:cNvSpPr txBox="1"/>
          <p:nvPr/>
        </p:nvSpPr>
        <p:spPr>
          <a:xfrm>
            <a:off x="5867400" y="66294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a:t>
            </a: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ESV Study Bible</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 636</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654288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3F4E3F"/>
        </a:solidFill>
        <a:effectLst/>
      </p:bgPr>
    </p:bg>
    <p:spTree>
      <p:nvGrpSpPr>
        <p:cNvPr id="1" name="">
          <a:extLst>
            <a:ext uri="{FF2B5EF4-FFF2-40B4-BE49-F238E27FC236}">
              <a16:creationId xmlns:a16="http://schemas.microsoft.com/office/drawing/2014/main" id="{ACB74CA0-A9CE-6917-F12C-3C4F412F00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ECA105A-1642-23EC-3D1E-E5B63F9DAA85}"/>
              </a:ext>
            </a:extLst>
          </p:cNvPr>
          <p:cNvPicPr>
            <a:picLocks noChangeAspect="1"/>
          </p:cNvPicPr>
          <p:nvPr/>
        </p:nvPicPr>
        <p:blipFill rotWithShape="1">
          <a:blip r:embed="rId2">
            <a:extLst>
              <a:ext uri="{28A0092B-C50C-407E-A947-70E740481C1C}">
                <a14:useLocalDpi xmlns:a14="http://schemas.microsoft.com/office/drawing/2010/main" val="0"/>
              </a:ext>
            </a:extLst>
          </a:blip>
          <a:srcRect b="43333"/>
          <a:stretch/>
        </p:blipFill>
        <p:spPr>
          <a:xfrm>
            <a:off x="2362200" y="0"/>
            <a:ext cx="7410427" cy="6858000"/>
          </a:xfrm>
          <a:prstGeom prst="rect">
            <a:avLst/>
          </a:prstGeom>
        </p:spPr>
      </p:pic>
      <p:cxnSp>
        <p:nvCxnSpPr>
          <p:cNvPr id="4" name="Straight Arrow Connector 3">
            <a:extLst>
              <a:ext uri="{FF2B5EF4-FFF2-40B4-BE49-F238E27FC236}">
                <a16:creationId xmlns:a16="http://schemas.microsoft.com/office/drawing/2014/main" id="{F6DE9EE0-906B-E92F-C426-A93EBD25320A}"/>
              </a:ext>
            </a:extLst>
          </p:cNvPr>
          <p:cNvCxnSpPr>
            <a:cxnSpLocks/>
          </p:cNvCxnSpPr>
          <p:nvPr/>
        </p:nvCxnSpPr>
        <p:spPr>
          <a:xfrm flipH="1">
            <a:off x="5334000" y="2971800"/>
            <a:ext cx="1447800" cy="335280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50BF701D-5A23-DCB4-CFE7-4D4D92B6E828}"/>
              </a:ext>
            </a:extLst>
          </p:cNvPr>
          <p:cNvSpPr/>
          <p:nvPr/>
        </p:nvSpPr>
        <p:spPr>
          <a:xfrm>
            <a:off x="6477000" y="2727960"/>
            <a:ext cx="548640" cy="54864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8253121"/>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BCA8FCDD-78D9-70D9-FB49-052D6362BE34}"/>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66F32E19-D713-EF6D-4F8C-2111C98F7A61}"/>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F06A16DB-A3CA-9A1C-8D9D-2D6215FA5A4A}"/>
              </a:ext>
            </a:extLst>
          </p:cNvPr>
          <p:cNvSpPr txBox="1">
            <a:spLocks noChangeArrowheads="1"/>
          </p:cNvSpPr>
          <p:nvPr/>
        </p:nvSpPr>
        <p:spPr bwMode="auto">
          <a:xfrm>
            <a:off x="183246" y="304800"/>
            <a:ext cx="11780151" cy="293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Perhaps Elijah had come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to expect the spiritual high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of extraordinary events.</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13" name="Text Box 6">
            <a:extLst>
              <a:ext uri="{FF2B5EF4-FFF2-40B4-BE49-F238E27FC236}">
                <a16:creationId xmlns:a16="http://schemas.microsoft.com/office/drawing/2014/main" id="{7621B595-8147-DF0F-501F-9E7170A2CA63}"/>
              </a:ext>
            </a:extLst>
          </p:cNvPr>
          <p:cNvSpPr txBox="1">
            <a:spLocks noChangeArrowheads="1"/>
          </p:cNvSpPr>
          <p:nvPr/>
        </p:nvSpPr>
        <p:spPr bwMode="auto">
          <a:xfrm>
            <a:off x="2413628" y="4306431"/>
            <a:ext cx="954976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635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Evangelical Study Bible</a:t>
            </a:r>
            <a:br>
              <a:rPr kumimoji="0" lang="en-US" altLang="en-US" sz="4000" b="1" i="1" u="none" strike="noStrike" kern="1200" cap="none" spc="0" normalizeH="0" baseline="0" noProof="0" dirty="0">
                <a:ln w="635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Note on</a:t>
            </a:r>
            <a:r>
              <a:rPr lang="en-US" altLang="en-US" sz="3600" b="1" dirty="0">
                <a:ln w="6350">
                  <a:noFill/>
                </a:ln>
                <a:solidFill>
                  <a:srgbClr val="02133D"/>
                </a:solidFill>
                <a:latin typeface="Narkisim" panose="020E0502050101010101" pitchFamily="34" charset="-79"/>
                <a:cs typeface="Narkisim" panose="020E0502050101010101" pitchFamily="34" charset="-79"/>
              </a:rPr>
              <a:t> 1 Kings </a:t>
            </a: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19:3-4, </a:t>
            </a:r>
            <a:r>
              <a:rPr kumimoji="0" lang="en-US" altLang="en-US" sz="3600" b="1" i="0" u="none" strike="noStrike" kern="1200" cap="none" spc="0" normalizeH="0" baseline="0" noProof="0" dirty="0">
                <a:ln>
                  <a:noFill/>
                </a:ln>
                <a:solidFill>
                  <a:srgbClr val="02133D"/>
                </a:solidFill>
                <a:effectLst/>
                <a:uLnTx/>
                <a:uFillTx/>
                <a:latin typeface="Narkisim" panose="020E0502050101010101" pitchFamily="34" charset="-79"/>
                <a:ea typeface="+mn-ea"/>
                <a:cs typeface="Narkisim" panose="020E0502050101010101" pitchFamily="34" charset="-79"/>
              </a:rPr>
              <a:t>p. 589</a:t>
            </a:r>
          </a:p>
        </p:txBody>
      </p:sp>
      <p:sp>
        <p:nvSpPr>
          <p:cNvPr id="6" name="TextBox 5">
            <a:extLst>
              <a:ext uri="{FF2B5EF4-FFF2-40B4-BE49-F238E27FC236}">
                <a16:creationId xmlns:a16="http://schemas.microsoft.com/office/drawing/2014/main" id="{18EADF94-7B08-6C8A-8F23-140847D5C763}"/>
              </a:ext>
            </a:extLst>
          </p:cNvPr>
          <p:cNvSpPr txBox="1"/>
          <p:nvPr/>
        </p:nvSpPr>
        <p:spPr>
          <a:xfrm>
            <a:off x="304800" y="6705600"/>
            <a:ext cx="11614404" cy="184666"/>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(Nashville: Thomas Nelson, 2023).</a:t>
            </a:r>
          </a:p>
        </p:txBody>
      </p:sp>
      <p:pic>
        <p:nvPicPr>
          <p:cNvPr id="5" name="Picture 2" descr="Image result">
            <a:extLst>
              <a:ext uri="{FF2B5EF4-FFF2-40B4-BE49-F238E27FC236}">
                <a16:creationId xmlns:a16="http://schemas.microsoft.com/office/drawing/2014/main" id="{8EB5981A-F986-6D0B-59EF-B077299E25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00" t="8189" r="6666" b="8359"/>
          <a:stretch/>
        </p:blipFill>
        <p:spPr bwMode="auto">
          <a:xfrm>
            <a:off x="365758" y="3962400"/>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0" name="Picture 2" descr="NKJV Evangelical Study Bible, Comfort Print--hardcover  - ">
            <a:extLst>
              <a:ext uri="{FF2B5EF4-FFF2-40B4-BE49-F238E27FC236}">
                <a16:creationId xmlns:a16="http://schemas.microsoft.com/office/drawing/2014/main" id="{9BCE6125-CF5F-2103-8AF5-4C702C2949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77" r="-2" b="7161"/>
          <a:stretch/>
        </p:blipFill>
        <p:spPr bwMode="auto">
          <a:xfrm>
            <a:off x="365758" y="3962401"/>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867667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C74C336D-7DCF-207A-98C1-76E2512283C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97C30A91-2FA7-D1F2-347C-7A61EEA67B1F}"/>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EA3B7093-9ADF-93BE-848B-35EFDCA0C9F4}"/>
              </a:ext>
            </a:extLst>
          </p:cNvPr>
          <p:cNvPicPr>
            <a:picLocks noChangeAspect="1"/>
          </p:cNvPicPr>
          <p:nvPr/>
        </p:nvPicPr>
        <p:blipFill rotWithShape="1">
          <a:blip r:embed="rId2"/>
          <a:srcRect r="1651" b="3320"/>
          <a:stretch/>
        </p:blipFill>
        <p:spPr>
          <a:xfrm>
            <a:off x="405631" y="3993556"/>
            <a:ext cx="1804169" cy="2559644"/>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8CEE352E-1886-DB3E-2B8A-9986CF12F4D6}"/>
              </a:ext>
            </a:extLst>
          </p:cNvPr>
          <p:cNvSpPr txBox="1">
            <a:spLocks noChangeArrowheads="1"/>
          </p:cNvSpPr>
          <p:nvPr/>
        </p:nvSpPr>
        <p:spPr bwMode="auto">
          <a:xfrm>
            <a:off x="183246" y="304800"/>
            <a:ext cx="11780152"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lang="en-US" altLang="en-US" sz="8000" b="1" i="1" dirty="0">
                <a:ln w="12700">
                  <a:noFill/>
                </a:ln>
                <a:solidFill>
                  <a:srgbClr val="02133D"/>
                </a:solidFill>
                <a:latin typeface="AngsanaUPC" panose="02020603050405020304" pitchFamily="18" charset="-34"/>
                <a:cs typeface="AngsanaUPC" panose="02020603050405020304" pitchFamily="18" charset="-34"/>
              </a:rPr>
              <a:t>… Elijah had come to bask in the glow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of the spectacular. He may have fully expected that because of what had been accomplished at Mount Carmel,</a:t>
            </a: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37D4CC26-BAB8-331F-87D2-6C165E787732}"/>
              </a:ext>
            </a:extLst>
          </p:cNvPr>
          <p:cNvSpPr txBox="1">
            <a:spLocks noChangeArrowheads="1"/>
          </p:cNvSpPr>
          <p:nvPr/>
        </p:nvSpPr>
        <p:spPr bwMode="auto">
          <a:xfrm>
            <a:off x="2167469" y="4306431"/>
            <a:ext cx="979592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4000" b="1" i="1" dirty="0">
                <a:ln w="12700">
                  <a:noFill/>
                </a:ln>
                <a:solidFill>
                  <a:srgbClr val="02133D"/>
                </a:solidFill>
                <a:effectLst>
                  <a:outerShdw blurRad="38100" dist="38100" dir="2700000" algn="tl">
                    <a:srgbClr val="000000">
                      <a:alpha val="43137"/>
                    </a:srgbClr>
                  </a:outerShdw>
                </a:effectLst>
                <a:latin typeface="Copperplate Gothic Bold" panose="020E0705020206020404" pitchFamily="34" charset="0"/>
                <a:cs typeface="Iskoola Pota" panose="020B0502040204020203" pitchFamily="34" charset="0"/>
              </a:rPr>
              <a:t>Expositor’s</a:t>
            </a: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 Bible Commentary</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 Kings,” Patterson and Austel, p. 148</a:t>
            </a:r>
          </a:p>
        </p:txBody>
      </p:sp>
      <p:sp>
        <p:nvSpPr>
          <p:cNvPr id="4" name="TextBox 3">
            <a:extLst>
              <a:ext uri="{FF2B5EF4-FFF2-40B4-BE49-F238E27FC236}">
                <a16:creationId xmlns:a16="http://schemas.microsoft.com/office/drawing/2014/main" id="{77D15954-098B-BF06-CFA0-CABD51A29888}"/>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Expositor’s Bible Commentary</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Vol. 4, 1 Kings—Job; Frank E. </a:t>
            </a:r>
            <a:r>
              <a:rPr lang="en-US" sz="600" dirty="0">
                <a:solidFill>
                  <a:prstClr val="white"/>
                </a:solidFill>
              </a:rPr>
              <a:t>Gaebelein, General Editor; Richard D. Patterson and Hermann J. Austel </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(Grand Rapids: Zondervan, 1988)</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24929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D5365"/>
        </a:solidFill>
        <a:effectLst/>
      </p:bgPr>
    </p:bg>
    <p:spTree>
      <p:nvGrpSpPr>
        <p:cNvPr id="1" name=""/>
        <p:cNvGrpSpPr/>
        <p:nvPr/>
      </p:nvGrpSpPr>
      <p:grpSpPr>
        <a:xfrm>
          <a:off x="0" y="0"/>
          <a:ext cx="0" cy="0"/>
          <a:chOff x="0" y="0"/>
          <a:chExt cx="0" cy="0"/>
        </a:xfrm>
      </p:grpSpPr>
      <p:sp>
        <p:nvSpPr>
          <p:cNvPr id="13" name="TextBox 2">
            <a:extLst>
              <a:ext uri="{FF2B5EF4-FFF2-40B4-BE49-F238E27FC236}">
                <a16:creationId xmlns:a16="http://schemas.microsoft.com/office/drawing/2014/main" id="{CBB2C87E-EC15-4CAD-8B6B-575DE1897CD8}"/>
              </a:ext>
            </a:extLst>
          </p:cNvPr>
          <p:cNvSpPr txBox="1">
            <a:spLocks noChangeArrowheads="1"/>
          </p:cNvSpPr>
          <p:nvPr/>
        </p:nvSpPr>
        <p:spPr bwMode="auto">
          <a:xfrm>
            <a:off x="0" y="2286000"/>
            <a:ext cx="4724901" cy="1938992"/>
          </a:xfrm>
          <a:prstGeom prst="rect">
            <a:avLst/>
          </a:prstGeom>
          <a:no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ckwell Extra Bold" panose="02060903040505020403" pitchFamily="18" charset="0"/>
                <a:ea typeface="+mn-ea"/>
                <a:cs typeface="Arial" panose="020B0604020202020204" pitchFamily="34" charset="0"/>
                <a:sym typeface="Arial"/>
              </a:rPr>
              <a:t>Sign up for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ckwell Extra Bold" panose="02060903040505020403" pitchFamily="18" charset="0"/>
                <a:ea typeface="+mn-ea"/>
                <a:cs typeface="Arial" panose="020B0604020202020204" pitchFamily="34" charset="0"/>
                <a:sym typeface="Arial"/>
              </a:rPr>
              <a:t>Weekly </a:t>
            </a:r>
            <a:br>
              <a:rPr kumimoji="0" lang="en-US" altLang="en-US" sz="4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ckwell Extra Bold" panose="02060903040505020403" pitchFamily="18" charset="0"/>
                <a:ea typeface="+mn-ea"/>
                <a:cs typeface="Arial" panose="020B0604020202020204" pitchFamily="34" charset="0"/>
                <a:sym typeface="Arial"/>
              </a:rPr>
            </a:br>
            <a:r>
              <a:rPr kumimoji="0" lang="en-US" altLang="en-US" sz="4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ckwell Extra Bold" panose="02060903040505020403" pitchFamily="18" charset="0"/>
                <a:ea typeface="+mn-ea"/>
                <a:cs typeface="Arial" panose="020B0604020202020204" pitchFamily="34" charset="0"/>
                <a:sym typeface="Arial"/>
              </a:rPr>
              <a:t>E-newsletter</a:t>
            </a:r>
          </a:p>
        </p:txBody>
      </p:sp>
      <p:pic>
        <p:nvPicPr>
          <p:cNvPr id="6" name="Picture 5">
            <a:extLst>
              <a:ext uri="{FF2B5EF4-FFF2-40B4-BE49-F238E27FC236}">
                <a16:creationId xmlns:a16="http://schemas.microsoft.com/office/drawing/2014/main" id="{4F80FF2A-52C3-02BD-3E33-389F1D79BFAE}"/>
              </a:ext>
            </a:extLst>
          </p:cNvPr>
          <p:cNvPicPr>
            <a:picLocks noChangeAspect="1"/>
          </p:cNvPicPr>
          <p:nvPr/>
        </p:nvPicPr>
        <p:blipFill>
          <a:blip r:embed="rId2"/>
          <a:stretch>
            <a:fillRect/>
          </a:stretch>
        </p:blipFill>
        <p:spPr>
          <a:xfrm>
            <a:off x="4724901" y="0"/>
            <a:ext cx="6391537" cy="6858000"/>
          </a:xfrm>
          <a:prstGeom prst="rect">
            <a:avLst/>
          </a:prstGeom>
        </p:spPr>
      </p:pic>
    </p:spTree>
    <p:extLst>
      <p:ext uri="{BB962C8B-B14F-4D97-AF65-F5344CB8AC3E}">
        <p14:creationId xmlns:p14="http://schemas.microsoft.com/office/powerpoint/2010/main" val="2030160614"/>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C74C336D-7DCF-207A-98C1-76E2512283C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97C30A91-2FA7-D1F2-347C-7A61EEA67B1F}"/>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EA3B7093-9ADF-93BE-848B-35EFDCA0C9F4}"/>
              </a:ext>
            </a:extLst>
          </p:cNvPr>
          <p:cNvPicPr>
            <a:picLocks noChangeAspect="1"/>
          </p:cNvPicPr>
          <p:nvPr/>
        </p:nvPicPr>
        <p:blipFill rotWithShape="1">
          <a:blip r:embed="rId2"/>
          <a:srcRect r="1651" b="3320"/>
          <a:stretch/>
        </p:blipFill>
        <p:spPr>
          <a:xfrm>
            <a:off x="405631" y="3993556"/>
            <a:ext cx="1804169" cy="2559644"/>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8CEE352E-1886-DB3E-2B8A-9986CF12F4D6}"/>
              </a:ext>
            </a:extLst>
          </p:cNvPr>
          <p:cNvSpPr txBox="1">
            <a:spLocks noChangeArrowheads="1"/>
          </p:cNvSpPr>
          <p:nvPr/>
        </p:nvSpPr>
        <p:spPr bwMode="auto">
          <a:xfrm>
            <a:off x="183246" y="304800"/>
            <a:ext cx="11780152"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lang="en-US" altLang="en-US" sz="8000" b="1" i="1" dirty="0">
                <a:ln w="12700">
                  <a:noFill/>
                </a:ln>
                <a:solidFill>
                  <a:srgbClr val="02133D"/>
                </a:solidFill>
                <a:latin typeface="AngsanaUPC" panose="02020603050405020304" pitchFamily="18" charset="-34"/>
                <a:cs typeface="AngsanaUPC" panose="02020603050405020304" pitchFamily="18" charset="-34"/>
              </a:rPr>
              <a:t>Jezebel would capitulate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and pagan worship would come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to an end in Israel—</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all through his influence!</a:t>
            </a: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37D4CC26-BAB8-331F-87D2-6C165E787732}"/>
              </a:ext>
            </a:extLst>
          </p:cNvPr>
          <p:cNvSpPr txBox="1">
            <a:spLocks noChangeArrowheads="1"/>
          </p:cNvSpPr>
          <p:nvPr/>
        </p:nvSpPr>
        <p:spPr bwMode="auto">
          <a:xfrm>
            <a:off x="2167469" y="4306431"/>
            <a:ext cx="979592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4000" b="1" i="1" dirty="0">
                <a:ln w="12700">
                  <a:noFill/>
                </a:ln>
                <a:solidFill>
                  <a:srgbClr val="02133D"/>
                </a:solidFill>
                <a:effectLst>
                  <a:outerShdw blurRad="38100" dist="38100" dir="2700000" algn="tl">
                    <a:srgbClr val="000000">
                      <a:alpha val="43137"/>
                    </a:srgbClr>
                  </a:outerShdw>
                </a:effectLst>
                <a:latin typeface="Copperplate Gothic Bold" panose="020E0705020206020404" pitchFamily="34" charset="0"/>
                <a:cs typeface="Iskoola Pota" panose="020B0502040204020203" pitchFamily="34" charset="0"/>
              </a:rPr>
              <a:t>Expositor’s</a:t>
            </a: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 Bible Commentary</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 Kings,” Patterson and Austel, p. 148</a:t>
            </a:r>
          </a:p>
        </p:txBody>
      </p:sp>
      <p:sp>
        <p:nvSpPr>
          <p:cNvPr id="4" name="TextBox 3">
            <a:extLst>
              <a:ext uri="{FF2B5EF4-FFF2-40B4-BE49-F238E27FC236}">
                <a16:creationId xmlns:a16="http://schemas.microsoft.com/office/drawing/2014/main" id="{77D15954-098B-BF06-CFA0-CABD51A29888}"/>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Expositor’s Bible Commentary</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Vol. 4, 1 Kings—Job; Frank E. </a:t>
            </a:r>
            <a:r>
              <a:rPr lang="en-US" sz="600" dirty="0">
                <a:solidFill>
                  <a:prstClr val="white"/>
                </a:solidFill>
              </a:rPr>
              <a:t>Gaebelein, General Editor; Richard D. Patterson and Hermann J. Austel </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(Grand Rapids: Zondervan, 1988)</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277240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62DF8C51-C569-C1AC-D43A-D35592A35F0A}"/>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52DDBE83-3998-56F2-CB17-2E53AD12B9FF}"/>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descr="No photo description available.">
            <a:extLst>
              <a:ext uri="{FF2B5EF4-FFF2-40B4-BE49-F238E27FC236}">
                <a16:creationId xmlns:a16="http://schemas.microsoft.com/office/drawing/2014/main" id="{CF3DBD9C-6EFC-D209-EBB5-A62F1D7F56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73" t="1119" r="15790" b="1119"/>
          <a:stretch/>
        </p:blipFill>
        <p:spPr bwMode="auto">
          <a:xfrm>
            <a:off x="397473" y="3961608"/>
            <a:ext cx="1851308" cy="2591592"/>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350D7E4F-9E42-79A1-005D-73DA7BF05E85}"/>
              </a:ext>
            </a:extLst>
          </p:cNvPr>
          <p:cNvSpPr txBox="1">
            <a:spLocks noChangeArrowheads="1"/>
          </p:cNvSpPr>
          <p:nvPr/>
        </p:nvSpPr>
        <p:spPr bwMode="auto">
          <a:xfrm>
            <a:off x="183246" y="304800"/>
            <a:ext cx="11780152"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For a moment, Elijah forgot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all that God had done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and acted in fear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rather than faith.</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B5CCA317-CD66-274F-6E1F-6BFDC3A0CC4A}"/>
              </a:ext>
            </a:extLst>
          </p:cNvPr>
          <p:cNvSpPr txBox="1">
            <a:spLocks noChangeArrowheads="1"/>
          </p:cNvSpPr>
          <p:nvPr/>
        </p:nvSpPr>
        <p:spPr bwMode="auto">
          <a:xfrm>
            <a:off x="2232308" y="4306431"/>
            <a:ext cx="9731090"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The Jeremiah Study Bible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NKJV, Note on 1 King 19:2, 3, p. </a:t>
            </a:r>
            <a:r>
              <a:rPr lang="en-US" altLang="en-US" sz="3600" b="1" dirty="0">
                <a:ln w="6350">
                  <a:noFill/>
                </a:ln>
                <a:solidFill>
                  <a:srgbClr val="02133D"/>
                </a:solidFill>
                <a:latin typeface="Narkisim" panose="020E0502050101010101" pitchFamily="34" charset="-79"/>
                <a:cs typeface="Narkisim" panose="020E0502050101010101" pitchFamily="34" charset="-79"/>
              </a:rPr>
              <a:t>469</a:t>
            </a:r>
            <a:endPar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endParaRPr>
          </a:p>
        </p:txBody>
      </p:sp>
      <p:sp>
        <p:nvSpPr>
          <p:cNvPr id="13" name="TextBox 12">
            <a:extLst>
              <a:ext uri="{FF2B5EF4-FFF2-40B4-BE49-F238E27FC236}">
                <a16:creationId xmlns:a16="http://schemas.microsoft.com/office/drawing/2014/main" id="{B14F2A2E-3A50-5513-9C36-E3C4B7FF5057}"/>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David Jeremiah (Franklin, TN: Worthy Publishing, 2013)</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4657817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97959D"/>
        </a:solidFill>
        <a:effectLst/>
      </p:bgPr>
    </p:bg>
    <p:spTree>
      <p:nvGrpSpPr>
        <p:cNvPr id="1" name="">
          <a:extLst>
            <a:ext uri="{FF2B5EF4-FFF2-40B4-BE49-F238E27FC236}">
              <a16:creationId xmlns:a16="http://schemas.microsoft.com/office/drawing/2014/main" id="{736517EA-4AD0-3169-4EE5-BA5589FEE4DF}"/>
            </a:ext>
          </a:extLst>
        </p:cNvPr>
        <p:cNvGrpSpPr/>
        <p:nvPr/>
      </p:nvGrpSpPr>
      <p:grpSpPr>
        <a:xfrm>
          <a:off x="0" y="0"/>
          <a:ext cx="0" cy="0"/>
          <a:chOff x="0" y="0"/>
          <a:chExt cx="0" cy="0"/>
        </a:xfrm>
      </p:grpSpPr>
      <p:pic>
        <p:nvPicPr>
          <p:cNvPr id="1028" name="Picture 4" descr="No photo description available.">
            <a:extLst>
              <a:ext uri="{FF2B5EF4-FFF2-40B4-BE49-F238E27FC236}">
                <a16:creationId xmlns:a16="http://schemas.microsoft.com/office/drawing/2014/main" id="{A90E606B-4713-9D68-42C0-9D2196350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0650" y="0"/>
            <a:ext cx="6864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07305"/>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AAA9-0077-5F70-41E8-F7FC8FB53A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DB7B-F45C-A1F6-0D36-977072C3E727}"/>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4" name="Rectangle 3">
            <a:extLst>
              <a:ext uri="{FF2B5EF4-FFF2-40B4-BE49-F238E27FC236}">
                <a16:creationId xmlns:a16="http://schemas.microsoft.com/office/drawing/2014/main" id="{A54E8812-23E3-97E9-9DF9-CB4938E91A7D}"/>
              </a:ext>
            </a:extLst>
          </p:cNvPr>
          <p:cNvSpPr/>
          <p:nvPr/>
        </p:nvSpPr>
        <p:spPr>
          <a:xfrm>
            <a:off x="152401" y="152400"/>
            <a:ext cx="11887198" cy="6553199"/>
          </a:xfrm>
          <a:prstGeom prst="rect">
            <a:avLst/>
          </a:prstGeom>
          <a:solidFill>
            <a:srgbClr val="EB5B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5" name="TextBox 4">
            <a:extLst>
              <a:ext uri="{FF2B5EF4-FFF2-40B4-BE49-F238E27FC236}">
                <a16:creationId xmlns:a16="http://schemas.microsoft.com/office/drawing/2014/main" id="{BF0611AC-C30B-2F18-7C24-8D387D657F44}"/>
              </a:ext>
            </a:extLst>
          </p:cNvPr>
          <p:cNvSpPr txBox="1"/>
          <p:nvPr/>
        </p:nvSpPr>
        <p:spPr>
          <a:xfrm>
            <a:off x="152400" y="2247543"/>
            <a:ext cx="11887197" cy="2400657"/>
          </a:xfrm>
          <a:prstGeom prst="rect">
            <a:avLst/>
          </a:prstGeom>
          <a:noFill/>
        </p:spPr>
        <p:txBody>
          <a:bodyPr wrap="square">
            <a:spAutoFit/>
          </a:bodyPr>
          <a:lstStyle/>
          <a:p>
            <a:pPr algn="ctr"/>
            <a:r>
              <a:rPr lang="en-US" sz="15000" b="1" i="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Wilderness</a:t>
            </a:r>
            <a:endParaRPr lang="en-US" sz="15000" i="1" dirty="0"/>
          </a:p>
        </p:txBody>
      </p:sp>
    </p:spTree>
    <p:extLst>
      <p:ext uri="{BB962C8B-B14F-4D97-AF65-F5344CB8AC3E}">
        <p14:creationId xmlns:p14="http://schemas.microsoft.com/office/powerpoint/2010/main" val="251606684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8E7EA-AF49-10A2-E5B4-138F44D7FF6A}"/>
            </a:ext>
          </a:extLst>
        </p:cNvPr>
        <p:cNvGrpSpPr/>
        <p:nvPr/>
      </p:nvGrpSpPr>
      <p:grpSpPr>
        <a:xfrm>
          <a:off x="0" y="0"/>
          <a:ext cx="0" cy="0"/>
          <a:chOff x="0" y="0"/>
          <a:chExt cx="0" cy="0"/>
        </a:xfrm>
      </p:grpSpPr>
    </p:spTree>
    <p:extLst>
      <p:ext uri="{BB962C8B-B14F-4D97-AF65-F5344CB8AC3E}">
        <p14:creationId xmlns:p14="http://schemas.microsoft.com/office/powerpoint/2010/main" val="103992605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8E7EA-AF49-10A2-E5B4-138F44D7FF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AA0845E-736E-CCDC-C9F4-1C81D480F541}"/>
              </a:ext>
            </a:extLst>
          </p:cNvPr>
          <p:cNvSpPr txBox="1"/>
          <p:nvPr/>
        </p:nvSpPr>
        <p:spPr>
          <a:xfrm>
            <a:off x="381000" y="2667000"/>
            <a:ext cx="1143000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a:solidFill>
                  <a:prstClr val="white"/>
                </a:solidFill>
                <a:latin typeface="Arial Black" panose="020B0A04020102020204" pitchFamily="34" charset="0"/>
                <a:cs typeface="AngsanaUPC" panose="02020603050405020304" pitchFamily="18" charset="-34"/>
              </a:rPr>
              <a:t>“a day’s journey into the wilderness” = 15 miles</a:t>
            </a:r>
            <a:endPar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endParaRPr>
          </a:p>
        </p:txBody>
      </p:sp>
      <p:sp>
        <p:nvSpPr>
          <p:cNvPr id="4" name="TextBox 3">
            <a:extLst>
              <a:ext uri="{FF2B5EF4-FFF2-40B4-BE49-F238E27FC236}">
                <a16:creationId xmlns:a16="http://schemas.microsoft.com/office/drawing/2014/main" id="{A6AB1863-3AB7-6B87-861C-0A5B325454F7}"/>
              </a:ext>
            </a:extLst>
          </p:cNvPr>
          <p:cNvSpPr txBox="1"/>
          <p:nvPr/>
        </p:nvSpPr>
        <p:spPr>
          <a:xfrm>
            <a:off x="5867400" y="66294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a:t>
            </a: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Knowledge Commentary: Old Testament</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 </a:t>
            </a:r>
            <a:r>
              <a:rPr lang="en-US" sz="600" dirty="0">
                <a:solidFill>
                  <a:prstClr val="white"/>
                </a:solidFill>
              </a:rPr>
              <a:t>528</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432171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3F4E3F"/>
        </a:solidFill>
        <a:effectLst/>
      </p:bgPr>
    </p:bg>
    <p:spTree>
      <p:nvGrpSpPr>
        <p:cNvPr id="1" name="">
          <a:extLst>
            <a:ext uri="{FF2B5EF4-FFF2-40B4-BE49-F238E27FC236}">
              <a16:creationId xmlns:a16="http://schemas.microsoft.com/office/drawing/2014/main" id="{ACB74CA0-A9CE-6917-F12C-3C4F412F00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ECA105A-1642-23EC-3D1E-E5B63F9DAA85}"/>
              </a:ext>
            </a:extLst>
          </p:cNvPr>
          <p:cNvPicPr>
            <a:picLocks noChangeAspect="1"/>
          </p:cNvPicPr>
          <p:nvPr/>
        </p:nvPicPr>
        <p:blipFill rotWithShape="1">
          <a:blip r:embed="rId2">
            <a:extLst>
              <a:ext uri="{28A0092B-C50C-407E-A947-70E740481C1C}">
                <a14:useLocalDpi xmlns:a14="http://schemas.microsoft.com/office/drawing/2010/main" val="0"/>
              </a:ext>
            </a:extLst>
          </a:blip>
          <a:srcRect t="13852" b="29482"/>
          <a:stretch/>
        </p:blipFill>
        <p:spPr>
          <a:xfrm>
            <a:off x="2362200" y="0"/>
            <a:ext cx="7410427" cy="6858000"/>
          </a:xfrm>
          <a:prstGeom prst="rect">
            <a:avLst/>
          </a:prstGeom>
        </p:spPr>
      </p:pic>
      <p:cxnSp>
        <p:nvCxnSpPr>
          <p:cNvPr id="4" name="Straight Arrow Connector 3">
            <a:extLst>
              <a:ext uri="{FF2B5EF4-FFF2-40B4-BE49-F238E27FC236}">
                <a16:creationId xmlns:a16="http://schemas.microsoft.com/office/drawing/2014/main" id="{F6DE9EE0-906B-E92F-C426-A93EBD25320A}"/>
              </a:ext>
            </a:extLst>
          </p:cNvPr>
          <p:cNvCxnSpPr>
            <a:cxnSpLocks/>
          </p:cNvCxnSpPr>
          <p:nvPr/>
        </p:nvCxnSpPr>
        <p:spPr>
          <a:xfrm>
            <a:off x="5334000" y="4876800"/>
            <a:ext cx="0" cy="60960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544017"/>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A91CB-27FE-15C2-7BFC-3E75E5A386D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50E7601-ECD2-F31D-5781-3727ED15FFF9}"/>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B4CA5FB3-E381-413C-C31B-DC97A442C9D8}"/>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DD0CACEB-5313-5A0F-8CA7-591A183BA92E}"/>
              </a:ext>
            </a:extLst>
          </p:cNvPr>
          <p:cNvSpPr txBox="1"/>
          <p:nvPr/>
        </p:nvSpPr>
        <p:spPr>
          <a:xfrm>
            <a:off x="152398" y="152401"/>
            <a:ext cx="11887197" cy="5632311"/>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 we were burdened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beyond measure,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above strength,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so that we despaired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even of life.”</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D3E1FAC6-FADC-04E2-F1B7-3682DCDB2196}"/>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2 Corinthians 1:8</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368325888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49055-E5B3-A9CE-CBE0-230AFE23383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E5A97A0-0A60-DC85-1040-E086087C3206}"/>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911CA7CE-1041-4C06-DA67-D614B951C577}"/>
              </a:ext>
            </a:extLst>
          </p:cNvPr>
          <p:cNvSpPr/>
          <p:nvPr/>
        </p:nvSpPr>
        <p:spPr>
          <a:xfrm>
            <a:off x="152400" y="152400"/>
            <a:ext cx="11887199" cy="6553199"/>
          </a:xfrm>
          <a:prstGeom prst="rect">
            <a:avLst/>
          </a:prstGeom>
          <a:solidFill>
            <a:srgbClr val="0429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2CE2FFD6-87A6-4977-76D2-BC6F19E3A037}"/>
              </a:ext>
            </a:extLst>
          </p:cNvPr>
          <p:cNvSpPr txBox="1"/>
          <p:nvPr/>
        </p:nvSpPr>
        <p:spPr>
          <a:xfrm>
            <a:off x="152400" y="531924"/>
            <a:ext cx="11887199" cy="740011"/>
          </a:xfrm>
          <a:prstGeom prst="rect">
            <a:avLst/>
          </a:prstGeom>
          <a:noFill/>
        </p:spPr>
        <p:txBody>
          <a:bodyPr wrap="square">
            <a:spAutoFit/>
          </a:bodyPr>
          <a:lstStyle/>
          <a:p>
            <a:pPr marL="857250" marR="0" lvl="1" indent="-857250" algn="ctr" defTabSz="914400" rtl="0" eaLnBrk="1" fontAlgn="base" latinLnBrk="0" hangingPunct="1">
              <a:lnSpc>
                <a:spcPts val="5000"/>
              </a:lnSpc>
              <a:spcBef>
                <a:spcPct val="50000"/>
              </a:spcBef>
              <a:spcAft>
                <a:spcPct val="0"/>
              </a:spcAft>
              <a:buClrTx/>
              <a:buSzTx/>
              <a:buFont typeface="Arial" panose="020B0604020202020204" pitchFamily="34" charset="0"/>
              <a:buChar char="•"/>
              <a:tabLst/>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was spiritually exhausted (19:3-4a)</a:t>
            </a:r>
          </a:p>
        </p:txBody>
      </p:sp>
    </p:spTree>
    <p:extLst>
      <p:ext uri="{BB962C8B-B14F-4D97-AF65-F5344CB8AC3E}">
        <p14:creationId xmlns:p14="http://schemas.microsoft.com/office/powerpoint/2010/main" val="399582487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41F46-6BAA-FB93-8ED5-98A369B6BC7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DC0F5EF-EE35-A9FB-8E50-859BAFE925F9}"/>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D110D618-2EEF-7611-927F-DD29C4BCC1B5}"/>
              </a:ext>
            </a:extLst>
          </p:cNvPr>
          <p:cNvSpPr/>
          <p:nvPr/>
        </p:nvSpPr>
        <p:spPr>
          <a:xfrm>
            <a:off x="152400" y="152400"/>
            <a:ext cx="11887199" cy="6553199"/>
          </a:xfrm>
          <a:prstGeom prst="rect">
            <a:avLst/>
          </a:prstGeom>
          <a:solidFill>
            <a:srgbClr val="0429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46271395-99FC-2FB9-97AE-5B5181428274}"/>
              </a:ext>
            </a:extLst>
          </p:cNvPr>
          <p:cNvSpPr txBox="1"/>
          <p:nvPr/>
        </p:nvSpPr>
        <p:spPr>
          <a:xfrm>
            <a:off x="152400" y="531924"/>
            <a:ext cx="11887199" cy="1750544"/>
          </a:xfrm>
          <a:prstGeom prst="rect">
            <a:avLst/>
          </a:prstGeom>
          <a:noFill/>
        </p:spPr>
        <p:txBody>
          <a:bodyPr wrap="square">
            <a:spAutoFit/>
          </a:bodyPr>
          <a:lstStyle/>
          <a:p>
            <a:pPr marL="857250" marR="0" lvl="1" indent="-857250" algn="ctr" defTabSz="914400" rtl="0" eaLnBrk="1" fontAlgn="base" latinLnBrk="0" hangingPunct="1">
              <a:lnSpc>
                <a:spcPts val="5000"/>
              </a:lnSpc>
              <a:spcBef>
                <a:spcPct val="50000"/>
              </a:spcBef>
              <a:spcAft>
                <a:spcPct val="0"/>
              </a:spcAft>
              <a:buClrTx/>
              <a:buSzTx/>
              <a:buFont typeface="Arial" panose="020B0604020202020204" pitchFamily="34" charset="0"/>
              <a:buChar char="•"/>
              <a:tabLst/>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was spiritually exhausted (19:3-4a)</a:t>
            </a:r>
          </a:p>
          <a:p>
            <a:pPr marL="857250" marR="0" lvl="1" indent="-857250" algn="ctr" defTabSz="914400" rtl="0" eaLnBrk="1" fontAlgn="base" latinLnBrk="0" hangingPunct="1">
              <a:lnSpc>
                <a:spcPts val="5000"/>
              </a:lnSpc>
              <a:spcBef>
                <a:spcPct val="50000"/>
              </a:spcBef>
              <a:spcAft>
                <a:spcPct val="0"/>
              </a:spcAft>
              <a:buClrTx/>
              <a:buSzTx/>
              <a:buFont typeface="Arial" panose="020B0604020202020204" pitchFamily="34" charset="0"/>
              <a:buChar char="•"/>
              <a:tabLst/>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Elijah was physically exhausted (18:46; 19:3-4)</a:t>
            </a:r>
          </a:p>
        </p:txBody>
      </p:sp>
    </p:spTree>
    <p:extLst>
      <p:ext uri="{BB962C8B-B14F-4D97-AF65-F5344CB8AC3E}">
        <p14:creationId xmlns:p14="http://schemas.microsoft.com/office/powerpoint/2010/main" val="1049521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4809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C3452B-BB0F-BF99-22B3-97DD06BF3925}"/>
              </a:ext>
            </a:extLst>
          </p:cNvPr>
          <p:cNvPicPr>
            <a:picLocks noChangeAspect="1"/>
          </p:cNvPicPr>
          <p:nvPr/>
        </p:nvPicPr>
        <p:blipFill rotWithShape="1">
          <a:blip r:embed="rId2"/>
          <a:srcRect r="780"/>
          <a:stretch/>
        </p:blipFill>
        <p:spPr>
          <a:xfrm>
            <a:off x="1" y="-76200"/>
            <a:ext cx="12191999" cy="6011641"/>
          </a:xfrm>
          <a:prstGeom prst="rect">
            <a:avLst/>
          </a:prstGeom>
        </p:spPr>
      </p:pic>
      <p:sp>
        <p:nvSpPr>
          <p:cNvPr id="7" name="Rectangle 6">
            <a:extLst>
              <a:ext uri="{FF2B5EF4-FFF2-40B4-BE49-F238E27FC236}">
                <a16:creationId xmlns:a16="http://schemas.microsoft.com/office/drawing/2014/main" id="{1363F5A1-DD80-4B2D-AD24-7619A830A323}"/>
              </a:ext>
            </a:extLst>
          </p:cNvPr>
          <p:cNvSpPr/>
          <p:nvPr/>
        </p:nvSpPr>
        <p:spPr>
          <a:xfrm>
            <a:off x="0" y="5867400"/>
            <a:ext cx="12192000" cy="990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 name="TextBox 2">
            <a:extLst>
              <a:ext uri="{FF2B5EF4-FFF2-40B4-BE49-F238E27FC236}">
                <a16:creationId xmlns:a16="http://schemas.microsoft.com/office/drawing/2014/main" id="{FF7EF208-509C-610D-AAAB-218D87671952}"/>
              </a:ext>
            </a:extLst>
          </p:cNvPr>
          <p:cNvSpPr txBox="1">
            <a:spLocks noChangeArrowheads="1"/>
          </p:cNvSpPr>
          <p:nvPr/>
        </p:nvSpPr>
        <p:spPr bwMode="auto">
          <a:xfrm>
            <a:off x="0" y="5842337"/>
            <a:ext cx="1219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AR JULIAN" panose="02000000000000000000" pitchFamily="2" charset="0"/>
                <a:ea typeface="+mn-ea"/>
                <a:cs typeface="Arial" panose="020B0604020202020204" pitchFamily="34" charset="0"/>
              </a:rPr>
              <a:t>BAPTISTBULLETIN.ORG</a:t>
            </a:r>
          </a:p>
        </p:txBody>
      </p:sp>
    </p:spTree>
    <p:extLst>
      <p:ext uri="{BB962C8B-B14F-4D97-AF65-F5344CB8AC3E}">
        <p14:creationId xmlns:p14="http://schemas.microsoft.com/office/powerpoint/2010/main" val="3810874300"/>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41F46-6BAA-FB93-8ED5-98A369B6BC7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DC0F5EF-EE35-A9FB-8E50-859BAFE925F9}"/>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D110D618-2EEF-7611-927F-DD29C4BCC1B5}"/>
              </a:ext>
            </a:extLst>
          </p:cNvPr>
          <p:cNvSpPr/>
          <p:nvPr/>
        </p:nvSpPr>
        <p:spPr>
          <a:xfrm>
            <a:off x="152400" y="152400"/>
            <a:ext cx="11887199" cy="6553199"/>
          </a:xfrm>
          <a:prstGeom prst="rect">
            <a:avLst/>
          </a:prstGeom>
          <a:solidFill>
            <a:srgbClr val="0429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46271395-99FC-2FB9-97AE-5B5181428274}"/>
              </a:ext>
            </a:extLst>
          </p:cNvPr>
          <p:cNvSpPr txBox="1"/>
          <p:nvPr/>
        </p:nvSpPr>
        <p:spPr>
          <a:xfrm>
            <a:off x="152400" y="531924"/>
            <a:ext cx="11887199" cy="2761077"/>
          </a:xfrm>
          <a:prstGeom prst="rect">
            <a:avLst/>
          </a:prstGeom>
          <a:noFill/>
        </p:spPr>
        <p:txBody>
          <a:bodyPr wrap="square">
            <a:spAutoFit/>
          </a:bodyPr>
          <a:lstStyle/>
          <a:p>
            <a:pPr marL="857250" marR="0" lvl="1" indent="-857250" algn="ctr" defTabSz="914400" rtl="0" eaLnBrk="1" fontAlgn="base" latinLnBrk="0" hangingPunct="1">
              <a:lnSpc>
                <a:spcPts val="5000"/>
              </a:lnSpc>
              <a:spcBef>
                <a:spcPct val="50000"/>
              </a:spcBef>
              <a:spcAft>
                <a:spcPct val="0"/>
              </a:spcAft>
              <a:buClrTx/>
              <a:buSzTx/>
              <a:buFont typeface="Arial" panose="020B0604020202020204" pitchFamily="34" charset="0"/>
              <a:buChar char="•"/>
              <a:tabLst/>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was spiritually exhausted (19:3-4a)</a:t>
            </a:r>
          </a:p>
          <a:p>
            <a:pPr marL="857250" marR="0" lvl="1" indent="-857250" algn="ctr" defTabSz="914400" rtl="0" eaLnBrk="1" fontAlgn="base" latinLnBrk="0" hangingPunct="1">
              <a:lnSpc>
                <a:spcPts val="5000"/>
              </a:lnSpc>
              <a:spcBef>
                <a:spcPct val="50000"/>
              </a:spcBef>
              <a:spcAft>
                <a:spcPct val="0"/>
              </a:spcAft>
              <a:buClrTx/>
              <a:buSzTx/>
              <a:buFont typeface="Arial" panose="020B0604020202020204" pitchFamily="34" charset="0"/>
              <a:buChar char="•"/>
              <a:tabLst/>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Elijah was physically exhausted (18:46; 19:3-4)</a:t>
            </a:r>
          </a:p>
          <a:p>
            <a:pPr marL="1314450" lvl="2" indent="-857250" algn="ctr" eaLnBrk="1" hangingPunct="1">
              <a:lnSpc>
                <a:spcPts val="5000"/>
              </a:lnSpc>
              <a:spcBef>
                <a:spcPct val="50000"/>
              </a:spcBef>
              <a:buFont typeface="Wingdings" panose="05000000000000000000" pitchFamily="2" charset="2"/>
              <a:buChar char="Ø"/>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He needed rest (19:5a; 6b)</a:t>
            </a:r>
          </a:p>
        </p:txBody>
      </p:sp>
    </p:spTree>
    <p:extLst>
      <p:ext uri="{BB962C8B-B14F-4D97-AF65-F5344CB8AC3E}">
        <p14:creationId xmlns:p14="http://schemas.microsoft.com/office/powerpoint/2010/main" val="74165928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41F46-6BAA-FB93-8ED5-98A369B6BC7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DC0F5EF-EE35-A9FB-8E50-859BAFE925F9}"/>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D110D618-2EEF-7611-927F-DD29C4BCC1B5}"/>
              </a:ext>
            </a:extLst>
          </p:cNvPr>
          <p:cNvSpPr/>
          <p:nvPr/>
        </p:nvSpPr>
        <p:spPr>
          <a:xfrm>
            <a:off x="152400" y="152400"/>
            <a:ext cx="11887199" cy="6553199"/>
          </a:xfrm>
          <a:prstGeom prst="rect">
            <a:avLst/>
          </a:prstGeom>
          <a:solidFill>
            <a:srgbClr val="0429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46271395-99FC-2FB9-97AE-5B5181428274}"/>
              </a:ext>
            </a:extLst>
          </p:cNvPr>
          <p:cNvSpPr txBox="1"/>
          <p:nvPr/>
        </p:nvSpPr>
        <p:spPr>
          <a:xfrm>
            <a:off x="152400" y="531924"/>
            <a:ext cx="11887199" cy="3771610"/>
          </a:xfrm>
          <a:prstGeom prst="rect">
            <a:avLst/>
          </a:prstGeom>
          <a:noFill/>
        </p:spPr>
        <p:txBody>
          <a:bodyPr wrap="square">
            <a:spAutoFit/>
          </a:bodyPr>
          <a:lstStyle/>
          <a:p>
            <a:pPr marL="857250" marR="0" lvl="1" indent="-857250" algn="ctr" defTabSz="914400" rtl="0" eaLnBrk="1" fontAlgn="base" latinLnBrk="0" hangingPunct="1">
              <a:lnSpc>
                <a:spcPts val="5000"/>
              </a:lnSpc>
              <a:spcBef>
                <a:spcPct val="50000"/>
              </a:spcBef>
              <a:spcAft>
                <a:spcPct val="0"/>
              </a:spcAft>
              <a:buClrTx/>
              <a:buSzTx/>
              <a:buFont typeface="Arial" panose="020B0604020202020204" pitchFamily="34" charset="0"/>
              <a:buChar char="•"/>
              <a:tabLst/>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was spiritually exhausted (19:3-4a)</a:t>
            </a:r>
          </a:p>
          <a:p>
            <a:pPr marL="857250" marR="0" lvl="1" indent="-857250" algn="ctr" defTabSz="914400" rtl="0" eaLnBrk="1" fontAlgn="base" latinLnBrk="0" hangingPunct="1">
              <a:lnSpc>
                <a:spcPts val="5000"/>
              </a:lnSpc>
              <a:spcBef>
                <a:spcPct val="50000"/>
              </a:spcBef>
              <a:spcAft>
                <a:spcPct val="0"/>
              </a:spcAft>
              <a:buClrTx/>
              <a:buSzTx/>
              <a:buFont typeface="Arial" panose="020B0604020202020204" pitchFamily="34" charset="0"/>
              <a:buChar char="•"/>
              <a:tabLst/>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Elijah was physically exhausted (18:46; 19:3-4)</a:t>
            </a:r>
          </a:p>
          <a:p>
            <a:pPr marL="1314450" lvl="2" indent="-857250" algn="ctr" eaLnBrk="1" hangingPunct="1">
              <a:lnSpc>
                <a:spcPts val="5000"/>
              </a:lnSpc>
              <a:spcBef>
                <a:spcPct val="50000"/>
              </a:spcBef>
              <a:buFont typeface="Wingdings" panose="05000000000000000000" pitchFamily="2" charset="2"/>
              <a:buChar char="Ø"/>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He needed rest (19:5a; 6b)</a:t>
            </a:r>
          </a:p>
          <a:p>
            <a:pPr marL="1314450" lvl="2" indent="-857250" algn="ctr" eaLnBrk="1" hangingPunct="1">
              <a:lnSpc>
                <a:spcPts val="5000"/>
              </a:lnSpc>
              <a:spcBef>
                <a:spcPct val="50000"/>
              </a:spcBef>
              <a:buFont typeface="Wingdings" panose="05000000000000000000" pitchFamily="2" charset="2"/>
              <a:buChar char="Ø"/>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He needed food (19:5b-8a)</a:t>
            </a:r>
          </a:p>
        </p:txBody>
      </p:sp>
    </p:spTree>
    <p:extLst>
      <p:ext uri="{BB962C8B-B14F-4D97-AF65-F5344CB8AC3E}">
        <p14:creationId xmlns:p14="http://schemas.microsoft.com/office/powerpoint/2010/main" val="10426009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AAA9-0077-5F70-41E8-F7FC8FB53A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DB7B-F45C-A1F6-0D36-977072C3E727}"/>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4" name="Rectangle 3">
            <a:extLst>
              <a:ext uri="{FF2B5EF4-FFF2-40B4-BE49-F238E27FC236}">
                <a16:creationId xmlns:a16="http://schemas.microsoft.com/office/drawing/2014/main" id="{A54E8812-23E3-97E9-9DF9-CB4938E91A7D}"/>
              </a:ext>
            </a:extLst>
          </p:cNvPr>
          <p:cNvSpPr/>
          <p:nvPr/>
        </p:nvSpPr>
        <p:spPr>
          <a:xfrm>
            <a:off x="152401" y="152400"/>
            <a:ext cx="11887198" cy="6553199"/>
          </a:xfrm>
          <a:prstGeom prst="rect">
            <a:avLst/>
          </a:prstGeom>
          <a:solidFill>
            <a:srgbClr val="EB5B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5" name="TextBox 4">
            <a:extLst>
              <a:ext uri="{FF2B5EF4-FFF2-40B4-BE49-F238E27FC236}">
                <a16:creationId xmlns:a16="http://schemas.microsoft.com/office/drawing/2014/main" id="{BF0611AC-C30B-2F18-7C24-8D387D657F44}"/>
              </a:ext>
            </a:extLst>
          </p:cNvPr>
          <p:cNvSpPr txBox="1"/>
          <p:nvPr/>
        </p:nvSpPr>
        <p:spPr>
          <a:xfrm>
            <a:off x="152400" y="2247543"/>
            <a:ext cx="11887197" cy="2400657"/>
          </a:xfrm>
          <a:prstGeom prst="rect">
            <a:avLst/>
          </a:prstGeom>
          <a:noFill/>
        </p:spPr>
        <p:txBody>
          <a:bodyPr wrap="square">
            <a:spAutoFit/>
          </a:bodyPr>
          <a:lstStyle/>
          <a:p>
            <a:pPr algn="ctr"/>
            <a:r>
              <a:rPr lang="en-US" sz="15000" b="1" i="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Mt. Horeb</a:t>
            </a:r>
            <a:endParaRPr lang="en-US" sz="15000" i="1" dirty="0"/>
          </a:p>
        </p:txBody>
      </p:sp>
    </p:spTree>
    <p:extLst>
      <p:ext uri="{BB962C8B-B14F-4D97-AF65-F5344CB8AC3E}">
        <p14:creationId xmlns:p14="http://schemas.microsoft.com/office/powerpoint/2010/main" val="97158028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8E7EA-AF49-10A2-E5B4-138F44D7FF6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6AB1863-3AB7-6B87-861C-0A5B325454F7}"/>
              </a:ext>
            </a:extLst>
          </p:cNvPr>
          <p:cNvSpPr txBox="1"/>
          <p:nvPr/>
        </p:nvSpPr>
        <p:spPr>
          <a:xfrm>
            <a:off x="5867400" y="66294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a:t>
            </a: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Knowledge Commentary: Old Testament</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 </a:t>
            </a:r>
            <a:r>
              <a:rPr lang="en-US" sz="600" dirty="0">
                <a:solidFill>
                  <a:prstClr val="white"/>
                </a:solidFill>
              </a:rPr>
              <a:t>528</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216715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46578-DFFB-1CD2-51FD-D27DFC7C1E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5E06784-4F8B-03D9-F78E-8F5045F14AF2}"/>
              </a:ext>
            </a:extLst>
          </p:cNvPr>
          <p:cNvSpPr txBox="1"/>
          <p:nvPr/>
        </p:nvSpPr>
        <p:spPr>
          <a:xfrm>
            <a:off x="381000" y="1548348"/>
            <a:ext cx="1143000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a:solidFill>
                  <a:prstClr val="white"/>
                </a:solidFill>
                <a:latin typeface="Arial Black" panose="020B0A04020102020204" pitchFamily="34" charset="0"/>
                <a:cs typeface="AngsanaUPC" panose="02020603050405020304" pitchFamily="18" charset="-34"/>
              </a:rPr>
              <a:t>Mount Carmel to Beersheba</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 120 miles</a:t>
            </a:r>
            <a:endPar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endParaRPr>
          </a:p>
        </p:txBody>
      </p:sp>
      <p:sp>
        <p:nvSpPr>
          <p:cNvPr id="3" name="TextBox 2">
            <a:extLst>
              <a:ext uri="{FF2B5EF4-FFF2-40B4-BE49-F238E27FC236}">
                <a16:creationId xmlns:a16="http://schemas.microsoft.com/office/drawing/2014/main" id="{B93123E9-2643-BB87-D10B-AE31BBA2F036}"/>
              </a:ext>
            </a:extLst>
          </p:cNvPr>
          <p:cNvSpPr txBox="1"/>
          <p:nvPr/>
        </p:nvSpPr>
        <p:spPr>
          <a:xfrm>
            <a:off x="5867400" y="66294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a:t>
            </a: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ESV Study Bible</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 636</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283425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3F4E3F"/>
        </a:solidFill>
        <a:effectLst/>
      </p:bgPr>
    </p:bg>
    <p:spTree>
      <p:nvGrpSpPr>
        <p:cNvPr id="1" name="">
          <a:extLst>
            <a:ext uri="{FF2B5EF4-FFF2-40B4-BE49-F238E27FC236}">
              <a16:creationId xmlns:a16="http://schemas.microsoft.com/office/drawing/2014/main" id="{ACB74CA0-A9CE-6917-F12C-3C4F412F00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ECA105A-1642-23EC-3D1E-E5B63F9DAA85}"/>
              </a:ext>
            </a:extLst>
          </p:cNvPr>
          <p:cNvPicPr>
            <a:picLocks noChangeAspect="1"/>
          </p:cNvPicPr>
          <p:nvPr/>
        </p:nvPicPr>
        <p:blipFill rotWithShape="1">
          <a:blip r:embed="rId2">
            <a:extLst>
              <a:ext uri="{28A0092B-C50C-407E-A947-70E740481C1C}">
                <a14:useLocalDpi xmlns:a14="http://schemas.microsoft.com/office/drawing/2010/main" val="0"/>
              </a:ext>
            </a:extLst>
          </a:blip>
          <a:srcRect b="43333"/>
          <a:stretch/>
        </p:blipFill>
        <p:spPr>
          <a:xfrm>
            <a:off x="2362200" y="0"/>
            <a:ext cx="7410427" cy="6858000"/>
          </a:xfrm>
          <a:prstGeom prst="rect">
            <a:avLst/>
          </a:prstGeom>
        </p:spPr>
      </p:pic>
      <p:sp>
        <p:nvSpPr>
          <p:cNvPr id="2" name="Oval 1">
            <a:extLst>
              <a:ext uri="{FF2B5EF4-FFF2-40B4-BE49-F238E27FC236}">
                <a16:creationId xmlns:a16="http://schemas.microsoft.com/office/drawing/2014/main" id="{9CF41EA2-36DA-9D76-F287-5EB76379C07C}"/>
              </a:ext>
            </a:extLst>
          </p:cNvPr>
          <p:cNvSpPr/>
          <p:nvPr/>
        </p:nvSpPr>
        <p:spPr>
          <a:xfrm>
            <a:off x="5486400" y="2057400"/>
            <a:ext cx="1447800" cy="533400"/>
          </a:xfrm>
          <a:prstGeom prst="ellipse">
            <a:avLst/>
          </a:prstGeom>
          <a:solidFill>
            <a:schemeClr val="accent1">
              <a:alpha val="0"/>
            </a:schemeClr>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a:extLst>
              <a:ext uri="{FF2B5EF4-FFF2-40B4-BE49-F238E27FC236}">
                <a16:creationId xmlns:a16="http://schemas.microsoft.com/office/drawing/2014/main" id="{CA9671A9-0100-60BC-902E-7E688C55C767}"/>
              </a:ext>
            </a:extLst>
          </p:cNvPr>
          <p:cNvCxnSpPr>
            <a:cxnSpLocks/>
          </p:cNvCxnSpPr>
          <p:nvPr/>
        </p:nvCxnSpPr>
        <p:spPr>
          <a:xfrm flipH="1">
            <a:off x="5486400" y="2590800"/>
            <a:ext cx="636270" cy="365760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739376"/>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46578-DFFB-1CD2-51FD-D27DFC7C1E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5E06784-4F8B-03D9-F78E-8F5045F14AF2}"/>
              </a:ext>
            </a:extLst>
          </p:cNvPr>
          <p:cNvSpPr txBox="1"/>
          <p:nvPr/>
        </p:nvSpPr>
        <p:spPr>
          <a:xfrm>
            <a:off x="381000" y="1548348"/>
            <a:ext cx="1143000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a:solidFill>
                  <a:prstClr val="white"/>
                </a:solidFill>
                <a:latin typeface="Arial Black" panose="020B0A04020102020204" pitchFamily="34" charset="0"/>
                <a:cs typeface="AngsanaUPC" panose="02020603050405020304" pitchFamily="18" charset="-34"/>
              </a:rPr>
              <a:t>Mount Carmel to Beersheba</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 120 miles</a:t>
            </a:r>
            <a:endPar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endParaRPr>
          </a:p>
        </p:txBody>
      </p:sp>
      <p:sp>
        <p:nvSpPr>
          <p:cNvPr id="3" name="TextBox 2">
            <a:extLst>
              <a:ext uri="{FF2B5EF4-FFF2-40B4-BE49-F238E27FC236}">
                <a16:creationId xmlns:a16="http://schemas.microsoft.com/office/drawing/2014/main" id="{B93123E9-2643-BB87-D10B-AE31BBA2F036}"/>
              </a:ext>
            </a:extLst>
          </p:cNvPr>
          <p:cNvSpPr txBox="1"/>
          <p:nvPr/>
        </p:nvSpPr>
        <p:spPr>
          <a:xfrm>
            <a:off x="5867400" y="66294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a:t>
            </a: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ESV Study Bible</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 636</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203909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4BA8C-7773-10F0-2027-B1374F0EE20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654F3E-FE2D-22BC-91C4-2A749390CB8E}"/>
              </a:ext>
            </a:extLst>
          </p:cNvPr>
          <p:cNvSpPr txBox="1"/>
          <p:nvPr/>
        </p:nvSpPr>
        <p:spPr>
          <a:xfrm>
            <a:off x="381000" y="1548348"/>
            <a:ext cx="11430000" cy="378565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a:solidFill>
                  <a:prstClr val="white"/>
                </a:solidFill>
                <a:latin typeface="Arial Black" panose="020B0A04020102020204" pitchFamily="34" charset="0"/>
                <a:cs typeface="AngsanaUPC" panose="02020603050405020304" pitchFamily="18" charset="-34"/>
              </a:rPr>
              <a:t>Mount Carmel to Beersheba</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 120 miles</a:t>
            </a:r>
            <a:br>
              <a:rPr lang="en-US" sz="4800" dirty="0">
                <a:solidFill>
                  <a:prstClr val="white"/>
                </a:solidFill>
                <a:latin typeface="Arial Black" panose="020B0A04020102020204" pitchFamily="34" charset="0"/>
                <a:cs typeface="AngsanaUPC" panose="02020603050405020304" pitchFamily="18" charset="-34"/>
              </a:rPr>
            </a:b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Beersheba to Mount Horeb</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 250 miles</a:t>
            </a:r>
            <a:endPar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endParaRPr>
          </a:p>
        </p:txBody>
      </p:sp>
      <p:sp>
        <p:nvSpPr>
          <p:cNvPr id="3" name="TextBox 2">
            <a:extLst>
              <a:ext uri="{FF2B5EF4-FFF2-40B4-BE49-F238E27FC236}">
                <a16:creationId xmlns:a16="http://schemas.microsoft.com/office/drawing/2014/main" id="{CB0EC0F2-99E5-79AD-8781-B814504B98E4}"/>
              </a:ext>
            </a:extLst>
          </p:cNvPr>
          <p:cNvSpPr txBox="1"/>
          <p:nvPr/>
        </p:nvSpPr>
        <p:spPr>
          <a:xfrm>
            <a:off x="5867400" y="66294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a:t>
            </a: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ESV Study Bible</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 636</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738619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3F4E3F"/>
        </a:solidFill>
        <a:effectLst/>
      </p:bgPr>
    </p:bg>
    <p:spTree>
      <p:nvGrpSpPr>
        <p:cNvPr id="1" name="">
          <a:extLst>
            <a:ext uri="{FF2B5EF4-FFF2-40B4-BE49-F238E27FC236}">
              <a16:creationId xmlns:a16="http://schemas.microsoft.com/office/drawing/2014/main" id="{ACB74CA0-A9CE-6917-F12C-3C4F412F00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ECA105A-1642-23EC-3D1E-E5B63F9DAA85}"/>
              </a:ext>
            </a:extLst>
          </p:cNvPr>
          <p:cNvPicPr>
            <a:picLocks noChangeAspect="1"/>
          </p:cNvPicPr>
          <p:nvPr/>
        </p:nvPicPr>
        <p:blipFill rotWithShape="1">
          <a:blip r:embed="rId2">
            <a:extLst>
              <a:ext uri="{28A0092B-C50C-407E-A947-70E740481C1C}">
                <a14:useLocalDpi xmlns:a14="http://schemas.microsoft.com/office/drawing/2010/main" val="0"/>
              </a:ext>
            </a:extLst>
          </a:blip>
          <a:srcRect t="34630" b="8702"/>
          <a:stretch/>
        </p:blipFill>
        <p:spPr>
          <a:xfrm>
            <a:off x="2362200" y="0"/>
            <a:ext cx="7410427" cy="6858000"/>
          </a:xfrm>
          <a:prstGeom prst="rect">
            <a:avLst/>
          </a:prstGeom>
        </p:spPr>
      </p:pic>
      <p:cxnSp>
        <p:nvCxnSpPr>
          <p:cNvPr id="8" name="Straight Arrow Connector 7">
            <a:extLst>
              <a:ext uri="{FF2B5EF4-FFF2-40B4-BE49-F238E27FC236}">
                <a16:creationId xmlns:a16="http://schemas.microsoft.com/office/drawing/2014/main" id="{538C981F-772F-D09D-D3E0-4752F601A58D}"/>
              </a:ext>
            </a:extLst>
          </p:cNvPr>
          <p:cNvCxnSpPr>
            <a:cxnSpLocks/>
          </p:cNvCxnSpPr>
          <p:nvPr/>
        </p:nvCxnSpPr>
        <p:spPr>
          <a:xfrm flipH="1">
            <a:off x="3581400" y="2362200"/>
            <a:ext cx="1676400" cy="403860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538379"/>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5A0DD-DC94-7952-5940-892A4D9670D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E406D14-27C6-7757-817E-D5E440B11A11}"/>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0F78924E-E850-D01B-E1DF-4601DF178D0B}"/>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7B64BC4D-7756-E00A-E593-030A015B2825}"/>
              </a:ext>
            </a:extLst>
          </p:cNvPr>
          <p:cNvSpPr txBox="1"/>
          <p:nvPr/>
        </p:nvSpPr>
        <p:spPr>
          <a:xfrm>
            <a:off x="152398" y="152401"/>
            <a:ext cx="11887197" cy="3416320"/>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“For He knows our frame;</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He remembers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that we </a:t>
            </a:r>
            <a:r>
              <a:rPr kumimoji="0" lang="en-US" sz="7200" b="1" i="1"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are</a:t>
            </a: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 dust.”</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5A6EAFF9-1D5A-A34B-F929-66BB5927469E}"/>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Psalm 103:14</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362631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7071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7396B6-8D06-42CA-B56B-80469ABC3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360" y="-1"/>
            <a:ext cx="10278140" cy="6852093"/>
          </a:xfrm>
          <a:prstGeom prst="rect">
            <a:avLst/>
          </a:prstGeom>
        </p:spPr>
      </p:pic>
      <p:sp>
        <p:nvSpPr>
          <p:cNvPr id="18435" name="Text Box 5">
            <a:extLst>
              <a:ext uri="{FF2B5EF4-FFF2-40B4-BE49-F238E27FC236}">
                <a16:creationId xmlns:a16="http://schemas.microsoft.com/office/drawing/2014/main" id="{BD254ABE-1580-4590-8B84-C626BA5365EC}"/>
              </a:ext>
            </a:extLst>
          </p:cNvPr>
          <p:cNvSpPr txBox="1">
            <a:spLocks noChangeArrowheads="1"/>
          </p:cNvSpPr>
          <p:nvPr/>
        </p:nvSpPr>
        <p:spPr bwMode="auto">
          <a:xfrm>
            <a:off x="1981200" y="21336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677589746"/>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AAA9-0077-5F70-41E8-F7FC8FB53A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DB7B-F45C-A1F6-0D36-977072C3E727}"/>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4" name="Rectangle 3">
            <a:extLst>
              <a:ext uri="{FF2B5EF4-FFF2-40B4-BE49-F238E27FC236}">
                <a16:creationId xmlns:a16="http://schemas.microsoft.com/office/drawing/2014/main" id="{A54E8812-23E3-97E9-9DF9-CB4938E91A7D}"/>
              </a:ext>
            </a:extLst>
          </p:cNvPr>
          <p:cNvSpPr/>
          <p:nvPr/>
        </p:nvSpPr>
        <p:spPr>
          <a:xfrm>
            <a:off x="152401" y="152400"/>
            <a:ext cx="11887198" cy="6553199"/>
          </a:xfrm>
          <a:prstGeom prst="rect">
            <a:avLst/>
          </a:prstGeom>
          <a:solidFill>
            <a:srgbClr val="EB5B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5" name="TextBox 4">
            <a:extLst>
              <a:ext uri="{FF2B5EF4-FFF2-40B4-BE49-F238E27FC236}">
                <a16:creationId xmlns:a16="http://schemas.microsoft.com/office/drawing/2014/main" id="{BF0611AC-C30B-2F18-7C24-8D387D657F44}"/>
              </a:ext>
            </a:extLst>
          </p:cNvPr>
          <p:cNvSpPr txBox="1"/>
          <p:nvPr/>
        </p:nvSpPr>
        <p:spPr>
          <a:xfrm>
            <a:off x="152400" y="2247543"/>
            <a:ext cx="11887197" cy="2400657"/>
          </a:xfrm>
          <a:prstGeom prst="rect">
            <a:avLst/>
          </a:prstGeom>
          <a:noFill/>
        </p:spPr>
        <p:txBody>
          <a:bodyPr wrap="square">
            <a:spAutoFit/>
          </a:bodyPr>
          <a:lstStyle/>
          <a:p>
            <a:pPr algn="ctr"/>
            <a:r>
              <a:rPr lang="en-US" sz="15000" b="1" i="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The Cave</a:t>
            </a:r>
            <a:endParaRPr lang="en-US" sz="15000" i="1" dirty="0"/>
          </a:p>
        </p:txBody>
      </p:sp>
    </p:spTree>
    <p:extLst>
      <p:ext uri="{BB962C8B-B14F-4D97-AF65-F5344CB8AC3E}">
        <p14:creationId xmlns:p14="http://schemas.microsoft.com/office/powerpoint/2010/main" val="275935742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5799D-D858-65A2-4062-8662180095C0}"/>
            </a:ext>
          </a:extLst>
        </p:cNvPr>
        <p:cNvGrpSpPr/>
        <p:nvPr/>
      </p:nvGrpSpPr>
      <p:grpSpPr>
        <a:xfrm>
          <a:off x="0" y="0"/>
          <a:ext cx="0" cy="0"/>
          <a:chOff x="0" y="0"/>
          <a:chExt cx="0" cy="0"/>
        </a:xfrm>
      </p:grpSpPr>
    </p:spTree>
    <p:extLst>
      <p:ext uri="{BB962C8B-B14F-4D97-AF65-F5344CB8AC3E}">
        <p14:creationId xmlns:p14="http://schemas.microsoft.com/office/powerpoint/2010/main" val="342020526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1E988-AC85-0E1D-28BA-083EA6FF3B5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AB2D406-C1F5-3BCC-6A51-6371FF5F7E1D}"/>
              </a:ext>
            </a:extLst>
          </p:cNvPr>
          <p:cNvSpPr txBox="1"/>
          <p:nvPr/>
        </p:nvSpPr>
        <p:spPr>
          <a:xfrm>
            <a:off x="381000" y="1548348"/>
            <a:ext cx="1143000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Mount Horeb = Mount Sinai</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Ex. 3:1, 12; 19:3, 18, 20</a:t>
            </a:r>
          </a:p>
        </p:txBody>
      </p:sp>
    </p:spTree>
    <p:extLst>
      <p:ext uri="{BB962C8B-B14F-4D97-AF65-F5344CB8AC3E}">
        <p14:creationId xmlns:p14="http://schemas.microsoft.com/office/powerpoint/2010/main" val="34780245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1E988-AC85-0E1D-28BA-083EA6FF3B5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AB2D406-C1F5-3BCC-6A51-6371FF5F7E1D}"/>
              </a:ext>
            </a:extLst>
          </p:cNvPr>
          <p:cNvSpPr txBox="1"/>
          <p:nvPr/>
        </p:nvSpPr>
        <p:spPr>
          <a:xfrm>
            <a:off x="381000" y="1548348"/>
            <a:ext cx="11430000" cy="452431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Mount Horeb = Mount Sinai</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Ex. 3:1, 12; 19:3, 18, 20</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4800" dirty="0">
              <a:solidFill>
                <a:prstClr val="white"/>
              </a:solidFill>
              <a:latin typeface="Arial Black" panose="020B0A04020102020204" pitchFamily="34" charset="0"/>
              <a:cs typeface="AngsanaUPC" panose="02020603050405020304" pitchFamily="18" charset="-34"/>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a:solidFill>
                  <a:prstClr val="white"/>
                </a:solidFill>
                <a:latin typeface="Arial Black" panose="020B0A04020102020204" pitchFamily="34" charset="0"/>
                <a:cs typeface="AngsanaUPC" panose="02020603050405020304" pitchFamily="18" charset="-34"/>
              </a:rPr>
              <a:t>Thi</a:t>
            </a: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s cave (vv. 9, 13) may be the same as “the </a:t>
            </a:r>
            <a:r>
              <a:rPr kumimoji="0" lang="en-US" sz="4800" b="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cleft of the rock” </a:t>
            </a: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(Ex. 33:21-22)</a:t>
            </a:r>
          </a:p>
        </p:txBody>
      </p:sp>
    </p:spTree>
    <p:extLst>
      <p:ext uri="{BB962C8B-B14F-4D97-AF65-F5344CB8AC3E}">
        <p14:creationId xmlns:p14="http://schemas.microsoft.com/office/powerpoint/2010/main" val="287759385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6F304D"/>
        </a:solidFill>
        <a:effectLst/>
      </p:bgPr>
    </p:bg>
    <p:spTree>
      <p:nvGrpSpPr>
        <p:cNvPr id="1" name="">
          <a:extLst>
            <a:ext uri="{FF2B5EF4-FFF2-40B4-BE49-F238E27FC236}">
              <a16:creationId xmlns:a16="http://schemas.microsoft.com/office/drawing/2014/main" id="{BCF0ECB5-3F7B-E37B-B7E8-6462831E180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930067-C517-99F2-6025-A39089F2425B}"/>
              </a:ext>
            </a:extLst>
          </p:cNvPr>
          <p:cNvSpPr txBox="1"/>
          <p:nvPr/>
        </p:nvSpPr>
        <p:spPr>
          <a:xfrm>
            <a:off x="0" y="432137"/>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alatino Linotype" panose="02040502050505030304" pitchFamily="18" charset="0"/>
                <a:ea typeface="Segoe UI Black" panose="020B0A02040204020203" pitchFamily="34" charset="0"/>
                <a:cs typeface="Arial" panose="020B0604020202020204" pitchFamily="34" charset="0"/>
              </a:rPr>
              <a:t>40: The Number of Testing</a:t>
            </a:r>
          </a:p>
        </p:txBody>
      </p:sp>
    </p:spTree>
    <p:extLst>
      <p:ext uri="{BB962C8B-B14F-4D97-AF65-F5344CB8AC3E}">
        <p14:creationId xmlns:p14="http://schemas.microsoft.com/office/powerpoint/2010/main" val="53542203"/>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6F304D"/>
        </a:solidFill>
        <a:effectLst/>
      </p:bgPr>
    </p:bg>
    <p:spTree>
      <p:nvGrpSpPr>
        <p:cNvPr id="1" name="">
          <a:extLst>
            <a:ext uri="{FF2B5EF4-FFF2-40B4-BE49-F238E27FC236}">
              <a16:creationId xmlns:a16="http://schemas.microsoft.com/office/drawing/2014/main" id="{BCF0ECB5-3F7B-E37B-B7E8-6462831E18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D49677D-A265-A5E4-73A3-DAD75337BBF4}"/>
              </a:ext>
            </a:extLst>
          </p:cNvPr>
          <p:cNvPicPr>
            <a:picLocks noChangeAspect="1"/>
          </p:cNvPicPr>
          <p:nvPr/>
        </p:nvPicPr>
        <p:blipFill rotWithShape="1">
          <a:blip r:embed="rId2">
            <a:extLst>
              <a:ext uri="{28A0092B-C50C-407E-A947-70E740481C1C}">
                <a14:useLocalDpi xmlns:a14="http://schemas.microsoft.com/office/drawing/2010/main" val="0"/>
              </a:ext>
            </a:extLst>
          </a:blip>
          <a:srcRect l="931" t="2246" r="-931" b="25109"/>
          <a:stretch/>
        </p:blipFill>
        <p:spPr>
          <a:xfrm>
            <a:off x="597819" y="2209800"/>
            <a:ext cx="1860138" cy="1737360"/>
          </a:xfrm>
          <a:prstGeom prst="ellipse">
            <a:avLst/>
          </a:prstGeom>
          <a:ln w="5715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extBox 1">
            <a:extLst>
              <a:ext uri="{FF2B5EF4-FFF2-40B4-BE49-F238E27FC236}">
                <a16:creationId xmlns:a16="http://schemas.microsoft.com/office/drawing/2014/main" id="{AD930067-C517-99F2-6025-A39089F2425B}"/>
              </a:ext>
            </a:extLst>
          </p:cNvPr>
          <p:cNvSpPr txBox="1"/>
          <p:nvPr/>
        </p:nvSpPr>
        <p:spPr>
          <a:xfrm>
            <a:off x="0" y="432137"/>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alatino Linotype" panose="02040502050505030304" pitchFamily="18" charset="0"/>
                <a:ea typeface="Segoe UI Black" panose="020B0A02040204020203" pitchFamily="34" charset="0"/>
                <a:cs typeface="Arial" panose="020B0604020202020204" pitchFamily="34" charset="0"/>
              </a:rPr>
              <a:t>40: The Number of Testing</a:t>
            </a:r>
          </a:p>
        </p:txBody>
      </p:sp>
      <p:sp>
        <p:nvSpPr>
          <p:cNvPr id="7" name="TextBox 6">
            <a:extLst>
              <a:ext uri="{FF2B5EF4-FFF2-40B4-BE49-F238E27FC236}">
                <a16:creationId xmlns:a16="http://schemas.microsoft.com/office/drawing/2014/main" id="{B2D7FCCA-9B7B-00F4-CF9F-12F7EFD88DBB}"/>
              </a:ext>
            </a:extLst>
          </p:cNvPr>
          <p:cNvSpPr txBox="1"/>
          <p:nvPr/>
        </p:nvSpPr>
        <p:spPr>
          <a:xfrm>
            <a:off x="2430212" y="2286000"/>
            <a:ext cx="9761788"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Moses—40 days at Sinai</a:t>
            </a:r>
            <a:br>
              <a:rPr lang="en-US" sz="4800" b="1"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r>
              <a:rPr lang="en-US" sz="4800" b="1"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t>
            </a:r>
            <a: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Ex. 24:18; 34:28)</a:t>
            </a:r>
          </a:p>
        </p:txBody>
      </p:sp>
    </p:spTree>
    <p:extLst>
      <p:ext uri="{BB962C8B-B14F-4D97-AF65-F5344CB8AC3E}">
        <p14:creationId xmlns:p14="http://schemas.microsoft.com/office/powerpoint/2010/main" val="1919745138"/>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6F304D"/>
        </a:solidFill>
        <a:effectLst/>
      </p:bgPr>
    </p:bg>
    <p:spTree>
      <p:nvGrpSpPr>
        <p:cNvPr id="1" name="">
          <a:extLst>
            <a:ext uri="{FF2B5EF4-FFF2-40B4-BE49-F238E27FC236}">
              <a16:creationId xmlns:a16="http://schemas.microsoft.com/office/drawing/2014/main" id="{BCF0ECB5-3F7B-E37B-B7E8-6462831E180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930067-C517-99F2-6025-A39089F2425B}"/>
              </a:ext>
            </a:extLst>
          </p:cNvPr>
          <p:cNvSpPr txBox="1"/>
          <p:nvPr/>
        </p:nvSpPr>
        <p:spPr>
          <a:xfrm>
            <a:off x="0" y="432137"/>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alatino Linotype" panose="02040502050505030304" pitchFamily="18" charset="0"/>
                <a:ea typeface="Segoe UI Black" panose="020B0A02040204020203" pitchFamily="34" charset="0"/>
                <a:cs typeface="Arial" panose="020B0604020202020204" pitchFamily="34" charset="0"/>
              </a:rPr>
              <a:t>40: The Number of Testing</a:t>
            </a:r>
          </a:p>
        </p:txBody>
      </p:sp>
      <p:pic>
        <p:nvPicPr>
          <p:cNvPr id="9" name="Picture 8">
            <a:extLst>
              <a:ext uri="{FF2B5EF4-FFF2-40B4-BE49-F238E27FC236}">
                <a16:creationId xmlns:a16="http://schemas.microsoft.com/office/drawing/2014/main" id="{176FDA66-8B9E-E106-6D9E-1B62BE76D7D6}"/>
              </a:ext>
            </a:extLst>
          </p:cNvPr>
          <p:cNvPicPr>
            <a:picLocks noChangeAspect="1"/>
          </p:cNvPicPr>
          <p:nvPr/>
        </p:nvPicPr>
        <p:blipFill rotWithShape="1">
          <a:blip r:embed="rId2">
            <a:extLst>
              <a:ext uri="{28A0092B-C50C-407E-A947-70E740481C1C}">
                <a14:useLocalDpi xmlns:a14="http://schemas.microsoft.com/office/drawing/2010/main" val="0"/>
              </a:ext>
            </a:extLst>
          </a:blip>
          <a:srcRect l="931" t="2246" r="-931" b="25109"/>
          <a:stretch/>
        </p:blipFill>
        <p:spPr>
          <a:xfrm>
            <a:off x="609600" y="4434840"/>
            <a:ext cx="1860138" cy="1737360"/>
          </a:xfrm>
          <a:prstGeom prst="ellipse">
            <a:avLst/>
          </a:prstGeom>
          <a:ln w="5715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TextBox 11">
            <a:extLst>
              <a:ext uri="{FF2B5EF4-FFF2-40B4-BE49-F238E27FC236}">
                <a16:creationId xmlns:a16="http://schemas.microsoft.com/office/drawing/2014/main" id="{805145FE-07D1-4AD4-89AB-F4B38D2891A3}"/>
              </a:ext>
            </a:extLst>
          </p:cNvPr>
          <p:cNvSpPr txBox="1"/>
          <p:nvPr/>
        </p:nvSpPr>
        <p:spPr>
          <a:xfrm>
            <a:off x="2430212" y="4526340"/>
            <a:ext cx="9761788"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Israel—40 years wandering </a:t>
            </a:r>
            <a:b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b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(Num. 14:33-34; 32:13)</a:t>
            </a:r>
          </a:p>
        </p:txBody>
      </p:sp>
      <p:pic>
        <p:nvPicPr>
          <p:cNvPr id="3" name="Picture 2">
            <a:extLst>
              <a:ext uri="{FF2B5EF4-FFF2-40B4-BE49-F238E27FC236}">
                <a16:creationId xmlns:a16="http://schemas.microsoft.com/office/drawing/2014/main" id="{5D7C61BE-0676-7EAF-65C3-D0D8F5FF33FD}"/>
              </a:ext>
            </a:extLst>
          </p:cNvPr>
          <p:cNvPicPr>
            <a:picLocks noChangeAspect="1"/>
          </p:cNvPicPr>
          <p:nvPr/>
        </p:nvPicPr>
        <p:blipFill rotWithShape="1">
          <a:blip r:embed="rId2">
            <a:extLst>
              <a:ext uri="{28A0092B-C50C-407E-A947-70E740481C1C}">
                <a14:useLocalDpi xmlns:a14="http://schemas.microsoft.com/office/drawing/2010/main" val="0"/>
              </a:ext>
            </a:extLst>
          </a:blip>
          <a:srcRect l="931" t="2246" r="-931" b="25109"/>
          <a:stretch/>
        </p:blipFill>
        <p:spPr>
          <a:xfrm>
            <a:off x="597819" y="2209800"/>
            <a:ext cx="1860138" cy="1737360"/>
          </a:xfrm>
          <a:prstGeom prst="ellipse">
            <a:avLst/>
          </a:prstGeom>
          <a:ln w="5715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extBox 3">
            <a:extLst>
              <a:ext uri="{FF2B5EF4-FFF2-40B4-BE49-F238E27FC236}">
                <a16:creationId xmlns:a16="http://schemas.microsoft.com/office/drawing/2014/main" id="{B6B23E9F-03E9-AE9B-F195-32FA37B12B0D}"/>
              </a:ext>
            </a:extLst>
          </p:cNvPr>
          <p:cNvSpPr txBox="1"/>
          <p:nvPr/>
        </p:nvSpPr>
        <p:spPr>
          <a:xfrm>
            <a:off x="2430212" y="2286000"/>
            <a:ext cx="9761788"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Moses—40 days at Sinai</a:t>
            </a:r>
            <a:br>
              <a:rPr lang="en-US" sz="4800" b="1"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r>
              <a:rPr lang="en-US" sz="4800" b="1"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t>
            </a:r>
            <a: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Ex. 24:18; 34:28)</a:t>
            </a:r>
          </a:p>
        </p:txBody>
      </p:sp>
    </p:spTree>
    <p:extLst>
      <p:ext uri="{BB962C8B-B14F-4D97-AF65-F5344CB8AC3E}">
        <p14:creationId xmlns:p14="http://schemas.microsoft.com/office/powerpoint/2010/main" val="1536821913"/>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6F304D"/>
        </a:solidFill>
        <a:effectLst/>
      </p:bgPr>
    </p:bg>
    <p:spTree>
      <p:nvGrpSpPr>
        <p:cNvPr id="1" name="">
          <a:extLst>
            <a:ext uri="{FF2B5EF4-FFF2-40B4-BE49-F238E27FC236}">
              <a16:creationId xmlns:a16="http://schemas.microsoft.com/office/drawing/2014/main" id="{BCF0ECB5-3F7B-E37B-B7E8-6462831E180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930067-C517-99F2-6025-A39089F2425B}"/>
              </a:ext>
            </a:extLst>
          </p:cNvPr>
          <p:cNvSpPr txBox="1"/>
          <p:nvPr/>
        </p:nvSpPr>
        <p:spPr>
          <a:xfrm>
            <a:off x="0" y="432137"/>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alatino Linotype" panose="02040502050505030304" pitchFamily="18" charset="0"/>
                <a:ea typeface="Segoe UI Black" panose="020B0A02040204020203" pitchFamily="34" charset="0"/>
                <a:cs typeface="Arial" panose="020B0604020202020204" pitchFamily="34" charset="0"/>
              </a:rPr>
              <a:t>40: The Number of Testing</a:t>
            </a:r>
          </a:p>
        </p:txBody>
      </p:sp>
    </p:spTree>
    <p:extLst>
      <p:ext uri="{BB962C8B-B14F-4D97-AF65-F5344CB8AC3E}">
        <p14:creationId xmlns:p14="http://schemas.microsoft.com/office/powerpoint/2010/main" val="2107510813"/>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6F304D"/>
        </a:solidFill>
        <a:effectLst/>
      </p:bgPr>
    </p:bg>
    <p:spTree>
      <p:nvGrpSpPr>
        <p:cNvPr id="1" name="">
          <a:extLst>
            <a:ext uri="{FF2B5EF4-FFF2-40B4-BE49-F238E27FC236}">
              <a16:creationId xmlns:a16="http://schemas.microsoft.com/office/drawing/2014/main" id="{BCF0ECB5-3F7B-E37B-B7E8-6462831E18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D49677D-A265-A5E4-73A3-DAD75337BBF4}"/>
              </a:ext>
            </a:extLst>
          </p:cNvPr>
          <p:cNvPicPr>
            <a:picLocks noChangeAspect="1"/>
          </p:cNvPicPr>
          <p:nvPr/>
        </p:nvPicPr>
        <p:blipFill rotWithShape="1">
          <a:blip r:embed="rId2">
            <a:extLst>
              <a:ext uri="{28A0092B-C50C-407E-A947-70E740481C1C}">
                <a14:useLocalDpi xmlns:a14="http://schemas.microsoft.com/office/drawing/2010/main" val="0"/>
              </a:ext>
            </a:extLst>
          </a:blip>
          <a:srcRect l="931" t="2246" r="-931" b="25109"/>
          <a:stretch/>
        </p:blipFill>
        <p:spPr>
          <a:xfrm>
            <a:off x="597819" y="2209800"/>
            <a:ext cx="1860138" cy="1737360"/>
          </a:xfrm>
          <a:prstGeom prst="ellipse">
            <a:avLst/>
          </a:prstGeom>
          <a:ln w="5715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extBox 1">
            <a:extLst>
              <a:ext uri="{FF2B5EF4-FFF2-40B4-BE49-F238E27FC236}">
                <a16:creationId xmlns:a16="http://schemas.microsoft.com/office/drawing/2014/main" id="{AD930067-C517-99F2-6025-A39089F2425B}"/>
              </a:ext>
            </a:extLst>
          </p:cNvPr>
          <p:cNvSpPr txBox="1"/>
          <p:nvPr/>
        </p:nvSpPr>
        <p:spPr>
          <a:xfrm>
            <a:off x="0" y="432137"/>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alatino Linotype" panose="02040502050505030304" pitchFamily="18" charset="0"/>
                <a:ea typeface="Segoe UI Black" panose="020B0A02040204020203" pitchFamily="34" charset="0"/>
                <a:cs typeface="Arial" panose="020B0604020202020204" pitchFamily="34" charset="0"/>
              </a:rPr>
              <a:t>40: The Number of Testing</a:t>
            </a:r>
          </a:p>
        </p:txBody>
      </p:sp>
      <p:sp>
        <p:nvSpPr>
          <p:cNvPr id="7" name="TextBox 6">
            <a:extLst>
              <a:ext uri="{FF2B5EF4-FFF2-40B4-BE49-F238E27FC236}">
                <a16:creationId xmlns:a16="http://schemas.microsoft.com/office/drawing/2014/main" id="{B2D7FCCA-9B7B-00F4-CF9F-12F7EFD88DBB}"/>
              </a:ext>
            </a:extLst>
          </p:cNvPr>
          <p:cNvSpPr txBox="1"/>
          <p:nvPr/>
        </p:nvSpPr>
        <p:spPr>
          <a:xfrm>
            <a:off x="2430212" y="2286000"/>
            <a:ext cx="9761788"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Elijah—40 days to Horeb </a:t>
            </a:r>
            <a:b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br>
            <a: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(1 Kings 19:8)</a:t>
            </a:r>
          </a:p>
        </p:txBody>
      </p:sp>
    </p:spTree>
    <p:extLst>
      <p:ext uri="{BB962C8B-B14F-4D97-AF65-F5344CB8AC3E}">
        <p14:creationId xmlns:p14="http://schemas.microsoft.com/office/powerpoint/2010/main" val="2302341197"/>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6F304D"/>
        </a:solidFill>
        <a:effectLst/>
      </p:bgPr>
    </p:bg>
    <p:spTree>
      <p:nvGrpSpPr>
        <p:cNvPr id="1" name="">
          <a:extLst>
            <a:ext uri="{FF2B5EF4-FFF2-40B4-BE49-F238E27FC236}">
              <a16:creationId xmlns:a16="http://schemas.microsoft.com/office/drawing/2014/main" id="{BCF0ECB5-3F7B-E37B-B7E8-6462831E18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D49677D-A265-A5E4-73A3-DAD75337BBF4}"/>
              </a:ext>
            </a:extLst>
          </p:cNvPr>
          <p:cNvPicPr>
            <a:picLocks noChangeAspect="1"/>
          </p:cNvPicPr>
          <p:nvPr/>
        </p:nvPicPr>
        <p:blipFill rotWithShape="1">
          <a:blip r:embed="rId2">
            <a:extLst>
              <a:ext uri="{28A0092B-C50C-407E-A947-70E740481C1C}">
                <a14:useLocalDpi xmlns:a14="http://schemas.microsoft.com/office/drawing/2010/main" val="0"/>
              </a:ext>
            </a:extLst>
          </a:blip>
          <a:srcRect l="931" t="2246" r="-931" b="25109"/>
          <a:stretch/>
        </p:blipFill>
        <p:spPr>
          <a:xfrm>
            <a:off x="597819" y="2209800"/>
            <a:ext cx="1860138" cy="1737360"/>
          </a:xfrm>
          <a:prstGeom prst="ellipse">
            <a:avLst/>
          </a:prstGeom>
          <a:ln w="5715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extBox 1">
            <a:extLst>
              <a:ext uri="{FF2B5EF4-FFF2-40B4-BE49-F238E27FC236}">
                <a16:creationId xmlns:a16="http://schemas.microsoft.com/office/drawing/2014/main" id="{AD930067-C517-99F2-6025-A39089F2425B}"/>
              </a:ext>
            </a:extLst>
          </p:cNvPr>
          <p:cNvSpPr txBox="1"/>
          <p:nvPr/>
        </p:nvSpPr>
        <p:spPr>
          <a:xfrm>
            <a:off x="0" y="432137"/>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alatino Linotype" panose="02040502050505030304" pitchFamily="18" charset="0"/>
                <a:ea typeface="Segoe UI Black" panose="020B0A02040204020203" pitchFamily="34" charset="0"/>
                <a:cs typeface="Arial" panose="020B0604020202020204" pitchFamily="34" charset="0"/>
              </a:rPr>
              <a:t>40: The Number of Testing</a:t>
            </a:r>
          </a:p>
        </p:txBody>
      </p:sp>
      <p:sp>
        <p:nvSpPr>
          <p:cNvPr id="7" name="TextBox 6">
            <a:extLst>
              <a:ext uri="{FF2B5EF4-FFF2-40B4-BE49-F238E27FC236}">
                <a16:creationId xmlns:a16="http://schemas.microsoft.com/office/drawing/2014/main" id="{B2D7FCCA-9B7B-00F4-CF9F-12F7EFD88DBB}"/>
              </a:ext>
            </a:extLst>
          </p:cNvPr>
          <p:cNvSpPr txBox="1"/>
          <p:nvPr/>
        </p:nvSpPr>
        <p:spPr>
          <a:xfrm>
            <a:off x="2430212" y="2286000"/>
            <a:ext cx="9761788"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Elijah—40 days to Horeb </a:t>
            </a:r>
            <a:b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br>
            <a: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(1 Kings 19:8)</a:t>
            </a:r>
          </a:p>
        </p:txBody>
      </p:sp>
      <p:pic>
        <p:nvPicPr>
          <p:cNvPr id="3" name="Picture 2">
            <a:extLst>
              <a:ext uri="{FF2B5EF4-FFF2-40B4-BE49-F238E27FC236}">
                <a16:creationId xmlns:a16="http://schemas.microsoft.com/office/drawing/2014/main" id="{E465D54D-3F0D-7EDB-F27A-D48180FFD6C1}"/>
              </a:ext>
            </a:extLst>
          </p:cNvPr>
          <p:cNvPicPr>
            <a:picLocks noChangeAspect="1"/>
          </p:cNvPicPr>
          <p:nvPr/>
        </p:nvPicPr>
        <p:blipFill rotWithShape="1">
          <a:blip r:embed="rId2">
            <a:extLst>
              <a:ext uri="{28A0092B-C50C-407E-A947-70E740481C1C}">
                <a14:useLocalDpi xmlns:a14="http://schemas.microsoft.com/office/drawing/2010/main" val="0"/>
              </a:ext>
            </a:extLst>
          </a:blip>
          <a:srcRect l="931" t="2246" r="-931" b="25109"/>
          <a:stretch/>
        </p:blipFill>
        <p:spPr>
          <a:xfrm>
            <a:off x="609600" y="4434840"/>
            <a:ext cx="1860138" cy="1737360"/>
          </a:xfrm>
          <a:prstGeom prst="ellipse">
            <a:avLst/>
          </a:prstGeom>
          <a:ln w="5715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extBox 3">
            <a:extLst>
              <a:ext uri="{FF2B5EF4-FFF2-40B4-BE49-F238E27FC236}">
                <a16:creationId xmlns:a16="http://schemas.microsoft.com/office/drawing/2014/main" id="{E38D44B3-91D7-38AB-62FF-CABAD2F80E38}"/>
              </a:ext>
            </a:extLst>
          </p:cNvPr>
          <p:cNvSpPr txBox="1"/>
          <p:nvPr/>
        </p:nvSpPr>
        <p:spPr>
          <a:xfrm>
            <a:off x="2430212" y="4526340"/>
            <a:ext cx="9761788"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Jonah—40 days to repent</a:t>
            </a:r>
            <a:b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b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(Jon. 3:4)</a:t>
            </a:r>
          </a:p>
        </p:txBody>
      </p:sp>
    </p:spTree>
    <p:extLst>
      <p:ext uri="{BB962C8B-B14F-4D97-AF65-F5344CB8AC3E}">
        <p14:creationId xmlns:p14="http://schemas.microsoft.com/office/powerpoint/2010/main" val="147807563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31D0E-E3D1-23EE-4C3E-F3E6A7B8AF8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D4BC799-5C98-890A-37A1-12D71B0316F9}"/>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14" name="Rectangle 13">
            <a:extLst>
              <a:ext uri="{FF2B5EF4-FFF2-40B4-BE49-F238E27FC236}">
                <a16:creationId xmlns:a16="http://schemas.microsoft.com/office/drawing/2014/main" id="{092BD730-B642-5C65-F4B1-B4571E31A240}"/>
              </a:ext>
            </a:extLst>
          </p:cNvPr>
          <p:cNvSpPr/>
          <p:nvPr/>
        </p:nvSpPr>
        <p:spPr>
          <a:xfrm>
            <a:off x="152399" y="3886200"/>
            <a:ext cx="11887199" cy="2743199"/>
          </a:xfrm>
          <a:prstGeom prst="rect">
            <a:avLst/>
          </a:prstGeom>
          <a:solidFill>
            <a:srgbClr val="783867">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Box 4">
            <a:extLst>
              <a:ext uri="{FF2B5EF4-FFF2-40B4-BE49-F238E27FC236}">
                <a16:creationId xmlns:a16="http://schemas.microsoft.com/office/drawing/2014/main" id="{6318A564-5780-425D-0DEB-518306684E56}"/>
              </a:ext>
            </a:extLst>
          </p:cNvPr>
          <p:cNvSpPr txBox="1">
            <a:spLocks noChangeArrowheads="1"/>
          </p:cNvSpPr>
          <p:nvPr/>
        </p:nvSpPr>
        <p:spPr bwMode="auto">
          <a:xfrm>
            <a:off x="152400" y="4038600"/>
            <a:ext cx="11887198" cy="2462213"/>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6600" b="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Elijah: When You’re </a:t>
            </a:r>
            <a:br>
              <a:rPr lang="en-US" altLang="en-US" sz="6000" b="1" dirty="0">
                <a:ln w="19050">
                  <a:solidFill>
                    <a:srgbClr val="4E4D55"/>
                  </a:solidFill>
                </a:ln>
                <a:solidFill>
                  <a:schemeClr val="bg1"/>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br>
            <a:r>
              <a:rPr lang="en-US" altLang="en-US" sz="8800" b="1" i="1" dirty="0">
                <a:ln w="19050">
                  <a:solidFill>
                    <a:srgbClr val="402A89"/>
                  </a:solidFill>
                </a:ln>
                <a:solidFill>
                  <a:srgbClr val="FFC803"/>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Ready To Serve</a:t>
            </a:r>
            <a:endParaRPr kumimoji="0" lang="en-US" altLang="en-US" sz="8800" b="1" i="1" u="none" strike="noStrike" kern="1200" cap="none" spc="0" normalizeH="0" baseline="0" noProof="0" dirty="0">
              <a:ln w="19050">
                <a:solidFill>
                  <a:srgbClr val="402A89"/>
                </a:solidFill>
              </a:ln>
              <a:solidFill>
                <a:srgbClr val="FFC803"/>
              </a:solidFill>
              <a:effectLst>
                <a:outerShdw blurRad="38100" dist="38100" dir="2700000" algn="tl">
                  <a:srgbClr val="000000">
                    <a:alpha val="43137"/>
                  </a:srgbClr>
                </a:outerShdw>
              </a:effectLst>
              <a:uLnTx/>
              <a:uFillTx/>
              <a:latin typeface="Eras Bold ITC" panose="020B0907030504020204" pitchFamily="34" charset="0"/>
              <a:ea typeface="Segoe UI Black" panose="020B0A02040204020203"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F7D8438D-7DBB-B17E-F1FB-1BEE8F13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960435"/>
            <a:ext cx="1092833" cy="2068765"/>
          </a:xfrm>
          <a:prstGeom prst="rect">
            <a:avLst/>
          </a:prstGeom>
        </p:spPr>
      </p:pic>
      <p:sp>
        <p:nvSpPr>
          <p:cNvPr id="4" name="Oval 3">
            <a:extLst>
              <a:ext uri="{FF2B5EF4-FFF2-40B4-BE49-F238E27FC236}">
                <a16:creationId xmlns:a16="http://schemas.microsoft.com/office/drawing/2014/main" id="{21900BD5-1E1B-13C1-9EDA-B5EB51113EFB}"/>
              </a:ext>
            </a:extLst>
          </p:cNvPr>
          <p:cNvSpPr/>
          <p:nvPr/>
        </p:nvSpPr>
        <p:spPr>
          <a:xfrm>
            <a:off x="7620000" y="152400"/>
            <a:ext cx="4419600" cy="1371600"/>
          </a:xfrm>
          <a:prstGeom prst="ellipse">
            <a:avLst/>
          </a:prstGeom>
          <a:solidFill>
            <a:schemeClr val="bg1"/>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3">
            <a:extLst>
              <a:ext uri="{FF2B5EF4-FFF2-40B4-BE49-F238E27FC236}">
                <a16:creationId xmlns:a16="http://schemas.microsoft.com/office/drawing/2014/main" id="{539EDA27-7C64-E356-7B8E-3BDFC4BB0FD5}"/>
              </a:ext>
            </a:extLst>
          </p:cNvPr>
          <p:cNvSpPr txBox="1">
            <a:spLocks noChangeArrowheads="1"/>
          </p:cNvSpPr>
          <p:nvPr/>
        </p:nvSpPr>
        <p:spPr bwMode="auto">
          <a:xfrm>
            <a:off x="7698459" y="304800"/>
            <a:ext cx="42649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3D5265"/>
                </a:solidFill>
                <a:effectLst/>
                <a:uLnTx/>
                <a:uFillTx/>
                <a:latin typeface="Eras Bold ITC" panose="020B0907030504020204" pitchFamily="34" charset="0"/>
                <a:ea typeface="Arial Unicode MS" pitchFamily="34" charset="-128"/>
                <a:cs typeface="Arial" panose="020B0604020202020204" pitchFamily="34" charset="0"/>
              </a:rPr>
              <a:t>Paul J. Scharf, M.Div.</a:t>
            </a:r>
            <a:br>
              <a:rPr kumimoji="0" lang="en-US" altLang="en-US" sz="2400" b="1" i="0" u="none" strike="noStrike" kern="1200" cap="none" spc="0" normalizeH="0" baseline="0" noProof="0" dirty="0">
                <a:ln>
                  <a:noFill/>
                </a:ln>
                <a:solidFill>
                  <a:srgbClr val="3D5265"/>
                </a:solidFill>
                <a:effectLst/>
                <a:uLnTx/>
                <a:uFillTx/>
                <a:latin typeface="Eras Bold ITC" panose="020B0907030504020204" pitchFamily="34" charset="0"/>
                <a:ea typeface="Arial Unicode MS" pitchFamily="34" charset="-128"/>
                <a:cs typeface="Arial" panose="020B0604020202020204" pitchFamily="34" charset="0"/>
              </a:rPr>
            </a:br>
            <a:r>
              <a:rPr kumimoji="0" lang="en-US" altLang="en-US" sz="1800" b="1" i="0" u="none" strike="noStrike" kern="1200" cap="none" spc="0" normalizeH="0" baseline="0" noProof="0" dirty="0">
                <a:ln>
                  <a:noFill/>
                </a:ln>
                <a:solidFill>
                  <a:srgbClr val="3D5265"/>
                </a:solidFill>
                <a:effectLst/>
                <a:uLnTx/>
                <a:uFillTx/>
                <a:latin typeface="Candara" panose="020E0502030303020204" pitchFamily="34" charset="0"/>
                <a:ea typeface="Arial Unicode MS" pitchFamily="34" charset="-128"/>
                <a:cs typeface="Arial" panose="020B0604020202020204" pitchFamily="34" charset="0"/>
              </a:rPr>
              <a:t>Church Ministries Representative         </a:t>
            </a:r>
            <a:br>
              <a:rPr kumimoji="0" lang="en-US" altLang="en-US" sz="1800" b="1" i="0" u="none" strike="noStrike" kern="1200" cap="none" spc="0" normalizeH="0" baseline="0" noProof="0" dirty="0">
                <a:ln>
                  <a:noFill/>
                </a:ln>
                <a:solidFill>
                  <a:srgbClr val="3D5265"/>
                </a:solidFill>
                <a:effectLst/>
                <a:uLnTx/>
                <a:uFillTx/>
                <a:latin typeface="Candara" panose="020E0502030303020204" pitchFamily="34" charset="0"/>
                <a:ea typeface="Arial Unicode MS" pitchFamily="34" charset="-128"/>
                <a:cs typeface="Arial" panose="020B0604020202020204" pitchFamily="34" charset="0"/>
              </a:rPr>
            </a:br>
            <a:r>
              <a:rPr kumimoji="0" lang="en-US" altLang="en-US" sz="1800" b="1" i="0" u="none" strike="noStrike" kern="1200" cap="none" spc="0" normalizeH="0" baseline="0" noProof="0" dirty="0">
                <a:ln>
                  <a:noFill/>
                </a:ln>
                <a:solidFill>
                  <a:srgbClr val="3D5265"/>
                </a:solidFill>
                <a:effectLst/>
                <a:uLnTx/>
                <a:uFillTx/>
                <a:latin typeface="Candara" panose="020E0502030303020204" pitchFamily="34" charset="0"/>
                <a:ea typeface="Arial Unicode MS" pitchFamily="34" charset="-128"/>
                <a:cs typeface="Arial" panose="020B0604020202020204" pitchFamily="34" charset="0"/>
              </a:rPr>
              <a:t>foi.org/scharf         pscharf@foi.org</a:t>
            </a:r>
          </a:p>
        </p:txBody>
      </p:sp>
      <p:sp>
        <p:nvSpPr>
          <p:cNvPr id="12" name="Flowchart: Connector 11">
            <a:extLst>
              <a:ext uri="{FF2B5EF4-FFF2-40B4-BE49-F238E27FC236}">
                <a16:creationId xmlns:a16="http://schemas.microsoft.com/office/drawing/2014/main" id="{29436BB0-476A-8F41-61C2-CED980F093A6}"/>
              </a:ext>
            </a:extLst>
          </p:cNvPr>
          <p:cNvSpPr/>
          <p:nvPr/>
        </p:nvSpPr>
        <p:spPr>
          <a:xfrm>
            <a:off x="9601200" y="1066800"/>
            <a:ext cx="152400" cy="152400"/>
          </a:xfrm>
          <a:prstGeom prst="flowChartConnector">
            <a:avLst/>
          </a:prstGeom>
          <a:solidFill>
            <a:srgbClr val="3D5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Times New Roman"/>
              <a:ea typeface="+mn-ea"/>
              <a:cs typeface="Arial"/>
            </a:endParaRPr>
          </a:p>
        </p:txBody>
      </p:sp>
    </p:spTree>
    <p:extLst>
      <p:ext uri="{BB962C8B-B14F-4D97-AF65-F5344CB8AC3E}">
        <p14:creationId xmlns:p14="http://schemas.microsoft.com/office/powerpoint/2010/main" val="107090695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6F304D"/>
        </a:solidFill>
        <a:effectLst/>
      </p:bgPr>
    </p:bg>
    <p:spTree>
      <p:nvGrpSpPr>
        <p:cNvPr id="1" name="">
          <a:extLst>
            <a:ext uri="{FF2B5EF4-FFF2-40B4-BE49-F238E27FC236}">
              <a16:creationId xmlns:a16="http://schemas.microsoft.com/office/drawing/2014/main" id="{BCF0ECB5-3F7B-E37B-B7E8-6462831E180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930067-C517-99F2-6025-A39089F2425B}"/>
              </a:ext>
            </a:extLst>
          </p:cNvPr>
          <p:cNvSpPr txBox="1"/>
          <p:nvPr/>
        </p:nvSpPr>
        <p:spPr>
          <a:xfrm>
            <a:off x="0" y="432137"/>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alatino Linotype" panose="02040502050505030304" pitchFamily="18" charset="0"/>
                <a:ea typeface="Segoe UI Black" panose="020B0A02040204020203" pitchFamily="34" charset="0"/>
                <a:cs typeface="Arial" panose="020B0604020202020204" pitchFamily="34" charset="0"/>
              </a:rPr>
              <a:t>40: The Number of Testing</a:t>
            </a:r>
          </a:p>
        </p:txBody>
      </p:sp>
    </p:spTree>
    <p:extLst>
      <p:ext uri="{BB962C8B-B14F-4D97-AF65-F5344CB8AC3E}">
        <p14:creationId xmlns:p14="http://schemas.microsoft.com/office/powerpoint/2010/main" val="4249460099"/>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6F304D"/>
        </a:solidFill>
        <a:effectLst/>
      </p:bgPr>
    </p:bg>
    <p:spTree>
      <p:nvGrpSpPr>
        <p:cNvPr id="1" name="">
          <a:extLst>
            <a:ext uri="{FF2B5EF4-FFF2-40B4-BE49-F238E27FC236}">
              <a16:creationId xmlns:a16="http://schemas.microsoft.com/office/drawing/2014/main" id="{BCF0ECB5-3F7B-E37B-B7E8-6462831E18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D49677D-A265-A5E4-73A3-DAD75337BBF4}"/>
              </a:ext>
            </a:extLst>
          </p:cNvPr>
          <p:cNvPicPr>
            <a:picLocks noChangeAspect="1"/>
          </p:cNvPicPr>
          <p:nvPr/>
        </p:nvPicPr>
        <p:blipFill rotWithShape="1">
          <a:blip r:embed="rId2">
            <a:extLst>
              <a:ext uri="{28A0092B-C50C-407E-A947-70E740481C1C}">
                <a14:useLocalDpi xmlns:a14="http://schemas.microsoft.com/office/drawing/2010/main" val="0"/>
              </a:ext>
            </a:extLst>
          </a:blip>
          <a:srcRect l="931" t="2246" r="-931" b="25109"/>
          <a:stretch/>
        </p:blipFill>
        <p:spPr>
          <a:xfrm>
            <a:off x="597819" y="2209800"/>
            <a:ext cx="1860138" cy="1737360"/>
          </a:xfrm>
          <a:prstGeom prst="ellipse">
            <a:avLst/>
          </a:prstGeom>
          <a:ln w="5715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extBox 1">
            <a:extLst>
              <a:ext uri="{FF2B5EF4-FFF2-40B4-BE49-F238E27FC236}">
                <a16:creationId xmlns:a16="http://schemas.microsoft.com/office/drawing/2014/main" id="{AD930067-C517-99F2-6025-A39089F2425B}"/>
              </a:ext>
            </a:extLst>
          </p:cNvPr>
          <p:cNvSpPr txBox="1"/>
          <p:nvPr/>
        </p:nvSpPr>
        <p:spPr>
          <a:xfrm>
            <a:off x="0" y="432137"/>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alatino Linotype" panose="02040502050505030304" pitchFamily="18" charset="0"/>
                <a:ea typeface="Segoe UI Black" panose="020B0A02040204020203" pitchFamily="34" charset="0"/>
                <a:cs typeface="Arial" panose="020B0604020202020204" pitchFamily="34" charset="0"/>
              </a:rPr>
              <a:t>40: The Number of Testing</a:t>
            </a:r>
          </a:p>
        </p:txBody>
      </p:sp>
      <p:sp>
        <p:nvSpPr>
          <p:cNvPr id="7" name="TextBox 6">
            <a:extLst>
              <a:ext uri="{FF2B5EF4-FFF2-40B4-BE49-F238E27FC236}">
                <a16:creationId xmlns:a16="http://schemas.microsoft.com/office/drawing/2014/main" id="{B2D7FCCA-9B7B-00F4-CF9F-12F7EFD88DBB}"/>
              </a:ext>
            </a:extLst>
          </p:cNvPr>
          <p:cNvSpPr txBox="1"/>
          <p:nvPr/>
        </p:nvSpPr>
        <p:spPr>
          <a:xfrm>
            <a:off x="2430212" y="2286000"/>
            <a:ext cx="9761788"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Jesus—temptation/proof</a:t>
            </a:r>
            <a:b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br>
            <a: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a:t>
            </a:r>
            <a:r>
              <a:rPr lang="en-US" sz="4800" b="1"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Matt. 4:1-2/Acts 1:3</a:t>
            </a:r>
            <a: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a:t>
            </a:r>
          </a:p>
        </p:txBody>
      </p:sp>
    </p:spTree>
    <p:extLst>
      <p:ext uri="{BB962C8B-B14F-4D97-AF65-F5344CB8AC3E}">
        <p14:creationId xmlns:p14="http://schemas.microsoft.com/office/powerpoint/2010/main" val="834678538"/>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41F46-6BAA-FB93-8ED5-98A369B6BC7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DC0F5EF-EE35-A9FB-8E50-859BAFE925F9}"/>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D110D618-2EEF-7611-927F-DD29C4BCC1B5}"/>
              </a:ext>
            </a:extLst>
          </p:cNvPr>
          <p:cNvSpPr/>
          <p:nvPr/>
        </p:nvSpPr>
        <p:spPr>
          <a:xfrm>
            <a:off x="152400" y="152400"/>
            <a:ext cx="11887199" cy="6553199"/>
          </a:xfrm>
          <a:prstGeom prst="rect">
            <a:avLst/>
          </a:prstGeom>
          <a:solidFill>
            <a:srgbClr val="0429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46271395-99FC-2FB9-97AE-5B5181428274}"/>
              </a:ext>
            </a:extLst>
          </p:cNvPr>
          <p:cNvSpPr txBox="1"/>
          <p:nvPr/>
        </p:nvSpPr>
        <p:spPr>
          <a:xfrm>
            <a:off x="152400" y="531924"/>
            <a:ext cx="11887199" cy="3771610"/>
          </a:xfrm>
          <a:prstGeom prst="rect">
            <a:avLst/>
          </a:prstGeom>
          <a:noFill/>
        </p:spPr>
        <p:txBody>
          <a:bodyPr wrap="square">
            <a:spAutoFit/>
          </a:bodyPr>
          <a:lstStyle/>
          <a:p>
            <a:pPr marL="857250" marR="0" lvl="1" indent="-857250" algn="ctr" defTabSz="914400" rtl="0" eaLnBrk="1" fontAlgn="base" latinLnBrk="0" hangingPunct="1">
              <a:lnSpc>
                <a:spcPts val="5000"/>
              </a:lnSpc>
              <a:spcBef>
                <a:spcPct val="50000"/>
              </a:spcBef>
              <a:spcAft>
                <a:spcPct val="0"/>
              </a:spcAft>
              <a:buClrTx/>
              <a:buSzTx/>
              <a:buFont typeface="Arial" panose="020B0604020202020204" pitchFamily="34" charset="0"/>
              <a:buChar char="•"/>
              <a:tabLst/>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was spiritually exhausted (19:3-4a)</a:t>
            </a:r>
          </a:p>
          <a:p>
            <a:pPr marL="857250" marR="0" lvl="1" indent="-857250" algn="ctr" defTabSz="914400" rtl="0" eaLnBrk="1" fontAlgn="base" latinLnBrk="0" hangingPunct="1">
              <a:lnSpc>
                <a:spcPts val="5000"/>
              </a:lnSpc>
              <a:spcBef>
                <a:spcPct val="50000"/>
              </a:spcBef>
              <a:spcAft>
                <a:spcPct val="0"/>
              </a:spcAft>
              <a:buClrTx/>
              <a:buSzTx/>
              <a:buFont typeface="Arial" panose="020B0604020202020204" pitchFamily="34" charset="0"/>
              <a:buChar char="•"/>
              <a:tabLst/>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Elijah was physically exhausted (18:46; 19:3-4)</a:t>
            </a:r>
          </a:p>
          <a:p>
            <a:pPr marL="1314450" lvl="2" indent="-857250" algn="ctr" eaLnBrk="1" hangingPunct="1">
              <a:lnSpc>
                <a:spcPts val="5000"/>
              </a:lnSpc>
              <a:spcBef>
                <a:spcPct val="50000"/>
              </a:spcBef>
              <a:buFont typeface="Wingdings" panose="05000000000000000000" pitchFamily="2" charset="2"/>
              <a:buChar char="Ø"/>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He needed rest (19:5a; 6b)</a:t>
            </a:r>
          </a:p>
          <a:p>
            <a:pPr marL="1314450" lvl="2" indent="-857250" algn="ctr" eaLnBrk="1" hangingPunct="1">
              <a:lnSpc>
                <a:spcPts val="5000"/>
              </a:lnSpc>
              <a:spcBef>
                <a:spcPct val="50000"/>
              </a:spcBef>
              <a:buFont typeface="Wingdings" panose="05000000000000000000" pitchFamily="2" charset="2"/>
              <a:buChar char="Ø"/>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He needed food (19:5b-8a)</a:t>
            </a:r>
          </a:p>
        </p:txBody>
      </p:sp>
    </p:spTree>
    <p:extLst>
      <p:ext uri="{BB962C8B-B14F-4D97-AF65-F5344CB8AC3E}">
        <p14:creationId xmlns:p14="http://schemas.microsoft.com/office/powerpoint/2010/main" val="93347880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41F46-6BAA-FB93-8ED5-98A369B6BC7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DC0F5EF-EE35-A9FB-8E50-859BAFE925F9}"/>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D110D618-2EEF-7611-927F-DD29C4BCC1B5}"/>
              </a:ext>
            </a:extLst>
          </p:cNvPr>
          <p:cNvSpPr/>
          <p:nvPr/>
        </p:nvSpPr>
        <p:spPr>
          <a:xfrm>
            <a:off x="152400" y="152400"/>
            <a:ext cx="11887199" cy="6553199"/>
          </a:xfrm>
          <a:prstGeom prst="rect">
            <a:avLst/>
          </a:prstGeom>
          <a:solidFill>
            <a:srgbClr val="0429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46271395-99FC-2FB9-97AE-5B5181428274}"/>
              </a:ext>
            </a:extLst>
          </p:cNvPr>
          <p:cNvSpPr txBox="1"/>
          <p:nvPr/>
        </p:nvSpPr>
        <p:spPr>
          <a:xfrm>
            <a:off x="152400" y="531924"/>
            <a:ext cx="11887199" cy="4782143"/>
          </a:xfrm>
          <a:prstGeom prst="rect">
            <a:avLst/>
          </a:prstGeom>
          <a:noFill/>
        </p:spPr>
        <p:txBody>
          <a:bodyPr wrap="square">
            <a:spAutoFit/>
          </a:bodyPr>
          <a:lstStyle/>
          <a:p>
            <a:pPr marL="857250" marR="0" lvl="1" indent="-857250" algn="ctr" defTabSz="914400" rtl="0" eaLnBrk="1" fontAlgn="base" latinLnBrk="0" hangingPunct="1">
              <a:lnSpc>
                <a:spcPts val="5000"/>
              </a:lnSpc>
              <a:spcBef>
                <a:spcPct val="50000"/>
              </a:spcBef>
              <a:spcAft>
                <a:spcPct val="0"/>
              </a:spcAft>
              <a:buClrTx/>
              <a:buSzTx/>
              <a:buFont typeface="Arial" panose="020B0604020202020204" pitchFamily="34" charset="0"/>
              <a:buChar char="•"/>
              <a:tabLst/>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was spiritually exhausted (19:3-4a)</a:t>
            </a:r>
          </a:p>
          <a:p>
            <a:pPr marL="857250" marR="0" lvl="1" indent="-857250" algn="ctr" defTabSz="914400" rtl="0" eaLnBrk="1" fontAlgn="base" latinLnBrk="0" hangingPunct="1">
              <a:lnSpc>
                <a:spcPts val="5000"/>
              </a:lnSpc>
              <a:spcBef>
                <a:spcPct val="50000"/>
              </a:spcBef>
              <a:spcAft>
                <a:spcPct val="0"/>
              </a:spcAft>
              <a:buClrTx/>
              <a:buSzTx/>
              <a:buFont typeface="Arial" panose="020B0604020202020204" pitchFamily="34" charset="0"/>
              <a:buChar char="•"/>
              <a:tabLst/>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Elijah was physically exhausted (18:46; 19:3-4)</a:t>
            </a:r>
          </a:p>
          <a:p>
            <a:pPr marL="1314450" lvl="2" indent="-857250" algn="ctr" eaLnBrk="1" hangingPunct="1">
              <a:lnSpc>
                <a:spcPts val="5000"/>
              </a:lnSpc>
              <a:spcBef>
                <a:spcPct val="50000"/>
              </a:spcBef>
              <a:buFont typeface="Wingdings" panose="05000000000000000000" pitchFamily="2" charset="2"/>
              <a:buChar char="Ø"/>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He needed rest (19:5a; 6b)</a:t>
            </a:r>
          </a:p>
          <a:p>
            <a:pPr marL="1314450" lvl="2" indent="-857250" algn="ctr" eaLnBrk="1" hangingPunct="1">
              <a:lnSpc>
                <a:spcPts val="5000"/>
              </a:lnSpc>
              <a:spcBef>
                <a:spcPct val="50000"/>
              </a:spcBef>
              <a:buFont typeface="Wingdings" panose="05000000000000000000" pitchFamily="2" charset="2"/>
              <a:buChar char="Ø"/>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He needed food (19:5b-8a)</a:t>
            </a:r>
          </a:p>
          <a:p>
            <a:pPr marL="685800" indent="-685800" algn="ctr" eaLnBrk="1" hangingPunct="1">
              <a:lnSpc>
                <a:spcPts val="5000"/>
              </a:lnSpc>
              <a:spcBef>
                <a:spcPct val="50000"/>
              </a:spcBef>
              <a:buFont typeface="Wingdings" panose="05000000000000000000" pitchFamily="2" charset="2"/>
              <a:buChar char="Ø"/>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felt</a:t>
            </a: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 isolated</a:t>
            </a: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 (19:10, 14)</a:t>
            </a:r>
          </a:p>
        </p:txBody>
      </p:sp>
    </p:spTree>
    <p:extLst>
      <p:ext uri="{BB962C8B-B14F-4D97-AF65-F5344CB8AC3E}">
        <p14:creationId xmlns:p14="http://schemas.microsoft.com/office/powerpoint/2010/main" val="229672587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240812A9-299C-F12C-2452-CF7569CC8D78}"/>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BCA9AB03-0FBB-C53B-89CE-5E7D867BEB92}"/>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26" name="Picture 2">
            <a:extLst>
              <a:ext uri="{FF2B5EF4-FFF2-40B4-BE49-F238E27FC236}">
                <a16:creationId xmlns:a16="http://schemas.microsoft.com/office/drawing/2014/main" id="{7F217332-F3E7-1C16-741B-4E44D2A4D2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30" t="13922" r="18640" b="18703"/>
          <a:stretch/>
        </p:blipFill>
        <p:spPr bwMode="auto">
          <a:xfrm>
            <a:off x="381000" y="3962400"/>
            <a:ext cx="2028667" cy="2581315"/>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EE94AFA3-ACA4-DA62-FAB1-C40C9791345D}"/>
              </a:ext>
            </a:extLst>
          </p:cNvPr>
          <p:cNvSpPr txBox="1">
            <a:spLocks noChangeArrowheads="1"/>
          </p:cNvSpPr>
          <p:nvPr/>
        </p:nvSpPr>
        <p:spPr bwMode="auto">
          <a:xfrm>
            <a:off x="183246" y="304800"/>
            <a:ext cx="11809035"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t>… perhaps this was the same cave, </a:t>
            </a:r>
            <a:b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t>or cleft of a rock, in which Moses </a:t>
            </a:r>
            <a:b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t>was hidden when the Lord </a:t>
            </a:r>
            <a:r>
              <a:rPr kumimoji="0" lang="en-US" altLang="en-US" sz="8000" b="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t>passed </a:t>
            </a:r>
            <a:br>
              <a:rPr kumimoji="0" lang="en-US" altLang="en-US" sz="8000" b="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br>
            <a:r>
              <a:rPr kumimoji="0" lang="en-US" altLang="en-US" sz="8000" b="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t>by before him and proclaimed </a:t>
            </a:r>
            <a:br>
              <a:rPr kumimoji="0" lang="en-US" altLang="en-US" sz="8000" b="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br>
            <a:r>
              <a:rPr kumimoji="0" lang="en-US" altLang="en-US" sz="8000" b="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t>his name</a:t>
            </a:r>
            <a: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t>, Exod. 33:22.</a:t>
            </a: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DD953A5B-6482-BAD2-B9DF-5750AEA18EED}"/>
              </a:ext>
            </a:extLst>
          </p:cNvPr>
          <p:cNvSpPr txBox="1">
            <a:spLocks noChangeArrowheads="1"/>
          </p:cNvSpPr>
          <p:nvPr/>
        </p:nvSpPr>
        <p:spPr bwMode="auto">
          <a:xfrm>
            <a:off x="2428873" y="4306431"/>
            <a:ext cx="9534525"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Matthew Henry</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Commentary on the Whole Bible</a:t>
            </a:r>
            <a:r>
              <a:rPr kumimoji="0" lang="en-US" altLang="en-US" sz="3600" b="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529</a:t>
            </a:r>
          </a:p>
        </p:txBody>
      </p:sp>
      <p:sp>
        <p:nvSpPr>
          <p:cNvPr id="5" name="AutoShape 6" descr="Cyril Barber">
            <a:extLst>
              <a:ext uri="{FF2B5EF4-FFF2-40B4-BE49-F238E27FC236}">
                <a16:creationId xmlns:a16="http://schemas.microsoft.com/office/drawing/2014/main" id="{E9F2A95D-999A-1C9C-2E91-FEDA5B9604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15D41E3-296B-9A39-C3F6-64E79BD8A9BB}"/>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Matthew Henry’s Commentary on the Whole Bible</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Vol. 2, Joshua to Esther (</a:t>
            </a:r>
            <a:r>
              <a:rPr lang="en-US" sz="600" dirty="0">
                <a:solidFill>
                  <a:prstClr val="white"/>
                </a:solidFill>
              </a:rPr>
              <a:t>Peabody, MA</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Hendrickson Publishers, 1991)</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68572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03A83862-6785-8B6B-AA9D-176C1E4C6FA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4A491D8C-D702-9793-7366-9EC5E2865C02}"/>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D1CDC27C-AE7E-8B3C-95CF-C5BA714E5F41}"/>
              </a:ext>
            </a:extLst>
          </p:cNvPr>
          <p:cNvSpPr txBox="1">
            <a:spLocks noChangeArrowheads="1"/>
          </p:cNvSpPr>
          <p:nvPr/>
        </p:nvSpPr>
        <p:spPr bwMode="auto">
          <a:xfrm>
            <a:off x="183246" y="304800"/>
            <a:ext cx="11780152"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lang="en-US" altLang="en-US" sz="8000" b="1" i="1" dirty="0">
                <a:ln w="12700">
                  <a:noFill/>
                </a:ln>
                <a:solidFill>
                  <a:srgbClr val="02133D"/>
                </a:solidFill>
                <a:latin typeface="AngsanaUPC" panose="02020603050405020304" pitchFamily="18" charset="-34"/>
                <a:cs typeface="AngsanaUPC" panose="02020603050405020304" pitchFamily="18" charset="-34"/>
              </a:rPr>
              <a:t>… Elijah was in a cave (19:9),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probably an allusion to the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“cleft of the rock” in which Moses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found himself in Ex. 33:22.</a:t>
            </a: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37FC8316-B6DF-4F02-72BC-83680A09D351}"/>
              </a:ext>
            </a:extLst>
          </p:cNvPr>
          <p:cNvSpPr txBox="1">
            <a:spLocks noChangeArrowheads="1"/>
          </p:cNvSpPr>
          <p:nvPr/>
        </p:nvSpPr>
        <p:spPr bwMode="auto">
          <a:xfrm>
            <a:off x="2167469" y="4306431"/>
            <a:ext cx="979592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The Moody Bible Commentary</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 Kings,” Harry E. Shields, p. 511</a:t>
            </a:r>
          </a:p>
        </p:txBody>
      </p:sp>
      <p:pic>
        <p:nvPicPr>
          <p:cNvPr id="3" name="Picture 2" descr="The Moody Bible Commentary">
            <a:extLst>
              <a:ext uri="{FF2B5EF4-FFF2-40B4-BE49-F238E27FC236}">
                <a16:creationId xmlns:a16="http://schemas.microsoft.com/office/drawing/2014/main" id="{BCF945D3-ED19-A7DF-D92F-51423212A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148" y="3993556"/>
            <a:ext cx="1839744" cy="2559644"/>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0662EEAB-601E-4452-F834-9DB72A10D505}"/>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(Chicago: Moody Publishers, 2014)</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86380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4BD6EF3A-B5B4-37C0-F07E-5C4179AB67A1}"/>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BEBFB36-2665-0379-C230-F1084389713C}"/>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9D486CE9-7A50-5227-48FE-9C5264DBF49C}"/>
              </a:ext>
            </a:extLst>
          </p:cNvPr>
          <p:cNvSpPr txBox="1">
            <a:spLocks noChangeArrowheads="1"/>
          </p:cNvSpPr>
          <p:nvPr/>
        </p:nvSpPr>
        <p:spPr bwMode="auto">
          <a:xfrm>
            <a:off x="183246" y="304800"/>
            <a:ext cx="11780152"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lang="en-US" altLang="en-US" sz="8000" b="1" i="1" dirty="0">
                <a:ln w="12700">
                  <a:noFill/>
                </a:ln>
                <a:solidFill>
                  <a:srgbClr val="02133D"/>
                </a:solidFill>
                <a:latin typeface="AngsanaUPC" panose="02020603050405020304" pitchFamily="18" charset="-34"/>
                <a:cs typeface="AngsanaUPC" panose="02020603050405020304" pitchFamily="18" charset="-34"/>
              </a:rPr>
              <a:t>God was said to “pass by” both Moses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(cf. Ex. 33:22) and Elijah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(1 Kings 19:11), the same word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in both passages, and both received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a vision of God....</a:t>
            </a: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29F87EED-B16B-FB50-C64F-822E484097FD}"/>
              </a:ext>
            </a:extLst>
          </p:cNvPr>
          <p:cNvSpPr txBox="1">
            <a:spLocks noChangeArrowheads="1"/>
          </p:cNvSpPr>
          <p:nvPr/>
        </p:nvSpPr>
        <p:spPr bwMode="auto">
          <a:xfrm>
            <a:off x="2167469" y="4306431"/>
            <a:ext cx="979592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The Moody Bible Commentary</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 Kings,” Harry E. Shields, p. 511</a:t>
            </a:r>
          </a:p>
        </p:txBody>
      </p:sp>
      <p:pic>
        <p:nvPicPr>
          <p:cNvPr id="3" name="Picture 2" descr="The Moody Bible Commentary">
            <a:extLst>
              <a:ext uri="{FF2B5EF4-FFF2-40B4-BE49-F238E27FC236}">
                <a16:creationId xmlns:a16="http://schemas.microsoft.com/office/drawing/2014/main" id="{BC9CCAF6-8369-C258-07A9-6EBFFC91F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148" y="3993556"/>
            <a:ext cx="1839744" cy="2559644"/>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09AF89D3-72D5-49C7-B4B8-59C071EA1286}"/>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(Chicago: Moody Publishers, 2014)</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536062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5799D-D858-65A2-4062-8662180095C0}"/>
            </a:ext>
          </a:extLst>
        </p:cNvPr>
        <p:cNvGrpSpPr/>
        <p:nvPr/>
      </p:nvGrpSpPr>
      <p:grpSpPr>
        <a:xfrm>
          <a:off x="0" y="0"/>
          <a:ext cx="0" cy="0"/>
          <a:chOff x="0" y="0"/>
          <a:chExt cx="0" cy="0"/>
        </a:xfrm>
      </p:grpSpPr>
    </p:spTree>
    <p:extLst>
      <p:ext uri="{BB962C8B-B14F-4D97-AF65-F5344CB8AC3E}">
        <p14:creationId xmlns:p14="http://schemas.microsoft.com/office/powerpoint/2010/main" val="212826389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D3449-826F-4FB8-DCD4-194E66F0EA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A2B24B-48F5-8FE1-1BA2-1DF40F99B7C6}"/>
              </a:ext>
            </a:extLst>
          </p:cNvPr>
          <p:cNvSpPr txBox="1"/>
          <p:nvPr/>
        </p:nvSpPr>
        <p:spPr>
          <a:xfrm>
            <a:off x="381000" y="2263676"/>
            <a:ext cx="11430000"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a:solidFill>
                  <a:prstClr val="white"/>
                </a:solidFill>
                <a:latin typeface="Arial Black" panose="020B0A04020102020204" pitchFamily="34" charset="0"/>
                <a:cs typeface="AngsanaUPC" panose="02020603050405020304" pitchFamily="18" charset="-34"/>
              </a:rPr>
              <a:t>Exodus 33:22 – </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“pass by” (two times) </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 same word as 1 Kings 19:11 </a:t>
            </a:r>
            <a:endPar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endParaRPr>
          </a:p>
        </p:txBody>
      </p:sp>
    </p:spTree>
    <p:extLst>
      <p:ext uri="{BB962C8B-B14F-4D97-AF65-F5344CB8AC3E}">
        <p14:creationId xmlns:p14="http://schemas.microsoft.com/office/powerpoint/2010/main" val="263711223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41F46-6BAA-FB93-8ED5-98A369B6BC7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DC0F5EF-EE35-A9FB-8E50-859BAFE925F9}"/>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D110D618-2EEF-7611-927F-DD29C4BCC1B5}"/>
              </a:ext>
            </a:extLst>
          </p:cNvPr>
          <p:cNvSpPr/>
          <p:nvPr/>
        </p:nvSpPr>
        <p:spPr>
          <a:xfrm>
            <a:off x="152400" y="152400"/>
            <a:ext cx="11887199" cy="6553199"/>
          </a:xfrm>
          <a:prstGeom prst="rect">
            <a:avLst/>
          </a:prstGeom>
          <a:solidFill>
            <a:srgbClr val="0429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46271395-99FC-2FB9-97AE-5B5181428274}"/>
              </a:ext>
            </a:extLst>
          </p:cNvPr>
          <p:cNvSpPr txBox="1"/>
          <p:nvPr/>
        </p:nvSpPr>
        <p:spPr>
          <a:xfrm>
            <a:off x="152400" y="531924"/>
            <a:ext cx="11887199" cy="4782143"/>
          </a:xfrm>
          <a:prstGeom prst="rect">
            <a:avLst/>
          </a:prstGeom>
          <a:noFill/>
        </p:spPr>
        <p:txBody>
          <a:bodyPr wrap="square">
            <a:spAutoFit/>
          </a:bodyPr>
          <a:lstStyle/>
          <a:p>
            <a:pPr marL="857250" marR="0" lvl="1" indent="-857250" algn="ctr" defTabSz="914400" rtl="0" eaLnBrk="1" fontAlgn="base" latinLnBrk="0" hangingPunct="1">
              <a:lnSpc>
                <a:spcPts val="5000"/>
              </a:lnSpc>
              <a:spcBef>
                <a:spcPct val="50000"/>
              </a:spcBef>
              <a:spcAft>
                <a:spcPct val="0"/>
              </a:spcAft>
              <a:buClrTx/>
              <a:buSzTx/>
              <a:buFont typeface="Arial" panose="020B0604020202020204" pitchFamily="34" charset="0"/>
              <a:buChar char="•"/>
              <a:tabLst/>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was spiritually exhausted (19:3-4a)</a:t>
            </a:r>
          </a:p>
          <a:p>
            <a:pPr marL="857250" marR="0" lvl="1" indent="-857250" algn="ctr" defTabSz="914400" rtl="0" eaLnBrk="1" fontAlgn="base" latinLnBrk="0" hangingPunct="1">
              <a:lnSpc>
                <a:spcPts val="5000"/>
              </a:lnSpc>
              <a:spcBef>
                <a:spcPct val="50000"/>
              </a:spcBef>
              <a:spcAft>
                <a:spcPct val="0"/>
              </a:spcAft>
              <a:buClrTx/>
              <a:buSzTx/>
              <a:buFont typeface="Arial" panose="020B0604020202020204" pitchFamily="34" charset="0"/>
              <a:buChar char="•"/>
              <a:tabLst/>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Elijah was physically exhausted (18:46; 19:3-4)</a:t>
            </a:r>
          </a:p>
          <a:p>
            <a:pPr marL="1314450" lvl="2" indent="-857250" algn="ctr" eaLnBrk="1" hangingPunct="1">
              <a:lnSpc>
                <a:spcPts val="5000"/>
              </a:lnSpc>
              <a:spcBef>
                <a:spcPct val="50000"/>
              </a:spcBef>
              <a:buFont typeface="Wingdings" panose="05000000000000000000" pitchFamily="2" charset="2"/>
              <a:buChar char="Ø"/>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He needed rest (19:5a; 6b)</a:t>
            </a:r>
          </a:p>
          <a:p>
            <a:pPr marL="1314450" lvl="2" indent="-857250" algn="ctr" eaLnBrk="1" hangingPunct="1">
              <a:lnSpc>
                <a:spcPts val="5000"/>
              </a:lnSpc>
              <a:spcBef>
                <a:spcPct val="50000"/>
              </a:spcBef>
              <a:buFont typeface="Wingdings" panose="05000000000000000000" pitchFamily="2" charset="2"/>
              <a:buChar char="Ø"/>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He needed food (19:5b-8a)</a:t>
            </a:r>
          </a:p>
          <a:p>
            <a:pPr marL="685800" indent="-685800" algn="ctr" eaLnBrk="1" hangingPunct="1">
              <a:lnSpc>
                <a:spcPts val="5000"/>
              </a:lnSpc>
              <a:spcBef>
                <a:spcPct val="50000"/>
              </a:spcBef>
              <a:buFont typeface="Wingdings" panose="05000000000000000000" pitchFamily="2" charset="2"/>
              <a:buChar char="Ø"/>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felt</a:t>
            </a: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 isolated</a:t>
            </a: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 (19:10, 14)</a:t>
            </a:r>
          </a:p>
        </p:txBody>
      </p:sp>
    </p:spTree>
    <p:extLst>
      <p:ext uri="{BB962C8B-B14F-4D97-AF65-F5344CB8AC3E}">
        <p14:creationId xmlns:p14="http://schemas.microsoft.com/office/powerpoint/2010/main" val="1864526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3C59"/>
        </a:solidFill>
        <a:effectLst/>
      </p:bgPr>
    </p:bg>
    <p:spTree>
      <p:nvGrpSpPr>
        <p:cNvPr id="1" name="">
          <a:extLst>
            <a:ext uri="{FF2B5EF4-FFF2-40B4-BE49-F238E27FC236}">
              <a16:creationId xmlns:a16="http://schemas.microsoft.com/office/drawing/2014/main" id="{07A09F63-F39B-97CE-A14E-6D4ADB9E2498}"/>
            </a:ext>
          </a:extLst>
        </p:cNvPr>
        <p:cNvGrpSpPr/>
        <p:nvPr/>
      </p:nvGrpSpPr>
      <p:grpSpPr>
        <a:xfrm>
          <a:off x="0" y="0"/>
          <a:ext cx="0" cy="0"/>
          <a:chOff x="0" y="0"/>
          <a:chExt cx="0" cy="0"/>
        </a:xfrm>
      </p:grpSpPr>
      <p:sp>
        <p:nvSpPr>
          <p:cNvPr id="18435" name="Text Box 5">
            <a:extLst>
              <a:ext uri="{FF2B5EF4-FFF2-40B4-BE49-F238E27FC236}">
                <a16:creationId xmlns:a16="http://schemas.microsoft.com/office/drawing/2014/main" id="{C3F2BD34-88F0-FE96-D625-65E4E8BDDBDD}"/>
              </a:ext>
            </a:extLst>
          </p:cNvPr>
          <p:cNvSpPr txBox="1">
            <a:spLocks noChangeArrowheads="1"/>
          </p:cNvSpPr>
          <p:nvPr/>
        </p:nvSpPr>
        <p:spPr bwMode="auto">
          <a:xfrm>
            <a:off x="1981200" y="21336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1714D4C-5977-1FFF-E59A-4312055AB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59250140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FA196"/>
        </a:solidFill>
        <a:effectLst/>
      </p:bgPr>
    </p:bg>
    <p:spTree>
      <p:nvGrpSpPr>
        <p:cNvPr id="1" name="">
          <a:extLst>
            <a:ext uri="{FF2B5EF4-FFF2-40B4-BE49-F238E27FC236}">
              <a16:creationId xmlns:a16="http://schemas.microsoft.com/office/drawing/2014/main" id="{83A71B27-78F5-96A8-3C3A-FA8E8595451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674E60-C953-473B-CB9D-D46940BD9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598" y="0"/>
            <a:ext cx="6864804" cy="6858000"/>
          </a:xfrm>
          <a:prstGeom prst="rect">
            <a:avLst/>
          </a:prstGeom>
        </p:spPr>
      </p:pic>
    </p:spTree>
    <p:extLst>
      <p:ext uri="{BB962C8B-B14F-4D97-AF65-F5344CB8AC3E}">
        <p14:creationId xmlns:p14="http://schemas.microsoft.com/office/powerpoint/2010/main" val="3726152677"/>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41F46-6BAA-FB93-8ED5-98A369B6BC7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DC0F5EF-EE35-A9FB-8E50-859BAFE925F9}"/>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D110D618-2EEF-7611-927F-DD29C4BCC1B5}"/>
              </a:ext>
            </a:extLst>
          </p:cNvPr>
          <p:cNvSpPr/>
          <p:nvPr/>
        </p:nvSpPr>
        <p:spPr>
          <a:xfrm>
            <a:off x="152400" y="152400"/>
            <a:ext cx="11887199" cy="6553199"/>
          </a:xfrm>
          <a:prstGeom prst="rect">
            <a:avLst/>
          </a:prstGeom>
          <a:solidFill>
            <a:srgbClr val="0429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46271395-99FC-2FB9-97AE-5B5181428274}"/>
              </a:ext>
            </a:extLst>
          </p:cNvPr>
          <p:cNvSpPr txBox="1"/>
          <p:nvPr/>
        </p:nvSpPr>
        <p:spPr>
          <a:xfrm>
            <a:off x="152400" y="531924"/>
            <a:ext cx="11887199" cy="5792676"/>
          </a:xfrm>
          <a:prstGeom prst="rect">
            <a:avLst/>
          </a:prstGeom>
          <a:noFill/>
        </p:spPr>
        <p:txBody>
          <a:bodyPr wrap="square">
            <a:spAutoFit/>
          </a:bodyPr>
          <a:lstStyle/>
          <a:p>
            <a:pPr marL="857250" marR="0" lvl="1" indent="-857250" algn="ctr" defTabSz="914400" rtl="0" eaLnBrk="1" fontAlgn="base" latinLnBrk="0" hangingPunct="1">
              <a:lnSpc>
                <a:spcPts val="5000"/>
              </a:lnSpc>
              <a:spcBef>
                <a:spcPct val="50000"/>
              </a:spcBef>
              <a:spcAft>
                <a:spcPct val="0"/>
              </a:spcAft>
              <a:buClrTx/>
              <a:buSzTx/>
              <a:buFont typeface="Arial" panose="020B0604020202020204" pitchFamily="34" charset="0"/>
              <a:buChar char="•"/>
              <a:tabLst/>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was spiritually exhausted (19:3-4a)</a:t>
            </a:r>
          </a:p>
          <a:p>
            <a:pPr marL="857250" marR="0" lvl="1" indent="-857250" algn="ctr" defTabSz="914400" rtl="0" eaLnBrk="1" fontAlgn="base" latinLnBrk="0" hangingPunct="1">
              <a:lnSpc>
                <a:spcPts val="5000"/>
              </a:lnSpc>
              <a:spcBef>
                <a:spcPct val="50000"/>
              </a:spcBef>
              <a:spcAft>
                <a:spcPct val="0"/>
              </a:spcAft>
              <a:buClrTx/>
              <a:buSzTx/>
              <a:buFont typeface="Arial" panose="020B0604020202020204" pitchFamily="34" charset="0"/>
              <a:buChar char="•"/>
              <a:tabLst/>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Elijah was physically exhausted (18:46; 19:3-4)</a:t>
            </a:r>
          </a:p>
          <a:p>
            <a:pPr marL="1314450" lvl="2" indent="-857250" algn="ctr" eaLnBrk="1" hangingPunct="1">
              <a:lnSpc>
                <a:spcPts val="5000"/>
              </a:lnSpc>
              <a:spcBef>
                <a:spcPct val="50000"/>
              </a:spcBef>
              <a:buFont typeface="Wingdings" panose="05000000000000000000" pitchFamily="2" charset="2"/>
              <a:buChar char="Ø"/>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He needed rest (19:5a; 6b)</a:t>
            </a:r>
          </a:p>
          <a:p>
            <a:pPr marL="1314450" lvl="2" indent="-857250" algn="ctr" eaLnBrk="1" hangingPunct="1">
              <a:lnSpc>
                <a:spcPts val="5000"/>
              </a:lnSpc>
              <a:spcBef>
                <a:spcPct val="50000"/>
              </a:spcBef>
              <a:buFont typeface="Wingdings" panose="05000000000000000000" pitchFamily="2" charset="2"/>
              <a:buChar char="Ø"/>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He needed food (19:5b-8a)</a:t>
            </a:r>
          </a:p>
          <a:p>
            <a:pPr marL="685800" indent="-685800" algn="ctr" eaLnBrk="1" hangingPunct="1">
              <a:lnSpc>
                <a:spcPts val="5000"/>
              </a:lnSpc>
              <a:spcBef>
                <a:spcPct val="50000"/>
              </a:spcBef>
              <a:buFont typeface="Wingdings" panose="05000000000000000000" pitchFamily="2" charset="2"/>
              <a:buChar char="Ø"/>
              <a:defRPr/>
            </a:pPr>
            <a:r>
              <a:rPr kumimoji="0" lang="en-US" altLang="en-US" sz="4800" b="1" u="none" strike="noStrike" kern="1200" cap="none" spc="0" normalizeH="0" baseline="0" noProof="0" dirty="0">
                <a:ln w="19050">
                  <a:solidFill>
                    <a:srgbClr val="2F55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felt isolated (19:10, 14)</a:t>
            </a:r>
          </a:p>
          <a:p>
            <a:pPr marL="685800" indent="-685800" algn="ctr" eaLnBrk="1" hangingPunct="1">
              <a:lnSpc>
                <a:spcPts val="5000"/>
              </a:lnSpc>
              <a:spcBef>
                <a:spcPct val="50000"/>
              </a:spcBef>
              <a:buFont typeface="Arial" panose="020B0604020202020204" pitchFamily="34" charset="0"/>
              <a:buChar char="•"/>
              <a:defRPr/>
            </a:pPr>
            <a:r>
              <a:rPr lang="en-US" altLang="en-US" sz="4800" b="1" dirty="0">
                <a:ln w="19050">
                  <a:solidFill>
                    <a:srgbClr val="2F5550"/>
                  </a:solidFill>
                </a:ln>
                <a:solidFill>
                  <a:schemeClr val="bg1"/>
                </a:solidFill>
                <a:effectLst>
                  <a:outerShdw blurRad="38100" dist="38100" dir="2700000" algn="tl">
                    <a:srgbClr val="000000">
                      <a:alpha val="43137"/>
                    </a:srgbClr>
                  </a:outerShdw>
                </a:effectLst>
                <a:latin typeface="Tw Cen MT Condensed" panose="020B0606020104020203" pitchFamily="34" charset="0"/>
              </a:rPr>
              <a:t>Elijah had become prideful (19:4b)</a:t>
            </a:r>
          </a:p>
        </p:txBody>
      </p:sp>
    </p:spTree>
    <p:extLst>
      <p:ext uri="{BB962C8B-B14F-4D97-AF65-F5344CB8AC3E}">
        <p14:creationId xmlns:p14="http://schemas.microsoft.com/office/powerpoint/2010/main" val="35132363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7D29E-1C90-9A01-B1CA-B9174E8F495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20DFD75-08F7-5C09-273E-8A28E2809FCB}"/>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765D3C48-2571-FC78-A729-44B978DD0130}"/>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E76112B5-8C4F-1F3A-98E1-A079BDACAB7D}"/>
              </a:ext>
            </a:extLst>
          </p:cNvPr>
          <p:cNvSpPr txBox="1"/>
          <p:nvPr/>
        </p:nvSpPr>
        <p:spPr>
          <a:xfrm>
            <a:off x="152398" y="152401"/>
            <a:ext cx="11887197" cy="4524315"/>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t>
            </a: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It is enough! </a:t>
            </a:r>
            <a:b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b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Now, LORD, take my life, </a:t>
            </a:r>
            <a:b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b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for I </a:t>
            </a:r>
            <a:r>
              <a:rPr lang="en-US" sz="7200" b="1" i="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am</a:t>
            </a: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 no better </a:t>
            </a:r>
            <a:b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b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than my fathers!</a:t>
            </a: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E8F07A7B-46A6-FFC3-594F-6F5CC452D6A0}"/>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1 Kings 19:4b</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169381706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8D319717-FDBB-0ED6-17E5-D2D7C284BB8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96156DD-43B8-7634-BB83-5B24D711C64B}"/>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E4ED6CCE-B594-961D-746C-0A7787016AC4}"/>
              </a:ext>
            </a:extLst>
          </p:cNvPr>
          <p:cNvSpPr txBox="1">
            <a:spLocks noChangeArrowheads="1"/>
          </p:cNvSpPr>
          <p:nvPr/>
        </p:nvSpPr>
        <p:spPr bwMode="auto">
          <a:xfrm>
            <a:off x="183246" y="304800"/>
            <a:ext cx="11795394" cy="29392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Elijah was sure that his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courageous ministry on Mount Carmel would bring the nation to its knees.</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77591A3D-D78E-7EFF-42AE-509943641B28}"/>
              </a:ext>
            </a:extLst>
          </p:cNvPr>
          <p:cNvSpPr txBox="1">
            <a:spLocks noChangeArrowheads="1"/>
          </p:cNvSpPr>
          <p:nvPr/>
        </p:nvSpPr>
        <p:spPr bwMode="auto">
          <a:xfrm>
            <a:off x="2428871" y="4306431"/>
            <a:ext cx="9534527"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Warren W. Wiersbe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The BE Commentary: OT History</a:t>
            </a: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477</a:t>
            </a:r>
          </a:p>
        </p:txBody>
      </p:sp>
      <p:pic>
        <p:nvPicPr>
          <p:cNvPr id="2" name="Picture 2" descr="Renowned Pastor Warren Wiersbe Passes Away at 89">
            <a:extLst>
              <a:ext uri="{FF2B5EF4-FFF2-40B4-BE49-F238E27FC236}">
                <a16:creationId xmlns:a16="http://schemas.microsoft.com/office/drawing/2014/main" id="{780AC99F-E9A5-DDDA-AED8-EF48688EC2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22" t="6294" r="41926" b="16540"/>
          <a:stretch/>
        </p:blipFill>
        <p:spPr bwMode="auto">
          <a:xfrm>
            <a:off x="381000" y="3962400"/>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CEBCB693-9E9C-873D-A528-86520F1EDBB2}"/>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Exposition Commentary: OT History</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(Colorado Springs, CO: Cook Communications Ministries, 2003)</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4692111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B6282063-D63C-B569-389D-7C20EB56933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99A6A69-0344-EBAD-C1C5-E1C7FDF89080}"/>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EF5E2768-46EF-39A7-C0BF-966FD9EB9510}"/>
              </a:ext>
            </a:extLst>
          </p:cNvPr>
          <p:cNvSpPr txBox="1">
            <a:spLocks noChangeArrowheads="1"/>
          </p:cNvSpPr>
          <p:nvPr/>
        </p:nvSpPr>
        <p:spPr bwMode="auto">
          <a:xfrm>
            <a:off x="183246" y="304800"/>
            <a:ext cx="11795394" cy="29392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Perhaps he was also hoping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that Ahab and Jezebel would repent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and turn from Baal to Jehovah.</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496D0B64-4B26-C304-378A-FEF109DFCC07}"/>
              </a:ext>
            </a:extLst>
          </p:cNvPr>
          <p:cNvSpPr txBox="1">
            <a:spLocks noChangeArrowheads="1"/>
          </p:cNvSpPr>
          <p:nvPr/>
        </p:nvSpPr>
        <p:spPr bwMode="auto">
          <a:xfrm>
            <a:off x="2428871" y="4306431"/>
            <a:ext cx="9534527"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Warren W. Wiersbe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The BE Commentary: OT History</a:t>
            </a: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477</a:t>
            </a:r>
          </a:p>
        </p:txBody>
      </p:sp>
      <p:pic>
        <p:nvPicPr>
          <p:cNvPr id="2" name="Picture 2" descr="Renowned Pastor Warren Wiersbe Passes Away at 89">
            <a:extLst>
              <a:ext uri="{FF2B5EF4-FFF2-40B4-BE49-F238E27FC236}">
                <a16:creationId xmlns:a16="http://schemas.microsoft.com/office/drawing/2014/main" id="{532FA891-41E4-1260-C628-1528BBE7D1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22" t="6294" r="41926" b="16540"/>
          <a:stretch/>
        </p:blipFill>
        <p:spPr bwMode="auto">
          <a:xfrm>
            <a:off x="381000" y="3962400"/>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304D4292-0247-3507-E75F-7878EE5A7934}"/>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Exposition Commentary: OT History</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(Colorado Springs, CO: Cook Communications Ministries, 2003)</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748991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81698996-35E3-7B03-EB47-1A083AE2F67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5A9E96E-6FC6-4F48-CC1F-093645BEDF6A}"/>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C027262A-AE4E-C485-4B29-DE2041CF0225}"/>
              </a:ext>
            </a:extLst>
          </p:cNvPr>
          <p:cNvSpPr txBox="1">
            <a:spLocks noChangeArrowheads="1"/>
          </p:cNvSpPr>
          <p:nvPr/>
        </p:nvSpPr>
        <p:spPr bwMode="auto">
          <a:xfrm>
            <a:off x="183246" y="304800"/>
            <a:ext cx="11795394" cy="20159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His expectations weren’t fulfilled,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so he considered himself a failure.</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569D315C-4F88-F565-B7E3-7A511AADB43A}"/>
              </a:ext>
            </a:extLst>
          </p:cNvPr>
          <p:cNvSpPr txBox="1">
            <a:spLocks noChangeArrowheads="1"/>
          </p:cNvSpPr>
          <p:nvPr/>
        </p:nvSpPr>
        <p:spPr bwMode="auto">
          <a:xfrm>
            <a:off x="2428871" y="4306431"/>
            <a:ext cx="9534527"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Warren W. Wiersbe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The BE Commentary: OT History</a:t>
            </a: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477</a:t>
            </a:r>
          </a:p>
        </p:txBody>
      </p:sp>
      <p:pic>
        <p:nvPicPr>
          <p:cNvPr id="2" name="Picture 2" descr="Renowned Pastor Warren Wiersbe Passes Away at 89">
            <a:extLst>
              <a:ext uri="{FF2B5EF4-FFF2-40B4-BE49-F238E27FC236}">
                <a16:creationId xmlns:a16="http://schemas.microsoft.com/office/drawing/2014/main" id="{F24A23C3-BB07-D438-11C0-0F2A10CFB9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22" t="6294" r="41926" b="16540"/>
          <a:stretch/>
        </p:blipFill>
        <p:spPr bwMode="auto">
          <a:xfrm>
            <a:off x="381000" y="3962400"/>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1BE72789-1F18-1829-86FC-A495628CCB4E}"/>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Exposition Commentary: OT History</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(Colorado Springs, CO: Cook Communications Ministries, 2003)</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651697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6179CAD9-F719-F9CB-07EA-65EC03E74774}"/>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7CE86B2E-A162-C18A-C275-B73A71ECF411}"/>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BBECD337-A27A-1B30-8847-4875025729A4}"/>
              </a:ext>
            </a:extLst>
          </p:cNvPr>
          <p:cNvSpPr txBox="1">
            <a:spLocks noChangeArrowheads="1"/>
          </p:cNvSpPr>
          <p:nvPr/>
        </p:nvSpPr>
        <p:spPr bwMode="auto">
          <a:xfrm>
            <a:off x="183246" y="304800"/>
            <a:ext cx="11809035"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He has always claimed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to “stand before the LORD”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 17:1; 18:15); but here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on Mount Horeb, in spite</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7C832E3E-0785-B234-B6FA-9F1733820840}"/>
              </a:ext>
            </a:extLst>
          </p:cNvPr>
          <p:cNvSpPr txBox="1">
            <a:spLocks noChangeArrowheads="1"/>
          </p:cNvSpPr>
          <p:nvPr/>
        </p:nvSpPr>
        <p:spPr bwMode="auto">
          <a:xfrm>
            <a:off x="2209800" y="4306431"/>
            <a:ext cx="9753598"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ESV Study Bible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Note on 1 Kings 19:13-14, p. 637</a:t>
            </a:r>
          </a:p>
        </p:txBody>
      </p:sp>
      <p:sp>
        <p:nvSpPr>
          <p:cNvPr id="13" name="TextBox 12">
            <a:extLst>
              <a:ext uri="{FF2B5EF4-FFF2-40B4-BE49-F238E27FC236}">
                <a16:creationId xmlns:a16="http://schemas.microsoft.com/office/drawing/2014/main" id="{8D2D6222-CDAD-B3B6-AFF7-1C2B8EECF9C9}"/>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(Wheaton, IL: Crossway, 2008)</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ESV Study Bible, Hardcover">
            <a:extLst>
              <a:ext uri="{FF2B5EF4-FFF2-40B4-BE49-F238E27FC236}">
                <a16:creationId xmlns:a16="http://schemas.microsoft.com/office/drawing/2014/main" id="{307DB675-E2EE-CB6B-9485-480D71A88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904720"/>
            <a:ext cx="1828800" cy="264848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762336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53016D62-7BB8-3E75-8C5F-B6B0F4ECA28F}"/>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A72EA423-24F8-ABB1-6EEA-1D468C9B3FD0}"/>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9CE3DB25-E849-37A9-73CE-846B0665A02D}"/>
              </a:ext>
            </a:extLst>
          </p:cNvPr>
          <p:cNvSpPr txBox="1">
            <a:spLocks noChangeArrowheads="1"/>
          </p:cNvSpPr>
          <p:nvPr/>
        </p:nvSpPr>
        <p:spPr bwMode="auto">
          <a:xfrm>
            <a:off x="183246" y="304800"/>
            <a:ext cx="11809035"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of the command of 19:11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 he apparently stays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in the cave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until the storm is over.</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57664F27-7A3A-1BDD-56CD-DA87FEA6DBEC}"/>
              </a:ext>
            </a:extLst>
          </p:cNvPr>
          <p:cNvSpPr txBox="1">
            <a:spLocks noChangeArrowheads="1"/>
          </p:cNvSpPr>
          <p:nvPr/>
        </p:nvSpPr>
        <p:spPr bwMode="auto">
          <a:xfrm>
            <a:off x="2209800" y="4306431"/>
            <a:ext cx="9753598"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ESV Study Bible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Note on 1 Kings 19:13-14, p. 637</a:t>
            </a:r>
          </a:p>
        </p:txBody>
      </p:sp>
      <p:sp>
        <p:nvSpPr>
          <p:cNvPr id="13" name="TextBox 12">
            <a:extLst>
              <a:ext uri="{FF2B5EF4-FFF2-40B4-BE49-F238E27FC236}">
                <a16:creationId xmlns:a16="http://schemas.microsoft.com/office/drawing/2014/main" id="{7EBEC074-81D0-2D16-B4ED-7D0255929B11}"/>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(Wheaton, IL: Crossway, 2008)</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ESV Study Bible, Hardcover">
            <a:extLst>
              <a:ext uri="{FF2B5EF4-FFF2-40B4-BE49-F238E27FC236}">
                <a16:creationId xmlns:a16="http://schemas.microsoft.com/office/drawing/2014/main" id="{540274B3-3953-886C-B34C-67957422D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904720"/>
            <a:ext cx="1828800" cy="264848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7636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7E992DBB-C1B5-216D-A898-A88DCE49A4C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C3F82F0-40AC-A7C3-DA9A-006AC4E73C49}"/>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5B50BA6B-3BA3-FC21-EC00-3F531A49FB17}"/>
              </a:ext>
            </a:extLst>
          </p:cNvPr>
          <p:cNvSpPr txBox="1">
            <a:spLocks noChangeArrowheads="1"/>
          </p:cNvSpPr>
          <p:nvPr/>
        </p:nvSpPr>
        <p:spPr bwMode="auto">
          <a:xfrm>
            <a:off x="183246" y="304800"/>
            <a:ext cx="11795394" cy="29392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 what was he doing hiding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in a cave located hundreds of miles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from his appointed place of ministry</a:t>
            </a:r>
            <a:r>
              <a:rPr lang="en-US" altLang="en-US" sz="8000" b="1" i="1" dirty="0">
                <a:ln w="12700">
                  <a:noFill/>
                </a:ln>
                <a:solidFill>
                  <a:srgbClr val="02133D"/>
                </a:solidFill>
                <a:latin typeface="AngsanaUPC" panose="02020603050405020304" pitchFamily="18" charset="-34"/>
                <a:cs typeface="AngsanaUPC" panose="02020603050405020304" pitchFamily="18" charset="-34"/>
              </a:rPr>
              <a:t>?</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BD06195E-AE35-D62A-A4D2-610688BB6E27}"/>
              </a:ext>
            </a:extLst>
          </p:cNvPr>
          <p:cNvSpPr txBox="1">
            <a:spLocks noChangeArrowheads="1"/>
          </p:cNvSpPr>
          <p:nvPr/>
        </p:nvSpPr>
        <p:spPr bwMode="auto">
          <a:xfrm>
            <a:off x="2428871" y="4306431"/>
            <a:ext cx="9534527"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Warren W. Wiersbe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The BE Commentary: OT History</a:t>
            </a: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478</a:t>
            </a:r>
          </a:p>
        </p:txBody>
      </p:sp>
      <p:pic>
        <p:nvPicPr>
          <p:cNvPr id="2" name="Picture 2" descr="Renowned Pastor Warren Wiersbe Passes Away at 89">
            <a:extLst>
              <a:ext uri="{FF2B5EF4-FFF2-40B4-BE49-F238E27FC236}">
                <a16:creationId xmlns:a16="http://schemas.microsoft.com/office/drawing/2014/main" id="{2FB8D4CC-A42C-9091-7E97-802D3F4F03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22" t="6294" r="41926" b="16540"/>
          <a:stretch/>
        </p:blipFill>
        <p:spPr bwMode="auto">
          <a:xfrm>
            <a:off x="381000" y="3962400"/>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30DABFAB-A1D2-E068-65A8-D576E9AD7F9B}"/>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Exposition Commentary: OT History</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(Colorado Springs, CO: Cook Communications Ministries, 2003)</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2544996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D9D6A-CCFE-E72D-590B-9D9F43D08BF4}"/>
            </a:ext>
          </a:extLst>
        </p:cNvPr>
        <p:cNvGrpSpPr/>
        <p:nvPr/>
      </p:nvGrpSpPr>
      <p:grpSpPr>
        <a:xfrm>
          <a:off x="0" y="0"/>
          <a:ext cx="0" cy="0"/>
          <a:chOff x="0" y="0"/>
          <a:chExt cx="0" cy="0"/>
        </a:xfrm>
      </p:grpSpPr>
    </p:spTree>
    <p:extLst>
      <p:ext uri="{BB962C8B-B14F-4D97-AF65-F5344CB8AC3E}">
        <p14:creationId xmlns:p14="http://schemas.microsoft.com/office/powerpoint/2010/main" val="315163040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D9D6A-CCFE-E72D-590B-9D9F43D08BF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0D0EB89-0F4F-10C5-59B4-D87329C8E865}"/>
              </a:ext>
            </a:extLst>
          </p:cNvPr>
          <p:cNvSpPr/>
          <p:nvPr/>
        </p:nvSpPr>
        <p:spPr>
          <a:xfrm>
            <a:off x="228600" y="228600"/>
            <a:ext cx="11734800" cy="6400800"/>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393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AAA9-0077-5F70-41E8-F7FC8FB53A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DB7B-F45C-A1F6-0D36-977072C3E727}"/>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4" name="Rectangle 3">
            <a:extLst>
              <a:ext uri="{FF2B5EF4-FFF2-40B4-BE49-F238E27FC236}">
                <a16:creationId xmlns:a16="http://schemas.microsoft.com/office/drawing/2014/main" id="{A54E8812-23E3-97E9-9DF9-CB4938E91A7D}"/>
              </a:ext>
            </a:extLst>
          </p:cNvPr>
          <p:cNvSpPr/>
          <p:nvPr/>
        </p:nvSpPr>
        <p:spPr>
          <a:xfrm>
            <a:off x="152401" y="152400"/>
            <a:ext cx="11887198" cy="6553199"/>
          </a:xfrm>
          <a:prstGeom prst="rect">
            <a:avLst/>
          </a:prstGeom>
          <a:solidFill>
            <a:srgbClr val="02163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5" name="TextBox 4">
            <a:extLst>
              <a:ext uri="{FF2B5EF4-FFF2-40B4-BE49-F238E27FC236}">
                <a16:creationId xmlns:a16="http://schemas.microsoft.com/office/drawing/2014/main" id="{BF0611AC-C30B-2F18-7C24-8D387D657F44}"/>
              </a:ext>
            </a:extLst>
          </p:cNvPr>
          <p:cNvSpPr txBox="1"/>
          <p:nvPr/>
        </p:nvSpPr>
        <p:spPr>
          <a:xfrm>
            <a:off x="152400" y="2247543"/>
            <a:ext cx="11887197" cy="2400657"/>
          </a:xfrm>
          <a:prstGeom prst="rect">
            <a:avLst/>
          </a:prstGeom>
          <a:noFill/>
        </p:spPr>
        <p:txBody>
          <a:bodyPr wrap="square">
            <a:spAutoFit/>
          </a:bodyPr>
          <a:lstStyle/>
          <a:p>
            <a:pPr algn="ctr"/>
            <a:r>
              <a:rPr lang="en-US" altLang="en-US" sz="15000" b="1" i="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Elijah</a:t>
            </a:r>
            <a:endParaRPr lang="en-US" sz="15000" i="1" dirty="0"/>
          </a:p>
        </p:txBody>
      </p:sp>
    </p:spTree>
    <p:extLst>
      <p:ext uri="{BB962C8B-B14F-4D97-AF65-F5344CB8AC3E}">
        <p14:creationId xmlns:p14="http://schemas.microsoft.com/office/powerpoint/2010/main" val="417983387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D9D6A-CCFE-E72D-590B-9D9F43D08BF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0D0EB89-0F4F-10C5-59B4-D87329C8E865}"/>
              </a:ext>
            </a:extLst>
          </p:cNvPr>
          <p:cNvSpPr/>
          <p:nvPr/>
        </p:nvSpPr>
        <p:spPr>
          <a:xfrm>
            <a:off x="228600" y="228600"/>
            <a:ext cx="11734800" cy="6400800"/>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64BED3B-97B8-EE13-D250-434D830A2CA9}"/>
              </a:ext>
            </a:extLst>
          </p:cNvPr>
          <p:cNvSpPr txBox="1"/>
          <p:nvPr/>
        </p:nvSpPr>
        <p:spPr>
          <a:xfrm>
            <a:off x="0" y="2169855"/>
            <a:ext cx="12192000" cy="255454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1" u="none" strike="noStrike" kern="1200" cap="none" spc="0" normalizeH="0" baseline="0" noProof="0" dirty="0">
                <a:ln>
                  <a:noFill/>
                </a:ln>
                <a:solidFill>
                  <a:srgbClr val="0D3EA7"/>
                </a:solidFill>
                <a:effectLst>
                  <a:outerShdw blurRad="38100" dist="38100" dir="2700000" algn="tl">
                    <a:srgbClr val="000000">
                      <a:alpha val="43137"/>
                    </a:srgbClr>
                  </a:outerShdw>
                </a:effectLst>
                <a:uLnTx/>
                <a:uFillTx/>
                <a:latin typeface="Arial Black" panose="020B0A04020102020204" pitchFamily="34" charset="0"/>
                <a:ea typeface="+mn-ea"/>
                <a:cs typeface="AngsanaUPC" panose="02020603050405020304" pitchFamily="18" charset="-34"/>
              </a:rPr>
              <a:t>How did you get </a:t>
            </a:r>
            <a:br>
              <a:rPr kumimoji="0" lang="en-US" sz="8000" b="1" i="1" u="none" strike="noStrike" kern="1200" cap="none" spc="0" normalizeH="0" baseline="0" noProof="0" dirty="0">
                <a:ln>
                  <a:noFill/>
                </a:ln>
                <a:solidFill>
                  <a:srgbClr val="0D3EA7"/>
                </a:solidFill>
                <a:effectLst>
                  <a:outerShdw blurRad="38100" dist="38100" dir="2700000" algn="tl">
                    <a:srgbClr val="000000">
                      <a:alpha val="43137"/>
                    </a:srgbClr>
                  </a:outerShdw>
                </a:effectLst>
                <a:uLnTx/>
                <a:uFillTx/>
                <a:latin typeface="Arial Black" panose="020B0A04020102020204" pitchFamily="34" charset="0"/>
                <a:ea typeface="+mn-ea"/>
                <a:cs typeface="AngsanaUPC" panose="02020603050405020304" pitchFamily="18" charset="-34"/>
              </a:rPr>
            </a:br>
            <a:r>
              <a:rPr kumimoji="0" lang="en-US" sz="8000" b="1" i="1" u="none" strike="noStrike" kern="1200" cap="none" spc="0" normalizeH="0" baseline="0" noProof="0" dirty="0">
                <a:ln>
                  <a:noFill/>
                </a:ln>
                <a:solidFill>
                  <a:srgbClr val="0D3EA7"/>
                </a:solidFill>
                <a:effectLst>
                  <a:outerShdw blurRad="38100" dist="38100" dir="2700000" algn="tl">
                    <a:srgbClr val="000000">
                      <a:alpha val="43137"/>
                    </a:srgbClr>
                  </a:outerShdw>
                </a:effectLst>
                <a:uLnTx/>
                <a:uFillTx/>
                <a:latin typeface="Arial Black" panose="020B0A04020102020204" pitchFamily="34" charset="0"/>
                <a:ea typeface="+mn-ea"/>
                <a:cs typeface="AngsanaUPC" panose="02020603050405020304" pitchFamily="18" charset="-34"/>
              </a:rPr>
              <a:t>where you are?</a:t>
            </a:r>
          </a:p>
        </p:txBody>
      </p:sp>
    </p:spTree>
    <p:extLst>
      <p:ext uri="{BB962C8B-B14F-4D97-AF65-F5344CB8AC3E}">
        <p14:creationId xmlns:p14="http://schemas.microsoft.com/office/powerpoint/2010/main" val="27410258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FB732-6A8E-900F-6E66-709384720A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160C1E8-E935-9ACE-AF70-74C9932FA8BA}"/>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0954C019-FC38-9AC9-F97A-FCF9FDA98B5F}"/>
              </a:ext>
            </a:extLst>
          </p:cNvPr>
          <p:cNvSpPr/>
          <p:nvPr/>
        </p:nvSpPr>
        <p:spPr>
          <a:xfrm>
            <a:off x="152401" y="152400"/>
            <a:ext cx="11887198" cy="6553199"/>
          </a:xfrm>
          <a:prstGeom prst="rect">
            <a:avLst/>
          </a:prstGeom>
          <a:solidFill>
            <a:srgbClr val="6E04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Tree>
    <p:extLst>
      <p:ext uri="{BB962C8B-B14F-4D97-AF65-F5344CB8AC3E}">
        <p14:creationId xmlns:p14="http://schemas.microsoft.com/office/powerpoint/2010/main" val="11799884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FB732-6A8E-900F-6E66-709384720A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160C1E8-E935-9ACE-AF70-74C9932FA8BA}"/>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0954C019-FC38-9AC9-F97A-FCF9FDA98B5F}"/>
              </a:ext>
            </a:extLst>
          </p:cNvPr>
          <p:cNvSpPr/>
          <p:nvPr/>
        </p:nvSpPr>
        <p:spPr>
          <a:xfrm>
            <a:off x="152401" y="152400"/>
            <a:ext cx="11887198" cy="6553199"/>
          </a:xfrm>
          <a:prstGeom prst="rect">
            <a:avLst/>
          </a:prstGeom>
          <a:solidFill>
            <a:srgbClr val="6E04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A90D5EBD-1495-40E7-0F6C-BC0E9E167051}"/>
              </a:ext>
            </a:extLst>
          </p:cNvPr>
          <p:cNvSpPr txBox="1"/>
          <p:nvPr/>
        </p:nvSpPr>
        <p:spPr>
          <a:xfrm>
            <a:off x="152401" y="228600"/>
            <a:ext cx="11887198" cy="6196696"/>
          </a:xfrm>
          <a:prstGeom prst="rect">
            <a:avLst/>
          </a:prstGeom>
          <a:noFill/>
        </p:spPr>
        <p:txBody>
          <a:bodyPr wrap="square">
            <a:spAutoFit/>
          </a:bodyPr>
          <a:lstStyle/>
          <a:p>
            <a:pPr marL="0" marR="0" lvl="1" algn="ctr" defTabSz="914400" rtl="0" eaLnBrk="1" fontAlgn="base" latinLnBrk="0" hangingPunct="1">
              <a:lnSpc>
                <a:spcPts val="12000"/>
              </a:lnSpc>
              <a:spcBef>
                <a:spcPct val="50000"/>
              </a:spcBef>
              <a:spcAft>
                <a:spcPct val="0"/>
              </a:spcAft>
              <a:buClrTx/>
              <a:buSzTx/>
              <a:tabLst/>
              <a:defRPr/>
            </a:pPr>
            <a: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Have you </a:t>
            </a:r>
            <a:b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br>
            <a: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succumbed </a:t>
            </a:r>
            <a:b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br>
            <a: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to the </a:t>
            </a:r>
            <a:b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br>
            <a: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Syndrome?</a:t>
            </a:r>
          </a:p>
        </p:txBody>
      </p:sp>
    </p:spTree>
    <p:extLst>
      <p:ext uri="{BB962C8B-B14F-4D97-AF65-F5344CB8AC3E}">
        <p14:creationId xmlns:p14="http://schemas.microsoft.com/office/powerpoint/2010/main" val="124777228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FB732-6A8E-900F-6E66-709384720A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160C1E8-E935-9ACE-AF70-74C9932FA8BA}"/>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0954C019-FC38-9AC9-F97A-FCF9FDA98B5F}"/>
              </a:ext>
            </a:extLst>
          </p:cNvPr>
          <p:cNvSpPr/>
          <p:nvPr/>
        </p:nvSpPr>
        <p:spPr>
          <a:xfrm>
            <a:off x="152401" y="152400"/>
            <a:ext cx="11887198" cy="6553199"/>
          </a:xfrm>
          <a:prstGeom prst="rect">
            <a:avLst/>
          </a:prstGeom>
          <a:solidFill>
            <a:srgbClr val="6E04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Tree>
    <p:extLst>
      <p:ext uri="{BB962C8B-B14F-4D97-AF65-F5344CB8AC3E}">
        <p14:creationId xmlns:p14="http://schemas.microsoft.com/office/powerpoint/2010/main" val="55694318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6C67F-3261-4AAA-D95C-34E038EEC1E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F7CC2A6-2C99-48C0-493F-079F0D34C804}"/>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86B9584A-50F0-88E0-C7A4-FA9266AA6BF5}"/>
              </a:ext>
            </a:extLst>
          </p:cNvPr>
          <p:cNvSpPr/>
          <p:nvPr/>
        </p:nvSpPr>
        <p:spPr>
          <a:xfrm>
            <a:off x="152401" y="152400"/>
            <a:ext cx="11887198" cy="6553199"/>
          </a:xfrm>
          <a:prstGeom prst="rect">
            <a:avLst/>
          </a:prstGeom>
          <a:solidFill>
            <a:srgbClr val="6E04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0A11FBC4-0BCC-153F-D99F-3E75BFB931AF}"/>
              </a:ext>
            </a:extLst>
          </p:cNvPr>
          <p:cNvSpPr txBox="1"/>
          <p:nvPr/>
        </p:nvSpPr>
        <p:spPr>
          <a:xfrm>
            <a:off x="152401" y="228600"/>
            <a:ext cx="11887198" cy="6196696"/>
          </a:xfrm>
          <a:prstGeom prst="rect">
            <a:avLst/>
          </a:prstGeom>
          <a:noFill/>
        </p:spPr>
        <p:txBody>
          <a:bodyPr wrap="square">
            <a:spAutoFit/>
          </a:bodyPr>
          <a:lstStyle/>
          <a:p>
            <a:pPr marL="0" marR="0" lvl="1" algn="ctr" defTabSz="914400" rtl="0" eaLnBrk="1" fontAlgn="base" latinLnBrk="0" hangingPunct="1">
              <a:lnSpc>
                <a:spcPts val="12000"/>
              </a:lnSpc>
              <a:spcBef>
                <a:spcPct val="50000"/>
              </a:spcBef>
              <a:spcAft>
                <a:spcPct val="0"/>
              </a:spcAft>
              <a:buClrTx/>
              <a:buSzTx/>
              <a:tabLst/>
              <a:defRPr/>
            </a:pPr>
            <a:r>
              <a:rPr kumimoji="0" lang="en-US" sz="9600" b="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The Elijah Syndrome is a combination of physical and spiritual fatigue, resulting in despair.</a:t>
            </a:r>
          </a:p>
        </p:txBody>
      </p:sp>
    </p:spTree>
    <p:extLst>
      <p:ext uri="{BB962C8B-B14F-4D97-AF65-F5344CB8AC3E}">
        <p14:creationId xmlns:p14="http://schemas.microsoft.com/office/powerpoint/2010/main" val="408407425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2775579E-C04D-0F0E-0485-8F64AEF9325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E45D0ACF-0782-313C-148C-1B6056493A43}"/>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 name="Picture 2" descr="Dave Breese">
            <a:extLst>
              <a:ext uri="{FF2B5EF4-FFF2-40B4-BE49-F238E27FC236}">
                <a16:creationId xmlns:a16="http://schemas.microsoft.com/office/drawing/2014/main" id="{A873128D-BB7B-0E85-B602-2FA6D4CAE6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713"/>
          <a:stretch/>
        </p:blipFill>
        <p:spPr bwMode="auto">
          <a:xfrm>
            <a:off x="381000" y="3962400"/>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B132839D-EF14-0DB0-FE28-1B48E30E7D5C}"/>
              </a:ext>
            </a:extLst>
          </p:cNvPr>
          <p:cNvSpPr txBox="1">
            <a:spLocks noChangeArrowheads="1"/>
          </p:cNvSpPr>
          <p:nvPr/>
        </p:nvSpPr>
        <p:spPr bwMode="auto">
          <a:xfrm>
            <a:off x="183246" y="304800"/>
            <a:ext cx="11795394" cy="29392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Despair is a greater sin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than any of the sins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that led up to it.</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44AC6E26-87D3-80A5-CC7E-1CFE7CEC5600}"/>
              </a:ext>
            </a:extLst>
          </p:cNvPr>
          <p:cNvSpPr txBox="1">
            <a:spLocks noChangeArrowheads="1"/>
          </p:cNvSpPr>
          <p:nvPr/>
        </p:nvSpPr>
        <p:spPr bwMode="auto">
          <a:xfrm>
            <a:off x="2428871" y="4306431"/>
            <a:ext cx="9534527"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Dr. Dave Breese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ChristianDestiny.org</a:t>
            </a:r>
            <a:endPar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endParaRPr>
          </a:p>
        </p:txBody>
      </p:sp>
    </p:spTree>
    <p:extLst>
      <p:ext uri="{BB962C8B-B14F-4D97-AF65-F5344CB8AC3E}">
        <p14:creationId xmlns:p14="http://schemas.microsoft.com/office/powerpoint/2010/main" val="39810046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A91CB-27FE-15C2-7BFC-3E75E5A386D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50E7601-ECD2-F31D-5781-3727ED15FFF9}"/>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B4CA5FB3-E381-413C-C31B-DC97A442C9D8}"/>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DD0CACEB-5313-5A0F-8CA7-591A183BA92E}"/>
              </a:ext>
            </a:extLst>
          </p:cNvPr>
          <p:cNvSpPr txBox="1"/>
          <p:nvPr/>
        </p:nvSpPr>
        <p:spPr>
          <a:xfrm>
            <a:off x="152398" y="152401"/>
            <a:ext cx="11887197" cy="5632311"/>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“Yes, we had the sentence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of death in ourselves,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that we should not trust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in ourselves, but in God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who raises the dead....”</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D3E1FAC6-FADC-04E2-F1B7-3682DCDB2196}"/>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2 Corinthians 1:9</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291396797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7D3F3F0E-E2D3-EA10-D05E-31AE2B04E4C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EC993752-CF8D-B0EA-CDEB-8302A295DAF5}"/>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descr="No photo description available.">
            <a:extLst>
              <a:ext uri="{FF2B5EF4-FFF2-40B4-BE49-F238E27FC236}">
                <a16:creationId xmlns:a16="http://schemas.microsoft.com/office/drawing/2014/main" id="{C9D6D7F0-0A59-2116-8B71-99E3239A91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73" t="1119" r="15790" b="1119"/>
          <a:stretch/>
        </p:blipFill>
        <p:spPr bwMode="auto">
          <a:xfrm>
            <a:off x="397473" y="3961608"/>
            <a:ext cx="1851308" cy="2591592"/>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388B87CF-3650-8C59-E51D-A0529314D06F}"/>
              </a:ext>
            </a:extLst>
          </p:cNvPr>
          <p:cNvSpPr txBox="1">
            <a:spLocks noChangeArrowheads="1"/>
          </p:cNvSpPr>
          <p:nvPr/>
        </p:nvSpPr>
        <p:spPr bwMode="auto">
          <a:xfrm>
            <a:off x="183246" y="304800"/>
            <a:ext cx="11780152"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 the situation is never as grim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as it appears. Elijah’s perspective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had been skewed by his exhaustion</a:t>
            </a:r>
            <a:r>
              <a:rPr lang="en-US" altLang="en-US" sz="8000" b="1" i="1" dirty="0">
                <a:ln w="12700">
                  <a:noFill/>
                </a:ln>
                <a:solidFill>
                  <a:srgbClr val="02133D"/>
                </a:solidFill>
                <a:latin typeface="AngsanaUPC" panose="02020603050405020304" pitchFamily="18" charset="-34"/>
                <a:cs typeface="AngsanaUPC" panose="02020603050405020304" pitchFamily="18" charset="-34"/>
              </a:rPr>
              <a:t>: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he believed he was all alone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in his misery.</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A2D5BE08-E225-C87B-F01E-9178002380F0}"/>
              </a:ext>
            </a:extLst>
          </p:cNvPr>
          <p:cNvSpPr txBox="1">
            <a:spLocks noChangeArrowheads="1"/>
          </p:cNvSpPr>
          <p:nvPr/>
        </p:nvSpPr>
        <p:spPr bwMode="auto">
          <a:xfrm>
            <a:off x="2232308" y="4306431"/>
            <a:ext cx="9731090"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The Jeremiah Study Bible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NKJV, “The Weary Warrior,” p. </a:t>
            </a:r>
            <a:r>
              <a:rPr lang="en-US" altLang="en-US" sz="3600" b="1" dirty="0">
                <a:ln w="6350">
                  <a:noFill/>
                </a:ln>
                <a:solidFill>
                  <a:srgbClr val="02133D"/>
                </a:solidFill>
                <a:latin typeface="Narkisim" panose="020E0502050101010101" pitchFamily="34" charset="-79"/>
                <a:cs typeface="Narkisim" panose="020E0502050101010101" pitchFamily="34" charset="-79"/>
              </a:rPr>
              <a:t>470</a:t>
            </a:r>
            <a:endPar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endParaRPr>
          </a:p>
        </p:txBody>
      </p:sp>
      <p:sp>
        <p:nvSpPr>
          <p:cNvPr id="13" name="TextBox 12">
            <a:extLst>
              <a:ext uri="{FF2B5EF4-FFF2-40B4-BE49-F238E27FC236}">
                <a16:creationId xmlns:a16="http://schemas.microsoft.com/office/drawing/2014/main" id="{5CC43B4C-CD19-A449-3485-2976EF2228B0}"/>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David Jeremiah (Franklin, TN: Worthy Publishing, 2013)</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253532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3EF1D-00F4-03D6-B669-4399ED9747C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09C6C75-1A56-E14C-359C-D848B4081226}"/>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4839EB65-629C-2AFE-BF78-63E70ED9EFC2}"/>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04BE8B9D-167C-41A5-C6CF-6F4F6D058919}"/>
              </a:ext>
            </a:extLst>
          </p:cNvPr>
          <p:cNvSpPr txBox="1"/>
          <p:nvPr/>
        </p:nvSpPr>
        <p:spPr>
          <a:xfrm>
            <a:off x="152398" y="152401"/>
            <a:ext cx="11887197" cy="4524315"/>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“Or do you not know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what the Scripture says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of Elijah, how he pleads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with God against Israel….”</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D08B39A3-1507-147E-C59A-B865A93432F1}"/>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Romans 11:2b,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251774085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FB732-6A8E-900F-6E66-709384720A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160C1E8-E935-9ACE-AF70-74C9932FA8BA}"/>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0954C019-FC38-9AC9-F97A-FCF9FDA98B5F}"/>
              </a:ext>
            </a:extLst>
          </p:cNvPr>
          <p:cNvSpPr/>
          <p:nvPr/>
        </p:nvSpPr>
        <p:spPr>
          <a:xfrm>
            <a:off x="152401" y="152400"/>
            <a:ext cx="11887198" cy="6553199"/>
          </a:xfrm>
          <a:prstGeom prst="rect">
            <a:avLst/>
          </a:prstGeom>
          <a:solidFill>
            <a:srgbClr val="6E04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Tree>
    <p:extLst>
      <p:ext uri="{BB962C8B-B14F-4D97-AF65-F5344CB8AC3E}">
        <p14:creationId xmlns:p14="http://schemas.microsoft.com/office/powerpoint/2010/main" val="2245042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240812A9-299C-F12C-2452-CF7569CC8D78}"/>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BCA9AB03-0FBB-C53B-89CE-5E7D867BEB92}"/>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26" name="Picture 2">
            <a:extLst>
              <a:ext uri="{FF2B5EF4-FFF2-40B4-BE49-F238E27FC236}">
                <a16:creationId xmlns:a16="http://schemas.microsoft.com/office/drawing/2014/main" id="{7F217332-F3E7-1C16-741B-4E44D2A4D2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30" t="13922" r="18640" b="18703"/>
          <a:stretch/>
        </p:blipFill>
        <p:spPr bwMode="auto">
          <a:xfrm>
            <a:off x="381000" y="3962400"/>
            <a:ext cx="2028667" cy="2581315"/>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EE94AFA3-ACA4-DA62-FAB1-C40C9791345D}"/>
              </a:ext>
            </a:extLst>
          </p:cNvPr>
          <p:cNvSpPr txBox="1">
            <a:spLocks noChangeArrowheads="1"/>
          </p:cNvSpPr>
          <p:nvPr/>
        </p:nvSpPr>
        <p:spPr bwMode="auto">
          <a:xfrm>
            <a:off x="183246" y="304800"/>
            <a:ext cx="11809035" cy="570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 Elijah drops (so to speak)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out of the clouds, as if, like Melchisedek, he were without father, without mother, and without descent, which made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some of the Jews</a:t>
            </a:r>
            <a:b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br>
            <a:br>
              <a:rPr kumimoji="0" lang="en-US" altLang="en-US" sz="54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rPr>
            </a:b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DD953A5B-6482-BAD2-B9DF-5750AEA18EED}"/>
              </a:ext>
            </a:extLst>
          </p:cNvPr>
          <p:cNvSpPr txBox="1">
            <a:spLocks noChangeArrowheads="1"/>
          </p:cNvSpPr>
          <p:nvPr/>
        </p:nvSpPr>
        <p:spPr bwMode="auto">
          <a:xfrm>
            <a:off x="2428873" y="4306431"/>
            <a:ext cx="9534525"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Matt</a:t>
            </a:r>
            <a:r>
              <a:rPr lang="en-US" altLang="en-US" sz="4000" b="1" dirty="0">
                <a:ln w="12700">
                  <a:noFill/>
                </a:ln>
                <a:solidFill>
                  <a:srgbClr val="02133D"/>
                </a:solidFill>
                <a:effectLst>
                  <a:outerShdw blurRad="38100" dist="38100" dir="2700000" algn="tl">
                    <a:srgbClr val="000000">
                      <a:alpha val="43137"/>
                    </a:srgbClr>
                  </a:outerShdw>
                </a:effectLst>
                <a:latin typeface="Copperplate Gothic Bold" panose="020E0705020206020404" pitchFamily="34" charset="0"/>
                <a:cs typeface="Iskoola Pota" panose="020B0502040204020203" pitchFamily="34" charset="0"/>
              </a:rPr>
              <a:t>h</a:t>
            </a: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ew Henry</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Commentary on the Whole Bible</a:t>
            </a:r>
            <a:r>
              <a:rPr kumimoji="0" lang="en-US" altLang="en-US" sz="3600" b="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517</a:t>
            </a:r>
          </a:p>
        </p:txBody>
      </p:sp>
      <p:sp>
        <p:nvSpPr>
          <p:cNvPr id="5" name="AutoShape 6" descr="Cyril Barber">
            <a:extLst>
              <a:ext uri="{FF2B5EF4-FFF2-40B4-BE49-F238E27FC236}">
                <a16:creationId xmlns:a16="http://schemas.microsoft.com/office/drawing/2014/main" id="{E9F2A95D-999A-1C9C-2E91-FEDA5B9604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15D41E3-296B-9A39-C3F6-64E79BD8A9BB}"/>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Matthew Henry’s Commentary on the Whole Bible</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Vol. 2, Joshua to Esther (</a:t>
            </a:r>
            <a:r>
              <a:rPr lang="en-US" sz="600" dirty="0">
                <a:solidFill>
                  <a:prstClr val="white"/>
                </a:solidFill>
              </a:rPr>
              <a:t>Peabody, MA</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Hendrickson Publishers, 1991)</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873600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A724C-9174-4F69-C3DE-EB8882586FF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645320E-8001-C23C-12DE-988605D056BD}"/>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52724AB8-3513-47E0-8728-56CA51AF8F84}"/>
              </a:ext>
            </a:extLst>
          </p:cNvPr>
          <p:cNvSpPr/>
          <p:nvPr/>
        </p:nvSpPr>
        <p:spPr>
          <a:xfrm>
            <a:off x="152401" y="152400"/>
            <a:ext cx="11887198" cy="6553199"/>
          </a:xfrm>
          <a:prstGeom prst="rect">
            <a:avLst/>
          </a:prstGeom>
          <a:solidFill>
            <a:srgbClr val="6E04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72EAEE0A-5322-DD78-6DA1-7AE9F9CE90B3}"/>
              </a:ext>
            </a:extLst>
          </p:cNvPr>
          <p:cNvSpPr txBox="1"/>
          <p:nvPr/>
        </p:nvSpPr>
        <p:spPr>
          <a:xfrm>
            <a:off x="152401" y="228600"/>
            <a:ext cx="11887198" cy="4657814"/>
          </a:xfrm>
          <a:prstGeom prst="rect">
            <a:avLst/>
          </a:prstGeom>
          <a:noFill/>
        </p:spPr>
        <p:txBody>
          <a:bodyPr wrap="square">
            <a:spAutoFit/>
          </a:bodyPr>
          <a:lstStyle/>
          <a:p>
            <a:pPr marL="0" marR="0" lvl="1" algn="ctr" defTabSz="914400" rtl="0" eaLnBrk="1" fontAlgn="base" latinLnBrk="0" hangingPunct="1">
              <a:lnSpc>
                <a:spcPts val="12000"/>
              </a:lnSpc>
              <a:spcBef>
                <a:spcPct val="50000"/>
              </a:spcBef>
              <a:spcAft>
                <a:spcPct val="0"/>
              </a:spcAft>
              <a:buClrTx/>
              <a:buSzTx/>
              <a:tabLst/>
              <a:defRPr/>
            </a:pPr>
            <a:b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br>
            <a: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What did </a:t>
            </a:r>
            <a:b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br>
            <a: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Elijah really need?</a:t>
            </a:r>
          </a:p>
        </p:txBody>
      </p:sp>
    </p:spTree>
    <p:extLst>
      <p:ext uri="{BB962C8B-B14F-4D97-AF65-F5344CB8AC3E}">
        <p14:creationId xmlns:p14="http://schemas.microsoft.com/office/powerpoint/2010/main" val="89846737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205150"/>
        </a:solidFill>
        <a:effectLst/>
      </p:bgPr>
    </p:bg>
    <p:spTree>
      <p:nvGrpSpPr>
        <p:cNvPr id="1" name="">
          <a:extLst>
            <a:ext uri="{FF2B5EF4-FFF2-40B4-BE49-F238E27FC236}">
              <a16:creationId xmlns:a16="http://schemas.microsoft.com/office/drawing/2014/main" id="{195650BC-CBBB-15ED-D610-ADDC1B3668C8}"/>
            </a:ext>
          </a:extLst>
        </p:cNvPr>
        <p:cNvGrpSpPr/>
        <p:nvPr/>
      </p:nvGrpSpPr>
      <p:grpSpPr>
        <a:xfrm>
          <a:off x="0" y="0"/>
          <a:ext cx="0" cy="0"/>
          <a:chOff x="0" y="0"/>
          <a:chExt cx="0" cy="0"/>
        </a:xfrm>
      </p:grpSpPr>
      <p:sp>
        <p:nvSpPr>
          <p:cNvPr id="7" name="Text Box 2">
            <a:extLst>
              <a:ext uri="{FF2B5EF4-FFF2-40B4-BE49-F238E27FC236}">
                <a16:creationId xmlns:a16="http://schemas.microsoft.com/office/drawing/2014/main" id="{1B7D90DC-3BA3-AE1D-283B-1954B92C5B18}"/>
              </a:ext>
            </a:extLst>
          </p:cNvPr>
          <p:cNvSpPr txBox="1">
            <a:spLocks noChangeArrowheads="1"/>
          </p:cNvSpPr>
          <p:nvPr/>
        </p:nvSpPr>
        <p:spPr bwMode="auto">
          <a:xfrm>
            <a:off x="0" y="2514600"/>
            <a:ext cx="121920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2400">
                <a:solidFill>
                  <a:schemeClr val="tx1"/>
                </a:solidFill>
                <a:latin typeface="Times New Roman" panose="02020603050405020304" pitchFamily="18" charset="0"/>
              </a:defRPr>
            </a:lvl1pPr>
            <a:lvl2pPr marL="742950" indent="-285750" defTabSz="685800">
              <a:defRPr sz="2400">
                <a:solidFill>
                  <a:schemeClr val="tx1"/>
                </a:solidFill>
                <a:latin typeface="Times New Roman" panose="02020603050405020304" pitchFamily="18" charset="0"/>
              </a:defRPr>
            </a:lvl2pPr>
            <a:lvl3pPr marL="1143000" indent="-228600" defTabSz="685800">
              <a:defRPr sz="2400">
                <a:solidFill>
                  <a:schemeClr val="tx1"/>
                </a:solidFill>
                <a:latin typeface="Times New Roman" panose="02020603050405020304" pitchFamily="18" charset="0"/>
              </a:defRPr>
            </a:lvl3pPr>
            <a:lvl4pPr marL="1600200" indent="-228600" defTabSz="685800">
              <a:defRPr sz="2400">
                <a:solidFill>
                  <a:schemeClr val="tx1"/>
                </a:solidFill>
                <a:latin typeface="Times New Roman" panose="02020603050405020304" pitchFamily="18" charset="0"/>
              </a:defRPr>
            </a:lvl4pPr>
            <a:lvl5pPr marL="2057400" indent="-228600" defTabSz="685800">
              <a:defRPr sz="2400">
                <a:solidFill>
                  <a:schemeClr val="tx1"/>
                </a:solidFill>
                <a:latin typeface="Times New Roman" panose="02020603050405020304" pitchFamily="18"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defRPr>
            </a:lvl9pPr>
          </a:lstStyle>
          <a:p>
            <a:pPr marL="857250" marR="0" lvl="0" indent="-857250" algn="ctr" defTabSz="6858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light" panose="020B0402040204020203" pitchFamily="34" charset="0"/>
              </a:rPr>
              <a:t>vv. 5-6 – Supply </a:t>
            </a:r>
            <a:r>
              <a:rPr lang="en-US" altLang="en-US" sz="4000" b="1" dirty="0">
                <a:solidFill>
                  <a:srgbClr val="FFFF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light" panose="020B0402040204020203" pitchFamily="34" charset="0"/>
              </a:rPr>
              <a:t>by</a:t>
            </a:r>
            <a:r>
              <a:rPr kumimoji="0" lang="en-US"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light" panose="020B0402040204020203" pitchFamily="34" charset="0"/>
              </a:rPr>
              <a:t> an Angel</a:t>
            </a:r>
          </a:p>
          <a:p>
            <a:pPr marL="857250" marR="0" lvl="0" indent="-857250" algn="ctr" defTabSz="6858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lang="en-US" altLang="en-US" sz="4000" b="1" dirty="0">
                <a:solidFill>
                  <a:srgbClr val="FFFF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light" panose="020B0402040204020203" pitchFamily="34" charset="0"/>
              </a:rPr>
              <a:t>v</a:t>
            </a:r>
            <a:r>
              <a:rPr kumimoji="0" lang="en-US"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light" panose="020B0402040204020203" pitchFamily="34" charset="0"/>
              </a:rPr>
              <a:t>v. 7-8 – Stamina in Abundance</a:t>
            </a:r>
          </a:p>
          <a:p>
            <a:pPr marL="857250" marR="0" lvl="0" indent="-857250" algn="ctr" defTabSz="6858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lang="en-US" altLang="en-US" sz="4000" b="1" dirty="0">
                <a:solidFill>
                  <a:srgbClr val="FFFF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light" panose="020B0402040204020203" pitchFamily="34" charset="0"/>
              </a:rPr>
              <a:t>vv. 9, 13</a:t>
            </a:r>
            <a:r>
              <a:rPr kumimoji="0" lang="en-US"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light" panose="020B0402040204020203" pitchFamily="34" charset="0"/>
              </a:rPr>
              <a:t> – Supernatural Announcement</a:t>
            </a:r>
          </a:p>
          <a:p>
            <a:pPr marL="857250" marR="0" lvl="0" indent="-857250" algn="ctr" defTabSz="6858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light" panose="020B0402040204020203" pitchFamily="34" charset="0"/>
              </a:rPr>
              <a:t>vv. 11-12 – Sovereign Appearance</a:t>
            </a:r>
          </a:p>
        </p:txBody>
      </p:sp>
      <p:cxnSp>
        <p:nvCxnSpPr>
          <p:cNvPr id="14" name="Straight Connector 13">
            <a:extLst>
              <a:ext uri="{FF2B5EF4-FFF2-40B4-BE49-F238E27FC236}">
                <a16:creationId xmlns:a16="http://schemas.microsoft.com/office/drawing/2014/main" id="{17DA62CF-0C60-EA7B-8043-11A2A4417586}"/>
              </a:ext>
            </a:extLst>
          </p:cNvPr>
          <p:cNvCxnSpPr>
            <a:cxnSpLocks/>
          </p:cNvCxnSpPr>
          <p:nvPr/>
        </p:nvCxnSpPr>
        <p:spPr>
          <a:xfrm>
            <a:off x="0" y="1600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Box 4">
            <a:extLst>
              <a:ext uri="{FF2B5EF4-FFF2-40B4-BE49-F238E27FC236}">
                <a16:creationId xmlns:a16="http://schemas.microsoft.com/office/drawing/2014/main" id="{35530374-115D-E6D4-42F5-D23DA4E7982E}"/>
              </a:ext>
            </a:extLst>
          </p:cNvPr>
          <p:cNvSpPr txBox="1">
            <a:spLocks noChangeArrowheads="1"/>
          </p:cNvSpPr>
          <p:nvPr/>
        </p:nvSpPr>
        <p:spPr bwMode="auto">
          <a:xfrm>
            <a:off x="0" y="279737"/>
            <a:ext cx="12192000" cy="1200329"/>
          </a:xfrm>
          <a:prstGeom prst="rect">
            <a:avLst/>
          </a:prstGeom>
          <a:noFill/>
          <a:ln>
            <a:noFill/>
          </a:ln>
          <a:effectLst/>
        </p:spPr>
        <p:txBody>
          <a:bodyPr wrap="square">
            <a:spAutoFit/>
          </a:bodyPr>
          <a:lstStyle>
            <a:lvl1pPr defTabSz="685800">
              <a:defRPr sz="2400">
                <a:solidFill>
                  <a:schemeClr val="tx1"/>
                </a:solidFill>
                <a:latin typeface="Times New Roman" panose="02020603050405020304" pitchFamily="18" charset="0"/>
              </a:defRPr>
            </a:lvl1pPr>
            <a:lvl2pPr marL="742950" indent="-285750" defTabSz="685800">
              <a:defRPr sz="2400">
                <a:solidFill>
                  <a:schemeClr val="tx1"/>
                </a:solidFill>
                <a:latin typeface="Times New Roman" panose="02020603050405020304" pitchFamily="18" charset="0"/>
              </a:defRPr>
            </a:lvl2pPr>
            <a:lvl3pPr marL="1143000" indent="-228600" defTabSz="685800">
              <a:defRPr sz="2400">
                <a:solidFill>
                  <a:schemeClr val="tx1"/>
                </a:solidFill>
                <a:latin typeface="Times New Roman" panose="02020603050405020304" pitchFamily="18" charset="0"/>
              </a:defRPr>
            </a:lvl3pPr>
            <a:lvl4pPr marL="1600200" indent="-228600" defTabSz="685800">
              <a:defRPr sz="2400">
                <a:solidFill>
                  <a:schemeClr val="tx1"/>
                </a:solidFill>
                <a:latin typeface="Times New Roman" panose="02020603050405020304" pitchFamily="18" charset="0"/>
              </a:defRPr>
            </a:lvl4pPr>
            <a:lvl5pPr marL="2057400" indent="-228600" defTabSz="685800">
              <a:defRPr sz="2400">
                <a:solidFill>
                  <a:schemeClr val="tx1"/>
                </a:solidFill>
                <a:latin typeface="Times New Roman" panose="02020603050405020304" pitchFamily="18"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en-US" altLang="en-US" sz="7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rPr>
              <a:t>Miracles in 1 Kings 19</a:t>
            </a:r>
          </a:p>
        </p:txBody>
      </p:sp>
    </p:spTree>
    <p:extLst>
      <p:ext uri="{BB962C8B-B14F-4D97-AF65-F5344CB8AC3E}">
        <p14:creationId xmlns:p14="http://schemas.microsoft.com/office/powerpoint/2010/main" val="2900961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095E3-1BA6-4B48-59C3-81F5EB8B9711}"/>
            </a:ext>
          </a:extLst>
        </p:cNvPr>
        <p:cNvGrpSpPr/>
        <p:nvPr/>
      </p:nvGrpSpPr>
      <p:grpSpPr>
        <a:xfrm>
          <a:off x="0" y="0"/>
          <a:ext cx="0" cy="0"/>
          <a:chOff x="0" y="0"/>
          <a:chExt cx="0" cy="0"/>
        </a:xfrm>
      </p:grpSpPr>
    </p:spTree>
    <p:extLst>
      <p:ext uri="{BB962C8B-B14F-4D97-AF65-F5344CB8AC3E}">
        <p14:creationId xmlns:p14="http://schemas.microsoft.com/office/powerpoint/2010/main" val="99505017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095E3-1BA6-4B48-59C3-81F5EB8B971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3053EE-3710-D24A-27AE-BEB7EF453C55}"/>
              </a:ext>
            </a:extLst>
          </p:cNvPr>
          <p:cNvSpPr txBox="1"/>
          <p:nvPr/>
        </p:nvSpPr>
        <p:spPr>
          <a:xfrm>
            <a:off x="381000" y="1548348"/>
            <a:ext cx="11430000" cy="378565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Even more than a display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of God’s power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through sign miracles,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what Elijah truly needed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was revelation from God.  </a:t>
            </a:r>
          </a:p>
        </p:txBody>
      </p:sp>
    </p:spTree>
    <p:extLst>
      <p:ext uri="{BB962C8B-B14F-4D97-AF65-F5344CB8AC3E}">
        <p14:creationId xmlns:p14="http://schemas.microsoft.com/office/powerpoint/2010/main" val="388367413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095E3-1BA6-4B48-59C3-81F5EB8B9711}"/>
            </a:ext>
          </a:extLst>
        </p:cNvPr>
        <p:cNvGrpSpPr/>
        <p:nvPr/>
      </p:nvGrpSpPr>
      <p:grpSpPr>
        <a:xfrm>
          <a:off x="0" y="0"/>
          <a:ext cx="0" cy="0"/>
          <a:chOff x="0" y="0"/>
          <a:chExt cx="0" cy="0"/>
        </a:xfrm>
      </p:grpSpPr>
    </p:spTree>
    <p:extLst>
      <p:ext uri="{BB962C8B-B14F-4D97-AF65-F5344CB8AC3E}">
        <p14:creationId xmlns:p14="http://schemas.microsoft.com/office/powerpoint/2010/main" val="338474793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D9D6A-CCFE-E72D-590B-9D9F43D08BF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4BED3B-97B8-EE13-D250-434D830A2CA9}"/>
              </a:ext>
            </a:extLst>
          </p:cNvPr>
          <p:cNvSpPr txBox="1"/>
          <p:nvPr/>
        </p:nvSpPr>
        <p:spPr>
          <a:xfrm>
            <a:off x="381000" y="1548348"/>
            <a:ext cx="11430000" cy="378565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We possess the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sng"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completed</a:t>
            </a: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 canon—</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which is greater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than the miracles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that Elijah witnessed.  </a:t>
            </a:r>
          </a:p>
        </p:txBody>
      </p:sp>
    </p:spTree>
    <p:extLst>
      <p:ext uri="{BB962C8B-B14F-4D97-AF65-F5344CB8AC3E}">
        <p14:creationId xmlns:p14="http://schemas.microsoft.com/office/powerpoint/2010/main" val="177309708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3EF1D-00F4-03D6-B669-4399ED9747C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09C6C75-1A56-E14C-359C-D848B4081226}"/>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4839EB65-629C-2AFE-BF78-63E70ED9EFC2}"/>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04BE8B9D-167C-41A5-C6CF-6F4F6D058919}"/>
              </a:ext>
            </a:extLst>
          </p:cNvPr>
          <p:cNvSpPr txBox="1"/>
          <p:nvPr/>
        </p:nvSpPr>
        <p:spPr>
          <a:xfrm>
            <a:off x="152398" y="152401"/>
            <a:ext cx="11887197" cy="4524315"/>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“And behold,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there appeared to them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Moses and Elijah,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talking with him.”</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D08B39A3-1507-147E-C59A-B865A93432F1}"/>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Matthew 17:3</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ESV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350846828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4338D-40F1-B72F-47EF-6551CBB8871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699384F-F337-0DC3-9035-45C8CE9EB0A1}"/>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37CD154B-6E43-9BCA-685F-F198DC2E1A55}"/>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62C7731B-015C-6A24-97F0-4C31C159EC64}"/>
              </a:ext>
            </a:extLst>
          </p:cNvPr>
          <p:cNvSpPr txBox="1"/>
          <p:nvPr/>
        </p:nvSpPr>
        <p:spPr>
          <a:xfrm>
            <a:off x="152398" y="152401"/>
            <a:ext cx="11887197" cy="5632311"/>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t>
            </a: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 w</a:t>
            </a: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e have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the prophetic word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more fully confirmed,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to which you will do well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to pay attention….”</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4051364A-538D-36C5-5664-6F087DA3B299}"/>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2 Peter 1:19</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ESV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411431238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4B5C7858-A11E-6CAB-5764-AFF50E8C6F2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363611F-BCD4-0183-90C4-C4356D66204F}"/>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6F90D1CC-9FC8-1AF9-0002-BC7D980FB383}"/>
              </a:ext>
            </a:extLst>
          </p:cNvPr>
          <p:cNvSpPr txBox="1">
            <a:spLocks noChangeArrowheads="1"/>
          </p:cNvSpPr>
          <p:nvPr/>
        </p:nvSpPr>
        <p:spPr bwMode="auto">
          <a:xfrm>
            <a:off x="183246" y="304800"/>
            <a:ext cx="11795394" cy="47859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God was calling Elijah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to stop weeping over the past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and running away from the present.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It was time for him to start preparing others for the future.</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4EFAE0AC-4CF0-4C7B-43AB-19E9B2CFD46F}"/>
              </a:ext>
            </a:extLst>
          </p:cNvPr>
          <p:cNvSpPr txBox="1">
            <a:spLocks noChangeArrowheads="1"/>
          </p:cNvSpPr>
          <p:nvPr/>
        </p:nvSpPr>
        <p:spPr bwMode="auto">
          <a:xfrm>
            <a:off x="2428871" y="4306431"/>
            <a:ext cx="9534527"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Warren W. Wiersbe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The BE Commentary: OT History</a:t>
            </a: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481</a:t>
            </a:r>
          </a:p>
        </p:txBody>
      </p:sp>
      <p:pic>
        <p:nvPicPr>
          <p:cNvPr id="2" name="Picture 2" descr="Renowned Pastor Warren Wiersbe Passes Away at 89">
            <a:extLst>
              <a:ext uri="{FF2B5EF4-FFF2-40B4-BE49-F238E27FC236}">
                <a16:creationId xmlns:a16="http://schemas.microsoft.com/office/drawing/2014/main" id="{BBAA24CA-6652-9B0E-BFEC-9D2E347CD7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22" t="6294" r="41926" b="16540"/>
          <a:stretch/>
        </p:blipFill>
        <p:spPr bwMode="auto">
          <a:xfrm>
            <a:off x="381000" y="3962400"/>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0C54E357-555A-13DA-3C9E-28E5008643EE}"/>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Exposition Commentary: OT History</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(Colorado Springs, CO: Cook Communications Ministries, 2003)</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757969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3EF1D-00F4-03D6-B669-4399ED9747C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09C6C75-1A56-E14C-359C-D848B4081226}"/>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4839EB65-629C-2AFE-BF78-63E70ED9EFC2}"/>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04BE8B9D-167C-41A5-C6CF-6F4F6D058919}"/>
              </a:ext>
            </a:extLst>
          </p:cNvPr>
          <p:cNvSpPr txBox="1"/>
          <p:nvPr/>
        </p:nvSpPr>
        <p:spPr>
          <a:xfrm>
            <a:off x="152398" y="152401"/>
            <a:ext cx="11887197" cy="5632311"/>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“Even so then,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at this present time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there is a remnant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according to the election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of grace.”</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D08B39A3-1507-147E-C59A-B865A93432F1}"/>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Romans 11:5</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2952083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240812A9-299C-F12C-2452-CF7569CC8D78}"/>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BCA9AB03-0FBB-C53B-89CE-5E7D867BEB92}"/>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26" name="Picture 2">
            <a:extLst>
              <a:ext uri="{FF2B5EF4-FFF2-40B4-BE49-F238E27FC236}">
                <a16:creationId xmlns:a16="http://schemas.microsoft.com/office/drawing/2014/main" id="{7F217332-F3E7-1C16-741B-4E44D2A4D2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30" t="13922" r="18640" b="18703"/>
          <a:stretch/>
        </p:blipFill>
        <p:spPr bwMode="auto">
          <a:xfrm>
            <a:off x="381000" y="3962400"/>
            <a:ext cx="2028667" cy="2581315"/>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EE94AFA3-ACA4-DA62-FAB1-C40C9791345D}"/>
              </a:ext>
            </a:extLst>
          </p:cNvPr>
          <p:cNvSpPr txBox="1">
            <a:spLocks noChangeArrowheads="1"/>
          </p:cNvSpPr>
          <p:nvPr/>
        </p:nvSpPr>
        <p:spPr bwMode="auto">
          <a:xfrm>
            <a:off x="183246" y="304800"/>
            <a:ext cx="11809035" cy="570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fancy that he was an angel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sent from heaven; but the apostle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has assured us that </a:t>
            </a:r>
            <a:r>
              <a:rPr kumimoji="0" lang="en-US" altLang="en-US" sz="8000" b="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he was a man </a:t>
            </a:r>
            <a:br>
              <a:rPr kumimoji="0" lang="en-US" altLang="en-US" sz="8000" b="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subject to like passions </a:t>
            </a:r>
            <a:br>
              <a:rPr kumimoji="0" lang="en-US" altLang="en-US" sz="8000" b="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as we are</a:t>
            </a: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t>
            </a:r>
            <a:b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br>
            <a:br>
              <a:rPr kumimoji="0" lang="en-US" altLang="en-US" sz="54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rPr>
            </a:b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DD953A5B-6482-BAD2-B9DF-5750AEA18EED}"/>
              </a:ext>
            </a:extLst>
          </p:cNvPr>
          <p:cNvSpPr txBox="1">
            <a:spLocks noChangeArrowheads="1"/>
          </p:cNvSpPr>
          <p:nvPr/>
        </p:nvSpPr>
        <p:spPr bwMode="auto">
          <a:xfrm>
            <a:off x="2428873" y="4306431"/>
            <a:ext cx="9534525"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Matthew Henry</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Commentary on the Whole Bible</a:t>
            </a:r>
            <a:r>
              <a:rPr kumimoji="0" lang="en-US" altLang="en-US" sz="3600" b="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517</a:t>
            </a:r>
          </a:p>
        </p:txBody>
      </p:sp>
      <p:sp>
        <p:nvSpPr>
          <p:cNvPr id="5" name="AutoShape 6" descr="Cyril Barber">
            <a:extLst>
              <a:ext uri="{FF2B5EF4-FFF2-40B4-BE49-F238E27FC236}">
                <a16:creationId xmlns:a16="http://schemas.microsoft.com/office/drawing/2014/main" id="{E9F2A95D-999A-1C9C-2E91-FEDA5B9604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15D41E3-296B-9A39-C3F6-64E79BD8A9BB}"/>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Matthew Henry’s Commentary on the Whole Bible</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Vol. 2, Joshua to Esther (</a:t>
            </a:r>
            <a:r>
              <a:rPr lang="en-US" sz="600" dirty="0">
                <a:solidFill>
                  <a:prstClr val="white"/>
                </a:solidFill>
              </a:rPr>
              <a:t>Peabody, MA</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Hendrickson Publishers, 1991)</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659152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AAA9-0077-5F70-41E8-F7FC8FB53A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DB7B-F45C-A1F6-0D36-977072C3E727}"/>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4" name="Rectangle 3">
            <a:extLst>
              <a:ext uri="{FF2B5EF4-FFF2-40B4-BE49-F238E27FC236}">
                <a16:creationId xmlns:a16="http://schemas.microsoft.com/office/drawing/2014/main" id="{A54E8812-23E3-97E9-9DF9-CB4938E91A7D}"/>
              </a:ext>
            </a:extLst>
          </p:cNvPr>
          <p:cNvSpPr/>
          <p:nvPr/>
        </p:nvSpPr>
        <p:spPr>
          <a:xfrm>
            <a:off x="152401" y="152400"/>
            <a:ext cx="11887198" cy="6553199"/>
          </a:xfrm>
          <a:prstGeom prst="rect">
            <a:avLst/>
          </a:prstGeom>
          <a:solidFill>
            <a:srgbClr val="02163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5" name="TextBox 4">
            <a:extLst>
              <a:ext uri="{FF2B5EF4-FFF2-40B4-BE49-F238E27FC236}">
                <a16:creationId xmlns:a16="http://schemas.microsoft.com/office/drawing/2014/main" id="{BF0611AC-C30B-2F18-7C24-8D387D657F44}"/>
              </a:ext>
            </a:extLst>
          </p:cNvPr>
          <p:cNvSpPr txBox="1"/>
          <p:nvPr/>
        </p:nvSpPr>
        <p:spPr>
          <a:xfrm>
            <a:off x="152400" y="2247543"/>
            <a:ext cx="11887197" cy="2400657"/>
          </a:xfrm>
          <a:prstGeom prst="rect">
            <a:avLst/>
          </a:prstGeom>
          <a:noFill/>
        </p:spPr>
        <p:txBody>
          <a:bodyPr wrap="square">
            <a:spAutoFit/>
          </a:bodyPr>
          <a:lstStyle/>
          <a:p>
            <a:pPr algn="ctr"/>
            <a:r>
              <a:rPr lang="en-US" altLang="en-US" sz="15000" b="1" i="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Elisha</a:t>
            </a:r>
            <a:endParaRPr lang="en-US" sz="15000" i="1" dirty="0"/>
          </a:p>
        </p:txBody>
      </p:sp>
    </p:spTree>
    <p:extLst>
      <p:ext uri="{BB962C8B-B14F-4D97-AF65-F5344CB8AC3E}">
        <p14:creationId xmlns:p14="http://schemas.microsoft.com/office/powerpoint/2010/main" val="87420049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8E7EA-AF49-10A2-E5B4-138F44D7FF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AA0845E-736E-CCDC-C9F4-1C81D480F541}"/>
              </a:ext>
            </a:extLst>
          </p:cNvPr>
          <p:cNvSpPr txBox="1"/>
          <p:nvPr/>
        </p:nvSpPr>
        <p:spPr>
          <a:xfrm>
            <a:off x="381000" y="2667000"/>
            <a:ext cx="1143000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a:solidFill>
                  <a:prstClr val="white"/>
                </a:solidFill>
                <a:latin typeface="Arial Black" panose="020B0A04020102020204" pitchFamily="34" charset="0"/>
                <a:cs typeface="AngsanaUPC" panose="02020603050405020304" pitchFamily="18" charset="-34"/>
              </a:rPr>
              <a:t>Elisha was living</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in Abel Meholah (19:16)</a:t>
            </a:r>
            <a:endPar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endParaRPr>
          </a:p>
        </p:txBody>
      </p:sp>
      <p:sp>
        <p:nvSpPr>
          <p:cNvPr id="4" name="TextBox 3">
            <a:extLst>
              <a:ext uri="{FF2B5EF4-FFF2-40B4-BE49-F238E27FC236}">
                <a16:creationId xmlns:a16="http://schemas.microsoft.com/office/drawing/2014/main" id="{A6AB1863-3AB7-6B87-861C-0A5B325454F7}"/>
              </a:ext>
            </a:extLst>
          </p:cNvPr>
          <p:cNvSpPr txBox="1"/>
          <p:nvPr/>
        </p:nvSpPr>
        <p:spPr>
          <a:xfrm>
            <a:off x="5867400" y="66294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a:t>
            </a: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Knowledge Commentary: Old Testament</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 </a:t>
            </a:r>
            <a:r>
              <a:rPr lang="en-US" sz="600" dirty="0">
                <a:solidFill>
                  <a:prstClr val="white"/>
                </a:solidFill>
              </a:rPr>
              <a:t>523</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6230869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3F4E3F"/>
        </a:solidFill>
        <a:effectLst/>
      </p:bgPr>
    </p:bg>
    <p:spTree>
      <p:nvGrpSpPr>
        <p:cNvPr id="1" name="">
          <a:extLst>
            <a:ext uri="{FF2B5EF4-FFF2-40B4-BE49-F238E27FC236}">
              <a16:creationId xmlns:a16="http://schemas.microsoft.com/office/drawing/2014/main" id="{ACB74CA0-A9CE-6917-F12C-3C4F412F00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ECA105A-1642-23EC-3D1E-E5B63F9DAA85}"/>
              </a:ext>
            </a:extLst>
          </p:cNvPr>
          <p:cNvPicPr>
            <a:picLocks noChangeAspect="1"/>
          </p:cNvPicPr>
          <p:nvPr/>
        </p:nvPicPr>
        <p:blipFill rotWithShape="1">
          <a:blip r:embed="rId2">
            <a:extLst>
              <a:ext uri="{28A0092B-C50C-407E-A947-70E740481C1C}">
                <a14:useLocalDpi xmlns:a14="http://schemas.microsoft.com/office/drawing/2010/main" val="0"/>
              </a:ext>
            </a:extLst>
          </a:blip>
          <a:srcRect b="43333"/>
          <a:stretch/>
        </p:blipFill>
        <p:spPr>
          <a:xfrm>
            <a:off x="2362200" y="0"/>
            <a:ext cx="7410427" cy="6858000"/>
          </a:xfrm>
          <a:prstGeom prst="rect">
            <a:avLst/>
          </a:prstGeom>
        </p:spPr>
      </p:pic>
      <p:sp>
        <p:nvSpPr>
          <p:cNvPr id="11" name="Oval 10">
            <a:extLst>
              <a:ext uri="{FF2B5EF4-FFF2-40B4-BE49-F238E27FC236}">
                <a16:creationId xmlns:a16="http://schemas.microsoft.com/office/drawing/2014/main" id="{C0EB375A-2FC9-3A94-3A97-4B59ED425195}"/>
              </a:ext>
            </a:extLst>
          </p:cNvPr>
          <p:cNvSpPr/>
          <p:nvPr/>
        </p:nvSpPr>
        <p:spPr>
          <a:xfrm>
            <a:off x="7223760" y="3124200"/>
            <a:ext cx="548640" cy="54864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34121438"/>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4BD6EF3A-B5B4-37C0-F07E-5C4179AB67A1}"/>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BEBFB36-2665-0379-C230-F1084389713C}"/>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9D486CE9-7A50-5227-48FE-9C5264DBF49C}"/>
              </a:ext>
            </a:extLst>
          </p:cNvPr>
          <p:cNvSpPr txBox="1">
            <a:spLocks noChangeArrowheads="1"/>
          </p:cNvSpPr>
          <p:nvPr/>
        </p:nvSpPr>
        <p:spPr bwMode="auto">
          <a:xfrm>
            <a:off x="183246" y="304800"/>
            <a:ext cx="11780152"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lang="en-US" altLang="en-US" sz="8000" b="1" i="1" dirty="0">
                <a:ln w="12700">
                  <a:noFill/>
                </a:ln>
                <a:solidFill>
                  <a:srgbClr val="02133D"/>
                </a:solidFill>
                <a:latin typeface="AngsanaUPC" panose="02020603050405020304" pitchFamily="18" charset="-34"/>
                <a:cs typeface="AngsanaUPC" panose="02020603050405020304" pitchFamily="18" charset="-34"/>
              </a:rPr>
              <a:t>Through these three men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God would complete the purge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of Baal worship that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Elijah had begun.</a:t>
            </a: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29F87EED-B16B-FB50-C64F-822E484097FD}"/>
              </a:ext>
            </a:extLst>
          </p:cNvPr>
          <p:cNvSpPr txBox="1">
            <a:spLocks noChangeArrowheads="1"/>
          </p:cNvSpPr>
          <p:nvPr/>
        </p:nvSpPr>
        <p:spPr bwMode="auto">
          <a:xfrm>
            <a:off x="2047957" y="4306431"/>
            <a:ext cx="9915441"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Bible  Knowledge Commentary</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 Kings,” Thomas L. Constable, p. 529</a:t>
            </a:r>
          </a:p>
        </p:txBody>
      </p:sp>
      <p:sp>
        <p:nvSpPr>
          <p:cNvPr id="4" name="TextBox 3">
            <a:extLst>
              <a:ext uri="{FF2B5EF4-FFF2-40B4-BE49-F238E27FC236}">
                <a16:creationId xmlns:a16="http://schemas.microsoft.com/office/drawing/2014/main" id="{09AF89D3-72D5-49C7-B4B8-59C071EA1286}"/>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 Testament (Wheaton, IL: Victor Books—Scripture Press Publications, 1985)</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66B961D8-71B5-612C-8080-0C202DE79610}"/>
              </a:ext>
            </a:extLst>
          </p:cNvPr>
          <p:cNvPicPr>
            <a:picLocks noChangeAspect="1"/>
          </p:cNvPicPr>
          <p:nvPr/>
        </p:nvPicPr>
        <p:blipFill>
          <a:blip r:embed="rId2"/>
          <a:stretch>
            <a:fillRect/>
          </a:stretch>
        </p:blipFill>
        <p:spPr>
          <a:xfrm>
            <a:off x="381000" y="3993556"/>
            <a:ext cx="1666957" cy="2559644"/>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506717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4BD6EF3A-B5B4-37C0-F07E-5C4179AB67A1}"/>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BEBFB36-2665-0379-C230-F1084389713C}"/>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9D486CE9-7A50-5227-48FE-9C5264DBF49C}"/>
              </a:ext>
            </a:extLst>
          </p:cNvPr>
          <p:cNvSpPr txBox="1">
            <a:spLocks noChangeArrowheads="1"/>
          </p:cNvSpPr>
          <p:nvPr/>
        </p:nvSpPr>
        <p:spPr bwMode="auto">
          <a:xfrm>
            <a:off x="183246" y="304800"/>
            <a:ext cx="11780152"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lang="en-US" altLang="en-US" sz="8000" b="1" i="1" dirty="0">
                <a:ln w="12700">
                  <a:noFill/>
                </a:ln>
                <a:solidFill>
                  <a:srgbClr val="02133D"/>
                </a:solidFill>
                <a:latin typeface="AngsanaUPC" panose="02020603050405020304" pitchFamily="18" charset="-34"/>
                <a:cs typeface="AngsanaUPC" panose="02020603050405020304" pitchFamily="18" charset="-34"/>
              </a:rPr>
              <a:t>Were it not for the insight into his feelings of fear and discouragement given in this chapter, one might not believe that Elijah was indeed “a man just like us” (James 5:17).</a:t>
            </a: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29F87EED-B16B-FB50-C64F-822E484097FD}"/>
              </a:ext>
            </a:extLst>
          </p:cNvPr>
          <p:cNvSpPr txBox="1">
            <a:spLocks noChangeArrowheads="1"/>
          </p:cNvSpPr>
          <p:nvPr/>
        </p:nvSpPr>
        <p:spPr bwMode="auto">
          <a:xfrm>
            <a:off x="2047957" y="4306431"/>
            <a:ext cx="9915441"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Bible  Knowledge Commentary</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 Kings,” Thomas L. Constable, p. 529</a:t>
            </a:r>
          </a:p>
        </p:txBody>
      </p:sp>
      <p:sp>
        <p:nvSpPr>
          <p:cNvPr id="4" name="TextBox 3">
            <a:extLst>
              <a:ext uri="{FF2B5EF4-FFF2-40B4-BE49-F238E27FC236}">
                <a16:creationId xmlns:a16="http://schemas.microsoft.com/office/drawing/2014/main" id="{09AF89D3-72D5-49C7-B4B8-59C071EA1286}"/>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 Testament (Wheaton, IL: Victor Books—Scripture Press Publications, 1985)</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66B961D8-71B5-612C-8080-0C202DE79610}"/>
              </a:ext>
            </a:extLst>
          </p:cNvPr>
          <p:cNvPicPr>
            <a:picLocks noChangeAspect="1"/>
          </p:cNvPicPr>
          <p:nvPr/>
        </p:nvPicPr>
        <p:blipFill>
          <a:blip r:embed="rId2"/>
          <a:stretch>
            <a:fillRect/>
          </a:stretch>
        </p:blipFill>
        <p:spPr>
          <a:xfrm>
            <a:off x="381000" y="3993556"/>
            <a:ext cx="1666957" cy="2559644"/>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002269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A5733-3B67-0CE5-3060-4263E258CF50}"/>
            </a:ext>
          </a:extLst>
        </p:cNvPr>
        <p:cNvGrpSpPr/>
        <p:nvPr/>
      </p:nvGrpSpPr>
      <p:grpSpPr>
        <a:xfrm>
          <a:off x="0" y="0"/>
          <a:ext cx="0" cy="0"/>
          <a:chOff x="0" y="0"/>
          <a:chExt cx="0" cy="0"/>
        </a:xfrm>
      </p:grpSpPr>
    </p:spTree>
    <p:extLst>
      <p:ext uri="{BB962C8B-B14F-4D97-AF65-F5344CB8AC3E}">
        <p14:creationId xmlns:p14="http://schemas.microsoft.com/office/powerpoint/2010/main" val="361322398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D9777-7360-02F2-AA3D-4719B12EE95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02E4726-C954-F548-6DBF-E2EBE8102E0F}"/>
              </a:ext>
            </a:extLst>
          </p:cNvPr>
          <p:cNvSpPr txBox="1"/>
          <p:nvPr/>
        </p:nvSpPr>
        <p:spPr>
          <a:xfrm>
            <a:off x="381000" y="1548348"/>
            <a:ext cx="11430000" cy="378565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Not only was Elijah not alone,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he was not even essential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to God’s ongoing work,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but found out that he was expendable and replaceable.</a:t>
            </a:r>
          </a:p>
        </p:txBody>
      </p:sp>
    </p:spTree>
    <p:extLst>
      <p:ext uri="{BB962C8B-B14F-4D97-AF65-F5344CB8AC3E}">
        <p14:creationId xmlns:p14="http://schemas.microsoft.com/office/powerpoint/2010/main" val="50863999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FB732-6A8E-900F-6E66-709384720A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160C1E8-E935-9ACE-AF70-74C9932FA8BA}"/>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0954C019-FC38-9AC9-F97A-FCF9FDA98B5F}"/>
              </a:ext>
            </a:extLst>
          </p:cNvPr>
          <p:cNvSpPr/>
          <p:nvPr/>
        </p:nvSpPr>
        <p:spPr>
          <a:xfrm>
            <a:off x="152401" y="152400"/>
            <a:ext cx="11887198" cy="6553199"/>
          </a:xfrm>
          <a:prstGeom prst="rect">
            <a:avLst/>
          </a:prstGeom>
          <a:solidFill>
            <a:srgbClr val="6E04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Tree>
    <p:extLst>
      <p:ext uri="{BB962C8B-B14F-4D97-AF65-F5344CB8AC3E}">
        <p14:creationId xmlns:p14="http://schemas.microsoft.com/office/powerpoint/2010/main" val="372932075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A724C-9174-4F69-C3DE-EB8882586FF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645320E-8001-C23C-12DE-988605D056BD}"/>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52724AB8-3513-47E0-8728-56CA51AF8F84}"/>
              </a:ext>
            </a:extLst>
          </p:cNvPr>
          <p:cNvSpPr/>
          <p:nvPr/>
        </p:nvSpPr>
        <p:spPr>
          <a:xfrm>
            <a:off x="152401" y="152400"/>
            <a:ext cx="11887198" cy="6553199"/>
          </a:xfrm>
          <a:prstGeom prst="rect">
            <a:avLst/>
          </a:prstGeom>
          <a:solidFill>
            <a:srgbClr val="6E04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4" name="TextBox 3">
            <a:extLst>
              <a:ext uri="{FF2B5EF4-FFF2-40B4-BE49-F238E27FC236}">
                <a16:creationId xmlns:a16="http://schemas.microsoft.com/office/drawing/2014/main" id="{72EAEE0A-5322-DD78-6DA1-7AE9F9CE90B3}"/>
              </a:ext>
            </a:extLst>
          </p:cNvPr>
          <p:cNvSpPr txBox="1"/>
          <p:nvPr/>
        </p:nvSpPr>
        <p:spPr>
          <a:xfrm>
            <a:off x="152401" y="228600"/>
            <a:ext cx="11887198" cy="4657814"/>
          </a:xfrm>
          <a:prstGeom prst="rect">
            <a:avLst/>
          </a:prstGeom>
          <a:noFill/>
        </p:spPr>
        <p:txBody>
          <a:bodyPr wrap="square">
            <a:spAutoFit/>
          </a:bodyPr>
          <a:lstStyle/>
          <a:p>
            <a:pPr marL="0" marR="0" lvl="1" algn="ctr" defTabSz="914400" rtl="0" eaLnBrk="1" fontAlgn="base" latinLnBrk="0" hangingPunct="1">
              <a:lnSpc>
                <a:spcPts val="12000"/>
              </a:lnSpc>
              <a:spcBef>
                <a:spcPct val="50000"/>
              </a:spcBef>
              <a:spcAft>
                <a:spcPct val="0"/>
              </a:spcAft>
              <a:buClrTx/>
              <a:buSzTx/>
              <a:tabLst/>
              <a:defRPr/>
            </a:pPr>
            <a:b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br>
            <a: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What do </a:t>
            </a:r>
            <a:b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br>
            <a:r>
              <a:rPr kumimoji="0" lang="en-US" sz="9600" b="1" i="1" u="none" strike="noStrike" kern="1200" cap="none" spc="0" normalizeH="0" baseline="0" noProof="0" dirty="0">
                <a:ln w="19050">
                  <a:solidFill>
                    <a:srgbClr val="051B50"/>
                  </a:solidFill>
                </a:ln>
                <a:solidFill>
                  <a:schemeClr val="bg1"/>
                </a:solidFill>
                <a:effectLst>
                  <a:outerShdw blurRad="38100" dist="38100" dir="2700000" algn="tl">
                    <a:srgbClr val="000000">
                      <a:alpha val="43137"/>
                    </a:srgbClr>
                  </a:outerShdw>
                </a:effectLst>
                <a:uLnTx/>
                <a:uFillTx/>
                <a:latin typeface="Tw Cen MT Condensed" panose="020B0606020104020203" pitchFamily="34" charset="0"/>
              </a:rPr>
              <a:t>we do now?</a:t>
            </a:r>
          </a:p>
        </p:txBody>
      </p:sp>
    </p:spTree>
    <p:extLst>
      <p:ext uri="{BB962C8B-B14F-4D97-AF65-F5344CB8AC3E}">
        <p14:creationId xmlns:p14="http://schemas.microsoft.com/office/powerpoint/2010/main" val="132740684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3C486B"/>
        </a:solidFill>
        <a:effectLst/>
      </p:bgPr>
    </p:bg>
    <p:spTree>
      <p:nvGrpSpPr>
        <p:cNvPr id="1" name="">
          <a:extLst>
            <a:ext uri="{FF2B5EF4-FFF2-40B4-BE49-F238E27FC236}">
              <a16:creationId xmlns:a16="http://schemas.microsoft.com/office/drawing/2014/main" id="{83A71B27-78F5-96A8-3C3A-FA8E8595451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933BE41-11A2-563E-1162-1011EFD2B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598" y="0"/>
            <a:ext cx="6864804" cy="6858000"/>
          </a:xfrm>
          <a:prstGeom prst="rect">
            <a:avLst/>
          </a:prstGeom>
        </p:spPr>
      </p:pic>
    </p:spTree>
    <p:extLst>
      <p:ext uri="{BB962C8B-B14F-4D97-AF65-F5344CB8AC3E}">
        <p14:creationId xmlns:p14="http://schemas.microsoft.com/office/powerpoint/2010/main" val="85074763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AAA9-0077-5F70-41E8-F7FC8FB53A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DB7B-F45C-A1F6-0D36-977072C3E727}"/>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4" name="Rectangle 3">
            <a:extLst>
              <a:ext uri="{FF2B5EF4-FFF2-40B4-BE49-F238E27FC236}">
                <a16:creationId xmlns:a16="http://schemas.microsoft.com/office/drawing/2014/main" id="{A54E8812-23E3-97E9-9DF9-CB4938E91A7D}"/>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2051EA87-5FFA-ACA2-8227-58CA1A406457}"/>
              </a:ext>
            </a:extLst>
          </p:cNvPr>
          <p:cNvSpPr txBox="1"/>
          <p:nvPr/>
        </p:nvSpPr>
        <p:spPr>
          <a:xfrm>
            <a:off x="152398" y="152401"/>
            <a:ext cx="11887197" cy="4524315"/>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“Elijah was a man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with a nature like ours,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and he prayed earnestly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that it would not rain; </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240AB025-3E25-9B4B-61B1-8F3437F69C3E}"/>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James 5:17</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208595981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D9D6A-CCFE-E72D-590B-9D9F43D08BF4}"/>
            </a:ext>
          </a:extLst>
        </p:cNvPr>
        <p:cNvGrpSpPr/>
        <p:nvPr/>
      </p:nvGrpSpPr>
      <p:grpSpPr>
        <a:xfrm>
          <a:off x="0" y="0"/>
          <a:ext cx="0" cy="0"/>
          <a:chOff x="0" y="0"/>
          <a:chExt cx="0" cy="0"/>
        </a:xfrm>
      </p:grpSpPr>
    </p:spTree>
    <p:extLst>
      <p:ext uri="{BB962C8B-B14F-4D97-AF65-F5344CB8AC3E}">
        <p14:creationId xmlns:p14="http://schemas.microsoft.com/office/powerpoint/2010/main" val="130757133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7E198-0C6E-4E22-079F-AA539ED9B4D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B41C9D3-8BEB-C6F1-687D-F963DF072DA4}"/>
              </a:ext>
            </a:extLst>
          </p:cNvPr>
          <p:cNvSpPr txBox="1"/>
          <p:nvPr/>
        </p:nvSpPr>
        <p:spPr>
          <a:xfrm>
            <a:off x="381000" y="1548348"/>
            <a:ext cx="114300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Before you quit:</a:t>
            </a:r>
          </a:p>
        </p:txBody>
      </p:sp>
    </p:spTree>
    <p:extLst>
      <p:ext uri="{BB962C8B-B14F-4D97-AF65-F5344CB8AC3E}">
        <p14:creationId xmlns:p14="http://schemas.microsoft.com/office/powerpoint/2010/main" val="57894261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7E198-0C6E-4E22-079F-AA539ED9B4D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B41C9D3-8BEB-C6F1-687D-F963DF072DA4}"/>
              </a:ext>
            </a:extLst>
          </p:cNvPr>
          <p:cNvSpPr txBox="1"/>
          <p:nvPr/>
        </p:nvSpPr>
        <p:spPr>
          <a:xfrm>
            <a:off x="381000" y="1548348"/>
            <a:ext cx="1143000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Before you quit:</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sz="4800" dirty="0">
                <a:solidFill>
                  <a:prstClr val="white"/>
                </a:solidFill>
                <a:latin typeface="Arial Black" panose="020B0A04020102020204" pitchFamily="34" charset="0"/>
                <a:cs typeface="AngsanaUPC" panose="02020603050405020304" pitchFamily="18" charset="-34"/>
              </a:rPr>
              <a:t>Get some sleep (v. 5)</a:t>
            </a:r>
          </a:p>
        </p:txBody>
      </p:sp>
    </p:spTree>
    <p:extLst>
      <p:ext uri="{BB962C8B-B14F-4D97-AF65-F5344CB8AC3E}">
        <p14:creationId xmlns:p14="http://schemas.microsoft.com/office/powerpoint/2010/main" val="225275490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7E198-0C6E-4E22-079F-AA539ED9B4D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B41C9D3-8BEB-C6F1-687D-F963DF072DA4}"/>
              </a:ext>
            </a:extLst>
          </p:cNvPr>
          <p:cNvSpPr txBox="1"/>
          <p:nvPr/>
        </p:nvSpPr>
        <p:spPr>
          <a:xfrm>
            <a:off x="381000" y="1548348"/>
            <a:ext cx="11430000"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Before you quit:</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sz="4800" dirty="0">
                <a:solidFill>
                  <a:prstClr val="white"/>
                </a:solidFill>
                <a:latin typeface="Arial Black" panose="020B0A04020102020204" pitchFamily="34" charset="0"/>
                <a:cs typeface="AngsanaUPC" panose="02020603050405020304" pitchFamily="18" charset="-34"/>
              </a:rPr>
              <a:t>Get some sleep (v. 5)</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sz="4800" dirty="0">
                <a:solidFill>
                  <a:prstClr val="white"/>
                </a:solidFill>
                <a:latin typeface="Arial Black" panose="020B0A04020102020204" pitchFamily="34" charset="0"/>
                <a:cs typeface="AngsanaUPC" panose="02020603050405020304" pitchFamily="18" charset="-34"/>
              </a:rPr>
              <a:t>Gain some strength (v. 6)</a:t>
            </a:r>
          </a:p>
        </p:txBody>
      </p:sp>
    </p:spTree>
    <p:extLst>
      <p:ext uri="{BB962C8B-B14F-4D97-AF65-F5344CB8AC3E}">
        <p14:creationId xmlns:p14="http://schemas.microsoft.com/office/powerpoint/2010/main" val="21024214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7E198-0C6E-4E22-079F-AA539ED9B4D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B41C9D3-8BEB-C6F1-687D-F963DF072DA4}"/>
              </a:ext>
            </a:extLst>
          </p:cNvPr>
          <p:cNvSpPr txBox="1"/>
          <p:nvPr/>
        </p:nvSpPr>
        <p:spPr>
          <a:xfrm>
            <a:off x="381000" y="1548348"/>
            <a:ext cx="11430000" cy="304698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Before you quit:</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sz="4800" dirty="0">
                <a:solidFill>
                  <a:prstClr val="white"/>
                </a:solidFill>
                <a:latin typeface="Arial Black" panose="020B0A04020102020204" pitchFamily="34" charset="0"/>
                <a:cs typeface="AngsanaUPC" panose="02020603050405020304" pitchFamily="18" charset="-34"/>
              </a:rPr>
              <a:t>Get some sleep (v. 5)</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sz="4800" dirty="0">
                <a:solidFill>
                  <a:prstClr val="white"/>
                </a:solidFill>
                <a:latin typeface="Arial Black" panose="020B0A04020102020204" pitchFamily="34" charset="0"/>
                <a:cs typeface="AngsanaUPC" panose="02020603050405020304" pitchFamily="18" charset="-34"/>
              </a:rPr>
              <a:t>Gain some strength (v. 6)</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sz="4800" dirty="0">
                <a:solidFill>
                  <a:prstClr val="white"/>
                </a:solidFill>
                <a:latin typeface="Arial Black" panose="020B0A04020102020204" pitchFamily="34" charset="0"/>
                <a:cs typeface="AngsanaUPC" panose="02020603050405020304" pitchFamily="18" charset="-34"/>
              </a:rPr>
              <a:t>Grow in </a:t>
            </a: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the Scriptures</a:t>
            </a:r>
            <a:endParaRPr lang="en-US" sz="4800" dirty="0">
              <a:solidFill>
                <a:prstClr val="white"/>
              </a:solidFill>
              <a:latin typeface="Arial Black" panose="020B0A04020102020204" pitchFamily="34" charset="0"/>
              <a:cs typeface="AngsanaUPC" panose="02020603050405020304" pitchFamily="18" charset="-34"/>
            </a:endParaRPr>
          </a:p>
        </p:txBody>
      </p:sp>
    </p:spTree>
    <p:extLst>
      <p:ext uri="{BB962C8B-B14F-4D97-AF65-F5344CB8AC3E}">
        <p14:creationId xmlns:p14="http://schemas.microsoft.com/office/powerpoint/2010/main" val="224670386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7E198-0C6E-4E22-079F-AA539ED9B4D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B41C9D3-8BEB-C6F1-687D-F963DF072DA4}"/>
              </a:ext>
            </a:extLst>
          </p:cNvPr>
          <p:cNvSpPr txBox="1"/>
          <p:nvPr/>
        </p:nvSpPr>
        <p:spPr>
          <a:xfrm>
            <a:off x="381000" y="1548348"/>
            <a:ext cx="11430000" cy="378565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Before you quit:</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sz="4800" dirty="0">
                <a:solidFill>
                  <a:prstClr val="white"/>
                </a:solidFill>
                <a:latin typeface="Arial Black" panose="020B0A04020102020204" pitchFamily="34" charset="0"/>
                <a:cs typeface="AngsanaUPC" panose="02020603050405020304" pitchFamily="18" charset="-34"/>
              </a:rPr>
              <a:t>Get some sleep (v. 5)</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sz="4800" dirty="0">
                <a:solidFill>
                  <a:prstClr val="white"/>
                </a:solidFill>
                <a:latin typeface="Arial Black" panose="020B0A04020102020204" pitchFamily="34" charset="0"/>
                <a:cs typeface="AngsanaUPC" panose="02020603050405020304" pitchFamily="18" charset="-34"/>
              </a:rPr>
              <a:t>Gain some strength (v. 6)</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sz="4800" dirty="0">
                <a:solidFill>
                  <a:prstClr val="white"/>
                </a:solidFill>
                <a:latin typeface="Arial Black" panose="020B0A04020102020204" pitchFamily="34" charset="0"/>
                <a:cs typeface="AngsanaUPC" panose="02020603050405020304" pitchFamily="18" charset="-34"/>
              </a:rPr>
              <a:t>Grow in </a:t>
            </a: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the Scriptures</a:t>
            </a:r>
            <a:endParaRPr lang="en-US" sz="4800" dirty="0">
              <a:solidFill>
                <a:prstClr val="white"/>
              </a:solidFill>
              <a:latin typeface="Arial Black" panose="020B0A04020102020204" pitchFamily="34" charset="0"/>
              <a:cs typeface="AngsanaUPC" panose="02020603050405020304" pitchFamily="18" charset="-34"/>
            </a:endParaRP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Go to the Savior</a:t>
            </a:r>
          </a:p>
        </p:txBody>
      </p:sp>
    </p:spTree>
    <p:extLst>
      <p:ext uri="{BB962C8B-B14F-4D97-AF65-F5344CB8AC3E}">
        <p14:creationId xmlns:p14="http://schemas.microsoft.com/office/powerpoint/2010/main" val="85015342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B13287-6ADE-E2F2-8087-4C6A9214E655}"/>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71600624-46FE-5ACA-195E-E1E6D3014B14}"/>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22553EAC-5C62-5C0D-8303-997A5B19BA99}"/>
              </a:ext>
            </a:extLst>
          </p:cNvPr>
          <p:cNvSpPr txBox="1"/>
          <p:nvPr/>
        </p:nvSpPr>
        <p:spPr>
          <a:xfrm>
            <a:off x="152398" y="152401"/>
            <a:ext cx="11887197" cy="5632311"/>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“For God </a:t>
            </a:r>
            <a:r>
              <a:rPr lang="en-US" sz="7200" b="1" i="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is</a:t>
            </a: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 not unjust </a:t>
            </a:r>
            <a:b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b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to forget your work </a:t>
            </a:r>
            <a:b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b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and labor of love </a:t>
            </a:r>
            <a:b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b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which you have shown </a:t>
            </a:r>
            <a:b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b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toward His name....</a:t>
            </a: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386F74F2-5568-620E-1D03-BC078D61CEA0}"/>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Hebrews 6:10</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423764377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rgbClr val="3F5667"/>
        </a:solidFill>
        <a:effectLst/>
      </p:bgPr>
    </p:bg>
    <p:spTree>
      <p:nvGrpSpPr>
        <p:cNvPr id="1" name="">
          <a:extLst>
            <a:ext uri="{FF2B5EF4-FFF2-40B4-BE49-F238E27FC236}">
              <a16:creationId xmlns:a16="http://schemas.microsoft.com/office/drawing/2014/main" id="{83A71B27-78F5-96A8-3C3A-FA8E8595451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FEC250B-E4CC-B80B-7069-28259A20B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076821869"/>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D8B51-AE28-4C6A-E7C5-7F264ECA0EB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96E21C7-E1AC-D7FE-9AF5-D6F239B90D84}"/>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14" name="Rectangle 13">
            <a:extLst>
              <a:ext uri="{FF2B5EF4-FFF2-40B4-BE49-F238E27FC236}">
                <a16:creationId xmlns:a16="http://schemas.microsoft.com/office/drawing/2014/main" id="{D7D5DDC5-B6F1-9267-738C-69907339D045}"/>
              </a:ext>
            </a:extLst>
          </p:cNvPr>
          <p:cNvSpPr/>
          <p:nvPr/>
        </p:nvSpPr>
        <p:spPr>
          <a:xfrm>
            <a:off x="152399" y="3886200"/>
            <a:ext cx="11887199" cy="2743199"/>
          </a:xfrm>
          <a:prstGeom prst="rect">
            <a:avLst/>
          </a:prstGeom>
          <a:solidFill>
            <a:srgbClr val="783867">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Box 4">
            <a:extLst>
              <a:ext uri="{FF2B5EF4-FFF2-40B4-BE49-F238E27FC236}">
                <a16:creationId xmlns:a16="http://schemas.microsoft.com/office/drawing/2014/main" id="{20BD37DC-C0B3-9DAE-5A44-7EF6E1FAE684}"/>
              </a:ext>
            </a:extLst>
          </p:cNvPr>
          <p:cNvSpPr txBox="1">
            <a:spLocks noChangeArrowheads="1"/>
          </p:cNvSpPr>
          <p:nvPr/>
        </p:nvSpPr>
        <p:spPr bwMode="auto">
          <a:xfrm>
            <a:off x="152400" y="4038600"/>
            <a:ext cx="11887198" cy="2462213"/>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6600" b="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Elijah: When You’re </a:t>
            </a:r>
            <a:br>
              <a:rPr lang="en-US" altLang="en-US" sz="6000" b="1" dirty="0">
                <a:ln w="19050">
                  <a:solidFill>
                    <a:srgbClr val="4E4D55"/>
                  </a:solidFill>
                </a:ln>
                <a:solidFill>
                  <a:schemeClr val="bg1"/>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br>
            <a:r>
              <a:rPr lang="en-US" altLang="en-US" sz="8800" b="1" i="1" dirty="0">
                <a:ln w="19050">
                  <a:solidFill>
                    <a:srgbClr val="402A89"/>
                  </a:solidFill>
                </a:ln>
                <a:solidFill>
                  <a:srgbClr val="FFC803"/>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Ready To Quit</a:t>
            </a:r>
            <a:endParaRPr kumimoji="0" lang="en-US" altLang="en-US" sz="8800" b="1" i="1" u="none" strike="noStrike" kern="1200" cap="none" spc="0" normalizeH="0" baseline="0" noProof="0" dirty="0">
              <a:ln w="19050">
                <a:solidFill>
                  <a:srgbClr val="402A89"/>
                </a:solidFill>
              </a:ln>
              <a:solidFill>
                <a:srgbClr val="FFC803"/>
              </a:solidFill>
              <a:effectLst>
                <a:outerShdw blurRad="38100" dist="38100" dir="2700000" algn="tl">
                  <a:srgbClr val="000000">
                    <a:alpha val="43137"/>
                  </a:srgbClr>
                </a:outerShdw>
              </a:effectLst>
              <a:uLnTx/>
              <a:uFillTx/>
              <a:latin typeface="Eras Bold ITC" panose="020B0907030504020204" pitchFamily="34" charset="0"/>
              <a:ea typeface="Segoe UI Black" panose="020B0A02040204020203"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05816007-4561-126B-126F-7EE8F0CA8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960435"/>
            <a:ext cx="1092833" cy="2068765"/>
          </a:xfrm>
          <a:prstGeom prst="rect">
            <a:avLst/>
          </a:prstGeom>
        </p:spPr>
      </p:pic>
      <p:sp>
        <p:nvSpPr>
          <p:cNvPr id="4" name="Oval 3">
            <a:extLst>
              <a:ext uri="{FF2B5EF4-FFF2-40B4-BE49-F238E27FC236}">
                <a16:creationId xmlns:a16="http://schemas.microsoft.com/office/drawing/2014/main" id="{EA8AD07F-A055-9A3C-735D-7FA34B090328}"/>
              </a:ext>
            </a:extLst>
          </p:cNvPr>
          <p:cNvSpPr/>
          <p:nvPr/>
        </p:nvSpPr>
        <p:spPr>
          <a:xfrm>
            <a:off x="7620000" y="152400"/>
            <a:ext cx="4419600" cy="1371600"/>
          </a:xfrm>
          <a:prstGeom prst="ellipse">
            <a:avLst/>
          </a:prstGeom>
          <a:solidFill>
            <a:schemeClr val="bg1"/>
          </a:solidFill>
          <a:ln>
            <a:solidFill>
              <a:srgbClr val="3D5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3">
            <a:extLst>
              <a:ext uri="{FF2B5EF4-FFF2-40B4-BE49-F238E27FC236}">
                <a16:creationId xmlns:a16="http://schemas.microsoft.com/office/drawing/2014/main" id="{74B025A2-9099-FE17-3883-2A83EF681F2F}"/>
              </a:ext>
            </a:extLst>
          </p:cNvPr>
          <p:cNvSpPr txBox="1">
            <a:spLocks noChangeArrowheads="1"/>
          </p:cNvSpPr>
          <p:nvPr/>
        </p:nvSpPr>
        <p:spPr bwMode="auto">
          <a:xfrm>
            <a:off x="7698459" y="304800"/>
            <a:ext cx="42649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3D5265"/>
                </a:solidFill>
                <a:effectLst/>
                <a:uLnTx/>
                <a:uFillTx/>
                <a:latin typeface="Eras Bold ITC" panose="020B0907030504020204" pitchFamily="34" charset="0"/>
                <a:ea typeface="Arial Unicode MS" pitchFamily="34" charset="-128"/>
                <a:cs typeface="Arial" panose="020B0604020202020204" pitchFamily="34" charset="0"/>
              </a:rPr>
              <a:t>Paul J. Scharf, M.Div.</a:t>
            </a:r>
            <a:br>
              <a:rPr kumimoji="0" lang="en-US" altLang="en-US" sz="2400" b="1" i="0" u="none" strike="noStrike" kern="1200" cap="none" spc="0" normalizeH="0" baseline="0" noProof="0" dirty="0">
                <a:ln>
                  <a:noFill/>
                </a:ln>
                <a:solidFill>
                  <a:srgbClr val="3D5265"/>
                </a:solidFill>
                <a:effectLst/>
                <a:uLnTx/>
                <a:uFillTx/>
                <a:latin typeface="Eras Bold ITC" panose="020B0907030504020204" pitchFamily="34" charset="0"/>
                <a:ea typeface="Arial Unicode MS" pitchFamily="34" charset="-128"/>
                <a:cs typeface="Arial" panose="020B0604020202020204" pitchFamily="34" charset="0"/>
              </a:rPr>
            </a:br>
            <a:r>
              <a:rPr kumimoji="0" lang="en-US" altLang="en-US" sz="1800" b="1" i="0" u="none" strike="noStrike" kern="1200" cap="none" spc="0" normalizeH="0" baseline="0" noProof="0" dirty="0">
                <a:ln>
                  <a:noFill/>
                </a:ln>
                <a:solidFill>
                  <a:srgbClr val="3D5265"/>
                </a:solidFill>
                <a:effectLst/>
                <a:uLnTx/>
                <a:uFillTx/>
                <a:latin typeface="Candara" panose="020E0502030303020204" pitchFamily="34" charset="0"/>
                <a:ea typeface="Arial Unicode MS" pitchFamily="34" charset="-128"/>
                <a:cs typeface="Arial" panose="020B0604020202020204" pitchFamily="34" charset="0"/>
              </a:rPr>
              <a:t>Church Ministries Representative         </a:t>
            </a:r>
            <a:br>
              <a:rPr kumimoji="0" lang="en-US" altLang="en-US" sz="1800" b="1" i="0" u="none" strike="noStrike" kern="1200" cap="none" spc="0" normalizeH="0" baseline="0" noProof="0" dirty="0">
                <a:ln>
                  <a:noFill/>
                </a:ln>
                <a:solidFill>
                  <a:srgbClr val="3D5265"/>
                </a:solidFill>
                <a:effectLst/>
                <a:uLnTx/>
                <a:uFillTx/>
                <a:latin typeface="Candara" panose="020E0502030303020204" pitchFamily="34" charset="0"/>
                <a:ea typeface="Arial Unicode MS" pitchFamily="34" charset="-128"/>
                <a:cs typeface="Arial" panose="020B0604020202020204" pitchFamily="34" charset="0"/>
              </a:rPr>
            </a:br>
            <a:r>
              <a:rPr kumimoji="0" lang="en-US" altLang="en-US" sz="1800" b="1" i="0" u="none" strike="noStrike" kern="1200" cap="none" spc="0" normalizeH="0" baseline="0" noProof="0" dirty="0">
                <a:ln>
                  <a:noFill/>
                </a:ln>
                <a:solidFill>
                  <a:srgbClr val="3D5265"/>
                </a:solidFill>
                <a:effectLst/>
                <a:uLnTx/>
                <a:uFillTx/>
                <a:latin typeface="Candara" panose="020E0502030303020204" pitchFamily="34" charset="0"/>
                <a:ea typeface="Arial Unicode MS" pitchFamily="34" charset="-128"/>
                <a:cs typeface="Arial" panose="020B0604020202020204" pitchFamily="34" charset="0"/>
              </a:rPr>
              <a:t>foi.org/scharf         pscharf@foi.org</a:t>
            </a:r>
          </a:p>
        </p:txBody>
      </p:sp>
      <p:sp>
        <p:nvSpPr>
          <p:cNvPr id="12" name="Flowchart: Connector 11">
            <a:extLst>
              <a:ext uri="{FF2B5EF4-FFF2-40B4-BE49-F238E27FC236}">
                <a16:creationId xmlns:a16="http://schemas.microsoft.com/office/drawing/2014/main" id="{C4FF5275-BDF2-23D1-0BFD-2BC7DE57081A}"/>
              </a:ext>
            </a:extLst>
          </p:cNvPr>
          <p:cNvSpPr/>
          <p:nvPr/>
        </p:nvSpPr>
        <p:spPr>
          <a:xfrm>
            <a:off x="9601200" y="1066800"/>
            <a:ext cx="152400" cy="152400"/>
          </a:xfrm>
          <a:prstGeom prst="flowChartConnector">
            <a:avLst/>
          </a:prstGeom>
          <a:solidFill>
            <a:srgbClr val="3D5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Times New Roman"/>
              <a:ea typeface="+mn-ea"/>
              <a:cs typeface="Arial"/>
            </a:endParaRPr>
          </a:p>
        </p:txBody>
      </p:sp>
    </p:spTree>
    <p:extLst>
      <p:ext uri="{BB962C8B-B14F-4D97-AF65-F5344CB8AC3E}">
        <p14:creationId xmlns:p14="http://schemas.microsoft.com/office/powerpoint/2010/main" val="3999913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AAA9-0077-5F70-41E8-F7FC8FB53A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DB7B-F45C-A1F6-0D36-977072C3E727}"/>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4" name="Rectangle 3">
            <a:extLst>
              <a:ext uri="{FF2B5EF4-FFF2-40B4-BE49-F238E27FC236}">
                <a16:creationId xmlns:a16="http://schemas.microsoft.com/office/drawing/2014/main" id="{A54E8812-23E3-97E9-9DF9-CB4938E91A7D}"/>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2051EA87-5FFA-ACA2-8227-58CA1A406457}"/>
              </a:ext>
            </a:extLst>
          </p:cNvPr>
          <p:cNvSpPr txBox="1"/>
          <p:nvPr/>
        </p:nvSpPr>
        <p:spPr>
          <a:xfrm>
            <a:off x="152398" y="152401"/>
            <a:ext cx="11887197" cy="4524315"/>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and it did not rain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on the land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for three years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and six months.</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240AB025-3E25-9B4B-61B1-8F3437F69C3E}"/>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James 5:17</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1248104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FCD68-B869-E891-50DB-CBC9C5E6BFD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D39B731-FFF3-1D2D-0382-E1ACC1512751}"/>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pic>
        <p:nvPicPr>
          <p:cNvPr id="3" name="Picture 2">
            <a:extLst>
              <a:ext uri="{FF2B5EF4-FFF2-40B4-BE49-F238E27FC236}">
                <a16:creationId xmlns:a16="http://schemas.microsoft.com/office/drawing/2014/main" id="{20B1A525-031C-960B-7604-6BF7420E70FE}"/>
              </a:ext>
            </a:extLst>
          </p:cNvPr>
          <p:cNvPicPr>
            <a:picLocks noChangeAspect="1"/>
          </p:cNvPicPr>
          <p:nvPr/>
        </p:nvPicPr>
        <p:blipFill>
          <a:blip r:embed="rId3"/>
          <a:stretch>
            <a:fillRect/>
          </a:stretch>
        </p:blipFill>
        <p:spPr>
          <a:xfrm>
            <a:off x="151885" y="152116"/>
            <a:ext cx="11888230" cy="6553768"/>
          </a:xfrm>
          <a:prstGeom prst="rect">
            <a:avLst/>
          </a:prstGeom>
        </p:spPr>
      </p:pic>
      <p:sp>
        <p:nvSpPr>
          <p:cNvPr id="8" name="TextBox 7">
            <a:extLst>
              <a:ext uri="{FF2B5EF4-FFF2-40B4-BE49-F238E27FC236}">
                <a16:creationId xmlns:a16="http://schemas.microsoft.com/office/drawing/2014/main" id="{D2DAC7F5-7EA7-EE9D-EA23-8310E540E96A}"/>
              </a:ext>
            </a:extLst>
          </p:cNvPr>
          <p:cNvSpPr txBox="1"/>
          <p:nvPr/>
        </p:nvSpPr>
        <p:spPr>
          <a:xfrm>
            <a:off x="152398" y="152401"/>
            <a:ext cx="11887197" cy="4524315"/>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And he prayed again,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and the heaven gave rain,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and the earth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produced its fruit.”</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A0140AC1-8B09-2649-32A3-86C5B197862E}"/>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James 5:18</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3757959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C901B431-ADA8-065C-AE23-65584E183154}"/>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4621D7D8-6DCB-2B5A-0F81-5A8826FC87A0}"/>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BA22709F-D37C-F9B6-61F4-0A0061A56DCA}"/>
              </a:ext>
            </a:extLst>
          </p:cNvPr>
          <p:cNvSpPr txBox="1">
            <a:spLocks noChangeArrowheads="1"/>
          </p:cNvSpPr>
          <p:nvPr/>
        </p:nvSpPr>
        <p:spPr bwMode="auto">
          <a:xfrm>
            <a:off x="183246" y="304800"/>
            <a:ext cx="11809035" cy="477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Like a meteor suddenly flashing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across the darkened sky,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Elijah appears on the scene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without genealogy, </a:t>
            </a:r>
            <a:b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br>
            <a:br>
              <a:rPr kumimoji="0" lang="en-US" altLang="en-US" sz="54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rPr>
            </a:b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023352F8-36F8-2287-B0E8-CD3CDC7BF573}"/>
              </a:ext>
            </a:extLst>
          </p:cNvPr>
          <p:cNvSpPr txBox="1">
            <a:spLocks noChangeArrowheads="1"/>
          </p:cNvSpPr>
          <p:nvPr/>
        </p:nvSpPr>
        <p:spPr bwMode="auto">
          <a:xfrm>
            <a:off x="2428873" y="4306431"/>
            <a:ext cx="9534525"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Dr. John C. Whitcomb</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Israel: From Conquest to Exile</a:t>
            </a:r>
            <a:r>
              <a:rPr kumimoji="0" lang="en-US" altLang="en-US" sz="3600" b="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386</a:t>
            </a:r>
          </a:p>
        </p:txBody>
      </p:sp>
      <p:sp>
        <p:nvSpPr>
          <p:cNvPr id="5" name="AutoShape 6" descr="Cyril Barber">
            <a:extLst>
              <a:ext uri="{FF2B5EF4-FFF2-40B4-BE49-F238E27FC236}">
                <a16:creationId xmlns:a16="http://schemas.microsoft.com/office/drawing/2014/main" id="{071F69AF-141E-A7F8-F8E9-7910955DC97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80180A7F-29BE-51F2-799D-5BC6ABBB60F7}"/>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(Winona Lake, IN: BMH Books, 1989)</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6">
            <a:extLst>
              <a:ext uri="{FF2B5EF4-FFF2-40B4-BE49-F238E27FC236}">
                <a16:creationId xmlns:a16="http://schemas.microsoft.com/office/drawing/2014/main" id="{3719FCE1-F720-4480-6128-0997F3EE7AE6}"/>
              </a:ext>
            </a:extLst>
          </p:cNvPr>
          <p:cNvPicPr preferRelativeResize="0">
            <a:picLocks noChangeAspect="1" noChangeArrowheads="1"/>
          </p:cNvPicPr>
          <p:nvPr/>
        </p:nvPicPr>
        <p:blipFill rotWithShape="1">
          <a:blip r:embed="rId2">
            <a:extLst>
              <a:ext uri="{28A0092B-C50C-407E-A947-70E740481C1C}">
                <a14:useLocalDpi xmlns:a14="http://schemas.microsoft.com/office/drawing/2010/main" val="0"/>
              </a:ext>
            </a:extLst>
          </a:blip>
          <a:srcRect l="14680" t="5050" r="3595" b="18886"/>
          <a:stretch/>
        </p:blipFill>
        <p:spPr bwMode="auto">
          <a:xfrm>
            <a:off x="390529" y="3962400"/>
            <a:ext cx="2047871" cy="2590801"/>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9532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E0478772-7504-CCAE-1FFB-A9B49D8ED551}"/>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3B3FAB3C-0F03-1D56-E24D-48D851C8C3B4}"/>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65081A48-955E-C09F-1447-55C16140598E}"/>
              </a:ext>
            </a:extLst>
          </p:cNvPr>
          <p:cNvSpPr txBox="1">
            <a:spLocks noChangeArrowheads="1"/>
          </p:cNvSpPr>
          <p:nvPr/>
        </p:nvSpPr>
        <p:spPr bwMode="auto">
          <a:xfrm>
            <a:off x="183246" y="304800"/>
            <a:ext cx="11809035" cy="293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without historical background,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and without warning. </a:t>
            </a:r>
            <a:b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br>
            <a:br>
              <a:rPr kumimoji="0" lang="en-US" altLang="en-US" sz="54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rPr>
            </a:b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A3725B6E-9AA4-B44D-94A7-745A3F4F45AC}"/>
              </a:ext>
            </a:extLst>
          </p:cNvPr>
          <p:cNvSpPr txBox="1">
            <a:spLocks noChangeArrowheads="1"/>
          </p:cNvSpPr>
          <p:nvPr/>
        </p:nvSpPr>
        <p:spPr bwMode="auto">
          <a:xfrm>
            <a:off x="2428873" y="4306431"/>
            <a:ext cx="9534525"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Dr. John C. Whitcomb</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Israel: From Conquest to Exile</a:t>
            </a:r>
            <a:r>
              <a:rPr kumimoji="0" lang="en-US" altLang="en-US" sz="3600" b="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386</a:t>
            </a:r>
          </a:p>
        </p:txBody>
      </p:sp>
      <p:sp>
        <p:nvSpPr>
          <p:cNvPr id="5" name="AutoShape 6" descr="Cyril Barber">
            <a:extLst>
              <a:ext uri="{FF2B5EF4-FFF2-40B4-BE49-F238E27FC236}">
                <a16:creationId xmlns:a16="http://schemas.microsoft.com/office/drawing/2014/main" id="{14EE47F9-5163-A981-CE1A-705507CAC7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E46B0265-3735-EC55-A8CE-DA0834657D03}"/>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(Winona Lake, IN: BMH Books, 1989)</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6">
            <a:extLst>
              <a:ext uri="{FF2B5EF4-FFF2-40B4-BE49-F238E27FC236}">
                <a16:creationId xmlns:a16="http://schemas.microsoft.com/office/drawing/2014/main" id="{773E2E4A-9FB6-A299-173E-5B62B310036C}"/>
              </a:ext>
            </a:extLst>
          </p:cNvPr>
          <p:cNvPicPr preferRelativeResize="0">
            <a:picLocks noChangeAspect="1" noChangeArrowheads="1"/>
          </p:cNvPicPr>
          <p:nvPr/>
        </p:nvPicPr>
        <p:blipFill rotWithShape="1">
          <a:blip r:embed="rId2">
            <a:extLst>
              <a:ext uri="{28A0092B-C50C-407E-A947-70E740481C1C}">
                <a14:useLocalDpi xmlns:a14="http://schemas.microsoft.com/office/drawing/2010/main" val="0"/>
              </a:ext>
            </a:extLst>
          </a:blip>
          <a:srcRect l="14680" t="5050" r="3595" b="18886"/>
          <a:stretch/>
        </p:blipFill>
        <p:spPr bwMode="auto">
          <a:xfrm>
            <a:off x="390529" y="3962400"/>
            <a:ext cx="2047871" cy="2590801"/>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3756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672E58C3-03B8-6E16-FF2B-7D0490DBF7A8}"/>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EF677BF8-7975-52C6-5C7F-85E56D16D17E}"/>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E5C753A9-8DE3-4643-B06E-8B249C1FA99D}"/>
              </a:ext>
            </a:extLst>
          </p:cNvPr>
          <p:cNvSpPr txBox="1">
            <a:spLocks noChangeArrowheads="1"/>
          </p:cNvSpPr>
          <p:nvPr/>
        </p:nvSpPr>
        <p:spPr bwMode="auto">
          <a:xfrm>
            <a:off x="183246" y="304800"/>
            <a:ext cx="11809035" cy="385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One thunderous judgment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from heaven through his lips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and he disappeared </a:t>
            </a:r>
            <a:r>
              <a:rPr lang="en-US" altLang="en-US" sz="8000" b="1" i="1" dirty="0">
                <a:ln w="12700">
                  <a:noFill/>
                </a:ln>
                <a:solidFill>
                  <a:srgbClr val="02133D"/>
                </a:solidFill>
                <a:latin typeface="AngsanaUPC" panose="02020603050405020304" pitchFamily="18" charset="-34"/>
                <a:cs typeface="AngsanaUPC" panose="02020603050405020304" pitchFamily="18" charset="-34"/>
              </a:rPr>
              <a:t>w</a:t>
            </a: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ithout a trace.</a:t>
            </a:r>
            <a:r>
              <a:rPr kumimoji="0" lang="en-US" altLang="en-US" sz="8000" b="1" i="1" u="none" strike="noStrike" kern="1200" cap="none" spc="0" normalizeH="0" baseline="0" noProof="0" dirty="0">
                <a:ln w="12700">
                  <a:noFill/>
                </a:ln>
                <a:solidFill>
                  <a:srgbClr val="13345B"/>
                </a:solidFill>
                <a:effectLst/>
                <a:uLnTx/>
                <a:uFillTx/>
                <a:latin typeface="AngsanaUPC" panose="02020603050405020304" pitchFamily="18" charset="-34"/>
                <a:ea typeface="+mn-ea"/>
                <a:cs typeface="AngsanaUPC" panose="02020603050405020304" pitchFamily="18" charset="-34"/>
              </a:rPr>
              <a:t> </a:t>
            </a:r>
            <a:b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br>
            <a:br>
              <a:rPr kumimoji="0" lang="en-US" altLang="en-US" sz="54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rPr>
            </a:b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B4CA9EF1-248D-E476-4EA0-9B96BF026ACA}"/>
              </a:ext>
            </a:extLst>
          </p:cNvPr>
          <p:cNvSpPr txBox="1">
            <a:spLocks noChangeArrowheads="1"/>
          </p:cNvSpPr>
          <p:nvPr/>
        </p:nvSpPr>
        <p:spPr bwMode="auto">
          <a:xfrm>
            <a:off x="2428873" y="4306431"/>
            <a:ext cx="9534525"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Dr. John C. Whitcomb</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Israel: From Conquest to Exile</a:t>
            </a:r>
            <a:r>
              <a:rPr kumimoji="0" lang="en-US" altLang="en-US" sz="3600" b="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386</a:t>
            </a:r>
          </a:p>
        </p:txBody>
      </p:sp>
      <p:sp>
        <p:nvSpPr>
          <p:cNvPr id="5" name="AutoShape 6" descr="Cyril Barber">
            <a:extLst>
              <a:ext uri="{FF2B5EF4-FFF2-40B4-BE49-F238E27FC236}">
                <a16:creationId xmlns:a16="http://schemas.microsoft.com/office/drawing/2014/main" id="{BBA93577-9B43-94BC-ED44-3434DA1CB16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A3FBE00E-C037-F81F-FA3D-E6DAA0449089}"/>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(Winona Lake, IN: BMH Books, 1989)</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6">
            <a:extLst>
              <a:ext uri="{FF2B5EF4-FFF2-40B4-BE49-F238E27FC236}">
                <a16:creationId xmlns:a16="http://schemas.microsoft.com/office/drawing/2014/main" id="{8F38F566-490A-8F17-77F9-24B03586826D}"/>
              </a:ext>
            </a:extLst>
          </p:cNvPr>
          <p:cNvPicPr preferRelativeResize="0">
            <a:picLocks noChangeAspect="1" noChangeArrowheads="1"/>
          </p:cNvPicPr>
          <p:nvPr/>
        </p:nvPicPr>
        <p:blipFill rotWithShape="1">
          <a:blip r:embed="rId2">
            <a:extLst>
              <a:ext uri="{28A0092B-C50C-407E-A947-70E740481C1C}">
                <a14:useLocalDpi xmlns:a14="http://schemas.microsoft.com/office/drawing/2010/main" val="0"/>
              </a:ext>
            </a:extLst>
          </a:blip>
          <a:srcRect l="14680" t="5050" r="3595" b="18886"/>
          <a:stretch/>
        </p:blipFill>
        <p:spPr bwMode="auto">
          <a:xfrm>
            <a:off x="390529" y="3962400"/>
            <a:ext cx="2047871" cy="2590801"/>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8150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D5265"/>
        </a:solidFill>
        <a:effectLst/>
      </p:bgPr>
    </p:bg>
    <p:spTree>
      <p:nvGrpSpPr>
        <p:cNvPr id="1" name=""/>
        <p:cNvGrpSpPr/>
        <p:nvPr/>
      </p:nvGrpSpPr>
      <p:grpSpPr>
        <a:xfrm>
          <a:off x="0" y="0"/>
          <a:ext cx="0" cy="0"/>
          <a:chOff x="0" y="0"/>
          <a:chExt cx="0" cy="0"/>
        </a:xfrm>
      </p:grpSpPr>
      <p:pic>
        <p:nvPicPr>
          <p:cNvPr id="1026" name="Picture 2" descr="No description available.">
            <a:extLst>
              <a:ext uri="{FF2B5EF4-FFF2-40B4-BE49-F238E27FC236}">
                <a16:creationId xmlns:a16="http://schemas.microsoft.com/office/drawing/2014/main" id="{A881EDEB-BD17-0946-B95A-22A9013F89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86" t="2157" r="15714" b="788"/>
          <a:stretch/>
        </p:blipFill>
        <p:spPr bwMode="auto">
          <a:xfrm>
            <a:off x="1371600" y="629483"/>
            <a:ext cx="4267200" cy="56791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4618D2-F711-16FE-F6E5-84840C609FD0}"/>
              </a:ext>
            </a:extLst>
          </p:cNvPr>
          <p:cNvSpPr txBox="1"/>
          <p:nvPr/>
        </p:nvSpPr>
        <p:spPr>
          <a:xfrm>
            <a:off x="5715000" y="838200"/>
            <a:ext cx="6019800" cy="492442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 CENA" panose="02000000000000000000" pitchFamily="2" charset="0"/>
                <a:ea typeface="+mn-ea"/>
                <a:cs typeface="Arial" panose="020B0604020202020204" pitchFamily="34" charset="0"/>
              </a:rPr>
              <a:t>Alyssa Ruddell</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 CENA" panose="02000000000000000000" pitchFamily="2" charset="0"/>
                <a:ea typeface="+mn-ea"/>
                <a:cs typeface="Arial" panose="020B0604020202020204" pitchFamily="34" charset="0"/>
              </a:rPr>
            </a:br>
            <a: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 CENA" panose="02000000000000000000" pitchFamily="2" charset="0"/>
                <a:ea typeface="+mn-ea"/>
                <a:cs typeface="Arial" panose="020B0604020202020204" pitchFamily="34" charset="0"/>
              </a:rPr>
              <a:t>Field Ministries Representative</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 CENA" panose="02000000000000000000" pitchFamily="2" charset="0"/>
                <a:ea typeface="+mn-ea"/>
                <a:cs typeface="Arial" panose="020B0604020202020204" pitchFamily="34" charset="0"/>
              </a:rPr>
            </a:br>
            <a:r>
              <a:rPr kumimoji="0" lang="en-US" sz="4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badi Extra Light" panose="020B0204020104020204" pitchFamily="34" charset="0"/>
                <a:ea typeface="+mn-ea"/>
                <a:cs typeface="Arial" panose="020B0604020202020204" pitchFamily="34" charset="0"/>
              </a:rPr>
              <a:t>Houston, TX</a:t>
            </a:r>
          </a:p>
        </p:txBody>
      </p:sp>
      <p:pic>
        <p:nvPicPr>
          <p:cNvPr id="3" name="Picture 2">
            <a:extLst>
              <a:ext uri="{FF2B5EF4-FFF2-40B4-BE49-F238E27FC236}">
                <a16:creationId xmlns:a16="http://schemas.microsoft.com/office/drawing/2014/main" id="{FD486E3F-7CC9-4292-B08D-94716C21F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124200"/>
            <a:ext cx="1690625" cy="3200400"/>
          </a:xfrm>
          <a:prstGeom prst="rect">
            <a:avLst/>
          </a:prstGeom>
        </p:spPr>
      </p:pic>
      <p:sp>
        <p:nvSpPr>
          <p:cNvPr id="4" name="Rectangle 3">
            <a:extLst>
              <a:ext uri="{FF2B5EF4-FFF2-40B4-BE49-F238E27FC236}">
                <a16:creationId xmlns:a16="http://schemas.microsoft.com/office/drawing/2014/main" id="{937CA33A-46C9-4C0E-070B-C319746BD5C8}"/>
              </a:ext>
            </a:extLst>
          </p:cNvPr>
          <p:cNvSpPr/>
          <p:nvPr/>
        </p:nvSpPr>
        <p:spPr>
          <a:xfrm>
            <a:off x="0" y="0"/>
            <a:ext cx="12192000" cy="308700"/>
          </a:xfrm>
          <a:prstGeom prst="rect">
            <a:avLst/>
          </a:prstGeom>
          <a:solidFill>
            <a:srgbClr val="070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5" name="Rectangle 4">
            <a:extLst>
              <a:ext uri="{FF2B5EF4-FFF2-40B4-BE49-F238E27FC236}">
                <a16:creationId xmlns:a16="http://schemas.microsoft.com/office/drawing/2014/main" id="{99804D6B-E949-35BC-7F52-E9FFB0961204}"/>
              </a:ext>
            </a:extLst>
          </p:cNvPr>
          <p:cNvSpPr/>
          <p:nvPr/>
        </p:nvSpPr>
        <p:spPr>
          <a:xfrm>
            <a:off x="0" y="6549300"/>
            <a:ext cx="12192000" cy="308700"/>
          </a:xfrm>
          <a:prstGeom prst="rect">
            <a:avLst/>
          </a:prstGeom>
          <a:solidFill>
            <a:srgbClr val="070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47419864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DD10-2A76-65B6-8EB6-64910D7818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9947D3E-EEC8-5A2E-F282-F917E4015E73}"/>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89773C07-9C48-1627-F99B-7DEB941A23BB}"/>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5EB0F17B-BD0A-1F66-A417-B109C7B529D7}"/>
              </a:ext>
            </a:extLst>
          </p:cNvPr>
          <p:cNvSpPr txBox="1"/>
          <p:nvPr/>
        </p:nvSpPr>
        <p:spPr>
          <a:xfrm>
            <a:off x="152398" y="152401"/>
            <a:ext cx="11887197" cy="2308324"/>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 hairy man wearing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 leather belt....”</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ADEFAA3E-AEA6-72CA-61B5-375183D4B7E0}"/>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2 Kings 2:8</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2108978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240812A9-299C-F12C-2452-CF7569CC8D78}"/>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BCA9AB03-0FBB-C53B-89CE-5E7D867BEB92}"/>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34" name="Picture 10">
            <a:extLst>
              <a:ext uri="{FF2B5EF4-FFF2-40B4-BE49-F238E27FC236}">
                <a16:creationId xmlns:a16="http://schemas.microsoft.com/office/drawing/2014/main" id="{61A326C2-F8A7-76DF-71DF-04C0821DC1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4" t="-1" r="-2" b="2458"/>
          <a:stretch/>
        </p:blipFill>
        <p:spPr bwMode="auto">
          <a:xfrm>
            <a:off x="381000" y="3962400"/>
            <a:ext cx="2012065" cy="2581315"/>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EE94AFA3-ACA4-DA62-FAB1-C40C9791345D}"/>
              </a:ext>
            </a:extLst>
          </p:cNvPr>
          <p:cNvSpPr txBox="1">
            <a:spLocks noChangeArrowheads="1"/>
          </p:cNvSpPr>
          <p:nvPr/>
        </p:nvSpPr>
        <p:spPr bwMode="auto">
          <a:xfrm>
            <a:off x="183246" y="304800"/>
            <a:ext cx="11809035" cy="570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 the Lord God raised up the most powerful of all the prophets,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namel</a:t>
            </a:r>
            <a:r>
              <a:rPr lang="en-US" altLang="en-US" sz="8000" b="1" i="1" dirty="0">
                <a:ln w="12700">
                  <a:noFill/>
                </a:ln>
                <a:solidFill>
                  <a:srgbClr val="02133D"/>
                </a:solidFill>
                <a:latin typeface="AngsanaUPC" panose="02020603050405020304" pitchFamily="18" charset="-34"/>
                <a:cs typeface="AngsanaUPC" panose="02020603050405020304" pitchFamily="18" charset="-34"/>
              </a:rPr>
              <a:t>y Elijah the Tishbite,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who by his deeds attested his name … whose God is Jehovah.</a:t>
            </a:r>
            <a:b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br>
            <a:br>
              <a:rPr kumimoji="0" lang="en-US" altLang="en-US" sz="54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rPr>
            </a:b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DD953A5B-6482-BAD2-B9DF-5750AEA18EED}"/>
              </a:ext>
            </a:extLst>
          </p:cNvPr>
          <p:cNvSpPr txBox="1">
            <a:spLocks noChangeArrowheads="1"/>
          </p:cNvSpPr>
          <p:nvPr/>
        </p:nvSpPr>
        <p:spPr bwMode="auto">
          <a:xfrm>
            <a:off x="2428873" y="4306431"/>
            <a:ext cx="9534525"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4000" b="1" dirty="0">
                <a:ln w="12700">
                  <a:noFill/>
                </a:ln>
                <a:solidFill>
                  <a:srgbClr val="02133D"/>
                </a:solidFill>
                <a:effectLst>
                  <a:outerShdw blurRad="38100" dist="38100" dir="2700000" algn="tl">
                    <a:srgbClr val="000000">
                      <a:alpha val="43137"/>
                    </a:srgbClr>
                  </a:outerShdw>
                </a:effectLst>
                <a:latin typeface="Copperplate Gothic Bold" panose="020E0705020206020404" pitchFamily="34" charset="0"/>
                <a:cs typeface="Iskoola Pota" panose="020B0502040204020203" pitchFamily="34" charset="0"/>
              </a:rPr>
              <a:t>C.F. Keil and F. Delitzsch</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Biblical Commentary on the OT</a:t>
            </a:r>
            <a:r>
              <a:rPr kumimoji="0" lang="en-US" altLang="en-US" sz="3600" b="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229</a:t>
            </a:r>
          </a:p>
        </p:txBody>
      </p:sp>
      <p:sp>
        <p:nvSpPr>
          <p:cNvPr id="5" name="AutoShape 6" descr="Cyril Barber">
            <a:extLst>
              <a:ext uri="{FF2B5EF4-FFF2-40B4-BE49-F238E27FC236}">
                <a16:creationId xmlns:a16="http://schemas.microsoft.com/office/drawing/2014/main" id="{E9F2A95D-999A-1C9C-2E91-FEDA5B9604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15D41E3-296B-9A39-C3F6-64E79BD8A9BB}"/>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US" sz="600" i="1" dirty="0">
                <a:solidFill>
                  <a:prstClr val="white"/>
                </a:solidFill>
              </a:rPr>
              <a:t>The Books of the Kings</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(Grand Rapids</a:t>
            </a:r>
            <a:r>
              <a:rPr lang="en-US" sz="600" dirty="0">
                <a:solidFill>
                  <a:prstClr val="white"/>
                </a:solidFill>
              </a:rPr>
              <a:t>, MI</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William B. Eerdmans Publishing Co., 19</a:t>
            </a:r>
            <a:r>
              <a:rPr lang="en-US" sz="600" dirty="0">
                <a:solidFill>
                  <a:prstClr val="white"/>
                </a:solidFill>
              </a:rPr>
              <a:t>50</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3883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F4E3F"/>
        </a:solidFill>
        <a:effectLst/>
      </p:bgPr>
    </p:bg>
    <p:spTree>
      <p:nvGrpSpPr>
        <p:cNvPr id="1" name="">
          <a:extLst>
            <a:ext uri="{FF2B5EF4-FFF2-40B4-BE49-F238E27FC236}">
              <a16:creationId xmlns:a16="http://schemas.microsoft.com/office/drawing/2014/main" id="{ACB74CA0-A9CE-6917-F12C-3C4F412F00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ECA105A-1642-23EC-3D1E-E5B63F9DAA85}"/>
              </a:ext>
            </a:extLst>
          </p:cNvPr>
          <p:cNvPicPr>
            <a:picLocks noChangeAspect="1"/>
          </p:cNvPicPr>
          <p:nvPr/>
        </p:nvPicPr>
        <p:blipFill rotWithShape="1">
          <a:blip r:embed="rId2">
            <a:extLst>
              <a:ext uri="{28A0092B-C50C-407E-A947-70E740481C1C}">
                <a14:useLocalDpi xmlns:a14="http://schemas.microsoft.com/office/drawing/2010/main" val="0"/>
              </a:ext>
            </a:extLst>
          </a:blip>
          <a:srcRect b="43333"/>
          <a:stretch/>
        </p:blipFill>
        <p:spPr>
          <a:xfrm>
            <a:off x="2362200" y="0"/>
            <a:ext cx="7410427" cy="6858000"/>
          </a:xfrm>
          <a:prstGeom prst="rect">
            <a:avLst/>
          </a:prstGeom>
        </p:spPr>
      </p:pic>
      <p:sp>
        <p:nvSpPr>
          <p:cNvPr id="11" name="Oval 10">
            <a:extLst>
              <a:ext uri="{FF2B5EF4-FFF2-40B4-BE49-F238E27FC236}">
                <a16:creationId xmlns:a16="http://schemas.microsoft.com/office/drawing/2014/main" id="{C0EB375A-2FC9-3A94-3A97-4B59ED425195}"/>
              </a:ext>
            </a:extLst>
          </p:cNvPr>
          <p:cNvSpPr/>
          <p:nvPr/>
        </p:nvSpPr>
        <p:spPr>
          <a:xfrm>
            <a:off x="7616166" y="3002280"/>
            <a:ext cx="548640" cy="54864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436575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7CF3827D-1ABD-DE5A-859F-9FEBB687CC56}"/>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7EF9346C-45F0-C074-C9F8-22A54D726F54}"/>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2358FEBA-60D3-D088-89B7-519448A5FE34}"/>
              </a:ext>
            </a:extLst>
          </p:cNvPr>
          <p:cNvSpPr txBox="1">
            <a:spLocks noChangeArrowheads="1"/>
          </p:cNvSpPr>
          <p:nvPr/>
        </p:nvSpPr>
        <p:spPr bwMode="auto">
          <a:xfrm>
            <a:off x="183246" y="304800"/>
            <a:ext cx="11780152"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lang="en-US" altLang="en-US" sz="8000" b="1" i="1" dirty="0">
                <a:ln w="12700">
                  <a:noFill/>
                </a:ln>
                <a:solidFill>
                  <a:srgbClr val="02133D"/>
                </a:solidFill>
                <a:latin typeface="AngsanaUPC" panose="02020603050405020304" pitchFamily="18" charset="-34"/>
                <a:cs typeface="AngsanaUPC" panose="02020603050405020304" pitchFamily="18" charset="-34"/>
              </a:rPr>
              <a:t>Gilead was east of the Jordan River across from the Jezreel Valley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(cf. Dt 34:1), but the exact location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of Tishbi cannot be identified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with any certainty.</a:t>
            </a: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52402666-1E94-33F7-3642-8440DBA4D341}"/>
              </a:ext>
            </a:extLst>
          </p:cNvPr>
          <p:cNvSpPr txBox="1">
            <a:spLocks noChangeArrowheads="1"/>
          </p:cNvSpPr>
          <p:nvPr/>
        </p:nvSpPr>
        <p:spPr bwMode="auto">
          <a:xfrm>
            <a:off x="2167469" y="4306431"/>
            <a:ext cx="979592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The Moody Bible Commentary</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 Kings,” Harry E. Shields, p. 507</a:t>
            </a:r>
          </a:p>
        </p:txBody>
      </p:sp>
      <p:pic>
        <p:nvPicPr>
          <p:cNvPr id="3" name="Picture 2" descr="The Moody Bible Commentary">
            <a:extLst>
              <a:ext uri="{FF2B5EF4-FFF2-40B4-BE49-F238E27FC236}">
                <a16:creationId xmlns:a16="http://schemas.microsoft.com/office/drawing/2014/main" id="{CDAD8573-6DE3-1C08-5CAE-036127F6C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148" y="3993556"/>
            <a:ext cx="1839744" cy="2559644"/>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89800C6-A63B-8A79-3114-76926AB9DBFF}"/>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(Chicago: Moody Publishers, 2014)</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6082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02D65"/>
        </a:solidFill>
        <a:effectLst/>
      </p:bgPr>
    </p:bg>
    <p:spTree>
      <p:nvGrpSpPr>
        <p:cNvPr id="1" name="">
          <a:extLst>
            <a:ext uri="{FF2B5EF4-FFF2-40B4-BE49-F238E27FC236}">
              <a16:creationId xmlns:a16="http://schemas.microsoft.com/office/drawing/2014/main" id="{F270AC86-0F6A-F219-772E-9FECDCBEAAA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C595766-C8E6-0E31-837C-FBC6F5DFE0D9}"/>
              </a:ext>
            </a:extLst>
          </p:cNvPr>
          <p:cNvSpPr txBox="1"/>
          <p:nvPr/>
        </p:nvSpPr>
        <p:spPr>
          <a:xfrm>
            <a:off x="0" y="432137"/>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alatino Linotype" panose="02040502050505030304" pitchFamily="18" charset="0"/>
                <a:ea typeface="Segoe UI Black" panose="020B0A02040204020203" pitchFamily="34" charset="0"/>
                <a:cs typeface="Arial" panose="020B0604020202020204" pitchFamily="34" charset="0"/>
              </a:rPr>
              <a:t>A Two-Phase Ministry</a:t>
            </a:r>
          </a:p>
        </p:txBody>
      </p:sp>
    </p:spTree>
    <p:extLst>
      <p:ext uri="{BB962C8B-B14F-4D97-AF65-F5344CB8AC3E}">
        <p14:creationId xmlns:p14="http://schemas.microsoft.com/office/powerpoint/2010/main" val="40217034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02D65"/>
        </a:solidFill>
        <a:effectLst/>
      </p:bgPr>
    </p:bg>
    <p:spTree>
      <p:nvGrpSpPr>
        <p:cNvPr id="1" name="">
          <a:extLst>
            <a:ext uri="{FF2B5EF4-FFF2-40B4-BE49-F238E27FC236}">
              <a16:creationId xmlns:a16="http://schemas.microsoft.com/office/drawing/2014/main" id="{BCF0ECB5-3F7B-E37B-B7E8-6462831E18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D49677D-A265-A5E4-73A3-DAD75337BBF4}"/>
              </a:ext>
            </a:extLst>
          </p:cNvPr>
          <p:cNvPicPr>
            <a:picLocks noChangeAspect="1"/>
          </p:cNvPicPr>
          <p:nvPr/>
        </p:nvPicPr>
        <p:blipFill rotWithShape="1">
          <a:blip r:embed="rId2">
            <a:extLst>
              <a:ext uri="{28A0092B-C50C-407E-A947-70E740481C1C}">
                <a14:useLocalDpi xmlns:a14="http://schemas.microsoft.com/office/drawing/2010/main" val="0"/>
              </a:ext>
            </a:extLst>
          </a:blip>
          <a:srcRect l="931" t="2246" r="-931" b="25109"/>
          <a:stretch/>
        </p:blipFill>
        <p:spPr>
          <a:xfrm>
            <a:off x="597819" y="2209800"/>
            <a:ext cx="1860138" cy="1737360"/>
          </a:xfrm>
          <a:prstGeom prst="ellipse">
            <a:avLst/>
          </a:prstGeom>
          <a:ln w="5715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extBox 1">
            <a:extLst>
              <a:ext uri="{FF2B5EF4-FFF2-40B4-BE49-F238E27FC236}">
                <a16:creationId xmlns:a16="http://schemas.microsoft.com/office/drawing/2014/main" id="{AD930067-C517-99F2-6025-A39089F2425B}"/>
              </a:ext>
            </a:extLst>
          </p:cNvPr>
          <p:cNvSpPr txBox="1"/>
          <p:nvPr/>
        </p:nvSpPr>
        <p:spPr>
          <a:xfrm>
            <a:off x="0" y="432137"/>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alatino Linotype" panose="02040502050505030304" pitchFamily="18" charset="0"/>
                <a:ea typeface="Segoe UI Black" panose="020B0A02040204020203" pitchFamily="34" charset="0"/>
                <a:cs typeface="Arial" panose="020B0604020202020204" pitchFamily="34" charset="0"/>
              </a:rPr>
              <a:t>A Two-Phase Ministry</a:t>
            </a:r>
          </a:p>
        </p:txBody>
      </p:sp>
      <p:sp>
        <p:nvSpPr>
          <p:cNvPr id="7" name="TextBox 6">
            <a:extLst>
              <a:ext uri="{FF2B5EF4-FFF2-40B4-BE49-F238E27FC236}">
                <a16:creationId xmlns:a16="http://schemas.microsoft.com/office/drawing/2014/main" id="{B2D7FCCA-9B7B-00F4-CF9F-12F7EFD88DBB}"/>
              </a:ext>
            </a:extLst>
          </p:cNvPr>
          <p:cNvSpPr txBox="1"/>
          <p:nvPr/>
        </p:nvSpPr>
        <p:spPr>
          <a:xfrm>
            <a:off x="2430212" y="2667000"/>
            <a:ext cx="9761788"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Prophe</a:t>
            </a:r>
            <a:r>
              <a:rPr lang="en-US" sz="4800" b="1"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 to Israel</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5460448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a:extLst>
            <a:ext uri="{FF2B5EF4-FFF2-40B4-BE49-F238E27FC236}">
              <a16:creationId xmlns:a16="http://schemas.microsoft.com/office/drawing/2014/main" id="{DD561B04-2A08-7907-D704-4F4DF1FE092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18CEA7C-DF19-41B2-B35C-02379B824516}"/>
              </a:ext>
            </a:extLst>
          </p:cNvPr>
          <p:cNvSpPr/>
          <p:nvPr/>
        </p:nvSpPr>
        <p:spPr>
          <a:xfrm>
            <a:off x="8382000" y="3402011"/>
            <a:ext cx="1828800" cy="13028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314371" name="Text Box 3">
            <a:extLst>
              <a:ext uri="{FF2B5EF4-FFF2-40B4-BE49-F238E27FC236}">
                <a16:creationId xmlns:a16="http://schemas.microsoft.com/office/drawing/2014/main" id="{79E7F8B7-CD7A-3BD1-253C-B402A5ED08D7}"/>
              </a:ext>
            </a:extLst>
          </p:cNvPr>
          <p:cNvSpPr txBox="1">
            <a:spLocks noChangeArrowheads="1"/>
          </p:cNvSpPr>
          <p:nvPr/>
        </p:nvSpPr>
        <p:spPr bwMode="auto">
          <a:xfrm>
            <a:off x="228600" y="1169989"/>
            <a:ext cx="3962400"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Haettenschweiler" pitchFamily="34" charset="0"/>
                <a:ea typeface="+mn-ea"/>
                <a:cs typeface="Arial" panose="020B0604020202020204" pitchFamily="34" charset="0"/>
              </a:rPr>
              <a:t>Division </a:t>
            </a:r>
            <a:br>
              <a:rPr kumimoji="0" lang="en-US" altLang="en-US" sz="3600" b="0" i="0" u="none" strike="noStrike" kern="1200" cap="none" spc="0" normalizeH="0" baseline="0" noProof="0" dirty="0">
                <a:ln>
                  <a:noFill/>
                </a:ln>
                <a:solidFill>
                  <a:srgbClr val="FFFFFF"/>
                </a:solidFill>
                <a:effectLst/>
                <a:uLnTx/>
                <a:uFillTx/>
                <a:latin typeface="Haettenschweiler" pitchFamily="34" charset="0"/>
                <a:ea typeface="+mn-ea"/>
                <a:cs typeface="Arial" panose="020B0604020202020204" pitchFamily="34" charset="0"/>
              </a:rPr>
            </a:br>
            <a:r>
              <a:rPr kumimoji="0" lang="en-US" altLang="en-US" sz="3600" b="0" i="0" u="none" strike="noStrike" kern="1200" cap="none" spc="0" normalizeH="0" baseline="0" noProof="0" dirty="0">
                <a:ln>
                  <a:noFill/>
                </a:ln>
                <a:solidFill>
                  <a:srgbClr val="FFFFFF"/>
                </a:solidFill>
                <a:effectLst/>
                <a:uLnTx/>
                <a:uFillTx/>
                <a:latin typeface="Haettenschweiler" pitchFamily="34" charset="0"/>
                <a:ea typeface="+mn-ea"/>
                <a:cs typeface="Arial" panose="020B0604020202020204" pitchFamily="34" charset="0"/>
              </a:rPr>
              <a:t>of the Kingdom</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Haettenschweiler" pitchFamily="34" charset="0"/>
                <a:ea typeface="+mn-ea"/>
                <a:cs typeface="Arial" panose="020B0604020202020204" pitchFamily="34" charset="0"/>
              </a:rPr>
              <a:t>Ahab’s </a:t>
            </a:r>
            <a:br>
              <a:rPr kumimoji="0" lang="en-US" altLang="en-US" sz="3600" b="0" i="0" u="none" strike="noStrike" kern="1200" cap="none" spc="0" normalizeH="0" baseline="0" noProof="0" dirty="0">
                <a:ln>
                  <a:noFill/>
                </a:ln>
                <a:solidFill>
                  <a:srgbClr val="FFFFFF"/>
                </a:solidFill>
                <a:effectLst/>
                <a:uLnTx/>
                <a:uFillTx/>
                <a:latin typeface="Haettenschweiler" pitchFamily="34" charset="0"/>
                <a:ea typeface="+mn-ea"/>
                <a:cs typeface="Arial" panose="020B0604020202020204" pitchFamily="34" charset="0"/>
              </a:rPr>
            </a:br>
            <a:r>
              <a:rPr kumimoji="0" lang="en-US" altLang="en-US" sz="3600" b="0" i="0" u="none" strike="noStrike" kern="1200" cap="none" spc="0" normalizeH="0" baseline="0" noProof="0" dirty="0">
                <a:ln>
                  <a:noFill/>
                </a:ln>
                <a:solidFill>
                  <a:srgbClr val="FFFFFF"/>
                </a:solidFill>
                <a:effectLst/>
                <a:uLnTx/>
                <a:uFillTx/>
                <a:latin typeface="Haettenschweiler" pitchFamily="34" charset="0"/>
                <a:ea typeface="+mn-ea"/>
                <a:cs typeface="Arial" panose="020B0604020202020204" pitchFamily="34" charset="0"/>
              </a:rPr>
              <a:t>Reign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Haettenschweiler" pitchFamily="34" charset="0"/>
                <a:ea typeface="+mn-ea"/>
                <a:cs typeface="Arial" panose="020B0604020202020204" pitchFamily="34" charset="0"/>
              </a:rPr>
              <a:t>Elijah’s </a:t>
            </a:r>
            <a:br>
              <a:rPr kumimoji="0" lang="en-US" altLang="en-US" sz="3600" b="0" i="0" u="none" strike="noStrike" kern="1200" cap="none" spc="0" normalizeH="0" baseline="0" noProof="0" dirty="0">
                <a:ln>
                  <a:noFill/>
                </a:ln>
                <a:solidFill>
                  <a:srgbClr val="FFFFFF"/>
                </a:solidFill>
                <a:effectLst/>
                <a:uLnTx/>
                <a:uFillTx/>
                <a:latin typeface="Haettenschweiler" pitchFamily="34" charset="0"/>
                <a:ea typeface="+mn-ea"/>
                <a:cs typeface="Arial" panose="020B0604020202020204" pitchFamily="34" charset="0"/>
              </a:rPr>
            </a:br>
            <a:r>
              <a:rPr kumimoji="0" lang="en-US" altLang="en-US" sz="3600" b="0" i="0" u="none" strike="noStrike" kern="1200" cap="none" spc="0" normalizeH="0" baseline="0" noProof="0" dirty="0">
                <a:ln>
                  <a:noFill/>
                </a:ln>
                <a:solidFill>
                  <a:srgbClr val="FFFFFF"/>
                </a:solidFill>
                <a:effectLst/>
                <a:uLnTx/>
                <a:uFillTx/>
                <a:latin typeface="Haettenschweiler" pitchFamily="34" charset="0"/>
                <a:ea typeface="+mn-ea"/>
                <a:cs typeface="Arial" panose="020B0604020202020204" pitchFamily="34" charset="0"/>
              </a:rPr>
              <a:t>Ministry</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Haettenschweiler" pitchFamily="34" charset="0"/>
                <a:ea typeface="+mn-ea"/>
                <a:cs typeface="Arial" panose="020B0604020202020204" pitchFamily="34" charset="0"/>
              </a:rPr>
              <a:t>Jonah’s </a:t>
            </a:r>
            <a:br>
              <a:rPr kumimoji="0" lang="en-US" altLang="en-US" sz="3600" b="0" i="0" u="none" strike="noStrike" kern="1200" cap="none" spc="0" normalizeH="0" baseline="0" noProof="0" dirty="0">
                <a:ln>
                  <a:noFill/>
                </a:ln>
                <a:solidFill>
                  <a:srgbClr val="FFFFFF"/>
                </a:solidFill>
                <a:effectLst/>
                <a:uLnTx/>
                <a:uFillTx/>
                <a:latin typeface="Haettenschweiler" pitchFamily="34" charset="0"/>
                <a:ea typeface="+mn-ea"/>
                <a:cs typeface="Arial" panose="020B0604020202020204" pitchFamily="34" charset="0"/>
              </a:rPr>
            </a:br>
            <a:r>
              <a:rPr kumimoji="0" lang="en-US" altLang="en-US" sz="3600" b="0" i="0" u="none" strike="noStrike" kern="1200" cap="none" spc="0" normalizeH="0" baseline="0" noProof="0" dirty="0">
                <a:ln>
                  <a:noFill/>
                </a:ln>
                <a:solidFill>
                  <a:srgbClr val="FFFFFF"/>
                </a:solidFill>
                <a:effectLst/>
                <a:uLnTx/>
                <a:uFillTx/>
                <a:latin typeface="Haettenschweiler" pitchFamily="34" charset="0"/>
                <a:ea typeface="+mn-ea"/>
                <a:cs typeface="Arial" panose="020B0604020202020204" pitchFamily="34" charset="0"/>
              </a:rPr>
              <a:t>Ministry</a:t>
            </a:r>
          </a:p>
        </p:txBody>
      </p:sp>
      <p:sp>
        <p:nvSpPr>
          <p:cNvPr id="314373" name="Line 5">
            <a:extLst>
              <a:ext uri="{FF2B5EF4-FFF2-40B4-BE49-F238E27FC236}">
                <a16:creationId xmlns:a16="http://schemas.microsoft.com/office/drawing/2014/main" id="{C4571D9C-5134-ECEF-9EDE-2CCF603BC5BB}"/>
              </a:ext>
            </a:extLst>
          </p:cNvPr>
          <p:cNvSpPr>
            <a:spLocks noChangeShapeType="1"/>
          </p:cNvSpPr>
          <p:nvPr/>
        </p:nvSpPr>
        <p:spPr bwMode="auto">
          <a:xfrm>
            <a:off x="3657601" y="3303589"/>
            <a:ext cx="6705599" cy="49211"/>
          </a:xfrm>
          <a:prstGeom prst="line">
            <a:avLst/>
          </a:prstGeom>
          <a:noFill/>
          <a:ln w="95250">
            <a:solidFill>
              <a:schemeClr val="bg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14374" name="Line 6">
            <a:extLst>
              <a:ext uri="{FF2B5EF4-FFF2-40B4-BE49-F238E27FC236}">
                <a16:creationId xmlns:a16="http://schemas.microsoft.com/office/drawing/2014/main" id="{0C102BB1-DFF3-58CC-737D-EEE098BD8FE8}"/>
              </a:ext>
            </a:extLst>
          </p:cNvPr>
          <p:cNvSpPr>
            <a:spLocks noChangeShapeType="1"/>
          </p:cNvSpPr>
          <p:nvPr/>
        </p:nvSpPr>
        <p:spPr bwMode="auto">
          <a:xfrm>
            <a:off x="8229600" y="4710220"/>
            <a:ext cx="2286000" cy="2"/>
          </a:xfrm>
          <a:prstGeom prst="line">
            <a:avLst/>
          </a:prstGeom>
          <a:noFill/>
          <a:ln w="95250">
            <a:solidFill>
              <a:schemeClr val="bg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14378" name="Text Box 10">
            <a:extLst>
              <a:ext uri="{FF2B5EF4-FFF2-40B4-BE49-F238E27FC236}">
                <a16:creationId xmlns:a16="http://schemas.microsoft.com/office/drawing/2014/main" id="{E016B1CB-0E08-A4C3-0ECE-28F506B7F791}"/>
              </a:ext>
            </a:extLst>
          </p:cNvPr>
          <p:cNvSpPr txBox="1">
            <a:spLocks noChangeArrowheads="1"/>
          </p:cNvSpPr>
          <p:nvPr/>
        </p:nvSpPr>
        <p:spPr bwMode="auto">
          <a:xfrm>
            <a:off x="2209800" y="2620963"/>
            <a:ext cx="1371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Haettenschweiler" pitchFamily="34" charset="0"/>
                <a:ea typeface="+mn-ea"/>
                <a:cs typeface="Arial" panose="020B0604020202020204" pitchFamily="34" charset="0"/>
              </a:rPr>
              <a:t>874</a:t>
            </a:r>
          </a:p>
        </p:txBody>
      </p:sp>
      <p:sp>
        <p:nvSpPr>
          <p:cNvPr id="314379" name="Text Box 11">
            <a:extLst>
              <a:ext uri="{FF2B5EF4-FFF2-40B4-BE49-F238E27FC236}">
                <a16:creationId xmlns:a16="http://schemas.microsoft.com/office/drawing/2014/main" id="{365EB41A-6A8C-74C7-5922-63B8286823F7}"/>
              </a:ext>
            </a:extLst>
          </p:cNvPr>
          <p:cNvSpPr txBox="1">
            <a:spLocks noChangeArrowheads="1"/>
          </p:cNvSpPr>
          <p:nvPr/>
        </p:nvSpPr>
        <p:spPr bwMode="auto">
          <a:xfrm>
            <a:off x="10439400" y="2620963"/>
            <a:ext cx="1371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Haettenschweiler" pitchFamily="34" charset="0"/>
                <a:ea typeface="+mn-ea"/>
                <a:cs typeface="Arial" panose="020B0604020202020204" pitchFamily="34" charset="0"/>
              </a:rPr>
              <a:t>853</a:t>
            </a:r>
          </a:p>
        </p:txBody>
      </p:sp>
      <p:sp>
        <p:nvSpPr>
          <p:cNvPr id="314380" name="Text Box 12">
            <a:extLst>
              <a:ext uri="{FF2B5EF4-FFF2-40B4-BE49-F238E27FC236}">
                <a16:creationId xmlns:a16="http://schemas.microsoft.com/office/drawing/2014/main" id="{AFF6F235-F119-6589-C4B1-864D181EA929}"/>
              </a:ext>
            </a:extLst>
          </p:cNvPr>
          <p:cNvSpPr txBox="1">
            <a:spLocks noChangeArrowheads="1"/>
          </p:cNvSpPr>
          <p:nvPr/>
        </p:nvSpPr>
        <p:spPr bwMode="auto">
          <a:xfrm>
            <a:off x="6781800" y="3992563"/>
            <a:ext cx="1371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Haettenschweiler" pitchFamily="34" charset="0"/>
                <a:ea typeface="+mn-ea"/>
                <a:cs typeface="Arial" panose="020B0604020202020204" pitchFamily="34" charset="0"/>
              </a:rPr>
              <a:t>859</a:t>
            </a:r>
          </a:p>
        </p:txBody>
      </p:sp>
      <p:sp>
        <p:nvSpPr>
          <p:cNvPr id="314381" name="Text Box 13">
            <a:extLst>
              <a:ext uri="{FF2B5EF4-FFF2-40B4-BE49-F238E27FC236}">
                <a16:creationId xmlns:a16="http://schemas.microsoft.com/office/drawing/2014/main" id="{4F49C935-EA7C-9068-8543-77151F98FB7E}"/>
              </a:ext>
            </a:extLst>
          </p:cNvPr>
          <p:cNvSpPr txBox="1">
            <a:spLocks noChangeArrowheads="1"/>
          </p:cNvSpPr>
          <p:nvPr/>
        </p:nvSpPr>
        <p:spPr bwMode="auto">
          <a:xfrm>
            <a:off x="10591800" y="3992563"/>
            <a:ext cx="1371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Haettenschweiler" pitchFamily="34" charset="0"/>
                <a:ea typeface="+mn-ea"/>
                <a:cs typeface="Arial" panose="020B0604020202020204" pitchFamily="34" charset="0"/>
              </a:rPr>
              <a:t>852</a:t>
            </a:r>
          </a:p>
        </p:txBody>
      </p:sp>
      <p:sp>
        <p:nvSpPr>
          <p:cNvPr id="314384" name="AutoShape 16">
            <a:extLst>
              <a:ext uri="{FF2B5EF4-FFF2-40B4-BE49-F238E27FC236}">
                <a16:creationId xmlns:a16="http://schemas.microsoft.com/office/drawing/2014/main" id="{53636BCD-E599-77C1-1AAE-9ADBD3F13EEA}"/>
              </a:ext>
            </a:extLst>
          </p:cNvPr>
          <p:cNvSpPr>
            <a:spLocks noChangeArrowheads="1"/>
          </p:cNvSpPr>
          <p:nvPr/>
        </p:nvSpPr>
        <p:spPr bwMode="auto">
          <a:xfrm>
            <a:off x="9144000" y="5404861"/>
            <a:ext cx="2743200" cy="809833"/>
          </a:xfrm>
          <a:prstGeom prst="horizontalScroll">
            <a:avLst>
              <a:gd name="adj" fmla="val 125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14385" name="Text Box 17">
            <a:extLst>
              <a:ext uri="{FF2B5EF4-FFF2-40B4-BE49-F238E27FC236}">
                <a16:creationId xmlns:a16="http://schemas.microsoft.com/office/drawing/2014/main" id="{C5B4560E-54D7-D9A5-AC5D-6B7464F854EE}"/>
              </a:ext>
            </a:extLst>
          </p:cNvPr>
          <p:cNvSpPr txBox="1">
            <a:spLocks noChangeArrowheads="1"/>
          </p:cNvSpPr>
          <p:nvPr/>
        </p:nvSpPr>
        <p:spPr bwMode="auto">
          <a:xfrm>
            <a:off x="9220200" y="5511225"/>
            <a:ext cx="2667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C11515"/>
                </a:solidFill>
                <a:effectLst/>
                <a:uLnTx/>
                <a:uFillTx/>
                <a:latin typeface="Haettenschweiler" pitchFamily="34" charset="0"/>
                <a:ea typeface="+mn-ea"/>
                <a:cs typeface="Arial" panose="020B0604020202020204" pitchFamily="34" charset="0"/>
              </a:rPr>
              <a:t>784-760 B.C.</a:t>
            </a:r>
          </a:p>
        </p:txBody>
      </p:sp>
      <p:sp>
        <p:nvSpPr>
          <p:cNvPr id="314386" name="Text Box 18">
            <a:extLst>
              <a:ext uri="{FF2B5EF4-FFF2-40B4-BE49-F238E27FC236}">
                <a16:creationId xmlns:a16="http://schemas.microsoft.com/office/drawing/2014/main" id="{9C28769E-317A-264D-3884-78C45DCE7600}"/>
              </a:ext>
            </a:extLst>
          </p:cNvPr>
          <p:cNvSpPr txBox="1">
            <a:spLocks noChangeArrowheads="1"/>
          </p:cNvSpPr>
          <p:nvPr/>
        </p:nvSpPr>
        <p:spPr bwMode="auto">
          <a:xfrm>
            <a:off x="0" y="0"/>
            <a:ext cx="12192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sng" strike="noStrike" kern="1200" cap="none" spc="0" normalizeH="0" baseline="0" noProof="0" dirty="0">
                <a:ln>
                  <a:noFill/>
                </a:ln>
                <a:solidFill>
                  <a:srgbClr val="FFFFFF"/>
                </a:solidFill>
                <a:effectLst/>
                <a:uLnTx/>
                <a:uFillTx/>
                <a:latin typeface="Haettenschweiler" pitchFamily="34" charset="0"/>
                <a:ea typeface="+mn-ea"/>
                <a:cs typeface="Arial" panose="020B0604020202020204" pitchFamily="34" charset="0"/>
              </a:rPr>
              <a:t>The Setting of 1 Kings 17-19</a:t>
            </a:r>
          </a:p>
        </p:txBody>
      </p:sp>
      <p:sp>
        <p:nvSpPr>
          <p:cNvPr id="314389" name="Text Box 21">
            <a:extLst>
              <a:ext uri="{FF2B5EF4-FFF2-40B4-BE49-F238E27FC236}">
                <a16:creationId xmlns:a16="http://schemas.microsoft.com/office/drawing/2014/main" id="{B12FB3EB-863D-B0C9-A0DD-1171904979D4}"/>
              </a:ext>
            </a:extLst>
          </p:cNvPr>
          <p:cNvSpPr txBox="1">
            <a:spLocks noChangeArrowheads="1"/>
          </p:cNvSpPr>
          <p:nvPr/>
        </p:nvSpPr>
        <p:spPr bwMode="auto">
          <a:xfrm>
            <a:off x="0" y="6519446"/>
            <a:ext cx="12192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Dates based on John C. Whitcomb, </a:t>
            </a:r>
            <a:r>
              <a:rPr kumimoji="0" lang="en-US" altLang="en-US" sz="16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Old Testament Kings and Prophets </a:t>
            </a:r>
            <a:r>
              <a:rPr kumimoji="0" lang="en-US" altLang="en-US"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Study-Graph</a:t>
            </a:r>
          </a:p>
        </p:txBody>
      </p:sp>
      <p:sp>
        <p:nvSpPr>
          <p:cNvPr id="314390" name="AutoShape 22">
            <a:extLst>
              <a:ext uri="{FF2B5EF4-FFF2-40B4-BE49-F238E27FC236}">
                <a16:creationId xmlns:a16="http://schemas.microsoft.com/office/drawing/2014/main" id="{B02F61B8-AB22-89E7-B673-E3CAD795F1D1}"/>
              </a:ext>
            </a:extLst>
          </p:cNvPr>
          <p:cNvSpPr>
            <a:spLocks noChangeArrowheads="1"/>
          </p:cNvSpPr>
          <p:nvPr/>
        </p:nvSpPr>
        <p:spPr bwMode="auto">
          <a:xfrm>
            <a:off x="3886200" y="1066800"/>
            <a:ext cx="2286000" cy="1371600"/>
          </a:xfrm>
          <a:prstGeom prst="horizontalScroll">
            <a:avLst>
              <a:gd name="adj" fmla="val 125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14391" name="Text Box 23">
            <a:extLst>
              <a:ext uri="{FF2B5EF4-FFF2-40B4-BE49-F238E27FC236}">
                <a16:creationId xmlns:a16="http://schemas.microsoft.com/office/drawing/2014/main" id="{BFCBB3E8-32C5-CE6E-3B95-476A26D3535F}"/>
              </a:ext>
            </a:extLst>
          </p:cNvPr>
          <p:cNvSpPr txBox="1">
            <a:spLocks noChangeArrowheads="1"/>
          </p:cNvSpPr>
          <p:nvPr/>
        </p:nvSpPr>
        <p:spPr bwMode="auto">
          <a:xfrm>
            <a:off x="4038600" y="1447800"/>
            <a:ext cx="2133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C11515"/>
                </a:solidFill>
                <a:effectLst/>
                <a:uLnTx/>
                <a:uFillTx/>
                <a:latin typeface="Haettenschweiler" pitchFamily="34" charset="0"/>
                <a:ea typeface="+mn-ea"/>
                <a:cs typeface="Arial" panose="020B0604020202020204" pitchFamily="34" charset="0"/>
              </a:rPr>
              <a:t>931 B.C.</a:t>
            </a:r>
          </a:p>
        </p:txBody>
      </p:sp>
    </p:spTree>
    <p:extLst>
      <p:ext uri="{BB962C8B-B14F-4D97-AF65-F5344CB8AC3E}">
        <p14:creationId xmlns:p14="http://schemas.microsoft.com/office/powerpoint/2010/main" val="1597773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02D65"/>
        </a:solidFill>
        <a:effectLst/>
      </p:bgPr>
    </p:bg>
    <p:spTree>
      <p:nvGrpSpPr>
        <p:cNvPr id="1" name="">
          <a:extLst>
            <a:ext uri="{FF2B5EF4-FFF2-40B4-BE49-F238E27FC236}">
              <a16:creationId xmlns:a16="http://schemas.microsoft.com/office/drawing/2014/main" id="{BCF0ECB5-3F7B-E37B-B7E8-6462831E18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D49677D-A265-A5E4-73A3-DAD75337BBF4}"/>
              </a:ext>
            </a:extLst>
          </p:cNvPr>
          <p:cNvPicPr>
            <a:picLocks noChangeAspect="1"/>
          </p:cNvPicPr>
          <p:nvPr/>
        </p:nvPicPr>
        <p:blipFill rotWithShape="1">
          <a:blip r:embed="rId2">
            <a:extLst>
              <a:ext uri="{28A0092B-C50C-407E-A947-70E740481C1C}">
                <a14:useLocalDpi xmlns:a14="http://schemas.microsoft.com/office/drawing/2010/main" val="0"/>
              </a:ext>
            </a:extLst>
          </a:blip>
          <a:srcRect l="931" t="2246" r="-931" b="25109"/>
          <a:stretch/>
        </p:blipFill>
        <p:spPr>
          <a:xfrm>
            <a:off x="597819" y="2209800"/>
            <a:ext cx="1860138" cy="1737360"/>
          </a:xfrm>
          <a:prstGeom prst="ellipse">
            <a:avLst/>
          </a:prstGeom>
          <a:ln w="5715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extBox 1">
            <a:extLst>
              <a:ext uri="{FF2B5EF4-FFF2-40B4-BE49-F238E27FC236}">
                <a16:creationId xmlns:a16="http://schemas.microsoft.com/office/drawing/2014/main" id="{AD930067-C517-99F2-6025-A39089F2425B}"/>
              </a:ext>
            </a:extLst>
          </p:cNvPr>
          <p:cNvSpPr txBox="1"/>
          <p:nvPr/>
        </p:nvSpPr>
        <p:spPr>
          <a:xfrm>
            <a:off x="0" y="432137"/>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alatino Linotype" panose="02040502050505030304" pitchFamily="18" charset="0"/>
                <a:ea typeface="Segoe UI Black" panose="020B0A02040204020203" pitchFamily="34" charset="0"/>
                <a:cs typeface="Arial" panose="020B0604020202020204" pitchFamily="34" charset="0"/>
              </a:rPr>
              <a:t>A Two-Phase Ministry</a:t>
            </a:r>
          </a:p>
        </p:txBody>
      </p:sp>
      <p:sp>
        <p:nvSpPr>
          <p:cNvPr id="7" name="TextBox 6">
            <a:extLst>
              <a:ext uri="{FF2B5EF4-FFF2-40B4-BE49-F238E27FC236}">
                <a16:creationId xmlns:a16="http://schemas.microsoft.com/office/drawing/2014/main" id="{B2D7FCCA-9B7B-00F4-CF9F-12F7EFD88DBB}"/>
              </a:ext>
            </a:extLst>
          </p:cNvPr>
          <p:cNvSpPr txBox="1"/>
          <p:nvPr/>
        </p:nvSpPr>
        <p:spPr>
          <a:xfrm>
            <a:off x="2430212" y="2667000"/>
            <a:ext cx="9761788"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Prophe</a:t>
            </a:r>
            <a:r>
              <a:rPr lang="en-US" sz="4800" b="1"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 to Israel</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884706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02D65"/>
        </a:solidFill>
        <a:effectLst/>
      </p:bgPr>
    </p:bg>
    <p:spTree>
      <p:nvGrpSpPr>
        <p:cNvPr id="1" name="">
          <a:extLst>
            <a:ext uri="{FF2B5EF4-FFF2-40B4-BE49-F238E27FC236}">
              <a16:creationId xmlns:a16="http://schemas.microsoft.com/office/drawing/2014/main" id="{845CA3E5-0374-BEE2-9E84-111E2F7C6C4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A7C3ACA-9605-59AA-F43B-41348D942B68}"/>
              </a:ext>
            </a:extLst>
          </p:cNvPr>
          <p:cNvPicPr>
            <a:picLocks noChangeAspect="1"/>
          </p:cNvPicPr>
          <p:nvPr/>
        </p:nvPicPr>
        <p:blipFill rotWithShape="1">
          <a:blip r:embed="rId2">
            <a:extLst>
              <a:ext uri="{28A0092B-C50C-407E-A947-70E740481C1C}">
                <a14:useLocalDpi xmlns:a14="http://schemas.microsoft.com/office/drawing/2010/main" val="0"/>
              </a:ext>
            </a:extLst>
          </a:blip>
          <a:srcRect l="931" t="2246" r="-931" b="25109"/>
          <a:stretch/>
        </p:blipFill>
        <p:spPr>
          <a:xfrm>
            <a:off x="609600" y="4434840"/>
            <a:ext cx="1860138" cy="1737360"/>
          </a:xfrm>
          <a:prstGeom prst="ellipse">
            <a:avLst/>
          </a:prstGeom>
          <a:ln w="5715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4">
            <a:extLst>
              <a:ext uri="{FF2B5EF4-FFF2-40B4-BE49-F238E27FC236}">
                <a16:creationId xmlns:a16="http://schemas.microsoft.com/office/drawing/2014/main" id="{4E26C444-BD06-EBEC-5133-1DCA342548F9}"/>
              </a:ext>
            </a:extLst>
          </p:cNvPr>
          <p:cNvPicPr>
            <a:picLocks noChangeAspect="1"/>
          </p:cNvPicPr>
          <p:nvPr/>
        </p:nvPicPr>
        <p:blipFill rotWithShape="1">
          <a:blip r:embed="rId2">
            <a:extLst>
              <a:ext uri="{28A0092B-C50C-407E-A947-70E740481C1C}">
                <a14:useLocalDpi xmlns:a14="http://schemas.microsoft.com/office/drawing/2010/main" val="0"/>
              </a:ext>
            </a:extLst>
          </a:blip>
          <a:srcRect l="931" t="2246" r="-931" b="25109"/>
          <a:stretch/>
        </p:blipFill>
        <p:spPr>
          <a:xfrm>
            <a:off x="597819" y="2209800"/>
            <a:ext cx="1860138" cy="1737360"/>
          </a:xfrm>
          <a:prstGeom prst="ellipse">
            <a:avLst/>
          </a:prstGeom>
          <a:ln w="5715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extBox 1">
            <a:extLst>
              <a:ext uri="{FF2B5EF4-FFF2-40B4-BE49-F238E27FC236}">
                <a16:creationId xmlns:a16="http://schemas.microsoft.com/office/drawing/2014/main" id="{F76D9251-80FC-2E2E-AFA5-70B794839844}"/>
              </a:ext>
            </a:extLst>
          </p:cNvPr>
          <p:cNvSpPr txBox="1"/>
          <p:nvPr/>
        </p:nvSpPr>
        <p:spPr>
          <a:xfrm>
            <a:off x="0" y="432137"/>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alatino Linotype" panose="02040502050505030304" pitchFamily="18" charset="0"/>
                <a:ea typeface="Segoe UI Black" panose="020B0A02040204020203" pitchFamily="34" charset="0"/>
                <a:cs typeface="Arial" panose="020B0604020202020204" pitchFamily="34" charset="0"/>
              </a:rPr>
              <a:t>A Two-Phase Ministry</a:t>
            </a:r>
          </a:p>
        </p:txBody>
      </p:sp>
      <p:sp>
        <p:nvSpPr>
          <p:cNvPr id="7" name="TextBox 6">
            <a:extLst>
              <a:ext uri="{FF2B5EF4-FFF2-40B4-BE49-F238E27FC236}">
                <a16:creationId xmlns:a16="http://schemas.microsoft.com/office/drawing/2014/main" id="{0BCB7238-4B49-4E04-2F6B-1C7DFC948721}"/>
              </a:ext>
            </a:extLst>
          </p:cNvPr>
          <p:cNvSpPr txBox="1"/>
          <p:nvPr/>
        </p:nvSpPr>
        <p:spPr>
          <a:xfrm>
            <a:off x="2430212" y="2667000"/>
            <a:ext cx="9761788"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Prophet to Israel</a:t>
            </a:r>
          </a:p>
        </p:txBody>
      </p:sp>
      <p:sp>
        <p:nvSpPr>
          <p:cNvPr id="13" name="TextBox 12">
            <a:extLst>
              <a:ext uri="{FF2B5EF4-FFF2-40B4-BE49-F238E27FC236}">
                <a16:creationId xmlns:a16="http://schemas.microsoft.com/office/drawing/2014/main" id="{90191C5D-E5A6-169B-13CB-8D23F754E934}"/>
              </a:ext>
            </a:extLst>
          </p:cNvPr>
          <p:cNvSpPr txBox="1"/>
          <p:nvPr/>
        </p:nvSpPr>
        <p:spPr>
          <a:xfrm>
            <a:off x="2430212" y="4953000"/>
            <a:ext cx="9761788"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Prophesied to return</a:t>
            </a:r>
          </a:p>
        </p:txBody>
      </p:sp>
    </p:spTree>
    <p:extLst>
      <p:ext uri="{BB962C8B-B14F-4D97-AF65-F5344CB8AC3E}">
        <p14:creationId xmlns:p14="http://schemas.microsoft.com/office/powerpoint/2010/main" val="379941154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95D65"/>
        </a:solidFill>
        <a:effectLst/>
      </p:bgPr>
    </p:bg>
    <p:spTree>
      <p:nvGrpSpPr>
        <p:cNvPr id="1" name="">
          <a:extLst>
            <a:ext uri="{FF2B5EF4-FFF2-40B4-BE49-F238E27FC236}">
              <a16:creationId xmlns:a16="http://schemas.microsoft.com/office/drawing/2014/main" id="{83A71B27-78F5-96A8-3C3A-FA8E8595451A}"/>
            </a:ext>
          </a:extLst>
        </p:cNvPr>
        <p:cNvGrpSpPr/>
        <p:nvPr/>
      </p:nvGrpSpPr>
      <p:grpSpPr>
        <a:xfrm>
          <a:off x="0" y="0"/>
          <a:ext cx="0" cy="0"/>
          <a:chOff x="0" y="0"/>
          <a:chExt cx="0" cy="0"/>
        </a:xfrm>
      </p:grpSpPr>
      <p:pic>
        <p:nvPicPr>
          <p:cNvPr id="2050" name="Picture 2" descr="No photo description available.">
            <a:extLst>
              <a:ext uri="{FF2B5EF4-FFF2-40B4-BE49-F238E27FC236}">
                <a16:creationId xmlns:a16="http://schemas.microsoft.com/office/drawing/2014/main" id="{36AE2767-D08F-92D9-3BEF-96D25EA9C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065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2693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shadeToTitle="1">
        <a:gradFill rotWithShape="0">
          <a:gsLst>
            <a:gs pos="26000">
              <a:srgbClr val="3D5265"/>
            </a:gs>
            <a:gs pos="0">
              <a:schemeClr val="bg1"/>
            </a:gs>
          </a:gsLst>
          <a:path path="shape">
            <a:fillToRect l="50000" t="50000" r="50000" b="50000"/>
          </a:path>
        </a:gradFill>
        <a:effectLst/>
      </p:bgPr>
    </p:bg>
    <p:spTree>
      <p:nvGrpSpPr>
        <p:cNvPr id="1" name="">
          <a:extLst>
            <a:ext uri="{FF2B5EF4-FFF2-40B4-BE49-F238E27FC236}">
              <a16:creationId xmlns:a16="http://schemas.microsoft.com/office/drawing/2014/main" id="{8C5A0ED6-F81D-F33D-6D61-3C3F56BD1F8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C038311-5C04-6619-A47F-0F4BF492C2E2}"/>
              </a:ext>
            </a:extLst>
          </p:cNvPr>
          <p:cNvSpPr/>
          <p:nvPr/>
        </p:nvSpPr>
        <p:spPr>
          <a:xfrm>
            <a:off x="0" y="5334000"/>
            <a:ext cx="12192000" cy="152400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3" name="Text Box 2">
            <a:extLst>
              <a:ext uri="{FF2B5EF4-FFF2-40B4-BE49-F238E27FC236}">
                <a16:creationId xmlns:a16="http://schemas.microsoft.com/office/drawing/2014/main" id="{99171337-5B4E-976D-0766-5554905A2CCF}"/>
              </a:ext>
            </a:extLst>
          </p:cNvPr>
          <p:cNvSpPr txBox="1">
            <a:spLocks noChangeArrowheads="1"/>
          </p:cNvSpPr>
          <p:nvPr/>
        </p:nvSpPr>
        <p:spPr bwMode="auto">
          <a:xfrm>
            <a:off x="0" y="75818"/>
            <a:ext cx="12192000" cy="502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ts val="5500"/>
              </a:lnSpc>
              <a:spcBef>
                <a:spcPct val="0"/>
              </a:spcBef>
              <a:spcAft>
                <a:spcPct val="0"/>
              </a:spcAft>
              <a:buClrTx/>
              <a:buSzTx/>
              <a:buFontTx/>
              <a:buNone/>
              <a:tabLst/>
              <a:defRPr/>
            </a:pPr>
            <a:r>
              <a:rPr kumimoji="0" lang="en-US" sz="4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Eras Bold ITC" panose="020B0907030504020204" pitchFamily="34" charset="0"/>
                <a:ea typeface="ＭＳ Ｐゴシック" panose="020B0600070205080204" pitchFamily="34" charset="-128"/>
                <a:cs typeface="Arial" panose="020B0604020202020204" pitchFamily="34" charset="0"/>
              </a:rPr>
              <a:t>Our mission is focused:</a:t>
            </a:r>
            <a:b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Eras Bold ITC" panose="020B0907030504020204" pitchFamily="34" charset="0"/>
                <a:ea typeface="ＭＳ Ｐゴシック" panose="020B0600070205080204" pitchFamily="34" charset="-128"/>
                <a:cs typeface="Arial" panose="020B0604020202020204" pitchFamily="34" charset="0"/>
              </a:rPr>
            </a:b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Eras Bold ITC" panose="020B0907030504020204" pitchFamily="34" charset="0"/>
                <a:ea typeface="ＭＳ Ｐゴシック" panose="020B0600070205080204" pitchFamily="34" charset="-128"/>
                <a:cs typeface="Arial" panose="020B0604020202020204" pitchFamily="34" charset="0"/>
              </a:rPr>
              <a:t>The Friends of Israel is a </a:t>
            </a:r>
            <a:b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Eras Bold ITC" panose="020B0907030504020204" pitchFamily="34" charset="0"/>
                <a:ea typeface="ＭＳ Ｐゴシック" panose="020B0600070205080204" pitchFamily="34" charset="-128"/>
                <a:cs typeface="Arial" panose="020B0604020202020204" pitchFamily="34" charset="0"/>
              </a:rPr>
            </a:b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Eras Bold ITC" panose="020B0907030504020204" pitchFamily="34" charset="0"/>
                <a:ea typeface="ＭＳ Ｐゴシック" panose="020B0600070205080204" pitchFamily="34" charset="-128"/>
                <a:cs typeface="Arial" panose="020B0604020202020204" pitchFamily="34" charset="0"/>
              </a:rPr>
              <a:t>worldwide evangelical ministry </a:t>
            </a:r>
            <a:b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Eras Bold ITC" panose="020B0907030504020204" pitchFamily="34" charset="0"/>
                <a:ea typeface="ＭＳ Ｐゴシック" panose="020B0600070205080204" pitchFamily="34" charset="-128"/>
                <a:cs typeface="Arial" panose="020B0604020202020204" pitchFamily="34" charset="0"/>
              </a:rPr>
            </a:b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Eras Bold ITC" panose="020B0907030504020204" pitchFamily="34" charset="0"/>
                <a:ea typeface="ＭＳ Ｐゴシック" panose="020B0600070205080204" pitchFamily="34" charset="-128"/>
                <a:cs typeface="Arial" panose="020B0604020202020204" pitchFamily="34" charset="0"/>
              </a:rPr>
              <a:t>proclaiming Biblical truth </a:t>
            </a:r>
            <a:b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Eras Bold ITC" panose="020B0907030504020204" pitchFamily="34" charset="0"/>
                <a:ea typeface="ＭＳ Ｐゴシック" panose="020B0600070205080204" pitchFamily="34" charset="-128"/>
                <a:cs typeface="Arial" panose="020B0604020202020204" pitchFamily="34" charset="0"/>
              </a:rPr>
            </a:b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Eras Bold ITC" panose="020B0907030504020204" pitchFamily="34" charset="0"/>
                <a:ea typeface="ＭＳ Ｐゴシック" panose="020B0600070205080204" pitchFamily="34" charset="-128"/>
                <a:cs typeface="Arial" panose="020B0604020202020204" pitchFamily="34" charset="0"/>
              </a:rPr>
              <a:t>about Israel and the Messiah, </a:t>
            </a:r>
            <a:b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Eras Bold ITC" panose="020B0907030504020204" pitchFamily="34" charset="0"/>
                <a:ea typeface="ＭＳ Ｐゴシック" panose="020B0600070205080204" pitchFamily="34" charset="-128"/>
                <a:cs typeface="Arial" panose="020B0604020202020204" pitchFamily="34" charset="0"/>
              </a:rPr>
            </a:b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Eras Bold ITC" panose="020B0907030504020204" pitchFamily="34" charset="0"/>
                <a:ea typeface="ＭＳ Ｐゴシック" panose="020B0600070205080204" pitchFamily="34" charset="-128"/>
                <a:cs typeface="Arial" panose="020B0604020202020204" pitchFamily="34" charset="0"/>
              </a:rPr>
              <a:t>while bringing physical and spiritual comfort to the Jewish people.</a:t>
            </a:r>
            <a:endParaRPr kumimoji="0" lang="en-US"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Eras Bold ITC" panose="020B0907030504020204" pitchFamily="34" charset="0"/>
              <a:ea typeface="ＭＳ Ｐゴシック" panose="020B0600070205080204" pitchFamily="34" charset="-128"/>
              <a:cs typeface="Arial" panose="020B0604020202020204" pitchFamily="34" charset="0"/>
            </a:endParaRPr>
          </a:p>
        </p:txBody>
      </p:sp>
      <p:pic>
        <p:nvPicPr>
          <p:cNvPr id="4" name="Picture 3">
            <a:extLst>
              <a:ext uri="{FF2B5EF4-FFF2-40B4-BE49-F238E27FC236}">
                <a16:creationId xmlns:a16="http://schemas.microsoft.com/office/drawing/2014/main" id="{908A4E0F-3B04-1467-1753-4F7557867CC6}"/>
              </a:ext>
            </a:extLst>
          </p:cNvPr>
          <p:cNvPicPr>
            <a:picLocks noChangeAspect="1"/>
          </p:cNvPicPr>
          <p:nvPr/>
        </p:nvPicPr>
        <p:blipFill>
          <a:blip r:embed="rId2"/>
          <a:stretch>
            <a:fillRect/>
          </a:stretch>
        </p:blipFill>
        <p:spPr>
          <a:xfrm>
            <a:off x="3965617" y="5410200"/>
            <a:ext cx="4263983" cy="1371600"/>
          </a:xfrm>
          <a:prstGeom prst="rect">
            <a:avLst/>
          </a:prstGeom>
        </p:spPr>
      </p:pic>
    </p:spTree>
    <p:extLst>
      <p:ext uri="{BB962C8B-B14F-4D97-AF65-F5344CB8AC3E}">
        <p14:creationId xmlns:p14="http://schemas.microsoft.com/office/powerpoint/2010/main" val="354978696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2DB04-B89A-D24D-9FD7-4AF8FBF4E3F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9BF3AA85-954B-EB36-665A-8BFBA42C8116}"/>
              </a:ext>
            </a:extLst>
          </p:cNvPr>
          <p:cNvGrpSpPr/>
          <p:nvPr/>
        </p:nvGrpSpPr>
        <p:grpSpPr>
          <a:xfrm>
            <a:off x="914400" y="76200"/>
            <a:ext cx="10363200" cy="6705600"/>
            <a:chOff x="1789113" y="757238"/>
            <a:chExt cx="8626475" cy="5484812"/>
          </a:xfrm>
        </p:grpSpPr>
        <p:pic>
          <p:nvPicPr>
            <p:cNvPr id="2055" name="Picture 7">
              <a:extLst>
                <a:ext uri="{FF2B5EF4-FFF2-40B4-BE49-F238E27FC236}">
                  <a16:creationId xmlns:a16="http://schemas.microsoft.com/office/drawing/2014/main" id="{2F350516-9D23-4FDB-1702-A4F52FBB2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288" y="4216400"/>
              <a:ext cx="7740650" cy="566738"/>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a:extLst>
                <a:ext uri="{FF2B5EF4-FFF2-40B4-BE49-F238E27FC236}">
                  <a16:creationId xmlns:a16="http://schemas.microsoft.com/office/drawing/2014/main" id="{AB955D35-AA0F-66A2-6B65-62B98707F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1" y="3549651"/>
              <a:ext cx="474663" cy="6826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2C89EEED-E524-8631-FBCF-86986C09F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0" y="1809751"/>
              <a:ext cx="179388" cy="2030413"/>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B9C56E36-6718-923A-614B-CCAAE77744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2838" y="3705225"/>
              <a:ext cx="1060450" cy="9715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735C2101-E2BA-6BF8-0C94-E4736E044E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3664" y="2058989"/>
              <a:ext cx="68897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a:extLst>
                <a:ext uri="{FF2B5EF4-FFF2-40B4-BE49-F238E27FC236}">
                  <a16:creationId xmlns:a16="http://schemas.microsoft.com/office/drawing/2014/main" id="{1B03D808-4C5C-6819-5A0C-8E084D3931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6813" y="3668713"/>
              <a:ext cx="474662" cy="65246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11DDC940-2CEA-CCFE-A011-FF0EAE1040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5575" y="3673476"/>
              <a:ext cx="736600" cy="574675"/>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a:extLst>
                <a:ext uri="{FF2B5EF4-FFF2-40B4-BE49-F238E27FC236}">
                  <a16:creationId xmlns:a16="http://schemas.microsoft.com/office/drawing/2014/main" id="{D5064E98-14C5-B589-67A4-B6316FFF26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31188" y="3673475"/>
              <a:ext cx="596900" cy="57785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FEE79D17-BA3E-8B9C-AE2E-E3ABE3D52A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3614" y="4295776"/>
              <a:ext cx="103187" cy="447675"/>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a:extLst>
                <a:ext uri="{FF2B5EF4-FFF2-40B4-BE49-F238E27FC236}">
                  <a16:creationId xmlns:a16="http://schemas.microsoft.com/office/drawing/2014/main" id="{AD814F64-2A4C-9CA9-76F4-D294CC933E4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6789" y="3883025"/>
              <a:ext cx="166687" cy="32543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3BC068AF-C4CB-8A47-C72D-A033BC8D3BC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0" y="1798639"/>
              <a:ext cx="971550" cy="1050925"/>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a:extLst>
                <a:ext uri="{FF2B5EF4-FFF2-40B4-BE49-F238E27FC236}">
                  <a16:creationId xmlns:a16="http://schemas.microsoft.com/office/drawing/2014/main" id="{F2836367-BFD8-A56C-1449-B5B17AB1925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80364" y="3205163"/>
              <a:ext cx="574675" cy="95885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A3BADB90-D558-7288-A587-88E9231492A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78713" y="4414838"/>
              <a:ext cx="431800" cy="163512"/>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a:extLst>
                <a:ext uri="{FF2B5EF4-FFF2-40B4-BE49-F238E27FC236}">
                  <a16:creationId xmlns:a16="http://schemas.microsoft.com/office/drawing/2014/main" id="{DDAE7234-1D53-2EC1-5B39-8B47162D226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37651" y="4541839"/>
              <a:ext cx="600075" cy="96837"/>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5D10CF3E-DE59-5E6A-1323-FF55830217E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88325" y="4545014"/>
              <a:ext cx="596900" cy="96837"/>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a:extLst>
                <a:ext uri="{FF2B5EF4-FFF2-40B4-BE49-F238E27FC236}">
                  <a16:creationId xmlns:a16="http://schemas.microsoft.com/office/drawing/2014/main" id="{CA04324B-C949-3B53-D046-7E1113ECCBB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92863" y="4502151"/>
              <a:ext cx="6540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a:extLst>
                <a:ext uri="{FF2B5EF4-FFF2-40B4-BE49-F238E27FC236}">
                  <a16:creationId xmlns:a16="http://schemas.microsoft.com/office/drawing/2014/main" id="{A7198B5B-C538-0B5D-A611-0667F5E9AA6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88213" y="4840288"/>
              <a:ext cx="1179512" cy="1289050"/>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a:extLst>
                <a:ext uri="{FF2B5EF4-FFF2-40B4-BE49-F238E27FC236}">
                  <a16:creationId xmlns:a16="http://schemas.microsoft.com/office/drawing/2014/main" id="{5E86B26C-5342-1A11-4E58-70CDD68A2E4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84751" y="4840288"/>
              <a:ext cx="1069975" cy="1401762"/>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a:extLst>
                <a:ext uri="{FF2B5EF4-FFF2-40B4-BE49-F238E27FC236}">
                  <a16:creationId xmlns:a16="http://schemas.microsoft.com/office/drawing/2014/main" id="{2E8C33F8-4EE7-FD83-3F1D-A64EE38DD8B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89401" y="3624263"/>
              <a:ext cx="690563" cy="1054100"/>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27">
              <a:extLst>
                <a:ext uri="{FF2B5EF4-FFF2-40B4-BE49-F238E27FC236}">
                  <a16:creationId xmlns:a16="http://schemas.microsoft.com/office/drawing/2014/main" id="{147D5414-9280-D933-A6FF-ED1F4CE8FCD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84601" y="4852988"/>
              <a:ext cx="1084263" cy="1173162"/>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B3069585-1CEC-3763-5E76-9B75D39F5D5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27414" y="3230564"/>
              <a:ext cx="917575" cy="752475"/>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29">
              <a:extLst>
                <a:ext uri="{FF2B5EF4-FFF2-40B4-BE49-F238E27FC236}">
                  <a16:creationId xmlns:a16="http://schemas.microsoft.com/office/drawing/2014/main" id="{78E11868-18CD-2C7A-74C0-09E80CE25BA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63876" y="3125788"/>
              <a:ext cx="4594225" cy="736600"/>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a:extLst>
                <a:ext uri="{FF2B5EF4-FFF2-40B4-BE49-F238E27FC236}">
                  <a16:creationId xmlns:a16="http://schemas.microsoft.com/office/drawing/2014/main" id="{4E15F4D5-02C3-FB90-1891-E26D35895CA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33663" y="4827588"/>
              <a:ext cx="749300" cy="100012"/>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31">
              <a:extLst>
                <a:ext uri="{FF2B5EF4-FFF2-40B4-BE49-F238E27FC236}">
                  <a16:creationId xmlns:a16="http://schemas.microsoft.com/office/drawing/2014/main" id="{1E81DCD0-89AA-0426-15A9-DA6B0916DBF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865314" y="4827588"/>
              <a:ext cx="606425" cy="100012"/>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a16="http://schemas.microsoft.com/office/drawing/2014/main" id="{1C659231-9362-6A0A-503D-D8793B57227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73350" y="3081339"/>
              <a:ext cx="788988" cy="1468437"/>
            </a:xfrm>
            <a:prstGeom prst="rect">
              <a:avLst/>
            </a:prstGeom>
            <a:noFill/>
            <a:extLst>
              <a:ext uri="{909E8E84-426E-40DD-AFC4-6F175D3DCCD1}">
                <a14:hiddenFill xmlns:a14="http://schemas.microsoft.com/office/drawing/2010/main">
                  <a:solidFill>
                    <a:srgbClr val="FFFFFF"/>
                  </a:solidFill>
                </a14:hiddenFill>
              </a:ext>
            </a:extLst>
          </p:spPr>
        </p:pic>
        <p:pic>
          <p:nvPicPr>
            <p:cNvPr id="2081" name="Picture 33">
              <a:extLst>
                <a:ext uri="{FF2B5EF4-FFF2-40B4-BE49-F238E27FC236}">
                  <a16:creationId xmlns:a16="http://schemas.microsoft.com/office/drawing/2014/main" id="{865452E8-7FA5-D1F4-8A6C-54E2D96346D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789113" y="1943101"/>
              <a:ext cx="730250" cy="2225675"/>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a:extLst>
                <a:ext uri="{FF2B5EF4-FFF2-40B4-BE49-F238E27FC236}">
                  <a16:creationId xmlns:a16="http://schemas.microsoft.com/office/drawing/2014/main" id="{D39866BF-1B09-7563-30BA-5A65EE58CCB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977438" y="2906713"/>
              <a:ext cx="438150" cy="3071812"/>
            </a:xfrm>
            <a:prstGeom prst="rect">
              <a:avLst/>
            </a:prstGeom>
            <a:noFill/>
            <a:extLst>
              <a:ext uri="{909E8E84-426E-40DD-AFC4-6F175D3DCCD1}">
                <a14:hiddenFill xmlns:a14="http://schemas.microsoft.com/office/drawing/2010/main">
                  <a:solidFill>
                    <a:srgbClr val="FFFFFF"/>
                  </a:solidFill>
                </a14:hiddenFill>
              </a:ext>
            </a:extLst>
          </p:spPr>
        </p:pic>
        <p:pic>
          <p:nvPicPr>
            <p:cNvPr id="2083" name="Picture 35">
              <a:extLst>
                <a:ext uri="{FF2B5EF4-FFF2-40B4-BE49-F238E27FC236}">
                  <a16:creationId xmlns:a16="http://schemas.microsoft.com/office/drawing/2014/main" id="{4196A776-CA15-A114-7825-D8CD08A5C382}"/>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212976" y="757238"/>
              <a:ext cx="7396163" cy="9207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11784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49CF3-F40D-5049-0AEC-07D1F2CEEE9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54AC242-98B4-81BF-245E-BEF65B18322C}"/>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6" name="Rectangle 5">
            <a:extLst>
              <a:ext uri="{FF2B5EF4-FFF2-40B4-BE49-F238E27FC236}">
                <a16:creationId xmlns:a16="http://schemas.microsoft.com/office/drawing/2014/main" id="{B634BAC3-1957-924E-0499-BE4549B2FAB3}"/>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B6D929E3-75BB-15AE-C405-A25E22AF8022}"/>
              </a:ext>
            </a:extLst>
          </p:cNvPr>
          <p:cNvSpPr txBox="1"/>
          <p:nvPr/>
        </p:nvSpPr>
        <p:spPr>
          <a:xfrm>
            <a:off x="152398" y="152401"/>
            <a:ext cx="11887197" cy="5632311"/>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“Behold, I will send you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Elijah the prophet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Before the coming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of the great and dreadful day of the LORD.”</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849E7FF6-38C9-BBCE-275D-2F7426F44F00}"/>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Malachi 4:5</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875966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B2712-1AA4-EB9E-97E4-E4093AC00C32}"/>
            </a:ext>
          </a:extLst>
        </p:cNvPr>
        <p:cNvGrpSpPr/>
        <p:nvPr/>
      </p:nvGrpSpPr>
      <p:grpSpPr>
        <a:xfrm>
          <a:off x="0" y="0"/>
          <a:ext cx="0" cy="0"/>
          <a:chOff x="0" y="0"/>
          <a:chExt cx="0" cy="0"/>
        </a:xfrm>
      </p:grpSpPr>
      <p:sp>
        <p:nvSpPr>
          <p:cNvPr id="19465" name="Freeform 9">
            <a:extLst>
              <a:ext uri="{FF2B5EF4-FFF2-40B4-BE49-F238E27FC236}">
                <a16:creationId xmlns:a16="http://schemas.microsoft.com/office/drawing/2014/main" id="{E85B6CDD-1BC5-1010-63B0-234B2D6E758E}"/>
              </a:ext>
            </a:extLst>
          </p:cNvPr>
          <p:cNvSpPr>
            <a:spLocks/>
          </p:cNvSpPr>
          <p:nvPr/>
        </p:nvSpPr>
        <p:spPr bwMode="auto">
          <a:xfrm>
            <a:off x="4191000" y="2971800"/>
            <a:ext cx="3200400" cy="461665"/>
          </a:xfrm>
          <a:custGeom>
            <a:avLst/>
            <a:gdLst>
              <a:gd name="T0" fmla="*/ 0 w 2016"/>
              <a:gd name="T1" fmla="*/ 0 h 96"/>
              <a:gd name="T2" fmla="*/ 2147483646 w 2016"/>
              <a:gd name="T3" fmla="*/ 2147483646 h 96"/>
              <a:gd name="T4" fmla="*/ 2147483646 w 2016"/>
              <a:gd name="T5" fmla="*/ 0 h 96"/>
              <a:gd name="T6" fmla="*/ 2147483646 w 2016"/>
              <a:gd name="T7" fmla="*/ 2147483646 h 96"/>
              <a:gd name="T8" fmla="*/ 2147483646 w 2016"/>
              <a:gd name="T9" fmla="*/ 0 h 96"/>
              <a:gd name="T10" fmla="*/ 2147483646 w 2016"/>
              <a:gd name="T11" fmla="*/ 2147483646 h 96"/>
              <a:gd name="T12" fmla="*/ 2147483646 w 2016"/>
              <a:gd name="T13" fmla="*/ 0 h 96"/>
              <a:gd name="T14" fmla="*/ 2147483646 w 2016"/>
              <a:gd name="T15" fmla="*/ 2147483646 h 96"/>
              <a:gd name="T16" fmla="*/ 2147483646 w 2016"/>
              <a:gd name="T17" fmla="*/ 0 h 96"/>
              <a:gd name="T18" fmla="*/ 2147483646 w 2016"/>
              <a:gd name="T19" fmla="*/ 2147483646 h 96"/>
              <a:gd name="T20" fmla="*/ 2147483646 w 2016"/>
              <a:gd name="T21" fmla="*/ 0 h 96"/>
              <a:gd name="T22" fmla="*/ 2147483646 w 2016"/>
              <a:gd name="T23" fmla="*/ 2147483646 h 96"/>
              <a:gd name="T24" fmla="*/ 2147483646 w 2016"/>
              <a:gd name="T25" fmla="*/ 0 h 96"/>
              <a:gd name="T26" fmla="*/ 2147483646 w 2016"/>
              <a:gd name="T27" fmla="*/ 2147483646 h 96"/>
              <a:gd name="T28" fmla="*/ 2147483646 w 2016"/>
              <a:gd name="T29" fmla="*/ 0 h 96"/>
              <a:gd name="T30" fmla="*/ 2147483646 w 2016"/>
              <a:gd name="T31" fmla="*/ 2147483646 h 96"/>
              <a:gd name="T32" fmla="*/ 2147483646 w 2016"/>
              <a:gd name="T33" fmla="*/ 0 h 96"/>
              <a:gd name="T34" fmla="*/ 2147483646 w 2016"/>
              <a:gd name="T35" fmla="*/ 2147483646 h 96"/>
              <a:gd name="T36" fmla="*/ 2147483646 w 2016"/>
              <a:gd name="T37" fmla="*/ 0 h 96"/>
              <a:gd name="T38" fmla="*/ 2147483646 w 2016"/>
              <a:gd name="T39" fmla="*/ 2147483646 h 96"/>
              <a:gd name="T40" fmla="*/ 2147483646 w 2016"/>
              <a:gd name="T41" fmla="*/ 2147483646 h 96"/>
              <a:gd name="T42" fmla="*/ 2147483646 w 2016"/>
              <a:gd name="T43" fmla="*/ 2147483646 h 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16"/>
              <a:gd name="T67" fmla="*/ 0 h 96"/>
              <a:gd name="T68" fmla="*/ 2016 w 2016"/>
              <a:gd name="T69" fmla="*/ 96 h 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16" h="96">
                <a:moveTo>
                  <a:pt x="0" y="0"/>
                </a:moveTo>
                <a:lnTo>
                  <a:pt x="96" y="96"/>
                </a:lnTo>
                <a:lnTo>
                  <a:pt x="192" y="0"/>
                </a:lnTo>
                <a:lnTo>
                  <a:pt x="288" y="96"/>
                </a:lnTo>
                <a:lnTo>
                  <a:pt x="384" y="0"/>
                </a:lnTo>
                <a:lnTo>
                  <a:pt x="480" y="96"/>
                </a:lnTo>
                <a:lnTo>
                  <a:pt x="576" y="0"/>
                </a:lnTo>
                <a:lnTo>
                  <a:pt x="672" y="96"/>
                </a:lnTo>
                <a:lnTo>
                  <a:pt x="768" y="0"/>
                </a:lnTo>
                <a:lnTo>
                  <a:pt x="864" y="96"/>
                </a:lnTo>
                <a:lnTo>
                  <a:pt x="960" y="0"/>
                </a:lnTo>
                <a:lnTo>
                  <a:pt x="1056" y="96"/>
                </a:lnTo>
                <a:lnTo>
                  <a:pt x="1152" y="0"/>
                </a:lnTo>
                <a:lnTo>
                  <a:pt x="1248" y="96"/>
                </a:lnTo>
                <a:lnTo>
                  <a:pt x="1344" y="0"/>
                </a:lnTo>
                <a:lnTo>
                  <a:pt x="1440" y="96"/>
                </a:lnTo>
                <a:lnTo>
                  <a:pt x="1536" y="0"/>
                </a:lnTo>
                <a:lnTo>
                  <a:pt x="1632" y="96"/>
                </a:lnTo>
                <a:lnTo>
                  <a:pt x="1728" y="0"/>
                </a:lnTo>
                <a:lnTo>
                  <a:pt x="1824" y="96"/>
                </a:lnTo>
                <a:lnTo>
                  <a:pt x="1872" y="48"/>
                </a:lnTo>
                <a:lnTo>
                  <a:pt x="2016" y="48"/>
                </a:lnTo>
              </a:path>
            </a:pathLst>
          </a:custGeom>
          <a:noFill/>
          <a:ln w="38100" cap="flat"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 name="Freeform 16">
            <a:extLst>
              <a:ext uri="{FF2B5EF4-FFF2-40B4-BE49-F238E27FC236}">
                <a16:creationId xmlns:a16="http://schemas.microsoft.com/office/drawing/2014/main" id="{AD365F23-31AB-ED6E-5D2E-6CB982608599}"/>
              </a:ext>
            </a:extLst>
          </p:cNvPr>
          <p:cNvSpPr>
            <a:spLocks/>
          </p:cNvSpPr>
          <p:nvPr/>
        </p:nvSpPr>
        <p:spPr bwMode="auto">
          <a:xfrm>
            <a:off x="2438400" y="2667000"/>
            <a:ext cx="3352800" cy="3505200"/>
          </a:xfrm>
          <a:custGeom>
            <a:avLst/>
            <a:gdLst>
              <a:gd name="T0" fmla="*/ 0 w 2112"/>
              <a:gd name="T1" fmla="*/ 2208 h 2208"/>
              <a:gd name="T2" fmla="*/ 2112 w 2112"/>
              <a:gd name="T3" fmla="*/ 0 h 2208"/>
              <a:gd name="T4" fmla="*/ 2112 w 2112"/>
              <a:gd name="T5" fmla="*/ 2112 h 2208"/>
            </a:gdLst>
            <a:ahLst/>
            <a:cxnLst>
              <a:cxn ang="0">
                <a:pos x="T0" y="T1"/>
              </a:cxn>
              <a:cxn ang="0">
                <a:pos x="T2" y="T3"/>
              </a:cxn>
              <a:cxn ang="0">
                <a:pos x="T4" y="T5"/>
              </a:cxn>
            </a:cxnLst>
            <a:rect l="0" t="0" r="r" b="b"/>
            <a:pathLst>
              <a:path w="2112" h="2208">
                <a:moveTo>
                  <a:pt x="0" y="2208"/>
                </a:moveTo>
                <a:lnTo>
                  <a:pt x="2112" y="0"/>
                </a:lnTo>
                <a:lnTo>
                  <a:pt x="2112" y="2112"/>
                </a:lnTo>
              </a:path>
            </a:pathLst>
          </a:custGeom>
          <a:noFill/>
          <a:ln w="762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458" name="Text Box 2">
            <a:extLst>
              <a:ext uri="{FF2B5EF4-FFF2-40B4-BE49-F238E27FC236}">
                <a16:creationId xmlns:a16="http://schemas.microsoft.com/office/drawing/2014/main" id="{3E79EB28-85B6-E5DA-C019-A6538FD6D1AE}"/>
              </a:ext>
            </a:extLst>
          </p:cNvPr>
          <p:cNvSpPr txBox="1">
            <a:spLocks noChangeArrowheads="1"/>
          </p:cNvSpPr>
          <p:nvPr/>
        </p:nvSpPr>
        <p:spPr bwMode="auto">
          <a:xfrm>
            <a:off x="1524000" y="5709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sng"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ISRAEL’S 70</a:t>
            </a:r>
            <a:r>
              <a:rPr kumimoji="0" lang="en-US" altLang="en-US" sz="2800" b="0" i="0" u="sng" strike="noStrike" kern="1200" cap="none" spc="0" normalizeH="0" baseline="30000" noProof="0" dirty="0">
                <a:ln>
                  <a:noFill/>
                </a:ln>
                <a:solidFill>
                  <a:srgbClr val="FFFFFF"/>
                </a:solidFill>
                <a:effectLst/>
                <a:uLnTx/>
                <a:uFillTx/>
                <a:latin typeface="Arial Narrow" panose="020B0606020202030204" pitchFamily="34" charset="0"/>
                <a:ea typeface="+mn-ea"/>
                <a:cs typeface="Arial" panose="020B0604020202020204" pitchFamily="34" charset="0"/>
              </a:rPr>
              <a:t>TH</a:t>
            </a:r>
            <a:r>
              <a:rPr kumimoji="0" lang="en-US" altLang="en-US" sz="2800" b="0" i="0" u="sng"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WEEK</a:t>
            </a:r>
            <a:r>
              <a:rPr kumimoji="0" lang="en-US" altLang="en-US" sz="28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and </a:t>
            </a:r>
            <a:r>
              <a:rPr kumimoji="0" lang="en-US" altLang="en-US" sz="2800" b="0" i="0" u="sng"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CHRIST’S SECOND COMING</a:t>
            </a:r>
          </a:p>
        </p:txBody>
      </p:sp>
      <p:sp>
        <p:nvSpPr>
          <p:cNvPr id="19459" name="Text Box 3">
            <a:extLst>
              <a:ext uri="{FF2B5EF4-FFF2-40B4-BE49-F238E27FC236}">
                <a16:creationId xmlns:a16="http://schemas.microsoft.com/office/drawing/2014/main" id="{F1218F43-60F0-6F55-7615-CCEFAF46417B}"/>
              </a:ext>
            </a:extLst>
          </p:cNvPr>
          <p:cNvSpPr txBox="1">
            <a:spLocks noChangeArrowheads="1"/>
          </p:cNvSpPr>
          <p:nvPr/>
        </p:nvSpPr>
        <p:spPr bwMode="auto">
          <a:xfrm>
            <a:off x="1447795" y="590490"/>
            <a:ext cx="92964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(The Church confronted by Christ at the </a:t>
            </a:r>
            <a:r>
              <a:rPr kumimoji="0" lang="en-US" altLang="en-US" sz="2000" b="0" i="0" u="sng"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Judgment Seat</a:t>
            </a:r>
            <a:r>
              <a:rPr kumimoji="0" lang="en-US" altLang="en-US" sz="2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a:t>
            </a:r>
            <a:r>
              <a:rPr kumimoji="0" lang="en-US" altLang="en-US" sz="2000" b="0" i="0" u="sng"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Marriage Supper</a:t>
            </a:r>
            <a:r>
              <a:rPr kumimoji="0" lang="en-US" altLang="en-US" sz="2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of the Lamb.)</a:t>
            </a:r>
          </a:p>
        </p:txBody>
      </p:sp>
      <p:sp>
        <p:nvSpPr>
          <p:cNvPr id="19460" name="Text Box 4">
            <a:extLst>
              <a:ext uri="{FF2B5EF4-FFF2-40B4-BE49-F238E27FC236}">
                <a16:creationId xmlns:a16="http://schemas.microsoft.com/office/drawing/2014/main" id="{37AA9D14-D204-7A72-7204-218260980054}"/>
              </a:ext>
            </a:extLst>
          </p:cNvPr>
          <p:cNvSpPr txBox="1">
            <a:spLocks noChangeArrowheads="1"/>
          </p:cNvSpPr>
          <p:nvPr/>
        </p:nvSpPr>
        <p:spPr bwMode="auto">
          <a:xfrm rot="-5400000">
            <a:off x="-447674" y="3725862"/>
            <a:ext cx="449580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Resurrection &amp; Rapture of the true Church</a:t>
            </a:r>
          </a:p>
        </p:txBody>
      </p:sp>
      <p:sp>
        <p:nvSpPr>
          <p:cNvPr id="19461" name="Line 5">
            <a:extLst>
              <a:ext uri="{FF2B5EF4-FFF2-40B4-BE49-F238E27FC236}">
                <a16:creationId xmlns:a16="http://schemas.microsoft.com/office/drawing/2014/main" id="{5FE17CB1-02DD-33CB-29B8-EFA2743841E8}"/>
              </a:ext>
            </a:extLst>
          </p:cNvPr>
          <p:cNvSpPr>
            <a:spLocks noChangeShapeType="1"/>
          </p:cNvSpPr>
          <p:nvPr/>
        </p:nvSpPr>
        <p:spPr bwMode="auto">
          <a:xfrm flipV="1">
            <a:off x="2133600" y="1676400"/>
            <a:ext cx="0" cy="44958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462" name="Oval 6">
            <a:extLst>
              <a:ext uri="{FF2B5EF4-FFF2-40B4-BE49-F238E27FC236}">
                <a16:creationId xmlns:a16="http://schemas.microsoft.com/office/drawing/2014/main" id="{7454DE36-0F3F-0EA4-A3FB-6651B30FCEF3}"/>
              </a:ext>
            </a:extLst>
          </p:cNvPr>
          <p:cNvSpPr>
            <a:spLocks noChangeArrowheads="1"/>
          </p:cNvSpPr>
          <p:nvPr/>
        </p:nvSpPr>
        <p:spPr bwMode="auto">
          <a:xfrm>
            <a:off x="4953005" y="1138698"/>
            <a:ext cx="1971675" cy="84250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55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Satan </a:t>
            </a:r>
          </a:p>
          <a:p>
            <a:pPr marL="0" marR="0" lvl="0" indent="0" algn="ctr" defTabSz="914400" rtl="0" eaLnBrk="1" fontAlgn="base" latinLnBrk="0" hangingPunct="1">
              <a:lnSpc>
                <a:spcPct val="55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cast down</a:t>
            </a:r>
          </a:p>
        </p:txBody>
      </p:sp>
      <p:sp>
        <p:nvSpPr>
          <p:cNvPr id="19463" name="Text Box 7">
            <a:extLst>
              <a:ext uri="{FF2B5EF4-FFF2-40B4-BE49-F238E27FC236}">
                <a16:creationId xmlns:a16="http://schemas.microsoft.com/office/drawing/2014/main" id="{6686B999-65EA-84CE-E23B-F0F034B3B8D0}"/>
              </a:ext>
            </a:extLst>
          </p:cNvPr>
          <p:cNvSpPr txBox="1">
            <a:spLocks noChangeArrowheads="1"/>
          </p:cNvSpPr>
          <p:nvPr/>
        </p:nvSpPr>
        <p:spPr bwMode="auto">
          <a:xfrm>
            <a:off x="2362200" y="1600205"/>
            <a:ext cx="3048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sng"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Antichrist</a:t>
            </a:r>
            <a:r>
              <a:rPr kumimoji="0" lang="en-US" altLang="en-US" sz="2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(Little Horn)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Killed by the </a:t>
            </a:r>
            <a:r>
              <a:rPr kumimoji="0" lang="en-US" altLang="en-US" sz="2000" b="0" i="0" u="sng"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King of the North</a:t>
            </a:r>
          </a:p>
        </p:txBody>
      </p:sp>
      <p:sp>
        <p:nvSpPr>
          <p:cNvPr id="19464" name="Line 8">
            <a:extLst>
              <a:ext uri="{FF2B5EF4-FFF2-40B4-BE49-F238E27FC236}">
                <a16:creationId xmlns:a16="http://schemas.microsoft.com/office/drawing/2014/main" id="{B3D65EF6-6F61-B864-1D4B-B017A982F02E}"/>
              </a:ext>
            </a:extLst>
          </p:cNvPr>
          <p:cNvSpPr>
            <a:spLocks noChangeShapeType="1"/>
          </p:cNvSpPr>
          <p:nvPr/>
        </p:nvSpPr>
        <p:spPr bwMode="auto">
          <a:xfrm>
            <a:off x="5943600" y="1981200"/>
            <a:ext cx="0" cy="381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466" name="Line 10">
            <a:extLst>
              <a:ext uri="{FF2B5EF4-FFF2-40B4-BE49-F238E27FC236}">
                <a16:creationId xmlns:a16="http://schemas.microsoft.com/office/drawing/2014/main" id="{15327F45-A316-BDFE-69D1-5D804B977C2E}"/>
              </a:ext>
            </a:extLst>
          </p:cNvPr>
          <p:cNvSpPr>
            <a:spLocks noChangeShapeType="1"/>
          </p:cNvSpPr>
          <p:nvPr/>
        </p:nvSpPr>
        <p:spPr bwMode="auto">
          <a:xfrm>
            <a:off x="7391400" y="3200400"/>
            <a:ext cx="152400" cy="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467" name="Text Box 11">
            <a:extLst>
              <a:ext uri="{FF2B5EF4-FFF2-40B4-BE49-F238E27FC236}">
                <a16:creationId xmlns:a16="http://schemas.microsoft.com/office/drawing/2014/main" id="{0D97CCC5-C1A2-1524-69CB-5DFF78718354}"/>
              </a:ext>
            </a:extLst>
          </p:cNvPr>
          <p:cNvSpPr txBox="1">
            <a:spLocks noChangeArrowheads="1"/>
          </p:cNvSpPr>
          <p:nvPr/>
        </p:nvSpPr>
        <p:spPr bwMode="auto">
          <a:xfrm>
            <a:off x="2286000" y="3609980"/>
            <a:ext cx="1752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Two Witnesses in Jerusalem</a:t>
            </a:r>
          </a:p>
        </p:txBody>
      </p:sp>
      <p:sp>
        <p:nvSpPr>
          <p:cNvPr id="19468" name="Text Box 12">
            <a:extLst>
              <a:ext uri="{FF2B5EF4-FFF2-40B4-BE49-F238E27FC236}">
                <a16:creationId xmlns:a16="http://schemas.microsoft.com/office/drawing/2014/main" id="{F8CFAB17-5941-C801-E0D9-D10F9B667138}"/>
              </a:ext>
            </a:extLst>
          </p:cNvPr>
          <p:cNvSpPr txBox="1">
            <a:spLocks noChangeArrowheads="1"/>
          </p:cNvSpPr>
          <p:nvPr/>
        </p:nvSpPr>
        <p:spPr bwMode="auto">
          <a:xfrm rot="5400000">
            <a:off x="8305798" y="3457546"/>
            <a:ext cx="3962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The Second Coming</a:t>
            </a:r>
          </a:p>
        </p:txBody>
      </p:sp>
      <p:sp>
        <p:nvSpPr>
          <p:cNvPr id="19470" name="Text Box 14">
            <a:extLst>
              <a:ext uri="{FF2B5EF4-FFF2-40B4-BE49-F238E27FC236}">
                <a16:creationId xmlns:a16="http://schemas.microsoft.com/office/drawing/2014/main" id="{4FACDA49-510E-4117-F8B5-B411987C9151}"/>
              </a:ext>
            </a:extLst>
          </p:cNvPr>
          <p:cNvSpPr txBox="1">
            <a:spLocks noChangeArrowheads="1"/>
          </p:cNvSpPr>
          <p:nvPr/>
        </p:nvSpPr>
        <p:spPr bwMode="auto">
          <a:xfrm>
            <a:off x="7543799" y="2971800"/>
            <a:ext cx="22097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144,000 Witnesses</a:t>
            </a:r>
          </a:p>
        </p:txBody>
      </p:sp>
      <p:sp>
        <p:nvSpPr>
          <p:cNvPr id="19471" name="Text Box 15">
            <a:extLst>
              <a:ext uri="{FF2B5EF4-FFF2-40B4-BE49-F238E27FC236}">
                <a16:creationId xmlns:a16="http://schemas.microsoft.com/office/drawing/2014/main" id="{E33AC99B-4FC3-3E84-6EE7-E4A1BFCCDA1F}"/>
              </a:ext>
            </a:extLst>
          </p:cNvPr>
          <p:cNvSpPr txBox="1">
            <a:spLocks noChangeArrowheads="1"/>
          </p:cNvSpPr>
          <p:nvPr/>
        </p:nvSpPr>
        <p:spPr bwMode="auto">
          <a:xfrm>
            <a:off x="1447789" y="6089263"/>
            <a:ext cx="9296400" cy="768737"/>
          </a:xfrm>
          <a:prstGeom prst="rect">
            <a:avLst/>
          </a:prstGeom>
          <a:gradFill rotWithShape="0">
            <a:gsLst>
              <a:gs pos="0">
                <a:srgbClr val="FFCC00"/>
              </a:gs>
              <a:gs pos="100000">
                <a:srgbClr val="765E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55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1" fontAlgn="base" latinLnBrk="0" hangingPunct="1">
              <a:lnSpc>
                <a:spcPct val="55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a:t>
            </a:r>
            <a:r>
              <a:rPr kumimoji="0" lang="en-US" altLang="en-US" sz="28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ABYSS</a:t>
            </a:r>
          </a:p>
        </p:txBody>
      </p:sp>
      <p:sp>
        <p:nvSpPr>
          <p:cNvPr id="19473" name="Line 17">
            <a:extLst>
              <a:ext uri="{FF2B5EF4-FFF2-40B4-BE49-F238E27FC236}">
                <a16:creationId xmlns:a16="http://schemas.microsoft.com/office/drawing/2014/main" id="{7CA16320-042D-A83D-B84C-21F4ACB4DD9A}"/>
              </a:ext>
            </a:extLst>
          </p:cNvPr>
          <p:cNvSpPr>
            <a:spLocks noChangeShapeType="1"/>
          </p:cNvSpPr>
          <p:nvPr/>
        </p:nvSpPr>
        <p:spPr bwMode="auto">
          <a:xfrm>
            <a:off x="5791200" y="5867400"/>
            <a:ext cx="0" cy="228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474" name="Line 18">
            <a:extLst>
              <a:ext uri="{FF2B5EF4-FFF2-40B4-BE49-F238E27FC236}">
                <a16:creationId xmlns:a16="http://schemas.microsoft.com/office/drawing/2014/main" id="{C283CAD8-0BF2-AAB1-B90E-E3B017D4039B}"/>
              </a:ext>
            </a:extLst>
          </p:cNvPr>
          <p:cNvSpPr>
            <a:spLocks noChangeShapeType="1"/>
          </p:cNvSpPr>
          <p:nvPr/>
        </p:nvSpPr>
        <p:spPr bwMode="auto">
          <a:xfrm flipV="1">
            <a:off x="6096000" y="2590800"/>
            <a:ext cx="0" cy="1524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475" name="Line 19">
            <a:extLst>
              <a:ext uri="{FF2B5EF4-FFF2-40B4-BE49-F238E27FC236}">
                <a16:creationId xmlns:a16="http://schemas.microsoft.com/office/drawing/2014/main" id="{381C820B-3C3E-FAB8-C193-A2A48EFFECBC}"/>
              </a:ext>
            </a:extLst>
          </p:cNvPr>
          <p:cNvSpPr>
            <a:spLocks noChangeShapeType="1"/>
          </p:cNvSpPr>
          <p:nvPr/>
        </p:nvSpPr>
        <p:spPr bwMode="auto">
          <a:xfrm flipV="1">
            <a:off x="6095999" y="2660263"/>
            <a:ext cx="3809999" cy="673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476" name="Text Box 20">
            <a:extLst>
              <a:ext uri="{FF2B5EF4-FFF2-40B4-BE49-F238E27FC236}">
                <a16:creationId xmlns:a16="http://schemas.microsoft.com/office/drawing/2014/main" id="{5F0520C0-BA55-73C5-7782-22246525AD76}"/>
              </a:ext>
            </a:extLst>
          </p:cNvPr>
          <p:cNvSpPr txBox="1">
            <a:spLocks noChangeArrowheads="1"/>
          </p:cNvSpPr>
          <p:nvPr/>
        </p:nvSpPr>
        <p:spPr bwMode="auto">
          <a:xfrm rot="-5400000">
            <a:off x="5094293" y="4560893"/>
            <a:ext cx="256698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85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His deadly wound healed</a:t>
            </a:r>
          </a:p>
        </p:txBody>
      </p:sp>
      <p:sp>
        <p:nvSpPr>
          <p:cNvPr id="19477" name="Text Box 21">
            <a:extLst>
              <a:ext uri="{FF2B5EF4-FFF2-40B4-BE49-F238E27FC236}">
                <a16:creationId xmlns:a16="http://schemas.microsoft.com/office/drawing/2014/main" id="{A2795D4E-B6C7-205E-228B-79CC04EFD155}"/>
              </a:ext>
            </a:extLst>
          </p:cNvPr>
          <p:cNvSpPr txBox="1">
            <a:spLocks noChangeArrowheads="1"/>
          </p:cNvSpPr>
          <p:nvPr/>
        </p:nvSpPr>
        <p:spPr bwMode="auto">
          <a:xfrm rot="18835494">
            <a:off x="1565264" y="4573090"/>
            <a:ext cx="40386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85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Little Horn conquers 10 western Kings</a:t>
            </a:r>
          </a:p>
        </p:txBody>
      </p:sp>
      <p:sp>
        <p:nvSpPr>
          <p:cNvPr id="19478" name="Line 22">
            <a:extLst>
              <a:ext uri="{FF2B5EF4-FFF2-40B4-BE49-F238E27FC236}">
                <a16:creationId xmlns:a16="http://schemas.microsoft.com/office/drawing/2014/main" id="{036DA7D7-8B30-3039-96F4-E9A00B65143C}"/>
              </a:ext>
            </a:extLst>
          </p:cNvPr>
          <p:cNvSpPr>
            <a:spLocks noChangeShapeType="1"/>
          </p:cNvSpPr>
          <p:nvPr/>
        </p:nvSpPr>
        <p:spPr bwMode="auto">
          <a:xfrm>
            <a:off x="5334000" y="2286000"/>
            <a:ext cx="457200" cy="304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479" name="Text Box 23">
            <a:extLst>
              <a:ext uri="{FF2B5EF4-FFF2-40B4-BE49-F238E27FC236}">
                <a16:creationId xmlns:a16="http://schemas.microsoft.com/office/drawing/2014/main" id="{2237519D-9CA4-774A-138B-09A47EDCAF25}"/>
              </a:ext>
            </a:extLst>
          </p:cNvPr>
          <p:cNvSpPr txBox="1">
            <a:spLocks noChangeArrowheads="1"/>
          </p:cNvSpPr>
          <p:nvPr/>
        </p:nvSpPr>
        <p:spPr bwMode="auto">
          <a:xfrm>
            <a:off x="7534284" y="4953000"/>
            <a:ext cx="237171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85000"/>
              </a:lnSpc>
              <a:spcBef>
                <a:spcPct val="50000"/>
              </a:spcBef>
              <a:spcAft>
                <a:spcPct val="0"/>
              </a:spcAft>
              <a:buClrTx/>
              <a:buSzTx/>
              <a:buFontTx/>
              <a:buNone/>
              <a:tabLst/>
              <a:defRPr/>
            </a:pPr>
            <a:r>
              <a:rPr kumimoji="0" lang="en-US" altLang="en-US" sz="2800" b="0" i="1" u="sng"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Armageddon</a:t>
            </a:r>
          </a:p>
        </p:txBody>
      </p:sp>
      <p:sp>
        <p:nvSpPr>
          <p:cNvPr id="19482" name="Text Box 26">
            <a:extLst>
              <a:ext uri="{FF2B5EF4-FFF2-40B4-BE49-F238E27FC236}">
                <a16:creationId xmlns:a16="http://schemas.microsoft.com/office/drawing/2014/main" id="{1B0EC834-A512-2392-1F67-CE72124049CB}"/>
              </a:ext>
            </a:extLst>
          </p:cNvPr>
          <p:cNvSpPr txBox="1">
            <a:spLocks noChangeArrowheads="1"/>
          </p:cNvSpPr>
          <p:nvPr/>
        </p:nvSpPr>
        <p:spPr bwMode="auto">
          <a:xfrm>
            <a:off x="6705600" y="6705600"/>
            <a:ext cx="30480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55000"/>
              </a:lnSpc>
              <a:spcBef>
                <a:spcPct val="50000"/>
              </a:spcBef>
              <a:spcAft>
                <a:spcPct val="0"/>
              </a:spcAft>
              <a:buClrTx/>
              <a:buSzTx/>
              <a:buFontTx/>
              <a:buNone/>
              <a:tabLst/>
              <a:defRPr/>
            </a:pPr>
            <a:r>
              <a:rPr kumimoji="0" lang="en-US" alt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©2006</a:t>
            </a: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 </a:t>
            </a:r>
            <a:r>
              <a:rPr kumimoji="0" lang="en-US" alt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Dr. John C. Whitcomb</a:t>
            </a:r>
          </a:p>
        </p:txBody>
      </p:sp>
      <p:pic>
        <p:nvPicPr>
          <p:cNvPr id="19483" name="Picture 27" descr="SO00633_">
            <a:extLst>
              <a:ext uri="{FF2B5EF4-FFF2-40B4-BE49-F238E27FC236}">
                <a16:creationId xmlns:a16="http://schemas.microsoft.com/office/drawing/2014/main" id="{DC05962B-78A0-2558-4E1A-AC12FEDD7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5" y="2667000"/>
            <a:ext cx="523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4" name="Picture 28" descr="SO00633_">
            <a:extLst>
              <a:ext uri="{FF2B5EF4-FFF2-40B4-BE49-F238E27FC236}">
                <a16:creationId xmlns:a16="http://schemas.microsoft.com/office/drawing/2014/main" id="{67355F08-624D-6969-1ED7-AD7B44DF5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2330" y="2667000"/>
            <a:ext cx="523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5" name="Text Box 29">
            <a:extLst>
              <a:ext uri="{FF2B5EF4-FFF2-40B4-BE49-F238E27FC236}">
                <a16:creationId xmlns:a16="http://schemas.microsoft.com/office/drawing/2014/main" id="{F0060EEF-597C-20E2-22E4-2E3E7931EF03}"/>
              </a:ext>
            </a:extLst>
          </p:cNvPr>
          <p:cNvSpPr txBox="1">
            <a:spLocks noChangeArrowheads="1"/>
          </p:cNvSpPr>
          <p:nvPr/>
        </p:nvSpPr>
        <p:spPr bwMode="auto">
          <a:xfrm>
            <a:off x="6019789" y="2057400"/>
            <a:ext cx="38099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sng"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Abomination of Desolations</a:t>
            </a:r>
          </a:p>
        </p:txBody>
      </p:sp>
      <p:sp>
        <p:nvSpPr>
          <p:cNvPr id="19486" name="Line 30">
            <a:extLst>
              <a:ext uri="{FF2B5EF4-FFF2-40B4-BE49-F238E27FC236}">
                <a16:creationId xmlns:a16="http://schemas.microsoft.com/office/drawing/2014/main" id="{9DA0136D-600E-3EBB-ADC0-79140238F04E}"/>
              </a:ext>
            </a:extLst>
          </p:cNvPr>
          <p:cNvSpPr>
            <a:spLocks noChangeShapeType="1"/>
          </p:cNvSpPr>
          <p:nvPr/>
        </p:nvSpPr>
        <p:spPr bwMode="auto">
          <a:xfrm flipV="1">
            <a:off x="5791200" y="2819400"/>
            <a:ext cx="304800" cy="3048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40D35450-46BD-045A-E9B9-072449A45ADC}"/>
              </a:ext>
            </a:extLst>
          </p:cNvPr>
          <p:cNvSpPr/>
          <p:nvPr/>
        </p:nvSpPr>
        <p:spPr>
          <a:xfrm>
            <a:off x="0" y="0"/>
            <a:ext cx="1447796" cy="6858000"/>
          </a:xfrm>
          <a:prstGeom prst="rect">
            <a:avLst/>
          </a:prstGeom>
          <a:solidFill>
            <a:srgbClr val="1C2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34" name="AutoShape 24">
            <a:extLst>
              <a:ext uri="{FF2B5EF4-FFF2-40B4-BE49-F238E27FC236}">
                <a16:creationId xmlns:a16="http://schemas.microsoft.com/office/drawing/2014/main" id="{67C0764F-0F1D-4D19-97DC-ED1EE03D463C}"/>
              </a:ext>
            </a:extLst>
          </p:cNvPr>
          <p:cNvSpPr>
            <a:spLocks noChangeArrowheads="1"/>
          </p:cNvSpPr>
          <p:nvPr/>
        </p:nvSpPr>
        <p:spPr bwMode="auto">
          <a:xfrm>
            <a:off x="9173368" y="5791200"/>
            <a:ext cx="1524000" cy="609600"/>
          </a:xfrm>
          <a:prstGeom prst="irregularSeal1">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481" name="AutoShape 25">
            <a:extLst>
              <a:ext uri="{FF2B5EF4-FFF2-40B4-BE49-F238E27FC236}">
                <a16:creationId xmlns:a16="http://schemas.microsoft.com/office/drawing/2014/main" id="{3D98FC65-21B6-E545-72DD-C726CDB94D07}"/>
              </a:ext>
            </a:extLst>
          </p:cNvPr>
          <p:cNvSpPr>
            <a:spLocks noChangeArrowheads="1"/>
          </p:cNvSpPr>
          <p:nvPr/>
        </p:nvSpPr>
        <p:spPr bwMode="auto">
          <a:xfrm>
            <a:off x="9753600" y="6217295"/>
            <a:ext cx="366960" cy="595610"/>
          </a:xfrm>
          <a:prstGeom prst="downArrow">
            <a:avLst>
              <a:gd name="adj1" fmla="val 50000"/>
              <a:gd name="adj2" fmla="val 75000"/>
            </a:avLst>
          </a:prstGeom>
          <a:solidFill>
            <a:schemeClr val="bg1"/>
          </a:solidFill>
          <a:ln w="28575">
            <a:solidFill>
              <a:schemeClr val="tx1"/>
            </a:solidFill>
            <a:miter lim="800000"/>
            <a:headEnd/>
            <a:tailEnd/>
          </a:ln>
        </p:spPr>
        <p:txBody>
          <a:bodyPr wrap="non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9469" name="Line 13">
            <a:extLst>
              <a:ext uri="{FF2B5EF4-FFF2-40B4-BE49-F238E27FC236}">
                <a16:creationId xmlns:a16="http://schemas.microsoft.com/office/drawing/2014/main" id="{6FA601A7-19E6-4572-5335-761D2C836096}"/>
              </a:ext>
            </a:extLst>
          </p:cNvPr>
          <p:cNvSpPr>
            <a:spLocks noChangeShapeType="1"/>
          </p:cNvSpPr>
          <p:nvPr/>
        </p:nvSpPr>
        <p:spPr bwMode="auto">
          <a:xfrm rot="10800000" flipV="1">
            <a:off x="9906000" y="1676400"/>
            <a:ext cx="0" cy="39624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Rectangle 37">
            <a:extLst>
              <a:ext uri="{FF2B5EF4-FFF2-40B4-BE49-F238E27FC236}">
                <a16:creationId xmlns:a16="http://schemas.microsoft.com/office/drawing/2014/main" id="{AA02673C-F28A-AD83-7E80-C851EC4D8305}"/>
              </a:ext>
            </a:extLst>
          </p:cNvPr>
          <p:cNvSpPr/>
          <p:nvPr/>
        </p:nvSpPr>
        <p:spPr>
          <a:xfrm>
            <a:off x="10734679" y="0"/>
            <a:ext cx="1447796" cy="6858000"/>
          </a:xfrm>
          <a:prstGeom prst="rect">
            <a:avLst/>
          </a:prstGeom>
          <a:solidFill>
            <a:srgbClr val="1C2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Tree>
    <p:extLst>
      <p:ext uri="{BB962C8B-B14F-4D97-AF65-F5344CB8AC3E}">
        <p14:creationId xmlns:p14="http://schemas.microsoft.com/office/powerpoint/2010/main" val="97605235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2FE07-ABC4-6C35-37A4-2BC830FB2B9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6E37305-3F8C-0DAE-E02D-90BC7D714744}"/>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A8CBDEE7-9442-274F-6FAF-D1D532B86AB4}"/>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4A2826E6-9EE1-F715-5D90-C010BE6FB4BB}"/>
              </a:ext>
            </a:extLst>
          </p:cNvPr>
          <p:cNvSpPr txBox="1"/>
          <p:nvPr/>
        </p:nvSpPr>
        <p:spPr>
          <a:xfrm>
            <a:off x="152398" y="152401"/>
            <a:ext cx="11887197" cy="4524315"/>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“These have power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to shut heaven, so that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no rain falls in the days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of their prophecy</a:t>
            </a: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a:t>
            </a: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FE8A941A-1DAA-8F22-DB13-1590E5F69DB5}"/>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Revelation 11:6</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7261922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02D65"/>
        </a:solidFill>
        <a:effectLst/>
      </p:bgPr>
    </p:bg>
    <p:spTree>
      <p:nvGrpSpPr>
        <p:cNvPr id="1" name="">
          <a:extLst>
            <a:ext uri="{FF2B5EF4-FFF2-40B4-BE49-F238E27FC236}">
              <a16:creationId xmlns:a16="http://schemas.microsoft.com/office/drawing/2014/main" id="{845CA3E5-0374-BEE2-9E84-111E2F7C6C4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76D9251-80FC-2E2E-AFA5-70B794839844}"/>
              </a:ext>
            </a:extLst>
          </p:cNvPr>
          <p:cNvSpPr txBox="1"/>
          <p:nvPr/>
        </p:nvSpPr>
        <p:spPr>
          <a:xfrm>
            <a:off x="0" y="432137"/>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alatino Linotype" panose="02040502050505030304" pitchFamily="18" charset="0"/>
                <a:ea typeface="Segoe UI Black" panose="020B0A02040204020203" pitchFamily="34" charset="0"/>
                <a:cs typeface="Arial" panose="020B0604020202020204" pitchFamily="34" charset="0"/>
              </a:rPr>
              <a:t>A Two-Phase Ministry</a:t>
            </a:r>
          </a:p>
        </p:txBody>
      </p:sp>
    </p:spTree>
    <p:extLst>
      <p:ext uri="{BB962C8B-B14F-4D97-AF65-F5344CB8AC3E}">
        <p14:creationId xmlns:p14="http://schemas.microsoft.com/office/powerpoint/2010/main" val="111900212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02D65"/>
        </a:solidFill>
        <a:effectLst/>
      </p:bgPr>
    </p:bg>
    <p:spTree>
      <p:nvGrpSpPr>
        <p:cNvPr id="1" name="">
          <a:extLst>
            <a:ext uri="{FF2B5EF4-FFF2-40B4-BE49-F238E27FC236}">
              <a16:creationId xmlns:a16="http://schemas.microsoft.com/office/drawing/2014/main" id="{845CA3E5-0374-BEE2-9E84-111E2F7C6C4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E26C444-BD06-EBEC-5133-1DCA342548F9}"/>
              </a:ext>
            </a:extLst>
          </p:cNvPr>
          <p:cNvPicPr>
            <a:picLocks noChangeAspect="1"/>
          </p:cNvPicPr>
          <p:nvPr/>
        </p:nvPicPr>
        <p:blipFill rotWithShape="1">
          <a:blip r:embed="rId2">
            <a:extLst>
              <a:ext uri="{28A0092B-C50C-407E-A947-70E740481C1C}">
                <a14:useLocalDpi xmlns:a14="http://schemas.microsoft.com/office/drawing/2010/main" val="0"/>
              </a:ext>
            </a:extLst>
          </a:blip>
          <a:srcRect l="931" t="2246" r="-931" b="25109"/>
          <a:stretch/>
        </p:blipFill>
        <p:spPr>
          <a:xfrm>
            <a:off x="597819" y="2209800"/>
            <a:ext cx="1860138" cy="1737360"/>
          </a:xfrm>
          <a:prstGeom prst="ellipse">
            <a:avLst/>
          </a:prstGeom>
          <a:ln w="5715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extBox 1">
            <a:extLst>
              <a:ext uri="{FF2B5EF4-FFF2-40B4-BE49-F238E27FC236}">
                <a16:creationId xmlns:a16="http://schemas.microsoft.com/office/drawing/2014/main" id="{F76D9251-80FC-2E2E-AFA5-70B794839844}"/>
              </a:ext>
            </a:extLst>
          </p:cNvPr>
          <p:cNvSpPr txBox="1"/>
          <p:nvPr/>
        </p:nvSpPr>
        <p:spPr>
          <a:xfrm>
            <a:off x="0" y="432137"/>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Palatino Linotype" panose="02040502050505030304" pitchFamily="18" charset="0"/>
                <a:ea typeface="Segoe UI Black" panose="020B0A02040204020203" pitchFamily="34" charset="0"/>
                <a:cs typeface="Arial" panose="020B0604020202020204" pitchFamily="34" charset="0"/>
              </a:rPr>
              <a:t>A Two-Phase Ministry</a:t>
            </a:r>
          </a:p>
        </p:txBody>
      </p:sp>
      <p:sp>
        <p:nvSpPr>
          <p:cNvPr id="7" name="TextBox 6">
            <a:extLst>
              <a:ext uri="{FF2B5EF4-FFF2-40B4-BE49-F238E27FC236}">
                <a16:creationId xmlns:a16="http://schemas.microsoft.com/office/drawing/2014/main" id="{0BCB7238-4B49-4E04-2F6B-1C7DFC948721}"/>
              </a:ext>
            </a:extLst>
          </p:cNvPr>
          <p:cNvSpPr txBox="1"/>
          <p:nvPr/>
        </p:nvSpPr>
        <p:spPr>
          <a:xfrm>
            <a:off x="2430212" y="2667000"/>
            <a:ext cx="9761788"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Arial" panose="020B0604020202020204" pitchFamily="34" charset="0"/>
              </a:rPr>
              <a:t>30 NT references</a:t>
            </a:r>
          </a:p>
        </p:txBody>
      </p:sp>
    </p:spTree>
    <p:extLst>
      <p:ext uri="{BB962C8B-B14F-4D97-AF65-F5344CB8AC3E}">
        <p14:creationId xmlns:p14="http://schemas.microsoft.com/office/powerpoint/2010/main" val="12109362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AAA9-0077-5F70-41E8-F7FC8FB53A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DB7B-F45C-A1F6-0D36-977072C3E727}"/>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4" name="Rectangle 3">
            <a:extLst>
              <a:ext uri="{FF2B5EF4-FFF2-40B4-BE49-F238E27FC236}">
                <a16:creationId xmlns:a16="http://schemas.microsoft.com/office/drawing/2014/main" id="{A54E8812-23E3-97E9-9DF9-CB4938E91A7D}"/>
              </a:ext>
            </a:extLst>
          </p:cNvPr>
          <p:cNvSpPr/>
          <p:nvPr/>
        </p:nvSpPr>
        <p:spPr>
          <a:xfrm>
            <a:off x="152401" y="152400"/>
            <a:ext cx="11887198" cy="6553199"/>
          </a:xfrm>
          <a:prstGeom prst="rect">
            <a:avLst/>
          </a:prstGeom>
          <a:solidFill>
            <a:srgbClr val="02163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5" name="TextBox 4">
            <a:extLst>
              <a:ext uri="{FF2B5EF4-FFF2-40B4-BE49-F238E27FC236}">
                <a16:creationId xmlns:a16="http://schemas.microsoft.com/office/drawing/2014/main" id="{BF0611AC-C30B-2F18-7C24-8D387D657F44}"/>
              </a:ext>
            </a:extLst>
          </p:cNvPr>
          <p:cNvSpPr txBox="1"/>
          <p:nvPr/>
        </p:nvSpPr>
        <p:spPr>
          <a:xfrm>
            <a:off x="152400" y="2247543"/>
            <a:ext cx="11887197" cy="2400657"/>
          </a:xfrm>
          <a:prstGeom prst="rect">
            <a:avLst/>
          </a:prstGeom>
          <a:noFill/>
        </p:spPr>
        <p:txBody>
          <a:bodyPr wrap="square">
            <a:spAutoFit/>
          </a:bodyPr>
          <a:lstStyle/>
          <a:p>
            <a:pPr algn="ctr"/>
            <a:r>
              <a:rPr lang="en-US" altLang="en-US" sz="15000" b="1" i="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Ahab</a:t>
            </a:r>
            <a:endParaRPr lang="en-US" sz="15000" i="1" dirty="0"/>
          </a:p>
        </p:txBody>
      </p:sp>
    </p:spTree>
    <p:extLst>
      <p:ext uri="{BB962C8B-B14F-4D97-AF65-F5344CB8AC3E}">
        <p14:creationId xmlns:p14="http://schemas.microsoft.com/office/powerpoint/2010/main" val="1094370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DD10-2A76-65B6-8EB6-64910D7818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9947D3E-EEC8-5A2E-F282-F917E4015E73}"/>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89773C07-9C48-1627-F99B-7DEB941A23BB}"/>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5EB0F17B-BD0A-1F66-A417-B109C7B529D7}"/>
              </a:ext>
            </a:extLst>
          </p:cNvPr>
          <p:cNvSpPr txBox="1"/>
          <p:nvPr/>
        </p:nvSpPr>
        <p:spPr>
          <a:xfrm>
            <a:off x="152398" y="152401"/>
            <a:ext cx="11887197" cy="5632311"/>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“Ahab did more to provoke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the LORD</a:t>
            </a: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 God of Israel </a:t>
            </a:r>
            <a:b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b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to anger than all the kings </a:t>
            </a:r>
            <a:b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b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of Israel who were </a:t>
            </a:r>
            <a:b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b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before him</a:t>
            </a: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ADEFAA3E-AEA6-72CA-61B5-375183D4B7E0}"/>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1 Kings 16:33</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2872706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DD10-2A76-65B6-8EB6-64910D7818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9947D3E-EEC8-5A2E-F282-F917E4015E73}"/>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89773C07-9C48-1627-F99B-7DEB941A23BB}"/>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5EB0F17B-BD0A-1F66-A417-B109C7B529D7}"/>
              </a:ext>
            </a:extLst>
          </p:cNvPr>
          <p:cNvSpPr txBox="1"/>
          <p:nvPr/>
        </p:nvSpPr>
        <p:spPr>
          <a:xfrm>
            <a:off x="152398" y="152401"/>
            <a:ext cx="11887197" cy="5632311"/>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“But there was no one like Ahab who sold himself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to do wickedness in the sight of the LORD, because Jezebel his wife stirred him up.”</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ADEFAA3E-AEA6-72CA-61B5-375183D4B7E0}"/>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1 Kings 21:25</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2751493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AAA9-0077-5F70-41E8-F7FC8FB53A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DB7B-F45C-A1F6-0D36-977072C3E727}"/>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4" name="Rectangle 3">
            <a:extLst>
              <a:ext uri="{FF2B5EF4-FFF2-40B4-BE49-F238E27FC236}">
                <a16:creationId xmlns:a16="http://schemas.microsoft.com/office/drawing/2014/main" id="{A54E8812-23E3-97E9-9DF9-CB4938E91A7D}"/>
              </a:ext>
            </a:extLst>
          </p:cNvPr>
          <p:cNvSpPr/>
          <p:nvPr/>
        </p:nvSpPr>
        <p:spPr>
          <a:xfrm>
            <a:off x="152401" y="152400"/>
            <a:ext cx="11887198" cy="6553199"/>
          </a:xfrm>
          <a:prstGeom prst="rect">
            <a:avLst/>
          </a:prstGeom>
          <a:solidFill>
            <a:srgbClr val="02163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5" name="TextBox 4">
            <a:extLst>
              <a:ext uri="{FF2B5EF4-FFF2-40B4-BE49-F238E27FC236}">
                <a16:creationId xmlns:a16="http://schemas.microsoft.com/office/drawing/2014/main" id="{BF0611AC-C30B-2F18-7C24-8D387D657F44}"/>
              </a:ext>
            </a:extLst>
          </p:cNvPr>
          <p:cNvSpPr txBox="1"/>
          <p:nvPr/>
        </p:nvSpPr>
        <p:spPr>
          <a:xfrm>
            <a:off x="152400" y="2247543"/>
            <a:ext cx="11887197" cy="2400657"/>
          </a:xfrm>
          <a:prstGeom prst="rect">
            <a:avLst/>
          </a:prstGeom>
          <a:noFill/>
        </p:spPr>
        <p:txBody>
          <a:bodyPr wrap="square">
            <a:spAutoFit/>
          </a:bodyPr>
          <a:lstStyle/>
          <a:p>
            <a:pPr algn="ctr"/>
            <a:r>
              <a:rPr lang="en-US" altLang="en-US" sz="15000" b="1" i="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Jezebel</a:t>
            </a:r>
            <a:endParaRPr lang="en-US" sz="15000" i="1" dirty="0"/>
          </a:p>
        </p:txBody>
      </p:sp>
    </p:spTree>
    <p:extLst>
      <p:ext uri="{BB962C8B-B14F-4D97-AF65-F5344CB8AC3E}">
        <p14:creationId xmlns:p14="http://schemas.microsoft.com/office/powerpoint/2010/main" val="3098088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5436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63F5A1-DD80-4B2D-AD24-7619A830A323}"/>
              </a:ext>
            </a:extLst>
          </p:cNvPr>
          <p:cNvSpPr/>
          <p:nvPr/>
        </p:nvSpPr>
        <p:spPr>
          <a:xfrm>
            <a:off x="0" y="5867400"/>
            <a:ext cx="12192000" cy="990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sym typeface="Arial"/>
            </a:endParaRPr>
          </a:p>
        </p:txBody>
      </p:sp>
      <p:sp>
        <p:nvSpPr>
          <p:cNvPr id="2" name="TextBox 2">
            <a:extLst>
              <a:ext uri="{FF2B5EF4-FFF2-40B4-BE49-F238E27FC236}">
                <a16:creationId xmlns:a16="http://schemas.microsoft.com/office/drawing/2014/main" id="{7D17A6E2-79BC-14B5-6D7E-1A8516B41B10}"/>
              </a:ext>
            </a:extLst>
          </p:cNvPr>
          <p:cNvSpPr txBox="1">
            <a:spLocks noChangeArrowheads="1"/>
          </p:cNvSpPr>
          <p:nvPr/>
        </p:nvSpPr>
        <p:spPr bwMode="auto">
          <a:xfrm>
            <a:off x="0" y="5842337"/>
            <a:ext cx="1219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AR JULIAN" panose="02000000000000000000" pitchFamily="2" charset="0"/>
                <a:ea typeface="+mn-ea"/>
                <a:cs typeface="Arial" panose="020B0604020202020204" pitchFamily="34" charset="0"/>
                <a:sym typeface="Arial"/>
              </a:rPr>
              <a:t>FOI.ORG/STANDWITHISRAEL</a:t>
            </a:r>
          </a:p>
        </p:txBody>
      </p:sp>
      <p:pic>
        <p:nvPicPr>
          <p:cNvPr id="5" name="Picture 4">
            <a:extLst>
              <a:ext uri="{FF2B5EF4-FFF2-40B4-BE49-F238E27FC236}">
                <a16:creationId xmlns:a16="http://schemas.microsoft.com/office/drawing/2014/main" id="{74D9A61A-4F50-0574-F29B-01751B729E07}"/>
              </a:ext>
            </a:extLst>
          </p:cNvPr>
          <p:cNvPicPr>
            <a:picLocks noChangeAspect="1"/>
          </p:cNvPicPr>
          <p:nvPr/>
        </p:nvPicPr>
        <p:blipFill rotWithShape="1">
          <a:blip r:embed="rId2"/>
          <a:srcRect b="1388"/>
          <a:stretch/>
        </p:blipFill>
        <p:spPr>
          <a:xfrm>
            <a:off x="0" y="228600"/>
            <a:ext cx="12192896" cy="5410200"/>
          </a:xfrm>
          <a:prstGeom prst="rect">
            <a:avLst/>
          </a:prstGeom>
        </p:spPr>
      </p:pic>
    </p:spTree>
    <p:extLst>
      <p:ext uri="{BB962C8B-B14F-4D97-AF65-F5344CB8AC3E}">
        <p14:creationId xmlns:p14="http://schemas.microsoft.com/office/powerpoint/2010/main" val="381465437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1701B768-B621-C132-5C5C-5EC0116E5FE8}"/>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E627921C-04AF-9381-3089-C8F8D0708400}"/>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descr="No photo description available.">
            <a:extLst>
              <a:ext uri="{FF2B5EF4-FFF2-40B4-BE49-F238E27FC236}">
                <a16:creationId xmlns:a16="http://schemas.microsoft.com/office/drawing/2014/main" id="{5BEED808-0517-7215-86C0-0B6BCCDD05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73" t="1119" r="15790" b="1119"/>
          <a:stretch/>
        </p:blipFill>
        <p:spPr bwMode="auto">
          <a:xfrm>
            <a:off x="397473" y="3961608"/>
            <a:ext cx="1851308" cy="2591592"/>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F3060603-D76D-CCB1-1BCD-CA3EA4346787}"/>
              </a:ext>
            </a:extLst>
          </p:cNvPr>
          <p:cNvSpPr txBox="1">
            <a:spLocks noChangeArrowheads="1"/>
          </p:cNvSpPr>
          <p:nvPr/>
        </p:nvSpPr>
        <p:spPr bwMode="auto">
          <a:xfrm>
            <a:off x="183246" y="304800"/>
            <a:ext cx="11780152"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She persuaded Ahab to build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 temple and altar to Baal in Samaria, where Ahab was.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She supported 850 prophets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of her immoral cult....</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A403041D-B2A5-0926-33D1-95239EFA9B8B}"/>
              </a:ext>
            </a:extLst>
          </p:cNvPr>
          <p:cNvSpPr txBox="1">
            <a:spLocks noChangeArrowheads="1"/>
          </p:cNvSpPr>
          <p:nvPr/>
        </p:nvSpPr>
        <p:spPr bwMode="auto">
          <a:xfrm>
            <a:off x="2232308" y="4306431"/>
            <a:ext cx="9731090"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The Jeremiah Study Bible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NKJV, “The Wicked Jezebel,” p. </a:t>
            </a:r>
            <a:r>
              <a:rPr lang="en-US" altLang="en-US" sz="3600" b="1" dirty="0">
                <a:ln w="6350">
                  <a:noFill/>
                </a:ln>
                <a:solidFill>
                  <a:srgbClr val="02133D"/>
                </a:solidFill>
                <a:latin typeface="Narkisim" panose="020E0502050101010101" pitchFamily="34" charset="-79"/>
                <a:cs typeface="Narkisim" panose="020E0502050101010101" pitchFamily="34" charset="-79"/>
              </a:rPr>
              <a:t>466</a:t>
            </a:r>
            <a:endPar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endParaRPr>
          </a:p>
        </p:txBody>
      </p:sp>
      <p:sp>
        <p:nvSpPr>
          <p:cNvPr id="13" name="TextBox 12">
            <a:extLst>
              <a:ext uri="{FF2B5EF4-FFF2-40B4-BE49-F238E27FC236}">
                <a16:creationId xmlns:a16="http://schemas.microsoft.com/office/drawing/2014/main" id="{3B795A33-E7D3-E37A-A444-39FC6BCD50F0}"/>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David Jeremiah (Franklin, TN: Worthy Publishing, 2013)</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7846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BEE6E-E5AD-7D28-C5F5-F014511F271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A62928-9FD0-F594-9EDF-B060D51BA84E}"/>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0947E2CC-6CD5-C335-FB1C-CC001E6795E0}"/>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D9E14392-4262-5A38-2E1D-907C2F499BEC}"/>
              </a:ext>
            </a:extLst>
          </p:cNvPr>
          <p:cNvSpPr txBox="1"/>
          <p:nvPr/>
        </p:nvSpPr>
        <p:spPr>
          <a:xfrm>
            <a:off x="152398" y="152401"/>
            <a:ext cx="11887197" cy="5632311"/>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“This </a:t>
            </a:r>
            <a:r>
              <a:rPr kumimoji="0" lang="en-US" sz="7200" b="1" i="1"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is</a:t>
            </a: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 the word of the LORD, which He spoke by His servant Elijah the Tishbite, saying … dogs shall eat the flesh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of Jezebel.”</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281335B4-1898-D8DE-3F71-D3862D7E63FD}"/>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2 Kings 9:36</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1865402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0BD2FB63-5B0E-F3CC-E7E1-3435A734672D}"/>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B90801C1-F84A-71FE-D07C-FC18D756D46E}"/>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DF38613E-BCDE-B698-50ED-EA64817AE1B4}"/>
              </a:ext>
            </a:extLst>
          </p:cNvPr>
          <p:cNvSpPr txBox="1">
            <a:spLocks noChangeArrowheads="1"/>
          </p:cNvSpPr>
          <p:nvPr/>
        </p:nvSpPr>
        <p:spPr bwMode="auto">
          <a:xfrm>
            <a:off x="183246" y="304800"/>
            <a:ext cx="11780152"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Baal worshipers believed that their god made rain and was responsible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for fertility throughout the land.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If a drought occurred, Baal worshipers believed that their god</a:t>
            </a: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1D04AD10-5F35-1776-2968-02B78A759ABA}"/>
              </a:ext>
            </a:extLst>
          </p:cNvPr>
          <p:cNvSpPr txBox="1">
            <a:spLocks noChangeArrowheads="1"/>
          </p:cNvSpPr>
          <p:nvPr/>
        </p:nvSpPr>
        <p:spPr bwMode="auto">
          <a:xfrm>
            <a:off x="2167469" y="4306431"/>
            <a:ext cx="979592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The Moody Bible Commentary</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 Kings,” Harry E. Shields, p. 507</a:t>
            </a:r>
          </a:p>
        </p:txBody>
      </p:sp>
      <p:pic>
        <p:nvPicPr>
          <p:cNvPr id="3" name="Picture 2" descr="The Moody Bible Commentary">
            <a:extLst>
              <a:ext uri="{FF2B5EF4-FFF2-40B4-BE49-F238E27FC236}">
                <a16:creationId xmlns:a16="http://schemas.microsoft.com/office/drawing/2014/main" id="{D5C23E5C-017A-76BD-09BF-F30760FD4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148" y="3993556"/>
            <a:ext cx="1839744" cy="2559644"/>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1A94BD00-B1FD-059F-7120-5CDFB3EEA629}"/>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(Chicago: Moody Publishers, 2014)</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31024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37A19EA2-B115-6C8E-7E16-A01D0F4B8E5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B79313D4-8BA5-C878-0F53-2ECF172EF09E}"/>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C125F552-498D-39E9-6508-A49CFAA978F0}"/>
              </a:ext>
            </a:extLst>
          </p:cNvPr>
          <p:cNvSpPr txBox="1">
            <a:spLocks noChangeArrowheads="1"/>
          </p:cNvSpPr>
          <p:nvPr/>
        </p:nvSpPr>
        <p:spPr bwMode="auto">
          <a:xfrm>
            <a:off x="183246" y="304800"/>
            <a:ext cx="11780152"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lang="en-US" altLang="en-US" sz="8000" b="1" i="1" dirty="0">
                <a:ln w="12700">
                  <a:noFill/>
                </a:ln>
                <a:solidFill>
                  <a:srgbClr val="02133D"/>
                </a:solidFill>
                <a:latin typeface="AngsanaUPC" panose="02020603050405020304" pitchFamily="18" charset="-34"/>
                <a:cs typeface="AngsanaUPC" panose="02020603050405020304" pitchFamily="18" charset="-34"/>
              </a:rPr>
              <a:t>w</a:t>
            </a: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as residing in the place of the dead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and needed to be brought back to life.</a:t>
            </a: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B208F795-6F53-E99A-11F9-9F55FB51870F}"/>
              </a:ext>
            </a:extLst>
          </p:cNvPr>
          <p:cNvSpPr txBox="1">
            <a:spLocks noChangeArrowheads="1"/>
          </p:cNvSpPr>
          <p:nvPr/>
        </p:nvSpPr>
        <p:spPr bwMode="auto">
          <a:xfrm>
            <a:off x="2167469" y="4306431"/>
            <a:ext cx="979592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The Moody Bible Commentary</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 Kings,” Harry E. Shields, p. 507</a:t>
            </a:r>
          </a:p>
        </p:txBody>
      </p:sp>
      <p:pic>
        <p:nvPicPr>
          <p:cNvPr id="3" name="Picture 2" descr="The Moody Bible Commentary">
            <a:extLst>
              <a:ext uri="{FF2B5EF4-FFF2-40B4-BE49-F238E27FC236}">
                <a16:creationId xmlns:a16="http://schemas.microsoft.com/office/drawing/2014/main" id="{569C5A99-DA31-7237-AF43-7109A23C7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148" y="3993556"/>
            <a:ext cx="1839744" cy="2559644"/>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825B8972-A708-7B8D-6BF8-16C51F345502}"/>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(Chicago: Moody Publishers, 2014)</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10215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BEE6E-E5AD-7D28-C5F5-F014511F271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A62928-9FD0-F594-9EDF-B060D51BA84E}"/>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0947E2CC-6CD5-C335-FB1C-CC001E6795E0}"/>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D9E14392-4262-5A38-2E1D-907C2F499BEC}"/>
              </a:ext>
            </a:extLst>
          </p:cNvPr>
          <p:cNvSpPr txBox="1"/>
          <p:nvPr/>
        </p:nvSpPr>
        <p:spPr>
          <a:xfrm>
            <a:off x="152398" y="152401"/>
            <a:ext cx="11887197" cy="4524315"/>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 if you do not obey Me …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I will make your heavens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like iron and your earth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like bronze.”</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281335B4-1898-D8DE-3F71-D3862D7E63FD}"/>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Leviticus 26:18-19</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683085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BEE6E-E5AD-7D28-C5F5-F014511F271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A62928-9FD0-F594-9EDF-B060D51BA84E}"/>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0947E2CC-6CD5-C335-FB1C-CC001E6795E0}"/>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D9E14392-4262-5A38-2E1D-907C2F499BEC}"/>
              </a:ext>
            </a:extLst>
          </p:cNvPr>
          <p:cNvSpPr txBox="1"/>
          <p:nvPr/>
        </p:nvSpPr>
        <p:spPr>
          <a:xfrm>
            <a:off x="152398" y="152401"/>
            <a:ext cx="11887197" cy="5632311"/>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 lest the Lord’s anger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be aroused against you,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and He shut up the heavens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so that there be no rain, and the land yield no produce</a:t>
            </a: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281335B4-1898-D8DE-3F71-D3862D7E63FD}"/>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Deuteronomy 11:17,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7808295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BEE6E-E5AD-7D28-C5F5-F014511F271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A62928-9FD0-F594-9EDF-B060D51BA84E}"/>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0947E2CC-6CD5-C335-FB1C-CC001E6795E0}"/>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D9E14392-4262-5A38-2E1D-907C2F499BEC}"/>
              </a:ext>
            </a:extLst>
          </p:cNvPr>
          <p:cNvSpPr txBox="1"/>
          <p:nvPr/>
        </p:nvSpPr>
        <p:spPr>
          <a:xfrm>
            <a:off x="152398" y="152401"/>
            <a:ext cx="11887197" cy="4524315"/>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a</a:t>
            </a: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nd you perish quickly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from the good land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which the LORD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is giving you.”</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281335B4-1898-D8DE-3F71-D3862D7E63FD}"/>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Deuteronomy 11:17,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190906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BEE6E-E5AD-7D28-C5F5-F014511F271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A62928-9FD0-F594-9EDF-B060D51BA84E}"/>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0947E2CC-6CD5-C335-FB1C-CC001E6795E0}"/>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D9E14392-4262-5A38-2E1D-907C2F499BEC}"/>
              </a:ext>
            </a:extLst>
          </p:cNvPr>
          <p:cNvSpPr txBox="1"/>
          <p:nvPr/>
        </p:nvSpPr>
        <p:spPr>
          <a:xfrm>
            <a:off x="152398" y="152401"/>
            <a:ext cx="11887197" cy="3416320"/>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“The LORD will change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the rain of your land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to powder and dust….”</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281335B4-1898-D8DE-3F71-D3862D7E63FD}"/>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Deuteronomy </a:t>
            </a: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28:24</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2185606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240812A9-299C-F12C-2452-CF7569CC8D78}"/>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BCA9AB03-0FBB-C53B-89CE-5E7D867BEB92}"/>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EE94AFA3-ACA4-DA62-FAB1-C40C9791345D}"/>
              </a:ext>
            </a:extLst>
          </p:cNvPr>
          <p:cNvSpPr txBox="1">
            <a:spLocks noChangeArrowheads="1"/>
          </p:cNvSpPr>
          <p:nvPr/>
        </p:nvSpPr>
        <p:spPr bwMode="auto">
          <a:xfrm>
            <a:off x="183246" y="304800"/>
            <a:ext cx="11809035" cy="570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The king was left to stagger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for three more years under the colossal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judgment of an unrelieved drought,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six months of it having been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experienced already.... </a:t>
            </a:r>
            <a:b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br>
            <a:br>
              <a:rPr kumimoji="0" lang="en-US" altLang="en-US" sz="54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rPr>
            </a:b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DD953A5B-6482-BAD2-B9DF-5750AEA18EED}"/>
              </a:ext>
            </a:extLst>
          </p:cNvPr>
          <p:cNvSpPr txBox="1">
            <a:spLocks noChangeArrowheads="1"/>
          </p:cNvSpPr>
          <p:nvPr/>
        </p:nvSpPr>
        <p:spPr bwMode="auto">
          <a:xfrm>
            <a:off x="2428873" y="4306431"/>
            <a:ext cx="9534525"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Dr. John C. Whitcomb</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Israel: From Conquest to Exile</a:t>
            </a:r>
            <a:r>
              <a:rPr kumimoji="0" lang="en-US" altLang="en-US" sz="3600" b="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386</a:t>
            </a:r>
          </a:p>
        </p:txBody>
      </p:sp>
      <p:sp>
        <p:nvSpPr>
          <p:cNvPr id="5" name="AutoShape 6" descr="Cyril Barber">
            <a:extLst>
              <a:ext uri="{FF2B5EF4-FFF2-40B4-BE49-F238E27FC236}">
                <a16:creationId xmlns:a16="http://schemas.microsoft.com/office/drawing/2014/main" id="{E9F2A95D-999A-1C9C-2E91-FEDA5B9604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15D41E3-296B-9A39-C3F6-64E79BD8A9BB}"/>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With John J. Davis (Winona Lake, IN: BMH Books, 1989)</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6">
            <a:extLst>
              <a:ext uri="{FF2B5EF4-FFF2-40B4-BE49-F238E27FC236}">
                <a16:creationId xmlns:a16="http://schemas.microsoft.com/office/drawing/2014/main" id="{FB934BEE-41AB-35D1-79D1-0BE27B5DBE4B}"/>
              </a:ext>
            </a:extLst>
          </p:cNvPr>
          <p:cNvPicPr preferRelativeResize="0">
            <a:picLocks noChangeAspect="1" noChangeArrowheads="1"/>
          </p:cNvPicPr>
          <p:nvPr/>
        </p:nvPicPr>
        <p:blipFill rotWithShape="1">
          <a:blip r:embed="rId2">
            <a:extLst>
              <a:ext uri="{28A0092B-C50C-407E-A947-70E740481C1C}">
                <a14:useLocalDpi xmlns:a14="http://schemas.microsoft.com/office/drawing/2010/main" val="0"/>
              </a:ext>
            </a:extLst>
          </a:blip>
          <a:srcRect l="14680" t="5050" r="3595" b="18886"/>
          <a:stretch/>
        </p:blipFill>
        <p:spPr bwMode="auto">
          <a:xfrm>
            <a:off x="390529" y="3962400"/>
            <a:ext cx="2047871" cy="2590801"/>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3766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DB5C2-5734-E875-0F35-86A4BB5DCE9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003D23A-C6E5-C0F0-C20F-A92E5B131CDF}"/>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0C59F3BA-A7C1-7ECE-4F75-9520E505E52B}"/>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AA425226-AC55-3320-6EE7-01B22A15F268}"/>
              </a:ext>
            </a:extLst>
          </p:cNvPr>
          <p:cNvSpPr txBox="1"/>
          <p:nvPr/>
        </p:nvSpPr>
        <p:spPr>
          <a:xfrm>
            <a:off x="152398" y="152401"/>
            <a:ext cx="11887197" cy="4524315"/>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 it did not rain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on the land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for three years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and six months.”</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5789C252-7FB5-5F40-7788-5651366F6F12}"/>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James 5:17b</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2458870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90">
          <a:fgClr>
            <a:srgbClr val="F0C9A5"/>
          </a:fgClr>
          <a:bgClr>
            <a:srgbClr val="57091B"/>
          </a:bgClr>
        </a:pattFill>
        <a:effectLst/>
      </p:bgPr>
    </p:bg>
    <p:spTree>
      <p:nvGrpSpPr>
        <p:cNvPr id="1" name="">
          <a:extLst>
            <a:ext uri="{FF2B5EF4-FFF2-40B4-BE49-F238E27FC236}">
              <a16:creationId xmlns:a16="http://schemas.microsoft.com/office/drawing/2014/main" id="{EADEBBF9-F597-41DF-4B6B-57CDD4C136E7}"/>
            </a:ext>
          </a:extLst>
        </p:cNvPr>
        <p:cNvGrpSpPr/>
        <p:nvPr/>
      </p:nvGrpSpPr>
      <p:grpSpPr>
        <a:xfrm>
          <a:off x="0" y="0"/>
          <a:ext cx="0" cy="0"/>
          <a:chOff x="0" y="0"/>
          <a:chExt cx="0" cy="0"/>
        </a:xfrm>
      </p:grpSpPr>
      <p:sp>
        <p:nvSpPr>
          <p:cNvPr id="18" name="Oval 17">
            <a:extLst>
              <a:ext uri="{FF2B5EF4-FFF2-40B4-BE49-F238E27FC236}">
                <a16:creationId xmlns:a16="http://schemas.microsoft.com/office/drawing/2014/main" id="{3E1A6772-EE0F-5595-A45C-7F0108188B4C}"/>
              </a:ext>
            </a:extLst>
          </p:cNvPr>
          <p:cNvSpPr/>
          <p:nvPr/>
        </p:nvSpPr>
        <p:spPr>
          <a:xfrm>
            <a:off x="0" y="0"/>
            <a:ext cx="12191999" cy="6858000"/>
          </a:xfrm>
          <a:prstGeom prst="ellipse">
            <a:avLst/>
          </a:prstGeom>
          <a:pattFill prst="pct80">
            <a:fgClr>
              <a:srgbClr val="314B9F"/>
            </a:fgClr>
            <a:bgClr>
              <a:srgbClr val="FBC528"/>
            </a:bgClr>
          </a:pattFill>
          <a:ln>
            <a:noFill/>
          </a:ln>
          <a:scene3d>
            <a:camera prst="orthographicFront"/>
            <a:lightRig rig="threePt" dir="t"/>
          </a:scene3d>
          <a:sp3d>
            <a:bevelT prst="angle"/>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14" name="Picture 13">
            <a:extLst>
              <a:ext uri="{FF2B5EF4-FFF2-40B4-BE49-F238E27FC236}">
                <a16:creationId xmlns:a16="http://schemas.microsoft.com/office/drawing/2014/main" id="{CA3FE48A-A1D0-B6F9-D5D8-40728EC85BC8}"/>
              </a:ext>
            </a:extLst>
          </p:cNvPr>
          <p:cNvPicPr>
            <a:picLocks noChangeAspect="1"/>
          </p:cNvPicPr>
          <p:nvPr/>
        </p:nvPicPr>
        <p:blipFill>
          <a:blip r:embed="rId2"/>
          <a:stretch>
            <a:fillRect/>
          </a:stretch>
        </p:blipFill>
        <p:spPr>
          <a:xfrm>
            <a:off x="5715000" y="1463979"/>
            <a:ext cx="4664540" cy="3930041"/>
          </a:xfrm>
          <a:prstGeom prst="rect">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p:spPr>
      </p:pic>
      <p:pic>
        <p:nvPicPr>
          <p:cNvPr id="16" name="Picture 15">
            <a:extLst>
              <a:ext uri="{FF2B5EF4-FFF2-40B4-BE49-F238E27FC236}">
                <a16:creationId xmlns:a16="http://schemas.microsoft.com/office/drawing/2014/main" id="{A2DBD929-2687-55B5-6C68-101DA4FE5780}"/>
              </a:ext>
            </a:extLst>
          </p:cNvPr>
          <p:cNvPicPr>
            <a:picLocks noChangeAspect="1"/>
          </p:cNvPicPr>
          <p:nvPr/>
        </p:nvPicPr>
        <p:blipFill rotWithShape="1">
          <a:blip r:embed="rId3"/>
          <a:srcRect l="782"/>
          <a:stretch/>
        </p:blipFill>
        <p:spPr>
          <a:xfrm>
            <a:off x="1425787" y="336332"/>
            <a:ext cx="3908213" cy="6064468"/>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364083253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4A898740-2428-85C8-BACA-DA88A6ADCABC}"/>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2D5B512F-FF97-3454-E3AE-C647EE884F90}"/>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descr="No photo description available.">
            <a:extLst>
              <a:ext uri="{FF2B5EF4-FFF2-40B4-BE49-F238E27FC236}">
                <a16:creationId xmlns:a16="http://schemas.microsoft.com/office/drawing/2014/main" id="{A1D3F60B-C80F-91CD-E884-3571C95520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73" t="1119" r="15790" b="1119"/>
          <a:stretch/>
        </p:blipFill>
        <p:spPr bwMode="auto">
          <a:xfrm>
            <a:off x="397473" y="3961608"/>
            <a:ext cx="1851308" cy="2591592"/>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DBA043FE-889E-B807-6959-7C707A04A65E}"/>
              </a:ext>
            </a:extLst>
          </p:cNvPr>
          <p:cNvSpPr txBox="1">
            <a:spLocks noChangeArrowheads="1"/>
          </p:cNvSpPr>
          <p:nvPr/>
        </p:nvSpPr>
        <p:spPr bwMode="auto">
          <a:xfrm>
            <a:off x="183246" y="304800"/>
            <a:ext cx="11780152"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In Israel’s agricultural economy,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this meant famine,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followed by pestilence,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then death.</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33841082-AEC1-7F34-F800-4E52ED169955}"/>
              </a:ext>
            </a:extLst>
          </p:cNvPr>
          <p:cNvSpPr txBox="1">
            <a:spLocks noChangeArrowheads="1"/>
          </p:cNvSpPr>
          <p:nvPr/>
        </p:nvSpPr>
        <p:spPr bwMode="auto">
          <a:xfrm>
            <a:off x="2232308" y="4306431"/>
            <a:ext cx="9731090"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The Jeremiah Study Bible</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NKJV, Note on 1 Kings 17:1, p. </a:t>
            </a:r>
            <a:r>
              <a:rPr lang="en-US" altLang="en-US" sz="3600" b="1" dirty="0">
                <a:ln w="6350">
                  <a:noFill/>
                </a:ln>
                <a:solidFill>
                  <a:srgbClr val="02133D"/>
                </a:solidFill>
                <a:latin typeface="Narkisim" panose="020E0502050101010101" pitchFamily="34" charset="-79"/>
                <a:cs typeface="Narkisim" panose="020E0502050101010101" pitchFamily="34" charset="-79"/>
              </a:rPr>
              <a:t>466</a:t>
            </a:r>
            <a:endPar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endParaRPr>
          </a:p>
        </p:txBody>
      </p:sp>
      <p:sp>
        <p:nvSpPr>
          <p:cNvPr id="13" name="TextBox 12">
            <a:extLst>
              <a:ext uri="{FF2B5EF4-FFF2-40B4-BE49-F238E27FC236}">
                <a16:creationId xmlns:a16="http://schemas.microsoft.com/office/drawing/2014/main" id="{B739DED1-F237-8C17-1FAF-A72753F4EB4F}"/>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David Jeremiah (Franklin, TN: Worthy Publishing, 2013)</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04144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F9B8B-6B81-E321-1FCB-AEA8A1181200}"/>
            </a:ext>
          </a:extLst>
        </p:cNvPr>
        <p:cNvGrpSpPr/>
        <p:nvPr/>
      </p:nvGrpSpPr>
      <p:grpSpPr>
        <a:xfrm>
          <a:off x="0" y="0"/>
          <a:ext cx="0" cy="0"/>
          <a:chOff x="0" y="0"/>
          <a:chExt cx="0" cy="0"/>
        </a:xfrm>
      </p:grpSpPr>
    </p:spTree>
    <p:extLst>
      <p:ext uri="{BB962C8B-B14F-4D97-AF65-F5344CB8AC3E}">
        <p14:creationId xmlns:p14="http://schemas.microsoft.com/office/powerpoint/2010/main" val="9550876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41C78-E5D5-F996-5340-9A1B0265705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F3686EE-5715-D49D-15E1-CD3AF057216E}"/>
              </a:ext>
            </a:extLst>
          </p:cNvPr>
          <p:cNvSpPr txBox="1"/>
          <p:nvPr/>
        </p:nvSpPr>
        <p:spPr>
          <a:xfrm>
            <a:off x="381000" y="2667000"/>
            <a:ext cx="1143000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a:solidFill>
                  <a:prstClr val="white"/>
                </a:solidFill>
                <a:latin typeface="Arial Black" panose="020B0A04020102020204" pitchFamily="34" charset="0"/>
                <a:cs typeface="AngsanaUPC" panose="02020603050405020304" pitchFamily="18" charset="-34"/>
              </a:rPr>
              <a:t>Elijah would suffer from the drought just like everyone else.</a:t>
            </a:r>
            <a:endPar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endParaRPr>
          </a:p>
        </p:txBody>
      </p:sp>
    </p:spTree>
    <p:extLst>
      <p:ext uri="{BB962C8B-B14F-4D97-AF65-F5344CB8AC3E}">
        <p14:creationId xmlns:p14="http://schemas.microsoft.com/office/powerpoint/2010/main" val="27092500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13BDB-FF36-8C0A-4822-58479351FB4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B751F43-3E21-C7B6-7A30-015A4578B390}"/>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77B5CE2D-99B9-70F8-E861-22067D060ADF}"/>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FF846A16-9920-54A5-178F-274B0E97B865}"/>
              </a:ext>
            </a:extLst>
          </p:cNvPr>
          <p:cNvSpPr txBox="1"/>
          <p:nvPr/>
        </p:nvSpPr>
        <p:spPr>
          <a:xfrm>
            <a:off x="152398" y="152401"/>
            <a:ext cx="11887197" cy="5632311"/>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 in </a:t>
            </a:r>
            <a:r>
              <a:rPr lang="en-US" sz="7200" b="1" dirty="0">
                <a:ln w="19050">
                  <a:solidFill>
                    <a:srgbClr val="0A265B"/>
                  </a:solidFill>
                </a:ln>
                <a:solidFill>
                  <a:srgbClr val="FAF9F4"/>
                </a:solidFill>
                <a:effectLst>
                  <a:outerShdw blurRad="38100" dist="38100" dir="2700000" algn="tl">
                    <a:srgbClr val="000000">
                      <a:alpha val="43137"/>
                    </a:srgbClr>
                  </a:outerShdw>
                </a:effectLst>
                <a:latin typeface="Footlight MT Light" panose="0204060206030A020304" pitchFamily="18" charset="0"/>
              </a:rPr>
              <a:t>the days of </a:t>
            </a: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Elijah,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when the heaven was shut up three years and six months, and there was a great famine throughout all the land….”</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99A483EA-39AC-7A2E-DA5F-898EB99E1EA1}"/>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Luke 4:25</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1548898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BEE6E-E5AD-7D28-C5F5-F014511F271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A62928-9FD0-F594-9EDF-B060D51BA84E}"/>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3" name="Rectangle 2">
            <a:extLst>
              <a:ext uri="{FF2B5EF4-FFF2-40B4-BE49-F238E27FC236}">
                <a16:creationId xmlns:a16="http://schemas.microsoft.com/office/drawing/2014/main" id="{0947E2CC-6CD5-C335-FB1C-CC001E6795E0}"/>
              </a:ext>
            </a:extLst>
          </p:cNvPr>
          <p:cNvSpPr/>
          <p:nvPr/>
        </p:nvSpPr>
        <p:spPr>
          <a:xfrm>
            <a:off x="152401" y="152400"/>
            <a:ext cx="11887198" cy="6553199"/>
          </a:xfrm>
          <a:prstGeom prst="rect">
            <a:avLst/>
          </a:prstGeom>
          <a:solidFill>
            <a:srgbClr val="023C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8" name="TextBox 7">
            <a:extLst>
              <a:ext uri="{FF2B5EF4-FFF2-40B4-BE49-F238E27FC236}">
                <a16:creationId xmlns:a16="http://schemas.microsoft.com/office/drawing/2014/main" id="{D9E14392-4262-5A38-2E1D-907C2F499BEC}"/>
              </a:ext>
            </a:extLst>
          </p:cNvPr>
          <p:cNvSpPr txBox="1"/>
          <p:nvPr/>
        </p:nvSpPr>
        <p:spPr>
          <a:xfrm>
            <a:off x="152398" y="152401"/>
            <a:ext cx="11887197" cy="4524315"/>
          </a:xfrm>
          <a:prstGeom prst="rect">
            <a:avLst/>
          </a:prstGeom>
          <a:noFill/>
        </p:spPr>
        <p:txBody>
          <a:bodyPr wrap="square">
            <a:spAutoFit/>
          </a:bodyPr>
          <a:lstStyle/>
          <a:p>
            <a:pPr marL="0" marR="0" lvl="1"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“You prepare a table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before me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in the presence </a:t>
            </a:r>
            <a:b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br>
            <a:r>
              <a:rPr kumimoji="0" lang="en-US" sz="72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Footlight MT Light" panose="0204060206030A020304" pitchFamily="18" charset="0"/>
                <a:ea typeface="+mn-ea"/>
                <a:cs typeface="Arial" panose="020B0604020202020204" pitchFamily="34" charset="0"/>
              </a:rPr>
              <a:t>of my enemies.”</a:t>
            </a:r>
            <a:endParaRPr kumimoji="0" lang="en-US" altLang="en-US" sz="4800" b="1" i="0" u="none" strike="noStrike" kern="1200" cap="none" spc="0" normalizeH="0" baseline="0" noProof="0" dirty="0">
              <a:ln w="19050">
                <a:solidFill>
                  <a:srgbClr val="0A265B"/>
                </a:solidFill>
              </a:ln>
              <a:solidFill>
                <a:srgbClr val="FAF9F4"/>
              </a:solidFill>
              <a:effectLst>
                <a:outerShdw blurRad="38100" dist="38100" dir="2700000" algn="tl">
                  <a:srgbClr val="000000">
                    <a:alpha val="43137"/>
                  </a:srgbClr>
                </a:outerShdw>
              </a:effectLst>
              <a:uLnTx/>
              <a:uFillTx/>
              <a:latin typeface="Brush Script MT" panose="03060802040406070304" pitchFamily="66" charset="0"/>
              <a:ea typeface="+mn-ea"/>
              <a:cs typeface="Arial" panose="020B0604020202020204" pitchFamily="34" charset="0"/>
            </a:endParaRPr>
          </a:p>
        </p:txBody>
      </p:sp>
      <p:sp>
        <p:nvSpPr>
          <p:cNvPr id="9" name="Rectangle 8">
            <a:extLst>
              <a:ext uri="{FF2B5EF4-FFF2-40B4-BE49-F238E27FC236}">
                <a16:creationId xmlns:a16="http://schemas.microsoft.com/office/drawing/2014/main" id="{281335B4-1898-D8DE-3F71-D3862D7E63FD}"/>
              </a:ext>
            </a:extLst>
          </p:cNvPr>
          <p:cNvSpPr/>
          <p:nvPr/>
        </p:nvSpPr>
        <p:spPr>
          <a:xfrm>
            <a:off x="152400" y="5631360"/>
            <a:ext cx="11887199" cy="101566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n w="12700">
                  <a:solidFill>
                    <a:srgbClr val="3D514F"/>
                  </a:solidFill>
                </a:ln>
                <a:solidFill>
                  <a:srgbClr val="E6E6E6"/>
                </a:solidFill>
                <a:effectLst>
                  <a:outerShdw blurRad="38100" dist="38100" dir="2700000" algn="tl">
                    <a:srgbClr val="000000">
                      <a:alpha val="43137"/>
                    </a:srgbClr>
                  </a:outerShdw>
                </a:effectLst>
                <a:latin typeface="Bahnschrift Condensed" panose="020B0502040204020203" pitchFamily="34" charset="0"/>
              </a:rPr>
              <a:t>Psalm 23:5a</a:t>
            </a:r>
            <a:r>
              <a:rPr kumimoji="0" lang="en-US" altLang="en-US" sz="6000" b="1" i="0" u="none" strike="noStrike" kern="1200" cap="none" spc="0" normalizeH="0" baseline="0" noProof="0" dirty="0">
                <a:ln w="12700">
                  <a:solidFill>
                    <a:srgbClr val="3D514F"/>
                  </a:solidFill>
                </a:ln>
                <a:solidFill>
                  <a:srgbClr val="E6E6E6"/>
                </a:solidFill>
                <a:effectLst>
                  <a:outerShdw blurRad="38100" dist="38100" dir="2700000" algn="tl">
                    <a:srgbClr val="000000">
                      <a:alpha val="43137"/>
                    </a:srgbClr>
                  </a:outerShdw>
                </a:effectLst>
                <a:uLnTx/>
                <a:uFillTx/>
                <a:latin typeface="Bahnschrift Condensed" panose="020B0502040204020203" pitchFamily="34" charset="0"/>
                <a:ea typeface="+mn-ea"/>
                <a:cs typeface="Arial" panose="020B0604020202020204" pitchFamily="34" charset="0"/>
              </a:rPr>
              <a:t>, NKJV</a:t>
            </a:r>
            <a:endParaRPr kumimoji="0" lang="en-US" sz="6000" b="0" i="0" u="none" strike="noStrike" kern="1200" cap="none" spc="0" normalizeH="0" baseline="0" noProof="0" dirty="0">
              <a:ln w="12700">
                <a:solidFill>
                  <a:srgbClr val="3D514F"/>
                </a:solidFill>
              </a:ln>
              <a:solidFill>
                <a:srgbClr val="E6E6E6"/>
              </a:solidFill>
              <a:effectLst/>
              <a:uLnTx/>
              <a:uFillTx/>
              <a:latin typeface="Bahnschrift Condensed"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23788144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AAA9-0077-5F70-41E8-F7FC8FB53A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DB7B-F45C-A1F6-0D36-977072C3E727}"/>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4" name="Rectangle 3">
            <a:extLst>
              <a:ext uri="{FF2B5EF4-FFF2-40B4-BE49-F238E27FC236}">
                <a16:creationId xmlns:a16="http://schemas.microsoft.com/office/drawing/2014/main" id="{A54E8812-23E3-97E9-9DF9-CB4938E91A7D}"/>
              </a:ext>
            </a:extLst>
          </p:cNvPr>
          <p:cNvSpPr/>
          <p:nvPr/>
        </p:nvSpPr>
        <p:spPr>
          <a:xfrm>
            <a:off x="152401" y="152400"/>
            <a:ext cx="11887198" cy="6553199"/>
          </a:xfrm>
          <a:prstGeom prst="rect">
            <a:avLst/>
          </a:prstGeom>
          <a:solidFill>
            <a:srgbClr val="EB5B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5" name="TextBox 4">
            <a:extLst>
              <a:ext uri="{FF2B5EF4-FFF2-40B4-BE49-F238E27FC236}">
                <a16:creationId xmlns:a16="http://schemas.microsoft.com/office/drawing/2014/main" id="{BF0611AC-C30B-2F18-7C24-8D387D657F44}"/>
              </a:ext>
            </a:extLst>
          </p:cNvPr>
          <p:cNvSpPr txBox="1"/>
          <p:nvPr/>
        </p:nvSpPr>
        <p:spPr>
          <a:xfrm>
            <a:off x="152400" y="2247543"/>
            <a:ext cx="11887197" cy="2400657"/>
          </a:xfrm>
          <a:prstGeom prst="rect">
            <a:avLst/>
          </a:prstGeom>
          <a:noFill/>
        </p:spPr>
        <p:txBody>
          <a:bodyPr wrap="square">
            <a:spAutoFit/>
          </a:bodyPr>
          <a:lstStyle/>
          <a:p>
            <a:pPr algn="ctr"/>
            <a:r>
              <a:rPr lang="en-US" altLang="en-US" sz="15000" b="1" i="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Cherith</a:t>
            </a:r>
            <a:endParaRPr lang="en-US" sz="15000" i="1" dirty="0"/>
          </a:p>
        </p:txBody>
      </p:sp>
    </p:spTree>
    <p:extLst>
      <p:ext uri="{BB962C8B-B14F-4D97-AF65-F5344CB8AC3E}">
        <p14:creationId xmlns:p14="http://schemas.microsoft.com/office/powerpoint/2010/main" val="23954734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8E7EA-AF49-10A2-E5B4-138F44D7FF6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513CE98-BAB1-FCE6-2B08-8927FD461010}"/>
              </a:ext>
            </a:extLst>
          </p:cNvPr>
          <p:cNvSpPr txBox="1"/>
          <p:nvPr/>
        </p:nvSpPr>
        <p:spPr>
          <a:xfrm>
            <a:off x="5867400" y="66294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a:t>
            </a:r>
            <a:r>
              <a:rPr lang="en-US" sz="600" i="1" dirty="0">
                <a:solidFill>
                  <a:prstClr val="white"/>
                </a:solidFill>
              </a:rPr>
              <a:t>Jeremiah </a:t>
            </a: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Study Bible</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 469</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984534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8E7EA-AF49-10A2-E5B4-138F44D7FF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AA0845E-736E-CCDC-C9F4-1C81D480F541}"/>
              </a:ext>
            </a:extLst>
          </p:cNvPr>
          <p:cNvSpPr txBox="1"/>
          <p:nvPr/>
        </p:nvSpPr>
        <p:spPr>
          <a:xfrm>
            <a:off x="381000" y="2667000"/>
            <a:ext cx="1143000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a:solidFill>
                  <a:prstClr val="white"/>
                </a:solidFill>
                <a:latin typeface="Arial Black" panose="020B0A04020102020204" pitchFamily="34" charset="0"/>
                <a:cs typeface="AngsanaUPC" panose="02020603050405020304" pitchFamily="18" charset="-34"/>
              </a:rPr>
              <a:t>Jezreel to Cherith</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 15 miles</a:t>
            </a:r>
            <a:endPar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endParaRPr>
          </a:p>
        </p:txBody>
      </p:sp>
      <p:sp>
        <p:nvSpPr>
          <p:cNvPr id="3" name="TextBox 2">
            <a:extLst>
              <a:ext uri="{FF2B5EF4-FFF2-40B4-BE49-F238E27FC236}">
                <a16:creationId xmlns:a16="http://schemas.microsoft.com/office/drawing/2014/main" id="{0513CE98-BAB1-FCE6-2B08-8927FD461010}"/>
              </a:ext>
            </a:extLst>
          </p:cNvPr>
          <p:cNvSpPr txBox="1"/>
          <p:nvPr/>
        </p:nvSpPr>
        <p:spPr>
          <a:xfrm>
            <a:off x="5867400" y="66294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a:t>
            </a: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Expositor’s Bible Commentary </a:t>
            </a:r>
            <a:r>
              <a:rPr kumimoji="0" lang="en-US" sz="600" b="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(Vol. 4), </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 138</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17578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3F4E3F"/>
        </a:solidFill>
        <a:effectLst/>
      </p:bgPr>
    </p:bg>
    <p:spTree>
      <p:nvGrpSpPr>
        <p:cNvPr id="1" name="">
          <a:extLst>
            <a:ext uri="{FF2B5EF4-FFF2-40B4-BE49-F238E27FC236}">
              <a16:creationId xmlns:a16="http://schemas.microsoft.com/office/drawing/2014/main" id="{ACB74CA0-A9CE-6917-F12C-3C4F412F00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ECA105A-1642-23EC-3D1E-E5B63F9DAA85}"/>
              </a:ext>
            </a:extLst>
          </p:cNvPr>
          <p:cNvPicPr>
            <a:picLocks noChangeAspect="1"/>
          </p:cNvPicPr>
          <p:nvPr/>
        </p:nvPicPr>
        <p:blipFill rotWithShape="1">
          <a:blip r:embed="rId2">
            <a:extLst>
              <a:ext uri="{28A0092B-C50C-407E-A947-70E740481C1C}">
                <a14:useLocalDpi xmlns:a14="http://schemas.microsoft.com/office/drawing/2010/main" val="0"/>
              </a:ext>
            </a:extLst>
          </a:blip>
          <a:srcRect b="43333"/>
          <a:stretch/>
        </p:blipFill>
        <p:spPr>
          <a:xfrm>
            <a:off x="2362200" y="0"/>
            <a:ext cx="7410427" cy="6858000"/>
          </a:xfrm>
          <a:prstGeom prst="rect">
            <a:avLst/>
          </a:prstGeom>
        </p:spPr>
      </p:pic>
      <p:cxnSp>
        <p:nvCxnSpPr>
          <p:cNvPr id="8" name="Straight Arrow Connector 7">
            <a:extLst>
              <a:ext uri="{FF2B5EF4-FFF2-40B4-BE49-F238E27FC236}">
                <a16:creationId xmlns:a16="http://schemas.microsoft.com/office/drawing/2014/main" id="{538C981F-772F-D09D-D3E0-4752F601A58D}"/>
              </a:ext>
            </a:extLst>
          </p:cNvPr>
          <p:cNvCxnSpPr>
            <a:cxnSpLocks/>
          </p:cNvCxnSpPr>
          <p:nvPr/>
        </p:nvCxnSpPr>
        <p:spPr>
          <a:xfrm>
            <a:off x="6781800" y="2895600"/>
            <a:ext cx="923913" cy="56692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40471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E9D189-E794-42C0-690F-F3EB5554C17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BC3ACFA-B65E-D3DB-6A83-B9644F652078}"/>
              </a:ext>
            </a:extLst>
          </p:cNvPr>
          <p:cNvPicPr>
            <a:picLocks noChangeAspect="1"/>
          </p:cNvPicPr>
          <p:nvPr/>
        </p:nvPicPr>
        <p:blipFill rotWithShape="1">
          <a:blip r:embed="rId2">
            <a:clrChange>
              <a:clrFrom>
                <a:srgbClr val="06253A"/>
              </a:clrFrom>
              <a:clrTo>
                <a:srgbClr val="06253A">
                  <a:alpha val="0"/>
                </a:srgbClr>
              </a:clrTo>
            </a:clrChange>
            <a:extLst>
              <a:ext uri="{BEBA8EAE-BF5A-486C-A8C5-ECC9F3942E4B}">
                <a14:imgProps xmlns:a14="http://schemas.microsoft.com/office/drawing/2010/main">
                  <a14:imgLayer r:embed="rId3">
                    <a14:imgEffect>
                      <a14:backgroundRemoval t="9941" b="95667" l="5518" r="89941">
                        <a14:foregroundMark x1="48340" y1="95667" x2="54102" y2="87850"/>
                      </a14:backgroundRemoval>
                    </a14:imgEffect>
                  </a14:imgLayer>
                </a14:imgProps>
              </a:ext>
              <a:ext uri="{28A0092B-C50C-407E-A947-70E740481C1C}">
                <a14:useLocalDpi xmlns:a14="http://schemas.microsoft.com/office/drawing/2010/main" val="0"/>
              </a:ext>
            </a:extLst>
          </a:blip>
          <a:srcRect l="8950" t="-756" r="1544" b="15051"/>
          <a:stretch/>
        </p:blipFill>
        <p:spPr>
          <a:xfrm>
            <a:off x="76200" y="58585"/>
            <a:ext cx="12192000" cy="6709360"/>
          </a:xfrm>
          <a:prstGeom prst="rect">
            <a:avLst/>
          </a:prstGeom>
          <a:solidFill>
            <a:srgbClr val="FFFFFF">
              <a:shade val="85000"/>
            </a:srgbClr>
          </a:solidFill>
          <a:ln w="190500" cap="sq">
            <a:solidFill>
              <a:srgbClr val="38383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186AE518-4DEC-9BC4-6A2A-E5099023A482}"/>
              </a:ext>
            </a:extLst>
          </p:cNvPr>
          <p:cNvSpPr/>
          <p:nvPr/>
        </p:nvSpPr>
        <p:spPr>
          <a:xfrm>
            <a:off x="12018926" y="-13855"/>
            <a:ext cx="173074" cy="6781800"/>
          </a:xfrm>
          <a:prstGeom prst="rect">
            <a:avLst/>
          </a:prstGeom>
          <a:solidFill>
            <a:srgbClr val="3D3D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312418C-ACC5-FB2A-AC17-61C102519A7C}"/>
              </a:ext>
            </a:extLst>
          </p:cNvPr>
          <p:cNvSpPr txBox="1"/>
          <p:nvPr/>
        </p:nvSpPr>
        <p:spPr>
          <a:xfrm>
            <a:off x="4572000" y="228600"/>
            <a:ext cx="7446926" cy="1107996"/>
          </a:xfrm>
          <a:prstGeom prst="rect">
            <a:avLst/>
          </a:prstGeom>
          <a:noFill/>
        </p:spPr>
        <p:txBody>
          <a:bodyPr wrap="square" rtlCol="0">
            <a:spAutoFit/>
          </a:bodyPr>
          <a:lstStyle/>
          <a:p>
            <a:pPr algn="ctr"/>
            <a:r>
              <a:rPr lang="en-US" sz="6600" b="1" i="1" dirty="0">
                <a:solidFill>
                  <a:srgbClr val="3D3D3D"/>
                </a:solidFill>
                <a:effectLst>
                  <a:outerShdw blurRad="38100" dist="38100" dir="2700000" algn="tl">
                    <a:srgbClr val="000000">
                      <a:alpha val="43137"/>
                    </a:srgbClr>
                  </a:outerShdw>
                </a:effectLst>
                <a:latin typeface="Bahnschrift" panose="020B0502040204020203" pitchFamily="34" charset="0"/>
                <a:cs typeface="Aharoni" panose="02010803020104030203" pitchFamily="2" charset="-79"/>
              </a:rPr>
              <a:t>Providence</a:t>
            </a:r>
          </a:p>
        </p:txBody>
      </p:sp>
      <p:sp>
        <p:nvSpPr>
          <p:cNvPr id="6" name="TextBox 5">
            <a:extLst>
              <a:ext uri="{FF2B5EF4-FFF2-40B4-BE49-F238E27FC236}">
                <a16:creationId xmlns:a16="http://schemas.microsoft.com/office/drawing/2014/main" id="{509992BE-B929-C2EB-1F41-3139F50585B4}"/>
              </a:ext>
            </a:extLst>
          </p:cNvPr>
          <p:cNvSpPr txBox="1"/>
          <p:nvPr/>
        </p:nvSpPr>
        <p:spPr>
          <a:xfrm>
            <a:off x="4572000" y="1447800"/>
            <a:ext cx="7446926" cy="3477875"/>
          </a:xfrm>
          <a:prstGeom prst="rect">
            <a:avLst/>
          </a:prstGeom>
          <a:noFill/>
        </p:spPr>
        <p:txBody>
          <a:bodyPr wrap="square" rtlCol="0">
            <a:spAutoFit/>
          </a:bodyPr>
          <a:lstStyle/>
          <a:p>
            <a:pPr algn="ctr"/>
            <a:r>
              <a:rPr lang="en-US" sz="4400" dirty="0">
                <a:solidFill>
                  <a:srgbClr val="3D3D3D"/>
                </a:solidFill>
                <a:latin typeface="Bahnschrift SemiBold" panose="020B0502040204020203" pitchFamily="34" charset="0"/>
              </a:rPr>
              <a:t>The indirect and mediate employment by God </a:t>
            </a:r>
            <a:br>
              <a:rPr lang="en-US" sz="4400" dirty="0">
                <a:solidFill>
                  <a:srgbClr val="3D3D3D"/>
                </a:solidFill>
                <a:latin typeface="Bahnschrift SemiBold" panose="020B0502040204020203" pitchFamily="34" charset="0"/>
              </a:rPr>
            </a:br>
            <a:r>
              <a:rPr lang="en-US" sz="4400" dirty="0">
                <a:solidFill>
                  <a:srgbClr val="3D3D3D"/>
                </a:solidFill>
                <a:latin typeface="Bahnschrift SemiBold" panose="020B0502040204020203" pitchFamily="34" charset="0"/>
              </a:rPr>
              <a:t>of natural laws </a:t>
            </a:r>
            <a:br>
              <a:rPr lang="en-US" sz="4400" dirty="0">
                <a:solidFill>
                  <a:srgbClr val="3D3D3D"/>
                </a:solidFill>
                <a:latin typeface="Bahnschrift SemiBold" panose="020B0502040204020203" pitchFamily="34" charset="0"/>
              </a:rPr>
            </a:br>
            <a:r>
              <a:rPr lang="en-US" sz="4400" dirty="0">
                <a:solidFill>
                  <a:srgbClr val="3D3D3D"/>
                </a:solidFill>
                <a:latin typeface="Bahnschrift SemiBold" panose="020B0502040204020203" pitchFamily="34" charset="0"/>
              </a:rPr>
              <a:t>and events and people </a:t>
            </a:r>
            <a:br>
              <a:rPr lang="en-US" sz="4400" dirty="0">
                <a:solidFill>
                  <a:srgbClr val="3D3D3D"/>
                </a:solidFill>
                <a:latin typeface="Bahnschrift SemiBold" panose="020B0502040204020203" pitchFamily="34" charset="0"/>
              </a:rPr>
            </a:br>
            <a:r>
              <a:rPr lang="en-US" sz="4400" dirty="0">
                <a:solidFill>
                  <a:srgbClr val="3D3D3D"/>
                </a:solidFill>
                <a:latin typeface="Bahnschrift SemiBold" panose="020B0502040204020203" pitchFamily="34" charset="0"/>
              </a:rPr>
              <a:t>to accomplish His will.   </a:t>
            </a:r>
          </a:p>
        </p:txBody>
      </p:sp>
      <p:sp>
        <p:nvSpPr>
          <p:cNvPr id="7" name="TextBox 6">
            <a:extLst>
              <a:ext uri="{FF2B5EF4-FFF2-40B4-BE49-F238E27FC236}">
                <a16:creationId xmlns:a16="http://schemas.microsoft.com/office/drawing/2014/main" id="{0F376B92-00BE-B6E0-D752-CBE20E06DD7F}"/>
              </a:ext>
            </a:extLst>
          </p:cNvPr>
          <p:cNvSpPr txBox="1"/>
          <p:nvPr/>
        </p:nvSpPr>
        <p:spPr>
          <a:xfrm>
            <a:off x="4592674" y="5791200"/>
            <a:ext cx="7446926" cy="830997"/>
          </a:xfrm>
          <a:prstGeom prst="rect">
            <a:avLst/>
          </a:prstGeom>
          <a:noFill/>
        </p:spPr>
        <p:txBody>
          <a:bodyPr wrap="square" rtlCol="0">
            <a:spAutoFit/>
          </a:bodyPr>
          <a:lstStyle/>
          <a:p>
            <a:pPr algn="ctr"/>
            <a:r>
              <a:rPr lang="en-US" sz="4800" b="1" i="1" dirty="0">
                <a:solidFill>
                  <a:srgbClr val="3D3D3D"/>
                </a:solidFill>
                <a:effectLst>
                  <a:outerShdw blurRad="38100" dist="38100" dir="2700000" algn="tl">
                    <a:srgbClr val="000000">
                      <a:alpha val="43137"/>
                    </a:srgbClr>
                  </a:outerShdw>
                </a:effectLst>
                <a:latin typeface="Pristina" panose="03060402040406080204" pitchFamily="66" charset="0"/>
                <a:cs typeface="Aharoni" panose="02010803020104030203" pitchFamily="2" charset="-79"/>
              </a:rPr>
              <a:t>Dr. John C. Whitcomb</a:t>
            </a:r>
          </a:p>
        </p:txBody>
      </p:sp>
      <p:sp>
        <p:nvSpPr>
          <p:cNvPr id="5" name="Text Box 6">
            <a:extLst>
              <a:ext uri="{FF2B5EF4-FFF2-40B4-BE49-F238E27FC236}">
                <a16:creationId xmlns:a16="http://schemas.microsoft.com/office/drawing/2014/main" id="{B391AC77-5635-AAC0-99E1-24C9A5E1964C}"/>
              </a:ext>
            </a:extLst>
          </p:cNvPr>
          <p:cNvSpPr txBox="1">
            <a:spLocks noChangeArrowheads="1"/>
          </p:cNvSpPr>
          <p:nvPr/>
        </p:nvSpPr>
        <p:spPr bwMode="auto">
          <a:xfrm>
            <a:off x="76200" y="6673334"/>
            <a:ext cx="120396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John C. Whitcomb, </a:t>
            </a:r>
            <a:r>
              <a:rPr kumimoji="0" lang="en-US" altLang="en-US" sz="6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Biblical Miracles</a:t>
            </a:r>
            <a:r>
              <a:rPr kumimoji="0" lang="en-US" altLang="en-US" sz="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cassette 1, side 1,  Middletown Bible Church, Middletown, CT, April 2001.</a:t>
            </a:r>
          </a:p>
        </p:txBody>
      </p:sp>
    </p:spTree>
    <p:extLst>
      <p:ext uri="{BB962C8B-B14F-4D97-AF65-F5344CB8AC3E}">
        <p14:creationId xmlns:p14="http://schemas.microsoft.com/office/powerpoint/2010/main" val="315678923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B230D"/>
        </a:solidFill>
        <a:effectLst/>
      </p:bgPr>
    </p:bg>
    <p:spTree>
      <p:nvGrpSpPr>
        <p:cNvPr id="1" name="">
          <a:extLst>
            <a:ext uri="{FF2B5EF4-FFF2-40B4-BE49-F238E27FC236}">
              <a16:creationId xmlns:a16="http://schemas.microsoft.com/office/drawing/2014/main" id="{07947ECB-CECB-E692-42B1-F730F86E954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11859AC-DE8D-8A97-6627-170A894BDDB5}"/>
              </a:ext>
            </a:extLst>
          </p:cNvPr>
          <p:cNvPicPr>
            <a:picLocks noChangeAspect="1"/>
          </p:cNvPicPr>
          <p:nvPr/>
        </p:nvPicPr>
        <p:blipFill rotWithShape="1">
          <a:blip r:embed="rId2"/>
          <a:srcRect b="3242"/>
          <a:stretch/>
        </p:blipFill>
        <p:spPr>
          <a:xfrm>
            <a:off x="1813594" y="0"/>
            <a:ext cx="8539973" cy="6858000"/>
          </a:xfrm>
          <a:prstGeom prst="rect">
            <a:avLst/>
          </a:prstGeom>
        </p:spPr>
      </p:pic>
      <p:sp>
        <p:nvSpPr>
          <p:cNvPr id="6" name="TextBox 2">
            <a:extLst>
              <a:ext uri="{FF2B5EF4-FFF2-40B4-BE49-F238E27FC236}">
                <a16:creationId xmlns:a16="http://schemas.microsoft.com/office/drawing/2014/main" id="{D59F0088-2942-06EC-A88D-3066B52C3768}"/>
              </a:ext>
            </a:extLst>
          </p:cNvPr>
          <p:cNvSpPr txBox="1">
            <a:spLocks noChangeArrowheads="1"/>
          </p:cNvSpPr>
          <p:nvPr/>
        </p:nvSpPr>
        <p:spPr bwMode="auto">
          <a:xfrm>
            <a:off x="0" y="5715000"/>
            <a:ext cx="12192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w="12700">
                  <a:solidFill>
                    <a:srgbClr val="6F3D02"/>
                  </a:solidFill>
                </a:ln>
                <a:solidFill>
                  <a:srgbClr val="FFFFFF"/>
                </a:solidFill>
                <a:effectLst/>
                <a:uLnTx/>
                <a:uFillTx/>
                <a:latin typeface="AR JULIAN" panose="02000000000000000000" pitchFamily="2" charset="0"/>
                <a:ea typeface="+mn-ea"/>
                <a:cs typeface="Arial" panose="020B0604020202020204" pitchFamily="34" charset="0"/>
              </a:rPr>
              <a:t>sharperiron.org</a:t>
            </a:r>
          </a:p>
        </p:txBody>
      </p:sp>
    </p:spTree>
    <p:extLst>
      <p:ext uri="{BB962C8B-B14F-4D97-AF65-F5344CB8AC3E}">
        <p14:creationId xmlns:p14="http://schemas.microsoft.com/office/powerpoint/2010/main" val="60981060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45E37-F29C-E497-2DE1-6CC5E4F18763}"/>
            </a:ext>
          </a:extLst>
        </p:cNvPr>
        <p:cNvGrpSpPr/>
        <p:nvPr/>
      </p:nvGrpSpPr>
      <p:grpSpPr>
        <a:xfrm>
          <a:off x="0" y="0"/>
          <a:ext cx="0" cy="0"/>
          <a:chOff x="0" y="0"/>
          <a:chExt cx="0" cy="0"/>
        </a:xfrm>
      </p:grpSpPr>
    </p:spTree>
    <p:extLst>
      <p:ext uri="{BB962C8B-B14F-4D97-AF65-F5344CB8AC3E}">
        <p14:creationId xmlns:p14="http://schemas.microsoft.com/office/powerpoint/2010/main" val="23816404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E0B91-D763-B2CE-8AFC-A54E573B4E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5EF2F0-14E2-BD5E-7342-976AB96DE6BA}"/>
              </a:ext>
            </a:extLst>
          </p:cNvPr>
          <p:cNvSpPr txBox="1"/>
          <p:nvPr/>
        </p:nvSpPr>
        <p:spPr>
          <a:xfrm>
            <a:off x="381000" y="1548348"/>
            <a:ext cx="1143000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Notice a pattern that develops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in Elijah’s relationship with God</a:t>
            </a:r>
            <a:r>
              <a:rPr lang="en-US" sz="4800" dirty="0">
                <a:solidFill>
                  <a:prstClr val="white"/>
                </a:solidFill>
                <a:latin typeface="Arial Black" panose="020B0A04020102020204" pitchFamily="34" charset="0"/>
                <a:cs typeface="AngsanaUPC" panose="02020603050405020304" pitchFamily="18" charset="-34"/>
              </a:rPr>
              <a:t>:</a:t>
            </a:r>
          </a:p>
        </p:txBody>
      </p:sp>
    </p:spTree>
    <p:extLst>
      <p:ext uri="{BB962C8B-B14F-4D97-AF65-F5344CB8AC3E}">
        <p14:creationId xmlns:p14="http://schemas.microsoft.com/office/powerpoint/2010/main" val="34332730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CA6C4-E86E-8C77-53EC-48AA122B0D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B6F4500-EB5F-97CE-5427-229BC24BF055}"/>
              </a:ext>
            </a:extLst>
          </p:cNvPr>
          <p:cNvSpPr txBox="1"/>
          <p:nvPr/>
        </p:nvSpPr>
        <p:spPr>
          <a:xfrm>
            <a:off x="381000" y="1548348"/>
            <a:ext cx="11430000"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Notice a pattern that develops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in Elijah’s relationship with God</a:t>
            </a:r>
            <a:r>
              <a:rPr lang="en-US" sz="4800" dirty="0">
                <a:solidFill>
                  <a:prstClr val="white"/>
                </a:solidFill>
                <a:latin typeface="Arial Black" panose="020B0A04020102020204" pitchFamily="34" charset="0"/>
                <a:cs typeface="AngsanaUPC" panose="02020603050405020304" pitchFamily="18" charset="-34"/>
              </a:rPr>
              <a:t>:</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Direction</a:t>
            </a:r>
          </a:p>
        </p:txBody>
      </p:sp>
    </p:spTree>
    <p:extLst>
      <p:ext uri="{BB962C8B-B14F-4D97-AF65-F5344CB8AC3E}">
        <p14:creationId xmlns:p14="http://schemas.microsoft.com/office/powerpoint/2010/main" val="342425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E1E14-174A-9BCB-3542-CE78ED39D7A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D2A033C-082F-116E-D811-A5A3A92F5EA2}"/>
              </a:ext>
            </a:extLst>
          </p:cNvPr>
          <p:cNvSpPr txBox="1"/>
          <p:nvPr/>
        </p:nvSpPr>
        <p:spPr>
          <a:xfrm>
            <a:off x="381000" y="1548348"/>
            <a:ext cx="11430000" cy="304698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Notice a pattern that develops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in Elijah’s relationship with God</a:t>
            </a:r>
            <a:r>
              <a:rPr lang="en-US" sz="4800" dirty="0">
                <a:solidFill>
                  <a:prstClr val="white"/>
                </a:solidFill>
                <a:latin typeface="Arial Black" panose="020B0A04020102020204" pitchFamily="34" charset="0"/>
                <a:cs typeface="AngsanaUPC" panose="02020603050405020304" pitchFamily="18" charset="-34"/>
              </a:rPr>
              <a:t>:</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Direction</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sz="4800" dirty="0">
                <a:solidFill>
                  <a:prstClr val="white"/>
                </a:solidFill>
                <a:latin typeface="Arial Black" panose="020B0A04020102020204" pitchFamily="34" charset="0"/>
                <a:cs typeface="AngsanaUPC" panose="02020603050405020304" pitchFamily="18" charset="-34"/>
              </a:rPr>
              <a:t>Obedience</a:t>
            </a: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  </a:t>
            </a:r>
          </a:p>
        </p:txBody>
      </p:sp>
    </p:spTree>
    <p:extLst>
      <p:ext uri="{BB962C8B-B14F-4D97-AF65-F5344CB8AC3E}">
        <p14:creationId xmlns:p14="http://schemas.microsoft.com/office/powerpoint/2010/main" val="36512384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1EBF6-54C1-BC10-4211-5AD05728917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1FD02A4-6DAF-5989-3548-6373B52FA445}"/>
              </a:ext>
            </a:extLst>
          </p:cNvPr>
          <p:cNvSpPr txBox="1"/>
          <p:nvPr/>
        </p:nvSpPr>
        <p:spPr>
          <a:xfrm>
            <a:off x="381000" y="1548348"/>
            <a:ext cx="11430000" cy="378565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Notice a pattern that develops </a:t>
            </a:r>
            <a:b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b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in Elijah’s relationship with God</a:t>
            </a:r>
            <a:r>
              <a:rPr lang="en-US" sz="4800" dirty="0">
                <a:solidFill>
                  <a:prstClr val="white"/>
                </a:solidFill>
                <a:latin typeface="Arial Black" panose="020B0A04020102020204" pitchFamily="34" charset="0"/>
                <a:cs typeface="AngsanaUPC" panose="02020603050405020304" pitchFamily="18" charset="-34"/>
              </a:rPr>
              <a:t>:</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Direction</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sz="4800" dirty="0">
                <a:solidFill>
                  <a:prstClr val="white"/>
                </a:solidFill>
                <a:latin typeface="Arial Black" panose="020B0A04020102020204" pitchFamily="34" charset="0"/>
                <a:cs typeface="AngsanaUPC" panose="02020603050405020304" pitchFamily="18" charset="-34"/>
              </a:rPr>
              <a:t>Obedience</a:t>
            </a:r>
          </a:p>
          <a:p>
            <a:pPr marL="685800" marR="0" lvl="0" indent="-6858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rPr>
              <a:t>Testing  </a:t>
            </a:r>
          </a:p>
        </p:txBody>
      </p:sp>
    </p:spTree>
    <p:extLst>
      <p:ext uri="{BB962C8B-B14F-4D97-AF65-F5344CB8AC3E}">
        <p14:creationId xmlns:p14="http://schemas.microsoft.com/office/powerpoint/2010/main" val="16155389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345175"/>
        </a:solidFill>
        <a:effectLst/>
      </p:bgPr>
    </p:bg>
    <p:spTree>
      <p:nvGrpSpPr>
        <p:cNvPr id="1" name="">
          <a:extLst>
            <a:ext uri="{FF2B5EF4-FFF2-40B4-BE49-F238E27FC236}">
              <a16:creationId xmlns:a16="http://schemas.microsoft.com/office/drawing/2014/main" id="{83A71B27-78F5-96A8-3C3A-FA8E8595451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3743B4-FA72-15A0-0281-8B676662F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598" y="0"/>
            <a:ext cx="6864804" cy="6858000"/>
          </a:xfrm>
          <a:prstGeom prst="rect">
            <a:avLst/>
          </a:prstGeom>
        </p:spPr>
      </p:pic>
    </p:spTree>
    <p:extLst>
      <p:ext uri="{BB962C8B-B14F-4D97-AF65-F5344CB8AC3E}">
        <p14:creationId xmlns:p14="http://schemas.microsoft.com/office/powerpoint/2010/main" val="415694782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B3EAB9CD-AD07-DBDA-2B7C-BA8308AE9601}"/>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3E65F66C-DB80-8D84-A46A-3FDAA428640C}"/>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descr="No photo description available.">
            <a:extLst>
              <a:ext uri="{FF2B5EF4-FFF2-40B4-BE49-F238E27FC236}">
                <a16:creationId xmlns:a16="http://schemas.microsoft.com/office/drawing/2014/main" id="{71C2F45D-F539-8417-1A20-89A666D279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73" t="1119" r="15790" b="1119"/>
          <a:stretch/>
        </p:blipFill>
        <p:spPr bwMode="auto">
          <a:xfrm>
            <a:off x="397473" y="3961608"/>
            <a:ext cx="1851308" cy="2591592"/>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49638CED-6853-84C6-B8CF-660C832F0B3A}"/>
              </a:ext>
            </a:extLst>
          </p:cNvPr>
          <p:cNvSpPr txBox="1">
            <a:spLocks noChangeArrowheads="1"/>
          </p:cNvSpPr>
          <p:nvPr/>
        </p:nvSpPr>
        <p:spPr bwMode="auto">
          <a:xfrm>
            <a:off x="183246" y="304800"/>
            <a:ext cx="11780152"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When the brook dries up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is the true test of a person’s faith.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God wanted Elijah to trust in Him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rather than in His provision.</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C77733F8-6EB9-62BA-2896-C18CAC145287}"/>
              </a:ext>
            </a:extLst>
          </p:cNvPr>
          <p:cNvSpPr txBox="1">
            <a:spLocks noChangeArrowheads="1"/>
          </p:cNvSpPr>
          <p:nvPr/>
        </p:nvSpPr>
        <p:spPr bwMode="auto">
          <a:xfrm>
            <a:off x="2232308" y="4306431"/>
            <a:ext cx="9731090"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13345B"/>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The Jeremiah Study Bible</a:t>
            </a:r>
            <a:br>
              <a:rPr kumimoji="0" lang="en-US" altLang="en-US" sz="4000" b="0" i="0" u="none" strike="noStrike" kern="1200" cap="none" spc="0" normalizeH="0" baseline="0" noProof="0" dirty="0">
                <a:ln w="12700">
                  <a:noFill/>
                </a:ln>
                <a:solidFill>
                  <a:srgbClr val="13345B"/>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13345B"/>
                </a:solidFill>
                <a:effectLst/>
                <a:uLnTx/>
                <a:uFillTx/>
                <a:latin typeface="Narkisim" panose="020E0502050101010101" pitchFamily="34" charset="-79"/>
                <a:ea typeface="+mn-ea"/>
                <a:cs typeface="Narkisim" panose="020E0502050101010101" pitchFamily="34" charset="-79"/>
              </a:rPr>
              <a:t>NKJV, Note on 1 Kings 17:7, p. </a:t>
            </a:r>
            <a:r>
              <a:rPr lang="en-US" altLang="en-US" sz="3600" b="1" dirty="0">
                <a:ln w="6350">
                  <a:noFill/>
                </a:ln>
                <a:solidFill>
                  <a:srgbClr val="13345B"/>
                </a:solidFill>
                <a:latin typeface="Narkisim" panose="020E0502050101010101" pitchFamily="34" charset="-79"/>
                <a:cs typeface="Narkisim" panose="020E0502050101010101" pitchFamily="34" charset="-79"/>
              </a:rPr>
              <a:t>466</a:t>
            </a:r>
            <a:endParaRPr kumimoji="0" lang="en-US" altLang="en-US" sz="3600" b="1" i="0" u="none" strike="noStrike" kern="1200" cap="none" spc="0" normalizeH="0" baseline="0" noProof="0" dirty="0">
              <a:ln w="6350">
                <a:noFill/>
              </a:ln>
              <a:solidFill>
                <a:srgbClr val="13345B"/>
              </a:solidFill>
              <a:effectLst/>
              <a:uLnTx/>
              <a:uFillTx/>
              <a:latin typeface="Narkisim" panose="020E0502050101010101" pitchFamily="34" charset="-79"/>
              <a:ea typeface="+mn-ea"/>
              <a:cs typeface="Narkisim" panose="020E0502050101010101" pitchFamily="34" charset="-79"/>
            </a:endParaRPr>
          </a:p>
        </p:txBody>
      </p:sp>
      <p:sp>
        <p:nvSpPr>
          <p:cNvPr id="13" name="TextBox 12">
            <a:extLst>
              <a:ext uri="{FF2B5EF4-FFF2-40B4-BE49-F238E27FC236}">
                <a16:creationId xmlns:a16="http://schemas.microsoft.com/office/drawing/2014/main" id="{F2A5C687-DAC1-17AE-8137-34A8E34A6CC6}"/>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David Jeremiah (Franklin, TN: Worthy Publishing, 2013)</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003777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AAA9-0077-5F70-41E8-F7FC8FB53A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DB7B-F45C-A1F6-0D36-977072C3E727}"/>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4" name="Rectangle 3">
            <a:extLst>
              <a:ext uri="{FF2B5EF4-FFF2-40B4-BE49-F238E27FC236}">
                <a16:creationId xmlns:a16="http://schemas.microsoft.com/office/drawing/2014/main" id="{A54E8812-23E3-97E9-9DF9-CB4938E91A7D}"/>
              </a:ext>
            </a:extLst>
          </p:cNvPr>
          <p:cNvSpPr/>
          <p:nvPr/>
        </p:nvSpPr>
        <p:spPr>
          <a:xfrm>
            <a:off x="152401" y="152400"/>
            <a:ext cx="11887198" cy="6553199"/>
          </a:xfrm>
          <a:prstGeom prst="rect">
            <a:avLst/>
          </a:prstGeom>
          <a:solidFill>
            <a:srgbClr val="EB5B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5" name="TextBox 4">
            <a:extLst>
              <a:ext uri="{FF2B5EF4-FFF2-40B4-BE49-F238E27FC236}">
                <a16:creationId xmlns:a16="http://schemas.microsoft.com/office/drawing/2014/main" id="{BF0611AC-C30B-2F18-7C24-8D387D657F44}"/>
              </a:ext>
            </a:extLst>
          </p:cNvPr>
          <p:cNvSpPr txBox="1"/>
          <p:nvPr/>
        </p:nvSpPr>
        <p:spPr>
          <a:xfrm>
            <a:off x="152400" y="2247543"/>
            <a:ext cx="11887197" cy="2400657"/>
          </a:xfrm>
          <a:prstGeom prst="rect">
            <a:avLst/>
          </a:prstGeom>
          <a:noFill/>
        </p:spPr>
        <p:txBody>
          <a:bodyPr wrap="square">
            <a:spAutoFit/>
          </a:bodyPr>
          <a:lstStyle/>
          <a:p>
            <a:pPr algn="ctr"/>
            <a:r>
              <a:rPr lang="en-US" altLang="en-US" sz="15000" b="1" i="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Zarephath</a:t>
            </a:r>
            <a:endParaRPr lang="en-US" sz="15000" i="1" dirty="0"/>
          </a:p>
        </p:txBody>
      </p:sp>
    </p:spTree>
    <p:extLst>
      <p:ext uri="{BB962C8B-B14F-4D97-AF65-F5344CB8AC3E}">
        <p14:creationId xmlns:p14="http://schemas.microsoft.com/office/powerpoint/2010/main" val="18999274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8E7EA-AF49-10A2-E5B4-138F44D7FF6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513CE98-BAB1-FCE6-2B08-8927FD461010}"/>
              </a:ext>
            </a:extLst>
          </p:cNvPr>
          <p:cNvSpPr txBox="1"/>
          <p:nvPr/>
        </p:nvSpPr>
        <p:spPr>
          <a:xfrm>
            <a:off x="5867400" y="66294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a:t>
            </a:r>
            <a:r>
              <a:rPr lang="en-US" sz="600" i="1" dirty="0">
                <a:solidFill>
                  <a:prstClr val="white"/>
                </a:solidFill>
              </a:rPr>
              <a:t>Jeremiah </a:t>
            </a: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Study Bible</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 469</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47227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8E7EA-AF49-10A2-E5B4-138F44D7FF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AA0845E-736E-CCDC-C9F4-1C81D480F541}"/>
              </a:ext>
            </a:extLst>
          </p:cNvPr>
          <p:cNvSpPr txBox="1"/>
          <p:nvPr/>
        </p:nvSpPr>
        <p:spPr>
          <a:xfrm>
            <a:off x="381000" y="2667000"/>
            <a:ext cx="1143000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a:solidFill>
                  <a:prstClr val="white"/>
                </a:solidFill>
                <a:latin typeface="Arial Black" panose="020B0A04020102020204" pitchFamily="34" charset="0"/>
                <a:cs typeface="AngsanaUPC" panose="02020603050405020304" pitchFamily="18" charset="-34"/>
              </a:rPr>
              <a:t>Cherith to Zarephath </a:t>
            </a:r>
            <a:br>
              <a:rPr lang="en-US" sz="4800" dirty="0">
                <a:solidFill>
                  <a:prstClr val="white"/>
                </a:solidFill>
                <a:latin typeface="Arial Black" panose="020B0A04020102020204" pitchFamily="34" charset="0"/>
                <a:cs typeface="AngsanaUPC" panose="02020603050405020304" pitchFamily="18" charset="-34"/>
              </a:rPr>
            </a:br>
            <a:r>
              <a:rPr lang="en-US" sz="4800" dirty="0">
                <a:solidFill>
                  <a:prstClr val="white"/>
                </a:solidFill>
                <a:latin typeface="Arial Black" panose="020B0A04020102020204" pitchFamily="34" charset="0"/>
                <a:cs typeface="AngsanaUPC" panose="02020603050405020304" pitchFamily="18" charset="-34"/>
              </a:rPr>
              <a:t>= 80 miles</a:t>
            </a:r>
            <a:endPar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ngsanaUPC" panose="02020603050405020304" pitchFamily="18" charset="-34"/>
            </a:endParaRPr>
          </a:p>
        </p:txBody>
      </p:sp>
      <p:sp>
        <p:nvSpPr>
          <p:cNvPr id="3" name="TextBox 2">
            <a:extLst>
              <a:ext uri="{FF2B5EF4-FFF2-40B4-BE49-F238E27FC236}">
                <a16:creationId xmlns:a16="http://schemas.microsoft.com/office/drawing/2014/main" id="{0513CE98-BAB1-FCE6-2B08-8927FD461010}"/>
              </a:ext>
            </a:extLst>
          </p:cNvPr>
          <p:cNvSpPr txBox="1"/>
          <p:nvPr/>
        </p:nvSpPr>
        <p:spPr>
          <a:xfrm>
            <a:off x="5867400" y="66294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a:t>
            </a:r>
            <a:r>
              <a:rPr kumimoji="0" lang="en-US" sz="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Bible Knowledge Commentary: Old Testament</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 </a:t>
            </a:r>
            <a:r>
              <a:rPr lang="en-US" sz="600" dirty="0">
                <a:solidFill>
                  <a:prstClr val="white"/>
                </a:solidFill>
              </a:rPr>
              <a:t>524</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25412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3484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70995F-03EA-4FAD-3A08-4C9F1FD5E523}"/>
              </a:ext>
            </a:extLst>
          </p:cNvPr>
          <p:cNvPicPr>
            <a:picLocks noChangeAspect="1"/>
          </p:cNvPicPr>
          <p:nvPr/>
        </p:nvPicPr>
        <p:blipFill rotWithShape="1">
          <a:blip r:embed="rId2"/>
          <a:srcRect b="3656"/>
          <a:stretch/>
        </p:blipFill>
        <p:spPr>
          <a:xfrm>
            <a:off x="1813064" y="1"/>
            <a:ext cx="8550135" cy="6858000"/>
          </a:xfrm>
          <a:prstGeom prst="rect">
            <a:avLst/>
          </a:prstGeom>
        </p:spPr>
      </p:pic>
      <p:sp>
        <p:nvSpPr>
          <p:cNvPr id="6" name="TextBox 2">
            <a:extLst>
              <a:ext uri="{FF2B5EF4-FFF2-40B4-BE49-F238E27FC236}">
                <a16:creationId xmlns:a16="http://schemas.microsoft.com/office/drawing/2014/main" id="{FE4900FC-1CA1-45A6-8CA0-453F6AD1B331}"/>
              </a:ext>
            </a:extLst>
          </p:cNvPr>
          <p:cNvSpPr txBox="1">
            <a:spLocks noChangeArrowheads="1"/>
          </p:cNvSpPr>
          <p:nvPr/>
        </p:nvSpPr>
        <p:spPr bwMode="auto">
          <a:xfrm>
            <a:off x="0" y="5368925"/>
            <a:ext cx="12192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w="12700">
                  <a:solidFill>
                    <a:srgbClr val="43484D"/>
                  </a:solidFill>
                </a:ln>
                <a:solidFill>
                  <a:srgbClr val="FFFFFF"/>
                </a:solidFill>
                <a:effectLst/>
                <a:uLnTx/>
                <a:uFillTx/>
                <a:latin typeface="AR JULIAN" panose="02000000000000000000" pitchFamily="2" charset="0"/>
                <a:ea typeface="+mn-ea"/>
                <a:cs typeface="Arial" panose="020B0604020202020204" pitchFamily="34" charset="0"/>
              </a:rPr>
              <a:t>sharperiron.org</a:t>
            </a:r>
          </a:p>
        </p:txBody>
      </p:sp>
    </p:spTree>
    <p:extLst>
      <p:ext uri="{BB962C8B-B14F-4D97-AF65-F5344CB8AC3E}">
        <p14:creationId xmlns:p14="http://schemas.microsoft.com/office/powerpoint/2010/main" val="180537368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A43E42E8-3AB9-6B8E-FD5C-59A41BBB317C}"/>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0DE805B1-28C9-EB6D-569E-9704C420B462}"/>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5592AB26-9DD2-F82A-23FB-97FDD0813A55}"/>
              </a:ext>
            </a:extLst>
          </p:cNvPr>
          <p:cNvSpPr txBox="1">
            <a:spLocks noChangeArrowheads="1"/>
          </p:cNvSpPr>
          <p:nvPr/>
        </p:nvSpPr>
        <p:spPr bwMode="auto">
          <a:xfrm>
            <a:off x="228601" y="304800"/>
            <a:ext cx="1171832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Zarephath. </a:t>
            </a: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A town on the Mediterranean coast between Tyre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and Sidon, the home of Jezebel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and the heart of Baal worship.</a:t>
            </a:r>
            <a:br>
              <a:rPr kumimoji="0" lang="en-US" altLang="en-US" sz="54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rPr>
            </a:b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13" name="Text Box 6">
            <a:extLst>
              <a:ext uri="{FF2B5EF4-FFF2-40B4-BE49-F238E27FC236}">
                <a16:creationId xmlns:a16="http://schemas.microsoft.com/office/drawing/2014/main" id="{276963DC-96A7-B477-5529-05B1871F9DB3}"/>
              </a:ext>
            </a:extLst>
          </p:cNvPr>
          <p:cNvSpPr txBox="1">
            <a:spLocks noChangeArrowheads="1"/>
          </p:cNvSpPr>
          <p:nvPr/>
        </p:nvSpPr>
        <p:spPr bwMode="auto">
          <a:xfrm>
            <a:off x="2413628" y="4306431"/>
            <a:ext cx="954976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635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Ryrie Study Bible</a:t>
            </a:r>
            <a:br>
              <a:rPr kumimoji="0" lang="en-US" altLang="en-US" sz="4000" b="1" i="1" u="none" strike="noStrike" kern="1200" cap="none" spc="0" normalizeH="0" baseline="0" noProof="0" dirty="0">
                <a:ln w="635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KJV, </a:t>
            </a: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Expanded Edition</a:t>
            </a: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Note on 1 Kings 17:9, </a:t>
            </a:r>
            <a:r>
              <a:rPr kumimoji="0" lang="en-US" altLang="en-US" sz="3600" b="1" i="0" u="none" strike="noStrike" kern="1200" cap="none" spc="0" normalizeH="0" baseline="0" noProof="0" dirty="0">
                <a:ln>
                  <a:noFill/>
                </a:ln>
                <a:solidFill>
                  <a:srgbClr val="02133D"/>
                </a:solidFill>
                <a:effectLst/>
                <a:uLnTx/>
                <a:uFillTx/>
                <a:latin typeface="Narkisim" panose="020E0502050101010101" pitchFamily="34" charset="-79"/>
                <a:ea typeface="+mn-ea"/>
                <a:cs typeface="Narkisim" panose="020E0502050101010101" pitchFamily="34" charset="-79"/>
              </a:rPr>
              <a:t>p. 567</a:t>
            </a:r>
          </a:p>
        </p:txBody>
      </p:sp>
      <p:sp>
        <p:nvSpPr>
          <p:cNvPr id="6" name="TextBox 5">
            <a:extLst>
              <a:ext uri="{FF2B5EF4-FFF2-40B4-BE49-F238E27FC236}">
                <a16:creationId xmlns:a16="http://schemas.microsoft.com/office/drawing/2014/main" id="{FE3D4533-A2DD-AAAD-6E69-9A82FD085173}"/>
              </a:ext>
            </a:extLst>
          </p:cNvPr>
          <p:cNvSpPr txBox="1"/>
          <p:nvPr/>
        </p:nvSpPr>
        <p:spPr>
          <a:xfrm>
            <a:off x="304800" y="6705600"/>
            <a:ext cx="11614404" cy="184666"/>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(Chicago: Moody Publishers, 1994).</a:t>
            </a:r>
          </a:p>
        </p:txBody>
      </p:sp>
      <p:pic>
        <p:nvPicPr>
          <p:cNvPr id="5" name="Picture 2" descr="Image result">
            <a:extLst>
              <a:ext uri="{FF2B5EF4-FFF2-40B4-BE49-F238E27FC236}">
                <a16:creationId xmlns:a16="http://schemas.microsoft.com/office/drawing/2014/main" id="{E7DA0C51-71C9-DEC2-B0D3-10A92543AB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00" t="8189" r="6666" b="8359"/>
          <a:stretch/>
        </p:blipFill>
        <p:spPr bwMode="auto">
          <a:xfrm>
            <a:off x="365758" y="3962400"/>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72778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3F4E3F"/>
        </a:solidFill>
        <a:effectLst/>
      </p:bgPr>
    </p:bg>
    <p:spTree>
      <p:nvGrpSpPr>
        <p:cNvPr id="1" name="">
          <a:extLst>
            <a:ext uri="{FF2B5EF4-FFF2-40B4-BE49-F238E27FC236}">
              <a16:creationId xmlns:a16="http://schemas.microsoft.com/office/drawing/2014/main" id="{ACB74CA0-A9CE-6917-F12C-3C4F412F00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ECA105A-1642-23EC-3D1E-E5B63F9DAA85}"/>
              </a:ext>
            </a:extLst>
          </p:cNvPr>
          <p:cNvPicPr>
            <a:picLocks noChangeAspect="1"/>
          </p:cNvPicPr>
          <p:nvPr/>
        </p:nvPicPr>
        <p:blipFill rotWithShape="1">
          <a:blip r:embed="rId2">
            <a:extLst>
              <a:ext uri="{28A0092B-C50C-407E-A947-70E740481C1C}">
                <a14:useLocalDpi xmlns:a14="http://schemas.microsoft.com/office/drawing/2010/main" val="0"/>
              </a:ext>
            </a:extLst>
          </a:blip>
          <a:srcRect b="43333"/>
          <a:stretch/>
        </p:blipFill>
        <p:spPr>
          <a:xfrm>
            <a:off x="2362200" y="0"/>
            <a:ext cx="7410427" cy="6858000"/>
          </a:xfrm>
          <a:prstGeom prst="rect">
            <a:avLst/>
          </a:prstGeom>
        </p:spPr>
      </p:pic>
      <p:cxnSp>
        <p:nvCxnSpPr>
          <p:cNvPr id="2" name="Straight Arrow Connector 1">
            <a:extLst>
              <a:ext uri="{FF2B5EF4-FFF2-40B4-BE49-F238E27FC236}">
                <a16:creationId xmlns:a16="http://schemas.microsoft.com/office/drawing/2014/main" id="{6F8B6197-E8DE-B2A3-F922-D5FC2E7B46E2}"/>
              </a:ext>
            </a:extLst>
          </p:cNvPr>
          <p:cNvCxnSpPr>
            <a:cxnSpLocks/>
          </p:cNvCxnSpPr>
          <p:nvPr/>
        </p:nvCxnSpPr>
        <p:spPr>
          <a:xfrm flipH="1" flipV="1">
            <a:off x="6781800" y="990600"/>
            <a:ext cx="923913" cy="247192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13649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24B88636-501A-B672-7305-E7A0713C8941}"/>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A7C5A5B3-E7A9-D328-C049-59AAD194A5A2}"/>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57277C76-E824-8F49-842F-C00BE5E1E226}"/>
              </a:ext>
            </a:extLst>
          </p:cNvPr>
          <p:cNvSpPr txBox="1">
            <a:spLocks noChangeArrowheads="1"/>
          </p:cNvSpPr>
          <p:nvPr/>
        </p:nvSpPr>
        <p:spPr bwMode="auto">
          <a:xfrm>
            <a:off x="183246" y="304800"/>
            <a:ext cx="11780152"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lang="en-US" altLang="en-US" sz="8000" b="1" i="1" dirty="0">
                <a:ln w="12700">
                  <a:noFill/>
                </a:ln>
                <a:solidFill>
                  <a:srgbClr val="02133D"/>
                </a:solidFill>
                <a:latin typeface="AngsanaUPC" panose="02020603050405020304" pitchFamily="18" charset="-34"/>
                <a:cs typeface="AngsanaUPC" panose="02020603050405020304" pitchFamily="18" charset="-34"/>
              </a:rPr>
              <a:t>Sidon … was a Gentile region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outside of Israel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in the very center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of Baal worship. </a:t>
            </a: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9E883536-18CD-50DE-A074-76E3EEC486E8}"/>
              </a:ext>
            </a:extLst>
          </p:cNvPr>
          <p:cNvSpPr txBox="1">
            <a:spLocks noChangeArrowheads="1"/>
          </p:cNvSpPr>
          <p:nvPr/>
        </p:nvSpPr>
        <p:spPr bwMode="auto">
          <a:xfrm>
            <a:off x="2167469" y="4306431"/>
            <a:ext cx="979592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The Moody Bible Commentary</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 Kings,” Harry E. Shields, p. 508</a:t>
            </a:r>
          </a:p>
        </p:txBody>
      </p:sp>
      <p:pic>
        <p:nvPicPr>
          <p:cNvPr id="3" name="Picture 2" descr="The Moody Bible Commentary">
            <a:extLst>
              <a:ext uri="{FF2B5EF4-FFF2-40B4-BE49-F238E27FC236}">
                <a16:creationId xmlns:a16="http://schemas.microsoft.com/office/drawing/2014/main" id="{09A565CF-B0DF-03B1-70AE-18E38EDFC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148" y="3993556"/>
            <a:ext cx="1839744" cy="2559644"/>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5ECA9799-F9D5-15B5-1393-0296C869FB4C}"/>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(Chicago: Moody Publishers, 2014)</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69939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E9D189-E794-42C0-690F-F3EB5554C17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BC3ACFA-B65E-D3DB-6A83-B9644F652078}"/>
              </a:ext>
            </a:extLst>
          </p:cNvPr>
          <p:cNvPicPr>
            <a:picLocks noChangeAspect="1"/>
          </p:cNvPicPr>
          <p:nvPr/>
        </p:nvPicPr>
        <p:blipFill rotWithShape="1">
          <a:blip r:embed="rId2">
            <a:clrChange>
              <a:clrFrom>
                <a:srgbClr val="06253A"/>
              </a:clrFrom>
              <a:clrTo>
                <a:srgbClr val="06253A">
                  <a:alpha val="0"/>
                </a:srgbClr>
              </a:clrTo>
            </a:clrChange>
            <a:extLst>
              <a:ext uri="{BEBA8EAE-BF5A-486C-A8C5-ECC9F3942E4B}">
                <a14:imgProps xmlns:a14="http://schemas.microsoft.com/office/drawing/2010/main">
                  <a14:imgLayer r:embed="rId3">
                    <a14:imgEffect>
                      <a14:backgroundRemoval t="9941" b="95667" l="5518" r="89941">
                        <a14:foregroundMark x1="48340" y1="95667" x2="54102" y2="87850"/>
                      </a14:backgroundRemoval>
                    </a14:imgEffect>
                  </a14:imgLayer>
                </a14:imgProps>
              </a:ext>
              <a:ext uri="{28A0092B-C50C-407E-A947-70E740481C1C}">
                <a14:useLocalDpi xmlns:a14="http://schemas.microsoft.com/office/drawing/2010/main" val="0"/>
              </a:ext>
            </a:extLst>
          </a:blip>
          <a:srcRect l="8950" t="-756" r="1544" b="15051"/>
          <a:stretch/>
        </p:blipFill>
        <p:spPr>
          <a:xfrm>
            <a:off x="76200" y="58585"/>
            <a:ext cx="12192000" cy="6709360"/>
          </a:xfrm>
          <a:prstGeom prst="rect">
            <a:avLst/>
          </a:prstGeom>
          <a:solidFill>
            <a:srgbClr val="FFFFFF">
              <a:shade val="85000"/>
            </a:srgbClr>
          </a:solidFill>
          <a:ln w="190500" cap="sq">
            <a:solidFill>
              <a:srgbClr val="38383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186AE518-4DEC-9BC4-6A2A-E5099023A482}"/>
              </a:ext>
            </a:extLst>
          </p:cNvPr>
          <p:cNvSpPr/>
          <p:nvPr/>
        </p:nvSpPr>
        <p:spPr>
          <a:xfrm>
            <a:off x="12018926" y="-13855"/>
            <a:ext cx="173074" cy="6781800"/>
          </a:xfrm>
          <a:prstGeom prst="rect">
            <a:avLst/>
          </a:prstGeom>
          <a:solidFill>
            <a:srgbClr val="3D3D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312418C-ACC5-FB2A-AC17-61C102519A7C}"/>
              </a:ext>
            </a:extLst>
          </p:cNvPr>
          <p:cNvSpPr txBox="1"/>
          <p:nvPr/>
        </p:nvSpPr>
        <p:spPr>
          <a:xfrm>
            <a:off x="4572000" y="228600"/>
            <a:ext cx="7446926" cy="1107996"/>
          </a:xfrm>
          <a:prstGeom prst="rect">
            <a:avLst/>
          </a:prstGeom>
          <a:noFill/>
        </p:spPr>
        <p:txBody>
          <a:bodyPr wrap="square" rtlCol="0">
            <a:spAutoFit/>
          </a:bodyPr>
          <a:lstStyle/>
          <a:p>
            <a:pPr algn="ctr"/>
            <a:r>
              <a:rPr lang="en-US" sz="6600" b="1" i="1" dirty="0">
                <a:solidFill>
                  <a:srgbClr val="3D3D3D"/>
                </a:solidFill>
                <a:effectLst>
                  <a:outerShdw blurRad="38100" dist="38100" dir="2700000" algn="tl">
                    <a:srgbClr val="000000">
                      <a:alpha val="43137"/>
                    </a:srgbClr>
                  </a:outerShdw>
                </a:effectLst>
                <a:latin typeface="Bahnschrift" panose="020B0502040204020203" pitchFamily="34" charset="0"/>
                <a:cs typeface="Aharoni" panose="02010803020104030203" pitchFamily="2" charset="-79"/>
              </a:rPr>
              <a:t>Sign Miracle</a:t>
            </a:r>
          </a:p>
        </p:txBody>
      </p:sp>
      <p:sp>
        <p:nvSpPr>
          <p:cNvPr id="6" name="TextBox 5">
            <a:extLst>
              <a:ext uri="{FF2B5EF4-FFF2-40B4-BE49-F238E27FC236}">
                <a16:creationId xmlns:a16="http://schemas.microsoft.com/office/drawing/2014/main" id="{509992BE-B929-C2EB-1F41-3139F50585B4}"/>
              </a:ext>
            </a:extLst>
          </p:cNvPr>
          <p:cNvSpPr txBox="1"/>
          <p:nvPr/>
        </p:nvSpPr>
        <p:spPr>
          <a:xfrm>
            <a:off x="4572000" y="1447800"/>
            <a:ext cx="7446926" cy="4154984"/>
          </a:xfrm>
          <a:prstGeom prst="rect">
            <a:avLst/>
          </a:prstGeom>
          <a:noFill/>
        </p:spPr>
        <p:txBody>
          <a:bodyPr wrap="square" rtlCol="0">
            <a:spAutoFit/>
          </a:bodyPr>
          <a:lstStyle/>
          <a:p>
            <a:pPr algn="ctr"/>
            <a:r>
              <a:rPr lang="en-US" sz="4400" dirty="0">
                <a:solidFill>
                  <a:srgbClr val="3D3D3D"/>
                </a:solidFill>
                <a:latin typeface="Bahnschrift SemiBold" panose="020B0502040204020203" pitchFamily="34" charset="0"/>
              </a:rPr>
              <a:t>A direct and immediate intervention of God </a:t>
            </a:r>
            <a:br>
              <a:rPr lang="en-US" sz="4400" dirty="0">
                <a:solidFill>
                  <a:srgbClr val="3D3D3D"/>
                </a:solidFill>
                <a:latin typeface="Bahnschrift SemiBold" panose="020B0502040204020203" pitchFamily="34" charset="0"/>
              </a:rPr>
            </a:br>
            <a:r>
              <a:rPr lang="en-US" sz="4400" dirty="0">
                <a:solidFill>
                  <a:srgbClr val="3D3D3D"/>
                </a:solidFill>
                <a:latin typeface="Bahnschrift SemiBold" panose="020B0502040204020203" pitchFamily="34" charset="0"/>
              </a:rPr>
              <a:t>into the physical world </a:t>
            </a:r>
            <a:br>
              <a:rPr lang="en-US" sz="4400" dirty="0">
                <a:solidFill>
                  <a:srgbClr val="3D3D3D"/>
                </a:solidFill>
                <a:latin typeface="Bahnschrift SemiBold" panose="020B0502040204020203" pitchFamily="34" charset="0"/>
              </a:rPr>
            </a:br>
            <a:r>
              <a:rPr lang="en-US" sz="4400" dirty="0">
                <a:solidFill>
                  <a:srgbClr val="3D3D3D"/>
                </a:solidFill>
                <a:latin typeface="Bahnschrift SemiBold" panose="020B0502040204020203" pitchFamily="34" charset="0"/>
              </a:rPr>
              <a:t>to publicly demonstrate His power or to authenticate </a:t>
            </a:r>
            <a:br>
              <a:rPr lang="en-US" sz="4400" dirty="0">
                <a:solidFill>
                  <a:srgbClr val="3D3D3D"/>
                </a:solidFill>
                <a:latin typeface="Bahnschrift SemiBold" panose="020B0502040204020203" pitchFamily="34" charset="0"/>
              </a:rPr>
            </a:br>
            <a:r>
              <a:rPr lang="en-US" sz="4400" dirty="0">
                <a:solidFill>
                  <a:srgbClr val="3D3D3D"/>
                </a:solidFill>
                <a:latin typeface="Bahnschrift SemiBold" panose="020B0502040204020203" pitchFamily="34" charset="0"/>
              </a:rPr>
              <a:t>His messengers.   </a:t>
            </a:r>
          </a:p>
        </p:txBody>
      </p:sp>
      <p:sp>
        <p:nvSpPr>
          <p:cNvPr id="7" name="TextBox 6">
            <a:extLst>
              <a:ext uri="{FF2B5EF4-FFF2-40B4-BE49-F238E27FC236}">
                <a16:creationId xmlns:a16="http://schemas.microsoft.com/office/drawing/2014/main" id="{0F376B92-00BE-B6E0-D752-CBE20E06DD7F}"/>
              </a:ext>
            </a:extLst>
          </p:cNvPr>
          <p:cNvSpPr txBox="1"/>
          <p:nvPr/>
        </p:nvSpPr>
        <p:spPr>
          <a:xfrm>
            <a:off x="4592674" y="5791200"/>
            <a:ext cx="7446926" cy="830997"/>
          </a:xfrm>
          <a:prstGeom prst="rect">
            <a:avLst/>
          </a:prstGeom>
          <a:noFill/>
        </p:spPr>
        <p:txBody>
          <a:bodyPr wrap="square" rtlCol="0">
            <a:spAutoFit/>
          </a:bodyPr>
          <a:lstStyle/>
          <a:p>
            <a:pPr algn="ctr"/>
            <a:r>
              <a:rPr lang="en-US" sz="4800" b="1" i="1" dirty="0">
                <a:solidFill>
                  <a:srgbClr val="3D3D3D"/>
                </a:solidFill>
                <a:effectLst>
                  <a:outerShdw blurRad="38100" dist="38100" dir="2700000" algn="tl">
                    <a:srgbClr val="000000">
                      <a:alpha val="43137"/>
                    </a:srgbClr>
                  </a:outerShdw>
                </a:effectLst>
                <a:latin typeface="Pristina" panose="03060402040406080204" pitchFamily="66" charset="0"/>
                <a:cs typeface="Aharoni" panose="02010803020104030203" pitchFamily="2" charset="-79"/>
              </a:rPr>
              <a:t>Dr. John C. Whitcomb</a:t>
            </a:r>
          </a:p>
        </p:txBody>
      </p:sp>
      <p:sp>
        <p:nvSpPr>
          <p:cNvPr id="5" name="Text Box 6">
            <a:extLst>
              <a:ext uri="{FF2B5EF4-FFF2-40B4-BE49-F238E27FC236}">
                <a16:creationId xmlns:a16="http://schemas.microsoft.com/office/drawing/2014/main" id="{B391AC77-5635-AAC0-99E1-24C9A5E1964C}"/>
              </a:ext>
            </a:extLst>
          </p:cNvPr>
          <p:cNvSpPr txBox="1">
            <a:spLocks noChangeArrowheads="1"/>
          </p:cNvSpPr>
          <p:nvPr/>
        </p:nvSpPr>
        <p:spPr bwMode="auto">
          <a:xfrm>
            <a:off x="76200" y="6673334"/>
            <a:ext cx="120396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Adapted from John C. Whitcomb, </a:t>
            </a:r>
            <a:r>
              <a:rPr kumimoji="0" lang="en-US" altLang="en-US" sz="6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Biblical Miracles</a:t>
            </a:r>
            <a:r>
              <a:rPr kumimoji="0" lang="en-US" altLang="en-US" sz="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cassette 1, side 1,  Middletown Bible Church, Middletown, CT, April 2001.</a:t>
            </a:r>
          </a:p>
        </p:txBody>
      </p:sp>
    </p:spTree>
    <p:extLst>
      <p:ext uri="{BB962C8B-B14F-4D97-AF65-F5344CB8AC3E}">
        <p14:creationId xmlns:p14="http://schemas.microsoft.com/office/powerpoint/2010/main" val="297189606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741800"/>
        </a:solidFill>
        <a:effectLst/>
      </p:bgPr>
    </p:bg>
    <p:spTree>
      <p:nvGrpSpPr>
        <p:cNvPr id="1" name="">
          <a:extLst>
            <a:ext uri="{FF2B5EF4-FFF2-40B4-BE49-F238E27FC236}">
              <a16:creationId xmlns:a16="http://schemas.microsoft.com/office/drawing/2014/main" id="{F593E7AA-788E-07E6-B680-2172D38DD9D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414F852-31C6-4472-8AB6-365C4A3EEDA8}"/>
              </a:ext>
            </a:extLst>
          </p:cNvPr>
          <p:cNvSpPr txBox="1"/>
          <p:nvPr/>
        </p:nvSpPr>
        <p:spPr>
          <a:xfrm>
            <a:off x="0" y="153650"/>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Demi" panose="020B0703020102020204" pitchFamily="34" charset="0"/>
                <a:ea typeface="+mn-ea"/>
                <a:cs typeface="Segoe UI Semibold" panose="020B0702040204020203" pitchFamily="34" charset="0"/>
                <a:sym typeface="Arial"/>
              </a:rPr>
              <a:t>Four Periods of Biblical Miracles</a:t>
            </a:r>
          </a:p>
        </p:txBody>
      </p:sp>
    </p:spTree>
    <p:extLst>
      <p:ext uri="{BB962C8B-B14F-4D97-AF65-F5344CB8AC3E}">
        <p14:creationId xmlns:p14="http://schemas.microsoft.com/office/powerpoint/2010/main" val="242045769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741800"/>
        </a:solidFill>
        <a:effectLst/>
      </p:bgPr>
    </p:bg>
    <p:spTree>
      <p:nvGrpSpPr>
        <p:cNvPr id="1" name="">
          <a:extLst>
            <a:ext uri="{FF2B5EF4-FFF2-40B4-BE49-F238E27FC236}">
              <a16:creationId xmlns:a16="http://schemas.microsoft.com/office/drawing/2014/main" id="{DDC2CA11-668E-B048-03C4-932A77B292F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FE6C203-0861-66EF-B98D-2DFF6AB2DC57}"/>
              </a:ext>
            </a:extLst>
          </p:cNvPr>
          <p:cNvPicPr>
            <a:picLocks noChangeAspect="1"/>
          </p:cNvPicPr>
          <p:nvPr/>
        </p:nvPicPr>
        <p:blipFill rotWithShape="1">
          <a:blip r:embed="rId2">
            <a:extLst>
              <a:ext uri="{28A0092B-C50C-407E-A947-70E740481C1C}">
                <a14:useLocalDpi xmlns:a14="http://schemas.microsoft.com/office/drawing/2010/main" val="0"/>
              </a:ext>
            </a:extLst>
          </a:blip>
          <a:srcRect l="36513" t="36306" r="40987" b="28236"/>
          <a:stretch/>
        </p:blipFill>
        <p:spPr>
          <a:xfrm>
            <a:off x="1128996" y="1550313"/>
            <a:ext cx="1690404" cy="173736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TextBox 5">
            <a:extLst>
              <a:ext uri="{FF2B5EF4-FFF2-40B4-BE49-F238E27FC236}">
                <a16:creationId xmlns:a16="http://schemas.microsoft.com/office/drawing/2014/main" id="{0EB73B99-1834-30B4-1A53-0C7E136F5A70}"/>
              </a:ext>
            </a:extLst>
          </p:cNvPr>
          <p:cNvSpPr txBox="1"/>
          <p:nvPr/>
        </p:nvSpPr>
        <p:spPr>
          <a:xfrm>
            <a:off x="0" y="153650"/>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Demi" panose="020B0703020102020204" pitchFamily="34" charset="0"/>
                <a:ea typeface="+mn-ea"/>
                <a:cs typeface="Segoe UI Semibold" panose="020B0702040204020203" pitchFamily="34" charset="0"/>
                <a:sym typeface="Arial"/>
              </a:rPr>
              <a:t>Four Periods of Biblical Miracles</a:t>
            </a:r>
          </a:p>
        </p:txBody>
      </p:sp>
      <p:sp>
        <p:nvSpPr>
          <p:cNvPr id="9" name="TextBox 8">
            <a:extLst>
              <a:ext uri="{FF2B5EF4-FFF2-40B4-BE49-F238E27FC236}">
                <a16:creationId xmlns:a16="http://schemas.microsoft.com/office/drawing/2014/main" id="{F4E30583-FBE9-9CA4-86A4-002477DB3010}"/>
              </a:ext>
            </a:extLst>
          </p:cNvPr>
          <p:cNvSpPr txBox="1"/>
          <p:nvPr/>
        </p:nvSpPr>
        <p:spPr>
          <a:xfrm>
            <a:off x="2438401" y="1981200"/>
            <a:ext cx="9601199"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Aharoni" panose="02010803020104030203" pitchFamily="2" charset="-79"/>
                <a:sym typeface="Arial"/>
              </a:rPr>
              <a:t>Moses at the Exodus</a:t>
            </a:r>
          </a:p>
        </p:txBody>
      </p:sp>
    </p:spTree>
    <p:extLst>
      <p:ext uri="{BB962C8B-B14F-4D97-AF65-F5344CB8AC3E}">
        <p14:creationId xmlns:p14="http://schemas.microsoft.com/office/powerpoint/2010/main" val="257705451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741800"/>
        </a:solidFill>
        <a:effectLst/>
      </p:bgPr>
    </p:bg>
    <p:spTree>
      <p:nvGrpSpPr>
        <p:cNvPr id="1" name="">
          <a:extLst>
            <a:ext uri="{FF2B5EF4-FFF2-40B4-BE49-F238E27FC236}">
              <a16:creationId xmlns:a16="http://schemas.microsoft.com/office/drawing/2014/main" id="{FB6CB6FA-D8E8-591D-97AB-B035EC67AD4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A15F318-DA16-A77C-7D6B-151601D92B9C}"/>
              </a:ext>
            </a:extLst>
          </p:cNvPr>
          <p:cNvPicPr>
            <a:picLocks noChangeAspect="1"/>
          </p:cNvPicPr>
          <p:nvPr/>
        </p:nvPicPr>
        <p:blipFill rotWithShape="1">
          <a:blip r:embed="rId2">
            <a:extLst>
              <a:ext uri="{28A0092B-C50C-407E-A947-70E740481C1C}">
                <a14:useLocalDpi xmlns:a14="http://schemas.microsoft.com/office/drawing/2010/main" val="0"/>
              </a:ext>
            </a:extLst>
          </a:blip>
          <a:srcRect l="36513" t="36306" r="40987" b="28236"/>
          <a:stretch/>
        </p:blipFill>
        <p:spPr>
          <a:xfrm>
            <a:off x="1128996" y="1550313"/>
            <a:ext cx="1690404" cy="173736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TextBox 5">
            <a:extLst>
              <a:ext uri="{FF2B5EF4-FFF2-40B4-BE49-F238E27FC236}">
                <a16:creationId xmlns:a16="http://schemas.microsoft.com/office/drawing/2014/main" id="{9D29E04D-E33A-6E10-DD0D-A5D603570B3D}"/>
              </a:ext>
            </a:extLst>
          </p:cNvPr>
          <p:cNvSpPr txBox="1"/>
          <p:nvPr/>
        </p:nvSpPr>
        <p:spPr>
          <a:xfrm>
            <a:off x="0" y="153650"/>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Demi" panose="020B0703020102020204" pitchFamily="34" charset="0"/>
                <a:ea typeface="+mn-ea"/>
                <a:cs typeface="Segoe UI Semibold" panose="020B0702040204020203" pitchFamily="34" charset="0"/>
                <a:sym typeface="Arial"/>
              </a:rPr>
              <a:t>Four Periods of Biblical Miracles</a:t>
            </a:r>
          </a:p>
        </p:txBody>
      </p:sp>
      <p:sp>
        <p:nvSpPr>
          <p:cNvPr id="9" name="TextBox 8">
            <a:extLst>
              <a:ext uri="{FF2B5EF4-FFF2-40B4-BE49-F238E27FC236}">
                <a16:creationId xmlns:a16="http://schemas.microsoft.com/office/drawing/2014/main" id="{2F8C6789-CDA4-0454-BDC5-BA3349D7A09E}"/>
              </a:ext>
            </a:extLst>
          </p:cNvPr>
          <p:cNvSpPr txBox="1"/>
          <p:nvPr/>
        </p:nvSpPr>
        <p:spPr>
          <a:xfrm>
            <a:off x="2438401" y="1981200"/>
            <a:ext cx="9601199"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Aharoni" panose="02010803020104030203" pitchFamily="2" charset="-79"/>
                <a:sym typeface="Arial"/>
              </a:rPr>
              <a:t>Moses at the Exodus</a:t>
            </a:r>
          </a:p>
        </p:txBody>
      </p:sp>
      <p:sp>
        <p:nvSpPr>
          <p:cNvPr id="10" name="TextBox 9">
            <a:extLst>
              <a:ext uri="{FF2B5EF4-FFF2-40B4-BE49-F238E27FC236}">
                <a16:creationId xmlns:a16="http://schemas.microsoft.com/office/drawing/2014/main" id="{0A94EF6E-BA95-0CF0-1EAF-16040B6A5C2F}"/>
              </a:ext>
            </a:extLst>
          </p:cNvPr>
          <p:cNvSpPr txBox="1"/>
          <p:nvPr/>
        </p:nvSpPr>
        <p:spPr>
          <a:xfrm>
            <a:off x="2438400" y="4486870"/>
            <a:ext cx="9601199"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Aharoni" panose="02010803020104030203" pitchFamily="2" charset="-79"/>
                <a:sym typeface="Arial"/>
              </a:rPr>
              <a:t>Elijah/Elisha</a:t>
            </a:r>
          </a:p>
        </p:txBody>
      </p:sp>
      <p:pic>
        <p:nvPicPr>
          <p:cNvPr id="4" name="Picture 3">
            <a:extLst>
              <a:ext uri="{FF2B5EF4-FFF2-40B4-BE49-F238E27FC236}">
                <a16:creationId xmlns:a16="http://schemas.microsoft.com/office/drawing/2014/main" id="{34FC100A-6967-751F-86E0-FC9651B39C15}"/>
              </a:ext>
            </a:extLst>
          </p:cNvPr>
          <p:cNvPicPr>
            <a:picLocks noChangeAspect="1"/>
          </p:cNvPicPr>
          <p:nvPr/>
        </p:nvPicPr>
        <p:blipFill rotWithShape="1">
          <a:blip r:embed="rId2">
            <a:extLst>
              <a:ext uri="{28A0092B-C50C-407E-A947-70E740481C1C}">
                <a14:useLocalDpi xmlns:a14="http://schemas.microsoft.com/office/drawing/2010/main" val="0"/>
              </a:ext>
            </a:extLst>
          </a:blip>
          <a:srcRect l="36513" t="36306" r="40987" b="28236"/>
          <a:stretch/>
        </p:blipFill>
        <p:spPr>
          <a:xfrm>
            <a:off x="1128996" y="4114800"/>
            <a:ext cx="1690404" cy="173736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98539619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741800"/>
        </a:solidFill>
        <a:effectLst/>
      </p:bgPr>
    </p:bg>
    <p:spTree>
      <p:nvGrpSpPr>
        <p:cNvPr id="1" name="">
          <a:extLst>
            <a:ext uri="{FF2B5EF4-FFF2-40B4-BE49-F238E27FC236}">
              <a16:creationId xmlns:a16="http://schemas.microsoft.com/office/drawing/2014/main" id="{A9B3A17A-5DEA-88EB-8C35-460E947F935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932AF45-6BB8-DC8C-978A-4A0BD4435208}"/>
              </a:ext>
            </a:extLst>
          </p:cNvPr>
          <p:cNvSpPr txBox="1"/>
          <p:nvPr/>
        </p:nvSpPr>
        <p:spPr>
          <a:xfrm>
            <a:off x="0" y="153650"/>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Demi" panose="020B0703020102020204" pitchFamily="34" charset="0"/>
                <a:ea typeface="+mn-ea"/>
                <a:cs typeface="Segoe UI Semibold" panose="020B0702040204020203" pitchFamily="34" charset="0"/>
                <a:sym typeface="Arial"/>
              </a:rPr>
              <a:t>Four Periods of Biblical Miracles</a:t>
            </a:r>
          </a:p>
        </p:txBody>
      </p:sp>
    </p:spTree>
    <p:extLst>
      <p:ext uri="{BB962C8B-B14F-4D97-AF65-F5344CB8AC3E}">
        <p14:creationId xmlns:p14="http://schemas.microsoft.com/office/powerpoint/2010/main" val="262190207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741800"/>
        </a:solidFill>
        <a:effectLst/>
      </p:bgPr>
    </p:bg>
    <p:spTree>
      <p:nvGrpSpPr>
        <p:cNvPr id="1" name="">
          <a:extLst>
            <a:ext uri="{FF2B5EF4-FFF2-40B4-BE49-F238E27FC236}">
              <a16:creationId xmlns:a16="http://schemas.microsoft.com/office/drawing/2014/main" id="{1DE00897-BF63-81DD-E943-B22CDF5CEA2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529FF4-3B91-5055-2134-5A4E29C669EE}"/>
              </a:ext>
            </a:extLst>
          </p:cNvPr>
          <p:cNvPicPr>
            <a:picLocks noChangeAspect="1"/>
          </p:cNvPicPr>
          <p:nvPr/>
        </p:nvPicPr>
        <p:blipFill rotWithShape="1">
          <a:blip r:embed="rId2">
            <a:extLst>
              <a:ext uri="{28A0092B-C50C-407E-A947-70E740481C1C}">
                <a14:useLocalDpi xmlns:a14="http://schemas.microsoft.com/office/drawing/2010/main" val="0"/>
              </a:ext>
            </a:extLst>
          </a:blip>
          <a:srcRect l="36513" t="36306" r="40987" b="28236"/>
          <a:stretch/>
        </p:blipFill>
        <p:spPr>
          <a:xfrm>
            <a:off x="1128996" y="1550313"/>
            <a:ext cx="1690404" cy="173736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TextBox 5">
            <a:extLst>
              <a:ext uri="{FF2B5EF4-FFF2-40B4-BE49-F238E27FC236}">
                <a16:creationId xmlns:a16="http://schemas.microsoft.com/office/drawing/2014/main" id="{11F5A3A5-8571-C48F-6001-0ACFAEEB7623}"/>
              </a:ext>
            </a:extLst>
          </p:cNvPr>
          <p:cNvSpPr txBox="1"/>
          <p:nvPr/>
        </p:nvSpPr>
        <p:spPr>
          <a:xfrm>
            <a:off x="0" y="153650"/>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Demi" panose="020B0703020102020204" pitchFamily="34" charset="0"/>
                <a:ea typeface="+mn-ea"/>
                <a:cs typeface="Segoe UI Semibold" panose="020B0702040204020203" pitchFamily="34" charset="0"/>
                <a:sym typeface="Arial"/>
              </a:rPr>
              <a:t>Four Periods of Biblical Miracles</a:t>
            </a:r>
          </a:p>
        </p:txBody>
      </p:sp>
      <p:sp>
        <p:nvSpPr>
          <p:cNvPr id="2" name="TextBox 1">
            <a:extLst>
              <a:ext uri="{FF2B5EF4-FFF2-40B4-BE49-F238E27FC236}">
                <a16:creationId xmlns:a16="http://schemas.microsoft.com/office/drawing/2014/main" id="{B217DA06-A88E-E268-991F-A614BA305846}"/>
              </a:ext>
            </a:extLst>
          </p:cNvPr>
          <p:cNvSpPr txBox="1"/>
          <p:nvPr/>
        </p:nvSpPr>
        <p:spPr>
          <a:xfrm>
            <a:off x="2438401" y="1600200"/>
            <a:ext cx="9601199" cy="175432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Aharoni" panose="02010803020104030203" pitchFamily="2" charset="-79"/>
                <a:sym typeface="Arial"/>
              </a:rPr>
              <a:t>Jesus and the Apostles (Heb. 2:3-4)</a:t>
            </a:r>
          </a:p>
        </p:txBody>
      </p:sp>
    </p:spTree>
    <p:extLst>
      <p:ext uri="{BB962C8B-B14F-4D97-AF65-F5344CB8AC3E}">
        <p14:creationId xmlns:p14="http://schemas.microsoft.com/office/powerpoint/2010/main" val="297298884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741800"/>
        </a:solidFill>
        <a:effectLst/>
      </p:bgPr>
    </p:bg>
    <p:spTree>
      <p:nvGrpSpPr>
        <p:cNvPr id="1" name="">
          <a:extLst>
            <a:ext uri="{FF2B5EF4-FFF2-40B4-BE49-F238E27FC236}">
              <a16:creationId xmlns:a16="http://schemas.microsoft.com/office/drawing/2014/main" id="{7B95A22C-351C-200C-8023-4D2EBE9EF6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37B9CB-DB57-305F-2678-B5A9F174AF49}"/>
              </a:ext>
            </a:extLst>
          </p:cNvPr>
          <p:cNvPicPr>
            <a:picLocks noChangeAspect="1"/>
          </p:cNvPicPr>
          <p:nvPr/>
        </p:nvPicPr>
        <p:blipFill rotWithShape="1">
          <a:blip r:embed="rId2">
            <a:extLst>
              <a:ext uri="{28A0092B-C50C-407E-A947-70E740481C1C}">
                <a14:useLocalDpi xmlns:a14="http://schemas.microsoft.com/office/drawing/2010/main" val="0"/>
              </a:ext>
            </a:extLst>
          </a:blip>
          <a:srcRect l="36513" t="36306" r="40987" b="28236"/>
          <a:stretch/>
        </p:blipFill>
        <p:spPr>
          <a:xfrm>
            <a:off x="1128996" y="1550313"/>
            <a:ext cx="1690404" cy="173736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TextBox 5">
            <a:extLst>
              <a:ext uri="{FF2B5EF4-FFF2-40B4-BE49-F238E27FC236}">
                <a16:creationId xmlns:a16="http://schemas.microsoft.com/office/drawing/2014/main" id="{437BE38F-FAE5-0870-1DF2-B5652DDCF976}"/>
              </a:ext>
            </a:extLst>
          </p:cNvPr>
          <p:cNvSpPr txBox="1"/>
          <p:nvPr/>
        </p:nvSpPr>
        <p:spPr>
          <a:xfrm>
            <a:off x="0" y="153650"/>
            <a:ext cx="12192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Demi" panose="020B0703020102020204" pitchFamily="34" charset="0"/>
                <a:ea typeface="+mn-ea"/>
                <a:cs typeface="Segoe UI Semibold" panose="020B0702040204020203" pitchFamily="34" charset="0"/>
                <a:sym typeface="Arial"/>
              </a:rPr>
              <a:t>Four Periods of Biblical Miracles</a:t>
            </a:r>
          </a:p>
        </p:txBody>
      </p:sp>
      <p:pic>
        <p:nvPicPr>
          <p:cNvPr id="4" name="Picture 3">
            <a:extLst>
              <a:ext uri="{FF2B5EF4-FFF2-40B4-BE49-F238E27FC236}">
                <a16:creationId xmlns:a16="http://schemas.microsoft.com/office/drawing/2014/main" id="{27EF8B79-290F-BA39-7E36-7519B4C55F81}"/>
              </a:ext>
            </a:extLst>
          </p:cNvPr>
          <p:cNvPicPr>
            <a:picLocks noChangeAspect="1"/>
          </p:cNvPicPr>
          <p:nvPr/>
        </p:nvPicPr>
        <p:blipFill rotWithShape="1">
          <a:blip r:embed="rId2">
            <a:extLst>
              <a:ext uri="{28A0092B-C50C-407E-A947-70E740481C1C}">
                <a14:useLocalDpi xmlns:a14="http://schemas.microsoft.com/office/drawing/2010/main" val="0"/>
              </a:ext>
            </a:extLst>
          </a:blip>
          <a:srcRect l="36513" t="36306" r="40987" b="28236"/>
          <a:stretch/>
        </p:blipFill>
        <p:spPr>
          <a:xfrm>
            <a:off x="1128996" y="4114800"/>
            <a:ext cx="1690404" cy="1737360"/>
          </a:xfrm>
          <a:prstGeom prst="ellipse">
            <a:avLst/>
          </a:prstGeom>
          <a:ln w="63500" cap="rnd">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extBox 1">
            <a:extLst>
              <a:ext uri="{FF2B5EF4-FFF2-40B4-BE49-F238E27FC236}">
                <a16:creationId xmlns:a16="http://schemas.microsoft.com/office/drawing/2014/main" id="{8AA52BBD-28A2-371E-84A2-BC7AAA44442D}"/>
              </a:ext>
            </a:extLst>
          </p:cNvPr>
          <p:cNvSpPr txBox="1"/>
          <p:nvPr/>
        </p:nvSpPr>
        <p:spPr>
          <a:xfrm>
            <a:off x="2438401" y="1600200"/>
            <a:ext cx="9601199" cy="175432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Aharoni" panose="02010803020104030203" pitchFamily="2" charset="-79"/>
                <a:sym typeface="Arial"/>
              </a:rPr>
              <a:t>Jesus and the Apostles (Heb. 2:3-4)</a:t>
            </a:r>
          </a:p>
        </p:txBody>
      </p:sp>
      <p:sp>
        <p:nvSpPr>
          <p:cNvPr id="5" name="TextBox 4">
            <a:extLst>
              <a:ext uri="{FF2B5EF4-FFF2-40B4-BE49-F238E27FC236}">
                <a16:creationId xmlns:a16="http://schemas.microsoft.com/office/drawing/2014/main" id="{B4E7C8C8-B41A-BA2F-3803-1AA0EC3C1A16}"/>
              </a:ext>
            </a:extLst>
          </p:cNvPr>
          <p:cNvSpPr txBox="1"/>
          <p:nvPr/>
        </p:nvSpPr>
        <p:spPr>
          <a:xfrm>
            <a:off x="2438400" y="4114800"/>
            <a:ext cx="9601199" cy="175432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Aharoni" panose="02010803020104030203" pitchFamily="2" charset="-79"/>
                <a:sym typeface="Arial"/>
              </a:rPr>
              <a:t>Millennial Kingdom </a:t>
            </a:r>
            <a:b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Aharoni" panose="02010803020104030203" pitchFamily="2" charset="-79"/>
                <a:sym typeface="Arial"/>
              </a:rPr>
            </a:br>
            <a: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Aharoni" panose="02010803020104030203" pitchFamily="2" charset="-79"/>
                <a:sym typeface="Arial"/>
              </a:rPr>
              <a:t>(Isa. 35:5-7; Heb. 6:5) </a:t>
            </a:r>
          </a:p>
        </p:txBody>
      </p:sp>
    </p:spTree>
    <p:extLst>
      <p:ext uri="{BB962C8B-B14F-4D97-AF65-F5344CB8AC3E}">
        <p14:creationId xmlns:p14="http://schemas.microsoft.com/office/powerpoint/2010/main" val="407735999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48092"/>
        </a:solidFill>
        <a:effectLst/>
      </p:bgPr>
    </p:bg>
    <p:spTree>
      <p:nvGrpSpPr>
        <p:cNvPr id="1" name="">
          <a:extLst>
            <a:ext uri="{FF2B5EF4-FFF2-40B4-BE49-F238E27FC236}">
              <a16:creationId xmlns:a16="http://schemas.microsoft.com/office/drawing/2014/main" id="{73E5E07F-4DBE-DCE0-6D00-0B914EEBE68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8CB9414-336C-41E7-9389-0F658B97A994}"/>
              </a:ext>
            </a:extLst>
          </p:cNvPr>
          <p:cNvPicPr>
            <a:picLocks noChangeAspect="1"/>
          </p:cNvPicPr>
          <p:nvPr/>
        </p:nvPicPr>
        <p:blipFill rotWithShape="1">
          <a:blip r:embed="rId2"/>
          <a:srcRect t="10130" b="7811"/>
          <a:stretch/>
        </p:blipFill>
        <p:spPr>
          <a:xfrm>
            <a:off x="0" y="0"/>
            <a:ext cx="12192000" cy="6172200"/>
          </a:xfrm>
          <a:prstGeom prst="rect">
            <a:avLst/>
          </a:prstGeom>
        </p:spPr>
      </p:pic>
      <p:sp>
        <p:nvSpPr>
          <p:cNvPr id="7" name="Rectangle 6">
            <a:extLst>
              <a:ext uri="{FF2B5EF4-FFF2-40B4-BE49-F238E27FC236}">
                <a16:creationId xmlns:a16="http://schemas.microsoft.com/office/drawing/2014/main" id="{2AF32D09-4863-5650-4C66-E183D57C2B71}"/>
              </a:ext>
            </a:extLst>
          </p:cNvPr>
          <p:cNvSpPr/>
          <p:nvPr/>
        </p:nvSpPr>
        <p:spPr>
          <a:xfrm>
            <a:off x="0" y="5867400"/>
            <a:ext cx="12192000" cy="990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 name="TextBox 2">
            <a:extLst>
              <a:ext uri="{FF2B5EF4-FFF2-40B4-BE49-F238E27FC236}">
                <a16:creationId xmlns:a16="http://schemas.microsoft.com/office/drawing/2014/main" id="{E9AC6551-06FC-C3FB-799D-5CEC0F88DEA2}"/>
              </a:ext>
            </a:extLst>
          </p:cNvPr>
          <p:cNvSpPr txBox="1">
            <a:spLocks noChangeArrowheads="1"/>
          </p:cNvSpPr>
          <p:nvPr/>
        </p:nvSpPr>
        <p:spPr bwMode="auto">
          <a:xfrm>
            <a:off x="0" y="5842337"/>
            <a:ext cx="1219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AR JULIAN" panose="02000000000000000000" pitchFamily="2" charset="0"/>
                <a:ea typeface="+mn-ea"/>
                <a:cs typeface="Arial" panose="020B0604020202020204" pitchFamily="34" charset="0"/>
              </a:rPr>
              <a:t>RAPTUREREADY.COM</a:t>
            </a:r>
          </a:p>
        </p:txBody>
      </p:sp>
    </p:spTree>
    <p:extLst>
      <p:ext uri="{BB962C8B-B14F-4D97-AF65-F5344CB8AC3E}">
        <p14:creationId xmlns:p14="http://schemas.microsoft.com/office/powerpoint/2010/main" val="177634043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205150"/>
        </a:solidFill>
        <a:effectLst/>
      </p:bgPr>
    </p:bg>
    <p:spTree>
      <p:nvGrpSpPr>
        <p:cNvPr id="1" name="">
          <a:extLst>
            <a:ext uri="{FF2B5EF4-FFF2-40B4-BE49-F238E27FC236}">
              <a16:creationId xmlns:a16="http://schemas.microsoft.com/office/drawing/2014/main" id="{195650BC-CBBB-15ED-D610-ADDC1B3668C8}"/>
            </a:ext>
          </a:extLst>
        </p:cNvPr>
        <p:cNvGrpSpPr/>
        <p:nvPr/>
      </p:nvGrpSpPr>
      <p:grpSpPr>
        <a:xfrm>
          <a:off x="0" y="0"/>
          <a:ext cx="0" cy="0"/>
          <a:chOff x="0" y="0"/>
          <a:chExt cx="0" cy="0"/>
        </a:xfrm>
      </p:grpSpPr>
      <p:sp>
        <p:nvSpPr>
          <p:cNvPr id="7" name="Text Box 2">
            <a:extLst>
              <a:ext uri="{FF2B5EF4-FFF2-40B4-BE49-F238E27FC236}">
                <a16:creationId xmlns:a16="http://schemas.microsoft.com/office/drawing/2014/main" id="{1B7D90DC-3BA3-AE1D-283B-1954B92C5B18}"/>
              </a:ext>
            </a:extLst>
          </p:cNvPr>
          <p:cNvSpPr txBox="1">
            <a:spLocks noChangeArrowheads="1"/>
          </p:cNvSpPr>
          <p:nvPr/>
        </p:nvSpPr>
        <p:spPr bwMode="auto">
          <a:xfrm>
            <a:off x="0" y="2041059"/>
            <a:ext cx="12192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2400">
                <a:solidFill>
                  <a:schemeClr val="tx1"/>
                </a:solidFill>
                <a:latin typeface="Times New Roman" panose="02020603050405020304" pitchFamily="18" charset="0"/>
              </a:defRPr>
            </a:lvl1pPr>
            <a:lvl2pPr marL="742950" indent="-285750" defTabSz="685800">
              <a:defRPr sz="2400">
                <a:solidFill>
                  <a:schemeClr val="tx1"/>
                </a:solidFill>
                <a:latin typeface="Times New Roman" panose="02020603050405020304" pitchFamily="18" charset="0"/>
              </a:defRPr>
            </a:lvl2pPr>
            <a:lvl3pPr marL="1143000" indent="-228600" defTabSz="685800">
              <a:defRPr sz="2400">
                <a:solidFill>
                  <a:schemeClr val="tx1"/>
                </a:solidFill>
                <a:latin typeface="Times New Roman" panose="02020603050405020304" pitchFamily="18" charset="0"/>
              </a:defRPr>
            </a:lvl3pPr>
            <a:lvl4pPr marL="1600200" indent="-228600" defTabSz="685800">
              <a:defRPr sz="2400">
                <a:solidFill>
                  <a:schemeClr val="tx1"/>
                </a:solidFill>
                <a:latin typeface="Times New Roman" panose="02020603050405020304" pitchFamily="18" charset="0"/>
              </a:defRPr>
            </a:lvl4pPr>
            <a:lvl5pPr marL="2057400" indent="-228600" defTabSz="685800">
              <a:defRPr sz="2400">
                <a:solidFill>
                  <a:schemeClr val="tx1"/>
                </a:solidFill>
                <a:latin typeface="Times New Roman" panose="02020603050405020304" pitchFamily="18"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defRPr>
            </a:lvl9pPr>
          </a:lstStyle>
          <a:p>
            <a:pPr marL="857250" marR="0" lvl="0" indent="-857250" algn="ctr" defTabSz="6858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light" panose="020B0402040204020203" pitchFamily="34" charset="0"/>
              </a:rPr>
              <a:t>v. </a:t>
            </a:r>
            <a:r>
              <a:rPr lang="en-US" altLang="en-US" sz="4000" b="1" dirty="0">
                <a:solidFill>
                  <a:srgbClr val="FFFF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light" panose="020B0402040204020203" pitchFamily="34" charset="0"/>
              </a:rPr>
              <a:t>1</a:t>
            </a:r>
            <a:r>
              <a:rPr kumimoji="0" lang="en-US"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light" panose="020B0402040204020203" pitchFamily="34" charset="0"/>
              </a:rPr>
              <a:t> – Stopping the Rain</a:t>
            </a:r>
          </a:p>
          <a:p>
            <a:pPr marL="857250" marR="0" lvl="0" indent="-857250" algn="ctr" defTabSz="6858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lang="en-US" altLang="en-US" sz="4000" b="1" dirty="0">
                <a:solidFill>
                  <a:srgbClr val="FFFF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light" panose="020B0402040204020203" pitchFamily="34" charset="0"/>
              </a:rPr>
              <a:t>v</a:t>
            </a:r>
            <a:r>
              <a:rPr kumimoji="0" lang="en-US"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light" panose="020B0402040204020203" pitchFamily="34" charset="0"/>
              </a:rPr>
              <a:t>v. </a:t>
            </a:r>
            <a:r>
              <a:rPr lang="en-US" altLang="en-US" sz="4000" b="1" dirty="0">
                <a:solidFill>
                  <a:srgbClr val="FFFF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light" panose="020B0402040204020203" pitchFamily="34" charset="0"/>
              </a:rPr>
              <a:t>2, </a:t>
            </a:r>
            <a:r>
              <a:rPr kumimoji="0" lang="en-US"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light" panose="020B0402040204020203" pitchFamily="34" charset="0"/>
              </a:rPr>
              <a:t>8 – Spiritual Revelation</a:t>
            </a:r>
          </a:p>
          <a:p>
            <a:pPr marL="857250" marR="0" lvl="0" indent="-857250" algn="ctr" defTabSz="6858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lang="en-US" altLang="en-US" sz="4000" b="1" dirty="0">
                <a:solidFill>
                  <a:srgbClr val="FFFF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light" panose="020B0402040204020203" pitchFamily="34" charset="0"/>
              </a:rPr>
              <a:t>v. 6</a:t>
            </a:r>
            <a:r>
              <a:rPr kumimoji="0" lang="en-US"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light" panose="020B0402040204020203" pitchFamily="34" charset="0"/>
              </a:rPr>
              <a:t> – Sustained by Ravens</a:t>
            </a:r>
          </a:p>
          <a:p>
            <a:pPr marL="857250" marR="0" lvl="0" indent="-857250" algn="ctr" defTabSz="6858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lang="en-US" altLang="en-US" sz="4000" b="1" dirty="0">
                <a:solidFill>
                  <a:srgbClr val="FFFF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light" panose="020B0402040204020203" pitchFamily="34" charset="0"/>
              </a:rPr>
              <a:t>vv. 14-16 – Supernatural Resources</a:t>
            </a:r>
          </a:p>
          <a:p>
            <a:pPr marL="857250" marR="0" lvl="0" indent="-857250" algn="ctr" defTabSz="6858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lang="en-US" altLang="en-US" sz="4000" b="1" dirty="0">
                <a:solidFill>
                  <a:srgbClr val="FFFF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light" panose="020B0402040204020203" pitchFamily="34" charset="0"/>
              </a:rPr>
              <a:t>v. 22 – Son Resuscitated</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light" panose="020B0402040204020203" pitchFamily="34" charset="0"/>
            </a:endParaRPr>
          </a:p>
        </p:txBody>
      </p:sp>
      <p:cxnSp>
        <p:nvCxnSpPr>
          <p:cNvPr id="14" name="Straight Connector 13">
            <a:extLst>
              <a:ext uri="{FF2B5EF4-FFF2-40B4-BE49-F238E27FC236}">
                <a16:creationId xmlns:a16="http://schemas.microsoft.com/office/drawing/2014/main" id="{17DA62CF-0C60-EA7B-8043-11A2A4417586}"/>
              </a:ext>
            </a:extLst>
          </p:cNvPr>
          <p:cNvCxnSpPr>
            <a:cxnSpLocks/>
          </p:cNvCxnSpPr>
          <p:nvPr/>
        </p:nvCxnSpPr>
        <p:spPr>
          <a:xfrm>
            <a:off x="0" y="1600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Box 4">
            <a:extLst>
              <a:ext uri="{FF2B5EF4-FFF2-40B4-BE49-F238E27FC236}">
                <a16:creationId xmlns:a16="http://schemas.microsoft.com/office/drawing/2014/main" id="{35530374-115D-E6D4-42F5-D23DA4E7982E}"/>
              </a:ext>
            </a:extLst>
          </p:cNvPr>
          <p:cNvSpPr txBox="1">
            <a:spLocks noChangeArrowheads="1"/>
          </p:cNvSpPr>
          <p:nvPr/>
        </p:nvSpPr>
        <p:spPr bwMode="auto">
          <a:xfrm>
            <a:off x="0" y="279737"/>
            <a:ext cx="12192000" cy="1200329"/>
          </a:xfrm>
          <a:prstGeom prst="rect">
            <a:avLst/>
          </a:prstGeom>
          <a:noFill/>
          <a:ln>
            <a:noFill/>
          </a:ln>
          <a:effectLst/>
        </p:spPr>
        <p:txBody>
          <a:bodyPr wrap="square">
            <a:spAutoFit/>
          </a:bodyPr>
          <a:lstStyle>
            <a:lvl1pPr defTabSz="685800">
              <a:defRPr sz="2400">
                <a:solidFill>
                  <a:schemeClr val="tx1"/>
                </a:solidFill>
                <a:latin typeface="Times New Roman" panose="02020603050405020304" pitchFamily="18" charset="0"/>
              </a:defRPr>
            </a:lvl1pPr>
            <a:lvl2pPr marL="742950" indent="-285750" defTabSz="685800">
              <a:defRPr sz="2400">
                <a:solidFill>
                  <a:schemeClr val="tx1"/>
                </a:solidFill>
                <a:latin typeface="Times New Roman" panose="02020603050405020304" pitchFamily="18" charset="0"/>
              </a:defRPr>
            </a:lvl2pPr>
            <a:lvl3pPr marL="1143000" indent="-228600" defTabSz="685800">
              <a:defRPr sz="2400">
                <a:solidFill>
                  <a:schemeClr val="tx1"/>
                </a:solidFill>
                <a:latin typeface="Times New Roman" panose="02020603050405020304" pitchFamily="18" charset="0"/>
              </a:defRPr>
            </a:lvl3pPr>
            <a:lvl4pPr marL="1600200" indent="-228600" defTabSz="685800">
              <a:defRPr sz="2400">
                <a:solidFill>
                  <a:schemeClr val="tx1"/>
                </a:solidFill>
                <a:latin typeface="Times New Roman" panose="02020603050405020304" pitchFamily="18" charset="0"/>
              </a:defRPr>
            </a:lvl4pPr>
            <a:lvl5pPr marL="2057400" indent="-228600" defTabSz="685800">
              <a:defRPr sz="2400">
                <a:solidFill>
                  <a:schemeClr val="tx1"/>
                </a:solidFill>
                <a:latin typeface="Times New Roman" panose="02020603050405020304" pitchFamily="18"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en-US" altLang="en-US" sz="7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rPr>
              <a:t>Miracles in 1 Kings 17</a:t>
            </a:r>
          </a:p>
        </p:txBody>
      </p:sp>
    </p:spTree>
    <p:extLst>
      <p:ext uri="{BB962C8B-B14F-4D97-AF65-F5344CB8AC3E}">
        <p14:creationId xmlns:p14="http://schemas.microsoft.com/office/powerpoint/2010/main" val="3713897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AAA9-0077-5F70-41E8-F7FC8FB53A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DB7B-F45C-A1F6-0D36-977072C3E727}"/>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4" name="Rectangle 3">
            <a:extLst>
              <a:ext uri="{FF2B5EF4-FFF2-40B4-BE49-F238E27FC236}">
                <a16:creationId xmlns:a16="http://schemas.microsoft.com/office/drawing/2014/main" id="{A54E8812-23E3-97E9-9DF9-CB4938E91A7D}"/>
              </a:ext>
            </a:extLst>
          </p:cNvPr>
          <p:cNvSpPr/>
          <p:nvPr/>
        </p:nvSpPr>
        <p:spPr>
          <a:xfrm>
            <a:off x="152401" y="152400"/>
            <a:ext cx="11887198" cy="6553199"/>
          </a:xfrm>
          <a:prstGeom prst="rect">
            <a:avLst/>
          </a:prstGeom>
          <a:solidFill>
            <a:srgbClr val="EB5B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5" name="TextBox 4">
            <a:extLst>
              <a:ext uri="{FF2B5EF4-FFF2-40B4-BE49-F238E27FC236}">
                <a16:creationId xmlns:a16="http://schemas.microsoft.com/office/drawing/2014/main" id="{BF0611AC-C30B-2F18-7C24-8D387D657F44}"/>
              </a:ext>
            </a:extLst>
          </p:cNvPr>
          <p:cNvSpPr txBox="1"/>
          <p:nvPr/>
        </p:nvSpPr>
        <p:spPr>
          <a:xfrm>
            <a:off x="152400" y="2247543"/>
            <a:ext cx="11887197" cy="2400657"/>
          </a:xfrm>
          <a:prstGeom prst="rect">
            <a:avLst/>
          </a:prstGeom>
          <a:noFill/>
        </p:spPr>
        <p:txBody>
          <a:bodyPr wrap="square">
            <a:spAutoFit/>
          </a:bodyPr>
          <a:lstStyle/>
          <a:p>
            <a:pPr algn="ctr"/>
            <a:r>
              <a:rPr lang="en-US" sz="15000" b="1" i="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Death</a:t>
            </a:r>
            <a:endParaRPr lang="en-US" sz="15000" i="1" dirty="0"/>
          </a:p>
        </p:txBody>
      </p:sp>
    </p:spTree>
    <p:extLst>
      <p:ext uri="{BB962C8B-B14F-4D97-AF65-F5344CB8AC3E}">
        <p14:creationId xmlns:p14="http://schemas.microsoft.com/office/powerpoint/2010/main" val="34610563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AAA9-0077-5F70-41E8-F7FC8FB53A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DB7B-F45C-A1F6-0D36-977072C3E727}"/>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0" y="-1"/>
            <a:ext cx="12192001" cy="6858001"/>
          </a:xfrm>
          <a:prstGeom prst="rect">
            <a:avLst/>
          </a:prstGeom>
        </p:spPr>
      </p:pic>
      <p:sp>
        <p:nvSpPr>
          <p:cNvPr id="4" name="Rectangle 3">
            <a:extLst>
              <a:ext uri="{FF2B5EF4-FFF2-40B4-BE49-F238E27FC236}">
                <a16:creationId xmlns:a16="http://schemas.microsoft.com/office/drawing/2014/main" id="{A54E8812-23E3-97E9-9DF9-CB4938E91A7D}"/>
              </a:ext>
            </a:extLst>
          </p:cNvPr>
          <p:cNvSpPr/>
          <p:nvPr/>
        </p:nvSpPr>
        <p:spPr>
          <a:xfrm>
            <a:off x="152401" y="152400"/>
            <a:ext cx="11887198" cy="6553199"/>
          </a:xfrm>
          <a:prstGeom prst="rect">
            <a:avLst/>
          </a:prstGeom>
          <a:solidFill>
            <a:srgbClr val="EB5B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5" name="TextBox 4">
            <a:extLst>
              <a:ext uri="{FF2B5EF4-FFF2-40B4-BE49-F238E27FC236}">
                <a16:creationId xmlns:a16="http://schemas.microsoft.com/office/drawing/2014/main" id="{BF0611AC-C30B-2F18-7C24-8D387D657F44}"/>
              </a:ext>
            </a:extLst>
          </p:cNvPr>
          <p:cNvSpPr txBox="1"/>
          <p:nvPr/>
        </p:nvSpPr>
        <p:spPr>
          <a:xfrm>
            <a:off x="152400" y="2247543"/>
            <a:ext cx="11887197" cy="2400657"/>
          </a:xfrm>
          <a:prstGeom prst="rect">
            <a:avLst/>
          </a:prstGeom>
          <a:noFill/>
        </p:spPr>
        <p:txBody>
          <a:bodyPr wrap="square">
            <a:spAutoFit/>
          </a:bodyPr>
          <a:lstStyle/>
          <a:p>
            <a:pPr algn="ctr"/>
            <a:r>
              <a:rPr lang="en-US" sz="15000" b="1" i="1" dirty="0">
                <a:ln w="19050">
                  <a:solidFill>
                    <a:srgbClr val="402A89"/>
                  </a:solidFill>
                </a:ln>
                <a:solidFill>
                  <a:srgbClr val="E6E6E6"/>
                </a:solidFill>
                <a:effectLst>
                  <a:outerShdw blurRad="38100" dist="38100" dir="2700000" algn="tl">
                    <a:srgbClr val="000000">
                      <a:alpha val="43137"/>
                    </a:srgbClr>
                  </a:outerShdw>
                </a:effectLst>
                <a:latin typeface="Eras Bold ITC" panose="020B0907030504020204" pitchFamily="34" charset="0"/>
                <a:ea typeface="Segoe UI Black" panose="020B0A02040204020203" pitchFamily="34" charset="0"/>
                <a:cs typeface="Times New Roman" panose="02020603050405020304" pitchFamily="18" charset="0"/>
              </a:rPr>
              <a:t>Carmel</a:t>
            </a:r>
            <a:endParaRPr lang="en-US" sz="15000" i="1" dirty="0"/>
          </a:p>
        </p:txBody>
      </p:sp>
    </p:spTree>
    <p:extLst>
      <p:ext uri="{BB962C8B-B14F-4D97-AF65-F5344CB8AC3E}">
        <p14:creationId xmlns:p14="http://schemas.microsoft.com/office/powerpoint/2010/main" val="25708982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00687F13-BCFA-4DCD-0561-459EBE3C6F7B}"/>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84C2B910-BC8E-0636-2DDC-0706BB1DDC07}"/>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25061602-8A73-9F7B-CCE1-4BF23F46E182}"/>
              </a:ext>
            </a:extLst>
          </p:cNvPr>
          <p:cNvSpPr txBox="1">
            <a:spLocks noChangeArrowheads="1"/>
          </p:cNvSpPr>
          <p:nvPr/>
        </p:nvSpPr>
        <p:spPr bwMode="auto">
          <a:xfrm>
            <a:off x="199718" y="304800"/>
            <a:ext cx="11763679"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Mount Carmel is part of a range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of fertile, forested hills …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about fifteen miles long on the west border of the land allotted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to the tribe of Asher....</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13" name="Text Box 6">
            <a:extLst>
              <a:ext uri="{FF2B5EF4-FFF2-40B4-BE49-F238E27FC236}">
                <a16:creationId xmlns:a16="http://schemas.microsoft.com/office/drawing/2014/main" id="{C9C30388-0AE6-C212-09BA-D55B1D17F0BF}"/>
              </a:ext>
            </a:extLst>
          </p:cNvPr>
          <p:cNvSpPr txBox="1">
            <a:spLocks noChangeArrowheads="1"/>
          </p:cNvSpPr>
          <p:nvPr/>
        </p:nvSpPr>
        <p:spPr bwMode="auto">
          <a:xfrm>
            <a:off x="2413628" y="4306431"/>
            <a:ext cx="954976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635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Evangelical Study Bible</a:t>
            </a:r>
            <a:br>
              <a:rPr kumimoji="0" lang="en-US" altLang="en-US" sz="4000" b="1" i="1" u="none" strike="noStrike" kern="1200" cap="none" spc="0" normalizeH="0" baseline="0" noProof="0" dirty="0">
                <a:ln w="635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Note on</a:t>
            </a:r>
            <a:r>
              <a:rPr lang="en-US" altLang="en-US" sz="3600" b="1" dirty="0">
                <a:ln w="6350">
                  <a:noFill/>
                </a:ln>
                <a:solidFill>
                  <a:srgbClr val="02133D"/>
                </a:solidFill>
                <a:latin typeface="Narkisim" panose="020E0502050101010101" pitchFamily="34" charset="-79"/>
                <a:cs typeface="Narkisim" panose="020E0502050101010101" pitchFamily="34" charset="-79"/>
              </a:rPr>
              <a:t> 1 Kings </a:t>
            </a: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18:19, </a:t>
            </a:r>
            <a:r>
              <a:rPr kumimoji="0" lang="en-US" altLang="en-US" sz="3600" b="1" i="0" u="none" strike="noStrike" kern="1200" cap="none" spc="0" normalizeH="0" baseline="0" noProof="0" dirty="0">
                <a:ln>
                  <a:noFill/>
                </a:ln>
                <a:solidFill>
                  <a:srgbClr val="02133D"/>
                </a:solidFill>
                <a:effectLst/>
                <a:uLnTx/>
                <a:uFillTx/>
                <a:latin typeface="Narkisim" panose="020E0502050101010101" pitchFamily="34" charset="-79"/>
                <a:ea typeface="+mn-ea"/>
                <a:cs typeface="Narkisim" panose="020E0502050101010101" pitchFamily="34" charset="-79"/>
              </a:rPr>
              <a:t>p. 587</a:t>
            </a:r>
          </a:p>
        </p:txBody>
      </p:sp>
      <p:sp>
        <p:nvSpPr>
          <p:cNvPr id="6" name="TextBox 5">
            <a:extLst>
              <a:ext uri="{FF2B5EF4-FFF2-40B4-BE49-F238E27FC236}">
                <a16:creationId xmlns:a16="http://schemas.microsoft.com/office/drawing/2014/main" id="{B32325BF-EC9C-CA37-2FF0-901D3D1CA4DE}"/>
              </a:ext>
            </a:extLst>
          </p:cNvPr>
          <p:cNvSpPr txBox="1"/>
          <p:nvPr/>
        </p:nvSpPr>
        <p:spPr>
          <a:xfrm>
            <a:off x="304800" y="6705600"/>
            <a:ext cx="11614404" cy="184666"/>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(Nashville: Thomas Nelson, 2023).</a:t>
            </a:r>
          </a:p>
        </p:txBody>
      </p:sp>
      <p:pic>
        <p:nvPicPr>
          <p:cNvPr id="5" name="Picture 2" descr="Image result">
            <a:extLst>
              <a:ext uri="{FF2B5EF4-FFF2-40B4-BE49-F238E27FC236}">
                <a16:creationId xmlns:a16="http://schemas.microsoft.com/office/drawing/2014/main" id="{DFCF1927-CF0B-BB40-8BE7-A39465F6E7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00" t="8189" r="6666" b="8359"/>
          <a:stretch/>
        </p:blipFill>
        <p:spPr bwMode="auto">
          <a:xfrm>
            <a:off x="365758" y="3962400"/>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0" name="Picture 2" descr="NKJV Evangelical Study Bible, Comfort Print--hardcover  - ">
            <a:extLst>
              <a:ext uri="{FF2B5EF4-FFF2-40B4-BE49-F238E27FC236}">
                <a16:creationId xmlns:a16="http://schemas.microsoft.com/office/drawing/2014/main" id="{5007B70A-0AE5-9BDA-A96E-7961944D87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77" r="-2" b="7161"/>
          <a:stretch/>
        </p:blipFill>
        <p:spPr bwMode="auto">
          <a:xfrm>
            <a:off x="365758" y="3962401"/>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13383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3F4E3F"/>
        </a:solidFill>
        <a:effectLst/>
      </p:bgPr>
    </p:bg>
    <p:spTree>
      <p:nvGrpSpPr>
        <p:cNvPr id="1" name="">
          <a:extLst>
            <a:ext uri="{FF2B5EF4-FFF2-40B4-BE49-F238E27FC236}">
              <a16:creationId xmlns:a16="http://schemas.microsoft.com/office/drawing/2014/main" id="{ACB74CA0-A9CE-6917-F12C-3C4F412F00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ECA105A-1642-23EC-3D1E-E5B63F9DAA85}"/>
              </a:ext>
            </a:extLst>
          </p:cNvPr>
          <p:cNvPicPr>
            <a:picLocks noChangeAspect="1"/>
          </p:cNvPicPr>
          <p:nvPr/>
        </p:nvPicPr>
        <p:blipFill rotWithShape="1">
          <a:blip r:embed="rId2">
            <a:extLst>
              <a:ext uri="{28A0092B-C50C-407E-A947-70E740481C1C}">
                <a14:useLocalDpi xmlns:a14="http://schemas.microsoft.com/office/drawing/2010/main" val="0"/>
              </a:ext>
            </a:extLst>
          </a:blip>
          <a:srcRect b="43333"/>
          <a:stretch/>
        </p:blipFill>
        <p:spPr>
          <a:xfrm>
            <a:off x="2362200" y="0"/>
            <a:ext cx="7410427" cy="6858000"/>
          </a:xfrm>
          <a:prstGeom prst="rect">
            <a:avLst/>
          </a:prstGeom>
        </p:spPr>
      </p:pic>
      <p:sp>
        <p:nvSpPr>
          <p:cNvPr id="2" name="Oval 1">
            <a:extLst>
              <a:ext uri="{FF2B5EF4-FFF2-40B4-BE49-F238E27FC236}">
                <a16:creationId xmlns:a16="http://schemas.microsoft.com/office/drawing/2014/main" id="{3C3DE931-BA86-DB54-C557-0C075FB865D1}"/>
              </a:ext>
            </a:extLst>
          </p:cNvPr>
          <p:cNvSpPr/>
          <p:nvPr/>
        </p:nvSpPr>
        <p:spPr>
          <a:xfrm>
            <a:off x="5486400" y="2057400"/>
            <a:ext cx="1447800" cy="533400"/>
          </a:xfrm>
          <a:prstGeom prst="ellipse">
            <a:avLst/>
          </a:prstGeom>
          <a:solidFill>
            <a:schemeClr val="accent1">
              <a:alpha val="0"/>
            </a:schemeClr>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3168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BCA8FCDD-78D9-70D9-FB49-052D6362BE34}"/>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66F32E19-D713-EF6D-4F8C-2111C98F7A61}"/>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F06A16DB-A3CA-9A1C-8D9D-2D6215FA5A4A}"/>
              </a:ext>
            </a:extLst>
          </p:cNvPr>
          <p:cNvSpPr txBox="1">
            <a:spLocks noChangeArrowheads="1"/>
          </p:cNvSpPr>
          <p:nvPr/>
        </p:nvSpPr>
        <p:spPr bwMode="auto">
          <a:xfrm>
            <a:off x="183246" y="304800"/>
            <a:ext cx="11780151"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Because it is at the entrance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of the Jezreel Valley (Esdraelon)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and has an elevation of 1,724 feet,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it commands an excellent view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of the shoreline.</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13" name="Text Box 6">
            <a:extLst>
              <a:ext uri="{FF2B5EF4-FFF2-40B4-BE49-F238E27FC236}">
                <a16:creationId xmlns:a16="http://schemas.microsoft.com/office/drawing/2014/main" id="{7621B595-8147-DF0F-501F-9E7170A2CA63}"/>
              </a:ext>
            </a:extLst>
          </p:cNvPr>
          <p:cNvSpPr txBox="1">
            <a:spLocks noChangeArrowheads="1"/>
          </p:cNvSpPr>
          <p:nvPr/>
        </p:nvSpPr>
        <p:spPr bwMode="auto">
          <a:xfrm>
            <a:off x="2413628" y="4306431"/>
            <a:ext cx="954976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635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Evangelical Study Bible</a:t>
            </a:r>
            <a:br>
              <a:rPr kumimoji="0" lang="en-US" altLang="en-US" sz="4000" b="1" i="1" u="none" strike="noStrike" kern="1200" cap="none" spc="0" normalizeH="0" baseline="0" noProof="0" dirty="0">
                <a:ln w="635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Note on</a:t>
            </a:r>
            <a:r>
              <a:rPr lang="en-US" altLang="en-US" sz="3600" b="1" dirty="0">
                <a:ln w="6350">
                  <a:noFill/>
                </a:ln>
                <a:solidFill>
                  <a:srgbClr val="02133D"/>
                </a:solidFill>
                <a:latin typeface="Narkisim" panose="020E0502050101010101" pitchFamily="34" charset="-79"/>
                <a:cs typeface="Narkisim" panose="020E0502050101010101" pitchFamily="34" charset="-79"/>
              </a:rPr>
              <a:t> 1 Kings </a:t>
            </a: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18:19, </a:t>
            </a:r>
            <a:r>
              <a:rPr kumimoji="0" lang="en-US" altLang="en-US" sz="3600" b="1" i="0" u="none" strike="noStrike" kern="1200" cap="none" spc="0" normalizeH="0" baseline="0" noProof="0" dirty="0">
                <a:ln>
                  <a:noFill/>
                </a:ln>
                <a:solidFill>
                  <a:srgbClr val="02133D"/>
                </a:solidFill>
                <a:effectLst/>
                <a:uLnTx/>
                <a:uFillTx/>
                <a:latin typeface="Narkisim" panose="020E0502050101010101" pitchFamily="34" charset="-79"/>
                <a:ea typeface="+mn-ea"/>
                <a:cs typeface="Narkisim" panose="020E0502050101010101" pitchFamily="34" charset="-79"/>
              </a:rPr>
              <a:t>p. 587</a:t>
            </a:r>
          </a:p>
        </p:txBody>
      </p:sp>
      <p:sp>
        <p:nvSpPr>
          <p:cNvPr id="6" name="TextBox 5">
            <a:extLst>
              <a:ext uri="{FF2B5EF4-FFF2-40B4-BE49-F238E27FC236}">
                <a16:creationId xmlns:a16="http://schemas.microsoft.com/office/drawing/2014/main" id="{18EADF94-7B08-6C8A-8F23-140847D5C763}"/>
              </a:ext>
            </a:extLst>
          </p:cNvPr>
          <p:cNvSpPr txBox="1"/>
          <p:nvPr/>
        </p:nvSpPr>
        <p:spPr>
          <a:xfrm>
            <a:off x="304800" y="6705600"/>
            <a:ext cx="11614404" cy="184666"/>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(Nashville: Thomas Nelson, 2023).</a:t>
            </a:r>
          </a:p>
        </p:txBody>
      </p:sp>
      <p:pic>
        <p:nvPicPr>
          <p:cNvPr id="5" name="Picture 2" descr="Image result">
            <a:extLst>
              <a:ext uri="{FF2B5EF4-FFF2-40B4-BE49-F238E27FC236}">
                <a16:creationId xmlns:a16="http://schemas.microsoft.com/office/drawing/2014/main" id="{8EB5981A-F986-6D0B-59EF-B077299E25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00" t="8189" r="6666" b="8359"/>
          <a:stretch/>
        </p:blipFill>
        <p:spPr bwMode="auto">
          <a:xfrm>
            <a:off x="365758" y="3962400"/>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0" name="Picture 2" descr="NKJV Evangelical Study Bible, Comfort Print--hardcover  - ">
            <a:extLst>
              <a:ext uri="{FF2B5EF4-FFF2-40B4-BE49-F238E27FC236}">
                <a16:creationId xmlns:a16="http://schemas.microsoft.com/office/drawing/2014/main" id="{9BCE6125-CF5F-2103-8AF5-4C702C2949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77" r="-2" b="7161"/>
          <a:stretch/>
        </p:blipFill>
        <p:spPr bwMode="auto">
          <a:xfrm>
            <a:off x="365758" y="3962401"/>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22919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F716349A-E87F-95A3-8004-46D1F4A349D6}"/>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6F1CADF4-F0FC-D496-B8A9-DCCC48AD2539}"/>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879DBD57-2514-1DB9-71EB-17D40E2977F5}"/>
              </a:ext>
            </a:extLst>
          </p:cNvPr>
          <p:cNvSpPr txBox="1">
            <a:spLocks noChangeArrowheads="1"/>
          </p:cNvSpPr>
          <p:nvPr/>
        </p:nvSpPr>
        <p:spPr bwMode="auto">
          <a:xfrm>
            <a:off x="183246" y="304800"/>
            <a:ext cx="11780151" cy="293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The Canaanites built sanctuaries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(“high places”) for pagan deities </a:t>
            </a:r>
            <a:b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a:noFill/>
                </a:ln>
                <a:solidFill>
                  <a:srgbClr val="02133D"/>
                </a:solidFill>
                <a:effectLst/>
                <a:uLnTx/>
                <a:uFillTx/>
                <a:latin typeface="AngsanaUPC" panose="02020603050405020304" pitchFamily="18" charset="-34"/>
                <a:ea typeface="+mn-ea"/>
                <a:cs typeface="AngsanaUPC" panose="02020603050405020304" pitchFamily="18" charset="-34"/>
              </a:rPr>
              <a:t>on this mountain.</a:t>
            </a:r>
            <a:endParaRPr kumimoji="0" lang="en-US" altLang="en-US" sz="3200" b="0" i="0" u="none" strike="noStrike" kern="1200" cap="none" spc="0" normalizeH="0" baseline="0" noProof="0" dirty="0">
              <a:ln>
                <a:noFill/>
              </a:ln>
              <a:solidFill>
                <a:srgbClr val="02133D"/>
              </a:solidFill>
              <a:effectLst/>
              <a:uLnTx/>
              <a:uFillTx/>
              <a:latin typeface="Gloucester MT Extra Condensed" panose="02030808020601010101" pitchFamily="18" charset="0"/>
              <a:ea typeface="+mn-ea"/>
              <a:cs typeface="Arial" panose="020B0604020202020204" pitchFamily="34" charset="0"/>
            </a:endParaRPr>
          </a:p>
        </p:txBody>
      </p:sp>
      <p:sp>
        <p:nvSpPr>
          <p:cNvPr id="13" name="Text Box 6">
            <a:extLst>
              <a:ext uri="{FF2B5EF4-FFF2-40B4-BE49-F238E27FC236}">
                <a16:creationId xmlns:a16="http://schemas.microsoft.com/office/drawing/2014/main" id="{C9771A7F-1418-CC44-1FE2-112E7DD487C0}"/>
              </a:ext>
            </a:extLst>
          </p:cNvPr>
          <p:cNvSpPr txBox="1">
            <a:spLocks noChangeArrowheads="1"/>
          </p:cNvSpPr>
          <p:nvPr/>
        </p:nvSpPr>
        <p:spPr bwMode="auto">
          <a:xfrm>
            <a:off x="2413628" y="4306431"/>
            <a:ext cx="9549769"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w="635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Evangelical Study Bible</a:t>
            </a:r>
            <a:br>
              <a:rPr kumimoji="0" lang="en-US" altLang="en-US" sz="4000" b="1" i="1" u="none" strike="noStrike" kern="1200" cap="none" spc="0" normalizeH="0" baseline="0" noProof="0" dirty="0">
                <a:ln w="635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b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Note on</a:t>
            </a:r>
            <a:r>
              <a:rPr lang="en-US" altLang="en-US" sz="3600" b="1" dirty="0">
                <a:ln w="6350">
                  <a:noFill/>
                </a:ln>
                <a:solidFill>
                  <a:srgbClr val="02133D"/>
                </a:solidFill>
                <a:latin typeface="Narkisim" panose="020E0502050101010101" pitchFamily="34" charset="-79"/>
                <a:cs typeface="Narkisim" panose="020E0502050101010101" pitchFamily="34" charset="-79"/>
              </a:rPr>
              <a:t> 1 Kings </a:t>
            </a:r>
            <a:r>
              <a:rPr kumimoji="0" lang="en-US" altLang="en-US" sz="3600" b="1" i="0"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18:19, </a:t>
            </a:r>
            <a:r>
              <a:rPr kumimoji="0" lang="en-US" altLang="en-US" sz="3600" b="1" i="0" u="none" strike="noStrike" kern="1200" cap="none" spc="0" normalizeH="0" baseline="0" noProof="0" dirty="0">
                <a:ln>
                  <a:noFill/>
                </a:ln>
                <a:solidFill>
                  <a:srgbClr val="02133D"/>
                </a:solidFill>
                <a:effectLst/>
                <a:uLnTx/>
                <a:uFillTx/>
                <a:latin typeface="Narkisim" panose="020E0502050101010101" pitchFamily="34" charset="-79"/>
                <a:ea typeface="+mn-ea"/>
                <a:cs typeface="Narkisim" panose="020E0502050101010101" pitchFamily="34" charset="-79"/>
              </a:rPr>
              <a:t>p. 587</a:t>
            </a:r>
          </a:p>
        </p:txBody>
      </p:sp>
      <p:sp>
        <p:nvSpPr>
          <p:cNvPr id="6" name="TextBox 5">
            <a:extLst>
              <a:ext uri="{FF2B5EF4-FFF2-40B4-BE49-F238E27FC236}">
                <a16:creationId xmlns:a16="http://schemas.microsoft.com/office/drawing/2014/main" id="{5739985F-0D73-4E88-C3BE-919D1F192645}"/>
              </a:ext>
            </a:extLst>
          </p:cNvPr>
          <p:cNvSpPr txBox="1"/>
          <p:nvPr/>
        </p:nvSpPr>
        <p:spPr>
          <a:xfrm>
            <a:off x="304800" y="6705600"/>
            <a:ext cx="11614404" cy="184666"/>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(Nashville: Thomas Nelson, 2023).</a:t>
            </a:r>
          </a:p>
        </p:txBody>
      </p:sp>
      <p:pic>
        <p:nvPicPr>
          <p:cNvPr id="5" name="Picture 2" descr="Image result">
            <a:extLst>
              <a:ext uri="{FF2B5EF4-FFF2-40B4-BE49-F238E27FC236}">
                <a16:creationId xmlns:a16="http://schemas.microsoft.com/office/drawing/2014/main" id="{8A58B022-7E74-5D54-138E-7AE0810CBF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00" t="8189" r="6666" b="8359"/>
          <a:stretch/>
        </p:blipFill>
        <p:spPr bwMode="auto">
          <a:xfrm>
            <a:off x="365758" y="3962400"/>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0" name="Picture 2" descr="NKJV Evangelical Study Bible, Comfort Print--hardcover  - ">
            <a:extLst>
              <a:ext uri="{FF2B5EF4-FFF2-40B4-BE49-F238E27FC236}">
                <a16:creationId xmlns:a16="http://schemas.microsoft.com/office/drawing/2014/main" id="{76C4B932-18B9-9D9A-5625-4F672097E2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77" r="-2" b="7161"/>
          <a:stretch/>
        </p:blipFill>
        <p:spPr bwMode="auto">
          <a:xfrm>
            <a:off x="365758" y="3962401"/>
            <a:ext cx="2047871" cy="2590800"/>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73121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C901B431-ADA8-065C-AE23-65584E183154}"/>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4621D7D8-6DCB-2B5A-0F81-5A8826FC87A0}"/>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BA22709F-D37C-F9B6-61F4-0A0061A56DCA}"/>
              </a:ext>
            </a:extLst>
          </p:cNvPr>
          <p:cNvSpPr txBox="1">
            <a:spLocks noChangeArrowheads="1"/>
          </p:cNvSpPr>
          <p:nvPr/>
        </p:nvSpPr>
        <p:spPr bwMode="auto">
          <a:xfrm>
            <a:off x="183246" y="304800"/>
            <a:ext cx="1180903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 nothing can be quite so dangerous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to the spiritual vitality of a church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or nation as the presence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and prominence</a:t>
            </a:r>
            <a:br>
              <a:rPr kumimoji="0" lang="en-US" altLang="en-US" sz="54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rPr>
            </a:b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023352F8-36F8-2287-B0E8-CD3CDC7BF573}"/>
              </a:ext>
            </a:extLst>
          </p:cNvPr>
          <p:cNvSpPr txBox="1">
            <a:spLocks noChangeArrowheads="1"/>
          </p:cNvSpPr>
          <p:nvPr/>
        </p:nvSpPr>
        <p:spPr bwMode="auto">
          <a:xfrm>
            <a:off x="2428873" y="4306431"/>
            <a:ext cx="9534525"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Dr. John C. Whitcomb</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Israel: From Conquest to Exile</a:t>
            </a:r>
            <a:r>
              <a:rPr kumimoji="0" lang="en-US" altLang="en-US" sz="3600" b="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390</a:t>
            </a:r>
          </a:p>
        </p:txBody>
      </p:sp>
      <p:sp>
        <p:nvSpPr>
          <p:cNvPr id="5" name="AutoShape 6" descr="Cyril Barber">
            <a:extLst>
              <a:ext uri="{FF2B5EF4-FFF2-40B4-BE49-F238E27FC236}">
                <a16:creationId xmlns:a16="http://schemas.microsoft.com/office/drawing/2014/main" id="{071F69AF-141E-A7F8-F8E9-7910955DC97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80180A7F-29BE-51F2-799D-5BC6ABBB60F7}"/>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(Winona Lake, IN: BMH Books, 1989)</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6">
            <a:extLst>
              <a:ext uri="{FF2B5EF4-FFF2-40B4-BE49-F238E27FC236}">
                <a16:creationId xmlns:a16="http://schemas.microsoft.com/office/drawing/2014/main" id="{3719FCE1-F720-4480-6128-0997F3EE7AE6}"/>
              </a:ext>
            </a:extLst>
          </p:cNvPr>
          <p:cNvPicPr preferRelativeResize="0">
            <a:picLocks noChangeAspect="1" noChangeArrowheads="1"/>
          </p:cNvPicPr>
          <p:nvPr/>
        </p:nvPicPr>
        <p:blipFill rotWithShape="1">
          <a:blip r:embed="rId2">
            <a:extLst>
              <a:ext uri="{28A0092B-C50C-407E-A947-70E740481C1C}">
                <a14:useLocalDpi xmlns:a14="http://schemas.microsoft.com/office/drawing/2010/main" val="0"/>
              </a:ext>
            </a:extLst>
          </a:blip>
          <a:srcRect l="14680" t="5050" r="3595" b="18886"/>
          <a:stretch/>
        </p:blipFill>
        <p:spPr bwMode="auto">
          <a:xfrm>
            <a:off x="390529" y="3962400"/>
            <a:ext cx="2047871" cy="2590801"/>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87699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C901B431-ADA8-065C-AE23-65584E183154}"/>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4621D7D8-6DCB-2B5A-0F81-5A8826FC87A0}"/>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BA22709F-D37C-F9B6-61F4-0A0061A56DCA}"/>
              </a:ext>
            </a:extLst>
          </p:cNvPr>
          <p:cNvSpPr txBox="1">
            <a:spLocks noChangeArrowheads="1"/>
          </p:cNvSpPr>
          <p:nvPr/>
        </p:nvSpPr>
        <p:spPr bwMode="auto">
          <a:xfrm>
            <a:off x="183246" y="304800"/>
            <a:ext cx="11809035" cy="385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of thos</a:t>
            </a:r>
            <a:r>
              <a:rPr lang="en-US" altLang="en-US" sz="8000" b="1" i="1" dirty="0">
                <a:ln w="12700">
                  <a:noFill/>
                </a:ln>
                <a:solidFill>
                  <a:srgbClr val="02133D"/>
                </a:solidFill>
                <a:latin typeface="AngsanaUPC" panose="02020603050405020304" pitchFamily="18" charset="-34"/>
                <a:cs typeface="AngsanaUPC" panose="02020603050405020304" pitchFamily="18" charset="-34"/>
              </a:rPr>
              <a:t>e who profess to know God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but by their works deny Him </a:t>
            </a:r>
            <a:br>
              <a:rPr lang="en-US" altLang="en-US" sz="8000" b="1" i="1" dirty="0">
                <a:ln w="12700">
                  <a:noFill/>
                </a:ln>
                <a:solidFill>
                  <a:srgbClr val="02133D"/>
                </a:solidFill>
                <a:latin typeface="AngsanaUPC" panose="02020603050405020304" pitchFamily="18" charset="-34"/>
                <a:cs typeface="AngsanaUPC" panose="02020603050405020304" pitchFamily="18" charset="-34"/>
              </a:rPr>
            </a:br>
            <a:r>
              <a:rPr lang="en-US" altLang="en-US" sz="8000" b="1" i="1" dirty="0">
                <a:ln w="12700">
                  <a:noFill/>
                </a:ln>
                <a:solidFill>
                  <a:srgbClr val="02133D"/>
                </a:solidFill>
                <a:latin typeface="AngsanaUPC" panose="02020603050405020304" pitchFamily="18" charset="-34"/>
                <a:cs typeface="AngsanaUPC" panose="02020603050405020304" pitchFamily="18" charset="-34"/>
              </a:rPr>
              <a:t>(Titus 1:16).</a:t>
            </a:r>
            <a:b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br>
            <a:br>
              <a:rPr kumimoji="0" lang="en-US" altLang="en-US" sz="54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rPr>
            </a:b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023352F8-36F8-2287-B0E8-CD3CDC7BF573}"/>
              </a:ext>
            </a:extLst>
          </p:cNvPr>
          <p:cNvSpPr txBox="1">
            <a:spLocks noChangeArrowheads="1"/>
          </p:cNvSpPr>
          <p:nvPr/>
        </p:nvSpPr>
        <p:spPr bwMode="auto">
          <a:xfrm>
            <a:off x="2428873" y="4306431"/>
            <a:ext cx="9534525"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w="12700">
                  <a:noFill/>
                </a:ln>
                <a:solidFill>
                  <a:srgbClr val="02133D"/>
                </a:solidFill>
                <a:effectLst>
                  <a:outerShdw blurRad="38100" dist="38100" dir="2700000" algn="tl">
                    <a:srgbClr val="000000">
                      <a:alpha val="43137"/>
                    </a:srgbClr>
                  </a:outerShdw>
                </a:effectLst>
                <a:uLnTx/>
                <a:uFillTx/>
                <a:latin typeface="Copperplate Gothic Bold" panose="020E0705020206020404" pitchFamily="34" charset="0"/>
                <a:ea typeface="+mn-ea"/>
                <a:cs typeface="Iskoola Pota" panose="020B0502040204020203" pitchFamily="34" charset="0"/>
              </a:rPr>
              <a:t>Dr. John C. Whitcomb</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Israel: From Conquest to Exile</a:t>
            </a:r>
            <a:r>
              <a:rPr kumimoji="0" lang="en-US" altLang="en-US" sz="3600" b="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390</a:t>
            </a:r>
          </a:p>
        </p:txBody>
      </p:sp>
      <p:sp>
        <p:nvSpPr>
          <p:cNvPr id="5" name="AutoShape 6" descr="Cyril Barber">
            <a:extLst>
              <a:ext uri="{FF2B5EF4-FFF2-40B4-BE49-F238E27FC236}">
                <a16:creationId xmlns:a16="http://schemas.microsoft.com/office/drawing/2014/main" id="{071F69AF-141E-A7F8-F8E9-7910955DC97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80180A7F-29BE-51F2-799D-5BC6ABBB60F7}"/>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(Winona Lake, IN: BMH Books, 1989)</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6">
            <a:extLst>
              <a:ext uri="{FF2B5EF4-FFF2-40B4-BE49-F238E27FC236}">
                <a16:creationId xmlns:a16="http://schemas.microsoft.com/office/drawing/2014/main" id="{3719FCE1-F720-4480-6128-0997F3EE7AE6}"/>
              </a:ext>
            </a:extLst>
          </p:cNvPr>
          <p:cNvPicPr preferRelativeResize="0">
            <a:picLocks noChangeAspect="1" noChangeArrowheads="1"/>
          </p:cNvPicPr>
          <p:nvPr/>
        </p:nvPicPr>
        <p:blipFill rotWithShape="1">
          <a:blip r:embed="rId2">
            <a:extLst>
              <a:ext uri="{28A0092B-C50C-407E-A947-70E740481C1C}">
                <a14:useLocalDpi xmlns:a14="http://schemas.microsoft.com/office/drawing/2010/main" val="0"/>
              </a:ext>
            </a:extLst>
          </a:blip>
          <a:srcRect l="14680" t="5050" r="3595" b="18886"/>
          <a:stretch/>
        </p:blipFill>
        <p:spPr bwMode="auto">
          <a:xfrm>
            <a:off x="390529" y="3962400"/>
            <a:ext cx="2047871" cy="2590801"/>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89747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2133D"/>
        </a:solidFill>
        <a:effectLst/>
      </p:bgPr>
    </p:bg>
    <p:spTree>
      <p:nvGrpSpPr>
        <p:cNvPr id="1" name="">
          <a:extLst>
            <a:ext uri="{FF2B5EF4-FFF2-40B4-BE49-F238E27FC236}">
              <a16:creationId xmlns:a16="http://schemas.microsoft.com/office/drawing/2014/main" id="{240812A9-299C-F12C-2452-CF7569CC8D78}"/>
            </a:ext>
          </a:extLst>
        </p:cNvPr>
        <p:cNvGrpSpPr/>
        <p:nvPr/>
      </p:nvGrpSpPr>
      <p:grpSpPr>
        <a:xfrm>
          <a:off x="0" y="0"/>
          <a:ext cx="0" cy="0"/>
          <a:chOff x="0" y="0"/>
          <a:chExt cx="0" cy="0"/>
        </a:xfrm>
      </p:grpSpPr>
      <p:sp>
        <p:nvSpPr>
          <p:cNvPr id="8" name="Rectangle 3">
            <a:extLst>
              <a:ext uri="{FF2B5EF4-FFF2-40B4-BE49-F238E27FC236}">
                <a16:creationId xmlns:a16="http://schemas.microsoft.com/office/drawing/2014/main" id="{BCA9AB03-0FBB-C53B-89CE-5E7D867BEB92}"/>
              </a:ext>
            </a:extLst>
          </p:cNvPr>
          <p:cNvSpPr>
            <a:spLocks noChangeArrowheads="1"/>
          </p:cNvSpPr>
          <p:nvPr/>
        </p:nvSpPr>
        <p:spPr bwMode="auto">
          <a:xfrm>
            <a:off x="199719" y="152400"/>
            <a:ext cx="11763679" cy="6553200"/>
          </a:xfrm>
          <a:prstGeom prst="rect">
            <a:avLst/>
          </a:prstGeom>
          <a:solidFill>
            <a:srgbClr val="EEEBD6"/>
          </a:solidFill>
          <a:ln>
            <a:noFill/>
          </a:ln>
        </p:spPr>
        <p:txBody>
          <a:bodyPr wrap="none" anchor="ct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34" name="Picture 10">
            <a:extLst>
              <a:ext uri="{FF2B5EF4-FFF2-40B4-BE49-F238E27FC236}">
                <a16:creationId xmlns:a16="http://schemas.microsoft.com/office/drawing/2014/main" id="{61A326C2-F8A7-76DF-71DF-04C0821DC1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4" t="-1" r="-2" b="2458"/>
          <a:stretch/>
        </p:blipFill>
        <p:spPr bwMode="auto">
          <a:xfrm>
            <a:off x="381000" y="3962400"/>
            <a:ext cx="2012065" cy="2581315"/>
          </a:xfrm>
          <a:prstGeom prst="snip2DiagRect">
            <a:avLst/>
          </a:prstGeom>
          <a:solidFill>
            <a:srgbClr val="FFFFFF">
              <a:shade val="85000"/>
            </a:srgbClr>
          </a:solidFill>
          <a:ln w="88900" cap="sq">
            <a:solidFill>
              <a:srgbClr val="02133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ext Box 4">
            <a:extLst>
              <a:ext uri="{FF2B5EF4-FFF2-40B4-BE49-F238E27FC236}">
                <a16:creationId xmlns:a16="http://schemas.microsoft.com/office/drawing/2014/main" id="{EE94AFA3-ACA4-DA62-FAB1-C40C9791345D}"/>
              </a:ext>
            </a:extLst>
          </p:cNvPr>
          <p:cNvSpPr txBox="1">
            <a:spLocks noChangeArrowheads="1"/>
          </p:cNvSpPr>
          <p:nvPr/>
        </p:nvSpPr>
        <p:spPr bwMode="auto">
          <a:xfrm>
            <a:off x="183246" y="304800"/>
            <a:ext cx="11809035" cy="570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The twelve stones were a practical declaration on the part of the prophet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that the division of the nation into two kingdoms was at variance with the </a:t>
            </a:r>
            <a:b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br>
            <a:r>
              <a:rPr kumimoji="0" lang="en-US" altLang="en-US" sz="8000" b="1" i="1" u="none" strike="noStrike" kern="1200" cap="none" spc="0" normalizeH="0" baseline="0" noProof="0" dirty="0">
                <a:ln w="12700">
                  <a:noFill/>
                </a:ln>
                <a:solidFill>
                  <a:srgbClr val="02133D"/>
                </a:solidFill>
                <a:effectLst/>
                <a:uLnTx/>
                <a:uFillTx/>
                <a:latin typeface="AngsanaUPC" panose="02020603050405020304" pitchFamily="18" charset="-34"/>
                <a:ea typeface="+mn-ea"/>
                <a:cs typeface="AngsanaUPC" panose="02020603050405020304" pitchFamily="18" charset="-34"/>
              </a:rPr>
              <a:t>divine calling of Israel....</a:t>
            </a:r>
            <a:br>
              <a:rPr kumimoji="0" lang="en-US" altLang="en-US" sz="8000" b="1" i="1" u="none" strike="noStrike" kern="1200" cap="none" spc="0" normalizeH="0" baseline="0" noProof="0" dirty="0">
                <a:ln>
                  <a:noFill/>
                </a:ln>
                <a:solidFill>
                  <a:srgbClr val="051121"/>
                </a:solidFill>
                <a:effectLst/>
                <a:uLnTx/>
                <a:uFillTx/>
                <a:latin typeface="AngsanaUPC" panose="02020603050405020304" pitchFamily="18" charset="-34"/>
                <a:ea typeface="+mn-ea"/>
                <a:cs typeface="AngsanaUPC" panose="02020603050405020304" pitchFamily="18" charset="-34"/>
              </a:rPr>
            </a:br>
            <a:br>
              <a:rPr kumimoji="0" lang="en-US" altLang="en-US" sz="54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rPr>
            </a:br>
            <a:endParaRPr kumimoji="0" lang="en-US" altLang="en-US" sz="3200" b="0" i="0" u="none" strike="noStrike" kern="1200" cap="none" spc="0" normalizeH="0" baseline="0" noProof="0" dirty="0">
              <a:ln>
                <a:noFill/>
              </a:ln>
              <a:solidFill>
                <a:srgbClr val="051121"/>
              </a:solidFill>
              <a:effectLst/>
              <a:uLnTx/>
              <a:uFillTx/>
              <a:latin typeface="Gloucester MT Extra Condensed" panose="02030808020601010101" pitchFamily="18" charset="0"/>
              <a:ea typeface="+mn-ea"/>
              <a:cs typeface="Arial" panose="020B0604020202020204" pitchFamily="34" charset="0"/>
            </a:endParaRPr>
          </a:p>
        </p:txBody>
      </p:sp>
      <p:sp>
        <p:nvSpPr>
          <p:cNvPr id="9" name="Text Box 6">
            <a:extLst>
              <a:ext uri="{FF2B5EF4-FFF2-40B4-BE49-F238E27FC236}">
                <a16:creationId xmlns:a16="http://schemas.microsoft.com/office/drawing/2014/main" id="{DD953A5B-6482-BAD2-B9DF-5750AEA18EED}"/>
              </a:ext>
            </a:extLst>
          </p:cNvPr>
          <p:cNvSpPr txBox="1">
            <a:spLocks noChangeArrowheads="1"/>
          </p:cNvSpPr>
          <p:nvPr/>
        </p:nvSpPr>
        <p:spPr bwMode="auto">
          <a:xfrm>
            <a:off x="2428873" y="4306431"/>
            <a:ext cx="9534525" cy="22467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1"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rPr>
              <a:t> </a:t>
            </a:r>
            <a:endParaRPr kumimoji="0" lang="en-US" altLang="en-US" sz="4000" b="0" i="0" u="none" strike="noStrike" kern="1200" cap="none" spc="0" normalizeH="0" baseline="0" noProof="0" dirty="0">
              <a:ln>
                <a:noFill/>
              </a:ln>
              <a:solidFill>
                <a:srgbClr val="FFFFFF"/>
              </a:solidFill>
              <a:effectLst/>
              <a:uLnTx/>
              <a:uFillTx/>
              <a:latin typeface="Gloucester MT Extra Condensed" panose="02030808020601010101"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4000" b="1" dirty="0">
                <a:ln w="12700">
                  <a:noFill/>
                </a:ln>
                <a:solidFill>
                  <a:srgbClr val="02133D"/>
                </a:solidFill>
                <a:effectLst>
                  <a:outerShdw blurRad="38100" dist="38100" dir="2700000" algn="tl">
                    <a:srgbClr val="000000">
                      <a:alpha val="43137"/>
                    </a:srgbClr>
                  </a:outerShdw>
                </a:effectLst>
                <a:latin typeface="Copperplate Gothic Bold" panose="020E0705020206020404" pitchFamily="34" charset="0"/>
                <a:cs typeface="Iskoola Pota" panose="020B0502040204020203" pitchFamily="34" charset="0"/>
              </a:rPr>
              <a:t>C.F. Keil and F. Delitzsch</a:t>
            </a:r>
            <a:br>
              <a:rPr kumimoji="0" lang="en-US" altLang="en-US" sz="4000" b="0" i="0" u="none" strike="noStrike" kern="1200" cap="none" spc="0" normalizeH="0" baseline="0" noProof="0" dirty="0">
                <a:ln w="12700">
                  <a:noFill/>
                </a:ln>
                <a:solidFill>
                  <a:srgbClr val="02133D"/>
                </a:solidFill>
                <a:effectLst/>
                <a:uLnTx/>
                <a:uFillTx/>
                <a:latin typeface="Gloucester MT Extra Condensed" panose="02030808020601010101" pitchFamily="18" charset="0"/>
                <a:ea typeface="+mn-ea"/>
                <a:cs typeface="Arial" panose="020B0604020202020204" pitchFamily="34" charset="0"/>
              </a:rPr>
            </a:br>
            <a:r>
              <a:rPr kumimoji="0" lang="en-US" altLang="en-US" sz="3600" b="1" i="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Biblical Commentary on the OT</a:t>
            </a:r>
            <a:r>
              <a:rPr kumimoji="0" lang="en-US" altLang="en-US" sz="3600" b="1" u="none" strike="noStrike" kern="1200" cap="none" spc="0" normalizeH="0" baseline="0" noProof="0" dirty="0">
                <a:ln w="6350">
                  <a:noFill/>
                </a:ln>
                <a:solidFill>
                  <a:srgbClr val="02133D"/>
                </a:solidFill>
                <a:effectLst/>
                <a:uLnTx/>
                <a:uFillTx/>
                <a:latin typeface="Narkisim" panose="020E0502050101010101" pitchFamily="34" charset="-79"/>
                <a:ea typeface="+mn-ea"/>
                <a:cs typeface="Narkisim" panose="020E0502050101010101" pitchFamily="34" charset="-79"/>
              </a:rPr>
              <a:t>, p. 248</a:t>
            </a:r>
          </a:p>
        </p:txBody>
      </p:sp>
      <p:sp>
        <p:nvSpPr>
          <p:cNvPr id="5" name="AutoShape 6" descr="Cyril Barber">
            <a:extLst>
              <a:ext uri="{FF2B5EF4-FFF2-40B4-BE49-F238E27FC236}">
                <a16:creationId xmlns:a16="http://schemas.microsoft.com/office/drawing/2014/main" id="{E9F2A95D-999A-1C9C-2E91-FEDA5B9604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15D41E3-296B-9A39-C3F6-64E79BD8A9BB}"/>
              </a:ext>
            </a:extLst>
          </p:cNvPr>
          <p:cNvSpPr txBox="1"/>
          <p:nvPr/>
        </p:nvSpPr>
        <p:spPr>
          <a:xfrm>
            <a:off x="5867400" y="6705600"/>
            <a:ext cx="6096000" cy="18466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US" sz="600" i="1" dirty="0">
                <a:solidFill>
                  <a:prstClr val="white"/>
                </a:solidFill>
              </a:rPr>
              <a:t>The Books of the Kings</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(Grand Rapids</a:t>
            </a:r>
            <a:r>
              <a:rPr lang="en-US" sz="600" dirty="0">
                <a:solidFill>
                  <a:prstClr val="white"/>
                </a:solidFill>
              </a:rPr>
              <a:t>, MI</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William B. Eerdmans Publishing Co., 19</a:t>
            </a:r>
            <a:r>
              <a:rPr lang="en-US" sz="600" dirty="0">
                <a:solidFill>
                  <a:prstClr val="white"/>
                </a:solidFill>
              </a:rPr>
              <a:t>50</a:t>
            </a: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7357119"/>
      </p:ext>
    </p:extLst>
  </p:cSld>
  <p:clrMapOvr>
    <a:masterClrMapping/>
  </p:clrMapOvr>
</p:sld>
</file>

<file path=ppt/theme/theme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Israel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rael Theme" id="{9DFDDAA0-0857-4E1D-B993-4C9E7847725E}" vid="{BC174E95-539A-432B-9D2B-DCE34F2322EE}"/>
    </a:ext>
  </a:extLst>
</a:theme>
</file>

<file path=ppt/theme/theme9.xml><?xml version="1.0" encoding="utf-8"?>
<a:theme xmlns:a="http://schemas.openxmlformats.org/drawingml/2006/main" name="18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34446</TotalTime>
  <Words>5928</Words>
  <Application>Microsoft Office PowerPoint</Application>
  <PresentationFormat>Widescreen</PresentationFormat>
  <Paragraphs>534</Paragraphs>
  <Slides>248</Slides>
  <Notes>1</Notes>
  <HiddenSlides>0</HiddenSlides>
  <MMClips>0</MMClips>
  <ScaleCrop>false</ScaleCrop>
  <HeadingPairs>
    <vt:vector size="6" baseType="variant">
      <vt:variant>
        <vt:lpstr>Fonts Used</vt:lpstr>
      </vt:variant>
      <vt:variant>
        <vt:i4>32</vt:i4>
      </vt:variant>
      <vt:variant>
        <vt:lpstr>Theme</vt:lpstr>
      </vt:variant>
      <vt:variant>
        <vt:i4>11</vt:i4>
      </vt:variant>
      <vt:variant>
        <vt:lpstr>Slide Titles</vt:lpstr>
      </vt:variant>
      <vt:variant>
        <vt:i4>248</vt:i4>
      </vt:variant>
    </vt:vector>
  </HeadingPairs>
  <TitlesOfParts>
    <vt:vector size="291" baseType="lpstr">
      <vt:lpstr>Abadi Extra Light</vt:lpstr>
      <vt:lpstr>Aharoni</vt:lpstr>
      <vt:lpstr>AngsanaUPC</vt:lpstr>
      <vt:lpstr>AR CENA</vt:lpstr>
      <vt:lpstr>AR JULIAN</vt:lpstr>
      <vt:lpstr>Arial</vt:lpstr>
      <vt:lpstr>Arial Black</vt:lpstr>
      <vt:lpstr>Arial Narrow</vt:lpstr>
      <vt:lpstr>Bahnschrift</vt:lpstr>
      <vt:lpstr>Bahnschrift Condensed</vt:lpstr>
      <vt:lpstr>Bahnschrift SemiBold</vt:lpstr>
      <vt:lpstr>Berlin Sans FB Demi</vt:lpstr>
      <vt:lpstr>Brush Script MT</vt:lpstr>
      <vt:lpstr>Calibri</vt:lpstr>
      <vt:lpstr>Calibri Light</vt:lpstr>
      <vt:lpstr>Candara</vt:lpstr>
      <vt:lpstr>Copperplate Gothic Bold</vt:lpstr>
      <vt:lpstr>Eras Bold ITC</vt:lpstr>
      <vt:lpstr>Footlight MT Light</vt:lpstr>
      <vt:lpstr>Franklin Gothic Demi</vt:lpstr>
      <vt:lpstr>Gloucester MT Extra Condensed</vt:lpstr>
      <vt:lpstr>Haettenschweiler</vt:lpstr>
      <vt:lpstr>Microsoft New Tai Lue</vt:lpstr>
      <vt:lpstr>Narkisim</vt:lpstr>
      <vt:lpstr>Palatino Linotype</vt:lpstr>
      <vt:lpstr>Pristina</vt:lpstr>
      <vt:lpstr>Rockwell Extra Bold</vt:lpstr>
      <vt:lpstr>Segoe UI Black</vt:lpstr>
      <vt:lpstr>Times New Roman</vt:lpstr>
      <vt:lpstr>Tw Cen MT Condensed</vt:lpstr>
      <vt:lpstr>Verdana</vt:lpstr>
      <vt:lpstr>Wingdings</vt:lpstr>
      <vt:lpstr>1_Default Design</vt:lpstr>
      <vt:lpstr>1_Office Theme</vt:lpstr>
      <vt:lpstr>10_Default Design</vt:lpstr>
      <vt:lpstr>6_Default Design</vt:lpstr>
      <vt:lpstr>8_Default Design</vt:lpstr>
      <vt:lpstr>17_Default Design</vt:lpstr>
      <vt:lpstr>11_Default Design</vt:lpstr>
      <vt:lpstr>Israel Theme</vt:lpstr>
      <vt:lpstr>18_Default Design</vt:lpstr>
      <vt:lpstr>Blank Presentation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Whitcomb Ministries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Lynnette Scharf</dc:creator>
  <cp:lastModifiedBy>Lynnette Scharf</cp:lastModifiedBy>
  <cp:revision>2087</cp:revision>
  <dcterms:created xsi:type="dcterms:W3CDTF">2005-09-14T15:28:12Z</dcterms:created>
  <dcterms:modified xsi:type="dcterms:W3CDTF">2024-03-17T13:26:09Z</dcterms:modified>
</cp:coreProperties>
</file>