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6"/>
  </p:notesMasterIdLst>
  <p:handoutMasterIdLst>
    <p:handoutMasterId r:id="rId67"/>
  </p:handoutMasterIdLst>
  <p:sldIdLst>
    <p:sldId id="9907" r:id="rId2"/>
    <p:sldId id="2573" r:id="rId3"/>
    <p:sldId id="10525" r:id="rId4"/>
    <p:sldId id="5512" r:id="rId5"/>
    <p:sldId id="2575" r:id="rId6"/>
    <p:sldId id="2576" r:id="rId7"/>
    <p:sldId id="10526" r:id="rId8"/>
    <p:sldId id="10527" r:id="rId9"/>
    <p:sldId id="10528" r:id="rId10"/>
    <p:sldId id="10401" r:id="rId11"/>
    <p:sldId id="10523" r:id="rId12"/>
    <p:sldId id="6491" r:id="rId13"/>
    <p:sldId id="1586" r:id="rId14"/>
    <p:sldId id="11018" r:id="rId15"/>
    <p:sldId id="11041" r:id="rId16"/>
    <p:sldId id="6730" r:id="rId17"/>
    <p:sldId id="10745" r:id="rId18"/>
    <p:sldId id="10404" r:id="rId19"/>
    <p:sldId id="11042" r:id="rId20"/>
    <p:sldId id="11025" r:id="rId21"/>
    <p:sldId id="11043" r:id="rId22"/>
    <p:sldId id="7253" r:id="rId23"/>
    <p:sldId id="6598" r:id="rId24"/>
    <p:sldId id="11049" r:id="rId25"/>
    <p:sldId id="11044" r:id="rId26"/>
    <p:sldId id="6481" r:id="rId27"/>
    <p:sldId id="9875" r:id="rId28"/>
    <p:sldId id="11045" r:id="rId29"/>
    <p:sldId id="11050" r:id="rId30"/>
    <p:sldId id="11051" r:id="rId31"/>
    <p:sldId id="11046" r:id="rId32"/>
    <p:sldId id="8221" r:id="rId33"/>
    <p:sldId id="8192" r:id="rId34"/>
    <p:sldId id="11030" r:id="rId35"/>
    <p:sldId id="10603" r:id="rId36"/>
    <p:sldId id="11047" r:id="rId37"/>
    <p:sldId id="8678" r:id="rId38"/>
    <p:sldId id="11048" r:id="rId39"/>
    <p:sldId id="11033" r:id="rId40"/>
    <p:sldId id="11034" r:id="rId41"/>
    <p:sldId id="11035" r:id="rId42"/>
    <p:sldId id="5930" r:id="rId43"/>
    <p:sldId id="2012" r:id="rId44"/>
    <p:sldId id="4452" r:id="rId45"/>
    <p:sldId id="11002" r:id="rId46"/>
    <p:sldId id="11037" r:id="rId47"/>
    <p:sldId id="11003" r:id="rId48"/>
    <p:sldId id="11004" r:id="rId49"/>
    <p:sldId id="5341" r:id="rId50"/>
    <p:sldId id="11005" r:id="rId51"/>
    <p:sldId id="4163" r:id="rId52"/>
    <p:sldId id="4596" r:id="rId53"/>
    <p:sldId id="10998" r:id="rId54"/>
    <p:sldId id="10996" r:id="rId55"/>
    <p:sldId id="10999" r:id="rId56"/>
    <p:sldId id="11000" r:id="rId57"/>
    <p:sldId id="10997" r:id="rId58"/>
    <p:sldId id="10995" r:id="rId59"/>
    <p:sldId id="274" r:id="rId60"/>
    <p:sldId id="11038" r:id="rId61"/>
    <p:sldId id="11052" r:id="rId62"/>
    <p:sldId id="1456" r:id="rId63"/>
    <p:sldId id="10522" r:id="rId64"/>
    <p:sldId id="10609" r:id="rId65"/>
  </p:sldIdLst>
  <p:sldSz cx="12192000" cy="6858000"/>
  <p:notesSz cx="7315200" cy="9601200"/>
  <p:custDataLst>
    <p:tags r:id="rId68"/>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003399"/>
    <a:srgbClr val="0000CC"/>
    <a:srgbClr val="3333FF"/>
    <a:srgbClr val="FFFF00"/>
    <a:srgbClr val="C0C0C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3870" autoAdjust="0"/>
  </p:normalViewPr>
  <p:slideViewPr>
    <p:cSldViewPr>
      <p:cViewPr>
        <p:scale>
          <a:sx n="90" d="100"/>
          <a:sy n="90" d="100"/>
        </p:scale>
        <p:origin x="1171" y="34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34" y="9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CB5C28D-12E7-4891-BCBC-8A9869B2FD25}"/>
    <pc:docChg chg="custSel replTag delTag modHandout">
      <pc:chgData name="Jim McGowan" userId="e2c7446dd3aca506" providerId="LiveId" clId="{2CB5C28D-12E7-4891-BCBC-8A9869B2FD25}" dt="2024-03-03T17:23:24.258" v="11"/>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2 Thessalonians 026 – 2v9</a:t>
            </a:r>
          </a:p>
          <a:p>
            <a:pPr>
              <a:defRPr/>
            </a:pPr>
            <a:r>
              <a:rPr lang="en-US" sz="1400" dirty="0"/>
              <a:t>03-10-2024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3/9/2024</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4</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46</a:t>
            </a:fld>
            <a:endParaRPr lang="en-US" dirty="0"/>
          </a:p>
        </p:txBody>
      </p:sp>
    </p:spTree>
    <p:extLst>
      <p:ext uri="{BB962C8B-B14F-4D97-AF65-F5344CB8AC3E}">
        <p14:creationId xmlns:p14="http://schemas.microsoft.com/office/powerpoint/2010/main" val="36067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55</a:t>
            </a:fld>
            <a:endParaRPr lang="en-US" dirty="0"/>
          </a:p>
        </p:txBody>
      </p:sp>
    </p:spTree>
    <p:extLst>
      <p:ext uri="{BB962C8B-B14F-4D97-AF65-F5344CB8AC3E}">
        <p14:creationId xmlns:p14="http://schemas.microsoft.com/office/powerpoint/2010/main" val="36067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CDE68A42-C078-4469-A66B-4495E2634C5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9107EC4F-D688-4EEF-B6F9-048B85374E3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7DB0FD5-2482-4D09-92A8-643E8E910E9A}"/>
              </a:ext>
            </a:extLst>
          </p:cNvPr>
          <p:cNvSpPr>
            <a:spLocks noGrp="1" noChangeArrowheads="1"/>
          </p:cNvSpPr>
          <p:nvPr>
            <p:ph type="sldNum" sz="quarter" idx="12"/>
          </p:nvPr>
        </p:nvSpPr>
        <p:spPr/>
        <p:txBody>
          <a:bodyPr/>
          <a:lstStyle>
            <a:lvl1pPr>
              <a:defRPr smtClean="0"/>
            </a:lvl1pPr>
          </a:lstStyle>
          <a:p>
            <a:pPr>
              <a:defRPr/>
            </a:pPr>
            <a:fld id="{62CAE1B6-0C97-4842-AC1E-18C75DEF4EF6}" type="slidenum">
              <a:rPr lang="en-US" altLang="en-US"/>
              <a:pPr>
                <a:defRPr/>
              </a:pPr>
              <a:t>‹#›</a:t>
            </a:fld>
            <a:endParaRPr lang="en-US" altLang="en-US"/>
          </a:p>
        </p:txBody>
      </p:sp>
    </p:spTree>
    <p:extLst>
      <p:ext uri="{BB962C8B-B14F-4D97-AF65-F5344CB8AC3E}">
        <p14:creationId xmlns:p14="http://schemas.microsoft.com/office/powerpoint/2010/main" val="3016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31197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3312524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2" r:id="rId11"/>
    <p:sldLayoutId id="2147496303" r:id="rId12"/>
    <p:sldLayoutId id="2147496304" r:id="rId13"/>
    <p:sldLayoutId id="214749630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w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85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94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536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57542755"/>
              </p:ext>
            </p:extLst>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(2 Thessalonians 2:9)</a:t>
                      </a:r>
                      <a:endParaRPr lang="en-US" sz="3200" u="sng" dirty="0">
                        <a:solidFill>
                          <a:schemeClr val="tx1"/>
                        </a:solidFill>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400" b="1" u="none" dirty="0">
                          <a:solidFill>
                            <a:srgbClr val="C00000"/>
                          </a:solidFill>
                          <a:latin typeface="Calibri" panose="020F0502020204030204" pitchFamily="34" charset="0"/>
                        </a:rPr>
                        <a:t>MIRACLE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00CC"/>
                          </a:solidFill>
                          <a:latin typeface="Calibri" panose="020F0502020204030204" pitchFamily="34" charset="0"/>
                        </a:rPr>
                        <a:t>GREEK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6600"/>
                          </a:solidFill>
                          <a:latin typeface="Calibri" panose="020F0502020204030204" pitchFamily="34" charset="0"/>
                        </a:rPr>
                        <a:t>CHRIST’S MINISTRY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9403">
                <a:tc>
                  <a:txBody>
                    <a:bodyPr/>
                    <a:lstStyle/>
                    <a:p>
                      <a:pPr algn="ctr"/>
                      <a:r>
                        <a:rPr lang="en-US" sz="3400" b="1" dirty="0">
                          <a:solidFill>
                            <a:srgbClr val="C00000"/>
                          </a:solidFill>
                          <a:latin typeface="Calibri" panose="020F0502020204030204" pitchFamily="34" charset="0"/>
                        </a:rPr>
                        <a:t>Powers</a:t>
                      </a:r>
                      <a:endParaRPr lang="en-US" sz="34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Dynamis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Matt. 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9403">
                <a:tc>
                  <a:txBody>
                    <a:bodyPr/>
                    <a:lstStyle/>
                    <a:p>
                      <a:pPr algn="ctr"/>
                      <a:r>
                        <a:rPr lang="en-US" sz="3400" b="1" dirty="0">
                          <a:solidFill>
                            <a:srgbClr val="C00000"/>
                          </a:solidFill>
                          <a:latin typeface="Calibri" panose="020F0502020204030204" pitchFamily="34" charset="0"/>
                        </a:rPr>
                        <a:t>Signs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Sēmeion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John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9403">
                <a:tc>
                  <a:txBody>
                    <a:bodyPr/>
                    <a:lstStyle/>
                    <a:p>
                      <a:pPr algn="ctr"/>
                      <a:r>
                        <a:rPr lang="en-US" sz="3400" b="1" dirty="0">
                          <a:solidFill>
                            <a:srgbClr val="C00000"/>
                          </a:solidFill>
                          <a:latin typeface="Calibri" panose="020F0502020204030204" pitchFamily="34" charset="0"/>
                        </a:rPr>
                        <a:t>Wonders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Teras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190286370"/>
              </p:ext>
            </p:extLst>
          </p:nvPr>
        </p:nvGraphicFramePr>
        <p:xfrm>
          <a:off x="609600" y="268402"/>
          <a:ext cx="10972800" cy="6321196"/>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50113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455579">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algn="ctr"/>
                      <a:r>
                        <a:rPr lang="en-US" sz="20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1204976739"/>
                  </a:ext>
                </a:extLst>
              </a:tr>
              <a:tr h="0">
                <a:tc>
                  <a:txBody>
                    <a:bodyPr/>
                    <a:lstStyle/>
                    <a:p>
                      <a:pPr algn="ctr"/>
                      <a:r>
                        <a:rPr lang="en-US" sz="2200" dirty="0">
                          <a:latin typeface="Calibri" panose="020F0502020204030204" pitchFamily="34" charset="0"/>
                          <a:cs typeface="Calibri" panose="020F0502020204030204" pitchFamily="34" charset="0"/>
                        </a:rPr>
                        <a:t>1.</a:t>
                      </a:r>
                    </a:p>
                  </a:txBody>
                  <a:tcPr anchor="ctr"/>
                </a:tc>
                <a:tc>
                  <a:txBody>
                    <a:bodyPr/>
                    <a:lstStyle/>
                    <a:p>
                      <a:pPr algn="l"/>
                      <a:r>
                        <a:rPr lang="en-US" sz="2200"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0">
                <a:tc>
                  <a:txBody>
                    <a:bodyPr/>
                    <a:lstStyle/>
                    <a:p>
                      <a:pPr algn="ctr"/>
                      <a:r>
                        <a:rPr lang="en-US" sz="2200" dirty="0">
                          <a:latin typeface="Calibri" panose="020F0502020204030204" pitchFamily="34" charset="0"/>
                          <a:cs typeface="Calibri" panose="020F0502020204030204" pitchFamily="34" charset="0"/>
                        </a:rPr>
                        <a:t>2.</a:t>
                      </a:r>
                    </a:p>
                  </a:txBody>
                  <a:tcPr anchor="ctr"/>
                </a:tc>
                <a:tc>
                  <a:txBody>
                    <a:bodyPr/>
                    <a:lstStyle/>
                    <a:p>
                      <a:pPr algn="l"/>
                      <a:r>
                        <a:rPr lang="en-US" sz="2200"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0">
                <a:tc>
                  <a:txBody>
                    <a:bodyPr/>
                    <a:lstStyle/>
                    <a:p>
                      <a:pPr algn="ctr"/>
                      <a:r>
                        <a:rPr lang="en-US" sz="2200" dirty="0">
                          <a:latin typeface="Calibri" panose="020F0502020204030204" pitchFamily="34" charset="0"/>
                          <a:cs typeface="Calibri" panose="020F0502020204030204" pitchFamily="34" charset="0"/>
                        </a:rPr>
                        <a:t>3.</a:t>
                      </a:r>
                    </a:p>
                  </a:txBody>
                  <a:tcPr anchor="ctr"/>
                </a:tc>
                <a:tc>
                  <a:txBody>
                    <a:bodyPr/>
                    <a:lstStyle/>
                    <a:p>
                      <a:pPr algn="l"/>
                      <a:r>
                        <a:rPr lang="en-US" sz="2200" dirty="0">
                          <a:latin typeface="Calibri" panose="020F0502020204030204" pitchFamily="34" charset="0"/>
                          <a:cs typeface="Calibri" panose="020F0502020204030204" pitchFamily="34" charset="0"/>
                        </a:rPr>
                        <a:t>Claim of deity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2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0">
                <a:tc>
                  <a:txBody>
                    <a:bodyPr/>
                    <a:lstStyle/>
                    <a:p>
                      <a:pPr algn="ctr"/>
                      <a:r>
                        <a:rPr lang="en-US" sz="2200" dirty="0">
                          <a:latin typeface="Calibri" panose="020F0502020204030204" pitchFamily="34" charset="0"/>
                          <a:cs typeface="Calibri" panose="020F0502020204030204" pitchFamily="34" charset="0"/>
                        </a:rPr>
                        <a:t>4.</a:t>
                      </a:r>
                    </a:p>
                  </a:txBody>
                  <a:tcPr anchor="ctr"/>
                </a:tc>
                <a:tc>
                  <a:txBody>
                    <a:bodyPr/>
                    <a:lstStyle/>
                    <a:p>
                      <a:pPr algn="l"/>
                      <a:r>
                        <a:rPr lang="en-US" sz="22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2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0">
                <a:tc>
                  <a:txBody>
                    <a:bodyPr/>
                    <a:lstStyle/>
                    <a:p>
                      <a:pPr algn="ctr"/>
                      <a:r>
                        <a:rPr lang="en-US" sz="2200" dirty="0">
                          <a:latin typeface="Calibri" panose="020F0502020204030204" pitchFamily="34" charset="0"/>
                          <a:cs typeface="Calibri" panose="020F0502020204030204" pitchFamily="34" charset="0"/>
                        </a:rPr>
                        <a:t>5.</a:t>
                      </a:r>
                    </a:p>
                  </a:txBody>
                  <a:tcPr anchor="ctr"/>
                </a:tc>
                <a:tc>
                  <a:txBody>
                    <a:bodyPr/>
                    <a:lstStyle/>
                    <a:p>
                      <a:pPr algn="l"/>
                      <a:r>
                        <a:rPr lang="en-US" sz="22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2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0">
                <a:tc>
                  <a:txBody>
                    <a:bodyPr/>
                    <a:lstStyle/>
                    <a:p>
                      <a:pPr algn="ctr"/>
                      <a:r>
                        <a:rPr lang="en-US" sz="2200" dirty="0">
                          <a:latin typeface="Calibri" panose="020F0502020204030204" pitchFamily="34" charset="0"/>
                          <a:cs typeface="Calibri" panose="020F0502020204030204" pitchFamily="34" charset="0"/>
                        </a:rPr>
                        <a:t>6.</a:t>
                      </a:r>
                    </a:p>
                  </a:txBody>
                  <a:tcPr anchor="ctr"/>
                </a:tc>
                <a:tc>
                  <a:txBody>
                    <a:bodyPr/>
                    <a:lstStyle/>
                    <a:p>
                      <a:pPr algn="l"/>
                      <a:r>
                        <a:rPr lang="en-US" sz="22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200" dirty="0">
                          <a:latin typeface="Calibri" panose="020F0502020204030204" pitchFamily="34" charset="0"/>
                          <a:cs typeface="Calibri" panose="020F0502020204030204" pitchFamily="34" charset="0"/>
                        </a:rPr>
                        <a:t>Rev. 13:4</a:t>
                      </a:r>
                    </a:p>
                  </a:txBody>
                  <a:tcPr anchor="ctr"/>
                </a:tc>
                <a:extLst>
                  <a:ext uri="{0D108BD9-81ED-4DB2-BD59-A6C34878D82A}">
                    <a16:rowId xmlns:a16="http://schemas.microsoft.com/office/drawing/2014/main" val="443366115"/>
                  </a:ext>
                </a:extLst>
              </a:tr>
              <a:tr h="0">
                <a:tc>
                  <a:txBody>
                    <a:bodyPr/>
                    <a:lstStyle/>
                    <a:p>
                      <a:pPr algn="ctr"/>
                      <a:r>
                        <a:rPr lang="en-US" sz="2200" dirty="0">
                          <a:latin typeface="Calibri" panose="020F0502020204030204" pitchFamily="34" charset="0"/>
                          <a:cs typeface="Calibri" panose="020F0502020204030204" pitchFamily="34" charset="0"/>
                        </a:rPr>
                        <a:t>7.</a:t>
                      </a:r>
                    </a:p>
                  </a:txBody>
                  <a:tcPr anchor="ctr"/>
                </a:tc>
                <a:tc>
                  <a:txBody>
                    <a:bodyPr/>
                    <a:lstStyle/>
                    <a:p>
                      <a:pPr algn="l"/>
                      <a:r>
                        <a:rPr lang="en-US" sz="2200"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200"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0">
                <a:tc>
                  <a:txBody>
                    <a:bodyPr/>
                    <a:lstStyle/>
                    <a:p>
                      <a:pPr algn="ctr"/>
                      <a:r>
                        <a:rPr lang="en-US" sz="2200" dirty="0">
                          <a:latin typeface="Calibri" panose="020F0502020204030204" pitchFamily="34" charset="0"/>
                          <a:cs typeface="Calibri" panose="020F0502020204030204" pitchFamily="34" charset="0"/>
                        </a:rPr>
                        <a:t>8.</a:t>
                      </a:r>
                    </a:p>
                  </a:txBody>
                  <a:tcPr anchor="ctr"/>
                </a:tc>
                <a:tc>
                  <a:txBody>
                    <a:bodyPr/>
                    <a:lstStyle/>
                    <a:p>
                      <a:pPr algn="l"/>
                      <a:r>
                        <a:rPr lang="en-US" sz="2200" dirty="0">
                          <a:latin typeface="Calibri" panose="020F0502020204030204" pitchFamily="34" charset="0"/>
                          <a:cs typeface="Calibri" panose="020F0502020204030204" pitchFamily="34" charset="0"/>
                        </a:rPr>
                        <a:t>Head of a Church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200"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0">
                <a:tc>
                  <a:txBody>
                    <a:bodyPr/>
                    <a:lstStyle/>
                    <a:p>
                      <a:pPr algn="ctr"/>
                      <a:r>
                        <a:rPr lang="en-US" sz="2200" dirty="0">
                          <a:latin typeface="Calibri" panose="020F0502020204030204" pitchFamily="34" charset="0"/>
                          <a:cs typeface="Calibri" panose="020F0502020204030204" pitchFamily="34" charset="0"/>
                        </a:rPr>
                        <a:t>9.</a:t>
                      </a:r>
                    </a:p>
                  </a:txBody>
                  <a:tcPr anchor="ctr"/>
                </a:tc>
                <a:tc>
                  <a:txBody>
                    <a:bodyPr/>
                    <a:lstStyle/>
                    <a:p>
                      <a:pPr algn="l"/>
                      <a:r>
                        <a:rPr lang="en-US" sz="2200" dirty="0">
                          <a:latin typeface="Calibri" panose="020F0502020204030204" pitchFamily="34" charset="0"/>
                          <a:cs typeface="Calibri" panose="020F0502020204030204" pitchFamily="34" charset="0"/>
                        </a:rPr>
                        <a:t>Miracle worker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200"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0">
                <a:tc>
                  <a:txBody>
                    <a:bodyPr/>
                    <a:lstStyle/>
                    <a:p>
                      <a:pPr algn="ctr"/>
                      <a:r>
                        <a:rPr lang="en-US" sz="2200" dirty="0">
                          <a:latin typeface="Calibri" panose="020F0502020204030204" pitchFamily="34" charset="0"/>
                          <a:cs typeface="Calibri" panose="020F0502020204030204" pitchFamily="34" charset="0"/>
                        </a:rPr>
                        <a:t>10.</a:t>
                      </a:r>
                    </a:p>
                  </a:txBody>
                  <a:tcPr anchor="ctr"/>
                </a:tc>
                <a:tc>
                  <a:txBody>
                    <a:bodyPr/>
                    <a:lstStyle/>
                    <a:p>
                      <a:pPr algn="l"/>
                      <a:r>
                        <a:rPr lang="en-US" sz="22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2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r h="0">
                <a:tc>
                  <a:txBody>
                    <a:bodyPr/>
                    <a:lstStyle/>
                    <a:p>
                      <a:pPr algn="ctr"/>
                      <a:r>
                        <a:rPr lang="en-US" sz="2200" dirty="0">
                          <a:latin typeface="Calibri" panose="020F0502020204030204" pitchFamily="34" charset="0"/>
                          <a:cs typeface="Calibri" panose="020F0502020204030204" pitchFamily="34" charset="0"/>
                        </a:rPr>
                        <a:t>11.</a:t>
                      </a:r>
                    </a:p>
                  </a:txBody>
                  <a:tcPr anchor="ctr"/>
                </a:tc>
                <a:tc>
                  <a:txBody>
                    <a:bodyPr/>
                    <a:lstStyle/>
                    <a:p>
                      <a:pPr algn="l"/>
                      <a:r>
                        <a:rPr lang="en-US" sz="2200" dirty="0">
                          <a:latin typeface="Calibri" panose="020F0502020204030204" pitchFamily="34" charset="0"/>
                          <a:cs typeface="Calibri" panose="020F0502020204030204" pitchFamily="34" charset="0"/>
                        </a:rPr>
                        <a:t>Given a throne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Rev. 3:21</a:t>
                      </a:r>
                    </a:p>
                  </a:txBody>
                  <a:tcPr anchor="ctr"/>
                </a:tc>
                <a:tc>
                  <a:txBody>
                    <a:bodyPr/>
                    <a:lstStyle/>
                    <a:p>
                      <a:pPr algn="ctr"/>
                      <a:r>
                        <a:rPr lang="en-US" sz="2200" dirty="0">
                          <a:latin typeface="Calibri" panose="020F0502020204030204" pitchFamily="34" charset="0"/>
                          <a:cs typeface="Calibri" panose="020F0502020204030204" pitchFamily="34" charset="0"/>
                        </a:rPr>
                        <a:t>Rev. 13:2</a:t>
                      </a:r>
                    </a:p>
                  </a:txBody>
                  <a:tcPr anchor="ctr"/>
                </a:tc>
                <a:extLst>
                  <a:ext uri="{0D108BD9-81ED-4DB2-BD59-A6C34878D82A}">
                    <a16:rowId xmlns:a16="http://schemas.microsoft.com/office/drawing/2014/main" val="2820067115"/>
                  </a:ext>
                </a:extLst>
              </a:tr>
            </a:tbl>
          </a:graphicData>
        </a:graphic>
      </p:graphicFrame>
    </p:spTree>
    <p:extLst>
      <p:ext uri="{BB962C8B-B14F-4D97-AF65-F5344CB8AC3E}">
        <p14:creationId xmlns:p14="http://schemas.microsoft.com/office/powerpoint/2010/main" val="693492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088946049"/>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30660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89ED33-AC9C-D485-3B3D-74C528364182}"/>
              </a:ext>
            </a:extLst>
          </p:cNvPr>
          <p:cNvSpPr txBox="1">
            <a:spLocks noChangeArrowheads="1"/>
          </p:cNvSpPr>
          <p:nvPr/>
        </p:nvSpPr>
        <p:spPr>
          <a:xfrm>
            <a:off x="3467100" y="152400"/>
            <a:ext cx="5257800" cy="685800"/>
          </a:xfrm>
          <a:prstGeom prst="rect">
            <a:avLst/>
          </a:prstGeom>
        </p:spPr>
        <p:txBody>
          <a:bodyPr>
            <a:normAutofit fontScale="97500"/>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solidFill>
                  <a:srgbClr val="00FFFF"/>
                </a:solidFill>
                <a:effectLst>
                  <a:outerShdw blurRad="38100" dist="38100" dir="2700000" algn="tl">
                    <a:srgbClr val="000000">
                      <a:alpha val="43137"/>
                    </a:srgbClr>
                  </a:outerShdw>
                </a:effectLst>
              </a:rPr>
              <a:t>ISRAEL’S FOUR TEMPLES</a:t>
            </a:r>
          </a:p>
        </p:txBody>
      </p:sp>
      <p:sp>
        <p:nvSpPr>
          <p:cNvPr id="5" name="Rectangle 3">
            <a:extLst>
              <a:ext uri="{FF2B5EF4-FFF2-40B4-BE49-F238E27FC236}">
                <a16:creationId xmlns:a16="http://schemas.microsoft.com/office/drawing/2014/main" id="{517B6FAF-5FBA-661B-8375-A8CA2578FE16}"/>
              </a:ext>
            </a:extLst>
          </p:cNvPr>
          <p:cNvSpPr txBox="1">
            <a:spLocks noChangeArrowheads="1"/>
          </p:cNvSpPr>
          <p:nvPr/>
        </p:nvSpPr>
        <p:spPr>
          <a:xfrm>
            <a:off x="1028700" y="1343135"/>
            <a:ext cx="10134600" cy="4171731"/>
          </a:xfrm>
          <a:prstGeom prst="rect">
            <a:avLst/>
          </a:prstGeom>
          <a:noFill/>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1500" indent="-571500">
              <a:spcBef>
                <a:spcPts val="0"/>
              </a:spcBef>
              <a:spcAft>
                <a:spcPts val="3600"/>
              </a:spcAft>
              <a:buClr>
                <a:srgbClr val="00FFFF"/>
              </a:buClr>
              <a:buSzPct val="100000"/>
              <a:buFont typeface="Wingdings" panose="05000000000000000000" pitchFamily="2" charset="2"/>
              <a:buAutoNum type="arabicPeriod"/>
            </a:pPr>
            <a:r>
              <a:rPr lang="en-US" kern="0" dirty="0">
                <a:solidFill>
                  <a:srgbClr val="FFFFFF"/>
                </a:solidFill>
                <a:latin typeface="Calibri"/>
                <a:cs typeface="Calibri"/>
              </a:rPr>
              <a:t>Solomon’s pre-exilic temple (Kings and Chronicles)</a:t>
            </a:r>
          </a:p>
          <a:p>
            <a:pPr marL="571500" indent="-571500">
              <a:spcBef>
                <a:spcPts val="0"/>
              </a:spcBef>
              <a:spcAft>
                <a:spcPts val="3600"/>
              </a:spcAft>
              <a:buClr>
                <a:srgbClr val="00FFFF"/>
              </a:buClr>
              <a:buSzPct val="100000"/>
              <a:buFont typeface="Wingdings" panose="05000000000000000000" pitchFamily="2" charset="2"/>
              <a:buAutoNum type="arabicPeriod"/>
            </a:pPr>
            <a:r>
              <a:rPr lang="en-US" kern="0" dirty="0">
                <a:solidFill>
                  <a:srgbClr val="FFFFFF"/>
                </a:solidFill>
                <a:latin typeface="Calibri"/>
                <a:cs typeface="Calibri"/>
              </a:rPr>
              <a:t>Zerubbabel’s post exilic temple (Ezra 1-6; John 2:20)</a:t>
            </a:r>
          </a:p>
          <a:p>
            <a:pPr marL="571500" indent="-571500">
              <a:spcBef>
                <a:spcPts val="0"/>
              </a:spcBef>
              <a:spcAft>
                <a:spcPts val="3600"/>
              </a:spcAft>
              <a:buClr>
                <a:srgbClr val="00FFFF"/>
              </a:buClr>
              <a:buSzPct val="100000"/>
              <a:buFont typeface="Wingdings" panose="05000000000000000000" pitchFamily="2" charset="2"/>
              <a:buAutoNum type="arabicPeriod"/>
            </a:pPr>
            <a:r>
              <a:rPr lang="en-US" kern="0" dirty="0">
                <a:solidFill>
                  <a:srgbClr val="FFFFFF"/>
                </a:solidFill>
                <a:latin typeface="Calibri"/>
                <a:cs typeface="Calibri"/>
              </a:rPr>
              <a:t>Antichrist's temple (Dan. 9:27; Matt. 24:15; 2 Thess. 2:4; Rev. 11:1-2)</a:t>
            </a:r>
          </a:p>
          <a:p>
            <a:pPr marL="571500" indent="-571500">
              <a:spcBef>
                <a:spcPts val="0"/>
              </a:spcBef>
              <a:spcAft>
                <a:spcPts val="3600"/>
              </a:spcAft>
              <a:buClr>
                <a:srgbClr val="00FFFF"/>
              </a:buClr>
              <a:buSzPct val="100000"/>
              <a:buFont typeface="Wingdings" panose="05000000000000000000" pitchFamily="2" charset="2"/>
              <a:buAutoNum type="arabicPeriod"/>
            </a:pPr>
            <a:r>
              <a:rPr lang="en-US" kern="0" dirty="0">
                <a:solidFill>
                  <a:srgbClr val="FFFFFF"/>
                </a:solidFill>
                <a:latin typeface="Calibri"/>
                <a:cs typeface="Calibri"/>
              </a:rPr>
              <a:t> Millennial temple (Ezek. 40-48)</a:t>
            </a:r>
            <a:endParaRPr lang="en-US" altLang="en-US" kern="0" dirty="0">
              <a:solidFill>
                <a:srgbClr val="FFFFFF"/>
              </a:solidFill>
              <a:cs typeface="Calibri"/>
            </a:endParaRPr>
          </a:p>
        </p:txBody>
      </p:sp>
    </p:spTree>
    <p:extLst>
      <p:ext uri="{BB962C8B-B14F-4D97-AF65-F5344CB8AC3E}">
        <p14:creationId xmlns:p14="http://schemas.microsoft.com/office/powerpoint/2010/main" val="4046530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1E3C70-8284-F1CA-BA7D-3A57BCC92C99}"/>
              </a:ext>
            </a:extLst>
          </p:cNvPr>
          <p:cNvPicPr>
            <a:picLocks noChangeAspect="1"/>
          </p:cNvPicPr>
          <p:nvPr/>
        </p:nvPicPr>
        <p:blipFill>
          <a:blip r:embed="rId2"/>
          <a:stretch>
            <a:fillRect/>
          </a:stretch>
        </p:blipFill>
        <p:spPr>
          <a:xfrm>
            <a:off x="1889395" y="136874"/>
            <a:ext cx="8413209" cy="658425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2204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3785887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3867575384"/>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168671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926720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401977056"/>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608631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CC1DB-83B2-4D75-AB4F-92697AEC34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33248" y="0"/>
            <a:ext cx="10949152"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13:5</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There was given to him a mouth speaking arrogant words and blasphemies, and authority to act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forty-two months</a:t>
            </a:r>
            <a:r>
              <a:rPr lang="en-US" sz="3600" dirty="0">
                <a:effectLst>
                  <a:outerShdw blurRad="38100" dist="38100" dir="2700000" algn="tl">
                    <a:srgbClr val="000000">
                      <a:alpha val="43137"/>
                    </a:srgbClr>
                  </a:outerShdw>
                </a:effectLst>
                <a:latin typeface="Calibri" panose="020F0502020204030204" pitchFamily="34" charset="0"/>
              </a:rPr>
              <a:t> was given to him.”</a:t>
            </a:r>
          </a:p>
        </p:txBody>
      </p:sp>
      <p:pic>
        <p:nvPicPr>
          <p:cNvPr id="3" name="Picture 2">
            <a:extLst>
              <a:ext uri="{FF2B5EF4-FFF2-40B4-BE49-F238E27FC236}">
                <a16:creationId xmlns:a16="http://schemas.microsoft.com/office/drawing/2014/main" id="{98609507-C552-4135-8936-804C6E1B6F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3674" y="2514600"/>
            <a:ext cx="3024652" cy="2286000"/>
          </a:xfrm>
          <a:prstGeom prst="rect">
            <a:avLst/>
          </a:prstGeom>
          <a:ln w="19050">
            <a:solidFill>
              <a:schemeClr val="tx1"/>
            </a:solidFill>
          </a:ln>
        </p:spPr>
      </p:pic>
    </p:spTree>
    <p:extLst>
      <p:ext uri="{BB962C8B-B14F-4D97-AF65-F5344CB8AC3E}">
        <p14:creationId xmlns:p14="http://schemas.microsoft.com/office/powerpoint/2010/main" val="254962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37A142-4AE7-479E-ACFD-77535FA43D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FF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Arial" panose="020B0604020202020204" pitchFamily="34" charset="0"/>
              </a:rPr>
              <a:t>Daniel 7:25</a:t>
            </a:r>
          </a:p>
          <a:p>
            <a:pPr algn="just">
              <a:spcBef>
                <a:spcPts val="0"/>
              </a:spcBef>
              <a:spcAft>
                <a:spcPts val="0"/>
              </a:spcAft>
            </a:pPr>
            <a:r>
              <a:rPr lang="en-US" sz="3600" dirty="0">
                <a:latin typeface="Calibri" panose="020F0502020204030204" pitchFamily="34" charset="0"/>
                <a:cs typeface="Calibri" panose="020F0502020204030204" pitchFamily="34" charset="0"/>
              </a:rPr>
              <a:t>“He will speak out against the Most High and wear down the saints of the Highest One, and he will intend to make alterations in times and in law; and they will be given into his hand for a </a:t>
            </a:r>
            <a:r>
              <a:rPr lang="en-US" sz="3600" b="1" u="sng" dirty="0">
                <a:solidFill>
                  <a:srgbClr val="FFFFCC"/>
                </a:solidFill>
                <a:latin typeface="Calibri" panose="020F0502020204030204" pitchFamily="34" charset="0"/>
                <a:cs typeface="Calibri" panose="020F0502020204030204" pitchFamily="34" charset="0"/>
              </a:rPr>
              <a:t>time, times, and half a time</a:t>
            </a:r>
            <a:r>
              <a:rPr lang="en-US" sz="36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74ABC2F6-AF90-ACC4-5B8A-66DA6A553524}"/>
              </a:ext>
            </a:extLst>
          </p:cNvPr>
          <p:cNvPicPr>
            <a:picLocks noChangeAspect="1"/>
          </p:cNvPicPr>
          <p:nvPr/>
        </p:nvPicPr>
        <p:blipFill>
          <a:blip r:embed="rId3"/>
          <a:stretch>
            <a:fillRect/>
          </a:stretch>
        </p:blipFill>
        <p:spPr>
          <a:xfrm>
            <a:off x="4725086" y="3048000"/>
            <a:ext cx="2741829" cy="1828800"/>
          </a:xfrm>
          <a:prstGeom prst="rect">
            <a:avLst/>
          </a:prstGeom>
          <a:ln>
            <a:solidFill>
              <a:schemeClr val="tx1"/>
            </a:solidFill>
          </a:ln>
        </p:spPr>
      </p:pic>
    </p:spTree>
    <p:extLst>
      <p:ext uri="{BB962C8B-B14F-4D97-AF65-F5344CB8AC3E}">
        <p14:creationId xmlns:p14="http://schemas.microsoft.com/office/powerpoint/2010/main" val="835481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1E3C70-8284-F1CA-BA7D-3A57BCC92C99}"/>
              </a:ext>
            </a:extLst>
          </p:cNvPr>
          <p:cNvPicPr>
            <a:picLocks noChangeAspect="1"/>
          </p:cNvPicPr>
          <p:nvPr/>
        </p:nvPicPr>
        <p:blipFill>
          <a:blip r:embed="rId2"/>
          <a:stretch>
            <a:fillRect/>
          </a:stretch>
        </p:blipFill>
        <p:spPr>
          <a:xfrm>
            <a:off x="1889395" y="136874"/>
            <a:ext cx="8413209" cy="658425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0880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521953924"/>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80172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1524001" y="0"/>
            <a:ext cx="9144000" cy="3048000"/>
          </a:xfrm>
        </p:spPr>
        <p:txBody>
          <a:bodyPr/>
          <a:lstStyle/>
          <a:p>
            <a:pPr marL="0" indent="0" algn="ctr" eaLnBrk="1" hangingPunct="1">
              <a:spcBef>
                <a:spcPts val="0"/>
              </a:spcBef>
              <a:spcAft>
                <a:spcPts val="1200"/>
              </a:spcAft>
              <a:buNone/>
            </a:pPr>
            <a:r>
              <a:rPr lang="en-US" sz="4000" dirty="0">
                <a:solidFill>
                  <a:srgbClr val="00FFFF"/>
                </a:solidFill>
                <a:ea typeface="+mj-ea"/>
                <a:cs typeface="Calibri" panose="020F0502020204030204" pitchFamily="34" charset="0"/>
              </a:rPr>
              <a:t>Ephesians 4:30 </a:t>
            </a:r>
          </a:p>
          <a:p>
            <a:pPr marL="0" indent="0" algn="just" eaLnBrk="1" hangingPunct="1">
              <a:spcBef>
                <a:spcPts val="0"/>
              </a:spcBef>
              <a:buNone/>
            </a:pPr>
            <a:r>
              <a:rPr lang="en-US" sz="3600" dirty="0">
                <a:cs typeface="Calibri" panose="020F0502020204030204" pitchFamily="34" charset="0"/>
              </a:rPr>
              <a:t>“Do not grieve the </a:t>
            </a:r>
            <a:r>
              <a:rPr lang="en-US" sz="3600" b="1" u="sng" dirty="0">
                <a:solidFill>
                  <a:srgbClr val="FFFFCC"/>
                </a:solidFill>
                <a:cs typeface="Calibri" panose="020F0502020204030204" pitchFamily="34" charset="0"/>
              </a:rPr>
              <a:t>Holy Spirit of God</a:t>
            </a:r>
            <a:r>
              <a:rPr lang="en-US" sz="3600" dirty="0">
                <a:cs typeface="Calibri" panose="020F0502020204030204" pitchFamily="34" charset="0"/>
              </a:rPr>
              <a:t>, by whom you were </a:t>
            </a:r>
            <a:r>
              <a:rPr lang="en-US" sz="3600" b="1" u="sng" dirty="0">
                <a:solidFill>
                  <a:srgbClr val="FFFFCC"/>
                </a:solidFill>
                <a:cs typeface="Calibri" panose="020F0502020204030204" pitchFamily="34" charset="0"/>
              </a:rPr>
              <a:t>sealed for the day of redemption</a:t>
            </a:r>
            <a:r>
              <a:rPr lang="en-US" sz="3600" dirty="0">
                <a:cs typeface="Calibri" panose="020F0502020204030204" pitchFamily="34" charset="0"/>
              </a:rPr>
              <a:t>.”</a:t>
            </a:r>
          </a:p>
          <a:p>
            <a:pPr marL="0" indent="0" algn="just" eaLnBrk="1" hangingPunct="1">
              <a:spcBef>
                <a:spcPts val="0"/>
              </a:spcBef>
              <a:buNone/>
            </a:pPr>
            <a:endParaRPr lang="en-US" sz="3600" dirty="0">
              <a:cs typeface="Calibri" panose="020F0502020204030204" pitchFamily="34" charset="0"/>
            </a:endParaRPr>
          </a:p>
        </p:txBody>
      </p:sp>
      <p:pic>
        <p:nvPicPr>
          <p:cNvPr id="3" name="Picture 2">
            <a:extLst>
              <a:ext uri="{FF2B5EF4-FFF2-40B4-BE49-F238E27FC236}">
                <a16:creationId xmlns:a16="http://schemas.microsoft.com/office/drawing/2014/main" id="{4501613B-DBFC-791F-B511-DA44A7328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2936" y="2514600"/>
            <a:ext cx="2246128" cy="2286000"/>
          </a:xfrm>
          <a:prstGeom prst="rect">
            <a:avLst/>
          </a:prstGeom>
        </p:spPr>
      </p:pic>
    </p:spTree>
    <p:extLst>
      <p:ext uri="{BB962C8B-B14F-4D97-AF65-F5344CB8AC3E}">
        <p14:creationId xmlns:p14="http://schemas.microsoft.com/office/powerpoint/2010/main" val="337972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And he causes all</a:t>
            </a:r>
            <a:r>
              <a:rPr lang="en-US" sz="3300" dirty="0">
                <a:effectLst>
                  <a:outerShdw blurRad="38100" dist="38100" dir="2700000" algn="tl">
                    <a:srgbClr val="000000">
                      <a:alpha val="43137"/>
                    </a:srgbClr>
                  </a:outerShdw>
                </a:effectLst>
                <a:latin typeface="Calibri" panose="020F0502020204030204" pitchFamily="34" charset="0"/>
              </a:rPr>
              <a:t>, the small and the great, and the rich and the poor, and the free men and the slaves,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to be given a mark on their right hand or on their forehead</a:t>
            </a:r>
            <a:r>
              <a:rPr lang="en-US" sz="3300" dirty="0">
                <a:effectLst>
                  <a:outerShdw blurRad="38100" dist="38100" dir="2700000" algn="tl">
                    <a:srgbClr val="000000">
                      <a:alpha val="43137"/>
                    </a:srgbClr>
                  </a:outerShdw>
                </a:effectLst>
                <a:latin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4367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586752235"/>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705294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1E3C70-8284-F1CA-BA7D-3A57BCC92C99}"/>
              </a:ext>
            </a:extLst>
          </p:cNvPr>
          <p:cNvPicPr>
            <a:picLocks noChangeAspect="1"/>
          </p:cNvPicPr>
          <p:nvPr/>
        </p:nvPicPr>
        <p:blipFill>
          <a:blip r:embed="rId2"/>
          <a:stretch>
            <a:fillRect/>
          </a:stretch>
        </p:blipFill>
        <p:spPr>
          <a:xfrm>
            <a:off x="1889395" y="136874"/>
            <a:ext cx="8413209" cy="658425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706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a:t>
            </a:r>
            <a:r>
              <a:rPr lang="en-US" altLang="en-US" sz="3600">
                <a:effectLst>
                  <a:outerShdw blurRad="38100" dist="38100" dir="2700000" algn="tl">
                    <a:srgbClr val="000000">
                      <a:alpha val="43137"/>
                    </a:srgbClr>
                  </a:outerShdw>
                </a:effectLst>
                <a:cs typeface="Calibri" panose="020F0502020204030204" pitchFamily="34" charset="0"/>
              </a:rPr>
              <a:t>Thessalonians 2:1-12</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a:t>
            </a:r>
            <a:r>
              <a:rPr lang="en-US">
                <a:effectLst>
                  <a:outerShdw blurRad="38100" dist="38100" dir="2700000" algn="tl">
                    <a:srgbClr val="000000">
                      <a:alpha val="43137"/>
                    </a:srgbClr>
                  </a:outerShdw>
                </a:effectLst>
                <a:cs typeface="Calibri" panose="020F0502020204030204" pitchFamily="34" charset="0"/>
              </a:rPr>
              <a:t>2:3a)</a:t>
            </a:r>
            <a:endParaRPr lang="en-US" dirty="0">
              <a:effectLst>
                <a:outerShdw blurRad="38100" dist="38100" dir="2700000" algn="tl">
                  <a:srgbClr val="000000">
                    <a:alpha val="43137"/>
                  </a:srgbClr>
                </a:outerShdw>
              </a:effectLst>
              <a:cs typeface="Calibri" panose="020F0502020204030204" pitchFamily="34" charset="0"/>
            </a:endParaRP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 with the many for one week</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318749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3300396233"/>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624713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0292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870706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E358D-C40E-A9C5-3128-E384F49A1D1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ED32402-7109-11E2-E752-4D20B5A7BB24}"/>
              </a:ext>
            </a:extLst>
          </p:cNvPr>
          <p:cNvPicPr>
            <a:picLocks noChangeAspect="1"/>
          </p:cNvPicPr>
          <p:nvPr/>
        </p:nvPicPr>
        <p:blipFill>
          <a:blip r:embed="rId2"/>
          <a:stretch>
            <a:fillRect/>
          </a:stretch>
        </p:blipFill>
        <p:spPr>
          <a:xfrm>
            <a:off x="2010784" y="228600"/>
            <a:ext cx="8170433" cy="6400800"/>
          </a:xfrm>
          <a:prstGeom prst="rect">
            <a:avLst/>
          </a:prstGeom>
          <a:ln>
            <a:solidFill>
              <a:schemeClr val="tx1"/>
            </a:solidFill>
          </a:ln>
        </p:spPr>
      </p:pic>
    </p:spTree>
    <p:extLst>
      <p:ext uri="{BB962C8B-B14F-4D97-AF65-F5344CB8AC3E}">
        <p14:creationId xmlns:p14="http://schemas.microsoft.com/office/powerpoint/2010/main" val="2377931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093412036"/>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107426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worship the King</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526193584"/>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686069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9475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[the Tribulation]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26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140527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9350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801314"/>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337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C1BDC5B-B59F-4CEA-BD87-A71C4C3A9917}"/>
              </a:ext>
            </a:extLst>
          </p:cNvPr>
          <p:cNvSpPr>
            <a:spLocks noGrp="1" noChangeArrowheads="1"/>
          </p:cNvSpPr>
          <p:nvPr>
            <p:ph type="title" idx="4294967295"/>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Test the Spirits</a:t>
            </a:r>
          </a:p>
        </p:txBody>
      </p:sp>
      <p:sp>
        <p:nvSpPr>
          <p:cNvPr id="7171" name="Rectangle 3">
            <a:extLst>
              <a:ext uri="{FF2B5EF4-FFF2-40B4-BE49-F238E27FC236}">
                <a16:creationId xmlns:a16="http://schemas.microsoft.com/office/drawing/2014/main" id="{5FE77F98-14F9-4283-984D-97CA9860ACB2}"/>
              </a:ext>
            </a:extLst>
          </p:cNvPr>
          <p:cNvSpPr>
            <a:spLocks noGrp="1" noChangeArrowheads="1"/>
          </p:cNvSpPr>
          <p:nvPr>
            <p:ph type="body" idx="4294967295"/>
          </p:nvPr>
        </p:nvSpPr>
        <p:spPr>
          <a:xfrm>
            <a:off x="2209801" y="1143000"/>
            <a:ext cx="4038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Deut. 13:1-5</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Isa. 8:19-20</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Acts 17:11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Gal. 1:8-9</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Thess. 5:20-21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John 4:1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Rev. 2:2</a:t>
            </a:r>
          </a:p>
        </p:txBody>
      </p:sp>
      <p:pic>
        <p:nvPicPr>
          <p:cNvPr id="1026" name="Picture 2" descr="Image result">
            <a:extLst>
              <a:ext uri="{FF2B5EF4-FFF2-40B4-BE49-F238E27FC236}">
                <a16:creationId xmlns:a16="http://schemas.microsoft.com/office/drawing/2014/main" id="{C9FBB8EE-4B18-4138-A61D-F097A6A1ED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1" y="1600200"/>
            <a:ext cx="39565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4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831EB-21BB-30EA-EFC0-80F52452209A}"/>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A34A68BE-29EA-EF11-C83E-D39FFB59FAAE}"/>
              </a:ext>
            </a:extLst>
          </p:cNvPr>
          <p:cNvSpPr>
            <a:spLocks noGrp="1" noChangeArrowheads="1"/>
          </p:cNvSpPr>
          <p:nvPr>
            <p:ph type="title" idx="4294967295"/>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Test the Spirits</a:t>
            </a:r>
          </a:p>
        </p:txBody>
      </p:sp>
      <p:sp>
        <p:nvSpPr>
          <p:cNvPr id="7171" name="Rectangle 3">
            <a:extLst>
              <a:ext uri="{FF2B5EF4-FFF2-40B4-BE49-F238E27FC236}">
                <a16:creationId xmlns:a16="http://schemas.microsoft.com/office/drawing/2014/main" id="{2A46F31E-6AD5-654C-97FB-F582DECE5CAC}"/>
              </a:ext>
            </a:extLst>
          </p:cNvPr>
          <p:cNvSpPr>
            <a:spLocks noGrp="1" noChangeArrowheads="1"/>
          </p:cNvSpPr>
          <p:nvPr>
            <p:ph type="body" idx="4294967295"/>
          </p:nvPr>
        </p:nvSpPr>
        <p:spPr>
          <a:xfrm>
            <a:off x="2209801" y="1143000"/>
            <a:ext cx="4038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Deut. 13:1-5</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Isa. 8:19-20</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Acts 17:11</a:t>
            </a:r>
          </a:p>
          <a:p>
            <a:pPr marL="461963" indent="-461963">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Gal. 1:8-9</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Thess. 5:20-21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John 4:1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Rev. 2:2</a:t>
            </a:r>
          </a:p>
        </p:txBody>
      </p:sp>
      <p:pic>
        <p:nvPicPr>
          <p:cNvPr id="1026" name="Picture 2" descr="Image result">
            <a:extLst>
              <a:ext uri="{FF2B5EF4-FFF2-40B4-BE49-F238E27FC236}">
                <a16:creationId xmlns:a16="http://schemas.microsoft.com/office/drawing/2014/main" id="{ED89CECB-A1DD-9BCA-C1FE-3DD1D34A5E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1" y="1600200"/>
            <a:ext cx="39565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223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545108"/>
          </a:xfrm>
          <a:prstGeom prst="rect">
            <a:avLst/>
          </a:prstGeom>
          <a:noFill/>
        </p:spPr>
        <p:txBody>
          <a:bodyPr wrap="square">
            <a:spAutoFit/>
          </a:bodyPr>
          <a:lstStyle/>
          <a:p>
            <a:pPr marL="0" marR="0"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1:6–9 </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47623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AF7DE-C92E-FA1D-5523-AED216EEADB5}"/>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20A8E964-8EF1-11EA-5E4E-5DB5A860DCB0}"/>
              </a:ext>
            </a:extLst>
          </p:cNvPr>
          <p:cNvSpPr>
            <a:spLocks noGrp="1" noChangeArrowheads="1"/>
          </p:cNvSpPr>
          <p:nvPr>
            <p:ph type="title" idx="4294967295"/>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Test the Spirits</a:t>
            </a:r>
          </a:p>
        </p:txBody>
      </p:sp>
      <p:sp>
        <p:nvSpPr>
          <p:cNvPr id="7171" name="Rectangle 3">
            <a:extLst>
              <a:ext uri="{FF2B5EF4-FFF2-40B4-BE49-F238E27FC236}">
                <a16:creationId xmlns:a16="http://schemas.microsoft.com/office/drawing/2014/main" id="{C311A146-4DD3-A574-82E2-4D9405BBD9B4}"/>
              </a:ext>
            </a:extLst>
          </p:cNvPr>
          <p:cNvSpPr>
            <a:spLocks noGrp="1" noChangeArrowheads="1"/>
          </p:cNvSpPr>
          <p:nvPr>
            <p:ph type="body" idx="4294967295"/>
          </p:nvPr>
        </p:nvSpPr>
        <p:spPr>
          <a:xfrm>
            <a:off x="2209801" y="1143000"/>
            <a:ext cx="4038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Deut. 13:1-5</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Isa. 8:19-20</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Acts 17:11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Gal. 1:8-9</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Thess. 5:20-21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John 4:1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Rev. 2:2</a:t>
            </a:r>
          </a:p>
        </p:txBody>
      </p:sp>
      <p:pic>
        <p:nvPicPr>
          <p:cNvPr id="1026" name="Picture 2" descr="Image result">
            <a:extLst>
              <a:ext uri="{FF2B5EF4-FFF2-40B4-BE49-F238E27FC236}">
                <a16:creationId xmlns:a16="http://schemas.microsoft.com/office/drawing/2014/main" id="{89C339AF-2D38-CC15-5C4C-A56902121DC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1" y="1600200"/>
            <a:ext cx="39565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864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937A7-299A-A54F-61AA-8C37A4A92E03}"/>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149103FC-1C32-C075-355D-8ABA3A6D0757}"/>
              </a:ext>
            </a:extLst>
          </p:cNvPr>
          <p:cNvSpPr>
            <a:spLocks noGrp="1" noChangeArrowheads="1"/>
          </p:cNvSpPr>
          <p:nvPr>
            <p:ph type="title" idx="4294967295"/>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Test the Spirits</a:t>
            </a:r>
          </a:p>
        </p:txBody>
      </p:sp>
      <p:sp>
        <p:nvSpPr>
          <p:cNvPr id="7171" name="Rectangle 3">
            <a:extLst>
              <a:ext uri="{FF2B5EF4-FFF2-40B4-BE49-F238E27FC236}">
                <a16:creationId xmlns:a16="http://schemas.microsoft.com/office/drawing/2014/main" id="{64DCFB9B-5685-8622-C87D-AD308EFB381D}"/>
              </a:ext>
            </a:extLst>
          </p:cNvPr>
          <p:cNvSpPr>
            <a:spLocks noGrp="1" noChangeArrowheads="1"/>
          </p:cNvSpPr>
          <p:nvPr>
            <p:ph type="body" idx="4294967295"/>
          </p:nvPr>
        </p:nvSpPr>
        <p:spPr>
          <a:xfrm>
            <a:off x="2209801" y="1143000"/>
            <a:ext cx="4038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Deut. 13:1-5</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Isa. 8:19-20</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Acts 17:11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Gal. 1:8-9</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Thess. 5:20-21</a:t>
            </a:r>
          </a:p>
          <a:p>
            <a:pPr marL="461963" indent="-461963">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1 John 4:1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Rev. 2:2</a:t>
            </a:r>
          </a:p>
        </p:txBody>
      </p:sp>
      <p:pic>
        <p:nvPicPr>
          <p:cNvPr id="1026" name="Picture 2" descr="Image result">
            <a:extLst>
              <a:ext uri="{FF2B5EF4-FFF2-40B4-BE49-F238E27FC236}">
                <a16:creationId xmlns:a16="http://schemas.microsoft.com/office/drawing/2014/main" id="{CD3FC295-DE20-056C-8DCC-57879BE4A4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1" y="1600200"/>
            <a:ext cx="39565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73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do not believe every spirit, but test the spirits to see whether they are from God, because many false prophets have gone out into the world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95B8ACD-4AED-4CCD-B56F-924229A9287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49356" y="2590800"/>
            <a:ext cx="2093288" cy="2286000"/>
          </a:xfrm>
          <a:prstGeom prst="ellipse">
            <a:avLst/>
          </a:prstGeom>
        </p:spPr>
      </p:pic>
    </p:spTree>
    <p:extLst>
      <p:ext uri="{BB962C8B-B14F-4D97-AF65-F5344CB8AC3E}">
        <p14:creationId xmlns:p14="http://schemas.microsoft.com/office/powerpoint/2010/main" val="3641689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EC35-9207-4506-B142-1EA028570B67}"/>
              </a:ext>
            </a:extLst>
          </p:cNvPr>
          <p:cNvPicPr>
            <a:picLocks noChangeAspect="1"/>
          </p:cNvPicPr>
          <p:nvPr/>
        </p:nvPicPr>
        <p:blipFill>
          <a:blip r:embed="rId2"/>
          <a:stretch>
            <a:fillRect/>
          </a:stretch>
        </p:blipFill>
        <p:spPr>
          <a:xfrm>
            <a:off x="1981204" y="228600"/>
            <a:ext cx="8229599" cy="6400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D6F89-134B-0A30-AADD-0ECBC2F15EBF}"/>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2E8835A8-D069-6076-2C55-CDF2A2F474BB}"/>
              </a:ext>
            </a:extLst>
          </p:cNvPr>
          <p:cNvSpPr>
            <a:spLocks noGrp="1" noChangeArrowheads="1"/>
          </p:cNvSpPr>
          <p:nvPr>
            <p:ph type="title" idx="4294967295"/>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Test the Spirits</a:t>
            </a:r>
          </a:p>
        </p:txBody>
      </p:sp>
      <p:sp>
        <p:nvSpPr>
          <p:cNvPr id="7171" name="Rectangle 3">
            <a:extLst>
              <a:ext uri="{FF2B5EF4-FFF2-40B4-BE49-F238E27FC236}">
                <a16:creationId xmlns:a16="http://schemas.microsoft.com/office/drawing/2014/main" id="{C3F8C717-4B6E-2933-961B-27DC209369A8}"/>
              </a:ext>
            </a:extLst>
          </p:cNvPr>
          <p:cNvSpPr>
            <a:spLocks noGrp="1" noChangeArrowheads="1"/>
          </p:cNvSpPr>
          <p:nvPr>
            <p:ph type="body" idx="4294967295"/>
          </p:nvPr>
        </p:nvSpPr>
        <p:spPr>
          <a:xfrm>
            <a:off x="2209801" y="1143000"/>
            <a:ext cx="4038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Deut. 13:1-5</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Isa. 8:19-20</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Acts 17:11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Gal. 1:8-9</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Thess. 5:20-21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John 4:1</a:t>
            </a:r>
          </a:p>
          <a:p>
            <a:pPr marL="461963" indent="-461963">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Rev. 2:2</a:t>
            </a:r>
          </a:p>
        </p:txBody>
      </p:sp>
      <p:pic>
        <p:nvPicPr>
          <p:cNvPr id="1026" name="Picture 2" descr="Image result">
            <a:extLst>
              <a:ext uri="{FF2B5EF4-FFF2-40B4-BE49-F238E27FC236}">
                <a16:creationId xmlns:a16="http://schemas.microsoft.com/office/drawing/2014/main" id="{B85F7AC0-7C3A-C1BA-42AC-B50088C1D4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1" y="1600200"/>
            <a:ext cx="39565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567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006056" y="4114800"/>
            <a:ext cx="2166144"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CFF37-ED06-11FA-9D79-DA0A68895E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6" name="Picture 2" descr="Image result for church of philadelphia">
            <a:extLst>
              <a:ext uri="{FF2B5EF4-FFF2-40B4-BE49-F238E27FC236}">
                <a16:creationId xmlns:a16="http://schemas.microsoft.com/office/drawing/2014/main" id="{0D936A5F-6B53-4057-AC32-2B08679496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2960" y="3230880"/>
            <a:ext cx="2926080" cy="16459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F1C7B6-78D2-44F7-896A-6769EC64D510}"/>
              </a:ext>
            </a:extLst>
          </p:cNvPr>
          <p:cNvSpPr/>
          <p:nvPr/>
        </p:nvSpPr>
        <p:spPr>
          <a:xfrm>
            <a:off x="609600" y="1"/>
            <a:ext cx="10972800" cy="3077766"/>
          </a:xfrm>
          <a:prstGeom prst="rect">
            <a:avLst/>
          </a:prstGeom>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‘I know your deeds and your toil and perseverance, and that you cannot tolerate evil men, and you put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peirázō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those who call themselves apostles, and they are not, and you found them </a:t>
            </a:r>
            <a:r>
              <a:rPr lang="en-US" sz="3600" i="1" dirty="0">
                <a:effectLst>
                  <a:outerShdw blurRad="38100" dist="38100" dir="2700000" algn="tl">
                    <a:srgbClr val="000000">
                      <a:alpha val="43137"/>
                    </a:srgbClr>
                  </a:outerShdw>
                </a:effectLst>
                <a:latin typeface="Calibri" panose="020F0502020204030204" pitchFamily="34" charset="0"/>
              </a:rPr>
              <a:t>to be</a:t>
            </a:r>
            <a:r>
              <a:rPr lang="en-US" sz="3600" dirty="0">
                <a:effectLst>
                  <a:outerShdw blurRad="38100" dist="38100" dir="2700000" algn="tl">
                    <a:srgbClr val="000000">
                      <a:alpha val="43137"/>
                    </a:srgbClr>
                  </a:outerShdw>
                </a:effectLst>
                <a:latin typeface="Calibri" panose="020F0502020204030204" pitchFamily="34" charset="0"/>
              </a:rPr>
              <a:t> false; </a:t>
            </a:r>
            <a:endParaRPr 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95047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7A4B3C-998A-5033-2A6C-DEA9B986E5A5}"/>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Limits of Orthodoxy</a:t>
            </a:r>
          </a:p>
        </p:txBody>
      </p:sp>
      <p:sp>
        <p:nvSpPr>
          <p:cNvPr id="21507" name="Rectangle 3">
            <a:extLst>
              <a:ext uri="{FF2B5EF4-FFF2-40B4-BE49-F238E27FC236}">
                <a16:creationId xmlns:a16="http://schemas.microsoft.com/office/drawing/2014/main" id="{1CC59865-BF49-9C6C-DD16-70550D0E454C}"/>
              </a:ext>
            </a:extLst>
          </p:cNvPr>
          <p:cNvSpPr>
            <a:spLocks noGrp="1" noChangeArrowheads="1"/>
          </p:cNvSpPr>
          <p:nvPr>
            <p:ph type="body" idx="1"/>
          </p:nvPr>
        </p:nvSpPr>
        <p:spPr>
          <a:xfrm>
            <a:off x="609601" y="1143000"/>
            <a:ext cx="4038600" cy="5486400"/>
          </a:xfrm>
        </p:spPr>
        <p:txBody>
          <a:bodyPr/>
          <a:lstStyle/>
          <a:p>
            <a:pPr marL="457200" indent="-457200" eaLnBrk="1" hangingPunct="1">
              <a:spcBef>
                <a:spcPts val="0"/>
              </a:spcBef>
              <a:spcAft>
                <a:spcPts val="2400"/>
              </a:spcAft>
              <a:defRPr/>
            </a:pPr>
            <a:r>
              <a:rPr lang="en-US" dirty="0" err="1"/>
              <a:t>Deut</a:t>
            </a:r>
            <a:r>
              <a:rPr lang="en-US" dirty="0"/>
              <a:t> 13:1-5; </a:t>
            </a:r>
          </a:p>
          <a:p>
            <a:pPr marL="457200" indent="-457200" eaLnBrk="1" hangingPunct="1">
              <a:spcBef>
                <a:spcPts val="0"/>
              </a:spcBef>
              <a:spcAft>
                <a:spcPts val="2400"/>
              </a:spcAft>
              <a:defRPr/>
            </a:pPr>
            <a:r>
              <a:rPr lang="en-US" dirty="0"/>
              <a:t>Prov 30:6; </a:t>
            </a:r>
          </a:p>
          <a:p>
            <a:pPr marL="457200" indent="-457200" eaLnBrk="1" hangingPunct="1">
              <a:spcBef>
                <a:spcPts val="0"/>
              </a:spcBef>
              <a:spcAft>
                <a:spcPts val="2400"/>
              </a:spcAft>
              <a:defRPr/>
            </a:pPr>
            <a:r>
              <a:rPr lang="en-US" dirty="0"/>
              <a:t>Acts 17:11; </a:t>
            </a:r>
          </a:p>
          <a:p>
            <a:pPr marL="457200" indent="-457200" eaLnBrk="1" hangingPunct="1">
              <a:spcBef>
                <a:spcPts val="0"/>
              </a:spcBef>
              <a:spcAft>
                <a:spcPts val="2400"/>
              </a:spcAft>
              <a:defRPr/>
            </a:pPr>
            <a:r>
              <a:rPr lang="en-US" dirty="0"/>
              <a:t>Gal. 1:6-9; </a:t>
            </a:r>
          </a:p>
          <a:p>
            <a:pPr marL="457200" indent="-457200" eaLnBrk="1" hangingPunct="1">
              <a:spcBef>
                <a:spcPts val="0"/>
              </a:spcBef>
              <a:spcAft>
                <a:spcPts val="2400"/>
              </a:spcAft>
              <a:defRPr/>
            </a:pPr>
            <a:r>
              <a:rPr lang="en-US" dirty="0"/>
              <a:t>1 </a:t>
            </a:r>
            <a:r>
              <a:rPr lang="en-US" dirty="0" err="1"/>
              <a:t>Thess</a:t>
            </a:r>
            <a:r>
              <a:rPr lang="en-US" dirty="0"/>
              <a:t> 5:21; </a:t>
            </a:r>
          </a:p>
          <a:p>
            <a:pPr marL="457200" indent="-457200" eaLnBrk="1" hangingPunct="1">
              <a:spcBef>
                <a:spcPts val="0"/>
              </a:spcBef>
              <a:spcAft>
                <a:spcPts val="2400"/>
              </a:spcAft>
              <a:defRPr/>
            </a:pPr>
            <a:r>
              <a:rPr lang="en-US" dirty="0"/>
              <a:t>2 Pet 3:16; </a:t>
            </a:r>
          </a:p>
          <a:p>
            <a:pPr marL="457200" indent="-457200" eaLnBrk="1" hangingPunct="1">
              <a:spcBef>
                <a:spcPts val="0"/>
              </a:spcBef>
              <a:spcAft>
                <a:spcPts val="2400"/>
              </a:spcAft>
              <a:defRPr/>
            </a:pPr>
            <a:r>
              <a:rPr lang="en-US" dirty="0"/>
              <a:t>Rev 2:2; 22:18-19 </a:t>
            </a:r>
          </a:p>
        </p:txBody>
      </p:sp>
      <p:pic>
        <p:nvPicPr>
          <p:cNvPr id="2" name="Picture 1">
            <a:extLst>
              <a:ext uri="{FF2B5EF4-FFF2-40B4-BE49-F238E27FC236}">
                <a16:creationId xmlns:a16="http://schemas.microsoft.com/office/drawing/2014/main" id="{1E73354B-5D00-A86B-8B8C-F05D6E7E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792956" cy="914400"/>
          </a:xfrm>
          <a:prstGeom prst="rect">
            <a:avLst/>
          </a:prstGeom>
        </p:spPr>
      </p:pic>
      <p:pic>
        <p:nvPicPr>
          <p:cNvPr id="3" name="Picture 2">
            <a:extLst>
              <a:ext uri="{FF2B5EF4-FFF2-40B4-BE49-F238E27FC236}">
                <a16:creationId xmlns:a16="http://schemas.microsoft.com/office/drawing/2014/main" id="{79AF56B2-2659-AA6D-B65B-89D0A7A62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444" y="76200"/>
            <a:ext cx="792956" cy="914400"/>
          </a:xfrm>
          <a:prstGeom prst="rect">
            <a:avLst/>
          </a:prstGeom>
        </p:spPr>
      </p:pic>
      <p:pic>
        <p:nvPicPr>
          <p:cNvPr id="4" name="Picture 3">
            <a:extLst>
              <a:ext uri="{FF2B5EF4-FFF2-40B4-BE49-F238E27FC236}">
                <a16:creationId xmlns:a16="http://schemas.microsoft.com/office/drawing/2014/main" id="{8FEAF4FC-4E68-1D4D-6F4C-C9C2BD0142B1}"/>
              </a:ext>
            </a:extLst>
          </p:cNvPr>
          <p:cNvPicPr>
            <a:picLocks noChangeAspect="1"/>
          </p:cNvPicPr>
          <p:nvPr/>
        </p:nvPicPr>
        <p:blipFill rotWithShape="1">
          <a:blip r:embed="rId3"/>
          <a:srcRect t="6667" b="72222"/>
          <a:stretch/>
        </p:blipFill>
        <p:spPr>
          <a:xfrm>
            <a:off x="6934200" y="2705100"/>
            <a:ext cx="4580930" cy="1447800"/>
          </a:xfrm>
          <a:prstGeom prst="rect">
            <a:avLst/>
          </a:prstGeom>
          <a:ln>
            <a:solidFill>
              <a:schemeClr val="tx1"/>
            </a:solidFill>
          </a:ln>
        </p:spPr>
      </p:pic>
    </p:spTree>
    <p:extLst>
      <p:ext uri="{BB962C8B-B14F-4D97-AF65-F5344CB8AC3E}">
        <p14:creationId xmlns:p14="http://schemas.microsoft.com/office/powerpoint/2010/main" val="970966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7A4B3C-998A-5033-2A6C-DEA9B986E5A5}"/>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Limits of Orthodoxy</a:t>
            </a:r>
          </a:p>
        </p:txBody>
      </p:sp>
      <p:sp>
        <p:nvSpPr>
          <p:cNvPr id="21507" name="Rectangle 3">
            <a:extLst>
              <a:ext uri="{FF2B5EF4-FFF2-40B4-BE49-F238E27FC236}">
                <a16:creationId xmlns:a16="http://schemas.microsoft.com/office/drawing/2014/main" id="{1CC59865-BF49-9C6C-DD16-70550D0E454C}"/>
              </a:ext>
            </a:extLst>
          </p:cNvPr>
          <p:cNvSpPr>
            <a:spLocks noGrp="1" noChangeArrowheads="1"/>
          </p:cNvSpPr>
          <p:nvPr>
            <p:ph type="body" idx="1"/>
          </p:nvPr>
        </p:nvSpPr>
        <p:spPr>
          <a:xfrm>
            <a:off x="609601" y="1143000"/>
            <a:ext cx="4038600" cy="5486400"/>
          </a:xfrm>
        </p:spPr>
        <p:txBody>
          <a:bodyPr/>
          <a:lstStyle/>
          <a:p>
            <a:pPr marL="457200" indent="-457200" eaLnBrk="1" hangingPunct="1">
              <a:spcBef>
                <a:spcPts val="0"/>
              </a:spcBef>
              <a:spcAft>
                <a:spcPts val="2400"/>
              </a:spcAft>
              <a:defRPr/>
            </a:pPr>
            <a:r>
              <a:rPr lang="en-US" dirty="0" err="1"/>
              <a:t>Deut</a:t>
            </a:r>
            <a:r>
              <a:rPr lang="en-US" dirty="0"/>
              <a:t> 13:1-5; </a:t>
            </a:r>
          </a:p>
          <a:p>
            <a:pPr marL="457200" indent="-457200" eaLnBrk="1" hangingPunct="1">
              <a:spcBef>
                <a:spcPts val="0"/>
              </a:spcBef>
              <a:spcAft>
                <a:spcPts val="2400"/>
              </a:spcAft>
              <a:defRPr/>
            </a:pPr>
            <a:r>
              <a:rPr lang="en-US" dirty="0"/>
              <a:t>Prov 30:6; </a:t>
            </a:r>
          </a:p>
          <a:p>
            <a:pPr marL="457200" indent="-457200" eaLnBrk="1" hangingPunct="1">
              <a:spcBef>
                <a:spcPts val="0"/>
              </a:spcBef>
              <a:spcAft>
                <a:spcPts val="2400"/>
              </a:spcAft>
              <a:defRPr/>
            </a:pPr>
            <a:r>
              <a:rPr lang="en-US" dirty="0"/>
              <a:t>Acts 17:11; </a:t>
            </a:r>
          </a:p>
          <a:p>
            <a:pPr marL="457200" indent="-457200" eaLnBrk="1" hangingPunct="1">
              <a:spcBef>
                <a:spcPts val="0"/>
              </a:spcBef>
              <a:spcAft>
                <a:spcPts val="2400"/>
              </a:spcAft>
              <a:defRPr/>
            </a:pPr>
            <a:r>
              <a:rPr lang="en-US" b="1" u="sng" dirty="0">
                <a:solidFill>
                  <a:srgbClr val="FFFFCC"/>
                </a:solidFill>
              </a:rPr>
              <a:t>Gal. 1:6-9</a:t>
            </a:r>
            <a:r>
              <a:rPr lang="en-US" dirty="0"/>
              <a:t>; </a:t>
            </a:r>
          </a:p>
          <a:p>
            <a:pPr marL="457200" indent="-457200" eaLnBrk="1" hangingPunct="1">
              <a:spcBef>
                <a:spcPts val="0"/>
              </a:spcBef>
              <a:spcAft>
                <a:spcPts val="2400"/>
              </a:spcAft>
              <a:defRPr/>
            </a:pPr>
            <a:r>
              <a:rPr lang="en-US" dirty="0"/>
              <a:t>1 </a:t>
            </a:r>
            <a:r>
              <a:rPr lang="en-US" dirty="0" err="1"/>
              <a:t>Thess</a:t>
            </a:r>
            <a:r>
              <a:rPr lang="en-US" dirty="0"/>
              <a:t> 5:21; </a:t>
            </a:r>
          </a:p>
          <a:p>
            <a:pPr marL="457200" indent="-457200" eaLnBrk="1" hangingPunct="1">
              <a:spcBef>
                <a:spcPts val="0"/>
              </a:spcBef>
              <a:spcAft>
                <a:spcPts val="2400"/>
              </a:spcAft>
              <a:defRPr/>
            </a:pPr>
            <a:r>
              <a:rPr lang="en-US" dirty="0"/>
              <a:t>2 Pet 3:16; </a:t>
            </a:r>
          </a:p>
          <a:p>
            <a:pPr marL="457200" indent="-457200" eaLnBrk="1" hangingPunct="1">
              <a:spcBef>
                <a:spcPts val="0"/>
              </a:spcBef>
              <a:spcAft>
                <a:spcPts val="2400"/>
              </a:spcAft>
              <a:defRPr/>
            </a:pPr>
            <a:r>
              <a:rPr lang="en-US" dirty="0"/>
              <a:t>Rev 2:2; 22:18-19 </a:t>
            </a:r>
          </a:p>
        </p:txBody>
      </p:sp>
      <p:pic>
        <p:nvPicPr>
          <p:cNvPr id="2" name="Picture 1">
            <a:extLst>
              <a:ext uri="{FF2B5EF4-FFF2-40B4-BE49-F238E27FC236}">
                <a16:creationId xmlns:a16="http://schemas.microsoft.com/office/drawing/2014/main" id="{1E73354B-5D00-A86B-8B8C-F05D6E7E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792956" cy="914400"/>
          </a:xfrm>
          <a:prstGeom prst="rect">
            <a:avLst/>
          </a:prstGeom>
        </p:spPr>
      </p:pic>
      <p:pic>
        <p:nvPicPr>
          <p:cNvPr id="3" name="Picture 2">
            <a:extLst>
              <a:ext uri="{FF2B5EF4-FFF2-40B4-BE49-F238E27FC236}">
                <a16:creationId xmlns:a16="http://schemas.microsoft.com/office/drawing/2014/main" id="{79AF56B2-2659-AA6D-B65B-89D0A7A62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444" y="76200"/>
            <a:ext cx="792956" cy="914400"/>
          </a:xfrm>
          <a:prstGeom prst="rect">
            <a:avLst/>
          </a:prstGeom>
        </p:spPr>
      </p:pic>
      <p:pic>
        <p:nvPicPr>
          <p:cNvPr id="4" name="Picture 3">
            <a:extLst>
              <a:ext uri="{FF2B5EF4-FFF2-40B4-BE49-F238E27FC236}">
                <a16:creationId xmlns:a16="http://schemas.microsoft.com/office/drawing/2014/main" id="{8FEAF4FC-4E68-1D4D-6F4C-C9C2BD0142B1}"/>
              </a:ext>
            </a:extLst>
          </p:cNvPr>
          <p:cNvPicPr>
            <a:picLocks noChangeAspect="1"/>
          </p:cNvPicPr>
          <p:nvPr/>
        </p:nvPicPr>
        <p:blipFill rotWithShape="1">
          <a:blip r:embed="rId3"/>
          <a:srcRect t="6667" b="72222"/>
          <a:stretch/>
        </p:blipFill>
        <p:spPr>
          <a:xfrm>
            <a:off x="6934200" y="2705100"/>
            <a:ext cx="4580930" cy="1447800"/>
          </a:xfrm>
          <a:prstGeom prst="rect">
            <a:avLst/>
          </a:prstGeom>
          <a:ln>
            <a:solidFill>
              <a:schemeClr val="tx1"/>
            </a:solidFill>
          </a:ln>
        </p:spPr>
      </p:pic>
    </p:spTree>
    <p:extLst>
      <p:ext uri="{BB962C8B-B14F-4D97-AF65-F5344CB8AC3E}">
        <p14:creationId xmlns:p14="http://schemas.microsoft.com/office/powerpoint/2010/main" val="906943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545108"/>
          </a:xfrm>
          <a:prstGeom prst="rect">
            <a:avLst/>
          </a:prstGeom>
          <a:noFill/>
        </p:spPr>
        <p:txBody>
          <a:bodyPr wrap="square">
            <a:spAutoFit/>
          </a:bodyPr>
          <a:lstStyle/>
          <a:p>
            <a:pPr marL="0" marR="0"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1:6–9 </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1578830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7A4B3C-998A-5033-2A6C-DEA9B986E5A5}"/>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Limits of Orthodoxy</a:t>
            </a:r>
          </a:p>
        </p:txBody>
      </p:sp>
      <p:sp>
        <p:nvSpPr>
          <p:cNvPr id="21507" name="Rectangle 3">
            <a:extLst>
              <a:ext uri="{FF2B5EF4-FFF2-40B4-BE49-F238E27FC236}">
                <a16:creationId xmlns:a16="http://schemas.microsoft.com/office/drawing/2014/main" id="{1CC59865-BF49-9C6C-DD16-70550D0E454C}"/>
              </a:ext>
            </a:extLst>
          </p:cNvPr>
          <p:cNvSpPr>
            <a:spLocks noGrp="1" noChangeArrowheads="1"/>
          </p:cNvSpPr>
          <p:nvPr>
            <p:ph type="body" idx="1"/>
          </p:nvPr>
        </p:nvSpPr>
        <p:spPr>
          <a:xfrm>
            <a:off x="609601" y="1143000"/>
            <a:ext cx="4038600" cy="5486400"/>
          </a:xfrm>
        </p:spPr>
        <p:txBody>
          <a:bodyPr/>
          <a:lstStyle/>
          <a:p>
            <a:pPr marL="457200" indent="-457200" eaLnBrk="1" hangingPunct="1">
              <a:spcBef>
                <a:spcPts val="0"/>
              </a:spcBef>
              <a:spcAft>
                <a:spcPts val="2400"/>
              </a:spcAft>
              <a:defRPr/>
            </a:pPr>
            <a:r>
              <a:rPr lang="en-US" dirty="0" err="1"/>
              <a:t>Deut</a:t>
            </a:r>
            <a:r>
              <a:rPr lang="en-US" dirty="0"/>
              <a:t> 13:1-5; </a:t>
            </a:r>
          </a:p>
          <a:p>
            <a:pPr marL="457200" indent="-457200" eaLnBrk="1" hangingPunct="1">
              <a:spcBef>
                <a:spcPts val="0"/>
              </a:spcBef>
              <a:spcAft>
                <a:spcPts val="2400"/>
              </a:spcAft>
              <a:defRPr/>
            </a:pPr>
            <a:r>
              <a:rPr lang="en-US" dirty="0"/>
              <a:t>Prov 30:6; </a:t>
            </a:r>
          </a:p>
          <a:p>
            <a:pPr marL="457200" indent="-457200" eaLnBrk="1" hangingPunct="1">
              <a:spcBef>
                <a:spcPts val="0"/>
              </a:spcBef>
              <a:spcAft>
                <a:spcPts val="2400"/>
              </a:spcAft>
              <a:defRPr/>
            </a:pPr>
            <a:r>
              <a:rPr lang="en-US" dirty="0"/>
              <a:t>Acts 17:11; </a:t>
            </a:r>
          </a:p>
          <a:p>
            <a:pPr marL="457200" indent="-457200" eaLnBrk="1" hangingPunct="1">
              <a:spcBef>
                <a:spcPts val="0"/>
              </a:spcBef>
              <a:spcAft>
                <a:spcPts val="2400"/>
              </a:spcAft>
              <a:defRPr/>
            </a:pPr>
            <a:r>
              <a:rPr lang="en-US" dirty="0"/>
              <a:t>Gal. 1:6-9; </a:t>
            </a:r>
          </a:p>
          <a:p>
            <a:pPr marL="457200" indent="-457200" eaLnBrk="1" hangingPunct="1">
              <a:spcBef>
                <a:spcPts val="0"/>
              </a:spcBef>
              <a:spcAft>
                <a:spcPts val="2400"/>
              </a:spcAft>
              <a:defRPr/>
            </a:pPr>
            <a:r>
              <a:rPr lang="en-US" dirty="0"/>
              <a:t>1 </a:t>
            </a:r>
            <a:r>
              <a:rPr lang="en-US" dirty="0" err="1"/>
              <a:t>Thess</a:t>
            </a:r>
            <a:r>
              <a:rPr lang="en-US" dirty="0"/>
              <a:t> 5:21; </a:t>
            </a:r>
          </a:p>
          <a:p>
            <a:pPr marL="457200" indent="-457200" eaLnBrk="1" hangingPunct="1">
              <a:spcBef>
                <a:spcPts val="0"/>
              </a:spcBef>
              <a:spcAft>
                <a:spcPts val="2400"/>
              </a:spcAft>
              <a:defRPr/>
            </a:pPr>
            <a:r>
              <a:rPr lang="en-US" dirty="0"/>
              <a:t>2 Pet 3:16; </a:t>
            </a:r>
          </a:p>
          <a:p>
            <a:pPr marL="457200" indent="-457200" eaLnBrk="1" hangingPunct="1">
              <a:spcBef>
                <a:spcPts val="0"/>
              </a:spcBef>
              <a:spcAft>
                <a:spcPts val="2400"/>
              </a:spcAft>
              <a:defRPr/>
            </a:pPr>
            <a:r>
              <a:rPr lang="en-US" dirty="0"/>
              <a:t>Rev 2:2; 22:18-19 </a:t>
            </a:r>
          </a:p>
        </p:txBody>
      </p:sp>
      <p:pic>
        <p:nvPicPr>
          <p:cNvPr id="2" name="Picture 1">
            <a:extLst>
              <a:ext uri="{FF2B5EF4-FFF2-40B4-BE49-F238E27FC236}">
                <a16:creationId xmlns:a16="http://schemas.microsoft.com/office/drawing/2014/main" id="{1E73354B-5D00-A86B-8B8C-F05D6E7E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792956" cy="914400"/>
          </a:xfrm>
          <a:prstGeom prst="rect">
            <a:avLst/>
          </a:prstGeom>
        </p:spPr>
      </p:pic>
      <p:pic>
        <p:nvPicPr>
          <p:cNvPr id="3" name="Picture 2">
            <a:extLst>
              <a:ext uri="{FF2B5EF4-FFF2-40B4-BE49-F238E27FC236}">
                <a16:creationId xmlns:a16="http://schemas.microsoft.com/office/drawing/2014/main" id="{79AF56B2-2659-AA6D-B65B-89D0A7A62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444" y="76200"/>
            <a:ext cx="792956" cy="914400"/>
          </a:xfrm>
          <a:prstGeom prst="rect">
            <a:avLst/>
          </a:prstGeom>
        </p:spPr>
      </p:pic>
      <p:pic>
        <p:nvPicPr>
          <p:cNvPr id="4" name="Picture 3">
            <a:extLst>
              <a:ext uri="{FF2B5EF4-FFF2-40B4-BE49-F238E27FC236}">
                <a16:creationId xmlns:a16="http://schemas.microsoft.com/office/drawing/2014/main" id="{8FEAF4FC-4E68-1D4D-6F4C-C9C2BD0142B1}"/>
              </a:ext>
            </a:extLst>
          </p:cNvPr>
          <p:cNvPicPr>
            <a:picLocks noChangeAspect="1"/>
          </p:cNvPicPr>
          <p:nvPr/>
        </p:nvPicPr>
        <p:blipFill rotWithShape="1">
          <a:blip r:embed="rId3"/>
          <a:srcRect t="6667" b="72222"/>
          <a:stretch/>
        </p:blipFill>
        <p:spPr>
          <a:xfrm>
            <a:off x="6934200" y="2705100"/>
            <a:ext cx="4580930" cy="1447800"/>
          </a:xfrm>
          <a:prstGeom prst="rect">
            <a:avLst/>
          </a:prstGeom>
          <a:ln>
            <a:solidFill>
              <a:schemeClr val="tx1"/>
            </a:solidFill>
          </a:ln>
        </p:spPr>
      </p:pic>
    </p:spTree>
    <p:extLst>
      <p:ext uri="{BB962C8B-B14F-4D97-AF65-F5344CB8AC3E}">
        <p14:creationId xmlns:p14="http://schemas.microsoft.com/office/powerpoint/2010/main" val="433522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7A4B3C-998A-5033-2A6C-DEA9B986E5A5}"/>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Limits of Orthodoxy</a:t>
            </a:r>
          </a:p>
        </p:txBody>
      </p:sp>
      <p:sp>
        <p:nvSpPr>
          <p:cNvPr id="21507" name="Rectangle 3">
            <a:extLst>
              <a:ext uri="{FF2B5EF4-FFF2-40B4-BE49-F238E27FC236}">
                <a16:creationId xmlns:a16="http://schemas.microsoft.com/office/drawing/2014/main" id="{1CC59865-BF49-9C6C-DD16-70550D0E454C}"/>
              </a:ext>
            </a:extLst>
          </p:cNvPr>
          <p:cNvSpPr>
            <a:spLocks noGrp="1" noChangeArrowheads="1"/>
          </p:cNvSpPr>
          <p:nvPr>
            <p:ph type="body" idx="1"/>
          </p:nvPr>
        </p:nvSpPr>
        <p:spPr>
          <a:xfrm>
            <a:off x="609601" y="1143000"/>
            <a:ext cx="4038600" cy="5486400"/>
          </a:xfrm>
        </p:spPr>
        <p:txBody>
          <a:bodyPr/>
          <a:lstStyle/>
          <a:p>
            <a:pPr marL="457200" indent="-457200" eaLnBrk="1" hangingPunct="1">
              <a:spcBef>
                <a:spcPts val="0"/>
              </a:spcBef>
              <a:spcAft>
                <a:spcPts val="2400"/>
              </a:spcAft>
              <a:defRPr/>
            </a:pPr>
            <a:r>
              <a:rPr lang="en-US" dirty="0" err="1"/>
              <a:t>Deut</a:t>
            </a:r>
            <a:r>
              <a:rPr lang="en-US" dirty="0"/>
              <a:t> 13:1-5; </a:t>
            </a:r>
          </a:p>
          <a:p>
            <a:pPr marL="457200" indent="-457200" eaLnBrk="1" hangingPunct="1">
              <a:spcBef>
                <a:spcPts val="0"/>
              </a:spcBef>
              <a:spcAft>
                <a:spcPts val="2400"/>
              </a:spcAft>
              <a:defRPr/>
            </a:pPr>
            <a:r>
              <a:rPr lang="en-US" dirty="0"/>
              <a:t>Prov 30:6; </a:t>
            </a:r>
          </a:p>
          <a:p>
            <a:pPr marL="457200" indent="-457200" eaLnBrk="1" hangingPunct="1">
              <a:spcBef>
                <a:spcPts val="0"/>
              </a:spcBef>
              <a:spcAft>
                <a:spcPts val="2400"/>
              </a:spcAft>
              <a:defRPr/>
            </a:pPr>
            <a:r>
              <a:rPr lang="en-US" dirty="0"/>
              <a:t>Acts 17:11; </a:t>
            </a:r>
          </a:p>
          <a:p>
            <a:pPr marL="457200" indent="-457200" eaLnBrk="1" hangingPunct="1">
              <a:spcBef>
                <a:spcPts val="0"/>
              </a:spcBef>
              <a:spcAft>
                <a:spcPts val="2400"/>
              </a:spcAft>
              <a:defRPr/>
            </a:pPr>
            <a:r>
              <a:rPr lang="en-US" dirty="0"/>
              <a:t>Gal. 1:6-9; </a:t>
            </a:r>
          </a:p>
          <a:p>
            <a:pPr marL="457200" indent="-457200" eaLnBrk="1" hangingPunct="1">
              <a:spcBef>
                <a:spcPts val="0"/>
              </a:spcBef>
              <a:spcAft>
                <a:spcPts val="2400"/>
              </a:spcAft>
              <a:defRPr/>
            </a:pPr>
            <a:r>
              <a:rPr lang="en-US" dirty="0"/>
              <a:t>1 </a:t>
            </a:r>
            <a:r>
              <a:rPr lang="en-US" dirty="0" err="1"/>
              <a:t>Thess</a:t>
            </a:r>
            <a:r>
              <a:rPr lang="en-US" dirty="0"/>
              <a:t> 5:21; </a:t>
            </a:r>
          </a:p>
          <a:p>
            <a:pPr marL="457200" indent="-457200" eaLnBrk="1" hangingPunct="1">
              <a:spcBef>
                <a:spcPts val="0"/>
              </a:spcBef>
              <a:spcAft>
                <a:spcPts val="2400"/>
              </a:spcAft>
              <a:defRPr/>
            </a:pPr>
            <a:r>
              <a:rPr lang="en-US" b="1" u="sng" dirty="0">
                <a:solidFill>
                  <a:srgbClr val="FFFFCC"/>
                </a:solidFill>
              </a:rPr>
              <a:t>2 Pet 3:16</a:t>
            </a:r>
            <a:r>
              <a:rPr lang="en-US" dirty="0"/>
              <a:t>; </a:t>
            </a:r>
          </a:p>
          <a:p>
            <a:pPr marL="457200" indent="-457200" eaLnBrk="1" hangingPunct="1">
              <a:spcBef>
                <a:spcPts val="0"/>
              </a:spcBef>
              <a:spcAft>
                <a:spcPts val="2400"/>
              </a:spcAft>
              <a:defRPr/>
            </a:pPr>
            <a:r>
              <a:rPr lang="en-US" dirty="0"/>
              <a:t>Rev 2:2; 22:18-19 </a:t>
            </a:r>
          </a:p>
        </p:txBody>
      </p:sp>
      <p:pic>
        <p:nvPicPr>
          <p:cNvPr id="2" name="Picture 1">
            <a:extLst>
              <a:ext uri="{FF2B5EF4-FFF2-40B4-BE49-F238E27FC236}">
                <a16:creationId xmlns:a16="http://schemas.microsoft.com/office/drawing/2014/main" id="{1E73354B-5D00-A86B-8B8C-F05D6E7E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792956" cy="914400"/>
          </a:xfrm>
          <a:prstGeom prst="rect">
            <a:avLst/>
          </a:prstGeom>
        </p:spPr>
      </p:pic>
      <p:pic>
        <p:nvPicPr>
          <p:cNvPr id="3" name="Picture 2">
            <a:extLst>
              <a:ext uri="{FF2B5EF4-FFF2-40B4-BE49-F238E27FC236}">
                <a16:creationId xmlns:a16="http://schemas.microsoft.com/office/drawing/2014/main" id="{79AF56B2-2659-AA6D-B65B-89D0A7A62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444" y="76200"/>
            <a:ext cx="792956" cy="914400"/>
          </a:xfrm>
          <a:prstGeom prst="rect">
            <a:avLst/>
          </a:prstGeom>
        </p:spPr>
      </p:pic>
      <p:pic>
        <p:nvPicPr>
          <p:cNvPr id="4" name="Picture 3">
            <a:extLst>
              <a:ext uri="{FF2B5EF4-FFF2-40B4-BE49-F238E27FC236}">
                <a16:creationId xmlns:a16="http://schemas.microsoft.com/office/drawing/2014/main" id="{8FEAF4FC-4E68-1D4D-6F4C-C9C2BD0142B1}"/>
              </a:ext>
            </a:extLst>
          </p:cNvPr>
          <p:cNvPicPr>
            <a:picLocks noChangeAspect="1"/>
          </p:cNvPicPr>
          <p:nvPr/>
        </p:nvPicPr>
        <p:blipFill rotWithShape="1">
          <a:blip r:embed="rId3"/>
          <a:srcRect t="6667" b="72222"/>
          <a:stretch/>
        </p:blipFill>
        <p:spPr>
          <a:xfrm>
            <a:off x="6934200" y="2705100"/>
            <a:ext cx="4580930" cy="1447800"/>
          </a:xfrm>
          <a:prstGeom prst="rect">
            <a:avLst/>
          </a:prstGeom>
          <a:ln>
            <a:solidFill>
              <a:schemeClr val="tx1"/>
            </a:solidFill>
          </a:ln>
        </p:spPr>
      </p:pic>
    </p:spTree>
    <p:extLst>
      <p:ext uri="{BB962C8B-B14F-4D97-AF65-F5344CB8AC3E}">
        <p14:creationId xmlns:p14="http://schemas.microsoft.com/office/powerpoint/2010/main" val="2891132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6B228-36A4-4B3D-8768-E17219C5A5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3:16-17</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also in all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letters, speaking in them of these things, in which are some things hard to understand, which the untaught and unstable distort, as they do also the rest of the Scriptures, to their own destruction.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therefore, beloved, knowing this beforehand, be on your guard so that you are not carried away by the error of unprincipled men and fall from your own steadfastness.”</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19524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7A4B3C-998A-5033-2A6C-DEA9B986E5A5}"/>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Limits of Orthodoxy</a:t>
            </a:r>
          </a:p>
        </p:txBody>
      </p:sp>
      <p:sp>
        <p:nvSpPr>
          <p:cNvPr id="21507" name="Rectangle 3">
            <a:extLst>
              <a:ext uri="{FF2B5EF4-FFF2-40B4-BE49-F238E27FC236}">
                <a16:creationId xmlns:a16="http://schemas.microsoft.com/office/drawing/2014/main" id="{1CC59865-BF49-9C6C-DD16-70550D0E454C}"/>
              </a:ext>
            </a:extLst>
          </p:cNvPr>
          <p:cNvSpPr>
            <a:spLocks noGrp="1" noChangeArrowheads="1"/>
          </p:cNvSpPr>
          <p:nvPr>
            <p:ph type="body" idx="1"/>
          </p:nvPr>
        </p:nvSpPr>
        <p:spPr>
          <a:xfrm>
            <a:off x="609601" y="1143000"/>
            <a:ext cx="4038600" cy="5486400"/>
          </a:xfrm>
        </p:spPr>
        <p:txBody>
          <a:bodyPr/>
          <a:lstStyle/>
          <a:p>
            <a:pPr marL="457200" indent="-457200" eaLnBrk="1" hangingPunct="1">
              <a:spcBef>
                <a:spcPts val="0"/>
              </a:spcBef>
              <a:spcAft>
                <a:spcPts val="2400"/>
              </a:spcAft>
              <a:defRPr/>
            </a:pPr>
            <a:r>
              <a:rPr lang="en-US" dirty="0" err="1"/>
              <a:t>Deut</a:t>
            </a:r>
            <a:r>
              <a:rPr lang="en-US" dirty="0"/>
              <a:t> 13:1-5; </a:t>
            </a:r>
          </a:p>
          <a:p>
            <a:pPr marL="457200" indent="-457200" eaLnBrk="1" hangingPunct="1">
              <a:spcBef>
                <a:spcPts val="0"/>
              </a:spcBef>
              <a:spcAft>
                <a:spcPts val="2400"/>
              </a:spcAft>
              <a:defRPr/>
            </a:pPr>
            <a:r>
              <a:rPr lang="en-US" dirty="0"/>
              <a:t>Prov 30:6; </a:t>
            </a:r>
          </a:p>
          <a:p>
            <a:pPr marL="457200" indent="-457200" eaLnBrk="1" hangingPunct="1">
              <a:spcBef>
                <a:spcPts val="0"/>
              </a:spcBef>
              <a:spcAft>
                <a:spcPts val="2400"/>
              </a:spcAft>
              <a:defRPr/>
            </a:pPr>
            <a:r>
              <a:rPr lang="en-US" dirty="0"/>
              <a:t>Acts 17:11; </a:t>
            </a:r>
          </a:p>
          <a:p>
            <a:pPr marL="457200" indent="-457200" eaLnBrk="1" hangingPunct="1">
              <a:spcBef>
                <a:spcPts val="0"/>
              </a:spcBef>
              <a:spcAft>
                <a:spcPts val="2400"/>
              </a:spcAft>
              <a:defRPr/>
            </a:pPr>
            <a:r>
              <a:rPr lang="en-US" dirty="0"/>
              <a:t>Gal. 1:6-9; </a:t>
            </a:r>
          </a:p>
          <a:p>
            <a:pPr marL="457200" indent="-457200" eaLnBrk="1" hangingPunct="1">
              <a:spcBef>
                <a:spcPts val="0"/>
              </a:spcBef>
              <a:spcAft>
                <a:spcPts val="2400"/>
              </a:spcAft>
              <a:defRPr/>
            </a:pPr>
            <a:r>
              <a:rPr lang="en-US" dirty="0"/>
              <a:t>1 </a:t>
            </a:r>
            <a:r>
              <a:rPr lang="en-US" dirty="0" err="1"/>
              <a:t>Thess</a:t>
            </a:r>
            <a:r>
              <a:rPr lang="en-US" dirty="0"/>
              <a:t> 5:21; </a:t>
            </a:r>
          </a:p>
          <a:p>
            <a:pPr marL="457200" indent="-457200" eaLnBrk="1" hangingPunct="1">
              <a:spcBef>
                <a:spcPts val="0"/>
              </a:spcBef>
              <a:spcAft>
                <a:spcPts val="2400"/>
              </a:spcAft>
              <a:defRPr/>
            </a:pPr>
            <a:r>
              <a:rPr lang="en-US" dirty="0"/>
              <a:t>2 Pet 3:16; </a:t>
            </a:r>
          </a:p>
          <a:p>
            <a:pPr marL="457200" indent="-457200" eaLnBrk="1" hangingPunct="1">
              <a:spcBef>
                <a:spcPts val="0"/>
              </a:spcBef>
              <a:spcAft>
                <a:spcPts val="2400"/>
              </a:spcAft>
              <a:defRPr/>
            </a:pPr>
            <a:r>
              <a:rPr lang="en-US" b="1" u="sng" dirty="0">
                <a:solidFill>
                  <a:srgbClr val="FFFFCC"/>
                </a:solidFill>
              </a:rPr>
              <a:t>Rev 2:2; 22:18-19</a:t>
            </a:r>
            <a:r>
              <a:rPr lang="en-US" dirty="0"/>
              <a:t> </a:t>
            </a:r>
          </a:p>
        </p:txBody>
      </p:sp>
      <p:pic>
        <p:nvPicPr>
          <p:cNvPr id="2" name="Picture 1">
            <a:extLst>
              <a:ext uri="{FF2B5EF4-FFF2-40B4-BE49-F238E27FC236}">
                <a16:creationId xmlns:a16="http://schemas.microsoft.com/office/drawing/2014/main" id="{1E73354B-5D00-A86B-8B8C-F05D6E7E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792956" cy="914400"/>
          </a:xfrm>
          <a:prstGeom prst="rect">
            <a:avLst/>
          </a:prstGeom>
        </p:spPr>
      </p:pic>
      <p:pic>
        <p:nvPicPr>
          <p:cNvPr id="3" name="Picture 2">
            <a:extLst>
              <a:ext uri="{FF2B5EF4-FFF2-40B4-BE49-F238E27FC236}">
                <a16:creationId xmlns:a16="http://schemas.microsoft.com/office/drawing/2014/main" id="{79AF56B2-2659-AA6D-B65B-89D0A7A62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444" y="76200"/>
            <a:ext cx="792956" cy="914400"/>
          </a:xfrm>
          <a:prstGeom prst="rect">
            <a:avLst/>
          </a:prstGeom>
        </p:spPr>
      </p:pic>
      <p:pic>
        <p:nvPicPr>
          <p:cNvPr id="4" name="Picture 3">
            <a:extLst>
              <a:ext uri="{FF2B5EF4-FFF2-40B4-BE49-F238E27FC236}">
                <a16:creationId xmlns:a16="http://schemas.microsoft.com/office/drawing/2014/main" id="{8FEAF4FC-4E68-1D4D-6F4C-C9C2BD0142B1}"/>
              </a:ext>
            </a:extLst>
          </p:cNvPr>
          <p:cNvPicPr>
            <a:picLocks noChangeAspect="1"/>
          </p:cNvPicPr>
          <p:nvPr/>
        </p:nvPicPr>
        <p:blipFill rotWithShape="1">
          <a:blip r:embed="rId3"/>
          <a:srcRect t="6667" b="72222"/>
          <a:stretch/>
        </p:blipFill>
        <p:spPr>
          <a:xfrm>
            <a:off x="6934200" y="2705100"/>
            <a:ext cx="4580930" cy="1447800"/>
          </a:xfrm>
          <a:prstGeom prst="rect">
            <a:avLst/>
          </a:prstGeom>
          <a:ln>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E4D5-63C4-49F3-B6FF-21A95F24B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228600"/>
            <a:ext cx="8229600" cy="6400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CFF37-ED06-11FA-9D79-DA0A68895E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6" name="Picture 2" descr="Image result for church of philadelphia">
            <a:extLst>
              <a:ext uri="{FF2B5EF4-FFF2-40B4-BE49-F238E27FC236}">
                <a16:creationId xmlns:a16="http://schemas.microsoft.com/office/drawing/2014/main" id="{0D936A5F-6B53-4057-AC32-2B08679496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2960" y="3230880"/>
            <a:ext cx="2926080" cy="16459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F1C7B6-78D2-44F7-896A-6769EC64D510}"/>
              </a:ext>
            </a:extLst>
          </p:cNvPr>
          <p:cNvSpPr/>
          <p:nvPr/>
        </p:nvSpPr>
        <p:spPr>
          <a:xfrm>
            <a:off x="609600" y="1"/>
            <a:ext cx="10972800" cy="3077766"/>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‘I know your deeds and your toil and perseverance, and that you cannot tolerate evil men, and you put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peirázō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those who call themselves apostles, and they are not, and you found them </a:t>
            </a:r>
            <a:r>
              <a:rPr lang="en-US" sz="3600" i="1" dirty="0">
                <a:effectLst>
                  <a:outerShdw blurRad="38100" dist="38100" dir="2700000" algn="tl">
                    <a:srgbClr val="000000">
                      <a:alpha val="43137"/>
                    </a:srgbClr>
                  </a:outerShdw>
                </a:effectLst>
                <a:latin typeface="Calibri" panose="020F0502020204030204" pitchFamily="34" charset="0"/>
              </a:rPr>
              <a:t>to be</a:t>
            </a:r>
            <a:r>
              <a:rPr lang="en-US" sz="3600" dirty="0">
                <a:effectLst>
                  <a:outerShdw blurRad="38100" dist="38100" dir="2700000" algn="tl">
                    <a:srgbClr val="000000">
                      <a:alpha val="43137"/>
                    </a:srgbClr>
                  </a:outerShdw>
                </a:effectLst>
                <a:latin typeface="Calibri" panose="020F0502020204030204" pitchFamily="34" charset="0"/>
              </a:rPr>
              <a:t> false; </a:t>
            </a:r>
            <a:endParaRPr 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89133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E407B-EE38-BCDC-8AC8-FFD22BC53B6A}"/>
            </a:ext>
          </a:extLst>
        </p:cNvPr>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C268860F-E634-9B0A-CBE6-C68EFAE2B7B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4583135B-902F-092D-0490-409B9A5D49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B5E1E771-6F5C-98E0-CA42-24AB0EE6A223}"/>
              </a:ext>
            </a:extLst>
          </p:cNvPr>
          <p:cNvSpPr>
            <a:spLocks noChangeArrowheads="1"/>
          </p:cNvSpPr>
          <p:nvPr/>
        </p:nvSpPr>
        <p:spPr bwMode="auto">
          <a:xfrm>
            <a:off x="4006056" y="4114800"/>
            <a:ext cx="2166144"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9733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FE348B-9558-4884-AC35-60BDD643D8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432256"/>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22:17-19</a:t>
            </a:r>
          </a:p>
          <a:p>
            <a:pPr algn="just" eaLnBrk="1" fontAlgn="auto" hangingPunct="1">
              <a:spcBef>
                <a:spcPts val="0"/>
              </a:spcBef>
              <a:spcAft>
                <a:spcPts val="0"/>
              </a:spcAft>
              <a:defRPr/>
            </a:pPr>
            <a:r>
              <a:rPr lang="en-US" altLang="en-US" sz="32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and the bride say, ‘Come.’ And let the one who hears say, ‘Come.’ And let the one who is thirsty come; let the one who desires, take the water of life without cost.</a:t>
            </a:r>
            <a:r>
              <a:rPr lang="en-US" sz="32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testify to everyone who hears the words of the prophecy of this book: if anyone adds to them, God will add to him the plagues which are written in this book; </a:t>
            </a:r>
            <a:r>
              <a:rPr lang="en-US" sz="32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2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anyone takes away from the words of the book of this prophecy, God will take away his part [</a:t>
            </a:r>
            <a:r>
              <a:rPr lang="en-US" sz="325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meros</a:t>
            </a:r>
            <a:r>
              <a:rPr lang="en-US" sz="32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tree of life and from the holy city, which are written in this book.”</a:t>
            </a:r>
            <a:endParaRPr lang="en-US" altLang="en-US" sz="32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9570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86FF0-FFD5-9114-1F82-8F8894C60648}"/>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30717414-C508-CE89-5982-1EA83F1EA849}"/>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57E467DC-F21F-3FC6-04AB-1794B9A06E67}"/>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0917BE9E-EBB1-A52D-F9A7-55B62CCBF32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336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105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09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155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90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18184</TotalTime>
  <Words>3848</Words>
  <Application>Microsoft Office PowerPoint</Application>
  <PresentationFormat>Widescreen</PresentationFormat>
  <Paragraphs>626</Paragraphs>
  <Slides>64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Calibri</vt:lpstr>
      <vt:lpstr>Times New Roman</vt:lpstr>
      <vt:lpstr>Wingdings</vt:lpstr>
      <vt:lpstr>Azure</vt:lpstr>
      <vt:lpstr>PowerPoint Presentation</vt:lpstr>
      <vt:lpstr>PowerPoint Presentation</vt:lpstr>
      <vt:lpstr>2 Thessalonians 2:1-12</vt:lpstr>
      <vt:lpstr>PowerPoint Presentation</vt:lpstr>
      <vt:lpstr>PowerPoint Presentation</vt:lpstr>
      <vt:lpstr>PowerPoint Presentation</vt:lpstr>
      <vt:lpstr>2 Thessalonians 2:1-12</vt:lpstr>
      <vt:lpstr>2 Thessalonians 2:1-12</vt:lpstr>
      <vt:lpstr>2 Thessalonians 2:1-12</vt:lpstr>
      <vt:lpstr>2 Thessalonians 2:1-12</vt:lpstr>
      <vt:lpstr>2 Thessalonians 2:1-12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the Spirits</vt:lpstr>
      <vt:lpstr>Test the Spirits</vt:lpstr>
      <vt:lpstr>PowerPoint Presentation</vt:lpstr>
      <vt:lpstr>Test the Spirits</vt:lpstr>
      <vt:lpstr>Test the Spirits</vt:lpstr>
      <vt:lpstr>PowerPoint Presentation</vt:lpstr>
      <vt:lpstr>Test the Spirits</vt:lpstr>
      <vt:lpstr>PowerPoint Presentation</vt:lpstr>
      <vt:lpstr>PowerPoint Presentation</vt:lpstr>
      <vt:lpstr>Limits of Orthodoxy</vt:lpstr>
      <vt:lpstr>Limits of Orthodoxy</vt:lpstr>
      <vt:lpstr>PowerPoint Presentation</vt:lpstr>
      <vt:lpstr>Limits of Orthodoxy</vt:lpstr>
      <vt:lpstr>Limits of Orthodoxy</vt:lpstr>
      <vt:lpstr>PowerPoint Presentation</vt:lpstr>
      <vt:lpstr>Limits of Orthodoxy</vt:lpstr>
      <vt:lpstr>PowerPoint Presentation</vt:lpstr>
      <vt:lpstr>PowerPoint Presentation</vt:lpstr>
      <vt:lpstr>PowerPoint Presentation</vt:lpstr>
      <vt:lpstr>Conclusion</vt:lpstr>
      <vt:lpstr>2 Thessalonians 2:1-12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026 - 2v10-12 - 16x9</dc:title>
  <dc:subject>THE RAPTURE</dc:subject>
  <dc:creator>A. Woods</dc:creator>
  <dc:description>Modified by Jim McGowan</dc:description>
  <cp:lastModifiedBy>Jim McGowan</cp:lastModifiedBy>
  <cp:revision>2180</cp:revision>
  <cp:lastPrinted>2024-02-18T16:38:59Z</cp:lastPrinted>
  <dcterms:created xsi:type="dcterms:W3CDTF">2009-03-17T12:21:13Z</dcterms:created>
  <dcterms:modified xsi:type="dcterms:W3CDTF">2024-03-10T01:31:00Z</dcterms:modified>
</cp:coreProperties>
</file>