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094" r:id="rId2"/>
    <p:sldId id="9505" r:id="rId3"/>
    <p:sldId id="11096" r:id="rId4"/>
    <p:sldId id="11028" r:id="rId5"/>
    <p:sldId id="10926" r:id="rId6"/>
    <p:sldId id="11030" r:id="rId7"/>
    <p:sldId id="9269" r:id="rId8"/>
    <p:sldId id="4383" r:id="rId9"/>
    <p:sldId id="11031" r:id="rId10"/>
    <p:sldId id="11032" r:id="rId11"/>
    <p:sldId id="10932" r:id="rId12"/>
    <p:sldId id="11033" r:id="rId13"/>
    <p:sldId id="2074" r:id="rId14"/>
    <p:sldId id="1324" r:id="rId15"/>
    <p:sldId id="6675" r:id="rId16"/>
    <p:sldId id="537" r:id="rId17"/>
    <p:sldId id="11034" r:id="rId18"/>
    <p:sldId id="11097" r:id="rId19"/>
    <p:sldId id="11098" r:id="rId20"/>
    <p:sldId id="11099" r:id="rId21"/>
    <p:sldId id="10976" r:id="rId22"/>
    <p:sldId id="10967" r:id="rId23"/>
    <p:sldId id="11100" r:id="rId24"/>
    <p:sldId id="11101" r:id="rId25"/>
    <p:sldId id="11102" r:id="rId26"/>
    <p:sldId id="6719" r:id="rId27"/>
    <p:sldId id="11116" r:id="rId28"/>
    <p:sldId id="11113" r:id="rId29"/>
    <p:sldId id="11117" r:id="rId30"/>
    <p:sldId id="11103" r:id="rId31"/>
    <p:sldId id="11112" r:id="rId32"/>
    <p:sldId id="11104" r:id="rId33"/>
    <p:sldId id="10575" r:id="rId34"/>
    <p:sldId id="10842" r:id="rId35"/>
    <p:sldId id="11105" r:id="rId36"/>
    <p:sldId id="10522" r:id="rId37"/>
    <p:sldId id="11029" r:id="rId38"/>
    <p:sldId id="10524" r:id="rId39"/>
  </p:sldIdLst>
  <p:sldSz cx="12192000" cy="6858000"/>
  <p:notesSz cx="7315200" cy="9601200"/>
  <p:custDataLst>
    <p:tags r:id="rId42"/>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2" autoAdjust="0"/>
    <p:restoredTop sz="96191" autoAdjust="0"/>
  </p:normalViewPr>
  <p:slideViewPr>
    <p:cSldViewPr>
      <p:cViewPr varScale="1">
        <p:scale>
          <a:sx n="61" d="100"/>
          <a:sy n="61" d="100"/>
        </p:scale>
        <p:origin x="7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734"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767C4BBB-4A6F-47F6-8518-87CB864D3AA5}"/>
    <pc:docChg chg="custSel addSld modSld replTag delTag">
      <pc:chgData name="Jim McGowan" userId="e2c7446dd3aca506" providerId="LiveId" clId="{767C4BBB-4A6F-47F6-8518-87CB864D3AA5}" dt="2024-03-03T18:26:52.133" v="23"/>
      <pc:docMkLst>
        <pc:docMk/>
      </pc:docMkLst>
      <pc:sldChg chg="delSp modSp new mod">
        <pc:chgData name="Jim McGowan" userId="e2c7446dd3aca506" providerId="LiveId" clId="{767C4BBB-4A6F-47F6-8518-87CB864D3AA5}" dt="2024-03-03T18:26:46.973" v="21" actId="255"/>
        <pc:sldMkLst>
          <pc:docMk/>
          <pc:sldMk cId="2403621910" sldId="11127"/>
        </pc:sldMkLst>
        <pc:spChg chg="mod">
          <ac:chgData name="Jim McGowan" userId="e2c7446dd3aca506" providerId="LiveId" clId="{767C4BBB-4A6F-47F6-8518-87CB864D3AA5}" dt="2024-03-03T18:26:46.973" v="21" actId="255"/>
          <ac:spMkLst>
            <pc:docMk/>
            <pc:sldMk cId="2403621910" sldId="11127"/>
            <ac:spMk id="2" creationId="{12D665CD-0A9D-6ED7-85D3-27AE72B8CDE9}"/>
          </ac:spMkLst>
        </pc:spChg>
        <pc:spChg chg="del">
          <ac:chgData name="Jim McGowan" userId="e2c7446dd3aca506" providerId="LiveId" clId="{767C4BBB-4A6F-47F6-8518-87CB864D3AA5}" dt="2024-03-03T18:26:26.814" v="1" actId="478"/>
          <ac:spMkLst>
            <pc:docMk/>
            <pc:sldMk cId="2403621910" sldId="11127"/>
            <ac:spMk id="3" creationId="{C7AB2F32-CA07-01B0-6C90-9B6A192A2F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152 - 38v27-30</a:t>
            </a:r>
          </a:p>
          <a:p>
            <a:pPr>
              <a:defRPr/>
            </a:pPr>
            <a:r>
              <a:rPr lang="en-US" sz="1400" dirty="0"/>
              <a:t>03-10-2024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3/9/2024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67447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38</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D06D3-81CF-2F5D-93F5-3D33DBE7FAF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B31F277C-0B99-A194-42B4-73472C5076BC}"/>
              </a:ext>
            </a:extLst>
          </p:cNvPr>
          <p:cNvSpPr>
            <a:spLocks noGrp="1" noChangeArrowheads="1"/>
          </p:cNvSpPr>
          <p:nvPr>
            <p:ph type="body" idx="1"/>
          </p:nvPr>
        </p:nvSpPr>
        <p:spPr>
          <a:xfrm>
            <a:off x="914400" y="2057400"/>
            <a:ext cx="8610600" cy="22098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of the twins (27)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Scarlet thread (28)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Reversal of the birth order (29-30)</a:t>
            </a:r>
          </a:p>
        </p:txBody>
      </p:sp>
      <p:sp>
        <p:nvSpPr>
          <p:cNvPr id="4" name="Rectangle 2">
            <a:extLst>
              <a:ext uri="{FF2B5EF4-FFF2-40B4-BE49-F238E27FC236}">
                <a16:creationId xmlns:a16="http://schemas.microsoft.com/office/drawing/2014/main" id="{F43CD120-1923-71A2-1431-08E196CACA6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38:27-30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Twins of Tamar &amp; Judah</a:t>
            </a:r>
          </a:p>
        </p:txBody>
      </p:sp>
      <p:pic>
        <p:nvPicPr>
          <p:cNvPr id="2" name="Picture 1">
            <a:extLst>
              <a:ext uri="{FF2B5EF4-FFF2-40B4-BE49-F238E27FC236}">
                <a16:creationId xmlns:a16="http://schemas.microsoft.com/office/drawing/2014/main" id="{86D6C454-FCC5-74A3-3227-F945FAC5D2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59305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38:29-30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Reversal of the Birth Order</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Perez’ birth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Zerah’s birth (30)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2297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B2AF9-3297-BF12-5F5D-8FBE5CF627C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C53D847C-35DD-FC35-D5D5-6D82E18316D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38:29-30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Reversal of the Birth Order</a:t>
            </a:r>
          </a:p>
        </p:txBody>
      </p:sp>
      <p:sp>
        <p:nvSpPr>
          <p:cNvPr id="161795" name="Rectangle 3">
            <a:extLst>
              <a:ext uri="{FF2B5EF4-FFF2-40B4-BE49-F238E27FC236}">
                <a16:creationId xmlns:a16="http://schemas.microsoft.com/office/drawing/2014/main" id="{D3B36529-3838-BC5B-59ED-E6880C24A1DC}"/>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Perez’ birth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Zerah’s birth (30)</a:t>
            </a:r>
          </a:p>
        </p:txBody>
      </p:sp>
      <p:pic>
        <p:nvPicPr>
          <p:cNvPr id="3" name="Picture 2">
            <a:extLst>
              <a:ext uri="{FF2B5EF4-FFF2-40B4-BE49-F238E27FC236}">
                <a16:creationId xmlns:a16="http://schemas.microsoft.com/office/drawing/2014/main" id="{F9FFA7D9-CA45-BF38-3D1F-5649AF785A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86549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609600" y="1600200"/>
            <a:ext cx="10972800" cy="4800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4:3-5a</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Messianic line through Abel (Gen 3:21; Heb 11:4) contrary to Eve’s false expectation (4:1)</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Begins selection of younger over older pattern (Abel over Cain, Seth over Cain, Shem over Japheth, Isaac over Ishmael, Jacob over Esau, Judah and Joseph over their brothers, and Ephraim over Manasseh) </a:t>
            </a: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C14D7350-D1AA-4558-84E7-DC761ED417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
        <p:nvSpPr>
          <p:cNvPr id="6" name="Rectangle 2">
            <a:extLst>
              <a:ext uri="{FF2B5EF4-FFF2-40B4-BE49-F238E27FC236}">
                <a16:creationId xmlns:a16="http://schemas.microsoft.com/office/drawing/2014/main" id="{592CFE5D-4A41-4389-811B-14E6D109D48B}"/>
              </a:ext>
            </a:extLst>
          </p:cNvPr>
          <p:cNvSpPr txBox="1">
            <a:spLocks noChangeArrowheads="1"/>
          </p:cNvSpPr>
          <p:nvPr/>
        </p:nvSpPr>
        <p:spPr bwMode="auto">
          <a:xfrm>
            <a:off x="3276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buClr>
                <a:srgbClr val="CC66FF"/>
              </a:buClr>
            </a:pPr>
            <a:r>
              <a:rPr lang="en-US" sz="3600" dirty="0">
                <a:effectLst>
                  <a:outerShdw blurRad="38100" dist="38100" dir="2700000" algn="tl">
                    <a:srgbClr val="000000">
                      <a:alpha val="43137"/>
                    </a:srgbClr>
                  </a:outerShdw>
                </a:effectLst>
              </a:rPr>
              <a:t>Cain Murders Abel</a:t>
            </a:r>
            <a:br>
              <a:rPr lang="en-US" sz="3600" kern="0" dirty="0">
                <a:effectLst>
                  <a:outerShdw blurRad="38100" dist="38100" dir="2700000" algn="tl">
                    <a:srgbClr val="000000">
                      <a:alpha val="43137"/>
                    </a:srgbClr>
                  </a:outerShdw>
                </a:effectLst>
              </a:rPr>
            </a:br>
            <a:r>
              <a:rPr lang="en-US" sz="2800" kern="0" dirty="0">
                <a:solidFill>
                  <a:schemeClr val="tx1"/>
                </a:solidFill>
              </a:rPr>
              <a:t>(Genesis 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agfbrakpan.co.za/ClientFiles/Events/Genealogy-of-Jesus-Virgin-Birth/Matthew-Luke-genealogy.png">
            <a:extLst>
              <a:ext uri="{FF2B5EF4-FFF2-40B4-BE49-F238E27FC236}">
                <a16:creationId xmlns:a16="http://schemas.microsoft.com/office/drawing/2014/main" id="{0FAA37E0-85C8-430B-B610-57AE053C5B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1495" y="1447800"/>
            <a:ext cx="86090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753F979-58D4-4007-A47E-51D877C2DA33}"/>
              </a:ext>
            </a:extLst>
          </p:cNvPr>
          <p:cNvSpPr txBox="1">
            <a:spLocks noChangeArrowheads="1"/>
          </p:cNvSpPr>
          <p:nvPr/>
        </p:nvSpPr>
        <p:spPr>
          <a:xfrm>
            <a:off x="2209800" y="228600"/>
            <a:ext cx="7772400" cy="914401"/>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a:effectLst>
                  <a:outerShdw blurRad="38100" dist="38100" dir="2700000" algn="tl">
                    <a:srgbClr val="000000">
                      <a:alpha val="43137"/>
                    </a:srgbClr>
                  </a:outerShdw>
                </a:effectLst>
              </a:rPr>
              <a:t>To Circumvent Jeconiah’s Curse</a:t>
            </a:r>
            <a:endParaRPr lang="en-US" altLang="en-US" sz="4000" kern="0" dirty="0">
              <a:effectLst>
                <a:outerShdw blurRad="38100" dist="38100" dir="2700000" algn="tl">
                  <a:srgbClr val="000000">
                    <a:alpha val="43137"/>
                  </a:srgbClr>
                </a:outerShdw>
              </a:effectLs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8D43C4C7-F77B-49DC-972D-2C3A240867C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114300"/>
            <a:ext cx="8686800" cy="66294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23274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792F0276-4386-4B95-9DDD-8030CE304991}"/>
              </a:ext>
            </a:extLst>
          </p:cNvPr>
          <p:cNvSpPr>
            <a:spLocks noGrp="1" noChangeArrowheads="1"/>
          </p:cNvSpPr>
          <p:nvPr>
            <p:ph type="body" idx="1"/>
          </p:nvPr>
        </p:nvSpPr>
        <p:spPr>
          <a:xfrm>
            <a:off x="1981200" y="1447800"/>
            <a:ext cx="8458200" cy="4114800"/>
          </a:xfrm>
        </p:spPr>
        <p:txBody>
          <a:bodyPr/>
          <a:lstStyle/>
          <a:p>
            <a:pPr eaLnBrk="1" hangingPunct="1">
              <a:lnSpc>
                <a:spcPct val="200000"/>
              </a:lnSpc>
              <a:buFont typeface="Wingdings" panose="05000000000000000000" pitchFamily="2" charset="2"/>
              <a:buNone/>
              <a:defRPr/>
            </a:pPr>
            <a:endParaRPr lang="en-US" dirty="0"/>
          </a:p>
          <a:p>
            <a:pPr eaLnBrk="1" hangingPunct="1">
              <a:lnSpc>
                <a:spcPct val="90000"/>
              </a:lnSpc>
              <a:defRPr/>
            </a:pPr>
            <a:endParaRPr lang="en-US" dirty="0"/>
          </a:p>
        </p:txBody>
      </p:sp>
      <p:pic>
        <p:nvPicPr>
          <p:cNvPr id="4" name="Picture 2">
            <a:extLst>
              <a:ext uri="{FF2B5EF4-FFF2-40B4-BE49-F238E27FC236}">
                <a16:creationId xmlns:a16="http://schemas.microsoft.com/office/drawing/2014/main" id="{D68DCAFB-6E39-5CB0-2229-48E7154E796F}"/>
              </a:ext>
            </a:extLst>
          </p:cNvPr>
          <p:cNvPicPr>
            <a:picLocks noChangeAspect="1" noChangeArrowheads="1"/>
          </p:cNvPicPr>
          <p:nvPr/>
        </p:nvPicPr>
        <p:blipFill>
          <a:blip r:embed="rId2" cstate="print"/>
          <a:srcRect/>
          <a:stretch>
            <a:fillRect/>
          </a:stretch>
        </p:blipFill>
        <p:spPr bwMode="auto">
          <a:xfrm>
            <a:off x="1318261" y="914400"/>
            <a:ext cx="9555479" cy="5029200"/>
          </a:xfrm>
          <a:prstGeom prst="rect">
            <a:avLst/>
          </a:prstGeom>
          <a:scene3d>
            <a:camera prst="isometricOffAxis1Right"/>
            <a:lightRig rig="threePt" dir="t"/>
          </a:scene3d>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46A48-A23F-CD7C-3460-F97E713D3E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DAA7C76-F604-C5E6-7B30-3269E43A658D}"/>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38:29-30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Reversal of the Birth Order</a:t>
            </a:r>
          </a:p>
        </p:txBody>
      </p:sp>
      <p:sp>
        <p:nvSpPr>
          <p:cNvPr id="161795" name="Rectangle 3">
            <a:extLst>
              <a:ext uri="{FF2B5EF4-FFF2-40B4-BE49-F238E27FC236}">
                <a16:creationId xmlns:a16="http://schemas.microsoft.com/office/drawing/2014/main" id="{7CDE7D85-07A3-A3CF-9FA5-47FDF26429CD}"/>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Perez’ birth (29)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Zerah’s birth (30)</a:t>
            </a:r>
          </a:p>
        </p:txBody>
      </p:sp>
      <p:pic>
        <p:nvPicPr>
          <p:cNvPr id="3" name="Picture 2">
            <a:extLst>
              <a:ext uri="{FF2B5EF4-FFF2-40B4-BE49-F238E27FC236}">
                <a16:creationId xmlns:a16="http://schemas.microsoft.com/office/drawing/2014/main" id="{2057E5C5-790B-3892-27C6-B47C91FE56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15471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AAFF9-7EA3-5405-302B-256C86D24B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D93DEA5-0F13-38E4-860B-2E44233C0BB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DDE981F6-CBFE-920E-4BBF-2662AC68193B}"/>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18F0F417-542B-09F5-2557-2E93C3E005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02044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D579C-D5AE-D38C-989F-699473BF2DF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22BC20-48EE-25D2-CA86-15182B3C5C6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5B82B5D2-BE66-B7A8-B2E0-911D60EF64CD}"/>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D0B7491F-D645-D8AF-F657-1C3A6FE9C3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7751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56804-3623-A42E-AAC3-45EC909220F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A2E7F4C-0D5D-6330-1EAF-3D56F24775F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EFE6173C-0A35-ED7E-C206-469653168EC6}"/>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7C73C107-6AA2-40C7-1C22-70EABA3629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29913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5360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364201099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D4AE-E0DB-333B-38EF-40F1030F074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88656E0-755E-77AF-0F04-A8DE2811051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9CBAFDDE-77F2-3B3B-2DC1-FC6C7674B603}"/>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E190CA91-C04B-F7B0-5233-F69A4CB2C1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39276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CC487-B719-0CEA-434E-B7C2DAEBF2E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00A7A8B-6BFA-8191-69CA-1FDDC40CCA0C}"/>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7AC99D0D-F96E-09D0-0FC7-4DD5D5DDF7CF}"/>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33156A49-3930-4416-7C91-A2BD6D84DB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5481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AB0B8-746C-216E-AED6-964B187F4B1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4399B27-554A-BBDB-4C11-569DBBA8E471}"/>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CF3B2E5D-1074-609C-186F-C1216EBBCBF6}"/>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3B671DF5-BFFF-5257-DBC8-40FE8B849D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53335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God’s Provision for </a:t>
            </a:r>
            <a:r>
              <a:rPr lang="en-US" altLang="en-US" sz="3600" kern="1200">
                <a:solidFill>
                  <a:srgbClr val="00FFFF"/>
                </a:solidFill>
                <a:effectLst>
                  <a:outerShdw blurRad="38100" dist="38100" dir="2700000" algn="tl">
                    <a:srgbClr val="000000">
                      <a:alpha val="43137"/>
                    </a:srgbClr>
                  </a:outerShdw>
                </a:effectLst>
              </a:rPr>
              <a:t>His People</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4162275" y="1600200"/>
            <a:ext cx="3867451" cy="29717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Exodus 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 Kings 17:2-6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Psalm 37:25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Matthew 6:25-34</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8645" y="4724400"/>
            <a:ext cx="2654710" cy="1828800"/>
          </a:xfrm>
          <a:prstGeom prst="rect">
            <a:avLst/>
          </a:prstGeom>
        </p:spPr>
      </p:pic>
    </p:spTree>
    <p:extLst>
      <p:ext uri="{BB962C8B-B14F-4D97-AF65-F5344CB8AC3E}">
        <p14:creationId xmlns:p14="http://schemas.microsoft.com/office/powerpoint/2010/main" val="132637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God’s Provision for </a:t>
            </a:r>
            <a:r>
              <a:rPr lang="en-US" altLang="en-US" sz="3600" kern="1200">
                <a:solidFill>
                  <a:srgbClr val="00FFFF"/>
                </a:solidFill>
                <a:effectLst>
                  <a:outerShdw blurRad="38100" dist="38100" dir="2700000" algn="tl">
                    <a:srgbClr val="000000">
                      <a:alpha val="43137"/>
                    </a:srgbClr>
                  </a:outerShdw>
                </a:effectLst>
              </a:rPr>
              <a:t>His People</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4162275" y="1600200"/>
            <a:ext cx="3867451" cy="2971799"/>
          </a:xfrm>
        </p:spPr>
        <p:txBody>
          <a:bodyPr/>
          <a:lstStyle/>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Exodus 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 Kings 17:2-6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Psalm 37:25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Matthew 6:25-34</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8645" y="4724400"/>
            <a:ext cx="2654710" cy="1828800"/>
          </a:xfrm>
          <a:prstGeom prst="rect">
            <a:avLst/>
          </a:prstGeom>
        </p:spPr>
      </p:pic>
    </p:spTree>
    <p:extLst>
      <p:ext uri="{BB962C8B-B14F-4D97-AF65-F5344CB8AC3E}">
        <p14:creationId xmlns:p14="http://schemas.microsoft.com/office/powerpoint/2010/main" val="64346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273" y="228600"/>
            <a:ext cx="849145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62808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God’s Provision for </a:t>
            </a:r>
            <a:r>
              <a:rPr lang="en-US" altLang="en-US" sz="3600" kern="1200">
                <a:solidFill>
                  <a:srgbClr val="00FFFF"/>
                </a:solidFill>
                <a:effectLst>
                  <a:outerShdw blurRad="38100" dist="38100" dir="2700000" algn="tl">
                    <a:srgbClr val="000000">
                      <a:alpha val="43137"/>
                    </a:srgbClr>
                  </a:outerShdw>
                </a:effectLst>
              </a:rPr>
              <a:t>His People</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4162275" y="1600200"/>
            <a:ext cx="3867451" cy="29717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Exodus 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 Kings 17:2-6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Psalm 37:25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Matthew 6:25-34</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8645" y="4724400"/>
            <a:ext cx="2654710" cy="1828800"/>
          </a:xfrm>
          <a:prstGeom prst="rect">
            <a:avLst/>
          </a:prstGeom>
        </p:spPr>
      </p:pic>
    </p:spTree>
    <p:extLst>
      <p:ext uri="{BB962C8B-B14F-4D97-AF65-F5344CB8AC3E}">
        <p14:creationId xmlns:p14="http://schemas.microsoft.com/office/powerpoint/2010/main" val="345802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854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DB6C0-E117-45CF-0F0D-E18EC5A46DF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B165D3B-B06E-0348-D0B2-42BB0E6DC2A3}"/>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748F8541-9B60-A5BA-C71B-F91E0E78B1A2}"/>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C9DAC4FD-B335-8F4B-AC07-342C0E7DB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65364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BEE54-CA56-ABFB-3EE5-84DDAF88921E}"/>
            </a:ext>
          </a:extLst>
        </p:cNvPr>
        <p:cNvGrpSpPr/>
        <p:nvPr/>
      </p:nvGrpSpPr>
      <p:grpSpPr>
        <a:xfrm>
          <a:off x="0" y="0"/>
          <a:ext cx="0" cy="0"/>
          <a:chOff x="0" y="0"/>
          <a:chExt cx="0" cy="0"/>
        </a:xfrm>
      </p:grpSpPr>
      <p:pic>
        <p:nvPicPr>
          <p:cNvPr id="3"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443EC9EC-FF36-2F22-5F7B-5A25783DC6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114300"/>
            <a:ext cx="8686800" cy="66294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66674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85C33-6207-1F0B-8530-6FC076083D8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E2EDCC9-5B38-FF27-8BEA-39487B327C5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F9056D25-6789-1322-607A-8A5777F465F5}"/>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35BB75DE-175F-DDCE-5F23-0D0D75CB50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21180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273" y="228600"/>
            <a:ext cx="849145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37076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extLst>
              <p:ext uri="{D42A27DB-BD31-4B8C-83A1-F6EECF244321}">
                <p14:modId xmlns:p14="http://schemas.microsoft.com/office/powerpoint/2010/main" val="1318183535"/>
              </p:ext>
            </p:extLst>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1" i="0" u="sng" strike="noStrike" kern="0" cap="none" spc="0" normalizeH="0" baseline="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0"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77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1692A-78D4-66D4-0F7C-ED3C7BF21E1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3D4BC2C-98BB-3F79-1DA4-34C0B806BCD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C0305392-A2B2-19D5-FD8F-747FAA90D83C}"/>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Sexual temptation: Judah vs. Joseph</a:t>
            </a:r>
          </a:p>
        </p:txBody>
      </p:sp>
      <p:pic>
        <p:nvPicPr>
          <p:cNvPr id="2" name="Picture 1">
            <a:extLst>
              <a:ext uri="{FF2B5EF4-FFF2-40B4-BE49-F238E27FC236}">
                <a16:creationId xmlns:a16="http://schemas.microsoft.com/office/drawing/2014/main" id="{BEAFB914-F5C7-F13B-6E7F-1958E42136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9709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8792F-EB06-DB9D-A2B0-46FA4C3E3F8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D81C7DB-5401-D58A-B773-CCE4EF0E9D05}"/>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a:extLst>
              <a:ext uri="{FF2B5EF4-FFF2-40B4-BE49-F238E27FC236}">
                <a16:creationId xmlns:a16="http://schemas.microsoft.com/office/drawing/2014/main" id="{2EE9D8AB-C852-83EF-15AA-33543D917700}"/>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14FD5816-4B30-3CC8-C456-5823DAE53E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8616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0395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of the twins (27)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Scarlet thread (28)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Reversal of the birth order (29-30)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38:27-30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Twins of Tamar &amp; Judah</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17564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3C5EB-78E7-5B5A-6522-EB54CEFDC12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56422B20-8306-B7C0-9492-0A2BC64C7F0F}"/>
              </a:ext>
            </a:extLst>
          </p:cNvPr>
          <p:cNvSpPr>
            <a:spLocks noGrp="1" noChangeArrowheads="1"/>
          </p:cNvSpPr>
          <p:nvPr>
            <p:ph type="body" idx="1"/>
          </p:nvPr>
        </p:nvSpPr>
        <p:spPr>
          <a:xfrm>
            <a:off x="914400" y="2057400"/>
            <a:ext cx="8610600" cy="22098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Birth of the twins (27)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Scarlet thread (28)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Reversal of the birth order (29-30)</a:t>
            </a:r>
          </a:p>
        </p:txBody>
      </p:sp>
      <p:sp>
        <p:nvSpPr>
          <p:cNvPr id="4" name="Rectangle 2">
            <a:extLst>
              <a:ext uri="{FF2B5EF4-FFF2-40B4-BE49-F238E27FC236}">
                <a16:creationId xmlns:a16="http://schemas.microsoft.com/office/drawing/2014/main" id="{E907DEDF-8895-8CCA-3942-5932F90B267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38:27-30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Twins of Tamar &amp; Judah</a:t>
            </a:r>
          </a:p>
        </p:txBody>
      </p:sp>
      <p:pic>
        <p:nvPicPr>
          <p:cNvPr id="2" name="Picture 1">
            <a:extLst>
              <a:ext uri="{FF2B5EF4-FFF2-40B4-BE49-F238E27FC236}">
                <a16:creationId xmlns:a16="http://schemas.microsoft.com/office/drawing/2014/main" id="{212EAAF5-6481-9AFC-859D-7DB1BBF63D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18875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D16650-7015-4139-8B95-E080406E97B2}"/>
              </a:ext>
            </a:extLst>
          </p:cNvPr>
          <p:cNvPicPr>
            <a:picLocks noChangeAspect="1"/>
          </p:cNvPicPr>
          <p:nvPr/>
        </p:nvPicPr>
        <p:blipFill>
          <a:blip r:embed="rId3"/>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44E9C789-ACA5-45C1-BEFD-DEEDC5205977}"/>
              </a:ext>
            </a:extLst>
          </p:cNvPr>
          <p:cNvSpPr txBox="1"/>
          <p:nvPr/>
        </p:nvSpPr>
        <p:spPr>
          <a:xfrm>
            <a:off x="609600" y="0"/>
            <a:ext cx="10972800" cy="2831544"/>
          </a:xfrm>
          <a:prstGeom prst="rect">
            <a:avLst/>
          </a:prstGeom>
          <a:noFill/>
        </p:spPr>
        <p:txBody>
          <a:bodyPr wrap="square">
            <a:spAutoFit/>
          </a:bodyPr>
          <a:lstStyle/>
          <a:p>
            <a:pPr marL="0" marR="0"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25:23 </a:t>
            </a:r>
          </a:p>
          <a:p>
            <a:pPr algn="just">
              <a:spcBef>
                <a:spcPts val="0"/>
              </a:spcBef>
              <a:spcAft>
                <a:spcPts val="0"/>
              </a:spcAft>
            </a:pPr>
            <a:r>
              <a:rPr lang="en-US" sz="3200" u="none" strike="noStrike"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 Lord said to her,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Two nations are in your womb</a:t>
            </a:r>
            <a:r>
              <a:rPr lang="en-US" sz="3200" dirty="0">
                <a:effectLst>
                  <a:outerShdw blurRad="38100" dist="38100" dir="2700000" algn="tl">
                    <a:srgbClr val="000000">
                      <a:alpha val="43137"/>
                    </a:srgbClr>
                  </a:outerShdw>
                </a:effectLst>
                <a:latin typeface="Calibri" panose="020F0502020204030204" pitchFamily="34" charset="0"/>
              </a:rPr>
              <a:t>; And two peoples will be separated from your body; And one people shall be stronger than the other; And the older shall serve the younger.’”</a:t>
            </a:r>
          </a:p>
        </p:txBody>
      </p:sp>
      <p:pic>
        <p:nvPicPr>
          <p:cNvPr id="2052" name="Picture 4" descr="Genesis 25:23 The Lord said to her,&quot;Two nations are in your womb;And ...">
            <a:extLst>
              <a:ext uri="{FF2B5EF4-FFF2-40B4-BE49-F238E27FC236}">
                <a16:creationId xmlns:a16="http://schemas.microsoft.com/office/drawing/2014/main" id="{3B9B6A11-96A3-F255-D3BE-6B196353D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55294"/>
            <a:ext cx="3336946"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984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5070619"/>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19:42-44</a:t>
            </a:r>
          </a:p>
          <a:p>
            <a:pPr algn="just"/>
            <a:r>
              <a:rPr lang="en-US" sz="34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a:t>
            </a:r>
            <a:r>
              <a:rPr lang="en-US" sz="3450" baseline="30000" dirty="0">
                <a:effectLst>
                  <a:outerShdw blurRad="38100" dist="38100" dir="2700000" algn="tl">
                    <a:srgbClr val="000000">
                      <a:alpha val="43137"/>
                    </a:srgbClr>
                  </a:outerShdw>
                </a:effectLst>
                <a:latin typeface="Calibri" panose="020F0502020204030204" pitchFamily="34" charset="0"/>
              </a:rPr>
              <a:t> </a:t>
            </a:r>
            <a:r>
              <a:rPr lang="en-US" sz="3450" dirty="0">
                <a:effectLst>
                  <a:outerShdw blurRad="38100" dist="38100" dir="2700000" algn="tl">
                    <a:srgbClr val="000000">
                      <a:alpha val="43137"/>
                    </a:srgbClr>
                  </a:outerShdw>
                </a:effectLst>
                <a:latin typeface="Calibri" panose="020F0502020204030204" pitchFamily="34" charset="0"/>
              </a:rPr>
              <a:t>saying, ‘If you had known in this day, even you, the things which make for peace! But now they have been hidden from your eyes. </a:t>
            </a:r>
            <a:r>
              <a:rPr lang="en-US" sz="3450" baseline="30000" dirty="0">
                <a:effectLst>
                  <a:outerShdw blurRad="38100" dist="38100" dir="2700000" algn="tl">
                    <a:srgbClr val="000000">
                      <a:alpha val="43137"/>
                    </a:srgbClr>
                  </a:outerShdw>
                </a:effectLst>
                <a:latin typeface="Calibri" panose="020F0502020204030204" pitchFamily="34" charset="0"/>
              </a:rPr>
              <a:t>43 </a:t>
            </a:r>
            <a:r>
              <a:rPr lang="en-US" sz="3450" dirty="0">
                <a:effectLst>
                  <a:outerShdw blurRad="38100" dist="38100" dir="2700000" algn="tl">
                    <a:srgbClr val="000000">
                      <a:alpha val="43137"/>
                    </a:srgbClr>
                  </a:outerShdw>
                </a:effectLst>
                <a:latin typeface="Calibri" panose="020F0502020204030204" pitchFamily="34" charset="0"/>
              </a:rPr>
              <a:t>For the days will come upon you when your enemies will throw up a barricade against you, and surround you and hem you in on every side, </a:t>
            </a:r>
            <a:r>
              <a:rPr lang="en-US" sz="3450" baseline="30000" dirty="0">
                <a:effectLst>
                  <a:outerShdw blurRad="38100" dist="38100" dir="2700000" algn="tl">
                    <a:srgbClr val="000000">
                      <a:alpha val="43137"/>
                    </a:srgbClr>
                  </a:outerShdw>
                </a:effectLst>
                <a:latin typeface="Calibri" panose="020F0502020204030204" pitchFamily="34" charset="0"/>
              </a:rPr>
              <a:t>44 </a:t>
            </a:r>
            <a:r>
              <a:rPr lang="en-US" sz="3450" dirty="0">
                <a:effectLst>
                  <a:outerShdw blurRad="38100" dist="38100" dir="2700000" algn="tl">
                    <a:srgbClr val="000000">
                      <a:alpha val="43137"/>
                    </a:srgbClr>
                  </a:outerShdw>
                </a:effectLst>
                <a:latin typeface="Calibri" panose="020F0502020204030204" pitchFamily="34" charset="0"/>
              </a:rPr>
              <a:t>and they will level you to the ground and </a:t>
            </a:r>
            <a:r>
              <a:rPr lang="en-US" sz="3450" b="1" u="sng" dirty="0">
                <a:solidFill>
                  <a:srgbClr val="FFFFCC"/>
                </a:solidFill>
                <a:effectLst>
                  <a:outerShdw blurRad="38100" dist="38100" dir="2700000" algn="tl">
                    <a:srgbClr val="000000">
                      <a:alpha val="43137"/>
                    </a:srgbClr>
                  </a:outerShdw>
                </a:effectLst>
                <a:latin typeface="Calibri" panose="020F0502020204030204" pitchFamily="34" charset="0"/>
              </a:rPr>
              <a:t>your children within you</a:t>
            </a:r>
            <a:r>
              <a:rPr lang="en-US" sz="3450" dirty="0">
                <a:effectLst>
                  <a:outerShdw blurRad="38100" dist="38100" dir="2700000" algn="tl">
                    <a:srgbClr val="000000">
                      <a:alpha val="43137"/>
                    </a:srgbClr>
                  </a:outerShdw>
                </a:effectLst>
                <a:latin typeface="Calibri" panose="020F0502020204030204" pitchFamily="34" charset="0"/>
              </a:rPr>
              <a:t>, and they will not leave in you one stone upon another, because you did not recognize the time of your visitation.’”</a:t>
            </a:r>
          </a:p>
        </p:txBody>
      </p:sp>
    </p:spTree>
    <p:extLst>
      <p:ext uri="{BB962C8B-B14F-4D97-AF65-F5344CB8AC3E}">
        <p14:creationId xmlns:p14="http://schemas.microsoft.com/office/powerpoint/2010/main" val="499705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47D5-F16C-6758-5184-71E949EF3C3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0DB2A844-A25B-A1A2-6B53-C5BA2D1C6D11}"/>
              </a:ext>
            </a:extLst>
          </p:cNvPr>
          <p:cNvSpPr>
            <a:spLocks noGrp="1" noChangeArrowheads="1"/>
          </p:cNvSpPr>
          <p:nvPr>
            <p:ph type="body" idx="1"/>
          </p:nvPr>
        </p:nvSpPr>
        <p:spPr>
          <a:xfrm>
            <a:off x="914400" y="2057400"/>
            <a:ext cx="8610600" cy="22098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of the twins (27)</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Scarlet thread (28)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Reversal of the birth order (29-30)</a:t>
            </a:r>
          </a:p>
        </p:txBody>
      </p:sp>
      <p:sp>
        <p:nvSpPr>
          <p:cNvPr id="4" name="Rectangle 2">
            <a:extLst>
              <a:ext uri="{FF2B5EF4-FFF2-40B4-BE49-F238E27FC236}">
                <a16:creationId xmlns:a16="http://schemas.microsoft.com/office/drawing/2014/main" id="{96DA578B-4986-F564-4230-D8FD3911BEA2}"/>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38:27-30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Twins of Tamar &amp; Judah</a:t>
            </a:r>
          </a:p>
        </p:txBody>
      </p:sp>
      <p:pic>
        <p:nvPicPr>
          <p:cNvPr id="2" name="Picture 1">
            <a:extLst>
              <a:ext uri="{FF2B5EF4-FFF2-40B4-BE49-F238E27FC236}">
                <a16:creationId xmlns:a16="http://schemas.microsoft.com/office/drawing/2014/main" id="{5AB09EB6-61DC-1F24-F9F5-8C28ACEC3E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63332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38645</TotalTime>
  <Words>1031</Words>
  <Application>Microsoft Office PowerPoint</Application>
  <PresentationFormat>Widescreen</PresentationFormat>
  <Paragraphs>173</Paragraphs>
  <Slides>38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Symbol</vt:lpstr>
      <vt:lpstr>Times New Roman</vt:lpstr>
      <vt:lpstr>Wingdings</vt:lpstr>
      <vt:lpstr>Azure</vt:lpstr>
      <vt:lpstr>PowerPoint Presentation</vt:lpstr>
      <vt:lpstr>GENESIS STRUCTURE</vt:lpstr>
      <vt:lpstr>Genesis 37:2-36 Joseph Sold unto Egypt</vt:lpstr>
      <vt:lpstr>Genesis 38:1-30 Judah &amp; Tamar</vt:lpstr>
      <vt:lpstr>III. Genesis 38:27-30 Twins of Tamar &amp; Judah</vt:lpstr>
      <vt:lpstr>III. Genesis 38:27-30 Twins of Tamar &amp; Judah</vt:lpstr>
      <vt:lpstr>PowerPoint Presentation</vt:lpstr>
      <vt:lpstr>PowerPoint Presentation</vt:lpstr>
      <vt:lpstr>III. Genesis 38:27-30 Twins of Tamar &amp; Judah</vt:lpstr>
      <vt:lpstr>III. Genesis 38:27-30 Twins of Tamar &amp; Judah</vt:lpstr>
      <vt:lpstr>Genesis 38:29-30 Reversal of the Birth Order</vt:lpstr>
      <vt:lpstr>Genesis 38:29-30 Reversal of the Birth Order</vt:lpstr>
      <vt:lpstr>PowerPoint Presentation</vt:lpstr>
      <vt:lpstr>PowerPoint Presentation</vt:lpstr>
      <vt:lpstr>PowerPoint Presentation</vt:lpstr>
      <vt:lpstr>PowerPoint Presentation</vt:lpstr>
      <vt:lpstr>Genesis 38:29-30 Reversal of the Birth Order</vt:lpstr>
      <vt:lpstr>Genesis 38:1-30 Concluding Observations</vt:lpstr>
      <vt:lpstr>Genesis 38:1-30 Concluding Observations</vt:lpstr>
      <vt:lpstr>Genesis 38:1-30 Concluding Observations</vt:lpstr>
      <vt:lpstr>PowerPoint Presentation</vt:lpstr>
      <vt:lpstr>PowerPoint Presentation</vt:lpstr>
      <vt:lpstr>Genesis 38:1-30 Concluding Observations</vt:lpstr>
      <vt:lpstr>Genesis 38:1-30 Concluding Observations</vt:lpstr>
      <vt:lpstr>Genesis 38:1-30 Concluding Observations</vt:lpstr>
      <vt:lpstr>God’s Provision for His People (Phil. 4:19)</vt:lpstr>
      <vt:lpstr>God’s Provision for His People (Phil. 4:19)</vt:lpstr>
      <vt:lpstr>PowerPoint Presentation</vt:lpstr>
      <vt:lpstr>God’s Provision for His People (Phil. 4:19)</vt:lpstr>
      <vt:lpstr>Genesis 38:1-30 Concluding Observations</vt:lpstr>
      <vt:lpstr>PowerPoint Presentation</vt:lpstr>
      <vt:lpstr>Genesis 38:1-30 Concluding Observations</vt:lpstr>
      <vt:lpstr>PowerPoint Presentation</vt:lpstr>
      <vt:lpstr>PowerPoint Presentation</vt:lpstr>
      <vt:lpstr>Genesis 38:1-30 Concluding Observations</vt:lpstr>
      <vt:lpstr>Conclusion</vt:lpstr>
      <vt:lpstr>Genesis 38:1-30 Judah &amp; Tamar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152- 38v27-30</dc:title>
  <dc:subject>Genesis 38</dc:subject>
  <dc:creator>A. Woods</dc:creator>
  <dc:description>Modified by Jim McGowan</dc:description>
  <cp:lastModifiedBy>anne woods</cp:lastModifiedBy>
  <cp:revision>3977</cp:revision>
  <cp:lastPrinted>2024-03-03T02:28:06Z</cp:lastPrinted>
  <dcterms:created xsi:type="dcterms:W3CDTF">2009-03-17T12:21:13Z</dcterms:created>
  <dcterms:modified xsi:type="dcterms:W3CDTF">2024-03-10T02:23:11Z</dcterms:modified>
</cp:coreProperties>
</file>