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0"/>
  </p:notesMasterIdLst>
  <p:handoutMasterIdLst>
    <p:handoutMasterId r:id="rId91"/>
  </p:handoutMasterIdLst>
  <p:sldIdLst>
    <p:sldId id="9907" r:id="rId2"/>
    <p:sldId id="2573" r:id="rId3"/>
    <p:sldId id="10525" r:id="rId4"/>
    <p:sldId id="5512" r:id="rId5"/>
    <p:sldId id="2575" r:id="rId6"/>
    <p:sldId id="2576" r:id="rId7"/>
    <p:sldId id="10526" r:id="rId8"/>
    <p:sldId id="10527" r:id="rId9"/>
    <p:sldId id="10528" r:id="rId10"/>
    <p:sldId id="10401" r:id="rId11"/>
    <p:sldId id="10523" r:id="rId12"/>
    <p:sldId id="6491" r:id="rId13"/>
    <p:sldId id="1586" r:id="rId14"/>
    <p:sldId id="10628" r:id="rId15"/>
    <p:sldId id="3740" r:id="rId16"/>
    <p:sldId id="11009" r:id="rId17"/>
    <p:sldId id="2627" r:id="rId18"/>
    <p:sldId id="11010" r:id="rId19"/>
    <p:sldId id="11011" r:id="rId20"/>
    <p:sldId id="10593" r:id="rId21"/>
    <p:sldId id="506" r:id="rId22"/>
    <p:sldId id="4383" r:id="rId23"/>
    <p:sldId id="11012" r:id="rId24"/>
    <p:sldId id="11014" r:id="rId25"/>
    <p:sldId id="10552" r:id="rId26"/>
    <p:sldId id="10553" r:id="rId27"/>
    <p:sldId id="10554" r:id="rId28"/>
    <p:sldId id="3842" r:id="rId29"/>
    <p:sldId id="11049" r:id="rId30"/>
    <p:sldId id="492" r:id="rId31"/>
    <p:sldId id="11016" r:id="rId32"/>
    <p:sldId id="11006" r:id="rId33"/>
    <p:sldId id="6992" r:id="rId34"/>
    <p:sldId id="939" r:id="rId35"/>
    <p:sldId id="5258" r:id="rId36"/>
    <p:sldId id="11017" r:id="rId37"/>
    <p:sldId id="11018" r:id="rId38"/>
    <p:sldId id="11019" r:id="rId39"/>
    <p:sldId id="4676" r:id="rId40"/>
    <p:sldId id="11013" r:id="rId41"/>
    <p:sldId id="11039" r:id="rId42"/>
    <p:sldId id="462" r:id="rId43"/>
    <p:sldId id="11036" r:id="rId44"/>
    <p:sldId id="11040" r:id="rId45"/>
    <p:sldId id="6471" r:id="rId46"/>
    <p:sldId id="11022" r:id="rId47"/>
    <p:sldId id="11041" r:id="rId48"/>
    <p:sldId id="10404" r:id="rId49"/>
    <p:sldId id="11042" r:id="rId50"/>
    <p:sldId id="11025" r:id="rId51"/>
    <p:sldId id="11043" r:id="rId52"/>
    <p:sldId id="7253" r:id="rId53"/>
    <p:sldId id="6598" r:id="rId54"/>
    <p:sldId id="11044" r:id="rId55"/>
    <p:sldId id="6481" r:id="rId56"/>
    <p:sldId id="9875" r:id="rId57"/>
    <p:sldId id="11045" r:id="rId58"/>
    <p:sldId id="11046" r:id="rId59"/>
    <p:sldId id="11030" r:id="rId60"/>
    <p:sldId id="10603" r:id="rId61"/>
    <p:sldId id="11047" r:id="rId62"/>
    <p:sldId id="2581" r:id="rId63"/>
    <p:sldId id="2671" r:id="rId64"/>
    <p:sldId id="8678" r:id="rId65"/>
    <p:sldId id="11048" r:id="rId66"/>
    <p:sldId id="11033" r:id="rId67"/>
    <p:sldId id="11034" r:id="rId68"/>
    <p:sldId id="11035" r:id="rId69"/>
    <p:sldId id="4452" r:id="rId70"/>
    <p:sldId id="11002" r:id="rId71"/>
    <p:sldId id="11037" r:id="rId72"/>
    <p:sldId id="11003" r:id="rId73"/>
    <p:sldId id="11004" r:id="rId74"/>
    <p:sldId id="5341" r:id="rId75"/>
    <p:sldId id="11005" r:id="rId76"/>
    <p:sldId id="4596" r:id="rId77"/>
    <p:sldId id="10998" r:id="rId78"/>
    <p:sldId id="10996" r:id="rId79"/>
    <p:sldId id="10999" r:id="rId80"/>
    <p:sldId id="11000" r:id="rId81"/>
    <p:sldId id="10997" r:id="rId82"/>
    <p:sldId id="10995" r:id="rId83"/>
    <p:sldId id="11001" r:id="rId84"/>
    <p:sldId id="274" r:id="rId85"/>
    <p:sldId id="11038" r:id="rId86"/>
    <p:sldId id="1456" r:id="rId87"/>
    <p:sldId id="10522" r:id="rId88"/>
    <p:sldId id="10609" r:id="rId89"/>
  </p:sldIdLst>
  <p:sldSz cx="12192000" cy="6858000"/>
  <p:notesSz cx="7315200" cy="9601200"/>
  <p:custDataLst>
    <p:tags r:id="rId92"/>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3399"/>
    <a:srgbClr val="0000CC"/>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8" autoAdjust="0"/>
    <p:restoredTop sz="93870" autoAdjust="0"/>
  </p:normalViewPr>
  <p:slideViewPr>
    <p:cSldViewPr>
      <p:cViewPr varScale="1">
        <p:scale>
          <a:sx n="58" d="100"/>
          <a:sy n="58" d="100"/>
        </p:scale>
        <p:origin x="228"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34" y="9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 025 – 2v9</a:t>
            </a:r>
          </a:p>
          <a:p>
            <a:pPr>
              <a:defRPr/>
            </a:pPr>
            <a:r>
              <a:rPr lang="en-US" sz="1400" dirty="0"/>
              <a:t>03-03-2024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3/3/2024</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4</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71</a:t>
            </a:fld>
            <a:endParaRPr lang="en-US" dirty="0"/>
          </a:p>
        </p:txBody>
      </p:sp>
    </p:spTree>
    <p:extLst>
      <p:ext uri="{BB962C8B-B14F-4D97-AF65-F5344CB8AC3E}">
        <p14:creationId xmlns:p14="http://schemas.microsoft.com/office/powerpoint/2010/main" val="36067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79</a:t>
            </a:fld>
            <a:endParaRPr lang="en-US" dirty="0"/>
          </a:p>
        </p:txBody>
      </p:sp>
    </p:spTree>
    <p:extLst>
      <p:ext uri="{BB962C8B-B14F-4D97-AF65-F5344CB8AC3E}">
        <p14:creationId xmlns:p14="http://schemas.microsoft.com/office/powerpoint/2010/main" val="36067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1197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31252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jpeg"/><Relationship Id="rId1" Type="http://schemas.openxmlformats.org/officeDocument/2006/relationships/slideLayout" Target="../slideLayouts/slideLayout14.xml"/><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85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9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57542755"/>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Sēmeion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85833-C1F5-96E9-C130-3D6DC0CC041F}"/>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D0C7A4FD-D2A1-B681-E7B3-93FF9E13FE0D}"/>
              </a:ext>
            </a:extLst>
          </p:cNvPr>
          <p:cNvSpPr>
            <a:spLocks noGrp="1" noChangeArrowheads="1"/>
          </p:cNvSpPr>
          <p:nvPr>
            <p:ph type="title"/>
          </p:nvPr>
        </p:nvSpPr>
        <p:spPr>
          <a:xfrm>
            <a:off x="2209800" y="1524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a:extLst>
              <a:ext uri="{FF2B5EF4-FFF2-40B4-BE49-F238E27FC236}">
                <a16:creationId xmlns:a16="http://schemas.microsoft.com/office/drawing/2014/main" id="{3152DE78-7A2D-7851-4E2A-11E01AB87318}"/>
              </a:ext>
            </a:extLst>
          </p:cNvPr>
          <p:cNvSpPr>
            <a:spLocks noGrp="1" noChangeArrowheads="1"/>
          </p:cNvSpPr>
          <p:nvPr>
            <p:ph type="body" idx="1"/>
          </p:nvPr>
        </p:nvSpPr>
        <p:spPr>
          <a:xfrm>
            <a:off x="2057400" y="947382"/>
            <a:ext cx="4648200" cy="5410200"/>
          </a:xfrm>
        </p:spPr>
        <p:txBody>
          <a:bodyPr/>
          <a:lstStyle/>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Luke 4:5</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Rev. 13:3, 13, 15; 16:13-14</a:t>
            </a:r>
          </a:p>
        </p:txBody>
      </p:sp>
      <p:pic>
        <p:nvPicPr>
          <p:cNvPr id="2" name="Picture 1">
            <a:extLst>
              <a:ext uri="{FF2B5EF4-FFF2-40B4-BE49-F238E27FC236}">
                <a16:creationId xmlns:a16="http://schemas.microsoft.com/office/drawing/2014/main" id="{CDA041E2-E9B1-C09D-775D-E7031505E93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34200" y="1582561"/>
            <a:ext cx="3200400" cy="3692878"/>
          </a:xfrm>
          <a:prstGeom prst="rect">
            <a:avLst/>
          </a:prstGeom>
          <a:ln w="28575">
            <a:solidFill>
              <a:srgbClr val="FF0000"/>
            </a:solidFill>
          </a:ln>
        </p:spPr>
      </p:pic>
      <p:pic>
        <p:nvPicPr>
          <p:cNvPr id="3" name="Picture 2">
            <a:extLst>
              <a:ext uri="{FF2B5EF4-FFF2-40B4-BE49-F238E27FC236}">
                <a16:creationId xmlns:a16="http://schemas.microsoft.com/office/drawing/2014/main" id="{2978748D-2516-ED63-E4F8-0D908165F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2DBBD80-D416-510D-49D3-80A7F4E59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23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435110056"/>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2325606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264971897"/>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b="1" u="sng"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u="sng"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b="1" u="sng"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2297774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latin typeface="Calibri" panose="020F0502020204030204" pitchFamily="34" charset="0"/>
              </a:rPr>
              <a:t>“</a:t>
            </a:r>
            <a:r>
              <a:rPr lang="en-US" sz="3600" dirty="0">
                <a:latin typeface="Calibri" panose="020F0502020204030204" pitchFamily="34" charset="0"/>
              </a:rPr>
              <a:t>But when </a:t>
            </a:r>
            <a:r>
              <a:rPr lang="en-US" sz="3600" b="1" i="1" u="sng" dirty="0">
                <a:solidFill>
                  <a:srgbClr val="FFFFCC"/>
                </a:solidFill>
                <a:latin typeface="Calibri" panose="020F0502020204030204" pitchFamily="34" charset="0"/>
              </a:rPr>
              <a:t>the fullness of the time came</a:t>
            </a:r>
            <a:r>
              <a:rPr lang="en-US" sz="3600" dirty="0">
                <a:latin typeface="Calibri" panose="020F0502020204030204" pitchFamily="34" charset="0"/>
              </a:rPr>
              <a:t>, God sent forth His Son, born of a woman, born under the Law.</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5222EDDE-25DA-AE1D-C877-C4A1C47AEFCE}"/>
              </a:ext>
            </a:extLst>
          </p:cNvPr>
          <p:cNvPicPr>
            <a:picLocks noChangeAspect="1"/>
          </p:cNvPicPr>
          <p:nvPr/>
        </p:nvPicPr>
        <p:blipFill>
          <a:blip r:embed="rId3"/>
          <a:stretch>
            <a:fillRect/>
          </a:stretch>
        </p:blipFill>
        <p:spPr>
          <a:xfrm>
            <a:off x="4463143" y="3048000"/>
            <a:ext cx="3265714" cy="1828800"/>
          </a:xfrm>
          <a:prstGeom prst="rect">
            <a:avLst/>
          </a:prstGeom>
          <a:ln>
            <a:solidFill>
              <a:schemeClr val="tx1"/>
            </a:solidFill>
          </a:ln>
        </p:spPr>
      </p:pic>
    </p:spTree>
    <p:extLst>
      <p:ext uri="{BB962C8B-B14F-4D97-AF65-F5344CB8AC3E}">
        <p14:creationId xmlns:p14="http://schemas.microsoft.com/office/powerpoint/2010/main" val="223825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348727859"/>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b="1" u="sng"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u="sng"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b="1" u="sng"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3329966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152400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latin typeface="Calibri" panose="020F0502020204030204" pitchFamily="34" charset="0"/>
              </a:rPr>
              <a:t>“</a:t>
            </a:r>
            <a:r>
              <a:rPr lang="en-US" sz="3600" dirty="0">
                <a:latin typeface="Calibri" panose="020F0502020204030204" pitchFamily="34" charset="0"/>
              </a:rPr>
              <a:t>But when </a:t>
            </a:r>
            <a:r>
              <a:rPr lang="en-US" sz="3600" b="1" i="1" u="sng" dirty="0">
                <a:solidFill>
                  <a:srgbClr val="FFFFCC"/>
                </a:solidFill>
                <a:latin typeface="Calibri" panose="020F0502020204030204" pitchFamily="34" charset="0"/>
              </a:rPr>
              <a:t>the fullness of the time came</a:t>
            </a:r>
            <a:r>
              <a:rPr lang="en-US" sz="3600" dirty="0">
                <a:latin typeface="Calibri" panose="020F0502020204030204" pitchFamily="34" charset="0"/>
              </a:rPr>
              <a:t>, God sent forth His Son, born of a woman, born under the Law.</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6218E34D-9D00-77F5-0EF6-CFEB1DE2D02B}"/>
              </a:ext>
            </a:extLst>
          </p:cNvPr>
          <p:cNvPicPr>
            <a:picLocks noChangeAspect="1"/>
          </p:cNvPicPr>
          <p:nvPr/>
        </p:nvPicPr>
        <p:blipFill>
          <a:blip r:embed="rId3"/>
          <a:stretch>
            <a:fillRect/>
          </a:stretch>
        </p:blipFill>
        <p:spPr>
          <a:xfrm>
            <a:off x="4463143" y="3048000"/>
            <a:ext cx="3265714" cy="1828800"/>
          </a:xfrm>
          <a:prstGeom prst="rect">
            <a:avLst/>
          </a:prstGeom>
          <a:ln>
            <a:solidFill>
              <a:schemeClr val="tx1"/>
            </a:solidFill>
          </a:ln>
        </p:spPr>
      </p:pic>
    </p:spTree>
    <p:extLst>
      <p:ext uri="{BB962C8B-B14F-4D97-AF65-F5344CB8AC3E}">
        <p14:creationId xmlns:p14="http://schemas.microsoft.com/office/powerpoint/2010/main" val="2871106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054E7F-40C3-7033-8BBE-19128A76E041}"/>
              </a:ext>
            </a:extLst>
          </p:cNvPr>
          <p:cNvPicPr>
            <a:picLocks noChangeAspect="1"/>
          </p:cNvPicPr>
          <p:nvPr/>
        </p:nvPicPr>
        <p:blipFill>
          <a:blip r:embed="rId2"/>
          <a:stretch>
            <a:fillRect/>
          </a:stretch>
        </p:blipFill>
        <p:spPr>
          <a:xfrm>
            <a:off x="0" y="0"/>
            <a:ext cx="12192000" cy="6857999"/>
          </a:xfrm>
          <a:prstGeom prst="rect">
            <a:avLst/>
          </a:prstGeom>
        </p:spPr>
      </p:pic>
      <p:sp>
        <p:nvSpPr>
          <p:cNvPr id="4" name="Slide Number Placeholder 1">
            <a:extLst>
              <a:ext uri="{FF2B5EF4-FFF2-40B4-BE49-F238E27FC236}">
                <a16:creationId xmlns:a16="http://schemas.microsoft.com/office/drawing/2014/main" id="{3542DDBD-DAD4-2771-F1EF-ECAF0F1E2D90}"/>
              </a:ext>
            </a:extLst>
          </p:cNvPr>
          <p:cNvSpPr>
            <a:spLocks noGrp="1"/>
          </p:cNvSpPr>
          <p:nvPr>
            <p:ph type="sldNum" sz="quarter" idx="12"/>
          </p:nvPr>
        </p:nvSpPr>
        <p:spPr>
          <a:xfrm>
            <a:off x="9347200" y="6248400"/>
            <a:ext cx="22352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66F440-5D10-45D9-8CEF-05FCBC835039}" type="slidenum">
              <a:rPr kumimoji="0" lang="en-US" altLang="en-US" sz="20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 name="Rectangle 3">
            <a:extLst>
              <a:ext uri="{FF2B5EF4-FFF2-40B4-BE49-F238E27FC236}">
                <a16:creationId xmlns:a16="http://schemas.microsoft.com/office/drawing/2014/main" id="{37C8BCD1-D8E9-158B-1F96-8503A5EC5315}"/>
              </a:ext>
            </a:extLst>
          </p:cNvPr>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τὸ κατέχον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ὁ κατέχων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3" name="Picture 2">
            <a:extLst>
              <a:ext uri="{FF2B5EF4-FFF2-40B4-BE49-F238E27FC236}">
                <a16:creationId xmlns:a16="http://schemas.microsoft.com/office/drawing/2014/main" id="{CB9AB676-D214-6F78-D1D2-220CE48F35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a:ln>
            <a:solidFill>
              <a:schemeClr val="tx1"/>
            </a:solidFill>
          </a:ln>
        </p:spPr>
      </p:pic>
    </p:spTree>
    <p:extLst>
      <p:ext uri="{BB962C8B-B14F-4D97-AF65-F5344CB8AC3E}">
        <p14:creationId xmlns:p14="http://schemas.microsoft.com/office/powerpoint/2010/main" val="2763094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28800" y="228600"/>
            <a:ext cx="8534400" cy="1447800"/>
          </a:xfrm>
        </p:spPr>
        <p:txBody>
          <a:bodyPr>
            <a:normAutofit/>
          </a:bodyPr>
          <a:lstStyle/>
          <a:p>
            <a:pPr algn="ctr">
              <a:defRPr/>
            </a:pPr>
            <a:r>
              <a:rPr lang="en-US" sz="3600" dirty="0">
                <a:solidFill>
                  <a:srgbClr val="00FFFF"/>
                </a:solidFill>
                <a:effectLst>
                  <a:outerShdw blurRad="38100" dist="38100" dir="2700000" algn="tl">
                    <a:srgbClr val="000000">
                      <a:alpha val="43137"/>
                    </a:srgbClr>
                  </a:outerShdw>
                </a:effectLst>
              </a:rPr>
              <a:t>Messiah must present Himself to Israel on March 30, A.D. 33 (Daniel 9:25)</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943099"/>
            <a:ext cx="10972800" cy="3953271"/>
          </a:xfrm>
          <a:prstGeom prst="rect">
            <a:avLst/>
          </a:prstGeom>
          <a:solidFill>
            <a:srgbClr val="0099FF"/>
          </a:solidFill>
          <a:ln w="38100">
            <a:solidFill>
              <a:srgbClr val="FFFF00"/>
            </a:solidFill>
          </a:ln>
        </p:spPr>
      </p:pic>
    </p:spTree>
    <p:extLst>
      <p:ext uri="{BB962C8B-B14F-4D97-AF65-F5344CB8AC3E}">
        <p14:creationId xmlns:p14="http://schemas.microsoft.com/office/powerpoint/2010/main" val="1228719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19:42-44</a:t>
            </a:r>
          </a:p>
          <a:p>
            <a:pPr algn="just"/>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500" baseline="30000"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saying, ‘If you had known in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this day</a:t>
            </a:r>
            <a:r>
              <a:rPr lang="en-US" sz="3500" dirty="0">
                <a:effectLst>
                  <a:outerShdw blurRad="38100" dist="38100" dir="2700000" algn="tl">
                    <a:srgbClr val="000000">
                      <a:alpha val="43137"/>
                    </a:srgbClr>
                  </a:outerShdw>
                </a:effectLst>
                <a:latin typeface="Calibri" panose="020F0502020204030204" pitchFamily="34" charset="0"/>
              </a:rPr>
              <a:t>, even you, the things which make for peace! But now they have been hidden from your eyes. </a:t>
            </a:r>
            <a:r>
              <a:rPr lang="en-US" sz="3500" baseline="30000" dirty="0">
                <a:effectLst>
                  <a:outerShdw blurRad="38100" dist="38100" dir="2700000" algn="tl">
                    <a:srgbClr val="000000">
                      <a:alpha val="43137"/>
                    </a:srgbClr>
                  </a:outerShdw>
                </a:effectLst>
                <a:latin typeface="Calibri" panose="020F0502020204030204" pitchFamily="34" charset="0"/>
              </a:rPr>
              <a:t>43 </a:t>
            </a:r>
            <a:r>
              <a:rPr lang="en-US" sz="3500" dirty="0">
                <a:effectLst>
                  <a:outerShdw blurRad="38100" dist="38100" dir="2700000" algn="tl">
                    <a:srgbClr val="000000">
                      <a:alpha val="43137"/>
                    </a:srgbClr>
                  </a:outerShdw>
                </a:effectLst>
                <a:latin typeface="Calibri" panose="020F0502020204030204" pitchFamily="34" charset="0"/>
              </a:rPr>
              <a:t>For the days will come upon you when your enemies will throw up a barricade against you, and surround you and hem you in on every side, </a:t>
            </a:r>
            <a:r>
              <a:rPr lang="en-US" sz="3500" baseline="30000" dirty="0">
                <a:effectLst>
                  <a:outerShdw blurRad="38100" dist="38100" dir="2700000" algn="tl">
                    <a:srgbClr val="000000">
                      <a:alpha val="43137"/>
                    </a:srgbClr>
                  </a:outerShdw>
                </a:effectLst>
                <a:latin typeface="Calibri" panose="020F0502020204030204" pitchFamily="34" charset="0"/>
              </a:rPr>
              <a:t>44 </a:t>
            </a:r>
            <a:r>
              <a:rPr lang="en-US" sz="3500" dirty="0">
                <a:effectLst>
                  <a:outerShdw blurRad="38100" dist="38100" dir="2700000" algn="tl">
                    <a:srgbClr val="000000">
                      <a:alpha val="43137"/>
                    </a:srgbClr>
                  </a:outerShdw>
                </a:effectLst>
                <a:latin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49970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453185854"/>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371393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999871308"/>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b="1" u="sng"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u="sng"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b="1" u="sng"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557336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01B35BC2-DCDA-8259-D95F-3AD98E2B7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34A3CFC7-8D97-5E7B-65D0-D1D260365A33}"/>
              </a:ext>
            </a:extLst>
          </p:cNvPr>
          <p:cNvSpPr>
            <a:spLocks noChangeArrowheads="1"/>
          </p:cNvSpPr>
          <p:nvPr/>
        </p:nvSpPr>
        <p:spPr bwMode="auto">
          <a:xfrm>
            <a:off x="838200" y="0"/>
            <a:ext cx="10515600" cy="30781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20:10</a:t>
            </a:r>
          </a:p>
          <a:p>
            <a:pPr algn="just">
              <a:spcAft>
                <a:spcPts val="12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deceived them was thrown into the lake of fire and brimstone, where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beast and the false prophet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also; and they will be tormented day and night forever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14725-4669-6EA3-27EE-3D0679BA92E0}"/>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00231CF-424C-789E-8EC4-C1A382103AE1}"/>
              </a:ext>
            </a:extLst>
          </p:cNvPr>
          <p:cNvGraphicFramePr>
            <a:graphicFrameLocks noGrp="1"/>
          </p:cNvGraphicFramePr>
          <p:nvPr>
            <p:ph idx="1"/>
            <p:extLst>
              <p:ext uri="{D42A27DB-BD31-4B8C-83A1-F6EECF244321}">
                <p14:modId xmlns:p14="http://schemas.microsoft.com/office/powerpoint/2010/main" val="704258389"/>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b="1" u="sng"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u="sng"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b="1" u="sng"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3648708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a:t>
            </a:r>
            <a:r>
              <a:rPr lang="en-US">
                <a:effectLst>
                  <a:outerShdw blurRad="38100" dist="38100" dir="2700000" algn="tl">
                    <a:srgbClr val="000000">
                      <a:alpha val="43137"/>
                    </a:srgbClr>
                  </a:outerShdw>
                </a:effectLst>
                <a:cs typeface="Calibri" panose="020F0502020204030204" pitchFamily="34" charset="0"/>
              </a:rPr>
              <a:t>2:3a)</a:t>
            </a:r>
            <a:endParaRPr lang="en-US" dirty="0">
              <a:effectLst>
                <a:outerShdw blurRad="38100" dist="38100" dir="2700000" algn="tl">
                  <a:srgbClr val="000000">
                    <a:alpha val="43137"/>
                  </a:srgbClr>
                </a:outerShdw>
              </a:effectLst>
              <a:cs typeface="Calibri" panose="020F0502020204030204" pitchFamily="34" charset="0"/>
            </a:endParaRP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7">
            <a:extLst>
              <a:ext uri="{FF2B5EF4-FFF2-40B4-BE49-F238E27FC236}">
                <a16:creationId xmlns:a16="http://schemas.microsoft.com/office/drawing/2014/main" id="{35C4EEB7-AE8D-DE86-ECE2-F2E3BD4334F1}"/>
              </a:ext>
            </a:extLst>
          </p:cNvPr>
          <p:cNvSpPr>
            <a:spLocks noChangeArrowheads="1"/>
          </p:cNvSpPr>
          <p:nvPr/>
        </p:nvSpPr>
        <p:spPr bwMode="auto">
          <a:xfrm>
            <a:off x="4724400" y="3581400"/>
            <a:ext cx="1278775"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7" name="Oval 7">
            <a:extLst>
              <a:ext uri="{FF2B5EF4-FFF2-40B4-BE49-F238E27FC236}">
                <a16:creationId xmlns:a16="http://schemas.microsoft.com/office/drawing/2014/main" id="{97E33348-7F4C-762A-B163-187CF5F4D794}"/>
              </a:ext>
            </a:extLst>
          </p:cNvPr>
          <p:cNvSpPr>
            <a:spLocks noChangeArrowheads="1"/>
          </p:cNvSpPr>
          <p:nvPr/>
        </p:nvSpPr>
        <p:spPr bwMode="auto">
          <a:xfrm>
            <a:off x="6477000" y="3581400"/>
            <a:ext cx="1278775"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3740047530"/>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b="1" u="sng"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u="sng"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b="1" u="sng"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1461595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07C14-E799-3A4C-0F4C-14A47F6262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837C0A-E176-D792-B366-F0E89C45DD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6882E2A8-BFA3-1893-56C5-F69E764F8851}"/>
              </a:ext>
            </a:extLst>
          </p:cNvPr>
          <p:cNvSpPr>
            <a:spLocks noChangeArrowheads="1"/>
          </p:cNvSpPr>
          <p:nvPr/>
        </p:nvSpPr>
        <p:spPr bwMode="auto">
          <a:xfrm>
            <a:off x="609600" y="1"/>
            <a:ext cx="10972800" cy="3554819"/>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dynamis</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wonders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teras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signs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sēmeion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2275121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B5E23-20F8-D80B-76E1-F9AE3AC3C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609600" y="0"/>
            <a:ext cx="10972800" cy="38862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30</a:t>
            </a:r>
            <a:r>
              <a:rPr lang="en-US" sz="3400" dirty="0">
                <a:cs typeface="Calibri" panose="020F0502020204030204" pitchFamily="34" charset="0"/>
              </a:rPr>
              <a:t> Therefore many other </a:t>
            </a:r>
            <a:r>
              <a:rPr lang="en-US" sz="3400" b="1" u="sng" dirty="0">
                <a:solidFill>
                  <a:srgbClr val="FFFFCC"/>
                </a:solidFill>
                <a:cs typeface="Calibri" panose="020F0502020204030204" pitchFamily="34" charset="0"/>
              </a:rPr>
              <a:t>signs [</a:t>
            </a:r>
            <a:r>
              <a:rPr lang="en-US" sz="3400" b="1" i="1" u="sng" dirty="0" err="1">
                <a:solidFill>
                  <a:srgbClr val="FFFFCC"/>
                </a:solidFill>
                <a:cs typeface="Calibri" panose="020F0502020204030204" pitchFamily="34" charset="0"/>
              </a:rPr>
              <a:t>sēmeion</a:t>
            </a:r>
            <a:r>
              <a:rPr lang="en-US" sz="3400" b="1" u="sng" dirty="0">
                <a:solidFill>
                  <a:srgbClr val="FFFFCC"/>
                </a:solidFill>
                <a:cs typeface="Calibri" panose="020F0502020204030204" pitchFamily="34" charset="0"/>
              </a:rPr>
              <a:t>]</a:t>
            </a:r>
            <a:r>
              <a:rPr lang="en-US" sz="3400" b="1" dirty="0">
                <a:solidFill>
                  <a:srgbClr val="FFFFCC"/>
                </a:solidFill>
                <a:cs typeface="Calibri" panose="020F0502020204030204" pitchFamily="34" charset="0"/>
              </a:rPr>
              <a:t> </a:t>
            </a:r>
            <a:r>
              <a:rPr lang="en-US" sz="3400" dirty="0">
                <a:cs typeface="Calibri" panose="020F0502020204030204" pitchFamily="34" charset="0"/>
              </a:rPr>
              <a:t>Jesus also performed in the presence of the disciples, which are not written in this book; </a:t>
            </a:r>
            <a:r>
              <a:rPr lang="en-US" sz="3400" baseline="30000" dirty="0">
                <a:cs typeface="Calibri" panose="020F0502020204030204" pitchFamily="34" charset="0"/>
              </a:rPr>
              <a:t>31</a:t>
            </a:r>
            <a:r>
              <a:rPr lang="en-US" sz="3400" dirty="0">
                <a:cs typeface="Calibri" panose="020F0502020204030204" pitchFamily="34" charset="0"/>
              </a:rPr>
              <a:t> but these have been written so that you may believe (</a:t>
            </a:r>
            <a:r>
              <a:rPr lang="en-US" sz="3400" i="1" dirty="0" err="1">
                <a:cs typeface="Calibri" panose="020F0502020204030204" pitchFamily="34" charset="0"/>
              </a:rPr>
              <a:t>pisteuō</a:t>
            </a:r>
            <a:r>
              <a:rPr lang="en-US" sz="3400" i="1" dirty="0">
                <a:cs typeface="Calibri" panose="020F0502020204030204" pitchFamily="34" charset="0"/>
              </a:rPr>
              <a:t> </a:t>
            </a:r>
            <a:r>
              <a:rPr lang="en-US" sz="3400" i="1" dirty="0" err="1">
                <a:cs typeface="Calibri" panose="020F0502020204030204" pitchFamily="34" charset="0"/>
              </a:rPr>
              <a:t>eis</a:t>
            </a:r>
            <a:r>
              <a:rPr lang="en-US" sz="3400" dirty="0">
                <a:cs typeface="Calibri" panose="020F0502020204030204" pitchFamily="34" charset="0"/>
              </a:rPr>
              <a:t>) that Jesus is the Christ, the Son of God; and that believing you may have life in His name.”</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6" y="3429000"/>
            <a:ext cx="1207129" cy="1463040"/>
          </a:xfrm>
          <a:prstGeom prst="rect">
            <a:avLst/>
          </a:prstGeom>
          <a:ln>
            <a:solidFill>
              <a:schemeClr val="tx1"/>
            </a:solidFill>
          </a:ln>
        </p:spPr>
      </p:pic>
    </p:spTree>
    <p:extLst>
      <p:ext uri="{BB962C8B-B14F-4D97-AF65-F5344CB8AC3E}">
        <p14:creationId xmlns:p14="http://schemas.microsoft.com/office/powerpoint/2010/main" val="1706624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ea typeface="Calibri" panose="020F0502020204030204" pitchFamily="34" charset="0"/>
                <a:cs typeface="Calibri" panose="020F0502020204030204" pitchFamily="34" charset="0"/>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557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BA659B-3C4B-4B42-A86D-1DC3593224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“[Nicodemus came to Jesus by night and said to Him, “Rabbi, we know that You have come from God as a teacher; for no one can do these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600" b="1" i="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sēmeion</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CC"/>
                </a:solidFill>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do unless God is with him.”</a:t>
            </a:r>
          </a:p>
        </p:txBody>
      </p:sp>
      <p:pic>
        <p:nvPicPr>
          <p:cNvPr id="2" name="Picture 1">
            <a:extLst>
              <a:ext uri="{FF2B5EF4-FFF2-40B4-BE49-F238E27FC236}">
                <a16:creationId xmlns:a16="http://schemas.microsoft.com/office/drawing/2014/main" id="{CF5C8840-7D3F-7370-AE5E-B23C2F0BC0B1}"/>
              </a:ext>
            </a:extLst>
          </p:cNvPr>
          <p:cNvPicPr>
            <a:picLocks noChangeAspect="1"/>
          </p:cNvPicPr>
          <p:nvPr/>
        </p:nvPicPr>
        <p:blipFill>
          <a:blip r:embed="rId3"/>
          <a:stretch>
            <a:fillRect/>
          </a:stretch>
        </p:blipFill>
        <p:spPr>
          <a:xfrm>
            <a:off x="4737550" y="2865120"/>
            <a:ext cx="2716901" cy="2011680"/>
          </a:xfrm>
          <a:prstGeom prst="rect">
            <a:avLst/>
          </a:prstGeom>
        </p:spPr>
      </p:pic>
    </p:spTree>
    <p:extLst>
      <p:ext uri="{BB962C8B-B14F-4D97-AF65-F5344CB8AC3E}">
        <p14:creationId xmlns:p14="http://schemas.microsoft.com/office/powerpoint/2010/main" val="4084371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716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190286370"/>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693492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3675978167"/>
              </p:ext>
            </p:extLst>
          </p:nvPr>
        </p:nvGraphicFramePr>
        <p:xfrm>
          <a:off x="609600" y="268402"/>
          <a:ext cx="10972800" cy="6321196"/>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50113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455579">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algn="ctr"/>
                      <a:r>
                        <a:rPr lang="en-US" sz="20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algn="ctr"/>
                      <a:r>
                        <a:rPr lang="en-US" sz="20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1204976739"/>
                  </a:ext>
                </a:extLst>
              </a:tr>
              <a:tr h="0">
                <a:tc>
                  <a:txBody>
                    <a:bodyPr/>
                    <a:lstStyle/>
                    <a:p>
                      <a:pPr algn="ctr"/>
                      <a:r>
                        <a:rPr lang="en-US" sz="2200" dirty="0">
                          <a:latin typeface="Calibri" panose="020F0502020204030204" pitchFamily="34" charset="0"/>
                          <a:cs typeface="Calibri" panose="020F0502020204030204" pitchFamily="34" charset="0"/>
                        </a:rPr>
                        <a:t>1.</a:t>
                      </a:r>
                    </a:p>
                  </a:txBody>
                  <a:tcPr anchor="ctr"/>
                </a:tc>
                <a:tc>
                  <a:txBody>
                    <a:bodyPr/>
                    <a:lstStyle/>
                    <a:p>
                      <a:pPr algn="l"/>
                      <a:r>
                        <a:rPr lang="en-US" sz="2200" dirty="0">
                          <a:latin typeface="Calibri" panose="020F0502020204030204" pitchFamily="34" charset="0"/>
                          <a:cs typeface="Calibri" panose="020F0502020204030204" pitchFamily="34" charset="0"/>
                        </a:rPr>
                        <a:t>World prepared in advance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2:7</a:t>
                      </a:r>
                    </a:p>
                  </a:txBody>
                  <a:tcPr anchor="ctr"/>
                </a:tc>
                <a:extLst>
                  <a:ext uri="{0D108BD9-81ED-4DB2-BD59-A6C34878D82A}">
                    <a16:rowId xmlns:a16="http://schemas.microsoft.com/office/drawing/2014/main" val="558539107"/>
                  </a:ext>
                </a:extLst>
              </a:tr>
              <a:tr h="0">
                <a:tc>
                  <a:txBody>
                    <a:bodyPr/>
                    <a:lstStyle/>
                    <a:p>
                      <a:pPr algn="ctr"/>
                      <a:r>
                        <a:rPr lang="en-US" sz="2200" dirty="0">
                          <a:latin typeface="Calibri" panose="020F0502020204030204" pitchFamily="34" charset="0"/>
                          <a:cs typeface="Calibri" panose="020F0502020204030204" pitchFamily="34" charset="0"/>
                        </a:rPr>
                        <a:t>2.</a:t>
                      </a:r>
                    </a:p>
                  </a:txBody>
                  <a:tcPr anchor="ctr"/>
                </a:tc>
                <a:tc>
                  <a:txBody>
                    <a:bodyPr/>
                    <a:lstStyle/>
                    <a:p>
                      <a:pPr algn="l"/>
                      <a:r>
                        <a:rPr lang="en-US" sz="2200" dirty="0">
                          <a:latin typeface="Calibri" panose="020F0502020204030204" pitchFamily="34" charset="0"/>
                          <a:cs typeface="Calibri" panose="020F0502020204030204" pitchFamily="34" charset="0"/>
                        </a:rPr>
                        <a:t>Revealed at the proper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0000CC"/>
                          </a:solidFill>
                          <a:latin typeface="Calibri" panose="020F0502020204030204" pitchFamily="34" charset="0"/>
                          <a:cs typeface="Calibri" panose="020F0502020204030204" pitchFamily="34" charset="0"/>
                        </a:rPr>
                        <a:t>Gal. 4:4</a:t>
                      </a:r>
                    </a:p>
                  </a:txBody>
                  <a:tcPr anchor="ctr"/>
                </a:tc>
                <a:tc>
                  <a:txBody>
                    <a:bodyPr/>
                    <a:lstStyle/>
                    <a:p>
                      <a:pPr algn="ctr"/>
                      <a:r>
                        <a:rPr lang="en-US" sz="2200" dirty="0">
                          <a:latin typeface="Calibri" panose="020F0502020204030204" pitchFamily="34" charset="0"/>
                          <a:cs typeface="Calibri" panose="020F0502020204030204" pitchFamily="34" charset="0"/>
                        </a:rPr>
                        <a:t>2 Thess. 2:6</a:t>
                      </a:r>
                    </a:p>
                  </a:txBody>
                  <a:tcPr anchor="ctr"/>
                </a:tc>
                <a:extLst>
                  <a:ext uri="{0D108BD9-81ED-4DB2-BD59-A6C34878D82A}">
                    <a16:rowId xmlns:a16="http://schemas.microsoft.com/office/drawing/2014/main" val="2935229951"/>
                  </a:ext>
                </a:extLst>
              </a:tr>
              <a:tr h="0">
                <a:tc>
                  <a:txBody>
                    <a:bodyPr/>
                    <a:lstStyle/>
                    <a:p>
                      <a:pPr algn="ctr"/>
                      <a:r>
                        <a:rPr lang="en-US" sz="2200" dirty="0">
                          <a:latin typeface="Calibri" panose="020F0502020204030204" pitchFamily="34" charset="0"/>
                          <a:cs typeface="Calibri" panose="020F0502020204030204" pitchFamily="34" charset="0"/>
                        </a:rPr>
                        <a:t>3.</a:t>
                      </a:r>
                    </a:p>
                  </a:txBody>
                  <a:tcPr anchor="ctr"/>
                </a:tc>
                <a:tc>
                  <a:txBody>
                    <a:bodyPr/>
                    <a:lstStyle/>
                    <a:p>
                      <a:pPr algn="l"/>
                      <a:r>
                        <a:rPr lang="en-US" sz="2200" dirty="0">
                          <a:latin typeface="Calibri" panose="020F0502020204030204" pitchFamily="34" charset="0"/>
                          <a:cs typeface="Calibri" panose="020F0502020204030204" pitchFamily="34" charset="0"/>
                        </a:rPr>
                        <a:t>Claim of deity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14:9</a:t>
                      </a:r>
                    </a:p>
                  </a:txBody>
                  <a:tcPr anchor="ctr"/>
                </a:tc>
                <a:tc>
                  <a:txBody>
                    <a:bodyPr/>
                    <a:lstStyle/>
                    <a:p>
                      <a:pPr algn="ctr"/>
                      <a:r>
                        <a:rPr lang="en-US" sz="2200" dirty="0">
                          <a:latin typeface="Calibri" panose="020F0502020204030204" pitchFamily="34" charset="0"/>
                          <a:cs typeface="Calibri" panose="020F0502020204030204" pitchFamily="34" charset="0"/>
                        </a:rPr>
                        <a:t>2 Thess. 2:4</a:t>
                      </a:r>
                    </a:p>
                  </a:txBody>
                  <a:tcPr anchor="ctr"/>
                </a:tc>
                <a:extLst>
                  <a:ext uri="{0D108BD9-81ED-4DB2-BD59-A6C34878D82A}">
                    <a16:rowId xmlns:a16="http://schemas.microsoft.com/office/drawing/2014/main" val="1282089858"/>
                  </a:ext>
                </a:extLst>
              </a:tr>
              <a:tr h="0">
                <a:tc>
                  <a:txBody>
                    <a:bodyPr/>
                    <a:lstStyle/>
                    <a:p>
                      <a:pPr algn="ctr"/>
                      <a:r>
                        <a:rPr lang="en-US" sz="2200" dirty="0">
                          <a:latin typeface="Calibri" panose="020F0502020204030204" pitchFamily="34" charset="0"/>
                          <a:cs typeface="Calibri" panose="020F0502020204030204" pitchFamily="34" charset="0"/>
                        </a:rPr>
                        <a:t>4.</a:t>
                      </a:r>
                    </a:p>
                  </a:txBody>
                  <a:tcPr anchor="ctr"/>
                </a:tc>
                <a:tc>
                  <a:txBody>
                    <a:bodyPr/>
                    <a:lstStyle/>
                    <a:p>
                      <a:pPr algn="l"/>
                      <a:r>
                        <a:rPr lang="en-US" sz="2200" dirty="0">
                          <a:latin typeface="Calibri" panose="020F0502020204030204" pitchFamily="34" charset="0"/>
                          <a:cs typeface="Calibri" panose="020F0502020204030204" pitchFamily="34" charset="0"/>
                        </a:rPr>
                        <a:t>Heralded by a forerunner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John 1:23</a:t>
                      </a:r>
                    </a:p>
                  </a:txBody>
                  <a:tcPr anchor="ctr"/>
                </a:tc>
                <a:tc>
                  <a:txBody>
                    <a:bodyPr/>
                    <a:lstStyle/>
                    <a:p>
                      <a:pPr algn="ctr"/>
                      <a:r>
                        <a:rPr lang="en-US" sz="2200" dirty="0">
                          <a:latin typeface="Calibri" panose="020F0502020204030204" pitchFamily="34" charset="0"/>
                          <a:cs typeface="Calibri" panose="020F0502020204030204" pitchFamily="34" charset="0"/>
                        </a:rPr>
                        <a:t>Rev. 13:12</a:t>
                      </a:r>
                    </a:p>
                  </a:txBody>
                  <a:tcPr anchor="ctr"/>
                </a:tc>
                <a:extLst>
                  <a:ext uri="{0D108BD9-81ED-4DB2-BD59-A6C34878D82A}">
                    <a16:rowId xmlns:a16="http://schemas.microsoft.com/office/drawing/2014/main" val="1982611401"/>
                  </a:ext>
                </a:extLst>
              </a:tr>
              <a:tr h="0">
                <a:tc>
                  <a:txBody>
                    <a:bodyPr/>
                    <a:lstStyle/>
                    <a:p>
                      <a:pPr algn="ctr"/>
                      <a:r>
                        <a:rPr lang="en-US" sz="2200" dirty="0">
                          <a:latin typeface="Calibri" panose="020F0502020204030204" pitchFamily="34" charset="0"/>
                          <a:cs typeface="Calibri" panose="020F0502020204030204" pitchFamily="34" charset="0"/>
                        </a:rPr>
                        <a:t>5.</a:t>
                      </a:r>
                    </a:p>
                  </a:txBody>
                  <a:tcPr anchor="ctr"/>
                </a:tc>
                <a:tc>
                  <a:txBody>
                    <a:bodyPr/>
                    <a:lstStyle/>
                    <a:p>
                      <a:pPr algn="l"/>
                      <a:r>
                        <a:rPr lang="en-US" sz="2200" dirty="0">
                          <a:latin typeface="Calibri" panose="020F0502020204030204" pitchFamily="34" charset="0"/>
                          <a:cs typeface="Calibri" panose="020F0502020204030204" pitchFamily="34" charset="0"/>
                        </a:rPr>
                        <a:t>Forerunner comes in the Spirit and power of Elijah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Luke 1:17</a:t>
                      </a:r>
                    </a:p>
                  </a:txBody>
                  <a:tcPr anchor="ctr"/>
                </a:tc>
                <a:tc>
                  <a:txBody>
                    <a:bodyPr/>
                    <a:lstStyle/>
                    <a:p>
                      <a:pPr algn="ctr"/>
                      <a:r>
                        <a:rPr lang="en-US" sz="2200" dirty="0">
                          <a:latin typeface="Calibri" panose="020F0502020204030204" pitchFamily="34" charset="0"/>
                          <a:cs typeface="Calibri" panose="020F0502020204030204" pitchFamily="34" charset="0"/>
                        </a:rPr>
                        <a:t>1 Kgs. 8:37-38; Rev. 13:13</a:t>
                      </a:r>
                    </a:p>
                  </a:txBody>
                  <a:tcPr anchor="ctr"/>
                </a:tc>
                <a:extLst>
                  <a:ext uri="{0D108BD9-81ED-4DB2-BD59-A6C34878D82A}">
                    <a16:rowId xmlns:a16="http://schemas.microsoft.com/office/drawing/2014/main" val="1913668434"/>
                  </a:ext>
                </a:extLst>
              </a:tr>
              <a:tr h="0">
                <a:tc>
                  <a:txBody>
                    <a:bodyPr/>
                    <a:lstStyle/>
                    <a:p>
                      <a:pPr algn="ctr"/>
                      <a:r>
                        <a:rPr lang="en-US" sz="2200" dirty="0">
                          <a:latin typeface="Calibri" panose="020F0502020204030204" pitchFamily="34" charset="0"/>
                          <a:cs typeface="Calibri" panose="020F0502020204030204" pitchFamily="34" charset="0"/>
                        </a:rPr>
                        <a:t>6.</a:t>
                      </a:r>
                    </a:p>
                  </a:txBody>
                  <a:tcPr anchor="ctr"/>
                </a:tc>
                <a:tc>
                  <a:txBody>
                    <a:bodyPr/>
                    <a:lstStyle/>
                    <a:p>
                      <a:pPr algn="l"/>
                      <a:r>
                        <a:rPr lang="en-US" sz="2200" dirty="0">
                          <a:latin typeface="Calibri" panose="020F0502020204030204" pitchFamily="34" charset="0"/>
                          <a:cs typeface="Calibri" panose="020F0502020204030204" pitchFamily="34" charset="0"/>
                        </a:rPr>
                        <a:t>Empowered by a higher source</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6:14</a:t>
                      </a:r>
                    </a:p>
                  </a:txBody>
                  <a:tcPr anchor="ctr"/>
                </a:tc>
                <a:tc>
                  <a:txBody>
                    <a:bodyPr/>
                    <a:lstStyle/>
                    <a:p>
                      <a:pPr algn="ctr"/>
                      <a:r>
                        <a:rPr lang="en-US" sz="2200" dirty="0">
                          <a:latin typeface="Calibri" panose="020F0502020204030204" pitchFamily="34" charset="0"/>
                          <a:cs typeface="Calibri" panose="020F0502020204030204" pitchFamily="34" charset="0"/>
                        </a:rPr>
                        <a:t>Rev. 13:4</a:t>
                      </a:r>
                    </a:p>
                  </a:txBody>
                  <a:tcPr anchor="ctr"/>
                </a:tc>
                <a:extLst>
                  <a:ext uri="{0D108BD9-81ED-4DB2-BD59-A6C34878D82A}">
                    <a16:rowId xmlns:a16="http://schemas.microsoft.com/office/drawing/2014/main" val="443366115"/>
                  </a:ext>
                </a:extLst>
              </a:tr>
              <a:tr h="0">
                <a:tc>
                  <a:txBody>
                    <a:bodyPr/>
                    <a:lstStyle/>
                    <a:p>
                      <a:pPr algn="ctr"/>
                      <a:r>
                        <a:rPr lang="en-US" sz="2200" dirty="0">
                          <a:latin typeface="Calibri" panose="020F0502020204030204" pitchFamily="34" charset="0"/>
                          <a:cs typeface="Calibri" panose="020F0502020204030204" pitchFamily="34" charset="0"/>
                        </a:rPr>
                        <a:t>7.</a:t>
                      </a:r>
                    </a:p>
                  </a:txBody>
                  <a:tcPr anchor="ctr"/>
                </a:tc>
                <a:tc>
                  <a:txBody>
                    <a:bodyPr/>
                    <a:lstStyle/>
                    <a:p>
                      <a:pPr algn="l"/>
                      <a:r>
                        <a:rPr lang="en-US" sz="2200" dirty="0">
                          <a:latin typeface="Calibri" panose="020F0502020204030204" pitchFamily="34" charset="0"/>
                          <a:cs typeface="Calibri" panose="020F0502020204030204" pitchFamily="34" charset="0"/>
                        </a:rPr>
                        <a:t>Member of a Trinity</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Phil. 1:2; Acts 5:3-4; John 14:9</a:t>
                      </a:r>
                    </a:p>
                  </a:txBody>
                  <a:tcPr anchor="ctr"/>
                </a:tc>
                <a:tc>
                  <a:txBody>
                    <a:bodyPr/>
                    <a:lstStyle/>
                    <a:p>
                      <a:pPr algn="ctr"/>
                      <a:r>
                        <a:rPr lang="en-US" sz="2200" dirty="0">
                          <a:latin typeface="Calibri" panose="020F0502020204030204" pitchFamily="34" charset="0"/>
                          <a:cs typeface="Calibri" panose="020F0502020204030204" pitchFamily="34" charset="0"/>
                        </a:rPr>
                        <a:t>Rev. 16:13; 20:10</a:t>
                      </a:r>
                    </a:p>
                  </a:txBody>
                  <a:tcPr anchor="ctr"/>
                </a:tc>
                <a:extLst>
                  <a:ext uri="{0D108BD9-81ED-4DB2-BD59-A6C34878D82A}">
                    <a16:rowId xmlns:a16="http://schemas.microsoft.com/office/drawing/2014/main" val="482985495"/>
                  </a:ext>
                </a:extLst>
              </a:tr>
              <a:tr h="0">
                <a:tc>
                  <a:txBody>
                    <a:bodyPr/>
                    <a:lstStyle/>
                    <a:p>
                      <a:pPr algn="ctr"/>
                      <a:r>
                        <a:rPr lang="en-US" sz="2200" dirty="0">
                          <a:latin typeface="Calibri" panose="020F0502020204030204" pitchFamily="34" charset="0"/>
                          <a:cs typeface="Calibri" panose="020F0502020204030204" pitchFamily="34" charset="0"/>
                        </a:rPr>
                        <a:t>8.</a:t>
                      </a:r>
                    </a:p>
                  </a:txBody>
                  <a:tcPr anchor="ctr"/>
                </a:tc>
                <a:tc>
                  <a:txBody>
                    <a:bodyPr/>
                    <a:lstStyle/>
                    <a:p>
                      <a:pPr algn="l"/>
                      <a:r>
                        <a:rPr lang="en-US" sz="2200" dirty="0">
                          <a:latin typeface="Calibri" panose="020F0502020204030204" pitchFamily="34" charset="0"/>
                          <a:cs typeface="Calibri" panose="020F0502020204030204" pitchFamily="34" charset="0"/>
                        </a:rPr>
                        <a:t>Head of a Church</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Eph. 5:23</a:t>
                      </a:r>
                    </a:p>
                  </a:txBody>
                  <a:tcPr anchor="ctr"/>
                </a:tc>
                <a:tc>
                  <a:txBody>
                    <a:bodyPr/>
                    <a:lstStyle/>
                    <a:p>
                      <a:pPr algn="ctr"/>
                      <a:r>
                        <a:rPr lang="en-US" sz="2200" dirty="0">
                          <a:latin typeface="Calibri" panose="020F0502020204030204" pitchFamily="34" charset="0"/>
                          <a:cs typeface="Calibri" panose="020F0502020204030204" pitchFamily="34" charset="0"/>
                        </a:rPr>
                        <a:t>Rev. 2:9; 3:9</a:t>
                      </a:r>
                    </a:p>
                  </a:txBody>
                  <a:tcPr anchor="ctr"/>
                </a:tc>
                <a:extLst>
                  <a:ext uri="{0D108BD9-81ED-4DB2-BD59-A6C34878D82A}">
                    <a16:rowId xmlns:a16="http://schemas.microsoft.com/office/drawing/2014/main" val="3454855397"/>
                  </a:ext>
                </a:extLst>
              </a:tr>
              <a:tr h="0">
                <a:tc>
                  <a:txBody>
                    <a:bodyPr/>
                    <a:lstStyle/>
                    <a:p>
                      <a:pPr algn="ctr"/>
                      <a:r>
                        <a:rPr lang="en-US" sz="2200" dirty="0">
                          <a:latin typeface="Calibri" panose="020F0502020204030204" pitchFamily="34" charset="0"/>
                          <a:cs typeface="Calibri" panose="020F0502020204030204" pitchFamily="34" charset="0"/>
                        </a:rPr>
                        <a:t>9.</a:t>
                      </a:r>
                    </a:p>
                  </a:txBody>
                  <a:tcPr anchor="ctr"/>
                </a:tc>
                <a:tc>
                  <a:txBody>
                    <a:bodyPr/>
                    <a:lstStyle/>
                    <a:p>
                      <a:pPr algn="l"/>
                      <a:r>
                        <a:rPr lang="en-US" sz="2200" dirty="0">
                          <a:latin typeface="Calibri" panose="020F0502020204030204" pitchFamily="34" charset="0"/>
                          <a:cs typeface="Calibri" panose="020F0502020204030204" pitchFamily="34" charset="0"/>
                        </a:rPr>
                        <a:t>Miracle worker</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Acts 2:22</a:t>
                      </a:r>
                    </a:p>
                  </a:txBody>
                  <a:tcPr anchor="ctr"/>
                </a:tc>
                <a:tc>
                  <a:txBody>
                    <a:bodyPr/>
                    <a:lstStyle/>
                    <a:p>
                      <a:pPr algn="ctr"/>
                      <a:r>
                        <a:rPr lang="en-US" sz="2200" dirty="0">
                          <a:latin typeface="Calibri" panose="020F0502020204030204" pitchFamily="34" charset="0"/>
                          <a:cs typeface="Calibri" panose="020F0502020204030204" pitchFamily="34" charset="0"/>
                        </a:rPr>
                        <a:t>2 Thess. 2:9</a:t>
                      </a:r>
                    </a:p>
                  </a:txBody>
                  <a:tcPr anchor="ctr"/>
                </a:tc>
                <a:extLst>
                  <a:ext uri="{0D108BD9-81ED-4DB2-BD59-A6C34878D82A}">
                    <a16:rowId xmlns:a16="http://schemas.microsoft.com/office/drawing/2014/main" val="3188230933"/>
                  </a:ext>
                </a:extLst>
              </a:tr>
              <a:tr h="0">
                <a:tc>
                  <a:txBody>
                    <a:bodyPr/>
                    <a:lstStyle/>
                    <a:p>
                      <a:pPr algn="ctr"/>
                      <a:r>
                        <a:rPr lang="en-US" sz="2200" dirty="0">
                          <a:latin typeface="Calibri" panose="020F0502020204030204" pitchFamily="34" charset="0"/>
                          <a:cs typeface="Calibri" panose="020F0502020204030204" pitchFamily="34" charset="0"/>
                        </a:rPr>
                        <a:t>10.</a:t>
                      </a:r>
                    </a:p>
                  </a:txBody>
                  <a:tcPr anchor="ctr"/>
                </a:tc>
                <a:tc>
                  <a:txBody>
                    <a:bodyPr/>
                    <a:lstStyle/>
                    <a:p>
                      <a:pPr algn="l"/>
                      <a:r>
                        <a:rPr lang="en-US" sz="2200" dirty="0">
                          <a:latin typeface="Calibri" panose="020F0502020204030204" pitchFamily="34" charset="0"/>
                          <a:cs typeface="Calibri" panose="020F0502020204030204" pitchFamily="34" charset="0"/>
                        </a:rPr>
                        <a:t>Resurrection from the dead</a:t>
                      </a:r>
                    </a:p>
                  </a:txBody>
                  <a:tcPr anchor="ctr"/>
                </a:tc>
                <a:tc>
                  <a:txBody>
                    <a:bodyPr/>
                    <a:lstStyle/>
                    <a:p>
                      <a:pPr algn="ctr"/>
                      <a:r>
                        <a:rPr lang="en-US" sz="2200" b="1" dirty="0">
                          <a:solidFill>
                            <a:srgbClr val="0000CC"/>
                          </a:solidFill>
                          <a:latin typeface="Calibri" panose="020F0502020204030204" pitchFamily="34" charset="0"/>
                          <a:cs typeface="Calibri" panose="020F0502020204030204" pitchFamily="34" charset="0"/>
                        </a:rPr>
                        <a:t>1 Cor. 15:3-6</a:t>
                      </a:r>
                    </a:p>
                  </a:txBody>
                  <a:tcPr anchor="ctr"/>
                </a:tc>
                <a:tc>
                  <a:txBody>
                    <a:bodyPr/>
                    <a:lstStyle/>
                    <a:p>
                      <a:pPr algn="ctr"/>
                      <a:r>
                        <a:rPr lang="en-US" sz="2200" dirty="0">
                          <a:latin typeface="Calibri" panose="020F0502020204030204" pitchFamily="34" charset="0"/>
                          <a:cs typeface="Calibri" panose="020F0502020204030204" pitchFamily="34" charset="0"/>
                        </a:rPr>
                        <a:t>Rev. 13:3, 12, 14</a:t>
                      </a:r>
                    </a:p>
                  </a:txBody>
                  <a:tcPr anchor="ctr"/>
                </a:tc>
                <a:extLst>
                  <a:ext uri="{0D108BD9-81ED-4DB2-BD59-A6C34878D82A}">
                    <a16:rowId xmlns:a16="http://schemas.microsoft.com/office/drawing/2014/main" val="1747955805"/>
                  </a:ext>
                </a:extLst>
              </a:tr>
              <a:tr h="0">
                <a:tc>
                  <a:txBody>
                    <a:bodyPr/>
                    <a:lstStyle/>
                    <a:p>
                      <a:pPr algn="ctr"/>
                      <a:r>
                        <a:rPr lang="en-US" sz="2200" dirty="0">
                          <a:latin typeface="Calibri" panose="020F0502020204030204" pitchFamily="34" charset="0"/>
                          <a:cs typeface="Calibri" panose="020F0502020204030204" pitchFamily="34" charset="0"/>
                        </a:rPr>
                        <a:t>11.</a:t>
                      </a:r>
                    </a:p>
                  </a:txBody>
                  <a:tcPr anchor="ctr"/>
                </a:tc>
                <a:tc>
                  <a:txBody>
                    <a:bodyPr/>
                    <a:lstStyle/>
                    <a:p>
                      <a:pPr algn="l"/>
                      <a:r>
                        <a:rPr lang="en-US" sz="2200" b="1" u="sng" dirty="0">
                          <a:latin typeface="Calibri" panose="020F0502020204030204" pitchFamily="34" charset="0"/>
                          <a:cs typeface="Calibri" panose="020F0502020204030204" pitchFamily="34" charset="0"/>
                        </a:rPr>
                        <a:t>Given a throne</a:t>
                      </a:r>
                    </a:p>
                  </a:txBody>
                  <a:tcPr anchor="ctr"/>
                </a:tc>
                <a:tc>
                  <a:txBody>
                    <a:bodyPr/>
                    <a:lstStyle/>
                    <a:p>
                      <a:pPr algn="ctr"/>
                      <a:r>
                        <a:rPr lang="en-US" sz="2200" b="1" u="sng" dirty="0">
                          <a:solidFill>
                            <a:srgbClr val="0000CC"/>
                          </a:solidFill>
                          <a:latin typeface="Calibri" panose="020F0502020204030204" pitchFamily="34" charset="0"/>
                          <a:cs typeface="Calibri" panose="020F0502020204030204" pitchFamily="34" charset="0"/>
                        </a:rPr>
                        <a:t>Rev. 3:21</a:t>
                      </a:r>
                    </a:p>
                  </a:txBody>
                  <a:tcPr anchor="ctr"/>
                </a:tc>
                <a:tc>
                  <a:txBody>
                    <a:bodyPr/>
                    <a:lstStyle/>
                    <a:p>
                      <a:pPr algn="ctr"/>
                      <a:r>
                        <a:rPr lang="en-US" sz="2200" b="1" u="sng" dirty="0">
                          <a:latin typeface="Calibri" panose="020F0502020204030204" pitchFamily="34" charset="0"/>
                          <a:cs typeface="Calibri" panose="020F0502020204030204" pitchFamily="34" charset="0"/>
                        </a:rPr>
                        <a:t>Rev. 13:2</a:t>
                      </a:r>
                    </a:p>
                  </a:txBody>
                  <a:tcPr anchor="ctr"/>
                </a:tc>
                <a:extLst>
                  <a:ext uri="{0D108BD9-81ED-4DB2-BD59-A6C34878D82A}">
                    <a16:rowId xmlns:a16="http://schemas.microsoft.com/office/drawing/2014/main" val="2820067115"/>
                  </a:ext>
                </a:extLst>
              </a:tr>
            </a:tbl>
          </a:graphicData>
        </a:graphic>
      </p:graphicFrame>
    </p:spTree>
    <p:extLst>
      <p:ext uri="{BB962C8B-B14F-4D97-AF65-F5344CB8AC3E}">
        <p14:creationId xmlns:p14="http://schemas.microsoft.com/office/powerpoint/2010/main" val="2201415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118918-E53E-643F-6262-9C217DEE08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2286000"/>
          </a:xfrm>
        </p:spPr>
        <p:txBody>
          <a:bodyPr/>
          <a:lstStyle/>
          <a:p>
            <a:pPr marL="0" indent="0" algn="ctr">
              <a:spcBef>
                <a:spcPct val="0"/>
              </a:spcBef>
              <a:spcAft>
                <a:spcPts val="600"/>
              </a:spcAft>
              <a:buClr>
                <a:schemeClr val="tx1"/>
              </a:buClr>
              <a:buNone/>
              <a:defRPr/>
            </a:pPr>
            <a:r>
              <a:rPr lang="en-US" sz="4000" kern="1200" dirty="0">
                <a:solidFill>
                  <a:schemeClr val="tx2"/>
                </a:solidFill>
                <a:ea typeface="+mj-ea"/>
                <a:cs typeface="Calibri" panose="020F0502020204030204" pitchFamily="34" charset="0"/>
              </a:rPr>
              <a:t>Rev 3:21</a:t>
            </a:r>
          </a:p>
          <a:p>
            <a:pPr marL="0" indent="0" algn="ctr">
              <a:spcBef>
                <a:spcPts val="0"/>
              </a:spcBef>
              <a:spcAft>
                <a:spcPts val="0"/>
              </a:spcAft>
              <a:buNone/>
              <a:defRPr/>
            </a:pPr>
            <a:r>
              <a:rPr lang="en-US" sz="3600" b="1" cap="small" dirty="0">
                <a:solidFill>
                  <a:srgbClr val="FFFFCC"/>
                </a:solidFill>
                <a:effectLst>
                  <a:outerShdw blurRad="38100" dist="38100" dir="2700000" algn="tl">
                    <a:srgbClr val="000000">
                      <a:alpha val="43137"/>
                    </a:srgbClr>
                  </a:outerShdw>
                </a:effectLst>
                <a:ea typeface="+mj-ea"/>
                <a:cs typeface="+mj-cs"/>
              </a:rPr>
              <a:t>promise to the overcomers </a:t>
            </a:r>
          </a:p>
          <a:p>
            <a:pPr marL="0" indent="0" algn="just">
              <a:spcBef>
                <a:spcPts val="0"/>
              </a:spcBef>
              <a:spcAft>
                <a:spcPts val="1200"/>
              </a:spcAft>
              <a:buNone/>
              <a:defRPr/>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He who overcomes, I will grant to him to sit down with Me on </a:t>
            </a:r>
            <a:r>
              <a:rPr lang="en-US" sz="3600" b="1" u="sng" dirty="0">
                <a:solidFill>
                  <a:srgbClr val="FFFFCC"/>
                </a:solidFill>
                <a:effectLst>
                  <a:outerShdw blurRad="38100" dist="38100" dir="2700000" algn="tl">
                    <a:srgbClr val="000000">
                      <a:alpha val="43137"/>
                    </a:srgbClr>
                  </a:outerShdw>
                </a:effectLst>
              </a:rPr>
              <a:t>My throne</a:t>
            </a:r>
            <a:r>
              <a:rPr lang="en-US" sz="3600" dirty="0">
                <a:effectLst>
                  <a:outerShdw blurRad="38100" dist="38100" dir="2700000" algn="tl">
                    <a:srgbClr val="000000">
                      <a:alpha val="43137"/>
                    </a:srgbClr>
                  </a:outerShdw>
                </a:effectLst>
              </a:rPr>
              <a:t>, as I also overcame and sat down with My Father on </a:t>
            </a:r>
            <a:r>
              <a:rPr lang="en-US" sz="3600" b="1" u="sng" dirty="0">
                <a:solidFill>
                  <a:srgbClr val="FFFFCC"/>
                </a:solidFill>
                <a:effectLst>
                  <a:outerShdw blurRad="38100" dist="38100" dir="2700000" algn="tl">
                    <a:srgbClr val="000000">
                      <a:alpha val="43137"/>
                    </a:srgbClr>
                  </a:outerShdw>
                </a:effectLst>
              </a:rPr>
              <a:t>His throne</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5944" y="3047999"/>
            <a:ext cx="2420112"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55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6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4191473496"/>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444136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187943750"/>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586124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9B870-DFB4-496F-ADFD-997E2C6829E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9:6-7</a:t>
            </a:r>
          </a:p>
          <a:p>
            <a:pPr algn="just">
              <a:spcBef>
                <a:spcPts val="0"/>
              </a:spcBef>
              <a:spcAft>
                <a:spcPts val="1000"/>
              </a:spcAft>
            </a:pPr>
            <a:r>
              <a:rPr lang="en-US" sz="3200" baseline="30000" dirty="0">
                <a:latin typeface="Calibri" panose="020F0502020204030204" pitchFamily="34" charset="0"/>
                <a:cs typeface="Calibri" panose="020F0502020204030204" pitchFamily="34" charset="0"/>
              </a:rPr>
              <a:t>6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2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200" baseline="30000" dirty="0">
                <a:latin typeface="Calibri" panose="020F0502020204030204" pitchFamily="34" charset="0"/>
                <a:cs typeface="Calibri" panose="020F0502020204030204" pitchFamily="34" charset="0"/>
              </a:rPr>
              <a:t>7</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4016888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CC1DB-83B2-4D75-AB4F-92697AEC34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33248" y="0"/>
            <a:ext cx="10949152"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13:5</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There was given to him a mouth speaking arrogant words and blasphemies, and authority to act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forty-two months</a:t>
            </a:r>
            <a:r>
              <a:rPr lang="en-US" sz="3600" dirty="0">
                <a:effectLst>
                  <a:outerShdw blurRad="38100" dist="38100" dir="2700000" algn="tl">
                    <a:srgbClr val="000000">
                      <a:alpha val="43137"/>
                    </a:srgbClr>
                  </a:outerShdw>
                </a:effectLst>
                <a:latin typeface="Calibri" panose="020F0502020204030204" pitchFamily="34" charset="0"/>
              </a:rPr>
              <a:t> was given to him.”</a:t>
            </a:r>
          </a:p>
        </p:txBody>
      </p:sp>
      <p:pic>
        <p:nvPicPr>
          <p:cNvPr id="3" name="Picture 2">
            <a:extLst>
              <a:ext uri="{FF2B5EF4-FFF2-40B4-BE49-F238E27FC236}">
                <a16:creationId xmlns:a16="http://schemas.microsoft.com/office/drawing/2014/main" id="{98609507-C552-4135-8936-804C6E1B6F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3674" y="2514600"/>
            <a:ext cx="3024652" cy="2286000"/>
          </a:xfrm>
          <a:prstGeom prst="rect">
            <a:avLst/>
          </a:prstGeom>
          <a:ln w="19050">
            <a:solidFill>
              <a:schemeClr val="tx1"/>
            </a:solidFill>
          </a:ln>
        </p:spPr>
      </p:pic>
    </p:spTree>
    <p:extLst>
      <p:ext uri="{BB962C8B-B14F-4D97-AF65-F5344CB8AC3E}">
        <p14:creationId xmlns:p14="http://schemas.microsoft.com/office/powerpoint/2010/main" val="4019590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165889335"/>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u="sng"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847371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764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9B870-DFB4-496F-ADFD-997E2C6829E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9:6-7</a:t>
            </a:r>
          </a:p>
          <a:p>
            <a:pPr algn="just">
              <a:spcBef>
                <a:spcPts val="0"/>
              </a:spcBef>
              <a:spcAft>
                <a:spcPts val="1000"/>
              </a:spcAft>
            </a:pPr>
            <a:r>
              <a:rPr lang="en-US" sz="3200" baseline="30000" dirty="0">
                <a:latin typeface="Calibri" panose="020F0502020204030204" pitchFamily="34" charset="0"/>
                <a:cs typeface="Calibri" panose="020F0502020204030204" pitchFamily="34" charset="0"/>
              </a:rPr>
              <a:t>6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2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200" baseline="30000" dirty="0">
                <a:latin typeface="Calibri" panose="020F0502020204030204" pitchFamily="34" charset="0"/>
                <a:cs typeface="Calibri" panose="020F0502020204030204" pitchFamily="34" charset="0"/>
              </a:rPr>
              <a:t>7</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1101345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088946049"/>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30660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3785887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3867575384"/>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168671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926720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401977056"/>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608631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CC1DB-83B2-4D75-AB4F-92697AEC34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33248" y="0"/>
            <a:ext cx="10949152"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13:5</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There was given to him a mouth speaking arrogant words and blasphemies, and authority to act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forty-two months</a:t>
            </a:r>
            <a:r>
              <a:rPr lang="en-US" sz="3600" dirty="0">
                <a:effectLst>
                  <a:outerShdw blurRad="38100" dist="38100" dir="2700000" algn="tl">
                    <a:srgbClr val="000000">
                      <a:alpha val="43137"/>
                    </a:srgbClr>
                  </a:outerShdw>
                </a:effectLst>
                <a:latin typeface="Calibri" panose="020F0502020204030204" pitchFamily="34" charset="0"/>
              </a:rPr>
              <a:t> was given to him.”</a:t>
            </a:r>
          </a:p>
        </p:txBody>
      </p:sp>
      <p:pic>
        <p:nvPicPr>
          <p:cNvPr id="3" name="Picture 2">
            <a:extLst>
              <a:ext uri="{FF2B5EF4-FFF2-40B4-BE49-F238E27FC236}">
                <a16:creationId xmlns:a16="http://schemas.microsoft.com/office/drawing/2014/main" id="{98609507-C552-4135-8936-804C6E1B6F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3674" y="2514600"/>
            <a:ext cx="3024652" cy="2286000"/>
          </a:xfrm>
          <a:prstGeom prst="rect">
            <a:avLst/>
          </a:prstGeom>
          <a:ln w="19050">
            <a:solidFill>
              <a:schemeClr val="tx1"/>
            </a:solidFill>
          </a:ln>
        </p:spPr>
      </p:pic>
    </p:spTree>
    <p:extLst>
      <p:ext uri="{BB962C8B-B14F-4D97-AF65-F5344CB8AC3E}">
        <p14:creationId xmlns:p14="http://schemas.microsoft.com/office/powerpoint/2010/main" val="2549628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37A142-4AE7-479E-ACFD-77535FA43D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Arial" panose="020B0604020202020204" pitchFamily="34" charset="0"/>
              </a:rPr>
              <a:t>Daniel 7:25</a:t>
            </a:r>
          </a:p>
          <a:p>
            <a:pPr algn="just">
              <a:spcBef>
                <a:spcPts val="0"/>
              </a:spcBef>
              <a:spcAft>
                <a:spcPts val="0"/>
              </a:spcAft>
            </a:pPr>
            <a:r>
              <a:rPr lang="en-US" sz="3600" dirty="0">
                <a:latin typeface="Calibri" panose="020F0502020204030204" pitchFamily="34" charset="0"/>
                <a:cs typeface="Calibri" panose="020F0502020204030204" pitchFamily="34" charset="0"/>
              </a:rPr>
              <a:t>“He will speak out against the Most High and wear down the saints of the Highest One, and he will intend to make alterations in times and in law; and they will be given into his hand for a </a:t>
            </a:r>
            <a:r>
              <a:rPr lang="en-US" sz="3600" b="1" u="sng" dirty="0">
                <a:solidFill>
                  <a:srgbClr val="FFFFCC"/>
                </a:solidFill>
                <a:latin typeface="Calibri" panose="020F0502020204030204" pitchFamily="34" charset="0"/>
                <a:cs typeface="Calibri" panose="020F0502020204030204" pitchFamily="34" charset="0"/>
              </a:rPr>
              <a:t>time, times, and half a time</a:t>
            </a:r>
            <a:r>
              <a:rPr lang="en-US" sz="36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74ABC2F6-AF90-ACC4-5B8A-66DA6A553524}"/>
              </a:ext>
            </a:extLst>
          </p:cNvPr>
          <p:cNvPicPr>
            <a:picLocks noChangeAspect="1"/>
          </p:cNvPicPr>
          <p:nvPr/>
        </p:nvPicPr>
        <p:blipFill>
          <a:blip r:embed="rId3"/>
          <a:stretch>
            <a:fillRect/>
          </a:stretch>
        </p:blipFill>
        <p:spPr>
          <a:xfrm>
            <a:off x="4725086" y="3048000"/>
            <a:ext cx="2741829" cy="1828800"/>
          </a:xfrm>
          <a:prstGeom prst="rect">
            <a:avLst/>
          </a:prstGeom>
          <a:ln>
            <a:solidFill>
              <a:schemeClr val="tx1"/>
            </a:solidFill>
          </a:ln>
        </p:spPr>
      </p:pic>
    </p:spTree>
    <p:extLst>
      <p:ext uri="{BB962C8B-B14F-4D97-AF65-F5344CB8AC3E}">
        <p14:creationId xmlns:p14="http://schemas.microsoft.com/office/powerpoint/2010/main" val="835481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521953924"/>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80172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524001" y="0"/>
            <a:ext cx="9144000" cy="304800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Ephesians 4:30 </a:t>
            </a:r>
          </a:p>
          <a:p>
            <a:pPr marL="0" indent="0" algn="just" eaLnBrk="1" hangingPunct="1">
              <a:spcBef>
                <a:spcPts val="0"/>
              </a:spcBef>
              <a:buNone/>
            </a:pPr>
            <a:r>
              <a:rPr lang="en-US" sz="3600" dirty="0">
                <a:cs typeface="Calibri" panose="020F0502020204030204" pitchFamily="34" charset="0"/>
              </a:rPr>
              <a:t>“Do not grieve the </a:t>
            </a:r>
            <a:r>
              <a:rPr lang="en-US" sz="3600" b="1" u="sng" dirty="0">
                <a:solidFill>
                  <a:srgbClr val="FFFFCC"/>
                </a:solidFill>
                <a:cs typeface="Calibri" panose="020F0502020204030204" pitchFamily="34" charset="0"/>
              </a:rPr>
              <a:t>Holy Spirit of God</a:t>
            </a:r>
            <a:r>
              <a:rPr lang="en-US" sz="3600" dirty="0">
                <a:cs typeface="Calibri" panose="020F0502020204030204" pitchFamily="34" charset="0"/>
              </a:rPr>
              <a:t>, by whom you were </a:t>
            </a:r>
            <a:r>
              <a:rPr lang="en-US" sz="3600" b="1" u="sng" dirty="0">
                <a:solidFill>
                  <a:srgbClr val="FFFFCC"/>
                </a:solidFill>
                <a:cs typeface="Calibri" panose="020F0502020204030204" pitchFamily="34" charset="0"/>
              </a:rPr>
              <a:t>sealed for the day of redemption</a:t>
            </a:r>
            <a:r>
              <a:rPr lang="en-US" sz="3600" dirty="0">
                <a:cs typeface="Calibri" panose="020F0502020204030204" pitchFamily="34" charset="0"/>
              </a:rPr>
              <a:t>.”</a:t>
            </a:r>
          </a:p>
          <a:p>
            <a:pPr marL="0" indent="0" algn="just" eaLnBrk="1" hangingPunct="1">
              <a:spcBef>
                <a:spcPts val="0"/>
              </a:spcBef>
              <a:buNone/>
            </a:pP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4501613B-DBFC-791F-B511-DA44A7328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2936" y="2514600"/>
            <a:ext cx="2246128" cy="2286000"/>
          </a:xfrm>
          <a:prstGeom prst="rect">
            <a:avLst/>
          </a:prstGeom>
        </p:spPr>
      </p:pic>
    </p:spTree>
    <p:extLst>
      <p:ext uri="{BB962C8B-B14F-4D97-AF65-F5344CB8AC3E}">
        <p14:creationId xmlns:p14="http://schemas.microsoft.com/office/powerpoint/2010/main" val="337972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And he causes all</a:t>
            </a:r>
            <a:r>
              <a:rPr lang="en-US" sz="3300" dirty="0">
                <a:effectLst>
                  <a:outerShdw blurRad="38100" dist="38100" dir="2700000" algn="tl">
                    <a:srgbClr val="000000">
                      <a:alpha val="43137"/>
                    </a:srgbClr>
                  </a:outerShdw>
                </a:effectLst>
                <a:latin typeface="Calibri" panose="020F0502020204030204" pitchFamily="34" charset="0"/>
              </a:rPr>
              <a:t>, the small and the great, and the rich and the poor, and the free men and the slaves,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to be given a mark on their right hand or on their forehead</a:t>
            </a:r>
            <a:r>
              <a:rPr lang="en-US" sz="3300" dirty="0">
                <a:effectLst>
                  <a:outerShdw blurRad="38100" dist="38100" dir="2700000" algn="tl">
                    <a:srgbClr val="000000">
                      <a:alpha val="43137"/>
                    </a:srgbClr>
                  </a:outerShdw>
                </a:effectLst>
                <a:latin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37">
            <a:extLst>
              <a:ext uri="{FF2B5EF4-FFF2-40B4-BE49-F238E27FC236}">
                <a16:creationId xmlns:a16="http://schemas.microsoft.com/office/drawing/2014/main" id="{0AD5E705-AEF1-40EA-A882-13B8C2D29C52}"/>
              </a:ext>
            </a:extLst>
          </p:cNvPr>
          <p:cNvSpPr txBox="1">
            <a:spLocks noChangeArrowheads="1"/>
          </p:cNvSpPr>
          <p:nvPr/>
        </p:nvSpPr>
        <p:spPr>
          <a:xfrm>
            <a:off x="10668000" y="6248400"/>
            <a:ext cx="914400" cy="457200"/>
          </a:xfrm>
          <a:prstGeom prst="rect">
            <a:avLst/>
          </a:prstGeom>
        </p:spPr>
        <p:txBody>
          <a:bodyPr anchor="ct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56</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367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476261511"/>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705294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3300396233"/>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624713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87070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E358D-C40E-A9C5-3128-E384F49A1D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D32402-7109-11E2-E752-4D20B5A7BB24}"/>
              </a:ext>
            </a:extLst>
          </p:cNvPr>
          <p:cNvPicPr>
            <a:picLocks noChangeAspect="1"/>
          </p:cNvPicPr>
          <p:nvPr/>
        </p:nvPicPr>
        <p:blipFill>
          <a:blip r:embed="rId2"/>
          <a:stretch>
            <a:fillRect/>
          </a:stretch>
        </p:blipFill>
        <p:spPr>
          <a:xfrm>
            <a:off x="2010784" y="228600"/>
            <a:ext cx="8170433" cy="6400800"/>
          </a:xfrm>
          <a:prstGeom prst="rect">
            <a:avLst/>
          </a:prstGeom>
          <a:ln>
            <a:solidFill>
              <a:schemeClr val="tx1"/>
            </a:solidFill>
          </a:ln>
        </p:spPr>
      </p:pic>
      <p:sp>
        <p:nvSpPr>
          <p:cNvPr id="5" name="Slide Number Placeholder 1">
            <a:extLst>
              <a:ext uri="{FF2B5EF4-FFF2-40B4-BE49-F238E27FC236}">
                <a16:creationId xmlns:a16="http://schemas.microsoft.com/office/drawing/2014/main" id="{F00FBA26-2ADB-694A-E51A-D1EAE7A80E5C}"/>
              </a:ext>
            </a:extLst>
          </p:cNvPr>
          <p:cNvSpPr txBox="1">
            <a:spLocks/>
          </p:cNvSpPr>
          <p:nvPr/>
        </p:nvSpPr>
        <p:spPr>
          <a:xfrm>
            <a:off x="9347200" y="6248400"/>
            <a:ext cx="22352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smtClean="0">
                <a:latin typeface="Calibri" panose="020F0502020204030204" pitchFamily="34" charset="0"/>
                <a:ea typeface="Calibri" panose="020F0502020204030204" pitchFamily="34" charset="0"/>
                <a:cs typeface="Calibri" panose="020F0502020204030204" pitchFamily="34" charset="0"/>
              </a:rPr>
              <a:pPr algn="r">
                <a:defRPr/>
              </a:pPr>
              <a:t>60</a:t>
            </a:fld>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7931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2093412036"/>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3107426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526193584"/>
              </p:ext>
            </p:extLst>
          </p:nvPr>
        </p:nvGraphicFramePr>
        <p:xfrm>
          <a:off x="609600" y="304800"/>
          <a:ext cx="10972800" cy="5516880"/>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4463512">
                  <a:extLst>
                    <a:ext uri="{9D8B030D-6E8A-4147-A177-3AD203B41FA5}">
                      <a16:colId xmlns:a16="http://schemas.microsoft.com/office/drawing/2014/main" val="3939120806"/>
                    </a:ext>
                  </a:extLst>
                </a:gridCol>
                <a:gridCol w="2882685">
                  <a:extLst>
                    <a:ext uri="{9D8B030D-6E8A-4147-A177-3AD203B41FA5}">
                      <a16:colId xmlns:a16="http://schemas.microsoft.com/office/drawing/2014/main" val="2755603270"/>
                    </a:ext>
                  </a:extLst>
                </a:gridCol>
                <a:gridCol w="2696705">
                  <a:extLst>
                    <a:ext uri="{9D8B030D-6E8A-4147-A177-3AD203B41FA5}">
                      <a16:colId xmlns:a16="http://schemas.microsoft.com/office/drawing/2014/main" val="3131948577"/>
                    </a:ext>
                  </a:extLst>
                </a:gridCol>
              </a:tblGrid>
              <a:tr h="2743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How Satan Imitates </a:t>
                      </a:r>
                      <a:r>
                        <a:rPr kumimoji="0" lang="en-US" sz="2400" b="1" i="0" u="none" strike="noStrike" kern="1200" cap="none" spc="0" normalizeH="0" baseline="0" dirty="0">
                          <a:ln>
                            <a:noFill/>
                          </a:ln>
                          <a:solidFill>
                            <a:srgbClr val="FFFFCC"/>
                          </a:solidFill>
                          <a:effectLst/>
                          <a:uLnTx/>
                          <a:uFillTx/>
                          <a:latin typeface="Calibri" panose="020F0502020204030204" pitchFamily="34" charset="0"/>
                          <a:ea typeface="+mn-ea"/>
                          <a:cs typeface="Calibri" panose="020F0502020204030204" pitchFamily="34" charset="0"/>
                        </a:rPr>
                        <a:t>God</a:t>
                      </a:r>
                      <a:r>
                        <a:rPr lang="en-US" sz="2400" b="1" kern="1200" dirty="0">
                          <a:solidFill>
                            <a:schemeClr val="tx2">
                              <a:lumMod val="60000"/>
                              <a:lumOff val="40000"/>
                            </a:schemeClr>
                          </a:solidFill>
                          <a:latin typeface="Calibri" panose="020F0502020204030204" pitchFamily="34" charset="0"/>
                          <a:ea typeface="+mn-ea"/>
                          <a:cs typeface="Calibri" panose="020F0502020204030204" pitchFamily="34" charset="0"/>
                        </a:rPr>
                        <a:t> and the Antichrist Imitates </a:t>
                      </a:r>
                      <a:r>
                        <a:rPr kumimoji="0" lang="en-US" sz="2400" b="1" i="0" u="none" strike="noStrike" kern="1200" cap="none" spc="0" normalizeH="0" baseline="0" noProof="0" dirty="0">
                          <a:ln>
                            <a:noFill/>
                          </a:ln>
                          <a:solidFill>
                            <a:srgbClr val="FFFFCC"/>
                          </a:solidFill>
                          <a:effectLst/>
                          <a:uLnTx/>
                          <a:uFillTx/>
                          <a:latin typeface="Calibri" panose="020F0502020204030204" pitchFamily="34" charset="0"/>
                          <a:ea typeface="+mn-ea"/>
                          <a:cs typeface="Calibri" panose="020F0502020204030204" pitchFamily="34" charset="0"/>
                        </a:rPr>
                        <a:t>Jesus Christ</a:t>
                      </a: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rgbClr val="FFFFCC"/>
                        </a:solidFill>
                        <a:latin typeface="Calibri" panose="020F0502020204030204" pitchFamily="34" charset="0"/>
                        <a:ea typeface="+mn-ea"/>
                        <a:cs typeface="Calibri" panose="020F0502020204030204" pitchFamily="34" charset="0"/>
                      </a:endParaRPr>
                    </a:p>
                  </a:txBody>
                  <a:tcPr anchor="ctr"/>
                </a:tc>
                <a:tc hMerge="1">
                  <a:txBody>
                    <a:bodyPr/>
                    <a:lstStyle/>
                    <a:p>
                      <a:pPr marL="0" algn="ctr" defTabSz="914400" rtl="0" eaLnBrk="1" latinLnBrk="0" hangingPunct="1"/>
                      <a:endParaRPr lang="en-US" sz="2200" b="1" kern="1200" dirty="0">
                        <a:solidFill>
                          <a:schemeClr val="tx2">
                            <a:lumMod val="60000"/>
                            <a:lumOff val="40000"/>
                          </a:schemeClr>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53224679"/>
                  </a:ext>
                </a:extLst>
              </a:tr>
              <a:tr h="457200">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CATEGORY</a:t>
                      </a:r>
                    </a:p>
                  </a:txBody>
                  <a:tcPr anchor="ctr">
                    <a:solidFill>
                      <a:schemeClr val="bg2"/>
                    </a:solidFill>
                  </a:tcPr>
                </a:tc>
                <a:tc>
                  <a:txBody>
                    <a:bodyPr/>
                    <a:lstStyle/>
                    <a:p>
                      <a:pPr marL="0" algn="ctr" defTabSz="914400" rtl="0" eaLnBrk="1" latinLnBrk="0" hangingPunct="1"/>
                      <a:r>
                        <a:rPr lang="en-US" sz="2000" b="1" kern="1200" dirty="0">
                          <a:solidFill>
                            <a:srgbClr val="FFFFCC"/>
                          </a:solidFill>
                          <a:latin typeface="Calibri" panose="020F0502020204030204" pitchFamily="34" charset="0"/>
                          <a:ea typeface="+mn-ea"/>
                          <a:cs typeface="Calibri" panose="020F0502020204030204" pitchFamily="34" charset="0"/>
                        </a:rPr>
                        <a:t>JESUS CHRIST</a:t>
                      </a:r>
                    </a:p>
                  </a:txBody>
                  <a:tcPr anchor="ctr">
                    <a:solidFill>
                      <a:schemeClr val="bg2"/>
                    </a:solidFill>
                  </a:tcPr>
                </a:tc>
                <a:tc>
                  <a:txBody>
                    <a:bodyPr/>
                    <a:lstStyle/>
                    <a:p>
                      <a:pPr marL="0" algn="ctr" defTabSz="914400" rtl="0" eaLnBrk="1" latinLnBrk="0" hangingPunct="1"/>
                      <a:r>
                        <a:rPr lang="en-US" sz="2000" b="1" kern="1200" dirty="0">
                          <a:solidFill>
                            <a:schemeClr val="tx2">
                              <a:lumMod val="60000"/>
                              <a:lumOff val="40000"/>
                            </a:schemeClr>
                          </a:solidFill>
                          <a:latin typeface="Calibri" panose="020F0502020204030204" pitchFamily="34" charset="0"/>
                          <a:ea typeface="+mn-ea"/>
                          <a:cs typeface="Calibri" panose="020F0502020204030204" pitchFamily="34" charset="0"/>
                        </a:rPr>
                        <a:t>ANTICHRIST</a:t>
                      </a:r>
                    </a:p>
                  </a:txBody>
                  <a:tcPr anchor="ctr">
                    <a:solidFill>
                      <a:schemeClr val="bg2"/>
                    </a:solidFill>
                  </a:tcPr>
                </a:tc>
                <a:extLst>
                  <a:ext uri="{0D108BD9-81ED-4DB2-BD59-A6C34878D82A}">
                    <a16:rowId xmlns:a16="http://schemas.microsoft.com/office/drawing/2014/main" val="3257300286"/>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12.</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Ruling a political kingdom</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558539107"/>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13.</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Ushering in world peace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u="none" kern="1200" dirty="0">
                          <a:solidFill>
                            <a:srgbClr val="0000CC"/>
                          </a:solidFill>
                          <a:latin typeface="Calibri" panose="020F0502020204030204" pitchFamily="34" charset="0"/>
                          <a:ea typeface="+mn-ea"/>
                          <a:cs typeface="Calibri" panose="020F0502020204030204" pitchFamily="34" charset="0"/>
                        </a:rPr>
                        <a:t>Isa. 9:6-7</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6:1-4</a:t>
                      </a:r>
                    </a:p>
                  </a:txBody>
                  <a:tcPr/>
                </a:tc>
                <a:extLst>
                  <a:ext uri="{0D108BD9-81ED-4DB2-BD59-A6C34878D82A}">
                    <a16:rowId xmlns:a16="http://schemas.microsoft.com/office/drawing/2014/main" val="293522995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14.</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Activity in the Temple</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Luke 2:41-50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282089858"/>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15.</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Putting an end to animal sacrifices</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Heb. 9:26-29</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1982611401"/>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16.</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Length of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Over 3 years</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13:5</a:t>
                      </a:r>
                    </a:p>
                  </a:txBody>
                  <a:tcPr/>
                </a:tc>
                <a:extLst>
                  <a:ext uri="{0D108BD9-81ED-4DB2-BD59-A6C34878D82A}">
                    <a16:rowId xmlns:a16="http://schemas.microsoft.com/office/drawing/2014/main" val="1913668434"/>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17.</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Sealing ministry</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Eph. 4:30</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Rev. 13:16-17</a:t>
                      </a:r>
                    </a:p>
                  </a:txBody>
                  <a:tcPr/>
                </a:tc>
                <a:extLst>
                  <a:ext uri="{0D108BD9-81ED-4DB2-BD59-A6C34878D82A}">
                    <a16:rowId xmlns:a16="http://schemas.microsoft.com/office/drawing/2014/main" val="443366115"/>
                  </a:ext>
                </a:extLst>
              </a:tr>
              <a:tr h="0">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18.</a:t>
                      </a:r>
                    </a:p>
                  </a:txBody>
                  <a:tcPr/>
                </a:tc>
                <a:tc>
                  <a:txBody>
                    <a:bodyPr/>
                    <a:lstStyle/>
                    <a:p>
                      <a:pPr marL="0" algn="l"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Presentation to Israel as her Messiah</a:t>
                      </a:r>
                    </a:p>
                  </a:txBody>
                  <a:tcPr/>
                </a:tc>
                <a:tc>
                  <a:txBody>
                    <a:bodyPr/>
                    <a:lstStyle/>
                    <a:p>
                      <a:pPr marL="0" algn="ctr" defTabSz="914400" rtl="0" eaLnBrk="1" latinLnBrk="0" hangingPunct="1"/>
                      <a:r>
                        <a:rPr lang="en-US" sz="2200" b="1" kern="1200" dirty="0">
                          <a:solidFill>
                            <a:srgbClr val="0000CC"/>
                          </a:solidFill>
                          <a:latin typeface="Calibri" panose="020F0502020204030204" pitchFamily="34" charset="0"/>
                          <a:ea typeface="+mn-ea"/>
                          <a:cs typeface="Calibri" panose="020F0502020204030204" pitchFamily="34" charset="0"/>
                        </a:rPr>
                        <a:t>John 1:11</a:t>
                      </a:r>
                    </a:p>
                  </a:txBody>
                  <a:tcPr/>
                </a:tc>
                <a:tc>
                  <a:txBody>
                    <a:bodyPr/>
                    <a:lstStyle/>
                    <a:p>
                      <a:pPr marL="0" algn="ctr" defTabSz="914400" rtl="0" eaLnBrk="1" latinLnBrk="0" hangingPunct="1"/>
                      <a:r>
                        <a:rPr lang="en-US" sz="2200" kern="1200" dirty="0">
                          <a:solidFill>
                            <a:schemeClr val="dk1"/>
                          </a:solidFill>
                          <a:latin typeface="Calibri" panose="020F0502020204030204" pitchFamily="34" charset="0"/>
                          <a:ea typeface="+mn-ea"/>
                          <a:cs typeface="Calibri" panose="020F0502020204030204" pitchFamily="34" charset="0"/>
                        </a:rPr>
                        <a:t>John 5:43</a:t>
                      </a:r>
                    </a:p>
                  </a:txBody>
                  <a:tcPr/>
                </a:tc>
                <a:extLst>
                  <a:ext uri="{0D108BD9-81ED-4DB2-BD59-A6C34878D82A}">
                    <a16:rowId xmlns:a16="http://schemas.microsoft.com/office/drawing/2014/main" val="482985495"/>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19.</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Covenant with Israel</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Gen. 15:18</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Dan. 9:27</a:t>
                      </a:r>
                    </a:p>
                  </a:txBody>
                  <a:tcPr/>
                </a:tc>
                <a:extLst>
                  <a:ext uri="{0D108BD9-81ED-4DB2-BD59-A6C34878D82A}">
                    <a16:rowId xmlns:a16="http://schemas.microsoft.com/office/drawing/2014/main" val="3454855397"/>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20.</a:t>
                      </a:r>
                    </a:p>
                  </a:txBody>
                  <a:tcPr/>
                </a:tc>
                <a:tc>
                  <a:txBody>
                    <a:bodyPr/>
                    <a:lstStyle/>
                    <a:p>
                      <a:pPr marL="0" algn="l"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Reception of worship</a:t>
                      </a:r>
                    </a:p>
                  </a:txBody>
                  <a:tcPr/>
                </a:tc>
                <a:tc>
                  <a:txBody>
                    <a:bodyPr/>
                    <a:lstStyle/>
                    <a:p>
                      <a:pPr marL="0" algn="ctr" defTabSz="914400" rtl="0" eaLnBrk="1" latinLnBrk="0" hangingPunct="1"/>
                      <a:r>
                        <a:rPr lang="en-US" sz="2200" b="0" u="none" kern="1200" dirty="0">
                          <a:solidFill>
                            <a:srgbClr val="0000CC"/>
                          </a:solidFill>
                          <a:latin typeface="Calibri" panose="020F0502020204030204" pitchFamily="34" charset="0"/>
                          <a:ea typeface="+mn-ea"/>
                          <a:cs typeface="Calibri" panose="020F0502020204030204" pitchFamily="34" charset="0"/>
                        </a:rPr>
                        <a:t>Zech. 14:16</a:t>
                      </a:r>
                    </a:p>
                  </a:txBody>
                  <a:tcPr/>
                </a:tc>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3188230933"/>
                  </a:ext>
                </a:extLst>
              </a:tr>
              <a:tr h="0">
                <a:tc>
                  <a:txBody>
                    <a:bodyPr/>
                    <a:lstStyle/>
                    <a:p>
                      <a:pPr marL="0" algn="ctr" defTabSz="914400" rtl="0" eaLnBrk="1" latinLnBrk="0" hangingPunct="1"/>
                      <a:r>
                        <a:rPr lang="en-US" sz="2200" b="0" u="none" kern="1200" dirty="0">
                          <a:solidFill>
                            <a:schemeClr val="dk1"/>
                          </a:solidFill>
                          <a:latin typeface="Calibri" panose="020F0502020204030204" pitchFamily="34" charset="0"/>
                          <a:ea typeface="+mn-ea"/>
                          <a:cs typeface="Calibri" panose="020F0502020204030204" pitchFamily="34" charset="0"/>
                        </a:rPr>
                        <a:t>21.</a:t>
                      </a:r>
                    </a:p>
                  </a:txBody>
                  <a:tcPr/>
                </a:tc>
                <a:tc>
                  <a:txBody>
                    <a:bodyPr/>
                    <a:lstStyle/>
                    <a:p>
                      <a:pPr marL="0" algn="l"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Establishing Jerusalem as the center of worldwide worship</a:t>
                      </a:r>
                    </a:p>
                  </a:txBody>
                  <a:tcPr/>
                </a:tc>
                <a:tc>
                  <a:txBody>
                    <a:bodyPr/>
                    <a:lstStyle/>
                    <a:p>
                      <a:pPr marL="0" algn="ctr" defTabSz="914400" rtl="0" eaLnBrk="1" latinLnBrk="0" hangingPunct="1"/>
                      <a:r>
                        <a:rPr lang="en-US" sz="2200" b="1" u="sng" kern="1200" dirty="0">
                          <a:solidFill>
                            <a:srgbClr val="0000CC"/>
                          </a:solidFill>
                          <a:latin typeface="Calibri" panose="020F0502020204030204" pitchFamily="34" charset="0"/>
                          <a:ea typeface="+mn-ea"/>
                          <a:cs typeface="Calibri" panose="020F0502020204030204" pitchFamily="34" charset="0"/>
                        </a:rPr>
                        <a:t>Zech. 14:17</a:t>
                      </a:r>
                    </a:p>
                  </a:txBody>
                  <a:tcPr/>
                </a:tc>
                <a:tc>
                  <a:txBody>
                    <a:bodyPr/>
                    <a:lstStyle/>
                    <a:p>
                      <a:pPr marL="0" algn="ctr" defTabSz="914400" rtl="0" eaLnBrk="1" latinLnBrk="0" hangingPunct="1"/>
                      <a:r>
                        <a:rPr lang="en-US" sz="2200" b="1" u="sng" kern="1200" dirty="0">
                          <a:solidFill>
                            <a:schemeClr val="dk1"/>
                          </a:solidFill>
                          <a:latin typeface="Calibri" panose="020F0502020204030204" pitchFamily="34" charset="0"/>
                          <a:ea typeface="+mn-ea"/>
                          <a:cs typeface="Calibri" panose="020F0502020204030204" pitchFamily="34" charset="0"/>
                        </a:rPr>
                        <a:t>2 Thess. 2:4</a:t>
                      </a:r>
                    </a:p>
                  </a:txBody>
                  <a:tcP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686069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94752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140527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9350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C1BDC5B-B59F-4CEA-BD87-A71C4C3A9917}"/>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5FE77F98-14F9-4283-984D-97CA9860ACB2}"/>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C9FBB8EE-4B18-4138-A61D-F097A6A1ED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4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05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31EB-21BB-30EA-EFC0-80F52452209A}"/>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A34A68BE-29EA-EF11-C83E-D39FFB59FAAE}"/>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2A46F31E-6AD5-654C-97FB-F582DECE5CAC}"/>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ED89CECB-A1DD-9BCA-C1FE-3DD1D34A5E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223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545108"/>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47623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AF7DE-C92E-FA1D-5523-AED216EEADB5}"/>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20A8E964-8EF1-11EA-5E4E-5DB5A860DCB0}"/>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C311A146-4DD3-A574-82E2-4D9405BBD9B4}"/>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89C339AF-2D38-CC15-5C4C-A56902121DC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864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937A7-299A-A54F-61AA-8C37A4A92E03}"/>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149103FC-1C32-C075-355D-8ABA3A6D0757}"/>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64DCFB9B-5685-8622-C87D-AD308EFB381D}"/>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CD3FC295-DE20-056C-8DCC-57879BE4A4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73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68880"/>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test the spirits to see whether they are from God, because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3641689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D6F89-134B-0A30-AADD-0ECBC2F15EBF}"/>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2E8835A8-D069-6076-2C55-CDF2A2F474BB}"/>
              </a:ext>
            </a:extLst>
          </p:cNvPr>
          <p:cNvSpPr>
            <a:spLocks noGrp="1" noChangeArrowheads="1"/>
          </p:cNvSpPr>
          <p:nvPr>
            <p:ph type="title" idx="4294967295"/>
          </p:nvPr>
        </p:nvSpPr>
        <p:spPr>
          <a:xfrm>
            <a:off x="2209800" y="228600"/>
            <a:ext cx="7772400" cy="914400"/>
          </a:xfrm>
        </p:spPr>
        <p:txBody>
          <a:bodyPr/>
          <a:lstStyle/>
          <a:p>
            <a:pPr algn="ctr"/>
            <a:r>
              <a:rPr lang="en-US" altLang="en-US" sz="3600" dirty="0">
                <a:effectLst>
                  <a:outerShdw blurRad="38100" dist="38100" dir="2700000" algn="tl">
                    <a:srgbClr val="000000">
                      <a:alpha val="43137"/>
                    </a:srgbClr>
                  </a:outerShdw>
                </a:effectLst>
              </a:rPr>
              <a:t>Test the Spirits</a:t>
            </a:r>
          </a:p>
        </p:txBody>
      </p:sp>
      <p:sp>
        <p:nvSpPr>
          <p:cNvPr id="7171" name="Rectangle 3">
            <a:extLst>
              <a:ext uri="{FF2B5EF4-FFF2-40B4-BE49-F238E27FC236}">
                <a16:creationId xmlns:a16="http://schemas.microsoft.com/office/drawing/2014/main" id="{C3F8C717-4B6E-2933-961B-27DC209369A8}"/>
              </a:ext>
            </a:extLst>
          </p:cNvPr>
          <p:cNvSpPr>
            <a:spLocks noGrp="1" noChangeArrowheads="1"/>
          </p:cNvSpPr>
          <p:nvPr>
            <p:ph type="body" idx="4294967295"/>
          </p:nvPr>
        </p:nvSpPr>
        <p:spPr>
          <a:xfrm>
            <a:off x="2209801" y="1143000"/>
            <a:ext cx="403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Deut. 13:1-5</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Isa. 8:19-20</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Acts 17:11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Gal. 1:8-9</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Thess. 5:20-21</a:t>
            </a:r>
          </a:p>
          <a:p>
            <a:pPr marL="461963" indent="-461963">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rPr>
              <a:t>1 John 4:1</a:t>
            </a:r>
          </a:p>
          <a:p>
            <a:pPr marL="461963" indent="-461963">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Rev. 2:2</a:t>
            </a:r>
          </a:p>
        </p:txBody>
      </p:sp>
      <p:pic>
        <p:nvPicPr>
          <p:cNvPr id="1026" name="Picture 2" descr="Image result">
            <a:extLst>
              <a:ext uri="{FF2B5EF4-FFF2-40B4-BE49-F238E27FC236}">
                <a16:creationId xmlns:a16="http://schemas.microsoft.com/office/drawing/2014/main" id="{B85F7AC0-7C3A-C1BA-42AC-B50088C1D4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1" y="1600200"/>
            <a:ext cx="39565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5671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CFF37-ED06-11FA-9D79-DA0A68895E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2" descr="Image result for church of philadelphia">
            <a:extLst>
              <a:ext uri="{FF2B5EF4-FFF2-40B4-BE49-F238E27FC236}">
                <a16:creationId xmlns:a16="http://schemas.microsoft.com/office/drawing/2014/main" id="{0D936A5F-6B53-4057-AC32-2B08679496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2960" y="3230880"/>
            <a:ext cx="2926080"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F1C7B6-78D2-44F7-896A-6769EC64D510}"/>
              </a:ext>
            </a:extLst>
          </p:cNvPr>
          <p:cNvSpPr/>
          <p:nvPr/>
        </p:nvSpPr>
        <p:spPr>
          <a:xfrm>
            <a:off x="609600" y="1"/>
            <a:ext cx="10972800" cy="3077766"/>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‘I know your deeds and your toil and perseverance, and that you cannot tolerate evil men, and you put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peirázō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those who call themselves apostles, and they are not, and you found them </a:t>
            </a:r>
            <a:r>
              <a:rPr lang="en-US" sz="3600" i="1" dirty="0">
                <a:effectLst>
                  <a:outerShdw blurRad="38100" dist="38100" dir="2700000" algn="tl">
                    <a:srgbClr val="000000">
                      <a:alpha val="43137"/>
                    </a:srgbClr>
                  </a:outerShdw>
                </a:effectLst>
                <a:latin typeface="Calibri" panose="020F0502020204030204" pitchFamily="34" charset="0"/>
              </a:rPr>
              <a:t>to be</a:t>
            </a:r>
            <a:r>
              <a:rPr lang="en-US" sz="3600" dirty="0">
                <a:effectLst>
                  <a:outerShdw blurRad="38100" dist="38100" dir="2700000" algn="tl">
                    <a:srgbClr val="000000">
                      <a:alpha val="43137"/>
                    </a:srgbClr>
                  </a:outerShdw>
                </a:effectLst>
                <a:latin typeface="Calibri" panose="020F0502020204030204" pitchFamily="34" charset="0"/>
              </a:rPr>
              <a:t> false; </a:t>
            </a:r>
            <a:endParaRPr 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95047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dirty="0"/>
              <a:t>Gal. 1:6-9;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dirty="0"/>
              <a:t>2 Pet 3:16; </a:t>
            </a:r>
          </a:p>
          <a:p>
            <a:pPr marL="457200" indent="-457200" eaLnBrk="1" hangingPunct="1">
              <a:spcBef>
                <a:spcPts val="0"/>
              </a:spcBef>
              <a:spcAft>
                <a:spcPts val="2400"/>
              </a:spcAft>
              <a:defRPr/>
            </a:pPr>
            <a:r>
              <a:rPr lang="en-US" dirty="0"/>
              <a:t>Rev 2:2; 22:18-19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extLst>
      <p:ext uri="{BB962C8B-B14F-4D97-AF65-F5344CB8AC3E}">
        <p14:creationId xmlns:p14="http://schemas.microsoft.com/office/powerpoint/2010/main" val="970966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b="1" u="sng" dirty="0">
                <a:solidFill>
                  <a:srgbClr val="FFFFCC"/>
                </a:solidFill>
              </a:rPr>
              <a:t>Gal. 1:6-9</a:t>
            </a:r>
            <a:r>
              <a:rPr lang="en-US" dirty="0"/>
              <a:t>;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dirty="0"/>
              <a:t>2 Pet 3:16; </a:t>
            </a:r>
          </a:p>
          <a:p>
            <a:pPr marL="457200" indent="-457200" eaLnBrk="1" hangingPunct="1">
              <a:spcBef>
                <a:spcPts val="0"/>
              </a:spcBef>
              <a:spcAft>
                <a:spcPts val="2400"/>
              </a:spcAft>
              <a:defRPr/>
            </a:pPr>
            <a:r>
              <a:rPr lang="en-US" dirty="0"/>
              <a:t>Rev 2:2; 22:18-19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extLst>
      <p:ext uri="{BB962C8B-B14F-4D97-AF65-F5344CB8AC3E}">
        <p14:creationId xmlns:p14="http://schemas.microsoft.com/office/powerpoint/2010/main" val="9069436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545108"/>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1578830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913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dirty="0"/>
              <a:t>Gal. 1:6-9;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dirty="0"/>
              <a:t>2 Pet 3:16; </a:t>
            </a:r>
          </a:p>
          <a:p>
            <a:pPr marL="457200" indent="-457200" eaLnBrk="1" hangingPunct="1">
              <a:spcBef>
                <a:spcPts val="0"/>
              </a:spcBef>
              <a:spcAft>
                <a:spcPts val="2400"/>
              </a:spcAft>
              <a:defRPr/>
            </a:pPr>
            <a:r>
              <a:rPr lang="en-US" dirty="0"/>
              <a:t>Rev 2:2; 22:18-19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extLst>
      <p:ext uri="{BB962C8B-B14F-4D97-AF65-F5344CB8AC3E}">
        <p14:creationId xmlns:p14="http://schemas.microsoft.com/office/powerpoint/2010/main" val="4335229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dirty="0"/>
              <a:t>Gal. 1:6-9;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b="1" u="sng" dirty="0">
                <a:solidFill>
                  <a:srgbClr val="FFFFCC"/>
                </a:solidFill>
              </a:rPr>
              <a:t>2 Pet 3:16</a:t>
            </a:r>
            <a:r>
              <a:rPr lang="en-US" dirty="0"/>
              <a:t>; </a:t>
            </a:r>
          </a:p>
          <a:p>
            <a:pPr marL="457200" indent="-457200" eaLnBrk="1" hangingPunct="1">
              <a:spcBef>
                <a:spcPts val="0"/>
              </a:spcBef>
              <a:spcAft>
                <a:spcPts val="2400"/>
              </a:spcAft>
              <a:defRPr/>
            </a:pPr>
            <a:r>
              <a:rPr lang="en-US" dirty="0"/>
              <a:t>Rev 2:2; 22:18-19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extLst>
      <p:ext uri="{BB962C8B-B14F-4D97-AF65-F5344CB8AC3E}">
        <p14:creationId xmlns:p14="http://schemas.microsoft.com/office/powerpoint/2010/main" val="28911324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6B228-36A4-4B3D-8768-E17219C5A5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3:16-17</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also in all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letters, speaking in them of these things, in which are some things hard to understand, which the untaught and unstable distort, as they do also the rest of the Scriptures, to their own destruction.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therefore, beloved, knowing this beforehand, be on your guard so that you are not carried away by the error of unprincipled men and fall from your own steadfastness.”</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19524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dirty="0"/>
              <a:t>Gal. 1:6-9;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dirty="0"/>
              <a:t>2 Pet 3:16; </a:t>
            </a:r>
          </a:p>
          <a:p>
            <a:pPr marL="457200" indent="-457200" eaLnBrk="1" hangingPunct="1">
              <a:spcBef>
                <a:spcPts val="0"/>
              </a:spcBef>
              <a:spcAft>
                <a:spcPts val="2400"/>
              </a:spcAft>
              <a:defRPr/>
            </a:pPr>
            <a:r>
              <a:rPr lang="en-US" dirty="0"/>
              <a:t>Rev 2:2; 22:18-19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extLst>
      <p:ext uri="{BB962C8B-B14F-4D97-AF65-F5344CB8AC3E}">
        <p14:creationId xmlns:p14="http://schemas.microsoft.com/office/powerpoint/2010/main" val="39295347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7A4B3C-998A-5033-2A6C-DEA9B986E5A5}"/>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Limits of Orthodoxy</a:t>
            </a:r>
          </a:p>
        </p:txBody>
      </p:sp>
      <p:sp>
        <p:nvSpPr>
          <p:cNvPr id="21507" name="Rectangle 3">
            <a:extLst>
              <a:ext uri="{FF2B5EF4-FFF2-40B4-BE49-F238E27FC236}">
                <a16:creationId xmlns:a16="http://schemas.microsoft.com/office/drawing/2014/main" id="{1CC59865-BF49-9C6C-DD16-70550D0E454C}"/>
              </a:ext>
            </a:extLst>
          </p:cNvPr>
          <p:cNvSpPr>
            <a:spLocks noGrp="1" noChangeArrowheads="1"/>
          </p:cNvSpPr>
          <p:nvPr>
            <p:ph type="body" idx="1"/>
          </p:nvPr>
        </p:nvSpPr>
        <p:spPr>
          <a:xfrm>
            <a:off x="609601" y="1143000"/>
            <a:ext cx="4038600" cy="5486400"/>
          </a:xfrm>
        </p:spPr>
        <p:txBody>
          <a:bodyPr/>
          <a:lstStyle/>
          <a:p>
            <a:pPr marL="457200" indent="-457200" eaLnBrk="1" hangingPunct="1">
              <a:spcBef>
                <a:spcPts val="0"/>
              </a:spcBef>
              <a:spcAft>
                <a:spcPts val="2400"/>
              </a:spcAft>
              <a:defRPr/>
            </a:pPr>
            <a:r>
              <a:rPr lang="en-US" dirty="0" err="1"/>
              <a:t>Deut</a:t>
            </a:r>
            <a:r>
              <a:rPr lang="en-US" dirty="0"/>
              <a:t> 13:1-5; </a:t>
            </a:r>
          </a:p>
          <a:p>
            <a:pPr marL="457200" indent="-457200" eaLnBrk="1" hangingPunct="1">
              <a:spcBef>
                <a:spcPts val="0"/>
              </a:spcBef>
              <a:spcAft>
                <a:spcPts val="2400"/>
              </a:spcAft>
              <a:defRPr/>
            </a:pPr>
            <a:r>
              <a:rPr lang="en-US" dirty="0"/>
              <a:t>Prov 30:6; </a:t>
            </a:r>
          </a:p>
          <a:p>
            <a:pPr marL="457200" indent="-457200" eaLnBrk="1" hangingPunct="1">
              <a:spcBef>
                <a:spcPts val="0"/>
              </a:spcBef>
              <a:spcAft>
                <a:spcPts val="2400"/>
              </a:spcAft>
              <a:defRPr/>
            </a:pPr>
            <a:r>
              <a:rPr lang="en-US" dirty="0"/>
              <a:t>Acts 17:11; </a:t>
            </a:r>
          </a:p>
          <a:p>
            <a:pPr marL="457200" indent="-457200" eaLnBrk="1" hangingPunct="1">
              <a:spcBef>
                <a:spcPts val="0"/>
              </a:spcBef>
              <a:spcAft>
                <a:spcPts val="2400"/>
              </a:spcAft>
              <a:defRPr/>
            </a:pPr>
            <a:r>
              <a:rPr lang="en-US" dirty="0"/>
              <a:t>Gal. 1:6-9; </a:t>
            </a:r>
          </a:p>
          <a:p>
            <a:pPr marL="457200" indent="-457200" eaLnBrk="1" hangingPunct="1">
              <a:spcBef>
                <a:spcPts val="0"/>
              </a:spcBef>
              <a:spcAft>
                <a:spcPts val="2400"/>
              </a:spcAft>
              <a:defRPr/>
            </a:pPr>
            <a:r>
              <a:rPr lang="en-US" dirty="0"/>
              <a:t>1 </a:t>
            </a:r>
            <a:r>
              <a:rPr lang="en-US" dirty="0" err="1"/>
              <a:t>Thess</a:t>
            </a:r>
            <a:r>
              <a:rPr lang="en-US" dirty="0"/>
              <a:t> 5:21; </a:t>
            </a:r>
          </a:p>
          <a:p>
            <a:pPr marL="457200" indent="-457200" eaLnBrk="1" hangingPunct="1">
              <a:spcBef>
                <a:spcPts val="0"/>
              </a:spcBef>
              <a:spcAft>
                <a:spcPts val="2400"/>
              </a:spcAft>
              <a:defRPr/>
            </a:pPr>
            <a:r>
              <a:rPr lang="en-US" dirty="0"/>
              <a:t>2 Pet 3:16; </a:t>
            </a:r>
          </a:p>
          <a:p>
            <a:pPr marL="457200" indent="-457200" eaLnBrk="1" hangingPunct="1">
              <a:spcBef>
                <a:spcPts val="0"/>
              </a:spcBef>
              <a:spcAft>
                <a:spcPts val="2400"/>
              </a:spcAft>
              <a:defRPr/>
            </a:pPr>
            <a:r>
              <a:rPr lang="en-US" b="1" u="sng" dirty="0">
                <a:solidFill>
                  <a:srgbClr val="FFFFCC"/>
                </a:solidFill>
              </a:rPr>
              <a:t>Rev 2:2; 22:18-19</a:t>
            </a:r>
            <a:r>
              <a:rPr lang="en-US" dirty="0"/>
              <a:t> </a:t>
            </a:r>
          </a:p>
        </p:txBody>
      </p:sp>
      <p:pic>
        <p:nvPicPr>
          <p:cNvPr id="2" name="Picture 1">
            <a:extLst>
              <a:ext uri="{FF2B5EF4-FFF2-40B4-BE49-F238E27FC236}">
                <a16:creationId xmlns:a16="http://schemas.microsoft.com/office/drawing/2014/main" id="{1E73354B-5D00-A86B-8B8C-F05D6E7E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
            <a:ext cx="792956" cy="914400"/>
          </a:xfrm>
          <a:prstGeom prst="rect">
            <a:avLst/>
          </a:prstGeom>
        </p:spPr>
      </p:pic>
      <p:pic>
        <p:nvPicPr>
          <p:cNvPr id="3" name="Picture 2">
            <a:extLst>
              <a:ext uri="{FF2B5EF4-FFF2-40B4-BE49-F238E27FC236}">
                <a16:creationId xmlns:a16="http://schemas.microsoft.com/office/drawing/2014/main" id="{79AF56B2-2659-AA6D-B65B-89D0A7A62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444" y="76200"/>
            <a:ext cx="792956" cy="914400"/>
          </a:xfrm>
          <a:prstGeom prst="rect">
            <a:avLst/>
          </a:prstGeom>
        </p:spPr>
      </p:pic>
      <p:pic>
        <p:nvPicPr>
          <p:cNvPr id="4" name="Picture 3">
            <a:extLst>
              <a:ext uri="{FF2B5EF4-FFF2-40B4-BE49-F238E27FC236}">
                <a16:creationId xmlns:a16="http://schemas.microsoft.com/office/drawing/2014/main" id="{8FEAF4FC-4E68-1D4D-6F4C-C9C2BD0142B1}"/>
              </a:ext>
            </a:extLst>
          </p:cNvPr>
          <p:cNvPicPr>
            <a:picLocks noChangeAspect="1"/>
          </p:cNvPicPr>
          <p:nvPr/>
        </p:nvPicPr>
        <p:blipFill rotWithShape="1">
          <a:blip r:embed="rId3"/>
          <a:srcRect t="6667" b="72222"/>
          <a:stretch/>
        </p:blipFill>
        <p:spPr>
          <a:xfrm>
            <a:off x="6934200" y="2705100"/>
            <a:ext cx="4580930" cy="1447800"/>
          </a:xfrm>
          <a:prstGeom prst="rect">
            <a:avLst/>
          </a:prstGeom>
          <a:ln>
            <a:solidFill>
              <a:schemeClr val="tx1"/>
            </a:solid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CFF37-ED06-11FA-9D79-DA0A68895E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2" descr="Image result for church of philadelphia">
            <a:extLst>
              <a:ext uri="{FF2B5EF4-FFF2-40B4-BE49-F238E27FC236}">
                <a16:creationId xmlns:a16="http://schemas.microsoft.com/office/drawing/2014/main" id="{0D936A5F-6B53-4057-AC32-2B08679496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2960" y="3230880"/>
            <a:ext cx="2926080"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F1C7B6-78D2-44F7-896A-6769EC64D510}"/>
              </a:ext>
            </a:extLst>
          </p:cNvPr>
          <p:cNvSpPr/>
          <p:nvPr/>
        </p:nvSpPr>
        <p:spPr>
          <a:xfrm>
            <a:off x="609600" y="1"/>
            <a:ext cx="10972800" cy="3077766"/>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‘I know your deeds and your toil and perseverance, and that you cannot tolerate evil men, and you put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peirázō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those who call themselves apostles, and they are not, and you found them </a:t>
            </a:r>
            <a:r>
              <a:rPr lang="en-US" sz="3600" i="1" dirty="0">
                <a:effectLst>
                  <a:outerShdw blurRad="38100" dist="38100" dir="2700000" algn="tl">
                    <a:srgbClr val="000000">
                      <a:alpha val="43137"/>
                    </a:srgbClr>
                  </a:outerShdw>
                </a:effectLst>
                <a:latin typeface="Calibri" panose="020F0502020204030204" pitchFamily="34" charset="0"/>
              </a:rPr>
              <a:t>to be</a:t>
            </a:r>
            <a:r>
              <a:rPr lang="en-US" sz="3600" dirty="0">
                <a:effectLst>
                  <a:outerShdw blurRad="38100" dist="38100" dir="2700000" algn="tl">
                    <a:srgbClr val="000000">
                      <a:alpha val="43137"/>
                    </a:srgbClr>
                  </a:outerShdw>
                </a:effectLst>
                <a:latin typeface="Calibri" panose="020F0502020204030204" pitchFamily="34" charset="0"/>
              </a:rPr>
              <a:t> false; </a:t>
            </a:r>
            <a:endParaRPr 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89133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FE348B-9558-4884-AC35-60BDD643D8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52400" y="0"/>
            <a:ext cx="11887200" cy="5047536"/>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22:17-19</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and the bride say, ‘Come.’ And let the one who hears say, ‘Come.’ And let the one who is thirsty come; let the one who desires, take the water of life without cost.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testify to everyone who hears the words of the prophecy of this book: if anyone adds to them, God will add to him the plagues which are written in this book;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anyone takes away from the words of the book of this prophecy, God will take away his part [</a:t>
            </a:r>
            <a:r>
              <a:rPr lang="en-US" sz="3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meros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tree of life and from the holy city, which are written in this book.”</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95709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86FF0-FFD5-9114-1F82-8F8894C60648}"/>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30717414-C508-CE89-5982-1EA83F1EA849}"/>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57E467DC-F21F-3FC6-04AB-1794B9A06E67}"/>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0917BE9E-EBB1-A52D-F9A7-55B62CCBF3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33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55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0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18117</TotalTime>
  <Words>6425</Words>
  <Application>Microsoft Office PowerPoint</Application>
  <PresentationFormat>Widescreen</PresentationFormat>
  <Paragraphs>1215</Paragraphs>
  <Slides>88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Abadi MT Condensed Light</vt:lpstr>
      <vt:lpstr>Calibri</vt:lpstr>
      <vt:lpstr>Times New Roman</vt:lpstr>
      <vt:lpstr>Wingdings</vt:lpstr>
      <vt:lpstr>Azure</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2 Thessalonians 2:1-12</vt:lpstr>
      <vt:lpstr>2 Thessalonians 2:1-12</vt:lpstr>
      <vt:lpstr>2 Thessalonians 2:1-12</vt:lpstr>
      <vt:lpstr>PowerPoint Presentation</vt:lpstr>
      <vt:lpstr>PowerPoint Presentation</vt:lpstr>
      <vt:lpstr>Satanic/Demonic Miracles</vt:lpstr>
      <vt:lpstr>PowerPoint Presentation</vt:lpstr>
      <vt:lpstr>PowerPoint Presentation</vt:lpstr>
      <vt:lpstr>PowerPoint Presentation</vt:lpstr>
      <vt:lpstr>PowerPoint Presentation</vt:lpstr>
      <vt:lpstr>PowerPoint Presentation</vt:lpstr>
      <vt:lpstr>PowerPoint Presentation</vt:lpstr>
      <vt:lpstr>Messiah must present Himself to Israel on March 30, A.D. 33 (Daniel 9:25)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“SEVEN SIGNS” in Gospel of John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the Spirits</vt:lpstr>
      <vt:lpstr>Test the Spirits</vt:lpstr>
      <vt:lpstr>PowerPoint Presentation</vt:lpstr>
      <vt:lpstr>Test the Spirits</vt:lpstr>
      <vt:lpstr>Test the Spirits</vt:lpstr>
      <vt:lpstr>PowerPoint Presentation</vt:lpstr>
      <vt:lpstr>Test the Spirits</vt:lpstr>
      <vt:lpstr>PowerPoint Presentation</vt:lpstr>
      <vt:lpstr>Limits of Orthodoxy</vt:lpstr>
      <vt:lpstr>Limits of Orthodoxy</vt:lpstr>
      <vt:lpstr>PowerPoint Presentation</vt:lpstr>
      <vt:lpstr>Limits of Orthodoxy</vt:lpstr>
      <vt:lpstr>Limits of Orthodoxy</vt:lpstr>
      <vt:lpstr>PowerPoint Presentation</vt:lpstr>
      <vt:lpstr>Limits of Orthodoxy</vt:lpstr>
      <vt:lpstr>Limits of Orthodoxy</vt:lpstr>
      <vt:lpstr>PowerPoint Presentation</vt:lpstr>
      <vt:lpstr>PowerPoint Presentation</vt:lpstr>
      <vt:lpstr>Conclusion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020 - 2v4e -7</dc:title>
  <dc:subject>THE RAPTURE</dc:subject>
  <dc:creator>A. Woods</dc:creator>
  <dc:description>Modified by Jim McGowan</dc:description>
  <cp:lastModifiedBy>anne woods</cp:lastModifiedBy>
  <cp:revision>2163</cp:revision>
  <cp:lastPrinted>2024-02-18T16:38:59Z</cp:lastPrinted>
  <dcterms:created xsi:type="dcterms:W3CDTF">2009-03-17T12:21:13Z</dcterms:created>
  <dcterms:modified xsi:type="dcterms:W3CDTF">2024-03-03T12:49:26Z</dcterms:modified>
</cp:coreProperties>
</file>