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7"/>
  </p:notesMasterIdLst>
  <p:handoutMasterIdLst>
    <p:handoutMasterId r:id="rId78"/>
  </p:handoutMasterIdLst>
  <p:sldIdLst>
    <p:sldId id="2094" r:id="rId2"/>
    <p:sldId id="9505" r:id="rId3"/>
    <p:sldId id="11096" r:id="rId4"/>
    <p:sldId id="11021" r:id="rId5"/>
    <p:sldId id="11027" r:id="rId6"/>
    <p:sldId id="11060" r:id="rId7"/>
    <p:sldId id="11061" r:id="rId8"/>
    <p:sldId id="11066" r:id="rId9"/>
    <p:sldId id="11067" r:id="rId10"/>
    <p:sldId id="11068" r:id="rId11"/>
    <p:sldId id="11121" r:id="rId12"/>
    <p:sldId id="11069" r:id="rId13"/>
    <p:sldId id="11070" r:id="rId14"/>
    <p:sldId id="11071" r:id="rId15"/>
    <p:sldId id="11122" r:id="rId16"/>
    <p:sldId id="11123" r:id="rId17"/>
    <p:sldId id="11124" r:id="rId18"/>
    <p:sldId id="11125" r:id="rId19"/>
    <p:sldId id="11062" r:id="rId20"/>
    <p:sldId id="11075" r:id="rId21"/>
    <p:sldId id="11076" r:id="rId22"/>
    <p:sldId id="11111" r:id="rId23"/>
    <p:sldId id="10973" r:id="rId24"/>
    <p:sldId id="9902" r:id="rId25"/>
    <p:sldId id="11077" r:id="rId26"/>
    <p:sldId id="11079" r:id="rId27"/>
    <p:sldId id="11080" r:id="rId28"/>
    <p:sldId id="11081" r:id="rId29"/>
    <p:sldId id="11082" r:id="rId30"/>
    <p:sldId id="11083" r:id="rId31"/>
    <p:sldId id="11084" r:id="rId32"/>
    <p:sldId id="11085" r:id="rId33"/>
    <p:sldId id="11078" r:id="rId34"/>
    <p:sldId id="11126" r:id="rId35"/>
    <p:sldId id="11063" r:id="rId36"/>
    <p:sldId id="11064" r:id="rId37"/>
    <p:sldId id="11091" r:id="rId38"/>
    <p:sldId id="11092" r:id="rId39"/>
    <p:sldId id="11093" r:id="rId40"/>
    <p:sldId id="11094" r:id="rId41"/>
    <p:sldId id="11095" r:id="rId42"/>
    <p:sldId id="11065" r:id="rId43"/>
    <p:sldId id="11086" r:id="rId44"/>
    <p:sldId id="11087" r:id="rId45"/>
    <p:sldId id="11088" r:id="rId46"/>
    <p:sldId id="11089" r:id="rId47"/>
    <p:sldId id="11090" r:id="rId48"/>
    <p:sldId id="11028" r:id="rId49"/>
    <p:sldId id="10926" r:id="rId50"/>
    <p:sldId id="11030" r:id="rId51"/>
    <p:sldId id="9269" r:id="rId52"/>
    <p:sldId id="4383" r:id="rId53"/>
    <p:sldId id="11031" r:id="rId54"/>
    <p:sldId id="11032" r:id="rId55"/>
    <p:sldId id="10932" r:id="rId56"/>
    <p:sldId id="11033" r:id="rId57"/>
    <p:sldId id="2074" r:id="rId58"/>
    <p:sldId id="1324" r:id="rId59"/>
    <p:sldId id="6675" r:id="rId60"/>
    <p:sldId id="11034" r:id="rId61"/>
    <p:sldId id="11097" r:id="rId62"/>
    <p:sldId id="11098" r:id="rId63"/>
    <p:sldId id="11099" r:id="rId64"/>
    <p:sldId id="10976" r:id="rId65"/>
    <p:sldId id="10967" r:id="rId66"/>
    <p:sldId id="11100" r:id="rId67"/>
    <p:sldId id="11101" r:id="rId68"/>
    <p:sldId id="11102" r:id="rId69"/>
    <p:sldId id="11103" r:id="rId70"/>
    <p:sldId id="11112" r:id="rId71"/>
    <p:sldId id="11104" r:id="rId72"/>
    <p:sldId id="11105" r:id="rId73"/>
    <p:sldId id="10522" r:id="rId74"/>
    <p:sldId id="11029" r:id="rId75"/>
    <p:sldId id="10524" r:id="rId76"/>
  </p:sldIdLst>
  <p:sldSz cx="12192000" cy="6858000"/>
  <p:notesSz cx="7315200" cy="9601200"/>
  <p:custDataLst>
    <p:tags r:id="rId7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2" autoAdjust="0"/>
    <p:restoredTop sz="96191" autoAdjust="0"/>
  </p:normalViewPr>
  <p:slideViewPr>
    <p:cSldViewPr>
      <p:cViewPr varScale="1">
        <p:scale>
          <a:sx n="61" d="100"/>
          <a:sy n="61" d="100"/>
        </p:scale>
        <p:origin x="7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34" y="9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150 - 38v1-30</a:t>
            </a:r>
          </a:p>
          <a:p>
            <a:pPr>
              <a:defRPr/>
            </a:pPr>
            <a:r>
              <a:rPr lang="en-US" sz="1400" dirty="0"/>
              <a:t>02-18-2024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3/2/24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5FA6C-2C17-4A5E-297E-D9AF28541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16223-6DDC-14C1-41D5-F64D22591B99}"/>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93E74D66-4256-154A-57B0-AF789D2031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2F6DD-23A0-E4ED-DC3D-837B046937CA}"/>
              </a:ext>
            </a:extLst>
          </p:cNvPr>
          <p:cNvSpPr>
            <a:spLocks noGrp="1"/>
          </p:cNvSpPr>
          <p:nvPr>
            <p:ph type="sldNum" sz="quarter" idx="5"/>
          </p:nvPr>
        </p:nvSpPr>
        <p:spPr/>
        <p:txBody>
          <a:bodyPr/>
          <a:lstStyle/>
          <a:p>
            <a:fld id="{3D084339-C7C3-4022-975D-A91B6BCBB8E5}" type="slidenum">
              <a:rPr lang="en-US" altLang="en-US" smtClean="0"/>
              <a:pPr/>
              <a:t>22</a:t>
            </a:fld>
            <a:endParaRPr lang="en-US" altLang="en-US" dirty="0"/>
          </a:p>
        </p:txBody>
      </p:sp>
    </p:spTree>
    <p:extLst>
      <p:ext uri="{BB962C8B-B14F-4D97-AF65-F5344CB8AC3E}">
        <p14:creationId xmlns:p14="http://schemas.microsoft.com/office/powerpoint/2010/main" val="367249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C82B-CFAE-F657-B94C-2850F736C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5174A-FAC1-482B-184B-EEC7B8DA8216}"/>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0DFBA370-D75E-9E42-BF6C-05663290C7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8F7BAB-F057-EA98-E18E-0F9A617C7598}"/>
              </a:ext>
            </a:extLst>
          </p:cNvPr>
          <p:cNvSpPr>
            <a:spLocks noGrp="1"/>
          </p:cNvSpPr>
          <p:nvPr>
            <p:ph type="sldNum" sz="quarter" idx="5"/>
          </p:nvPr>
        </p:nvSpPr>
        <p:spPr/>
        <p:txBody>
          <a:bodyPr/>
          <a:lstStyle/>
          <a:p>
            <a:fld id="{3D084339-C7C3-4022-975D-A91B6BCBB8E5}" type="slidenum">
              <a:rPr lang="en-US" altLang="en-US" smtClean="0"/>
              <a:pPr/>
              <a:t>23</a:t>
            </a:fld>
            <a:endParaRPr lang="en-US" altLang="en-US" dirty="0"/>
          </a:p>
        </p:txBody>
      </p:sp>
    </p:spTree>
    <p:extLst>
      <p:ext uri="{BB962C8B-B14F-4D97-AF65-F5344CB8AC3E}">
        <p14:creationId xmlns:p14="http://schemas.microsoft.com/office/powerpoint/2010/main" val="156213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3B1AD-A5F8-7882-438C-16FC271C6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7E9F7-4900-98BC-426E-95A13C01CF13}"/>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0987DC04-E283-C99F-3C05-4BA2A25234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2E7AE6-E552-74E6-37A9-AF57FAFEEBDA}"/>
              </a:ext>
            </a:extLst>
          </p:cNvPr>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10656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51</a:t>
            </a:fld>
            <a:endParaRPr lang="en-US" altLang="en-US" dirty="0"/>
          </a:p>
        </p:txBody>
      </p:sp>
    </p:spTree>
    <p:extLst>
      <p:ext uri="{BB962C8B-B14F-4D97-AF65-F5344CB8AC3E}">
        <p14:creationId xmlns:p14="http://schemas.microsoft.com/office/powerpoint/2010/main" val="67447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75</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t>
            </a:r>
            <a:r>
              <a:rPr lang="en-US" sz="3200" kern="0">
                <a:effectLst>
                  <a:outerShdw blurRad="38100" dist="38100" dir="2700000" algn="tl">
                    <a:srgbClr val="000000">
                      <a:alpha val="43137"/>
                    </a:srgbClr>
                  </a:outerShdw>
                </a:effectLst>
                <a:sym typeface="Symbol" pitchFamily="18" charset="2"/>
              </a:rPr>
              <a:t>&amp; Preservation</a:t>
            </a:r>
            <a:endParaRPr lang="en-US" sz="3200" kern="0" dirty="0">
              <a:effectLst>
                <a:outerShdw blurRad="38100" dist="38100" dir="2700000" algn="tl">
                  <a:srgbClr val="000000">
                    <a:alpha val="43137"/>
                  </a:srgbClr>
                </a:outerShdw>
              </a:effectLst>
              <a:sym typeface="Symbol" pitchFamily="18" charset="2"/>
            </a:endParaRP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C1C47-317A-1AB6-D7E4-5F91854A269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BE3B64F-F5C7-1822-9337-91A59A3ED27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38:12-14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a:extLst>
              <a:ext uri="{FF2B5EF4-FFF2-40B4-BE49-F238E27FC236}">
                <a16:creationId xmlns:a16="http://schemas.microsoft.com/office/drawing/2014/main" id="{F2D904F6-A0D3-677C-54C6-76AB46B6903D}"/>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Death of Judah’s wife (12a)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 goes to Timnah (12b)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Message comes to Tamar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plan (14)</a:t>
            </a:r>
          </a:p>
        </p:txBody>
      </p:sp>
      <p:pic>
        <p:nvPicPr>
          <p:cNvPr id="3" name="Picture 2">
            <a:extLst>
              <a:ext uri="{FF2B5EF4-FFF2-40B4-BE49-F238E27FC236}">
                <a16:creationId xmlns:a16="http://schemas.microsoft.com/office/drawing/2014/main" id="{FD6D0481-E79F-A245-C884-5B8AD4FC3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94201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3B3CE-0DC7-BE82-1907-A323E92CB2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E738992-91D3-F6E9-CB2B-F8D6783AC339}"/>
              </a:ext>
            </a:extLst>
          </p:cNvPr>
          <p:cNvPicPr>
            <a:picLocks noChangeAspect="1"/>
          </p:cNvPicPr>
          <p:nvPr/>
        </p:nvPicPr>
        <p:blipFill>
          <a:blip r:embed="rId2"/>
          <a:stretch>
            <a:fillRect/>
          </a:stretch>
        </p:blipFill>
        <p:spPr>
          <a:xfrm>
            <a:off x="4315155" y="228600"/>
            <a:ext cx="356169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92520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DD7D-A784-7142-8EF1-C7FBCE0C4FF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344B436-3007-8A8D-D795-7196541D99F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38:12-14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a:extLst>
              <a:ext uri="{FF2B5EF4-FFF2-40B4-BE49-F238E27FC236}">
                <a16:creationId xmlns:a16="http://schemas.microsoft.com/office/drawing/2014/main" id="{21434B78-8FEF-B23F-D483-77E4CBA7BB3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Death of Judah’s wife (12a)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 goes to Timnah (12b)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Message comes to Tamar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plan (14)</a:t>
            </a:r>
          </a:p>
        </p:txBody>
      </p:sp>
      <p:pic>
        <p:nvPicPr>
          <p:cNvPr id="3" name="Picture 2">
            <a:extLst>
              <a:ext uri="{FF2B5EF4-FFF2-40B4-BE49-F238E27FC236}">
                <a16:creationId xmlns:a16="http://schemas.microsoft.com/office/drawing/2014/main" id="{4AB8670F-FD2F-39F0-20CB-B8573AF920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93357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DD8F4-B8CA-1534-2293-ACA5DB4B910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AC6DBE1-F290-CE8C-C0AC-2E0A9AF411C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38:12-14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a:extLst>
              <a:ext uri="{FF2B5EF4-FFF2-40B4-BE49-F238E27FC236}">
                <a16:creationId xmlns:a16="http://schemas.microsoft.com/office/drawing/2014/main" id="{6873DF32-0190-CB19-41CC-ADB0E7F28300}"/>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Death of Judah’s wife (12a)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 goes to Timnah (12b)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Message comes to Tamar (13)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Tamar’s plan (14)</a:t>
            </a:r>
          </a:p>
        </p:txBody>
      </p:sp>
      <p:pic>
        <p:nvPicPr>
          <p:cNvPr id="3" name="Picture 2">
            <a:extLst>
              <a:ext uri="{FF2B5EF4-FFF2-40B4-BE49-F238E27FC236}">
                <a16:creationId xmlns:a16="http://schemas.microsoft.com/office/drawing/2014/main" id="{CFFA0F56-CAE9-B5BD-573F-B3C1D94F98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15331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21AC5-59B2-E4CF-F9BF-F2B52AD85A6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E299E01-E4ED-D5A5-2E6F-0E854F8DBE3A}"/>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38:14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Plan</a:t>
            </a:r>
          </a:p>
        </p:txBody>
      </p:sp>
      <p:sp>
        <p:nvSpPr>
          <p:cNvPr id="161795" name="Rectangle 3">
            <a:extLst>
              <a:ext uri="{FF2B5EF4-FFF2-40B4-BE49-F238E27FC236}">
                <a16:creationId xmlns:a16="http://schemas.microsoft.com/office/drawing/2014/main" id="{4A59DD60-83DF-2A83-D894-31854730EAF8}"/>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Disguise (14a)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Position (14b)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Reason (14c)</a:t>
            </a:r>
          </a:p>
        </p:txBody>
      </p:sp>
      <p:pic>
        <p:nvPicPr>
          <p:cNvPr id="2" name="Picture 1">
            <a:extLst>
              <a:ext uri="{FF2B5EF4-FFF2-40B4-BE49-F238E27FC236}">
                <a16:creationId xmlns:a16="http://schemas.microsoft.com/office/drawing/2014/main" id="{2CDA8CCA-A993-BCE3-6B5B-965830F132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87257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BD6F7-C184-131A-1F6A-D5B63E74EB7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A925950-813D-A07C-BFCC-2CCF707E6AB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38:14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Plan</a:t>
            </a:r>
          </a:p>
        </p:txBody>
      </p:sp>
      <p:sp>
        <p:nvSpPr>
          <p:cNvPr id="161795" name="Rectangle 3">
            <a:extLst>
              <a:ext uri="{FF2B5EF4-FFF2-40B4-BE49-F238E27FC236}">
                <a16:creationId xmlns:a16="http://schemas.microsoft.com/office/drawing/2014/main" id="{01D52A18-465E-92B3-BA6C-4D5D848803C8}"/>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Disguise (14a)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Position (14b)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Reason (14c)</a:t>
            </a:r>
          </a:p>
        </p:txBody>
      </p:sp>
      <p:pic>
        <p:nvPicPr>
          <p:cNvPr id="2" name="Picture 1">
            <a:extLst>
              <a:ext uri="{FF2B5EF4-FFF2-40B4-BE49-F238E27FC236}">
                <a16:creationId xmlns:a16="http://schemas.microsoft.com/office/drawing/2014/main" id="{0D352CCA-3681-0FCA-6F28-89F49E40E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66566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91AF-BFAA-D0CC-4464-97A0AFD1AE1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8333FAC-26EF-D5BE-2098-4D086D722C7C}"/>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38:14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Plan</a:t>
            </a:r>
          </a:p>
        </p:txBody>
      </p:sp>
      <p:sp>
        <p:nvSpPr>
          <p:cNvPr id="161795" name="Rectangle 3">
            <a:extLst>
              <a:ext uri="{FF2B5EF4-FFF2-40B4-BE49-F238E27FC236}">
                <a16:creationId xmlns:a16="http://schemas.microsoft.com/office/drawing/2014/main" id="{DF7448C0-AEEA-5542-93E5-25AB90A43693}"/>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Disguise (14a)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Position (14b)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Reason (14c)</a:t>
            </a:r>
          </a:p>
        </p:txBody>
      </p:sp>
      <p:pic>
        <p:nvPicPr>
          <p:cNvPr id="2" name="Picture 1">
            <a:extLst>
              <a:ext uri="{FF2B5EF4-FFF2-40B4-BE49-F238E27FC236}">
                <a16:creationId xmlns:a16="http://schemas.microsoft.com/office/drawing/2014/main" id="{7D156FBE-7B92-D027-ABEB-2AC87ED444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11899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B6ECB-FB39-0736-C568-161C7EE350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0787B6-EE0B-A10B-6005-8E681379CFE6}"/>
              </a:ext>
            </a:extLst>
          </p:cNvPr>
          <p:cNvPicPr>
            <a:picLocks noChangeAspect="1"/>
          </p:cNvPicPr>
          <p:nvPr/>
        </p:nvPicPr>
        <p:blipFill>
          <a:blip r:embed="rId2"/>
          <a:stretch>
            <a:fillRect/>
          </a:stretch>
        </p:blipFill>
        <p:spPr>
          <a:xfrm>
            <a:off x="4315155" y="228600"/>
            <a:ext cx="356169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76149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6E61A-9DA8-ABD7-E331-EA8148A9BE3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87110EC-332C-1B7A-E06A-1174663DCAC8}"/>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38:14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Plan</a:t>
            </a:r>
          </a:p>
        </p:txBody>
      </p:sp>
      <p:sp>
        <p:nvSpPr>
          <p:cNvPr id="161795" name="Rectangle 3">
            <a:extLst>
              <a:ext uri="{FF2B5EF4-FFF2-40B4-BE49-F238E27FC236}">
                <a16:creationId xmlns:a16="http://schemas.microsoft.com/office/drawing/2014/main" id="{A5256BFC-B440-642A-5E5C-D9C84F7E8AD8}"/>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Disguise (14a)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Position (14b)</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Reason (14c)</a:t>
            </a:r>
          </a:p>
        </p:txBody>
      </p:sp>
      <p:pic>
        <p:nvPicPr>
          <p:cNvPr id="2" name="Picture 1">
            <a:extLst>
              <a:ext uri="{FF2B5EF4-FFF2-40B4-BE49-F238E27FC236}">
                <a16:creationId xmlns:a16="http://schemas.microsoft.com/office/drawing/2014/main" id="{DA400436-EC01-3270-1387-4FEDC76BE6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12884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6D662-F557-DE21-C946-745ACA6EE38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68AC79C4-933D-8B79-94B5-61D27616A498}"/>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93A69F1E-0764-764C-D1E7-508554F4AD3E}"/>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9D46DAD2-2F76-3157-A5B5-1109A70D03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30594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A746B-7517-8D4A-4D58-E267954E654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BF9C849-7CBB-D0B6-D089-5D1E339CF80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38:15-18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Incest of Judah &amp; Tamar</a:t>
            </a:r>
          </a:p>
        </p:txBody>
      </p:sp>
      <p:sp>
        <p:nvSpPr>
          <p:cNvPr id="161795" name="Rectangle 3">
            <a:extLst>
              <a:ext uri="{FF2B5EF4-FFF2-40B4-BE49-F238E27FC236}">
                <a16:creationId xmlns:a16="http://schemas.microsoft.com/office/drawing/2014/main" id="{8B6C45EC-4065-BD9B-E5B0-83B1837F75C5}"/>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Deception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Bargaining (16-18b)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Incest (18c)</a:t>
            </a:r>
          </a:p>
        </p:txBody>
      </p:sp>
      <p:pic>
        <p:nvPicPr>
          <p:cNvPr id="3" name="Picture 2">
            <a:extLst>
              <a:ext uri="{FF2B5EF4-FFF2-40B4-BE49-F238E27FC236}">
                <a16:creationId xmlns:a16="http://schemas.microsoft.com/office/drawing/2014/main" id="{C189E808-530B-EA87-A8D8-7C8F5F312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55682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A02A1-0029-98BF-EAD0-405BA6104CA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35D921E4-9C10-28FA-02DA-5C324955FD93}"/>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38:15-18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Incest of Judah &amp; Tamar</a:t>
            </a:r>
          </a:p>
        </p:txBody>
      </p:sp>
      <p:sp>
        <p:nvSpPr>
          <p:cNvPr id="161795" name="Rectangle 3">
            <a:extLst>
              <a:ext uri="{FF2B5EF4-FFF2-40B4-BE49-F238E27FC236}">
                <a16:creationId xmlns:a16="http://schemas.microsoft.com/office/drawing/2014/main" id="{1A188986-F11E-3CA5-6E7B-B489959E66A0}"/>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Deception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Bargaining (16-18b)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Incest (18c)</a:t>
            </a:r>
          </a:p>
        </p:txBody>
      </p:sp>
      <p:pic>
        <p:nvPicPr>
          <p:cNvPr id="3" name="Picture 2">
            <a:extLst>
              <a:ext uri="{FF2B5EF4-FFF2-40B4-BE49-F238E27FC236}">
                <a16:creationId xmlns:a16="http://schemas.microsoft.com/office/drawing/2014/main" id="{4FE20C57-55CA-B09C-B0A2-0F4BA3D2E8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60377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171D-9857-378D-E293-046E77E42B74}"/>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DEA6AC36-EEFA-7B94-6D65-277C57D1791D}"/>
              </a:ext>
            </a:extLst>
          </p:cNvPr>
          <p:cNvSpPr>
            <a:spLocks noGrp="1" noChangeArrowheads="1"/>
          </p:cNvSpPr>
          <p:nvPr>
            <p:ph type="body" idx="1"/>
          </p:nvPr>
        </p:nvSpPr>
        <p:spPr>
          <a:xfrm>
            <a:off x="609600" y="1371600"/>
            <a:ext cx="10972800" cy="12954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“Therefore, Judah, who had earlier deceived Jacob, initiating the selling of Joseph, now is himself deceived.</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71CD6C1E-8C70-7DC0-10CD-6E8EA4AAEAE2}"/>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543</a:t>
            </a:r>
          </a:p>
        </p:txBody>
      </p:sp>
      <p:pic>
        <p:nvPicPr>
          <p:cNvPr id="5" name="Picture 4">
            <a:extLst>
              <a:ext uri="{FF2B5EF4-FFF2-40B4-BE49-F238E27FC236}">
                <a16:creationId xmlns:a16="http://schemas.microsoft.com/office/drawing/2014/main" id="{0DCC4F24-DEA3-9416-1629-4467989C9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E4A1B312-8C28-F65D-9F0E-F1AF5DDEBBD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64BE7EB8-EC36-D2D4-FF65-55ABA316D94F}"/>
              </a:ext>
            </a:extLst>
          </p:cNvPr>
          <p:cNvPicPr>
            <a:picLocks noChangeAspect="1"/>
          </p:cNvPicPr>
          <p:nvPr/>
        </p:nvPicPr>
        <p:blipFill>
          <a:blip r:embed="rId6"/>
          <a:stretch>
            <a:fillRect/>
          </a:stretch>
        </p:blipFill>
        <p:spPr>
          <a:xfrm>
            <a:off x="4903305" y="2819400"/>
            <a:ext cx="2385391" cy="36576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17899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04B89-7176-763A-DFA4-AAFAD87971E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7385952C-1184-1475-F07D-92B2D1CF22BC}"/>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“Here again, there is a form of retribution: Jacob deceived Isaac with goatskins (27:16), now Jacob was being deceived with goat’s blood. Furthermore, Jacob deceived Isaac with Esau’s clothes (27:15); now Jacob was deceived by the use of Joseph’s clothes.</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7EDDC6A6-D5B3-3925-2F1A-CE151742AAB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537</a:t>
            </a:r>
          </a:p>
        </p:txBody>
      </p:sp>
      <p:pic>
        <p:nvPicPr>
          <p:cNvPr id="5" name="Picture 4">
            <a:extLst>
              <a:ext uri="{FF2B5EF4-FFF2-40B4-BE49-F238E27FC236}">
                <a16:creationId xmlns:a16="http://schemas.microsoft.com/office/drawing/2014/main" id="{BD056607-0057-E55B-6842-412F051F7E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712EF8B-43C3-015D-BBBA-1525ED4A711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6" name="Picture 5">
            <a:extLst>
              <a:ext uri="{FF2B5EF4-FFF2-40B4-BE49-F238E27FC236}">
                <a16:creationId xmlns:a16="http://schemas.microsoft.com/office/drawing/2014/main" id="{D85679BB-1A44-6CA5-14E6-A11841474015}"/>
              </a:ext>
            </a:extLst>
          </p:cNvPr>
          <p:cNvPicPr>
            <a:picLocks noChangeAspect="1"/>
          </p:cNvPicPr>
          <p:nvPr/>
        </p:nvPicPr>
        <p:blipFill>
          <a:blip r:embed="rId6"/>
          <a:stretch>
            <a:fillRect/>
          </a:stretch>
        </p:blipFill>
        <p:spPr>
          <a:xfrm>
            <a:off x="2898371" y="3873769"/>
            <a:ext cx="6395258" cy="2755631"/>
          </a:xfrm>
          <a:prstGeom prst="rect">
            <a:avLst/>
          </a:prstGeom>
        </p:spPr>
      </p:pic>
    </p:spTree>
    <p:extLst>
      <p:ext uri="{BB962C8B-B14F-4D97-AF65-F5344CB8AC3E}">
        <p14:creationId xmlns:p14="http://schemas.microsoft.com/office/powerpoint/2010/main" val="23599148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243FB-DDBB-AE15-C8D0-8E34339D9A1F}"/>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5915EA46-4BF0-F9BA-A54E-8F1C60FFFA8B}"/>
              </a:ext>
            </a:extLst>
          </p:cNvPr>
          <p:cNvSpPr>
            <a:spLocks noGrp="1" noChangeArrowheads="1"/>
          </p:cNvSpPr>
          <p:nvPr>
            <p:ph type="body" idx="1"/>
          </p:nvPr>
        </p:nvSpPr>
        <p:spPr>
          <a:xfrm>
            <a:off x="611372" y="1371600"/>
            <a:ext cx="10971028" cy="448056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“Now the deceiver is deceived, although the motivations differ from good to bad. This is divine retribution in four ways. </a:t>
            </a:r>
            <a:r>
              <a:rPr lang="en-US" b="1" u="sng" dirty="0">
                <a:solidFill>
                  <a:srgbClr val="FFFFCC"/>
                </a:solidFill>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Isaac’s blindness equals the darkness of Jacob’s wedding night, and neither could see well as a result. </a:t>
            </a:r>
            <a:r>
              <a:rPr lang="en-US" b="1" u="sng" dirty="0">
                <a:solidFill>
                  <a:srgbClr val="FFFFCC"/>
                </a:solidFill>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this Jacob is deceived by being presented the older for the younger, the reversal of Isaac’s presentation of Jacob for Esau. </a:t>
            </a:r>
            <a:r>
              <a:rPr lang="en-US" b="1" u="sng" dirty="0">
                <a:solidFill>
                  <a:srgbClr val="FFFFCC"/>
                </a:solidFill>
                <a:effectLst>
                  <a:outerShdw blurRad="38100" dist="38100" dir="2700000" algn="tl">
                    <a:srgbClr val="000000">
                      <a:alpha val="43137"/>
                    </a:srgbClr>
                  </a:outerShdw>
                </a:effectLst>
              </a:rPr>
              <a:t>Third</a:t>
            </a:r>
            <a:r>
              <a:rPr lang="en-US" dirty="0">
                <a:effectLst>
                  <a:outerShdw blurRad="38100" dist="38100" dir="2700000" algn="tl">
                    <a:srgbClr val="000000">
                      <a:alpha val="43137"/>
                    </a:srgbClr>
                  </a:outerShdw>
                </a:effectLst>
              </a:rPr>
              <a:t>, Isaac thought Jacob was Esau and Jacob thought Leah was Rachel. </a:t>
            </a:r>
            <a:r>
              <a:rPr lang="en-US" b="1" u="sng" dirty="0">
                <a:solidFill>
                  <a:srgbClr val="FFFFCC"/>
                </a:solidFill>
                <a:effectLst>
                  <a:outerShdw blurRad="38100" dist="38100" dir="2700000" algn="tl">
                    <a:srgbClr val="000000">
                      <a:alpha val="43137"/>
                    </a:srgbClr>
                  </a:outerShdw>
                </a:effectLst>
              </a:rPr>
              <a:t>Fourth</a:t>
            </a:r>
            <a:r>
              <a:rPr lang="en-US" dirty="0">
                <a:effectLst>
                  <a:outerShdw blurRad="38100" dist="38100" dir="2700000" algn="tl">
                    <a:srgbClr val="000000">
                      <a:alpha val="43137"/>
                    </a:srgbClr>
                  </a:outerShdw>
                </a:effectLst>
              </a:rPr>
              <a:t>, Jacob pretended to be his older brother, while Leah pretended to be her younger sister.”</a:t>
            </a:r>
          </a:p>
        </p:txBody>
      </p:sp>
      <p:sp>
        <p:nvSpPr>
          <p:cNvPr id="4" name="Text Box 5">
            <a:extLst>
              <a:ext uri="{FF2B5EF4-FFF2-40B4-BE49-F238E27FC236}">
                <a16:creationId xmlns:a16="http://schemas.microsoft.com/office/drawing/2014/main" id="{8220D731-18B6-A57F-69AE-139C4EAB3E09}"/>
              </a:ext>
            </a:extLst>
          </p:cNvPr>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445</a:t>
            </a:r>
          </a:p>
        </p:txBody>
      </p:sp>
      <p:pic>
        <p:nvPicPr>
          <p:cNvPr id="5" name="Picture 4">
            <a:extLst>
              <a:ext uri="{FF2B5EF4-FFF2-40B4-BE49-F238E27FC236}">
                <a16:creationId xmlns:a16="http://schemas.microsoft.com/office/drawing/2014/main" id="{7A42E908-45D5-4C5C-7AD2-069F10D60A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90944206-D76D-6370-3FD6-58BAC1EB829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97038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18DDA-192A-4124-D243-8CC43A06066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27FA37A-FE8C-D10A-7FA2-EF4A1B4014BA}"/>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38:15-18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Incest of Judah &amp; Tamar</a:t>
            </a:r>
          </a:p>
        </p:txBody>
      </p:sp>
      <p:sp>
        <p:nvSpPr>
          <p:cNvPr id="161795" name="Rectangle 3">
            <a:extLst>
              <a:ext uri="{FF2B5EF4-FFF2-40B4-BE49-F238E27FC236}">
                <a16:creationId xmlns:a16="http://schemas.microsoft.com/office/drawing/2014/main" id="{980213E0-C008-B29D-ECC5-A1C7429203E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Deception (15)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Bargaining (16-18b)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Incest (18c)</a:t>
            </a:r>
          </a:p>
        </p:txBody>
      </p:sp>
      <p:pic>
        <p:nvPicPr>
          <p:cNvPr id="3" name="Picture 2">
            <a:extLst>
              <a:ext uri="{FF2B5EF4-FFF2-40B4-BE49-F238E27FC236}">
                <a16:creationId xmlns:a16="http://schemas.microsoft.com/office/drawing/2014/main" id="{BB4A0CF6-55FF-9721-D3E4-3BD74D3371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87187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92147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7D7E9-CD6B-ED7D-7CB7-D9ECB2F8FC5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6122D57-55DE-4CB1-FCC3-7C9816321153}"/>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72756317-1C28-5664-3052-0737242EAC67}"/>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782F32D5-5926-76EF-6358-9A84EC6D2B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295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48E05-8484-FBEA-E4DA-8B16D8749F7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BAF8147-19A0-FE46-579A-D59EBD386353}"/>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C368C364-6B10-196A-470D-F8A39B23268A}"/>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DAD9B0D5-1AD4-A3CC-F89F-D9A33F12F8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90909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5F3A-D277-2924-526F-D49DEE25DA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F9D92BE-3D37-CC68-F998-E74063D74A6C}"/>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98152855-7EE4-1091-4C79-436EA0B2A6E1}"/>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D51D58B0-2C9F-F6D7-C6C4-70D209A0F8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70115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806F9-0C4F-762D-1E4B-3D51C1EC891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6F831E8-3381-C914-2FFA-A1518910A6CF}"/>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B518B622-64E7-D9F8-8452-8FFB3719DA63}"/>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6E8AECB1-C657-48CC-34BF-49BC8D8B22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059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14344-6E9C-7DBF-5795-00162A1B09D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93ADCD3-05B7-927B-7F5E-CC7241E37CBA}"/>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1528B650-230E-9572-E7A5-6DDBD481B3C8}"/>
              </a:ext>
            </a:extLst>
          </p:cNvPr>
          <p:cNvSpPr>
            <a:spLocks noGrp="1" noChangeArrowheads="1"/>
          </p:cNvSpPr>
          <p:nvPr>
            <p:ph type="body" idx="1"/>
          </p:nvPr>
        </p:nvSpPr>
        <p:spPr>
          <a:xfrm>
            <a:off x="1447800" y="1600200"/>
            <a:ext cx="6891904"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CB74BA78-7310-C6D8-33E5-A65E7A54DE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94506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462F7-E2D7-4FE0-96F6-E380AAC8D59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95CB21E-E1BF-F381-459E-FBA484510E13}"/>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7C4B2D85-E892-051C-0BA9-C07A59BF6F81}"/>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EF886C5C-E354-93BB-5D7D-2F56062B12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31079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139A7-F83A-1AAA-5275-6C7528424F3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7046219-D3A1-3BBF-A00E-D80EA6468A8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38:15-18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Incest of Judah &amp; Tamar</a:t>
            </a:r>
          </a:p>
        </p:txBody>
      </p:sp>
      <p:sp>
        <p:nvSpPr>
          <p:cNvPr id="161795" name="Rectangle 3">
            <a:extLst>
              <a:ext uri="{FF2B5EF4-FFF2-40B4-BE49-F238E27FC236}">
                <a16:creationId xmlns:a16="http://schemas.microsoft.com/office/drawing/2014/main" id="{C9C87FA2-9F9E-7970-9643-0D6886E8D7F9}"/>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Deception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Bargaining (16-18b)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Incest (18c)</a:t>
            </a:r>
          </a:p>
        </p:txBody>
      </p:sp>
      <p:pic>
        <p:nvPicPr>
          <p:cNvPr id="3" name="Picture 2">
            <a:extLst>
              <a:ext uri="{FF2B5EF4-FFF2-40B4-BE49-F238E27FC236}">
                <a16:creationId xmlns:a16="http://schemas.microsoft.com/office/drawing/2014/main" id="{938B2938-9F9D-9A27-794E-7532AC78B3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67354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372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A6341-8EE1-27A7-8929-21C90E19931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EB3DBC33-7A58-F7F1-8AEF-DA9EFA575B3C}"/>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4B5EE34D-785B-945D-A837-151BDDCD7E73}"/>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C5C178D0-9230-3B93-8FFC-C01CFAD20F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55973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60B49-292C-F553-7D2F-8C1626C268A9}"/>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BC0A0A70-3870-7DE0-E605-CD5AF015AFAD}"/>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76364FB6-5C3E-13A6-8140-EFB3033FCA66}"/>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670E574B-44DB-45F5-C436-A11C4AB6B7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30710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385A1-EBB3-8BAC-F388-03E32937578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5069C3F-1146-7674-18DA-BF9369475AE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Attempted Payment</a:t>
            </a:r>
          </a:p>
        </p:txBody>
      </p:sp>
      <p:sp>
        <p:nvSpPr>
          <p:cNvPr id="161795" name="Rectangle 3">
            <a:extLst>
              <a:ext uri="{FF2B5EF4-FFF2-40B4-BE49-F238E27FC236}">
                <a16:creationId xmlns:a16="http://schemas.microsoft.com/office/drawing/2014/main" id="{B7ECF956-A539-97F2-A80A-AC38D870C02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Search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Problem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decision (23)</a:t>
            </a:r>
          </a:p>
        </p:txBody>
      </p:sp>
      <p:pic>
        <p:nvPicPr>
          <p:cNvPr id="3" name="Picture 2">
            <a:extLst>
              <a:ext uri="{FF2B5EF4-FFF2-40B4-BE49-F238E27FC236}">
                <a16:creationId xmlns:a16="http://schemas.microsoft.com/office/drawing/2014/main" id="{71C6FB5E-D384-37F4-9109-D0E0D5D5A5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49951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B4B07-B455-599D-99A8-F2E2A5244AF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DC4CD52-A6A8-251C-7954-F38CF568DC1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Attempted Payment</a:t>
            </a:r>
          </a:p>
        </p:txBody>
      </p:sp>
      <p:sp>
        <p:nvSpPr>
          <p:cNvPr id="161795" name="Rectangle 3">
            <a:extLst>
              <a:ext uri="{FF2B5EF4-FFF2-40B4-BE49-F238E27FC236}">
                <a16:creationId xmlns:a16="http://schemas.microsoft.com/office/drawing/2014/main" id="{C6E2B81D-9AEF-E820-7330-4C69A36DD9C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Search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Problem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decision (23)</a:t>
            </a:r>
          </a:p>
        </p:txBody>
      </p:sp>
      <p:pic>
        <p:nvPicPr>
          <p:cNvPr id="3" name="Picture 2">
            <a:extLst>
              <a:ext uri="{FF2B5EF4-FFF2-40B4-BE49-F238E27FC236}">
                <a16:creationId xmlns:a16="http://schemas.microsoft.com/office/drawing/2014/main" id="{93474D53-7594-3FB6-4068-050C7591E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1589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D2998-18DF-4046-785B-8E53BC04536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C2772D0-C11D-3E4D-5988-A8574B0FDFBB}"/>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Attempted Payment</a:t>
            </a:r>
          </a:p>
        </p:txBody>
      </p:sp>
      <p:sp>
        <p:nvSpPr>
          <p:cNvPr id="161795" name="Rectangle 3">
            <a:extLst>
              <a:ext uri="{FF2B5EF4-FFF2-40B4-BE49-F238E27FC236}">
                <a16:creationId xmlns:a16="http://schemas.microsoft.com/office/drawing/2014/main" id="{A1A1DCB2-BB6B-AFA4-AB01-6C7EEC937027}"/>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Search (20)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Problem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decision (23)</a:t>
            </a:r>
          </a:p>
        </p:txBody>
      </p:sp>
      <p:pic>
        <p:nvPicPr>
          <p:cNvPr id="3" name="Picture 2">
            <a:extLst>
              <a:ext uri="{FF2B5EF4-FFF2-40B4-BE49-F238E27FC236}">
                <a16:creationId xmlns:a16="http://schemas.microsoft.com/office/drawing/2014/main" id="{DB656B5A-4A09-3F22-09E9-26BC2181A4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5788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76397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191DD-FD51-FEFB-39B2-E91949292F9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963B781-B00F-DF84-BF95-F27D88C5E1D2}"/>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Attempted Payment</a:t>
            </a:r>
          </a:p>
        </p:txBody>
      </p:sp>
      <p:sp>
        <p:nvSpPr>
          <p:cNvPr id="161795" name="Rectangle 3">
            <a:extLst>
              <a:ext uri="{FF2B5EF4-FFF2-40B4-BE49-F238E27FC236}">
                <a16:creationId xmlns:a16="http://schemas.microsoft.com/office/drawing/2014/main" id="{55434191-C16A-7C64-13AE-FBD0659CF8F7}"/>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Search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Problem (21)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Report to Judah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decision (23)</a:t>
            </a:r>
          </a:p>
        </p:txBody>
      </p:sp>
      <p:pic>
        <p:nvPicPr>
          <p:cNvPr id="3" name="Picture 2">
            <a:extLst>
              <a:ext uri="{FF2B5EF4-FFF2-40B4-BE49-F238E27FC236}">
                <a16:creationId xmlns:a16="http://schemas.microsoft.com/office/drawing/2014/main" id="{D21549FF-021C-591E-C0D0-089C9677DA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67827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DAE42-3ADD-E3D4-0F8B-41984CD5F5A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F3CFD1C-777E-70FA-5A5D-5A10BB629BEB}"/>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Attempted Payment</a:t>
            </a:r>
          </a:p>
        </p:txBody>
      </p:sp>
      <p:sp>
        <p:nvSpPr>
          <p:cNvPr id="161795" name="Rectangle 3">
            <a:extLst>
              <a:ext uri="{FF2B5EF4-FFF2-40B4-BE49-F238E27FC236}">
                <a16:creationId xmlns:a16="http://schemas.microsoft.com/office/drawing/2014/main" id="{AAF9B862-3608-2D14-C8C0-D1D6F2B18013}"/>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Search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Problem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decision (23)</a:t>
            </a:r>
          </a:p>
        </p:txBody>
      </p:sp>
      <p:pic>
        <p:nvPicPr>
          <p:cNvPr id="3" name="Picture 2">
            <a:extLst>
              <a:ext uri="{FF2B5EF4-FFF2-40B4-BE49-F238E27FC236}">
                <a16:creationId xmlns:a16="http://schemas.microsoft.com/office/drawing/2014/main" id="{6EC252CF-3645-87C3-DE31-B3D871B457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63320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1753A-458B-0AD5-1E3F-BCAB11D213C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83AE98C6-7079-B211-EAF0-BDFEEB96BA2E}"/>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8D5BC770-FD72-35FE-E4C0-C01F48E14FC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F67C215C-FD7E-5B7A-3234-2D71AD5C1F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77488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32A04-7DD3-7E88-1CA1-12C99376563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CE2E033-82F8-F14A-C614-DD25446B3E24}"/>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38:24-26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Revelation</a:t>
            </a:r>
          </a:p>
        </p:txBody>
      </p:sp>
      <p:sp>
        <p:nvSpPr>
          <p:cNvPr id="161795" name="Rectangle 3">
            <a:extLst>
              <a:ext uri="{FF2B5EF4-FFF2-40B4-BE49-F238E27FC236}">
                <a16:creationId xmlns:a16="http://schemas.microsoft.com/office/drawing/2014/main" id="{7CCAF4CE-7D56-4243-F3B9-8D4CEE58F354}"/>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verdict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defense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admission (26)</a:t>
            </a:r>
          </a:p>
        </p:txBody>
      </p:sp>
      <p:pic>
        <p:nvPicPr>
          <p:cNvPr id="3" name="Picture 2">
            <a:extLst>
              <a:ext uri="{FF2B5EF4-FFF2-40B4-BE49-F238E27FC236}">
                <a16:creationId xmlns:a16="http://schemas.microsoft.com/office/drawing/2014/main" id="{7697BA16-FD36-E919-FC65-7BF72EDB0E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516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AA0CB-5839-C4F8-C6C2-7163423C109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45940AA-27C1-FE4E-CE49-C972D9B5C35F}"/>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38:24-26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Revelation</a:t>
            </a:r>
          </a:p>
        </p:txBody>
      </p:sp>
      <p:sp>
        <p:nvSpPr>
          <p:cNvPr id="161795" name="Rectangle 3">
            <a:extLst>
              <a:ext uri="{FF2B5EF4-FFF2-40B4-BE49-F238E27FC236}">
                <a16:creationId xmlns:a16="http://schemas.microsoft.com/office/drawing/2014/main" id="{F2227A7C-2B1C-4E66-25D3-20EC503F7545}"/>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Report to Judah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verdict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defense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admission (26)</a:t>
            </a:r>
          </a:p>
        </p:txBody>
      </p:sp>
      <p:pic>
        <p:nvPicPr>
          <p:cNvPr id="3" name="Picture 2">
            <a:extLst>
              <a:ext uri="{FF2B5EF4-FFF2-40B4-BE49-F238E27FC236}">
                <a16:creationId xmlns:a16="http://schemas.microsoft.com/office/drawing/2014/main" id="{2337140D-0437-F6FB-01CF-14792CAB6E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11834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9BA82-778F-A753-6738-70E2A6F1416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989E2AD-1F8D-87B7-D684-BD103C6DAB0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38:24-26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Revelation</a:t>
            </a:r>
          </a:p>
        </p:txBody>
      </p:sp>
      <p:sp>
        <p:nvSpPr>
          <p:cNvPr id="161795" name="Rectangle 3">
            <a:extLst>
              <a:ext uri="{FF2B5EF4-FFF2-40B4-BE49-F238E27FC236}">
                <a16:creationId xmlns:a16="http://schemas.microsoft.com/office/drawing/2014/main" id="{C3C3C297-C5EC-4D17-3EEF-A35425ACDE4E}"/>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(24a)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verdict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defense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admission (26)</a:t>
            </a:r>
          </a:p>
        </p:txBody>
      </p:sp>
      <p:pic>
        <p:nvPicPr>
          <p:cNvPr id="3" name="Picture 2">
            <a:extLst>
              <a:ext uri="{FF2B5EF4-FFF2-40B4-BE49-F238E27FC236}">
                <a16:creationId xmlns:a16="http://schemas.microsoft.com/office/drawing/2014/main" id="{5CF7AAC3-4791-1A73-A0AE-123B1DDFB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17258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090C-71FB-6248-6B9B-EAD5334061B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2468335-C6EC-3858-00F9-47A8CA8D734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38:24-26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Revelation</a:t>
            </a:r>
          </a:p>
        </p:txBody>
      </p:sp>
      <p:sp>
        <p:nvSpPr>
          <p:cNvPr id="161795" name="Rectangle 3">
            <a:extLst>
              <a:ext uri="{FF2B5EF4-FFF2-40B4-BE49-F238E27FC236}">
                <a16:creationId xmlns:a16="http://schemas.microsoft.com/office/drawing/2014/main" id="{6DBCB7D1-8335-1A71-E165-FD0823AED3C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verdict (24b)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Tamar’s defense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admission (26)</a:t>
            </a:r>
          </a:p>
        </p:txBody>
      </p:sp>
      <p:pic>
        <p:nvPicPr>
          <p:cNvPr id="3" name="Picture 2">
            <a:extLst>
              <a:ext uri="{FF2B5EF4-FFF2-40B4-BE49-F238E27FC236}">
                <a16:creationId xmlns:a16="http://schemas.microsoft.com/office/drawing/2014/main" id="{C51C8DB7-9FEF-4D1F-C7AD-8C9C0CF48A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3575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E93D-F515-CD47-82C8-ADA45B598EF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7E21907-AB66-BF87-7B27-E47471BAB44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38:24-26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Revelation</a:t>
            </a:r>
          </a:p>
        </p:txBody>
      </p:sp>
      <p:sp>
        <p:nvSpPr>
          <p:cNvPr id="161795" name="Rectangle 3">
            <a:extLst>
              <a:ext uri="{FF2B5EF4-FFF2-40B4-BE49-F238E27FC236}">
                <a16:creationId xmlns:a16="http://schemas.microsoft.com/office/drawing/2014/main" id="{616CDCA5-E505-48C4-9B2E-AC4D524F5AD0}"/>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verdict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defense (25)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admission (26)</a:t>
            </a:r>
          </a:p>
        </p:txBody>
      </p:sp>
      <p:pic>
        <p:nvPicPr>
          <p:cNvPr id="3" name="Picture 2">
            <a:extLst>
              <a:ext uri="{FF2B5EF4-FFF2-40B4-BE49-F238E27FC236}">
                <a16:creationId xmlns:a16="http://schemas.microsoft.com/office/drawing/2014/main" id="{45676978-0564-E2C0-681C-0039FA9770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718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39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1756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B0639-27AB-E7AB-5C73-CCA1F9D308C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A64BAE4-4D4D-0593-30E5-402F04C0F89E}"/>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E84D5A80-A6C2-65B6-34C1-83F290792B95}"/>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2BEDC078-F564-AC5B-0000-989D408F48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50064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3C5EB-78E7-5B5A-6522-EB54CEFDC12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56422B20-8306-B7C0-9492-0A2BC64C7F0F}"/>
              </a:ext>
            </a:extLst>
          </p:cNvPr>
          <p:cNvSpPr>
            <a:spLocks noGrp="1" noChangeArrowheads="1"/>
          </p:cNvSpPr>
          <p:nvPr>
            <p:ph type="body" idx="1"/>
          </p:nvPr>
        </p:nvSpPr>
        <p:spPr>
          <a:xfrm>
            <a:off x="914400" y="2057400"/>
            <a:ext cx="8610600" cy="22098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E907DEDF-8895-8CCA-3942-5932F90B267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212EAAF5-6481-9AFC-859D-7DB1BBF63D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887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3"/>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44E9C789-ACA5-45C1-BEFD-DEEDC5205977}"/>
              </a:ext>
            </a:extLst>
          </p:cNvPr>
          <p:cNvSpPr txBox="1"/>
          <p:nvPr/>
        </p:nvSpPr>
        <p:spPr>
          <a:xfrm>
            <a:off x="609600" y="0"/>
            <a:ext cx="10972800" cy="2831544"/>
          </a:xfrm>
          <a:prstGeom prst="rect">
            <a:avLst/>
          </a:prstGeom>
          <a:noFill/>
        </p:spPr>
        <p:txBody>
          <a:bodyPr wrap="square">
            <a:spAutoFit/>
          </a:bodyPr>
          <a:lstStyle/>
          <a:p>
            <a:pPr marL="0"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25:23 </a:t>
            </a:r>
          </a:p>
          <a:p>
            <a:pPr algn="just">
              <a:spcBef>
                <a:spcPts val="0"/>
              </a:spcBef>
              <a:spcAft>
                <a:spcPts val="0"/>
              </a:spcAft>
            </a:pPr>
            <a:r>
              <a:rPr lang="en-US" sz="3200" u="none" strike="noStrike"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Lord said to 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Two nations are in your womb</a:t>
            </a:r>
            <a:r>
              <a:rPr lang="en-US" sz="3200" dirty="0">
                <a:effectLst>
                  <a:outerShdw blurRad="38100" dist="38100" dir="2700000" algn="tl">
                    <a:srgbClr val="000000">
                      <a:alpha val="43137"/>
                    </a:srgbClr>
                  </a:outerShdw>
                </a:effectLst>
                <a:latin typeface="Calibri" panose="020F0502020204030204" pitchFamily="34" charset="0"/>
              </a:rPr>
              <a:t>; And two peoples will be separated from your body; And one people shall be stronger than the other; And the older shall serve the younger.’”</a:t>
            </a:r>
          </a:p>
        </p:txBody>
      </p:sp>
      <p:pic>
        <p:nvPicPr>
          <p:cNvPr id="2052" name="Picture 4" descr="Genesis 25:23 The Lord said to her,&quot;Two nations are in your womb;And ...">
            <a:extLst>
              <a:ext uri="{FF2B5EF4-FFF2-40B4-BE49-F238E27FC236}">
                <a16:creationId xmlns:a16="http://schemas.microsoft.com/office/drawing/2014/main" id="{3B9B6A11-96A3-F255-D3BE-6B196353D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55294"/>
            <a:ext cx="3336946"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9843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5070619"/>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19:42-44</a:t>
            </a:r>
          </a:p>
          <a:p>
            <a:pPr algn="just"/>
            <a:r>
              <a:rPr lang="en-US" sz="34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450" baseline="30000" dirty="0">
                <a:effectLst>
                  <a:outerShdw blurRad="38100" dist="38100" dir="2700000" algn="tl">
                    <a:srgbClr val="000000">
                      <a:alpha val="43137"/>
                    </a:srgbClr>
                  </a:outerShdw>
                </a:effectLst>
                <a:latin typeface="Calibri" panose="020F0502020204030204" pitchFamily="34" charset="0"/>
              </a:rPr>
              <a:t> </a:t>
            </a:r>
            <a:r>
              <a:rPr lang="en-US" sz="3450" dirty="0">
                <a:effectLst>
                  <a:outerShdw blurRad="38100" dist="38100" dir="2700000" algn="tl">
                    <a:srgbClr val="000000">
                      <a:alpha val="43137"/>
                    </a:srgbClr>
                  </a:outerShdw>
                </a:effectLst>
                <a:latin typeface="Calibri" panose="020F0502020204030204" pitchFamily="34" charset="0"/>
              </a:rPr>
              <a:t>saying, ‘If you had known in this day, even you, the things which make for peace! But now they have been hidden from your eyes. </a:t>
            </a:r>
            <a:r>
              <a:rPr lang="en-US" sz="3450" baseline="30000" dirty="0">
                <a:effectLst>
                  <a:outerShdw blurRad="38100" dist="38100" dir="2700000" algn="tl">
                    <a:srgbClr val="000000">
                      <a:alpha val="43137"/>
                    </a:srgbClr>
                  </a:outerShdw>
                </a:effectLst>
                <a:latin typeface="Calibri" panose="020F0502020204030204" pitchFamily="34" charset="0"/>
              </a:rPr>
              <a:t>43 </a:t>
            </a:r>
            <a:r>
              <a:rPr lang="en-US" sz="3450" dirty="0">
                <a:effectLst>
                  <a:outerShdw blurRad="38100" dist="38100" dir="2700000" algn="tl">
                    <a:srgbClr val="000000">
                      <a:alpha val="43137"/>
                    </a:srgbClr>
                  </a:outerShdw>
                </a:effectLst>
                <a:latin typeface="Calibri" panose="020F0502020204030204" pitchFamily="34" charset="0"/>
              </a:rPr>
              <a:t>For the days will come upon you when your enemies will throw up a barricade against you, and surround you and hem you in on every side, </a:t>
            </a:r>
            <a:r>
              <a:rPr lang="en-US" sz="3450" baseline="30000" dirty="0">
                <a:effectLst>
                  <a:outerShdw blurRad="38100" dist="38100" dir="2700000" algn="tl">
                    <a:srgbClr val="000000">
                      <a:alpha val="43137"/>
                    </a:srgbClr>
                  </a:outerShdw>
                </a:effectLst>
                <a:latin typeface="Calibri" panose="020F0502020204030204" pitchFamily="34" charset="0"/>
              </a:rPr>
              <a:t>44 </a:t>
            </a:r>
            <a:r>
              <a:rPr lang="en-US" sz="3450" dirty="0">
                <a:effectLst>
                  <a:outerShdw blurRad="38100" dist="38100" dir="2700000" algn="tl">
                    <a:srgbClr val="000000">
                      <a:alpha val="43137"/>
                    </a:srgbClr>
                  </a:outerShdw>
                </a:effectLst>
                <a:latin typeface="Calibri" panose="020F0502020204030204" pitchFamily="34" charset="0"/>
              </a:rPr>
              <a:t>and they will level you to the ground and </a:t>
            </a:r>
            <a:r>
              <a:rPr lang="en-US" sz="3450" b="1" u="sng" dirty="0">
                <a:solidFill>
                  <a:srgbClr val="FFFFCC"/>
                </a:solidFill>
                <a:effectLst>
                  <a:outerShdw blurRad="38100" dist="38100" dir="2700000" algn="tl">
                    <a:srgbClr val="000000">
                      <a:alpha val="43137"/>
                    </a:srgbClr>
                  </a:outerShdw>
                </a:effectLst>
                <a:latin typeface="Calibri" panose="020F0502020204030204" pitchFamily="34" charset="0"/>
              </a:rPr>
              <a:t>your children within you</a:t>
            </a:r>
            <a:r>
              <a:rPr lang="en-US" sz="3450" dirty="0">
                <a:effectLst>
                  <a:outerShdw blurRad="38100" dist="38100" dir="2700000" algn="tl">
                    <a:srgbClr val="000000">
                      <a:alpha val="43137"/>
                    </a:srgbClr>
                  </a:outerShdw>
                </a:effectLst>
                <a:latin typeface="Calibri" panose="020F0502020204030204" pitchFamily="34" charset="0"/>
              </a:rPr>
              <a:t>, and they will not leave in you one stone upon another, because you did not recognize the time of your visitation.’”</a:t>
            </a:r>
          </a:p>
        </p:txBody>
      </p:sp>
    </p:spTree>
    <p:extLst>
      <p:ext uri="{BB962C8B-B14F-4D97-AF65-F5344CB8AC3E}">
        <p14:creationId xmlns:p14="http://schemas.microsoft.com/office/powerpoint/2010/main" val="4997058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47D5-F16C-6758-5184-71E949EF3C3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0DB2A844-A25B-A1A2-6B53-C5BA2D1C6D11}"/>
              </a:ext>
            </a:extLst>
          </p:cNvPr>
          <p:cNvSpPr>
            <a:spLocks noGrp="1" noChangeArrowheads="1"/>
          </p:cNvSpPr>
          <p:nvPr>
            <p:ph type="body" idx="1"/>
          </p:nvPr>
        </p:nvSpPr>
        <p:spPr>
          <a:xfrm>
            <a:off x="914400" y="2057400"/>
            <a:ext cx="8610600" cy="22098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96DA578B-4986-F564-4230-D8FD3911BEA2}"/>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5AB09EB6-61DC-1F24-F9F5-8C28ACEC3E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3332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06D3-81CF-2F5D-93F5-3D33DBE7FAF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B31F277C-0B99-A194-42B4-73472C5076BC}"/>
              </a:ext>
            </a:extLst>
          </p:cNvPr>
          <p:cNvSpPr>
            <a:spLocks noGrp="1" noChangeArrowheads="1"/>
          </p:cNvSpPr>
          <p:nvPr>
            <p:ph type="body" idx="1"/>
          </p:nvPr>
        </p:nvSpPr>
        <p:spPr>
          <a:xfrm>
            <a:off x="914400" y="2057400"/>
            <a:ext cx="8610600" cy="22098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F43CD120-1923-71A2-1431-08E196CACA6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86D6C454-FCC5-74A3-3227-F945FAC5D2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5930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Reversal of the Birth Order</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Perez’ birth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Zerah’s birth (30)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229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B2AF9-3297-BF12-5F5D-8FBE5CF627C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53D847C-35DD-FC35-D5D5-6D82E18316D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Reversal of the Birth Order</a:t>
            </a:r>
          </a:p>
        </p:txBody>
      </p:sp>
      <p:sp>
        <p:nvSpPr>
          <p:cNvPr id="161795" name="Rectangle 3">
            <a:extLst>
              <a:ext uri="{FF2B5EF4-FFF2-40B4-BE49-F238E27FC236}">
                <a16:creationId xmlns:a16="http://schemas.microsoft.com/office/drawing/2014/main" id="{D3B36529-3838-BC5B-59ED-E6880C24A1DC}"/>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Perez’ birth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Zerah’s birth (30)</a:t>
            </a:r>
          </a:p>
        </p:txBody>
      </p:sp>
      <p:pic>
        <p:nvPicPr>
          <p:cNvPr id="3" name="Picture 2">
            <a:extLst>
              <a:ext uri="{FF2B5EF4-FFF2-40B4-BE49-F238E27FC236}">
                <a16:creationId xmlns:a16="http://schemas.microsoft.com/office/drawing/2014/main" id="{F9FFA7D9-CA45-BF38-3D1F-5649AF785A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86549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609600" y="1600200"/>
            <a:ext cx="10972800" cy="4800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4:3-5a</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Messianic line through Abel (Gen 3:21; Heb 11:4) contrary to Eve’s false expectation (4:1)</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Begins selection of younger over older pattern (Abel over Cain, Seth over Cain, Shem over Japheth, Isaac over Ishmael, Jacob over Esau, Judah and Joseph over their brothers, and Ephraim over Manasseh) </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C14D7350-D1AA-4558-84E7-DC761ED417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
        <p:nvSpPr>
          <p:cNvPr id="6" name="Rectangle 2">
            <a:extLst>
              <a:ext uri="{FF2B5EF4-FFF2-40B4-BE49-F238E27FC236}">
                <a16:creationId xmlns:a16="http://schemas.microsoft.com/office/drawing/2014/main" id="{592CFE5D-4A41-4389-811B-14E6D109D48B}"/>
              </a:ext>
            </a:extLst>
          </p:cNvPr>
          <p:cNvSpPr txBox="1">
            <a:spLocks noChangeArrowheads="1"/>
          </p:cNvSpPr>
          <p:nvPr/>
        </p:nvSpPr>
        <p:spPr bwMode="auto">
          <a:xfrm>
            <a:off x="3276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buClr>
                <a:srgbClr val="CC66FF"/>
              </a:buClr>
            </a:pPr>
            <a:r>
              <a:rPr lang="en-US" sz="3600" dirty="0">
                <a:effectLst>
                  <a:outerShdw blurRad="38100" dist="38100" dir="2700000" algn="tl">
                    <a:srgbClr val="000000">
                      <a:alpha val="43137"/>
                    </a:srgbClr>
                  </a:outerShdw>
                </a:effectLst>
              </a:rPr>
              <a:t>Cain Murders Abel</a:t>
            </a:r>
            <a:br>
              <a:rPr lang="en-US" sz="3600" kern="0" dirty="0">
                <a:effectLst>
                  <a:outerShdw blurRad="38100" dist="38100" dir="2700000" algn="tl">
                    <a:srgbClr val="000000">
                      <a:alpha val="43137"/>
                    </a:srgbClr>
                  </a:outerShdw>
                </a:effectLst>
              </a:rPr>
            </a:br>
            <a:r>
              <a:rPr lang="en-US" sz="2800" kern="0" dirty="0">
                <a:solidFill>
                  <a:schemeClr val="tx1"/>
                </a:solidFill>
              </a:rPr>
              <a:t>(Genesis 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agfbrakpan.co.za/ClientFiles/Events/Genealogy-of-Jesus-Virgin-Birth/Matthew-Luke-genealogy.png">
            <a:extLst>
              <a:ext uri="{FF2B5EF4-FFF2-40B4-BE49-F238E27FC236}">
                <a16:creationId xmlns:a16="http://schemas.microsoft.com/office/drawing/2014/main" id="{0FAA37E0-85C8-430B-B610-57AE053C5B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1495" y="1447800"/>
            <a:ext cx="86090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753F979-58D4-4007-A47E-51D877C2DA33}"/>
              </a:ext>
            </a:extLst>
          </p:cNvPr>
          <p:cNvSpPr txBox="1">
            <a:spLocks noChangeArrowheads="1"/>
          </p:cNvSpPr>
          <p:nvPr/>
        </p:nvSpPr>
        <p:spPr>
          <a:xfrm>
            <a:off x="2209800" y="228600"/>
            <a:ext cx="7772400" cy="914401"/>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To Circumvent Jeconiah’s Curse</a:t>
            </a:r>
            <a:endParaRPr lang="en-US" altLang="en-US" sz="4000" kern="0" dirty="0">
              <a:effectLst>
                <a:outerShdw blurRad="38100" dist="38100" dir="2700000" algn="tl">
                  <a:srgbClr val="000000">
                    <a:alpha val="43137"/>
                  </a:srgbClr>
                </a:outerShdw>
              </a:effectLst>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8D43C4C7-F77B-49DC-972D-2C3A240867C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23274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437B4-5FB5-A924-696D-27AA297883C5}"/>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B90D221A-8827-92C9-A599-B6979B7AA2C4}"/>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FF11BE8A-66F8-5854-935B-B2028E113B3E}"/>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031B417E-D050-ED1A-79C5-8D89500B2E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16475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46A48-A23F-CD7C-3460-F97E713D3E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DAA7C76-F604-C5E6-7B30-3269E43A658D}"/>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Reversal of the Birth Order</a:t>
            </a:r>
          </a:p>
        </p:txBody>
      </p:sp>
      <p:sp>
        <p:nvSpPr>
          <p:cNvPr id="161795" name="Rectangle 3">
            <a:extLst>
              <a:ext uri="{FF2B5EF4-FFF2-40B4-BE49-F238E27FC236}">
                <a16:creationId xmlns:a16="http://schemas.microsoft.com/office/drawing/2014/main" id="{7CDE7D85-07A3-A3CF-9FA5-47FDF26429CD}"/>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Perez’ birth (29)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Zerah’s birth (30)</a:t>
            </a:r>
          </a:p>
        </p:txBody>
      </p:sp>
      <p:pic>
        <p:nvPicPr>
          <p:cNvPr id="3" name="Picture 2">
            <a:extLst>
              <a:ext uri="{FF2B5EF4-FFF2-40B4-BE49-F238E27FC236}">
                <a16:creationId xmlns:a16="http://schemas.microsoft.com/office/drawing/2014/main" id="{2057E5C5-790B-3892-27C6-B47C91FE56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15471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AAFF9-7EA3-5405-302B-256C86D24B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D93DEA5-0F13-38E4-860B-2E44233C0BB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DDE981F6-CBFE-920E-4BBF-2662AC68193B}"/>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18F0F417-542B-09F5-2557-2E93C3E005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0204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D579C-D5AE-D38C-989F-699473BF2DF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22BC20-48EE-25D2-CA86-15182B3C5C6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5B82B5D2-BE66-B7A8-B2E0-911D60EF64CD}"/>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D0B7491F-D645-D8AF-F657-1C3A6FE9C3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7751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56804-3623-A42E-AAC3-45EC909220F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A2E7F4C-0D5D-6330-1EAF-3D56F24775F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EFE6173C-0A35-ED7E-C206-469653168EC6}"/>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7C73C107-6AA2-40C7-1C22-70EABA3629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29913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5360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364201099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D4AE-E0DB-333B-38EF-40F1030F074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88656E0-755E-77AF-0F04-A8DE2811051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9CBAFDDE-77F2-3B3B-2DC1-FC6C7674B603}"/>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E190CA91-C04B-F7B0-5233-F69A4CB2C1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39276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CC487-B719-0CEA-434E-B7C2DAEBF2E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00A7A8B-6BFA-8191-69CA-1FDDC40CCA0C}"/>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7AC99D0D-F96E-09D0-0FC7-4DD5D5DDF7CF}"/>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33156A49-3930-4416-7C91-A2BD6D84DB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5481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AB0B8-746C-216E-AED6-964B187F4B1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4399B27-554A-BBDB-4C11-569DBBA8E471}"/>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CF3B2E5D-1074-609C-186F-C1216EBBCBF6}"/>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3B671DF5-BFFF-5257-DBC8-40FE8B849D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53335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B6C0-E117-45CF-0F0D-E18EC5A46DF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B165D3B-B06E-0348-D0B2-42BB0E6DC2A3}"/>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748F8541-9B60-A5BA-C71B-F91E0E78B1A2}"/>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C9DAC4FD-B335-8F4B-AC07-342C0E7DB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65364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A1A73-B6F0-D995-096D-A84C0B1D24B9}"/>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DA55DFA5-48BC-479A-47C6-F14DAC45575B}"/>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F382707B-2BB5-B447-E9B3-684C33FE1C2E}"/>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823B05E8-B7BC-C5A6-58C0-91B25C69DD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35545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EE54-CA56-ABFB-3EE5-84DDAF88921E}"/>
            </a:ext>
          </a:extLst>
        </p:cNvPr>
        <p:cNvGrpSpPr/>
        <p:nvPr/>
      </p:nvGrpSpPr>
      <p:grpSpPr>
        <a:xfrm>
          <a:off x="0" y="0"/>
          <a:ext cx="0" cy="0"/>
          <a:chOff x="0" y="0"/>
          <a:chExt cx="0" cy="0"/>
        </a:xfrm>
      </p:grpSpPr>
      <p:pic>
        <p:nvPicPr>
          <p:cNvPr id="3"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443EC9EC-FF36-2F22-5F7B-5A25783DC6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666746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85C33-6207-1F0B-8530-6FC076083D8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E2EDCC9-5B38-FF27-8BEA-39487B327C5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F9056D25-6789-1322-607A-8A5777F465F5}"/>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35BB75DE-175F-DDCE-5F23-0D0D75CB50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2118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1692A-78D4-66D4-0F7C-ED3C7BF21E1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3D4BC2C-98BB-3F79-1DA4-34C0B806BCD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C0305392-A2B2-19D5-FD8F-747FAA90D83C}"/>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Sexual temptation: Judah vs. Joseph</a:t>
            </a:r>
          </a:p>
        </p:txBody>
      </p:sp>
      <p:pic>
        <p:nvPicPr>
          <p:cNvPr id="2" name="Picture 1">
            <a:extLst>
              <a:ext uri="{FF2B5EF4-FFF2-40B4-BE49-F238E27FC236}">
                <a16:creationId xmlns:a16="http://schemas.microsoft.com/office/drawing/2014/main" id="{BEAFB914-F5C7-F13B-6E7F-1958E42136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9709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8792F-EB06-DB9D-A2B0-46FA4C3E3F8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D81C7DB-5401-D58A-B773-CCE4EF0E9D05}"/>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2EE9D8AB-C852-83EF-15AA-33543D917700}"/>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14FD5816-4B30-3CC8-C456-5823DAE53E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8616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D39A-08CE-5417-BAAA-249E872F480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73B9B96-B38F-3FA9-323F-06DE9E3B6C5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38:12-14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a:extLst>
              <a:ext uri="{FF2B5EF4-FFF2-40B4-BE49-F238E27FC236}">
                <a16:creationId xmlns:a16="http://schemas.microsoft.com/office/drawing/2014/main" id="{4011C220-E665-56E5-1925-5B482B56E102}"/>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Death of Judah’s wife (12a)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 goes to Timnah (12b)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Message comes to Tamar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plan (14)</a:t>
            </a:r>
          </a:p>
        </p:txBody>
      </p:sp>
      <p:pic>
        <p:nvPicPr>
          <p:cNvPr id="3" name="Picture 2">
            <a:extLst>
              <a:ext uri="{FF2B5EF4-FFF2-40B4-BE49-F238E27FC236}">
                <a16:creationId xmlns:a16="http://schemas.microsoft.com/office/drawing/2014/main" id="{179AE755-C554-DDAD-0448-BA3C903A80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79987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78833-5DA3-4C56-1C09-87028676606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D3CFB3D-B9E4-B5E5-29AE-FEDC3AF579D6}"/>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38:12-14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a:extLst>
              <a:ext uri="{FF2B5EF4-FFF2-40B4-BE49-F238E27FC236}">
                <a16:creationId xmlns:a16="http://schemas.microsoft.com/office/drawing/2014/main" id="{E83866E9-3E47-84CD-79D2-A67D3C64030E}"/>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Death of Judah’s wife (12a)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 goes to Timnah (12b)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Message comes to Tamar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plan (14)</a:t>
            </a:r>
          </a:p>
        </p:txBody>
      </p:sp>
      <p:pic>
        <p:nvPicPr>
          <p:cNvPr id="3" name="Picture 2">
            <a:extLst>
              <a:ext uri="{FF2B5EF4-FFF2-40B4-BE49-F238E27FC236}">
                <a16:creationId xmlns:a16="http://schemas.microsoft.com/office/drawing/2014/main" id="{DC80FD50-8563-66C8-87D6-18BB64E6AC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6571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126"/>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38598</TotalTime>
  <Words>2235</Words>
  <Application>Microsoft Office PowerPoint</Application>
  <PresentationFormat>Widescreen</PresentationFormat>
  <Paragraphs>356</Paragraphs>
  <Slides>75</Slides>
  <Notes>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Azure</vt:lpstr>
      <vt:lpstr>PowerPoint Presentation</vt:lpstr>
      <vt:lpstr>GENESIS STRUCTURE</vt:lpstr>
      <vt:lpstr>Genesis 37:2-36 Joseph Sold unto Egypt</vt:lpstr>
      <vt:lpstr>Genesis 38:1-30 Judah &amp; Tamar</vt:lpstr>
      <vt:lpstr>Genesis 38:1-30 Judah &amp; Tamar</vt:lpstr>
      <vt:lpstr>II. Genesis 38:12-26 Tamar &amp; Judah</vt:lpstr>
      <vt:lpstr>II. Genesis 38:12-26 Tamar &amp; Judah</vt:lpstr>
      <vt:lpstr>Genesis 38:12-14 Occasion</vt:lpstr>
      <vt:lpstr>Genesis 38:12-14 Occasion</vt:lpstr>
      <vt:lpstr>Genesis 38:12-14 Occasion</vt:lpstr>
      <vt:lpstr>PowerPoint Presentation</vt:lpstr>
      <vt:lpstr>Genesis 38:12-14 Occasion</vt:lpstr>
      <vt:lpstr>Genesis 38:12-14 Occasion</vt:lpstr>
      <vt:lpstr>Genesis 38:14 Tamar’s Plan</vt:lpstr>
      <vt:lpstr>Genesis 38:14 Tamar’s Plan</vt:lpstr>
      <vt:lpstr>Genesis 38:14 Tamar’s Plan</vt:lpstr>
      <vt:lpstr>PowerPoint Presentation</vt:lpstr>
      <vt:lpstr>Genesis 38:14 Tamar’s Plan</vt:lpstr>
      <vt:lpstr>II. Genesis 38:12-26 Tamar &amp; Judah</vt:lpstr>
      <vt:lpstr>Genesis 38:15-18 Incest of Judah &amp; Tamar</vt:lpstr>
      <vt:lpstr>Genesis 38:15-18 Incest of Judah &amp; Tamar</vt:lpstr>
      <vt:lpstr>PowerPoint Presentation</vt:lpstr>
      <vt:lpstr>PowerPoint Presentation</vt:lpstr>
      <vt:lpstr>PowerPoint Presentation</vt:lpstr>
      <vt:lpstr>Genesis 38:15-18 Incest of Judah &amp; Tamar</vt:lpstr>
      <vt:lpstr>Genesis 38:16-18b Bargaining</vt:lpstr>
      <vt:lpstr>Genesis 38:16-18b Bargaining</vt:lpstr>
      <vt:lpstr>Genesis 38:16-18b Bargaining</vt:lpstr>
      <vt:lpstr>Genesis 38:16-18b Bargaining</vt:lpstr>
      <vt:lpstr>Genesis 38:16-18b Bargaining</vt:lpstr>
      <vt:lpstr>Genesis 38:16-18b Bargaining</vt:lpstr>
      <vt:lpstr>Genesis 38:16-18b Bargaining</vt:lpstr>
      <vt:lpstr>Genesis 38:15-18 Incest of Judah &amp; Tamar</vt:lpstr>
      <vt:lpstr>PowerPoint Presentation</vt:lpstr>
      <vt:lpstr>II. Genesis 38:12-26 Tamar &amp; Judah</vt:lpstr>
      <vt:lpstr>II. Genesis 38:12-26 Tamar &amp; Judah</vt:lpstr>
      <vt:lpstr>Genesis 38:20-23 Judah’s Attempted Payment</vt:lpstr>
      <vt:lpstr>Genesis 38:20-23 Judah’s Attempted Payment</vt:lpstr>
      <vt:lpstr>Genesis 38:20-23 Judah’s Attempted Payment</vt:lpstr>
      <vt:lpstr>Genesis 38:20-23 Judah’s Attempted Payment</vt:lpstr>
      <vt:lpstr>Genesis 38:20-23 Judah’s Attempted Payment</vt:lpstr>
      <vt:lpstr>II. Genesis 38:12-26 Tamar &amp; Judah</vt:lpstr>
      <vt:lpstr>Genesis 38:24-26 Judah’s Revelation</vt:lpstr>
      <vt:lpstr>Genesis 38:24-26 Judah’s Revelation</vt:lpstr>
      <vt:lpstr>Genesis 38:24-26 Judah’s Revelation</vt:lpstr>
      <vt:lpstr>Genesis 38:24-26 Judah’s Revelation</vt:lpstr>
      <vt:lpstr>Genesis 38:24-26 Judah’s Revelation</vt:lpstr>
      <vt:lpstr>Genesis 38:1-30 Judah &amp; Tamar</vt:lpstr>
      <vt:lpstr>III. Genesis 38:27-30 Twins of Tamar &amp; Judah</vt:lpstr>
      <vt:lpstr>III. Genesis 38:27-30 Twins of Tamar &amp; Judah</vt:lpstr>
      <vt:lpstr>PowerPoint Presentation</vt:lpstr>
      <vt:lpstr>PowerPoint Presentation</vt:lpstr>
      <vt:lpstr>III. Genesis 38:27-30 Twins of Tamar &amp; Judah</vt:lpstr>
      <vt:lpstr>III. Genesis 38:27-30 Twins of Tamar &amp; Judah</vt:lpstr>
      <vt:lpstr>Genesis 38:29-30 Reversal of the Birth Order</vt:lpstr>
      <vt:lpstr>Genesis 38:29-30 Reversal of the Birth Order</vt:lpstr>
      <vt:lpstr>PowerPoint Presentation</vt:lpstr>
      <vt:lpstr>PowerPoint Presentation</vt:lpstr>
      <vt:lpstr>PowerPoint Presentation</vt:lpstr>
      <vt:lpstr>Genesis 38:29-30 Reversal of the Birth Order</vt:lpstr>
      <vt:lpstr>Genesis 38:1-30 Concluding Observations</vt:lpstr>
      <vt:lpstr>Genesis 38:1-30 Concluding Observations</vt:lpstr>
      <vt:lpstr>Genesis 38:1-30 Concluding Observations</vt:lpstr>
      <vt:lpstr>PowerPoint Presentation</vt:lpstr>
      <vt:lpstr>PowerPoint Presentation</vt:lpstr>
      <vt:lpstr>Genesis 38:1-30 Concluding Observations</vt:lpstr>
      <vt:lpstr>Genesis 38:1-30 Concluding Observations</vt:lpstr>
      <vt:lpstr>Genesis 38:1-30 Concluding Observations</vt:lpstr>
      <vt:lpstr>Genesis 38:1-30 Concluding Observations</vt:lpstr>
      <vt:lpstr>PowerPoint Presentation</vt:lpstr>
      <vt:lpstr>Genesis 38:1-30 Concluding Observations</vt:lpstr>
      <vt:lpstr>Genesis 38:1-30 Concluding Observations</vt:lpstr>
      <vt:lpstr>Conclusion</vt:lpstr>
      <vt:lpstr>Genesis 38:1-30 Judah &amp; Tamar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146 - 37v5-36</dc:title>
  <dc:subject>Genesis 37</dc:subject>
  <dc:creator>A. Woods</dc:creator>
  <dc:description>Modified by Jim McGowan</dc:description>
  <cp:lastModifiedBy>Andy Woods</cp:lastModifiedBy>
  <cp:revision>3968</cp:revision>
  <cp:lastPrinted>2024-02-04T02:08:34Z</cp:lastPrinted>
  <dcterms:created xsi:type="dcterms:W3CDTF">2009-03-17T12:21:13Z</dcterms:created>
  <dcterms:modified xsi:type="dcterms:W3CDTF">2024-03-03T01:58:38Z</dcterms:modified>
</cp:coreProperties>
</file>