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6"/>
  </p:notesMasterIdLst>
  <p:handoutMasterIdLst>
    <p:handoutMasterId r:id="rId67"/>
  </p:handoutMasterIdLst>
  <p:sldIdLst>
    <p:sldId id="9907" r:id="rId2"/>
    <p:sldId id="2573" r:id="rId3"/>
    <p:sldId id="10525" r:id="rId4"/>
    <p:sldId id="5512" r:id="rId5"/>
    <p:sldId id="2575" r:id="rId6"/>
    <p:sldId id="2576" r:id="rId7"/>
    <p:sldId id="10526" r:id="rId8"/>
    <p:sldId id="10527" r:id="rId9"/>
    <p:sldId id="10528" r:id="rId10"/>
    <p:sldId id="10401" r:id="rId11"/>
    <p:sldId id="10593" r:id="rId12"/>
    <p:sldId id="10551" r:id="rId13"/>
    <p:sldId id="10552" r:id="rId14"/>
    <p:sldId id="10553" r:id="rId15"/>
    <p:sldId id="10554" r:id="rId16"/>
    <p:sldId id="10555" r:id="rId17"/>
    <p:sldId id="6509" r:id="rId18"/>
    <p:sldId id="2678" r:id="rId19"/>
    <p:sldId id="10565" r:id="rId20"/>
    <p:sldId id="10607" r:id="rId21"/>
    <p:sldId id="5358" r:id="rId22"/>
    <p:sldId id="982" r:id="rId23"/>
    <p:sldId id="3721" r:id="rId24"/>
    <p:sldId id="3720" r:id="rId25"/>
    <p:sldId id="10624" r:id="rId26"/>
    <p:sldId id="10608" r:id="rId27"/>
    <p:sldId id="9875" r:id="rId28"/>
    <p:sldId id="1571" r:id="rId29"/>
    <p:sldId id="10523" r:id="rId30"/>
    <p:sldId id="10600" r:id="rId31"/>
    <p:sldId id="10603" r:id="rId32"/>
    <p:sldId id="7253" r:id="rId33"/>
    <p:sldId id="7254" r:id="rId34"/>
    <p:sldId id="3874" r:id="rId35"/>
    <p:sldId id="5033" r:id="rId36"/>
    <p:sldId id="3090" r:id="rId37"/>
    <p:sldId id="10610" r:id="rId38"/>
    <p:sldId id="10611" r:id="rId39"/>
    <p:sldId id="10612" r:id="rId40"/>
    <p:sldId id="6491" r:id="rId41"/>
    <p:sldId id="2187" r:id="rId42"/>
    <p:sldId id="10625" r:id="rId43"/>
    <p:sldId id="1586" r:id="rId44"/>
    <p:sldId id="10616" r:id="rId45"/>
    <p:sldId id="5257" r:id="rId46"/>
    <p:sldId id="10620" r:id="rId47"/>
    <p:sldId id="10617" r:id="rId48"/>
    <p:sldId id="6992" r:id="rId49"/>
    <p:sldId id="939" r:id="rId50"/>
    <p:sldId id="5258" r:id="rId51"/>
    <p:sldId id="10619" r:id="rId52"/>
    <p:sldId id="10618" r:id="rId53"/>
    <p:sldId id="5259" r:id="rId54"/>
    <p:sldId id="1587" r:id="rId55"/>
    <p:sldId id="10613" r:id="rId56"/>
    <p:sldId id="10188" r:id="rId57"/>
    <p:sldId id="10615" r:id="rId58"/>
    <p:sldId id="10614" r:id="rId59"/>
    <p:sldId id="7760" r:id="rId60"/>
    <p:sldId id="10622" r:id="rId61"/>
    <p:sldId id="10623" r:id="rId62"/>
    <p:sldId id="10621" r:id="rId63"/>
    <p:sldId id="10522" r:id="rId64"/>
    <p:sldId id="10609" r:id="rId65"/>
  </p:sldIdLst>
  <p:sldSz cx="12192000" cy="6858000"/>
  <p:notesSz cx="7315200" cy="9601200"/>
  <p:custDataLst>
    <p:tags r:id="rId68"/>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3399"/>
    <a:srgbClr val="0000CC"/>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8" autoAdjust="0"/>
    <p:restoredTop sz="93870" autoAdjust="0"/>
  </p:normalViewPr>
  <p:slideViewPr>
    <p:cSldViewPr>
      <p:cViewPr varScale="1">
        <p:scale>
          <a:sx n="61" d="100"/>
          <a:sy n="61" d="100"/>
        </p:scale>
        <p:origin x="108"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34" y="10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7457CF4-7987-4E2E-867C-C89CC0F5F986}"/>
    <pc:docChg chg="custSel replTag delTag modHandout">
      <pc:chgData name="Jim McGowan" userId="e2c7446dd3aca506" providerId="LiveId" clId="{27457CF4-7987-4E2E-867C-C89CC0F5F986}" dt="2023-11-15T14:58:37.743" v="5"/>
      <pc:docMkLst>
        <pc:docMk/>
      </pc:docMkLst>
    </pc:docChg>
  </pc:docChgLst>
  <pc:docChgLst>
    <pc:chgData name="Jim McGowan" userId="e2c7446dd3aca506" providerId="LiveId" clId="{1169FA2F-6FAF-4B66-8307-B2A2AB2E1B8E}"/>
    <pc:docChg chg="undo custSel addSld modSld sldOrd">
      <pc:chgData name="Jim McGowan" userId="e2c7446dd3aca506" providerId="LiveId" clId="{1169FA2F-6FAF-4B66-8307-B2A2AB2E1B8E}" dt="2023-09-03T15:43:44.291" v="111"/>
      <pc:docMkLst>
        <pc:docMk/>
      </pc:docMkLst>
      <pc:sldChg chg="addSp delSp modSp mod">
        <pc:chgData name="Jim McGowan" userId="e2c7446dd3aca506" providerId="LiveId" clId="{1169FA2F-6FAF-4B66-8307-B2A2AB2E1B8E}" dt="2023-09-03T15:24:29.746" v="70" actId="208"/>
        <pc:sldMkLst>
          <pc:docMk/>
          <pc:sldMk cId="864073283" sldId="3720"/>
        </pc:sldMkLst>
        <pc:picChg chg="del">
          <ac:chgData name="Jim McGowan" userId="e2c7446dd3aca506" providerId="LiveId" clId="{1169FA2F-6FAF-4B66-8307-B2A2AB2E1B8E}" dt="2023-09-03T15:24:09.437" v="35" actId="478"/>
          <ac:picMkLst>
            <pc:docMk/>
            <pc:sldMk cId="864073283" sldId="3720"/>
            <ac:picMk id="2" creationId="{1E4CE1D7-95FF-2764-B754-750AF5F6733C}"/>
          </ac:picMkLst>
        </pc:picChg>
        <pc:picChg chg="add mod">
          <ac:chgData name="Jim McGowan" userId="e2c7446dd3aca506" providerId="LiveId" clId="{1169FA2F-6FAF-4B66-8307-B2A2AB2E1B8E}" dt="2023-09-03T15:24:29.746" v="70" actId="208"/>
          <ac:picMkLst>
            <pc:docMk/>
            <pc:sldMk cId="864073283" sldId="3720"/>
            <ac:picMk id="4098" creationId="{14FEF350-2F53-88C4-69BA-008802830D54}"/>
          </ac:picMkLst>
        </pc:picChg>
      </pc:sldChg>
      <pc:sldChg chg="addSp delSp modSp mod">
        <pc:chgData name="Jim McGowan" userId="e2c7446dd3aca506" providerId="LiveId" clId="{1169FA2F-6FAF-4B66-8307-B2A2AB2E1B8E}" dt="2023-09-03T15:22:56.939" v="34" actId="208"/>
        <pc:sldMkLst>
          <pc:docMk/>
          <pc:sldMk cId="2065013152" sldId="3721"/>
        </pc:sldMkLst>
        <pc:picChg chg="del mod">
          <ac:chgData name="Jim McGowan" userId="e2c7446dd3aca506" providerId="LiveId" clId="{1169FA2F-6FAF-4B66-8307-B2A2AB2E1B8E}" dt="2023-09-03T15:22:32.759" v="20" actId="478"/>
          <ac:picMkLst>
            <pc:docMk/>
            <pc:sldMk cId="2065013152" sldId="3721"/>
            <ac:picMk id="3" creationId="{D001251A-B0B3-526F-10CE-64F7F28212DA}"/>
          </ac:picMkLst>
        </pc:picChg>
        <pc:picChg chg="add mod">
          <ac:chgData name="Jim McGowan" userId="e2c7446dd3aca506" providerId="LiveId" clId="{1169FA2F-6FAF-4B66-8307-B2A2AB2E1B8E}" dt="2023-09-03T15:22:56.939" v="34" actId="208"/>
          <ac:picMkLst>
            <pc:docMk/>
            <pc:sldMk cId="2065013152" sldId="3721"/>
            <ac:picMk id="3074" creationId="{A30A7B80-6476-AB95-AD18-080F72D5F98B}"/>
          </ac:picMkLst>
        </pc:picChg>
      </pc:sldChg>
      <pc:sldChg chg="addSp delSp modSp mod">
        <pc:chgData name="Jim McGowan" userId="e2c7446dd3aca506" providerId="LiveId" clId="{1169FA2F-6FAF-4B66-8307-B2A2AB2E1B8E}" dt="2023-09-03T15:19:42.755" v="18" actId="12788"/>
        <pc:sldMkLst>
          <pc:docMk/>
          <pc:sldMk cId="1883096291" sldId="3732"/>
        </pc:sldMkLst>
        <pc:picChg chg="del">
          <ac:chgData name="Jim McGowan" userId="e2c7446dd3aca506" providerId="LiveId" clId="{1169FA2F-6FAF-4B66-8307-B2A2AB2E1B8E}" dt="2023-09-03T15:19:31.332" v="10" actId="478"/>
          <ac:picMkLst>
            <pc:docMk/>
            <pc:sldMk cId="1883096291" sldId="3732"/>
            <ac:picMk id="3" creationId="{00676DA0-71A0-D2EB-90B0-8D6811572CA4}"/>
          </ac:picMkLst>
        </pc:picChg>
        <pc:picChg chg="add mod">
          <ac:chgData name="Jim McGowan" userId="e2c7446dd3aca506" providerId="LiveId" clId="{1169FA2F-6FAF-4B66-8307-B2A2AB2E1B8E}" dt="2023-09-03T15:19:42.755" v="18" actId="12788"/>
          <ac:picMkLst>
            <pc:docMk/>
            <pc:sldMk cId="1883096291" sldId="3732"/>
            <ac:picMk id="2050" creationId="{2D718668-2949-9E4F-AD15-8AA3F6A24854}"/>
          </ac:picMkLst>
        </pc:picChg>
      </pc:sldChg>
      <pc:sldChg chg="addSp delSp modSp mod">
        <pc:chgData name="Jim McGowan" userId="e2c7446dd3aca506" providerId="LiveId" clId="{1169FA2F-6FAF-4B66-8307-B2A2AB2E1B8E}" dt="2023-09-03T15:13:34.685" v="9" actId="208"/>
        <pc:sldMkLst>
          <pc:docMk/>
          <pc:sldMk cId="4195871528" sldId="3733"/>
        </pc:sldMkLst>
        <pc:picChg chg="del mod">
          <ac:chgData name="Jim McGowan" userId="e2c7446dd3aca506" providerId="LiveId" clId="{1169FA2F-6FAF-4B66-8307-B2A2AB2E1B8E}" dt="2023-09-03T15:13:11.314" v="1" actId="478"/>
          <ac:picMkLst>
            <pc:docMk/>
            <pc:sldMk cId="4195871528" sldId="3733"/>
            <ac:picMk id="7" creationId="{711FE21F-338E-4339-B63B-5B872A8D15C9}"/>
          </ac:picMkLst>
        </pc:picChg>
        <pc:picChg chg="add mod">
          <ac:chgData name="Jim McGowan" userId="e2c7446dd3aca506" providerId="LiveId" clId="{1169FA2F-6FAF-4B66-8307-B2A2AB2E1B8E}" dt="2023-09-03T15:13:34.685" v="9" actId="208"/>
          <ac:picMkLst>
            <pc:docMk/>
            <pc:sldMk cId="4195871528" sldId="3733"/>
            <ac:picMk id="1026" creationId="{EF315540-53C5-FC34-09D6-899660D61447}"/>
          </ac:picMkLst>
        </pc:picChg>
      </pc:sldChg>
      <pc:sldChg chg="modSp mod">
        <pc:chgData name="Jim McGowan" userId="e2c7446dd3aca506" providerId="LiveId" clId="{1169FA2F-6FAF-4B66-8307-B2A2AB2E1B8E}" dt="2023-09-03T15:38:19.862" v="87" actId="1076"/>
        <pc:sldMkLst>
          <pc:docMk/>
          <pc:sldMk cId="1831854962" sldId="6407"/>
        </pc:sldMkLst>
        <pc:picChg chg="mod">
          <ac:chgData name="Jim McGowan" userId="e2c7446dd3aca506" providerId="LiveId" clId="{1169FA2F-6FAF-4B66-8307-B2A2AB2E1B8E}" dt="2023-09-03T15:38:19.862" v="87" actId="1076"/>
          <ac:picMkLst>
            <pc:docMk/>
            <pc:sldMk cId="1831854962" sldId="6407"/>
            <ac:picMk id="2" creationId="{BF7DA3C1-3679-C3A4-712B-B43A077A982A}"/>
          </ac:picMkLst>
        </pc:picChg>
      </pc:sldChg>
      <pc:sldChg chg="modSp mod">
        <pc:chgData name="Jim McGowan" userId="e2c7446dd3aca506" providerId="LiveId" clId="{1169FA2F-6FAF-4B66-8307-B2A2AB2E1B8E}" dt="2023-09-03T15:33:09.329" v="85" actId="1038"/>
        <pc:sldMkLst>
          <pc:docMk/>
          <pc:sldMk cId="3346323657" sldId="9637"/>
        </pc:sldMkLst>
        <pc:spChg chg="mod">
          <ac:chgData name="Jim McGowan" userId="e2c7446dd3aca506" providerId="LiveId" clId="{1169FA2F-6FAF-4B66-8307-B2A2AB2E1B8E}" dt="2023-09-03T15:32:47.184" v="71" actId="14100"/>
          <ac:spMkLst>
            <pc:docMk/>
            <pc:sldMk cId="3346323657" sldId="9637"/>
            <ac:spMk id="77827" creationId="{00000000-0000-0000-0000-000000000000}"/>
          </ac:spMkLst>
        </pc:spChg>
        <pc:picChg chg="mod">
          <ac:chgData name="Jim McGowan" userId="e2c7446dd3aca506" providerId="LiveId" clId="{1169FA2F-6FAF-4B66-8307-B2A2AB2E1B8E}" dt="2023-09-03T15:33:09.329" v="85" actId="1038"/>
          <ac:picMkLst>
            <pc:docMk/>
            <pc:sldMk cId="3346323657" sldId="9637"/>
            <ac:picMk id="4" creationId="{795A955A-F2CC-4F25-9947-C8EF722E236F}"/>
          </ac:picMkLst>
        </pc:picChg>
      </pc:sldChg>
      <pc:sldChg chg="delSp modSp new mod ord">
        <pc:chgData name="Jim McGowan" userId="e2c7446dd3aca506" providerId="LiveId" clId="{1169FA2F-6FAF-4B66-8307-B2A2AB2E1B8E}" dt="2023-09-03T15:43:44.291" v="111"/>
        <pc:sldMkLst>
          <pc:docMk/>
          <pc:sldMk cId="4059814336" sldId="10377"/>
        </pc:sldMkLst>
        <pc:spChg chg="mod">
          <ac:chgData name="Jim McGowan" userId="e2c7446dd3aca506" providerId="LiveId" clId="{1169FA2F-6FAF-4B66-8307-B2A2AB2E1B8E}" dt="2023-09-03T15:41:30.288" v="105" actId="255"/>
          <ac:spMkLst>
            <pc:docMk/>
            <pc:sldMk cId="4059814336" sldId="10377"/>
            <ac:spMk id="2" creationId="{72EA6F3B-2051-A97B-C219-C9435B5E9EF5}"/>
          </ac:spMkLst>
        </pc:spChg>
        <pc:spChg chg="del">
          <ac:chgData name="Jim McGowan" userId="e2c7446dd3aca506" providerId="LiveId" clId="{1169FA2F-6FAF-4B66-8307-B2A2AB2E1B8E}" dt="2023-09-03T15:41:05.435" v="89" actId="478"/>
          <ac:spMkLst>
            <pc:docMk/>
            <pc:sldMk cId="4059814336" sldId="10377"/>
            <ac:spMk id="3" creationId="{92D41E0E-286D-F590-2A04-78A507AF2C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 023 – 2v6-7</a:t>
            </a:r>
          </a:p>
          <a:p>
            <a:pPr>
              <a:defRPr/>
            </a:pPr>
            <a:r>
              <a:rPr lang="en-US" sz="1400" dirty="0"/>
              <a:t>02-11-2024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2/11/2024</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4</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59</a:t>
            </a:fld>
            <a:endParaRPr lang="en-US" dirty="0"/>
          </a:p>
        </p:txBody>
      </p:sp>
    </p:spTree>
    <p:extLst>
      <p:ext uri="{BB962C8B-B14F-4D97-AF65-F5344CB8AC3E}">
        <p14:creationId xmlns:p14="http://schemas.microsoft.com/office/powerpoint/2010/main" val="36067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1197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31252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jpeg"/><Relationship Id="rId1" Type="http://schemas.openxmlformats.org/officeDocument/2006/relationships/slideLayout" Target="../slideLayouts/slideLayout14.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85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054E7F-40C3-7033-8BBE-19128A76E041}"/>
              </a:ext>
            </a:extLst>
          </p:cNvPr>
          <p:cNvPicPr>
            <a:picLocks noChangeAspect="1"/>
          </p:cNvPicPr>
          <p:nvPr/>
        </p:nvPicPr>
        <p:blipFill>
          <a:blip r:embed="rId2"/>
          <a:stretch>
            <a:fillRect/>
          </a:stretch>
        </p:blipFill>
        <p:spPr>
          <a:xfrm>
            <a:off x="0" y="0"/>
            <a:ext cx="12192000" cy="6857999"/>
          </a:xfrm>
          <a:prstGeom prst="rect">
            <a:avLst/>
          </a:prstGeom>
        </p:spPr>
      </p:pic>
      <p:sp>
        <p:nvSpPr>
          <p:cNvPr id="4" name="Slide Number Placeholder 1">
            <a:extLst>
              <a:ext uri="{FF2B5EF4-FFF2-40B4-BE49-F238E27FC236}">
                <a16:creationId xmlns:a16="http://schemas.microsoft.com/office/drawing/2014/main" id="{3542DDBD-DAD4-2771-F1EF-ECAF0F1E2D90}"/>
              </a:ext>
            </a:extLst>
          </p:cNvPr>
          <p:cNvSpPr>
            <a:spLocks noGrp="1"/>
          </p:cNvSpPr>
          <p:nvPr>
            <p:ph type="sldNum" sz="quarter" idx="12"/>
          </p:nvPr>
        </p:nvSpPr>
        <p:spPr>
          <a:xfrm>
            <a:off x="9347200" y="6248400"/>
            <a:ext cx="22352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66F440-5D10-45D9-8CEF-05FCBC835039}" type="slidenum">
              <a:rPr kumimoji="0" lang="en-US" altLang="en-US" sz="20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 name="Rectangle 3">
            <a:extLst>
              <a:ext uri="{FF2B5EF4-FFF2-40B4-BE49-F238E27FC236}">
                <a16:creationId xmlns:a16="http://schemas.microsoft.com/office/drawing/2014/main" id="{37C8BCD1-D8E9-158B-1F96-8503A5EC5315}"/>
              </a:ext>
            </a:extLst>
          </p:cNvPr>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τὸ κατέχον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ὁ κατέχων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3" name="Picture 2">
            <a:extLst>
              <a:ext uri="{FF2B5EF4-FFF2-40B4-BE49-F238E27FC236}">
                <a16:creationId xmlns:a16="http://schemas.microsoft.com/office/drawing/2014/main" id="{CB9AB676-D214-6F78-D1D2-220CE48F35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a:ln>
            <a:solidFill>
              <a:schemeClr val="tx1"/>
            </a:solidFill>
          </a:ln>
        </p:spPr>
      </p:pic>
    </p:spTree>
    <p:extLst>
      <p:ext uri="{BB962C8B-B14F-4D97-AF65-F5344CB8AC3E}">
        <p14:creationId xmlns:p14="http://schemas.microsoft.com/office/powerpoint/2010/main" val="2763094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6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8:5-6</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those who are according to the flesh set their minds on the things of the flesh, but those who are according to the Spirit, the things of the Spirit.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mind set on the flesh is death, but the mind set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is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peace.”</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a:ln>
            <a:solidFill>
              <a:schemeClr val="tx1"/>
            </a:solidFill>
          </a:ln>
        </p:spPr>
      </p:pic>
    </p:spTree>
    <p:extLst>
      <p:ext uri="{BB962C8B-B14F-4D97-AF65-F5344CB8AC3E}">
        <p14:creationId xmlns:p14="http://schemas.microsoft.com/office/powerpoint/2010/main" val="3337025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399C0-2800-4233-A71F-AFCFF1DA79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you not remember that while I was still with you, I was telling you these things?” </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3" y="2514600"/>
            <a:ext cx="1839017" cy="2286000"/>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057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2FB7E-FEC0-9067-7749-B4E7BA5C37EC}"/>
            </a:ext>
          </a:extLst>
        </p:cNvPr>
        <p:cNvGrpSpPr/>
        <p:nvPr/>
      </p:nvGrpSpPr>
      <p:grpSpPr>
        <a:xfrm>
          <a:off x="0" y="0"/>
          <a:ext cx="0" cy="0"/>
          <a:chOff x="0" y="0"/>
          <a:chExt cx="0" cy="0"/>
        </a:xfrm>
      </p:grpSpPr>
      <p:sp>
        <p:nvSpPr>
          <p:cNvPr id="56322" name="Rectangle 2">
            <a:extLst>
              <a:ext uri="{FF2B5EF4-FFF2-40B4-BE49-F238E27FC236}">
                <a16:creationId xmlns:a16="http://schemas.microsoft.com/office/drawing/2014/main" id="{976537B8-3ECD-0B73-0D58-8A1093B2733F}"/>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Remaining Questions</a:t>
            </a:r>
          </a:p>
        </p:txBody>
      </p:sp>
      <p:sp>
        <p:nvSpPr>
          <p:cNvPr id="28675" name="Rectangle 3">
            <a:extLst>
              <a:ext uri="{FF2B5EF4-FFF2-40B4-BE49-F238E27FC236}">
                <a16:creationId xmlns:a16="http://schemas.microsoft.com/office/drawing/2014/main" id="{14B035DD-7ABC-0E15-D5C9-DA5087E5204E}"/>
              </a:ext>
            </a:extLst>
          </p:cNvPr>
          <p:cNvSpPr>
            <a:spLocks noGrp="1" noChangeArrowheads="1"/>
          </p:cNvSpPr>
          <p:nvPr>
            <p:ph type="body" idx="1"/>
          </p:nvPr>
        </p:nvSpPr>
        <p:spPr>
          <a:xfrm>
            <a:off x="472440" y="1143003"/>
            <a:ext cx="11247120" cy="3474720"/>
          </a:xfrm>
        </p:spPr>
        <p:txBody>
          <a:bodyPr/>
          <a:lstStyle/>
          <a:p>
            <a:pPr marL="457189" indent="-457189" eaLnBrk="1" hangingPunct="1">
              <a:spcBef>
                <a:spcPts val="0"/>
              </a:spcBef>
              <a:spcAft>
                <a:spcPts val="1800"/>
              </a:spcAft>
              <a:defRPr/>
            </a:pPr>
            <a:r>
              <a:rPr lang="en-US" sz="3100" dirty="0">
                <a:effectLst>
                  <a:outerShdw blurRad="38100" dist="38100" dir="2700000" algn="tl">
                    <a:srgbClr val="000000">
                      <a:alpha val="43137"/>
                    </a:srgbClr>
                  </a:outerShdw>
                </a:effectLst>
                <a:cs typeface="Calibri" panose="020F0502020204030204" pitchFamily="34" charset="0"/>
              </a:rPr>
              <a:t>Will the Holy Spirit be active during the Tribulation period? – YES</a:t>
            </a:r>
          </a:p>
          <a:p>
            <a:pPr marL="457189" indent="-457189" eaLnBrk="1" hangingPunct="1">
              <a:spcBef>
                <a:spcPts val="0"/>
              </a:spcBef>
              <a:spcAft>
                <a:spcPts val="1800"/>
              </a:spcAft>
              <a:defRPr/>
            </a:pPr>
            <a:r>
              <a:rPr lang="en-US" sz="3100" dirty="0">
                <a:effectLst>
                  <a:outerShdw blurRad="38100" dist="38100" dir="2700000" algn="tl">
                    <a:srgbClr val="000000">
                      <a:alpha val="43137"/>
                    </a:srgbClr>
                  </a:outerShdw>
                </a:effectLst>
                <a:cs typeface="Calibri" panose="020F0502020204030204" pitchFamily="34" charset="0"/>
              </a:rPr>
              <a:t>Should believers be politically active today? – YES</a:t>
            </a:r>
          </a:p>
          <a:p>
            <a:pPr marL="457189" indent="-457189" eaLnBrk="1" hangingPunct="1">
              <a:spcBef>
                <a:spcPts val="0"/>
              </a:spcBef>
              <a:spcAft>
                <a:spcPts val="1800"/>
              </a:spcAft>
              <a:defRPr/>
            </a:pPr>
            <a:r>
              <a:rPr lang="en-US" sz="3100" dirty="0">
                <a:effectLst>
                  <a:outerShdw blurRad="38100" dist="38100" dir="2700000" algn="tl">
                    <a:srgbClr val="000000">
                      <a:alpha val="43137"/>
                    </a:srgbClr>
                  </a:outerShdw>
                </a:effectLst>
                <a:cs typeface="Calibri" panose="020F0502020204030204" pitchFamily="34" charset="0"/>
              </a:rPr>
              <a:t>Can we identify the Antichrist today? – NO</a:t>
            </a:r>
          </a:p>
          <a:p>
            <a:pPr marL="457189" indent="-457189" eaLnBrk="1" hangingPunct="1">
              <a:spcBef>
                <a:spcPts val="0"/>
              </a:spcBef>
              <a:spcAft>
                <a:spcPts val="1800"/>
              </a:spcAft>
              <a:defRPr/>
            </a:pP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Has Satan selected an Antichrist for every generation? –  YES</a:t>
            </a:r>
          </a:p>
          <a:p>
            <a:pPr marL="457189" indent="-457189" eaLnBrk="1" hangingPunct="1">
              <a:spcBef>
                <a:spcPts val="0"/>
              </a:spcBef>
              <a:spcAft>
                <a:spcPts val="1800"/>
              </a:spcAft>
              <a:defRPr/>
            </a:pPr>
            <a:r>
              <a:rPr lang="en-US" sz="3100" dirty="0">
                <a:effectLst>
                  <a:outerShdw blurRad="38100" dist="38100" dir="2700000" algn="tl">
                    <a:srgbClr val="000000">
                      <a:alpha val="43137"/>
                    </a:srgbClr>
                  </a:outerShdw>
                </a:effectLst>
                <a:cs typeface="Calibri" panose="020F0502020204030204" pitchFamily="34" charset="0"/>
              </a:rPr>
              <a:t>Will an Antichrist one day arise? – YES</a:t>
            </a:r>
          </a:p>
        </p:txBody>
      </p:sp>
      <p:pic>
        <p:nvPicPr>
          <p:cNvPr id="2" name="Picture 8" descr="http://sergioarevalo.net/wp-content/uploads/2014/05/Holy_Spirit.jpg">
            <a:extLst>
              <a:ext uri="{FF2B5EF4-FFF2-40B4-BE49-F238E27FC236}">
                <a16:creationId xmlns:a16="http://schemas.microsoft.com/office/drawing/2014/main" id="{6974CD5B-F925-08C0-23D8-893E8D4035A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59259" y="4876800"/>
            <a:ext cx="1873483" cy="1645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260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A43CFFD1-06F3-4230-2254-4F48197C867F}"/>
              </a:ext>
            </a:extLst>
          </p:cNvPr>
          <p:cNvSpPr txBox="1"/>
          <p:nvPr/>
        </p:nvSpPr>
        <p:spPr>
          <a:xfrm>
            <a:off x="609600" y="0"/>
            <a:ext cx="10972800" cy="5021888"/>
          </a:xfrm>
          <a:prstGeom prst="rect">
            <a:avLst/>
          </a:prstGeom>
          <a:noFill/>
        </p:spPr>
        <p:txBody>
          <a:bodyPr wrap="square">
            <a:spAutoFit/>
          </a:bodyPr>
          <a:lstStyle/>
          <a:p>
            <a:pPr marL="0" marR="0" algn="ctr" defTabSz="685800">
              <a:spcBef>
                <a:spcPts val="0"/>
              </a:spcBef>
              <a:spcAft>
                <a:spcPts val="900"/>
              </a:spcAft>
              <a:buClr>
                <a:srgbClr val="FF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Ezekiel 28:13–15</a:t>
            </a:r>
          </a:p>
          <a:p>
            <a:pPr marL="0" marR="0" algn="just">
              <a:spcBef>
                <a:spcPts val="0"/>
              </a:spcBef>
              <a:spcAft>
                <a:spcPts val="1000"/>
              </a:spcAft>
            </a:pPr>
            <a:r>
              <a:rPr lang="en-US" sz="3400" u="none" strike="noStrike" baseline="30000" dirty="0">
                <a:effectLst/>
                <a:latin typeface="Calibri" panose="020F0502020204030204" pitchFamily="34" charset="0"/>
              </a:rPr>
              <a:t>13</a:t>
            </a:r>
            <a:r>
              <a:rPr lang="en-US" sz="3400" u="none" strike="noStrike" dirty="0">
                <a:effectLst/>
                <a:latin typeface="Calibri" panose="020F0502020204030204" pitchFamily="34" charset="0"/>
              </a:rPr>
              <a:t> </a:t>
            </a:r>
            <a:r>
              <a:rPr lang="en-US" sz="3400" dirty="0">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latin typeface="Calibri" panose="020F0502020204030204" pitchFamily="34" charset="0"/>
              </a:rPr>
              <a:t>created</a:t>
            </a:r>
            <a:r>
              <a:rPr lang="en-US" sz="3400" dirty="0">
                <a:effectLst/>
                <a:latin typeface="Calibri" panose="020F0502020204030204" pitchFamily="34" charset="0"/>
              </a:rPr>
              <a:t> They were prepared….</a:t>
            </a:r>
            <a:r>
              <a:rPr lang="en-US" sz="3400" u="none" strike="noStrike" baseline="30000" dirty="0">
                <a:effectLst/>
                <a:latin typeface="Calibri" panose="020F0502020204030204" pitchFamily="34" charset="0"/>
              </a:rPr>
              <a:t>15</a:t>
            </a:r>
            <a:r>
              <a:rPr lang="en-US" sz="3400" u="none" strike="noStrike" dirty="0">
                <a:effectLst/>
                <a:latin typeface="Calibri" panose="020F0502020204030204" pitchFamily="34" charset="0"/>
              </a:rPr>
              <a:t> </a:t>
            </a:r>
            <a:r>
              <a:rPr lang="en-US" sz="3400" dirty="0">
                <a:effectLst/>
                <a:latin typeface="Calibri" panose="020F0502020204030204" pitchFamily="34" charset="0"/>
              </a:rPr>
              <a:t>“You were blameless in your ways From the day you were </a:t>
            </a:r>
            <a:r>
              <a:rPr lang="en-US" sz="3400" b="1" u="sng" dirty="0">
                <a:solidFill>
                  <a:srgbClr val="FFFFCC"/>
                </a:solidFill>
                <a:effectLst/>
                <a:latin typeface="Calibri" panose="020F0502020204030204" pitchFamily="34" charset="0"/>
              </a:rPr>
              <a:t>created</a:t>
            </a:r>
            <a:r>
              <a:rPr lang="en-US" sz="3400" dirty="0">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04799"/>
            <a:ext cx="10901680" cy="628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4058873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a:spcBef>
                <a:spcPct val="0"/>
              </a:spcBef>
              <a:spcAft>
                <a:spcPts val="1200"/>
              </a:spcAft>
              <a:buClr>
                <a:schemeClr val="tx1"/>
              </a:buClr>
              <a:buNone/>
              <a:defRPr/>
            </a:pPr>
            <a:r>
              <a:rPr lang="en-US" sz="4000" kern="1200" dirty="0">
                <a:solidFill>
                  <a:srgbClr val="00FFFF"/>
                </a:solidFill>
                <a:ea typeface="+mj-ea"/>
                <a:cs typeface="+mj-cs"/>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679853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6103D-3A9A-A46B-4938-2396F2F9B0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251DC7-FC2C-C09D-269F-49959B1315CE}"/>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CBE51223-DB66-2CDA-AFE8-34A062175E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a:extLst>
              <a:ext uri="{FF2B5EF4-FFF2-40B4-BE49-F238E27FC236}">
                <a16:creationId xmlns:a16="http://schemas.microsoft.com/office/drawing/2014/main" id="{02F2A7D5-1442-DB2F-6A28-14802534B2FE}"/>
              </a:ext>
            </a:extLst>
          </p:cNvPr>
          <p:cNvSpPr>
            <a:spLocks noGrp="1" noChangeArrowheads="1"/>
          </p:cNvSpPr>
          <p:nvPr>
            <p:ph type="body" idx="1"/>
          </p:nvPr>
        </p:nvSpPr>
        <p:spPr>
          <a:xfrm>
            <a:off x="609600" y="0"/>
            <a:ext cx="10972800" cy="3048000"/>
          </a:xfrm>
        </p:spPr>
        <p:txBody>
          <a:bodyPr/>
          <a:lstStyle/>
          <a:p>
            <a:pPr marL="0" indent="0" algn="ctr" defTabSz="685800">
              <a:spcBef>
                <a:spcPct val="0"/>
              </a:spcBef>
              <a:spcAft>
                <a:spcPts val="1200"/>
              </a:spcAft>
              <a:buClr>
                <a:schemeClr val="tx1"/>
              </a:buClr>
              <a:buNone/>
              <a:defRPr/>
            </a:pPr>
            <a:r>
              <a:rPr lang="en-US" sz="4000" kern="1200" dirty="0">
                <a:solidFill>
                  <a:srgbClr val="00FFFF"/>
                </a:solidFill>
                <a:ea typeface="+mj-ea"/>
                <a:cs typeface="+mj-cs"/>
              </a:rPr>
              <a:t>1 John 2:18</a:t>
            </a:r>
          </a:p>
          <a:p>
            <a:pPr marL="0" indent="0" algn="just" eaLnBrk="1" hangingPunct="1">
              <a:spcBef>
                <a:spcPts val="0"/>
              </a:spcBef>
              <a:buNone/>
            </a:pPr>
            <a:r>
              <a:rPr lang="en-US" sz="3600" dirty="0">
                <a:effectLst>
                  <a:outerShdw blurRad="38100" dist="38100" dir="2700000" algn="tl">
                    <a:srgbClr val="000000">
                      <a:alpha val="43137"/>
                    </a:srgbClr>
                  </a:outerShdw>
                </a:effectLst>
              </a:rPr>
              <a:t>“Children, it is the last hour; and just as you heard that </a:t>
            </a:r>
            <a:r>
              <a:rPr lang="en-US" sz="3600" b="1" u="sng" dirty="0">
                <a:solidFill>
                  <a:srgbClr val="FFFFCC"/>
                </a:solidFill>
                <a:effectLst>
                  <a:outerShdw blurRad="38100" dist="38100" dir="2700000" algn="tl">
                    <a:srgbClr val="000000">
                      <a:alpha val="43137"/>
                    </a:srgbClr>
                  </a:outerShdw>
                </a:effectLst>
              </a:rPr>
              <a:t>antichrist is coming, even now many antichrists have appeared</a:t>
            </a:r>
            <a:r>
              <a:rPr lang="en-US" sz="3600" dirty="0">
                <a:effectLst>
                  <a:outerShdw blurRad="38100" dist="38100" dir="2700000" algn="tl">
                    <a:srgbClr val="000000">
                      <a:alpha val="43137"/>
                    </a:srgbClr>
                  </a:outerShdw>
                </a:effectLst>
              </a:rPr>
              <a:t>; from this we know that it is the last hour.”</a:t>
            </a:r>
          </a:p>
        </p:txBody>
      </p:sp>
    </p:spTree>
    <p:extLst>
      <p:ext uri="{BB962C8B-B14F-4D97-AF65-F5344CB8AC3E}">
        <p14:creationId xmlns:p14="http://schemas.microsoft.com/office/powerpoint/2010/main" val="505062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D2A08-589D-C9D1-6800-FFC78AFB38AF}"/>
            </a:ext>
          </a:extLst>
        </p:cNvPr>
        <p:cNvGrpSpPr/>
        <p:nvPr/>
      </p:nvGrpSpPr>
      <p:grpSpPr>
        <a:xfrm>
          <a:off x="0" y="0"/>
          <a:ext cx="0" cy="0"/>
          <a:chOff x="0" y="0"/>
          <a:chExt cx="0" cy="0"/>
        </a:xfrm>
      </p:grpSpPr>
      <p:sp>
        <p:nvSpPr>
          <p:cNvPr id="56322" name="Rectangle 2">
            <a:extLst>
              <a:ext uri="{FF2B5EF4-FFF2-40B4-BE49-F238E27FC236}">
                <a16:creationId xmlns:a16="http://schemas.microsoft.com/office/drawing/2014/main" id="{229BD60B-35F6-1B9A-7F29-34B0BC27378A}"/>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Remaining Questions</a:t>
            </a:r>
          </a:p>
        </p:txBody>
      </p:sp>
      <p:sp>
        <p:nvSpPr>
          <p:cNvPr id="28675" name="Rectangle 3">
            <a:extLst>
              <a:ext uri="{FF2B5EF4-FFF2-40B4-BE49-F238E27FC236}">
                <a16:creationId xmlns:a16="http://schemas.microsoft.com/office/drawing/2014/main" id="{35BD7A47-47F5-89AB-880A-554E29497197}"/>
              </a:ext>
            </a:extLst>
          </p:cNvPr>
          <p:cNvSpPr>
            <a:spLocks noGrp="1" noChangeArrowheads="1"/>
          </p:cNvSpPr>
          <p:nvPr>
            <p:ph type="body" idx="1"/>
          </p:nvPr>
        </p:nvSpPr>
        <p:spPr>
          <a:xfrm>
            <a:off x="472440" y="1143003"/>
            <a:ext cx="11247120" cy="3474720"/>
          </a:xfrm>
        </p:spPr>
        <p:txBody>
          <a:bodyPr/>
          <a:lstStyle/>
          <a:p>
            <a:pPr marL="457189" indent="-457189" eaLnBrk="1" hangingPunct="1">
              <a:spcBef>
                <a:spcPts val="0"/>
              </a:spcBef>
              <a:spcAft>
                <a:spcPts val="1800"/>
              </a:spcAft>
              <a:defRPr/>
            </a:pPr>
            <a:r>
              <a:rPr lang="en-US" sz="3100" dirty="0">
                <a:effectLst>
                  <a:outerShdw blurRad="38100" dist="38100" dir="2700000" algn="tl">
                    <a:srgbClr val="000000">
                      <a:alpha val="43137"/>
                    </a:srgbClr>
                  </a:outerShdw>
                </a:effectLst>
                <a:cs typeface="Calibri" panose="020F0502020204030204" pitchFamily="34" charset="0"/>
              </a:rPr>
              <a:t>Will the Holy Spirit be active during the Tribulation period? – YES</a:t>
            </a:r>
          </a:p>
          <a:p>
            <a:pPr marL="457189" indent="-457189" eaLnBrk="1" hangingPunct="1">
              <a:spcBef>
                <a:spcPts val="0"/>
              </a:spcBef>
              <a:spcAft>
                <a:spcPts val="1800"/>
              </a:spcAft>
              <a:defRPr/>
            </a:pPr>
            <a:r>
              <a:rPr lang="en-US" sz="3100" dirty="0">
                <a:effectLst>
                  <a:outerShdw blurRad="38100" dist="38100" dir="2700000" algn="tl">
                    <a:srgbClr val="000000">
                      <a:alpha val="43137"/>
                    </a:srgbClr>
                  </a:outerShdw>
                </a:effectLst>
                <a:cs typeface="Calibri" panose="020F0502020204030204" pitchFamily="34" charset="0"/>
              </a:rPr>
              <a:t>Should believers be politically active today? – YES</a:t>
            </a:r>
          </a:p>
          <a:p>
            <a:pPr marL="457189" indent="-457189" eaLnBrk="1" hangingPunct="1">
              <a:spcBef>
                <a:spcPts val="0"/>
              </a:spcBef>
              <a:spcAft>
                <a:spcPts val="1800"/>
              </a:spcAft>
              <a:defRPr/>
            </a:pPr>
            <a:r>
              <a:rPr lang="en-US" sz="3100" dirty="0">
                <a:effectLst>
                  <a:outerShdw blurRad="38100" dist="38100" dir="2700000" algn="tl">
                    <a:srgbClr val="000000">
                      <a:alpha val="43137"/>
                    </a:srgbClr>
                  </a:outerShdw>
                </a:effectLst>
                <a:cs typeface="Calibri" panose="020F0502020204030204" pitchFamily="34" charset="0"/>
              </a:rPr>
              <a:t>Can we identify the Antichrist today? – NO</a:t>
            </a:r>
          </a:p>
          <a:p>
            <a:pPr marL="457189" indent="-457189" eaLnBrk="1" hangingPunct="1">
              <a:spcBef>
                <a:spcPts val="0"/>
              </a:spcBef>
              <a:spcAft>
                <a:spcPts val="1800"/>
              </a:spcAft>
              <a:defRPr/>
            </a:pPr>
            <a:r>
              <a:rPr lang="en-US" sz="3100" dirty="0">
                <a:effectLst>
                  <a:outerShdw blurRad="38100" dist="38100" dir="2700000" algn="tl">
                    <a:srgbClr val="000000">
                      <a:alpha val="43137"/>
                    </a:srgbClr>
                  </a:outerShdw>
                </a:effectLst>
                <a:cs typeface="Calibri" panose="020F0502020204030204" pitchFamily="34" charset="0"/>
              </a:rPr>
              <a:t>Has Satan selected an Antichrist for every generation? –  YES</a:t>
            </a:r>
          </a:p>
          <a:p>
            <a:pPr marL="457189" indent="-457189" eaLnBrk="1" hangingPunct="1">
              <a:spcBef>
                <a:spcPts val="0"/>
              </a:spcBef>
              <a:spcAft>
                <a:spcPts val="1800"/>
              </a:spcAft>
              <a:defRPr/>
            </a:pP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Will an Antichrist one day arise? – YES</a:t>
            </a:r>
          </a:p>
        </p:txBody>
      </p:sp>
      <p:pic>
        <p:nvPicPr>
          <p:cNvPr id="2" name="Picture 8" descr="http://sergioarevalo.net/wp-content/uploads/2014/05/Holy_Spirit.jpg">
            <a:extLst>
              <a:ext uri="{FF2B5EF4-FFF2-40B4-BE49-F238E27FC236}">
                <a16:creationId xmlns:a16="http://schemas.microsoft.com/office/drawing/2014/main" id="{8B9103F9-6879-C5B5-B9CF-3700988FB8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59259" y="4876800"/>
            <a:ext cx="1873483" cy="1645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304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367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9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a:t>
            </a:r>
            <a:r>
              <a:rPr lang="en-US">
                <a:effectLst>
                  <a:outerShdw blurRad="38100" dist="38100" dir="2700000" algn="tl">
                    <a:srgbClr val="000000">
                      <a:alpha val="43137"/>
                    </a:srgbClr>
                  </a:outerShdw>
                </a:effectLst>
                <a:cs typeface="Calibri" panose="020F0502020204030204" pitchFamily="34" charset="0"/>
              </a:rPr>
              <a:t>2:3a)</a:t>
            </a:r>
            <a:endParaRPr lang="en-US" dirty="0">
              <a:effectLst>
                <a:outerShdw blurRad="38100" dist="38100" dir="2700000" algn="tl">
                  <a:srgbClr val="000000">
                    <a:alpha val="43137"/>
                  </a:srgbClr>
                </a:outerShdw>
              </a:effectLst>
              <a:cs typeface="Calibri" panose="020F0502020204030204" pitchFamily="34" charset="0"/>
            </a:endParaRP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B632C-6C05-C540-FDF2-DB5DF72F2496}"/>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C31F7BFD-BA6B-15B1-B1FA-9C3286535E19}"/>
              </a:ext>
            </a:extLst>
          </p:cNvPr>
          <p:cNvSpPr>
            <a:spLocks noChangeArrowheads="1"/>
          </p:cNvSpPr>
          <p:nvPr/>
        </p:nvSpPr>
        <p:spPr bwMode="auto">
          <a:xfrm>
            <a:off x="609600" y="0"/>
            <a:ext cx="10972800" cy="4047262"/>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complete destruction, one that is decreed, is poured out on the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Slide Number Placeholder 1">
            <a:extLst>
              <a:ext uri="{FF2B5EF4-FFF2-40B4-BE49-F238E27FC236}">
                <a16:creationId xmlns:a16="http://schemas.microsoft.com/office/drawing/2014/main" id="{373A5F32-C63B-9C91-7B34-2C3D6D2C562A}"/>
              </a:ext>
            </a:extLst>
          </p:cNvPr>
          <p:cNvSpPr txBox="1">
            <a:spLocks/>
          </p:cNvSpPr>
          <p:nvPr/>
        </p:nvSpPr>
        <p:spPr>
          <a:xfrm>
            <a:off x="9347200" y="6248400"/>
            <a:ext cx="22352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smtClean="0">
                <a:latin typeface="Calibri" panose="020F0502020204030204" pitchFamily="34" charset="0"/>
                <a:ea typeface="Calibri" panose="020F0502020204030204" pitchFamily="34" charset="0"/>
                <a:cs typeface="Calibri" panose="020F0502020204030204" pitchFamily="34" charset="0"/>
              </a:rPr>
              <a:pPr algn="r">
                <a:defRPr/>
              </a:pPr>
              <a:t>30</a:t>
            </a:fld>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8649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E358D-C40E-A9C5-3128-E384F49A1D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D32402-7109-11E2-E752-4D20B5A7BB24}"/>
              </a:ext>
            </a:extLst>
          </p:cNvPr>
          <p:cNvPicPr>
            <a:picLocks noChangeAspect="1"/>
          </p:cNvPicPr>
          <p:nvPr/>
        </p:nvPicPr>
        <p:blipFill>
          <a:blip r:embed="rId2"/>
          <a:stretch>
            <a:fillRect/>
          </a:stretch>
        </p:blipFill>
        <p:spPr>
          <a:xfrm>
            <a:off x="2010784" y="228600"/>
            <a:ext cx="8170433" cy="6400800"/>
          </a:xfrm>
          <a:prstGeom prst="rect">
            <a:avLst/>
          </a:prstGeom>
          <a:ln>
            <a:solidFill>
              <a:schemeClr val="tx1"/>
            </a:solidFill>
          </a:ln>
        </p:spPr>
      </p:pic>
    </p:spTree>
    <p:extLst>
      <p:ext uri="{BB962C8B-B14F-4D97-AF65-F5344CB8AC3E}">
        <p14:creationId xmlns:p14="http://schemas.microsoft.com/office/powerpoint/2010/main" val="2377931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CC1DB-83B2-4D75-AB4F-92697AEC34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33248" y="0"/>
            <a:ext cx="10949152"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13:5</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There was given to him a mouth speaking arrogant words and blasphemies, and authority to act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forty-two months</a:t>
            </a:r>
            <a:r>
              <a:rPr lang="en-US" sz="3600" dirty="0">
                <a:effectLst>
                  <a:outerShdw blurRad="38100" dist="38100" dir="2700000" algn="tl">
                    <a:srgbClr val="000000">
                      <a:alpha val="43137"/>
                    </a:srgbClr>
                  </a:outerShdw>
                </a:effectLst>
                <a:latin typeface="Calibri" panose="020F0502020204030204" pitchFamily="34" charset="0"/>
              </a:rPr>
              <a:t> was given to him.”</a:t>
            </a:r>
          </a:p>
        </p:txBody>
      </p:sp>
      <p:pic>
        <p:nvPicPr>
          <p:cNvPr id="3" name="Picture 2">
            <a:extLst>
              <a:ext uri="{FF2B5EF4-FFF2-40B4-BE49-F238E27FC236}">
                <a16:creationId xmlns:a16="http://schemas.microsoft.com/office/drawing/2014/main" id="{98609507-C552-4135-8936-804C6E1B6F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3674" y="2514600"/>
            <a:ext cx="3024652" cy="2286000"/>
          </a:xfrm>
          <a:prstGeom prst="rect">
            <a:avLst/>
          </a:prstGeom>
          <a:ln w="19050">
            <a:solidFill>
              <a:schemeClr val="tx1"/>
            </a:solidFill>
          </a:ln>
        </p:spPr>
      </p:pic>
    </p:spTree>
    <p:extLst>
      <p:ext uri="{BB962C8B-B14F-4D97-AF65-F5344CB8AC3E}">
        <p14:creationId xmlns:p14="http://schemas.microsoft.com/office/powerpoint/2010/main" val="2549628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D3A-38AD-40B9-A517-6B40226448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915B36F-190D-40DE-A1FF-CFB593C27B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0400" y="2971800"/>
            <a:ext cx="3251200" cy="1828800"/>
          </a:xfrm>
          <a:prstGeom prst="rect">
            <a:avLst/>
          </a:prstGeom>
        </p:spPr>
      </p:pic>
      <p:sp>
        <p:nvSpPr>
          <p:cNvPr id="6" name="TextBox 5">
            <a:extLst>
              <a:ext uri="{FF2B5EF4-FFF2-40B4-BE49-F238E27FC236}">
                <a16:creationId xmlns:a16="http://schemas.microsoft.com/office/drawing/2014/main" id="{E5B8C668-183A-4713-B052-4912732DD600}"/>
              </a:ext>
            </a:extLst>
          </p:cNvPr>
          <p:cNvSpPr txBox="1"/>
          <p:nvPr/>
        </p:nvSpPr>
        <p:spPr>
          <a:xfrm>
            <a:off x="609600" y="0"/>
            <a:ext cx="10972800" cy="3052118"/>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18:8</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“For this reason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 day</a:t>
            </a:r>
            <a:r>
              <a:rPr lang="en-US" sz="3600" dirty="0">
                <a:effectLst>
                  <a:outerShdw blurRad="38100" dist="38100" dir="2700000" algn="tl">
                    <a:srgbClr val="000000">
                      <a:alpha val="43137"/>
                    </a:srgbClr>
                  </a:outerShdw>
                </a:effectLst>
                <a:latin typeface="Calibri" panose="020F0502020204030204" pitchFamily="34" charset="0"/>
              </a:rPr>
              <a:t> her plagues will come, pestilence and mourning and famine, and she will be burned up with fire; for the Lord God who judges her is strong. </a:t>
            </a:r>
          </a:p>
        </p:txBody>
      </p:sp>
    </p:spTree>
    <p:extLst>
      <p:ext uri="{BB962C8B-B14F-4D97-AF65-F5344CB8AC3E}">
        <p14:creationId xmlns:p14="http://schemas.microsoft.com/office/powerpoint/2010/main" val="2944582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D3A-38AD-40B9-A517-6B40226448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33248" y="0"/>
            <a:ext cx="10949152"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18:10</a:t>
            </a:r>
          </a:p>
          <a:p>
            <a:pPr algn="just">
              <a:spcBef>
                <a:spcPts val="0"/>
              </a:spcBef>
              <a:spcAft>
                <a:spcPts val="0"/>
              </a:spcAft>
            </a:pPr>
            <a:r>
              <a:rPr lang="en-US" altLang="en-US" sz="3600" kern="0" dirty="0">
                <a:latin typeface="Calibri" panose="020F0502020204030204" pitchFamily="34" charset="0"/>
              </a:rPr>
              <a:t>“</a:t>
            </a:r>
            <a:r>
              <a:rPr lang="en-US" sz="3600" dirty="0">
                <a:latin typeface="Calibri" panose="020F0502020204030204" pitchFamily="34" charset="0"/>
              </a:rPr>
              <a:t>standing at a distance because of the fear of her torment, saying, ‘Woe, woe, the great city, Babylon, the strong city! For in </a:t>
            </a:r>
            <a:r>
              <a:rPr lang="en-US" sz="3600" b="1" u="sng" dirty="0">
                <a:solidFill>
                  <a:srgbClr val="FFFFCC"/>
                </a:solidFill>
                <a:latin typeface="Calibri" panose="020F0502020204030204" pitchFamily="34" charset="0"/>
              </a:rPr>
              <a:t>one hour</a:t>
            </a:r>
            <a:r>
              <a:rPr lang="en-US" sz="3600" dirty="0">
                <a:latin typeface="Calibri" panose="020F0502020204030204" pitchFamily="34" charset="0"/>
              </a:rPr>
              <a:t> your judgment has come.”</a:t>
            </a:r>
          </a:p>
        </p:txBody>
      </p:sp>
      <p:pic>
        <p:nvPicPr>
          <p:cNvPr id="4" name="Picture 3">
            <a:extLst>
              <a:ext uri="{FF2B5EF4-FFF2-40B4-BE49-F238E27FC236}">
                <a16:creationId xmlns:a16="http://schemas.microsoft.com/office/drawing/2014/main" id="{D09D9C0D-578C-4A94-B088-8D3E9C0C2D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0400" y="2971800"/>
            <a:ext cx="3251200" cy="1828800"/>
          </a:xfrm>
          <a:prstGeom prst="rect">
            <a:avLst/>
          </a:prstGeom>
        </p:spPr>
      </p:pic>
    </p:spTree>
    <p:extLst>
      <p:ext uri="{BB962C8B-B14F-4D97-AF65-F5344CB8AC3E}">
        <p14:creationId xmlns:p14="http://schemas.microsoft.com/office/powerpoint/2010/main" val="531417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chemeClr val="tx2"/>
                </a:solidFill>
                <a:ea typeface="+mj-ea"/>
                <a:cs typeface="Calibri" panose="020F0502020204030204" pitchFamily="34" charset="0"/>
              </a:rPr>
              <a:t>Isaiah 9:6-7</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6 </a:t>
            </a:r>
            <a:r>
              <a:rPr lang="en-US" sz="3400" dirty="0">
                <a:effectLst>
                  <a:outerShdw blurRad="38100" dist="38100" dir="2700000" algn="tl">
                    <a:srgbClr val="000000">
                      <a:alpha val="43137"/>
                    </a:srgbClr>
                  </a:outerShdw>
                </a:effectLst>
              </a:rPr>
              <a:t>For a child will be born to us, a son will be given to us</a:t>
            </a:r>
            <a:r>
              <a:rPr lang="en-US" sz="3400"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the government will rest on His shoulders; And His name will be called Wonderful Counselor, Mighty God, Eternal Father, Prince of Peace.</a:t>
            </a:r>
            <a:r>
              <a:rPr lang="en-US" sz="3400" baseline="30000" dirty="0">
                <a:effectLst>
                  <a:outerShdw blurRad="38100" dist="38100" dir="2700000" algn="tl">
                    <a:srgbClr val="000000">
                      <a:alpha val="43137"/>
                    </a:srgbClr>
                  </a:outerShdw>
                </a:effectLst>
              </a:rPr>
              <a:t>7</a:t>
            </a:r>
            <a:r>
              <a:rPr lang="en-US" sz="3400" dirty="0">
                <a:effectLst>
                  <a:outerShdw blurRad="38100" dist="38100" dir="2700000" algn="tl">
                    <a:srgbClr val="000000">
                      <a:alpha val="43137"/>
                    </a:srgbClr>
                  </a:outerShdw>
                </a:effectLst>
              </a:rPr>
              <a:t> </a:t>
            </a:r>
            <a:r>
              <a:rPr lang="en-US" sz="3400" b="1" u="sng" dirty="0">
                <a:solidFill>
                  <a:srgbClr val="FFFFCC"/>
                </a:solidFill>
                <a:effectLst>
                  <a:outerShdw blurRad="38100" dist="38100" dir="2700000" algn="tl">
                    <a:srgbClr val="000000">
                      <a:alpha val="43137"/>
                    </a:srgbClr>
                  </a:outerShdw>
                </a:effectLst>
              </a:rPr>
              <a:t>There will be no end to the increase of His government or of peace, On the throne of David and over his kingdom, To establish it and to uphold it with justice and righteousness From then on and forevermore</a:t>
            </a:r>
            <a:r>
              <a:rPr lang="en-US" sz="3400"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 zeal of the Lord of hosts will accomplish this.</a:t>
            </a:r>
          </a:p>
        </p:txBody>
      </p:sp>
    </p:spTree>
    <p:extLst>
      <p:ext uri="{BB962C8B-B14F-4D97-AF65-F5344CB8AC3E}">
        <p14:creationId xmlns:p14="http://schemas.microsoft.com/office/powerpoint/2010/main" val="279000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2365167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A21C-1DFB-D949-D455-4D696A8124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A8A7F6D-2A7A-8F00-2477-782F4F791EC7}"/>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E6D77452-B12E-FA24-FC6C-345B03924473}"/>
              </a:ext>
            </a:extLst>
          </p:cNvPr>
          <p:cNvSpPr>
            <a:spLocks noChangeArrowheads="1"/>
          </p:cNvSpPr>
          <p:nvPr/>
        </p:nvSpPr>
        <p:spPr bwMode="auto">
          <a:xfrm>
            <a:off x="609600" y="0"/>
            <a:ext cx="10972800" cy="2939266"/>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11:4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with righteousness He will judge the poor, And decide with fairness for the afflicted of the earth;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strike the earth with the rod of His mouth, And with the breath of His lips He will slay the wicked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87195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39BFB-196F-23AD-45EE-86E5C875D5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3D983A-303A-89F6-061F-90C7E6C99D6B}"/>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F818505F-490C-E5C8-7809-F5A8BFA408A4}"/>
              </a:ext>
            </a:extLst>
          </p:cNvPr>
          <p:cNvSpPr>
            <a:spLocks noChangeArrowheads="1"/>
          </p:cNvSpPr>
          <p:nvPr/>
        </p:nvSpPr>
        <p:spPr bwMode="auto">
          <a:xfrm>
            <a:off x="609600" y="0"/>
            <a:ext cx="10972800" cy="2939266"/>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19:15</a:t>
            </a:r>
          </a:p>
          <a:p>
            <a:pPr algn="just">
              <a:spcAft>
                <a:spcPts val="1000"/>
              </a:spcAft>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His mouth comes a sharp sword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with it He may strike down the nations, and He will rule them with a rod of iron; and He treads the wine press of the fierce wrath of God, the Almighty.</a:t>
            </a:r>
          </a:p>
        </p:txBody>
      </p:sp>
    </p:spTree>
    <p:extLst>
      <p:ext uri="{BB962C8B-B14F-4D97-AF65-F5344CB8AC3E}">
        <p14:creationId xmlns:p14="http://schemas.microsoft.com/office/powerpoint/2010/main" val="1050584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5A8E8-8556-9EF1-5919-1990776820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C29D25B-60A9-BB2B-2850-0086381AEECD}"/>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5097D917-47E4-15FB-B208-1118CB0F5CFF}"/>
              </a:ext>
            </a:extLst>
          </p:cNvPr>
          <p:cNvSpPr>
            <a:spLocks noChangeArrowheads="1"/>
          </p:cNvSpPr>
          <p:nvPr/>
        </p:nvSpPr>
        <p:spPr bwMode="auto">
          <a:xfrm>
            <a:off x="609600" y="0"/>
            <a:ext cx="10972800" cy="2939266"/>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Hebrew 4:12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word of God is living and active and sharper than any two-edged sword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piercing as far as the division of soul and spirit, of both joints and marrow, and able to judge the thoughts and intentions of the heart.</a:t>
            </a:r>
          </a:p>
        </p:txBody>
      </p:sp>
    </p:spTree>
    <p:extLst>
      <p:ext uri="{BB962C8B-B14F-4D97-AF65-F5344CB8AC3E}">
        <p14:creationId xmlns:p14="http://schemas.microsoft.com/office/powerpoint/2010/main" val="1106114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6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srcRect/>
          <a:stretch>
            <a:fillRect/>
          </a:stretch>
        </p:blipFill>
        <p:spPr bwMode="auto">
          <a:xfrm>
            <a:off x="2015168" y="914400"/>
            <a:ext cx="8161665"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07161D-C105-CBAC-6837-B7E193C140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28:13, 15</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were prepared…</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blameless in your ways From the day you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unrighteousness was found in you.”</a:t>
            </a:r>
          </a:p>
        </p:txBody>
      </p:sp>
    </p:spTree>
    <p:extLst>
      <p:ext uri="{BB962C8B-B14F-4D97-AF65-F5344CB8AC3E}">
        <p14:creationId xmlns:p14="http://schemas.microsoft.com/office/powerpoint/2010/main" val="709568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57542755"/>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Sēmeion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78B0C-7687-B744-1381-887DEAAF571B}"/>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749F7D9-AB3E-1470-226C-138279DAC9B6}"/>
              </a:ext>
            </a:extLst>
          </p:cNvPr>
          <p:cNvGraphicFramePr>
            <a:graphicFrameLocks noGrp="1"/>
          </p:cNvGraphicFramePr>
          <p:nvPr>
            <p:ph idx="1"/>
            <p:extLst>
              <p:ext uri="{D42A27DB-BD31-4B8C-83A1-F6EECF244321}">
                <p14:modId xmlns:p14="http://schemas.microsoft.com/office/powerpoint/2010/main" val="3634400896"/>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Sēmeion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17572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337B-8A3E-FB3B-ABBB-35C5D1405C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66908F-D7BA-C734-9911-63801D32CE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49E5B035-71C6-A9FC-F2CA-591A1F45A4D6}"/>
              </a:ext>
            </a:extLst>
          </p:cNvPr>
          <p:cNvSpPr>
            <a:spLocks noChangeArrowheads="1"/>
          </p:cNvSpPr>
          <p:nvPr/>
        </p:nvSpPr>
        <p:spPr bwMode="auto">
          <a:xfrm>
            <a:off x="609600" y="1"/>
            <a:ext cx="10972800" cy="2446824"/>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11:20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began to denounce the cities in which most of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dynamis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were done, because they did not repent.</a:t>
            </a:r>
          </a:p>
        </p:txBody>
      </p:sp>
      <p:pic>
        <p:nvPicPr>
          <p:cNvPr id="3" name="Picture 2">
            <a:extLst>
              <a:ext uri="{FF2B5EF4-FFF2-40B4-BE49-F238E27FC236}">
                <a16:creationId xmlns:a16="http://schemas.microsoft.com/office/drawing/2014/main" id="{C4D2ED21-F1D2-52E9-6407-D63739E55571}"/>
              </a:ext>
            </a:extLst>
          </p:cNvPr>
          <p:cNvPicPr>
            <a:picLocks noChangeAspect="1"/>
          </p:cNvPicPr>
          <p:nvPr/>
        </p:nvPicPr>
        <p:blipFill>
          <a:blip r:embed="rId3"/>
          <a:stretch>
            <a:fillRect/>
          </a:stretch>
        </p:blipFill>
        <p:spPr>
          <a:xfrm>
            <a:off x="5205628" y="2463673"/>
            <a:ext cx="1780744" cy="2429975"/>
          </a:xfrm>
          <a:prstGeom prst="rect">
            <a:avLst/>
          </a:prstGeom>
          <a:ln>
            <a:solidFill>
              <a:schemeClr val="tx1"/>
            </a:solidFill>
          </a:ln>
        </p:spPr>
      </p:pic>
    </p:spTree>
    <p:extLst>
      <p:ext uri="{BB962C8B-B14F-4D97-AF65-F5344CB8AC3E}">
        <p14:creationId xmlns:p14="http://schemas.microsoft.com/office/powerpoint/2010/main" val="2689605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6CC41-1E80-6635-2FF9-ED06788C743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5C76F09-45DE-DBAA-DBA9-CF27D06D88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254966BE-3EF7-96A3-6E8B-0EF2006CE4C5}"/>
              </a:ext>
            </a:extLst>
          </p:cNvPr>
          <p:cNvSpPr>
            <a:spLocks noChangeArrowheads="1"/>
          </p:cNvSpPr>
          <p:nvPr/>
        </p:nvSpPr>
        <p:spPr bwMode="auto">
          <a:xfrm>
            <a:off x="609600" y="1"/>
            <a:ext cx="10972800" cy="3554819"/>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dynamis</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wonders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teras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signs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sēmeion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1379564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8FA8-4B67-BBD8-124A-487D292ACAE4}"/>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43DC646-FF5B-19DF-56F7-FFB9BEB858D5}"/>
              </a:ext>
            </a:extLst>
          </p:cNvPr>
          <p:cNvGraphicFramePr>
            <a:graphicFrameLocks noGrp="1"/>
          </p:cNvGraphicFramePr>
          <p:nvPr>
            <p:ph idx="1"/>
            <p:extLst>
              <p:ext uri="{D42A27DB-BD31-4B8C-83A1-F6EECF244321}">
                <p14:modId xmlns:p14="http://schemas.microsoft.com/office/powerpoint/2010/main" val="1239620282"/>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3400" b="1" i="1" dirty="0">
                          <a:solidFill>
                            <a:srgbClr val="0000CC"/>
                          </a:solidFill>
                          <a:latin typeface="Calibri" panose="020F0502020204030204" pitchFamily="34" charset="0"/>
                        </a:rPr>
                        <a:t>Sēmeion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78713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B5E23-20F8-D80B-76E1-F9AE3AC3C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609600" y="0"/>
            <a:ext cx="10972800" cy="38862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30</a:t>
            </a:r>
            <a:r>
              <a:rPr lang="en-US" sz="3400" dirty="0">
                <a:cs typeface="Calibri" panose="020F0502020204030204" pitchFamily="34" charset="0"/>
              </a:rPr>
              <a:t> Therefore many other </a:t>
            </a:r>
            <a:r>
              <a:rPr lang="en-US" sz="3400" b="1" u="sng" dirty="0">
                <a:solidFill>
                  <a:srgbClr val="FFFFCC"/>
                </a:solidFill>
                <a:cs typeface="Calibri" panose="020F0502020204030204" pitchFamily="34" charset="0"/>
              </a:rPr>
              <a:t>signs [</a:t>
            </a:r>
            <a:r>
              <a:rPr lang="en-US" sz="3400" b="1" i="1" u="sng" dirty="0" err="1">
                <a:solidFill>
                  <a:srgbClr val="FFFFCC"/>
                </a:solidFill>
                <a:cs typeface="Calibri" panose="020F0502020204030204" pitchFamily="34" charset="0"/>
              </a:rPr>
              <a:t>sēmeion</a:t>
            </a:r>
            <a:r>
              <a:rPr lang="en-US" sz="3400" b="1" u="sng" dirty="0">
                <a:solidFill>
                  <a:srgbClr val="FFFFCC"/>
                </a:solidFill>
                <a:cs typeface="Calibri" panose="020F0502020204030204" pitchFamily="34" charset="0"/>
              </a:rPr>
              <a:t>]</a:t>
            </a:r>
            <a:r>
              <a:rPr lang="en-US" sz="3400" b="1" dirty="0">
                <a:solidFill>
                  <a:srgbClr val="FFFFCC"/>
                </a:solidFill>
                <a:cs typeface="Calibri" panose="020F0502020204030204" pitchFamily="34" charset="0"/>
              </a:rPr>
              <a:t> </a:t>
            </a:r>
            <a:r>
              <a:rPr lang="en-US" sz="3400" dirty="0">
                <a:cs typeface="Calibri" panose="020F0502020204030204" pitchFamily="34" charset="0"/>
              </a:rPr>
              <a:t>Jesus also performed in the presence of the disciples, which are not written in this book; </a:t>
            </a:r>
            <a:r>
              <a:rPr lang="en-US" sz="3400" baseline="30000" dirty="0">
                <a:cs typeface="Calibri" panose="020F0502020204030204" pitchFamily="34" charset="0"/>
              </a:rPr>
              <a:t>31</a:t>
            </a:r>
            <a:r>
              <a:rPr lang="en-US" sz="3400" dirty="0">
                <a:cs typeface="Calibri" panose="020F0502020204030204" pitchFamily="34" charset="0"/>
              </a:rPr>
              <a:t> but these have been written so that you may believe (</a:t>
            </a:r>
            <a:r>
              <a:rPr lang="en-US" sz="3400" i="1" dirty="0" err="1">
                <a:cs typeface="Calibri" panose="020F0502020204030204" pitchFamily="34" charset="0"/>
              </a:rPr>
              <a:t>pisteuō</a:t>
            </a:r>
            <a:r>
              <a:rPr lang="en-US" sz="3400" i="1" dirty="0">
                <a:cs typeface="Calibri" panose="020F0502020204030204" pitchFamily="34" charset="0"/>
              </a:rPr>
              <a:t> </a:t>
            </a:r>
            <a:r>
              <a:rPr lang="en-US" sz="3400" i="1" dirty="0" err="1">
                <a:cs typeface="Calibri" panose="020F0502020204030204" pitchFamily="34" charset="0"/>
              </a:rPr>
              <a:t>eis</a:t>
            </a:r>
            <a:r>
              <a:rPr lang="en-US" sz="3400" dirty="0">
                <a:cs typeface="Calibri" panose="020F0502020204030204" pitchFamily="34" charset="0"/>
              </a:rPr>
              <a:t>) that Jesus is the Christ, the Son of God; and that believing you may have life in His name.”</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6" y="3429000"/>
            <a:ext cx="1207129" cy="1463040"/>
          </a:xfrm>
          <a:prstGeom prst="rect">
            <a:avLst/>
          </a:prstGeom>
          <a:ln>
            <a:solidFill>
              <a:schemeClr val="tx1"/>
            </a:solidFill>
          </a:ln>
        </p:spPr>
      </p:pic>
    </p:spTree>
    <p:extLst>
      <p:ext uri="{BB962C8B-B14F-4D97-AF65-F5344CB8AC3E}">
        <p14:creationId xmlns:p14="http://schemas.microsoft.com/office/powerpoint/2010/main" val="1706624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ea typeface="Calibri" panose="020F0502020204030204" pitchFamily="34" charset="0"/>
                <a:cs typeface="Calibri" panose="020F0502020204030204" pitchFamily="34" charset="0"/>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55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BA659B-3C4B-4B42-A86D-1DC3593224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man came to Jesus by night and said to Him, “Rabbi, we know that You have come from God as a teacher; for no one can do these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cs typeface="Calibri" panose="020F0502020204030204" pitchFamily="34" charset="0"/>
              </a:rPr>
              <a:t>[</a:t>
            </a:r>
            <a:r>
              <a:rPr lang="en-US" sz="3600" b="1" i="1" u="sng" dirty="0" err="1">
                <a:solidFill>
                  <a:srgbClr val="FFFFCC"/>
                </a:solidFill>
                <a:cs typeface="Calibri" panose="020F0502020204030204" pitchFamily="34" charset="0"/>
              </a:rPr>
              <a:t>sēmeion</a:t>
            </a:r>
            <a:r>
              <a:rPr lang="en-US" sz="3600" b="1" u="sng" dirty="0">
                <a:solidFill>
                  <a:srgbClr val="FFFFCC"/>
                </a:solidFill>
                <a:cs typeface="Calibri" panose="020F0502020204030204" pitchFamily="34" charset="0"/>
              </a:rPr>
              <a:t>]</a:t>
            </a:r>
            <a:r>
              <a:rPr lang="en-US" sz="3600" b="1" dirty="0">
                <a:solidFill>
                  <a:srgbClr val="FFFFCC"/>
                </a:solidFill>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do unless God is with him.”</a:t>
            </a:r>
          </a:p>
        </p:txBody>
      </p:sp>
      <p:pic>
        <p:nvPicPr>
          <p:cNvPr id="2" name="Picture 1">
            <a:extLst>
              <a:ext uri="{FF2B5EF4-FFF2-40B4-BE49-F238E27FC236}">
                <a16:creationId xmlns:a16="http://schemas.microsoft.com/office/drawing/2014/main" id="{CF5C8840-7D3F-7370-AE5E-B23C2F0BC0B1}"/>
              </a:ext>
            </a:extLst>
          </p:cNvPr>
          <p:cNvPicPr>
            <a:picLocks noChangeAspect="1"/>
          </p:cNvPicPr>
          <p:nvPr/>
        </p:nvPicPr>
        <p:blipFill>
          <a:blip r:embed="rId3"/>
          <a:stretch>
            <a:fillRect/>
          </a:stretch>
        </p:blipFill>
        <p:spPr>
          <a:xfrm>
            <a:off x="4953000" y="2675335"/>
            <a:ext cx="2984475" cy="2209800"/>
          </a:xfrm>
          <a:prstGeom prst="rect">
            <a:avLst/>
          </a:prstGeom>
        </p:spPr>
      </p:pic>
    </p:spTree>
    <p:extLst>
      <p:ext uri="{BB962C8B-B14F-4D97-AF65-F5344CB8AC3E}">
        <p14:creationId xmlns:p14="http://schemas.microsoft.com/office/powerpoint/2010/main" val="4084371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F8C2D-2F0F-7BEE-6677-42D0736993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7614CBB-496F-BA41-5E50-9F3F06EC5B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6900B8AA-567E-3939-62B0-87C6CA09E71B}"/>
              </a:ext>
            </a:extLst>
          </p:cNvPr>
          <p:cNvSpPr>
            <a:spLocks noChangeArrowheads="1"/>
          </p:cNvSpPr>
          <p:nvPr/>
        </p:nvSpPr>
        <p:spPr bwMode="auto">
          <a:xfrm>
            <a:off x="609600" y="1"/>
            <a:ext cx="10972800" cy="3554819"/>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miracles and wonders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teras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sēmeion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1361316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7F6AE-A465-E34A-57E6-A5702C1CEE61}"/>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954764E-B8E7-324D-4BA4-35CF5688C9CB}"/>
              </a:ext>
            </a:extLst>
          </p:cNvPr>
          <p:cNvGraphicFramePr>
            <a:graphicFrameLocks noGrp="1"/>
          </p:cNvGraphicFramePr>
          <p:nvPr>
            <p:ph idx="1"/>
            <p:extLst>
              <p:ext uri="{D42A27DB-BD31-4B8C-83A1-F6EECF244321}">
                <p14:modId xmlns:p14="http://schemas.microsoft.com/office/powerpoint/2010/main" val="3180522575"/>
              </p:ext>
            </p:extLst>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chemeClr val="tx1"/>
                          </a:solidFill>
                          <a:effectLst/>
                          <a:uLnTx/>
                          <a:uFillTx/>
                          <a:latin typeface="Calibri" panose="020F0502020204030204" pitchFamily="34" charset="0"/>
                          <a:ea typeface="+mj-ea"/>
                          <a:cs typeface="+mj-cs"/>
                        </a:rPr>
                        <a:t>(2 Thessalonians 2:9)</a:t>
                      </a:r>
                      <a:endParaRPr lang="en-US" sz="3200" u="sng" dirty="0">
                        <a:solidFill>
                          <a:schemeClr val="tx1"/>
                        </a:solidFill>
                        <a:latin typeface="Calibri" panose="020F0502020204030204" pitchFamily="34" charset="0"/>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400" b="1" u="none" dirty="0">
                          <a:solidFill>
                            <a:srgbClr val="C00000"/>
                          </a:solidFill>
                          <a:latin typeface="Calibri" panose="020F0502020204030204" pitchFamily="34" charset="0"/>
                        </a:rPr>
                        <a:t>MIRACLE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00CC"/>
                          </a:solidFill>
                          <a:latin typeface="Calibri" panose="020F0502020204030204" pitchFamily="34" charset="0"/>
                        </a:rPr>
                        <a:t>GREEK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u="none" dirty="0">
                          <a:solidFill>
                            <a:srgbClr val="006600"/>
                          </a:solidFill>
                          <a:latin typeface="Calibri" panose="020F0502020204030204" pitchFamily="34" charset="0"/>
                        </a:rPr>
                        <a:t>CHRIST’S MINISTRY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9403">
                <a:tc>
                  <a:txBody>
                    <a:bodyPr/>
                    <a:lstStyle/>
                    <a:p>
                      <a:pPr algn="ctr"/>
                      <a:r>
                        <a:rPr lang="en-US" sz="3400" b="1" dirty="0">
                          <a:solidFill>
                            <a:srgbClr val="C00000"/>
                          </a:solidFill>
                          <a:latin typeface="Calibri" panose="020F0502020204030204" pitchFamily="34" charset="0"/>
                        </a:rPr>
                        <a:t>Powers</a:t>
                      </a:r>
                      <a:endParaRPr lang="en-US" sz="3400" b="1"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a:solidFill>
                            <a:srgbClr val="0000CC"/>
                          </a:solidFill>
                          <a:latin typeface="Calibri" panose="020F0502020204030204" pitchFamily="34" charset="0"/>
                        </a:rPr>
                        <a:t>Dynamis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Matt. 11:20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9403">
                <a:tc>
                  <a:txBody>
                    <a:bodyPr/>
                    <a:lstStyle/>
                    <a:p>
                      <a:pPr algn="ctr"/>
                      <a:r>
                        <a:rPr lang="en-US" sz="3400" b="1" dirty="0">
                          <a:solidFill>
                            <a:srgbClr val="C00000"/>
                          </a:solidFill>
                          <a:latin typeface="Calibri" panose="020F0502020204030204" pitchFamily="34" charset="0"/>
                        </a:rPr>
                        <a:t>Signs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i="1" dirty="0" err="1">
                          <a:solidFill>
                            <a:srgbClr val="0000CC"/>
                          </a:solidFill>
                          <a:latin typeface="Calibri" panose="020F0502020204030204" pitchFamily="34" charset="0"/>
                        </a:rPr>
                        <a:t>Sēmeion</a:t>
                      </a:r>
                      <a:endParaRPr lang="en-US" sz="3400" b="1" i="1" dirty="0">
                        <a:solidFill>
                          <a:srgbClr val="0000CC"/>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400" b="1" dirty="0">
                          <a:solidFill>
                            <a:srgbClr val="006600"/>
                          </a:solidFill>
                          <a:latin typeface="Calibri" panose="020F0502020204030204" pitchFamily="34" charset="0"/>
                        </a:rPr>
                        <a:t>John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9403">
                <a:tc>
                  <a:txBody>
                    <a:bodyPr/>
                    <a:lstStyle/>
                    <a:p>
                      <a:pPr algn="ctr"/>
                      <a:r>
                        <a:rPr lang="en-US" sz="3400" b="1" dirty="0">
                          <a:solidFill>
                            <a:srgbClr val="C00000"/>
                          </a:solidFill>
                          <a:latin typeface="Calibri" panose="020F0502020204030204" pitchFamily="34" charset="0"/>
                        </a:rPr>
                        <a:t>Wonders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3400" b="1" i="1" dirty="0">
                          <a:solidFill>
                            <a:srgbClr val="0000CC"/>
                          </a:solidFill>
                          <a:latin typeface="Calibri" panose="020F0502020204030204" pitchFamily="34" charset="0"/>
                        </a:rPr>
                        <a:t>Teras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3400" b="1" dirty="0">
                          <a:solidFill>
                            <a:srgbClr val="006600"/>
                          </a:solidFill>
                          <a:latin typeface="Calibri" panose="020F0502020204030204" pitchFamily="34" charset="0"/>
                        </a:rPr>
                        <a:t>Acts 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41020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554819"/>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and wonders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teras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signs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sēmeion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2881510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1524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2057400" y="1143000"/>
            <a:ext cx="4648200" cy="5410200"/>
          </a:xfrm>
        </p:spPr>
        <p:txBody>
          <a:bodyPr/>
          <a:lstStyle/>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Rev. 13:3, 13, 15; 16:13-14</a:t>
            </a: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34200" y="1582561"/>
            <a:ext cx="3200400" cy="3692878"/>
          </a:xfrm>
          <a:prstGeom prst="rect">
            <a:avLst/>
          </a:prstGeom>
          <a:ln w="28575">
            <a:solidFill>
              <a:srgbClr val="FF0000"/>
            </a:solidFill>
          </a:ln>
        </p:spPr>
      </p:pic>
      <p:pic>
        <p:nvPicPr>
          <p:cNvPr id="3" name="Picture 2">
            <a:extLst>
              <a:ext uri="{FF2B5EF4-FFF2-40B4-BE49-F238E27FC236}">
                <a16:creationId xmlns:a16="http://schemas.microsoft.com/office/drawing/2014/main" id="{7CE3F7E9-5A9A-ECE5-4D5F-63AF9C31B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88B05E-A36D-4EBA-1436-2788AEFEF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2E6EA-ECCD-00CB-2AD5-3221F84EA6A0}"/>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B0DB8DF5-F733-B3CA-B695-8A13E5898DD9}"/>
              </a:ext>
            </a:extLst>
          </p:cNvPr>
          <p:cNvSpPr>
            <a:spLocks noGrp="1" noChangeArrowheads="1"/>
          </p:cNvSpPr>
          <p:nvPr>
            <p:ph type="title"/>
          </p:nvPr>
        </p:nvSpPr>
        <p:spPr>
          <a:xfrm>
            <a:off x="2209800" y="1524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a:extLst>
              <a:ext uri="{FF2B5EF4-FFF2-40B4-BE49-F238E27FC236}">
                <a16:creationId xmlns:a16="http://schemas.microsoft.com/office/drawing/2014/main" id="{8DA1FB44-1FDE-1A46-1F51-CBF8DB7ABAEF}"/>
              </a:ext>
            </a:extLst>
          </p:cNvPr>
          <p:cNvSpPr>
            <a:spLocks noGrp="1" noChangeArrowheads="1"/>
          </p:cNvSpPr>
          <p:nvPr>
            <p:ph type="body" idx="1"/>
          </p:nvPr>
        </p:nvSpPr>
        <p:spPr>
          <a:xfrm>
            <a:off x="2057400" y="1143000"/>
            <a:ext cx="4648200" cy="5410200"/>
          </a:xfrm>
        </p:spPr>
        <p:txBody>
          <a:bodyPr/>
          <a:lstStyle/>
          <a:p>
            <a:pPr marL="514350" indent="-514350" eaLnBrk="1" hangingPunct="1">
              <a:spcBef>
                <a:spcPts val="0"/>
              </a:spcBef>
              <a:spcAft>
                <a:spcPts val="1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rPr>
              <a:t>Exod. 7</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Rev. 13:3, 13, 15; 16:13-14</a:t>
            </a:r>
          </a:p>
        </p:txBody>
      </p:sp>
      <p:pic>
        <p:nvPicPr>
          <p:cNvPr id="2" name="Picture 1">
            <a:extLst>
              <a:ext uri="{FF2B5EF4-FFF2-40B4-BE49-F238E27FC236}">
                <a16:creationId xmlns:a16="http://schemas.microsoft.com/office/drawing/2014/main" id="{A2DDAE40-C02E-AC85-0C28-88A0F223EA2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34200" y="1582561"/>
            <a:ext cx="3200400" cy="3692878"/>
          </a:xfrm>
          <a:prstGeom prst="rect">
            <a:avLst/>
          </a:prstGeom>
          <a:ln w="28575">
            <a:solidFill>
              <a:srgbClr val="FF0000"/>
            </a:solidFill>
          </a:ln>
        </p:spPr>
      </p:pic>
      <p:pic>
        <p:nvPicPr>
          <p:cNvPr id="3" name="Picture 2">
            <a:extLst>
              <a:ext uri="{FF2B5EF4-FFF2-40B4-BE49-F238E27FC236}">
                <a16:creationId xmlns:a16="http://schemas.microsoft.com/office/drawing/2014/main" id="{B9960784-9357-F9DD-9629-F3B06E5E3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D0A1E31-A271-41AA-C1AA-6B6026727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287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752600" y="212102"/>
          <a:ext cx="8686800" cy="6433799"/>
        </p:xfrm>
        <a:graphic>
          <a:graphicData uri="http://schemas.openxmlformats.org/drawingml/2006/table">
            <a:tbl>
              <a:tblPr firstRow="1" bandRow="1">
                <a:tableStyleId>{073A0DAA-6AF3-43AB-8588-CEC1D06C72B9}</a:tableStyleId>
              </a:tblPr>
              <a:tblGrid>
                <a:gridCol w="736169">
                  <a:extLst>
                    <a:ext uri="{9D8B030D-6E8A-4147-A177-3AD203B41FA5}">
                      <a16:colId xmlns:a16="http://schemas.microsoft.com/office/drawing/2014/main" val="1281036659"/>
                    </a:ext>
                  </a:extLst>
                </a:gridCol>
                <a:gridCol w="3059743">
                  <a:extLst>
                    <a:ext uri="{9D8B030D-6E8A-4147-A177-3AD203B41FA5}">
                      <a16:colId xmlns:a16="http://schemas.microsoft.com/office/drawing/2014/main" val="3939120806"/>
                    </a:ext>
                  </a:extLst>
                </a:gridCol>
                <a:gridCol w="2445444">
                  <a:extLst>
                    <a:ext uri="{9D8B030D-6E8A-4147-A177-3AD203B41FA5}">
                      <a16:colId xmlns:a16="http://schemas.microsoft.com/office/drawing/2014/main" val="2755603270"/>
                    </a:ext>
                  </a:extLst>
                </a:gridCol>
                <a:gridCol w="2445444">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IMITATION?</a:t>
                      </a:r>
                    </a:p>
                  </a:txBody>
                  <a:tcPr anchor="ctr">
                    <a:solidFill>
                      <a:schemeClr val="bg2"/>
                    </a:solidFill>
                  </a:tcPr>
                </a:tc>
                <a:extLst>
                  <a:ext uri="{0D108BD9-81ED-4DB2-BD59-A6C34878D82A}">
                    <a16:rowId xmlns:a16="http://schemas.microsoft.com/office/drawing/2014/main" val="1204976739"/>
                  </a:ext>
                </a:extLst>
              </a:tr>
              <a:tr h="518389">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algn="ctr"/>
                      <a:r>
                        <a:rPr lang="en-US" sz="2400" b="1" kern="1200" dirty="0">
                          <a:solidFill>
                            <a:srgbClr val="0000CC"/>
                          </a:solidFill>
                          <a:latin typeface="Calibri" panose="020F0502020204030204" pitchFamily="34" charset="0"/>
                          <a:ea typeface="+mn-ea"/>
                          <a:cs typeface="Calibri" panose="020F0502020204030204" pitchFamily="34" charset="0"/>
                        </a:rPr>
                        <a:t>Yes</a:t>
                      </a:r>
                    </a:p>
                  </a:txBody>
                  <a:tcPr anchor="ctr"/>
                </a:tc>
                <a:extLst>
                  <a:ext uri="{0D108BD9-81ED-4DB2-BD59-A6C34878D82A}">
                    <a16:rowId xmlns:a16="http://schemas.microsoft.com/office/drawing/2014/main" val="558539107"/>
                  </a:ext>
                </a:extLst>
              </a:tr>
              <a:tr h="518389">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Yes</a:t>
                      </a:r>
                    </a:p>
                  </a:txBody>
                  <a:tcPr anchor="ctr"/>
                </a:tc>
                <a:extLst>
                  <a:ext uri="{0D108BD9-81ED-4DB2-BD59-A6C34878D82A}">
                    <a16:rowId xmlns:a16="http://schemas.microsoft.com/office/drawing/2014/main" val="2935229951"/>
                  </a:ext>
                </a:extLst>
              </a:tr>
              <a:tr h="518389">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dirty="0">
                          <a:solidFill>
                            <a:srgbClr val="C00000"/>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1282089858"/>
                  </a:ext>
                </a:extLst>
              </a:tr>
              <a:tr h="518389">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1982611401"/>
                  </a:ext>
                </a:extLst>
              </a:tr>
              <a:tr h="518389">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1913668434"/>
                  </a:ext>
                </a:extLst>
              </a:tr>
              <a:tr h="518389">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443366115"/>
                  </a:ext>
                </a:extLst>
              </a:tr>
              <a:tr h="518389">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482985495"/>
                  </a:ext>
                </a:extLst>
              </a:tr>
              <a:tr h="518389">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3454855397"/>
                  </a:ext>
                </a:extLst>
              </a:tr>
              <a:tr h="518389">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3188230933"/>
                  </a:ext>
                </a:extLst>
              </a:tr>
              <a:tr h="518389">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Calibri" panose="020F0502020204030204" pitchFamily="34" charset="0"/>
                          <a:cs typeface="Calibri" panose="020F0502020204030204" pitchFamily="34" charset="0"/>
                        </a:rPr>
                        <a:t>No</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26476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85833-C1F5-96E9-C130-3D6DC0CC041F}"/>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D0C7A4FD-D2A1-B681-E7B3-93FF9E13FE0D}"/>
              </a:ext>
            </a:extLst>
          </p:cNvPr>
          <p:cNvSpPr>
            <a:spLocks noGrp="1" noChangeArrowheads="1"/>
          </p:cNvSpPr>
          <p:nvPr>
            <p:ph type="title"/>
          </p:nvPr>
        </p:nvSpPr>
        <p:spPr>
          <a:xfrm>
            <a:off x="2209800" y="1524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a:extLst>
              <a:ext uri="{FF2B5EF4-FFF2-40B4-BE49-F238E27FC236}">
                <a16:creationId xmlns:a16="http://schemas.microsoft.com/office/drawing/2014/main" id="{3152DE78-7A2D-7851-4E2A-11E01AB87318}"/>
              </a:ext>
            </a:extLst>
          </p:cNvPr>
          <p:cNvSpPr>
            <a:spLocks noGrp="1" noChangeArrowheads="1"/>
          </p:cNvSpPr>
          <p:nvPr>
            <p:ph type="body" idx="1"/>
          </p:nvPr>
        </p:nvSpPr>
        <p:spPr>
          <a:xfrm>
            <a:off x="2057400" y="1143000"/>
            <a:ext cx="4648200" cy="5410200"/>
          </a:xfrm>
        </p:spPr>
        <p:txBody>
          <a:bodyPr/>
          <a:lstStyle/>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Rev. 13:3, 13, 15; 16:13-14</a:t>
            </a:r>
          </a:p>
        </p:txBody>
      </p:sp>
      <p:pic>
        <p:nvPicPr>
          <p:cNvPr id="2" name="Picture 1">
            <a:extLst>
              <a:ext uri="{FF2B5EF4-FFF2-40B4-BE49-F238E27FC236}">
                <a16:creationId xmlns:a16="http://schemas.microsoft.com/office/drawing/2014/main" id="{CDA041E2-E9B1-C09D-775D-E7031505E93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34200" y="1582561"/>
            <a:ext cx="3200400" cy="3692878"/>
          </a:xfrm>
          <a:prstGeom prst="rect">
            <a:avLst/>
          </a:prstGeom>
          <a:ln w="28575">
            <a:solidFill>
              <a:srgbClr val="FF0000"/>
            </a:solidFill>
          </a:ln>
        </p:spPr>
      </p:pic>
      <p:pic>
        <p:nvPicPr>
          <p:cNvPr id="3" name="Picture 2">
            <a:extLst>
              <a:ext uri="{FF2B5EF4-FFF2-40B4-BE49-F238E27FC236}">
                <a16:creationId xmlns:a16="http://schemas.microsoft.com/office/drawing/2014/main" id="{2978748D-2516-ED63-E4F8-0D908165F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2DBBD80-D416-510D-49D3-80A7F4E59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4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FD6E8-7CFD-CA26-A414-A1061145D6AF}"/>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8EF8EEBC-E873-48FB-2E78-507401E4CB54}"/>
              </a:ext>
            </a:extLst>
          </p:cNvPr>
          <p:cNvSpPr>
            <a:spLocks noGrp="1" noChangeArrowheads="1"/>
          </p:cNvSpPr>
          <p:nvPr>
            <p:ph type="title"/>
          </p:nvPr>
        </p:nvSpPr>
        <p:spPr>
          <a:xfrm>
            <a:off x="2209800" y="1524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a:extLst>
              <a:ext uri="{FF2B5EF4-FFF2-40B4-BE49-F238E27FC236}">
                <a16:creationId xmlns:a16="http://schemas.microsoft.com/office/drawing/2014/main" id="{DA45CECE-1394-F6C6-3403-EBEBE84038FB}"/>
              </a:ext>
            </a:extLst>
          </p:cNvPr>
          <p:cNvSpPr>
            <a:spLocks noGrp="1" noChangeArrowheads="1"/>
          </p:cNvSpPr>
          <p:nvPr>
            <p:ph type="body" idx="1"/>
          </p:nvPr>
        </p:nvSpPr>
        <p:spPr>
          <a:xfrm>
            <a:off x="2057400" y="1143000"/>
            <a:ext cx="4648200" cy="5410200"/>
          </a:xfrm>
        </p:spPr>
        <p:txBody>
          <a:bodyPr/>
          <a:lstStyle/>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rPr>
              <a:t>Gal. 1:6-9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Rev. 13:3, 13, 15; 16:13-14</a:t>
            </a:r>
          </a:p>
        </p:txBody>
      </p:sp>
      <p:pic>
        <p:nvPicPr>
          <p:cNvPr id="2" name="Picture 1">
            <a:extLst>
              <a:ext uri="{FF2B5EF4-FFF2-40B4-BE49-F238E27FC236}">
                <a16:creationId xmlns:a16="http://schemas.microsoft.com/office/drawing/2014/main" id="{3E97AE35-21CC-3D1D-074A-0A34CCE0AC1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34200" y="1582561"/>
            <a:ext cx="3200400" cy="3692878"/>
          </a:xfrm>
          <a:prstGeom prst="rect">
            <a:avLst/>
          </a:prstGeom>
          <a:ln w="28575">
            <a:solidFill>
              <a:srgbClr val="FF0000"/>
            </a:solidFill>
          </a:ln>
        </p:spPr>
      </p:pic>
      <p:pic>
        <p:nvPicPr>
          <p:cNvPr id="3" name="Picture 2">
            <a:extLst>
              <a:ext uri="{FF2B5EF4-FFF2-40B4-BE49-F238E27FC236}">
                <a16:creationId xmlns:a16="http://schemas.microsoft.com/office/drawing/2014/main" id="{1D72B844-DF9B-D8F3-AFBD-46891C87E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44DB0CE-6A0E-F6FF-28D3-9D36164C2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13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6170D784-7EC9-4379-B080-8F98DD3605EB}"/>
              </a:ext>
            </a:extLst>
          </p:cNvPr>
          <p:cNvSpPr txBox="1"/>
          <p:nvPr/>
        </p:nvSpPr>
        <p:spPr>
          <a:xfrm>
            <a:off x="609600" y="0"/>
            <a:ext cx="10972800" cy="5545108"/>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1:6–9 </a:t>
            </a:r>
          </a:p>
          <a:p>
            <a:pPr marL="0" marR="0" algn="just">
              <a:spcBef>
                <a:spcPts val="0"/>
              </a:spcBef>
              <a:spcAft>
                <a:spcPts val="0"/>
              </a:spcAft>
            </a:pPr>
            <a:r>
              <a:rPr lang="en-US" sz="3300" u="none" strike="noStrike" baseline="30000" dirty="0">
                <a:effectLst/>
                <a:latin typeface="Calibri" panose="020F0502020204030204" pitchFamily="34" charset="0"/>
              </a:rPr>
              <a:t>6</a:t>
            </a:r>
            <a:r>
              <a:rPr lang="en-US" sz="3300" u="none" strike="noStrike" dirty="0">
                <a:effectLst/>
                <a:latin typeface="Calibri" panose="020F0502020204030204" pitchFamily="34" charset="0"/>
              </a:rPr>
              <a:t> </a:t>
            </a:r>
            <a:r>
              <a:rPr lang="en-US" sz="3300" dirty="0">
                <a:effectLst/>
                <a:latin typeface="Calibri" panose="020F0502020204030204" pitchFamily="34" charset="0"/>
              </a:rPr>
              <a:t>I am amazed that you are so quickly deserting Him who called you by the grace of Christ, for a different gospel; </a:t>
            </a:r>
            <a:r>
              <a:rPr lang="en-US" sz="3300" u="none" strike="noStrike" baseline="30000" dirty="0">
                <a:effectLst/>
                <a:latin typeface="Calibri" panose="020F0502020204030204" pitchFamily="34" charset="0"/>
              </a:rPr>
              <a:t>7</a:t>
            </a:r>
            <a:r>
              <a:rPr lang="en-US" sz="3300" u="none" strike="noStrike" dirty="0">
                <a:effectLst/>
                <a:latin typeface="Calibri" panose="020F0502020204030204" pitchFamily="34" charset="0"/>
              </a:rPr>
              <a:t> </a:t>
            </a:r>
            <a:r>
              <a:rPr lang="en-US" sz="3300" dirty="0">
                <a:effectLst/>
                <a:latin typeface="Calibri" panose="020F0502020204030204" pitchFamily="34" charset="0"/>
              </a:rPr>
              <a:t>which is </a:t>
            </a:r>
            <a:r>
              <a:rPr lang="en-US" sz="3300" i="1" dirty="0">
                <a:effectLst/>
                <a:latin typeface="Calibri" panose="020F0502020204030204" pitchFamily="34" charset="0"/>
              </a:rPr>
              <a:t>really</a:t>
            </a:r>
            <a:r>
              <a:rPr lang="en-US" sz="3300" dirty="0">
                <a:effectLst/>
                <a:latin typeface="Calibri" panose="020F0502020204030204" pitchFamily="34" charset="0"/>
              </a:rPr>
              <a:t> not another; only there are some who are disturbing you and want to distort the gospel of Christ. </a:t>
            </a:r>
            <a:r>
              <a:rPr lang="en-US" sz="3300" u="none" strike="noStrike" baseline="30000" dirty="0">
                <a:effectLst/>
                <a:latin typeface="Calibri" panose="020F0502020204030204" pitchFamily="34" charset="0"/>
              </a:rPr>
              <a:t>8</a:t>
            </a:r>
            <a:r>
              <a:rPr lang="en-US" sz="3300" u="none" strike="noStrike" dirty="0">
                <a:effectLst/>
                <a:latin typeface="Calibri" panose="020F0502020204030204" pitchFamily="34" charset="0"/>
              </a:rPr>
              <a:t> </a:t>
            </a:r>
            <a:r>
              <a:rPr lang="en-US" sz="3300" dirty="0">
                <a:effectLst/>
                <a:latin typeface="Calibri" panose="020F0502020204030204" pitchFamily="34" charset="0"/>
              </a:rPr>
              <a:t>But even if we,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or an angel from heaven</a:t>
            </a:r>
            <a:r>
              <a:rPr lang="en-US" sz="3300" dirty="0">
                <a:effectLst/>
                <a:latin typeface="Calibri" panose="020F0502020204030204" pitchFamily="34" charset="0"/>
              </a:rPr>
              <a:t>, should preach to you a gospel </a:t>
            </a:r>
            <a:r>
              <a:rPr lang="en-US" sz="33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contrary to what we have preached to you</a:t>
            </a:r>
            <a:r>
              <a:rPr lang="en-US" sz="3300" dirty="0">
                <a:effectLst/>
                <a:latin typeface="Calibri" panose="020F0502020204030204" pitchFamily="34" charset="0"/>
              </a:rPr>
              <a:t>, he is to be accursed! </a:t>
            </a:r>
            <a:r>
              <a:rPr lang="en-US" sz="3300" u="none" strike="noStrike" baseline="30000" dirty="0">
                <a:effectLst/>
                <a:latin typeface="Calibri" panose="020F0502020204030204" pitchFamily="34" charset="0"/>
              </a:rPr>
              <a:t>9</a:t>
            </a:r>
            <a:r>
              <a:rPr lang="en-US" sz="3300" u="none" strike="noStrike" dirty="0">
                <a:effectLst/>
                <a:latin typeface="Calibri" panose="020F0502020204030204" pitchFamily="34" charset="0"/>
              </a:rPr>
              <a:t> </a:t>
            </a:r>
            <a:r>
              <a:rPr lang="en-US" sz="3300" dirty="0">
                <a:effectLst/>
                <a:latin typeface="Calibri" panose="020F0502020204030204" pitchFamily="34" charset="0"/>
              </a:rPr>
              <a:t>As we have said before, so I say again now, if any man is preaching to you a gospel contrary to what you received, he is to be accursed!</a:t>
            </a:r>
          </a:p>
        </p:txBody>
      </p:sp>
    </p:spTree>
    <p:extLst>
      <p:ext uri="{BB962C8B-B14F-4D97-AF65-F5344CB8AC3E}">
        <p14:creationId xmlns:p14="http://schemas.microsoft.com/office/powerpoint/2010/main" val="3404959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F3D7C-EBEA-1793-9E3C-94AC2DB4D5F9}"/>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5F80A636-E874-D914-9C9A-5A0E1F46A703}"/>
              </a:ext>
            </a:extLst>
          </p:cNvPr>
          <p:cNvSpPr>
            <a:spLocks noGrp="1" noChangeArrowheads="1"/>
          </p:cNvSpPr>
          <p:nvPr>
            <p:ph type="title"/>
          </p:nvPr>
        </p:nvSpPr>
        <p:spPr>
          <a:xfrm>
            <a:off x="2209800" y="1524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a:extLst>
              <a:ext uri="{FF2B5EF4-FFF2-40B4-BE49-F238E27FC236}">
                <a16:creationId xmlns:a16="http://schemas.microsoft.com/office/drawing/2014/main" id="{31AE400A-359F-A401-5FD4-C5BC2FE0A1DE}"/>
              </a:ext>
            </a:extLst>
          </p:cNvPr>
          <p:cNvSpPr>
            <a:spLocks noGrp="1" noChangeArrowheads="1"/>
          </p:cNvSpPr>
          <p:nvPr>
            <p:ph type="body" idx="1"/>
          </p:nvPr>
        </p:nvSpPr>
        <p:spPr>
          <a:xfrm>
            <a:off x="2057400" y="1143000"/>
            <a:ext cx="4648200" cy="5410200"/>
          </a:xfrm>
        </p:spPr>
        <p:txBody>
          <a:bodyPr/>
          <a:lstStyle/>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Rev. 13:3, 13, 15; 16:13-14</a:t>
            </a:r>
          </a:p>
        </p:txBody>
      </p:sp>
      <p:pic>
        <p:nvPicPr>
          <p:cNvPr id="2" name="Picture 1">
            <a:extLst>
              <a:ext uri="{FF2B5EF4-FFF2-40B4-BE49-F238E27FC236}">
                <a16:creationId xmlns:a16="http://schemas.microsoft.com/office/drawing/2014/main" id="{56C87CF2-45CD-DF5E-2DDA-D3051E4709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34200" y="1582561"/>
            <a:ext cx="3200400" cy="3692878"/>
          </a:xfrm>
          <a:prstGeom prst="rect">
            <a:avLst/>
          </a:prstGeom>
          <a:ln w="28575">
            <a:solidFill>
              <a:srgbClr val="FF0000"/>
            </a:solidFill>
          </a:ln>
        </p:spPr>
      </p:pic>
      <p:pic>
        <p:nvPicPr>
          <p:cNvPr id="3" name="Picture 2">
            <a:extLst>
              <a:ext uri="{FF2B5EF4-FFF2-40B4-BE49-F238E27FC236}">
                <a16:creationId xmlns:a16="http://schemas.microsoft.com/office/drawing/2014/main" id="{6E612923-E09C-EB52-4891-224B38DDF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E0211C0-CF8A-0509-7547-DCA33C4D5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071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C9713-44F7-F8BB-A3B2-DE40AED6E4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73E5FAB-9A30-2E0F-3353-0B0890F4F0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a:extLst>
              <a:ext uri="{FF2B5EF4-FFF2-40B4-BE49-F238E27FC236}">
                <a16:creationId xmlns:a16="http://schemas.microsoft.com/office/drawing/2014/main" id="{734FB2CC-240B-2859-224B-40E11FDEB1EC}"/>
              </a:ext>
            </a:extLst>
          </p:cNvPr>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439EF356-69F4-57D4-4F54-AFAAEAC921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4930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E0635-8731-5552-A6C2-770CA3F865E4}"/>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D36FB0A9-D866-DA03-11C1-B2148E0344EA}"/>
              </a:ext>
            </a:extLst>
          </p:cNvPr>
          <p:cNvSpPr>
            <a:spLocks noGrp="1" noChangeArrowheads="1"/>
          </p:cNvSpPr>
          <p:nvPr>
            <p:ph type="title"/>
          </p:nvPr>
        </p:nvSpPr>
        <p:spPr>
          <a:xfrm>
            <a:off x="2209800" y="1524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a:extLst>
              <a:ext uri="{FF2B5EF4-FFF2-40B4-BE49-F238E27FC236}">
                <a16:creationId xmlns:a16="http://schemas.microsoft.com/office/drawing/2014/main" id="{D3803E04-3899-CE7D-CCDE-5AE12940FC70}"/>
              </a:ext>
            </a:extLst>
          </p:cNvPr>
          <p:cNvSpPr>
            <a:spLocks noGrp="1" noChangeArrowheads="1"/>
          </p:cNvSpPr>
          <p:nvPr>
            <p:ph type="body" idx="1"/>
          </p:nvPr>
        </p:nvSpPr>
        <p:spPr>
          <a:xfrm>
            <a:off x="2057400" y="1143000"/>
            <a:ext cx="4648200" cy="5410200"/>
          </a:xfrm>
        </p:spPr>
        <p:txBody>
          <a:bodyPr/>
          <a:lstStyle/>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Rev. 13:3, 13, 15; 16:13-14</a:t>
            </a:r>
          </a:p>
        </p:txBody>
      </p:sp>
      <p:pic>
        <p:nvPicPr>
          <p:cNvPr id="2" name="Picture 1">
            <a:extLst>
              <a:ext uri="{FF2B5EF4-FFF2-40B4-BE49-F238E27FC236}">
                <a16:creationId xmlns:a16="http://schemas.microsoft.com/office/drawing/2014/main" id="{734071DD-7931-A904-AECA-12191CE56A4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934200" y="1582561"/>
            <a:ext cx="3200400" cy="3692878"/>
          </a:xfrm>
          <a:prstGeom prst="rect">
            <a:avLst/>
          </a:prstGeom>
          <a:ln w="28575">
            <a:solidFill>
              <a:srgbClr val="FF0000"/>
            </a:solidFill>
          </a:ln>
        </p:spPr>
      </p:pic>
      <p:pic>
        <p:nvPicPr>
          <p:cNvPr id="3" name="Picture 2">
            <a:extLst>
              <a:ext uri="{FF2B5EF4-FFF2-40B4-BE49-F238E27FC236}">
                <a16:creationId xmlns:a16="http://schemas.microsoft.com/office/drawing/2014/main" id="{71ABFB94-9227-C6E0-C800-65DDDF85E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32982"/>
            <a:ext cx="1020320" cy="914400"/>
          </a:xfrm>
          <a:prstGeom prst="rect">
            <a:avLst/>
          </a:prstGeom>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800BDB4B-0C34-45C0-3267-C9D3599A7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982"/>
            <a:ext cx="1020320" cy="914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350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86FF0-FFD5-9114-1F82-8F8894C60648}"/>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30717414-C508-CE89-5982-1EA83F1EA849}"/>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57E467DC-F21F-3FC6-04AB-1794B9A06E67}"/>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0917BE9E-EBB1-A52D-F9A7-55B62CCBF3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336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0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9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554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3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17939</TotalTime>
  <Words>2676</Words>
  <Application>Microsoft Office PowerPoint</Application>
  <PresentationFormat>Widescreen</PresentationFormat>
  <Paragraphs>324</Paragraphs>
  <Slides>64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Abadi MT Condensed Light</vt:lpstr>
      <vt:lpstr>Arial</vt:lpstr>
      <vt:lpstr>Calibri</vt:lpstr>
      <vt:lpstr>Times New Roman</vt:lpstr>
      <vt:lpstr>Wingdings</vt:lpstr>
      <vt:lpstr>Azure</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2 Thessalonians 2:1-12</vt:lpstr>
      <vt:lpstr>2 Thessalonians 2:1-12</vt:lpstr>
      <vt:lpstr>PowerPoint Presentation</vt:lpstr>
      <vt:lpstr>Restrainer? (2:6-7)</vt:lpstr>
      <vt:lpstr>PowerPoint Presentation</vt:lpstr>
      <vt:lpstr>PowerPoint Presentation</vt:lpstr>
      <vt:lpstr>PowerPoint Presentation</vt:lpstr>
      <vt:lpstr>3 Reasons Why the Restrainer is the Holy Spirit  (2 Thessalonians 2:6-7)</vt:lpstr>
      <vt:lpstr>PowerPoint Presentation</vt:lpstr>
      <vt:lpstr>PowerPoint Presentation</vt:lpstr>
      <vt:lpstr>Restrainer Must First be Removed</vt:lpstr>
      <vt:lpstr>Remaining Questions</vt:lpstr>
      <vt:lpstr>PowerPoint Presentation</vt:lpstr>
      <vt:lpstr>PowerPoint Presentation</vt:lpstr>
      <vt:lpstr>PowerPoint Presentation</vt:lpstr>
      <vt:lpstr>PowerPoint Presentation</vt:lpstr>
      <vt:lpstr>PowerPoint Presentation</vt:lpstr>
      <vt:lpstr>Remaining Questions</vt:lpstr>
      <vt:lpstr>PowerPoint Presentation</vt:lpstr>
      <vt:lpstr>PowerPoint Presentation</vt:lpstr>
      <vt:lpstr>2 Thessalonians 2:1-12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“SEVEN SIGNS” in Gospel of John</vt:lpstr>
      <vt:lpstr>PowerPoint Presentation</vt:lpstr>
      <vt:lpstr>PowerPoint Presentation</vt:lpstr>
      <vt:lpstr>PowerPoint Presentation</vt:lpstr>
      <vt:lpstr>PowerPoint Presentation</vt:lpstr>
      <vt:lpstr>Satanic/Demonic Miracles</vt:lpstr>
      <vt:lpstr>Satanic/Demonic Miracles</vt:lpstr>
      <vt:lpstr>PowerPoint Presentation</vt:lpstr>
      <vt:lpstr>Satanic/Demonic Miracles</vt:lpstr>
      <vt:lpstr>Satanic/Demonic Miracles</vt:lpstr>
      <vt:lpstr>PowerPoint Presentation</vt:lpstr>
      <vt:lpstr>Satanic/Demonic Miracles</vt:lpstr>
      <vt:lpstr>PowerPoint Presentation</vt:lpstr>
      <vt:lpstr>Satanic/Demonic Miracles</vt:lpstr>
      <vt:lpstr>Conclusion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020 - 2v4e -7</dc:title>
  <dc:subject>THE RAPTURE</dc:subject>
  <dc:creator>A. Woods</dc:creator>
  <dc:description>Modified by Jim McGowan</dc:description>
  <cp:lastModifiedBy>anne woods</cp:lastModifiedBy>
  <cp:revision>2132</cp:revision>
  <cp:lastPrinted>2024-02-04T02:16:43Z</cp:lastPrinted>
  <dcterms:created xsi:type="dcterms:W3CDTF">2009-03-17T12:21:13Z</dcterms:created>
  <dcterms:modified xsi:type="dcterms:W3CDTF">2024-02-11T14:20:06Z</dcterms:modified>
</cp:coreProperties>
</file>