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2"/>
  </p:notesMasterIdLst>
  <p:handoutMasterIdLst>
    <p:handoutMasterId r:id="rId93"/>
  </p:handoutMasterIdLst>
  <p:sldIdLst>
    <p:sldId id="256" r:id="rId2"/>
    <p:sldId id="353" r:id="rId3"/>
    <p:sldId id="354" r:id="rId4"/>
    <p:sldId id="10611" r:id="rId5"/>
    <p:sldId id="10610" r:id="rId6"/>
    <p:sldId id="10590" r:id="rId7"/>
    <p:sldId id="10591" r:id="rId8"/>
    <p:sldId id="10592" r:id="rId9"/>
    <p:sldId id="10593" r:id="rId10"/>
    <p:sldId id="10598" r:id="rId11"/>
    <p:sldId id="10987" r:id="rId12"/>
    <p:sldId id="11004" r:id="rId13"/>
    <p:sldId id="10970" r:id="rId14"/>
    <p:sldId id="2045" r:id="rId15"/>
    <p:sldId id="10972" r:id="rId16"/>
    <p:sldId id="10989" r:id="rId17"/>
    <p:sldId id="11002" r:id="rId18"/>
    <p:sldId id="9806" r:id="rId19"/>
    <p:sldId id="11005" r:id="rId20"/>
    <p:sldId id="11003" r:id="rId21"/>
    <p:sldId id="891" r:id="rId22"/>
    <p:sldId id="6918" r:id="rId23"/>
    <p:sldId id="1238" r:id="rId24"/>
    <p:sldId id="1239" r:id="rId25"/>
    <p:sldId id="10973" r:id="rId26"/>
    <p:sldId id="11007" r:id="rId27"/>
    <p:sldId id="11006" r:id="rId28"/>
    <p:sldId id="10594" r:id="rId29"/>
    <p:sldId id="10982" r:id="rId30"/>
    <p:sldId id="5181" r:id="rId31"/>
    <p:sldId id="1536" r:id="rId32"/>
    <p:sldId id="10595" r:id="rId33"/>
    <p:sldId id="6495" r:id="rId34"/>
    <p:sldId id="6405" r:id="rId35"/>
    <p:sldId id="10978" r:id="rId36"/>
    <p:sldId id="2927" r:id="rId37"/>
    <p:sldId id="284" r:id="rId38"/>
    <p:sldId id="345" r:id="rId39"/>
    <p:sldId id="2331" r:id="rId40"/>
    <p:sldId id="5255" r:id="rId41"/>
    <p:sldId id="5256" r:id="rId42"/>
    <p:sldId id="10596" r:id="rId43"/>
    <p:sldId id="2276" r:id="rId44"/>
    <p:sldId id="11001" r:id="rId45"/>
    <p:sldId id="7727" r:id="rId46"/>
    <p:sldId id="10974" r:id="rId47"/>
    <p:sldId id="10975" r:id="rId48"/>
    <p:sldId id="10976" r:id="rId49"/>
    <p:sldId id="10977" r:id="rId50"/>
    <p:sldId id="4853" r:id="rId51"/>
    <p:sldId id="4383" r:id="rId52"/>
    <p:sldId id="340" r:id="rId53"/>
    <p:sldId id="4859" r:id="rId54"/>
    <p:sldId id="10569" r:id="rId55"/>
    <p:sldId id="10570" r:id="rId56"/>
    <p:sldId id="2890" r:id="rId57"/>
    <p:sldId id="10597" r:id="rId58"/>
    <p:sldId id="10601" r:id="rId59"/>
    <p:sldId id="10990" r:id="rId60"/>
    <p:sldId id="8351" r:id="rId61"/>
    <p:sldId id="2056" r:id="rId62"/>
    <p:sldId id="10991" r:id="rId63"/>
    <p:sldId id="1503" r:id="rId64"/>
    <p:sldId id="10992" r:id="rId65"/>
    <p:sldId id="5252" r:id="rId66"/>
    <p:sldId id="10605" r:id="rId67"/>
    <p:sldId id="10606" r:id="rId68"/>
    <p:sldId id="10993" r:id="rId69"/>
    <p:sldId id="9600" r:id="rId70"/>
    <p:sldId id="10994" r:id="rId71"/>
    <p:sldId id="4709" r:id="rId72"/>
    <p:sldId id="492" r:id="rId73"/>
    <p:sldId id="10995" r:id="rId74"/>
    <p:sldId id="10270" r:id="rId75"/>
    <p:sldId id="10612" r:id="rId76"/>
    <p:sldId id="10613" r:id="rId77"/>
    <p:sldId id="10112" r:id="rId78"/>
    <p:sldId id="10979" r:id="rId79"/>
    <p:sldId id="10980" r:id="rId80"/>
    <p:sldId id="10614" r:id="rId81"/>
    <p:sldId id="10615" r:id="rId82"/>
    <p:sldId id="10983" r:id="rId83"/>
    <p:sldId id="10996" r:id="rId84"/>
    <p:sldId id="10997" r:id="rId85"/>
    <p:sldId id="10998" r:id="rId86"/>
    <p:sldId id="4645" r:id="rId87"/>
    <p:sldId id="10999" r:id="rId88"/>
    <p:sldId id="8695" r:id="rId89"/>
    <p:sldId id="11000" r:id="rId90"/>
    <p:sldId id="10588" r:id="rId91"/>
  </p:sldIdLst>
  <p:sldSz cx="12192000" cy="6858000"/>
  <p:notesSz cx="7315200" cy="9601200"/>
  <p:custDataLst>
    <p:tags r:id="rId9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660066"/>
    <a:srgbClr val="FF9900"/>
    <a:srgbClr val="FFFFCC"/>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104" d="100"/>
          <a:sy n="104" d="100"/>
        </p:scale>
        <p:origin x="542" y="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34" y="9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gs" Target="tags/tag1.xml"/><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B0FBFC09-B6BB-46F8-9652-A3E46D70DAED}"/>
    <pc:docChg chg="custSel modSld replTag delTag modHandout">
      <pc:chgData name="Jim McGowan" userId="e2c7446dd3aca506" providerId="LiveId" clId="{B0FBFC09-B6BB-46F8-9652-A3E46D70DAED}" dt="2024-02-06T18:13:37.182" v="11" actId="6549"/>
      <pc:docMkLst>
        <pc:docMk/>
      </pc:docMkLst>
      <pc:sldChg chg="modSp mod">
        <pc:chgData name="Jim McGowan" userId="e2c7446dd3aca506" providerId="LiveId" clId="{B0FBFC09-B6BB-46F8-9652-A3E46D70DAED}" dt="2024-02-06T18:12:42.087" v="0" actId="207"/>
        <pc:sldMkLst>
          <pc:docMk/>
          <pc:sldMk cId="483966391" sldId="2890"/>
        </pc:sldMkLst>
        <pc:graphicFrameChg chg="modGraphic">
          <ac:chgData name="Jim McGowan" userId="e2c7446dd3aca506" providerId="LiveId" clId="{B0FBFC09-B6BB-46F8-9652-A3E46D70DAED}" dt="2024-02-06T18:12:42.087" v="0" actId="207"/>
          <ac:graphicFrameMkLst>
            <pc:docMk/>
            <pc:sldMk cId="483966391" sldId="2890"/>
            <ac:graphicFrameMk id="2" creationId="{F376116D-0650-4EE2-9908-68B4366A6E17}"/>
          </ac:graphicFrameMkLst>
        </pc:graphicFrame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038 Acts 7v17-60 </a:t>
            </a:r>
          </a:p>
          <a:p>
            <a:pPr>
              <a:defRPr/>
            </a:pPr>
            <a:r>
              <a:rPr lang="en-US" sz="1400" dirty="0"/>
              <a:t>02-07-2024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328105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a:t>
            </a:fld>
            <a:endParaRPr lang="en-US"/>
          </a:p>
        </p:txBody>
      </p:sp>
    </p:spTree>
    <p:extLst>
      <p:ext uri="{BB962C8B-B14F-4D97-AF65-F5344CB8AC3E}">
        <p14:creationId xmlns:p14="http://schemas.microsoft.com/office/powerpoint/2010/main" val="258991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56</a:t>
            </a:fld>
            <a:endParaRPr lang="en-US" dirty="0"/>
          </a:p>
        </p:txBody>
      </p:sp>
    </p:spTree>
    <p:extLst>
      <p:ext uri="{BB962C8B-B14F-4D97-AF65-F5344CB8AC3E}">
        <p14:creationId xmlns:p14="http://schemas.microsoft.com/office/powerpoint/2010/main" val="129439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66</a:t>
            </a:fld>
            <a:endParaRPr lang="en-US"/>
          </a:p>
        </p:txBody>
      </p:sp>
    </p:spTree>
    <p:extLst>
      <p:ext uri="{BB962C8B-B14F-4D97-AF65-F5344CB8AC3E}">
        <p14:creationId xmlns:p14="http://schemas.microsoft.com/office/powerpoint/2010/main" val="244869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69</a:t>
            </a:fld>
            <a:endParaRPr lang="en-US"/>
          </a:p>
        </p:txBody>
      </p:sp>
    </p:spTree>
    <p:extLst>
      <p:ext uri="{BB962C8B-B14F-4D97-AF65-F5344CB8AC3E}">
        <p14:creationId xmlns:p14="http://schemas.microsoft.com/office/powerpoint/2010/main" val="44068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77</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89</a:t>
            </a:fld>
            <a:endParaRPr lang="en-US"/>
          </a:p>
        </p:txBody>
      </p:sp>
    </p:spTree>
    <p:extLst>
      <p:ext uri="{BB962C8B-B14F-4D97-AF65-F5344CB8AC3E}">
        <p14:creationId xmlns:p14="http://schemas.microsoft.com/office/powerpoint/2010/main" val="41527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117170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5259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8" r:id="rId12"/>
    <p:sldLayoutId id="214748370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Joseph (6-16)</a:t>
            </a:r>
          </a:p>
          <a:p>
            <a:pPr marL="457200" lvl="1" indent="-457200">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Moses (17-38)</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Israel’s Initial Rejections &amp; Later Acceptances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7:6-38</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09856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4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Example of Joseph (6-16)</a:t>
            </a:r>
          </a:p>
          <a:p>
            <a:pPr marL="457200" lvl="1" indent="-457200">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Moses (17-38)</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Israel’s Initial Rejections &amp; Later Acceptances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7:6-38</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51901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Joseph (6-16)</a:t>
            </a:r>
          </a:p>
          <a:p>
            <a:pPr marL="457200" lvl="1" indent="-457200">
              <a:lnSpc>
                <a:spcPct val="100000"/>
              </a:lnSpc>
              <a:spcBef>
                <a:spcPts val="0"/>
              </a:spcBef>
              <a:spcAft>
                <a:spcPts val="4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Example of Moses (17-38)</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Israel’s Initial Rejections &amp; Later Acceptances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7:6-38</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26599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354625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extLst>
              <p:ext uri="{D42A27DB-BD31-4B8C-83A1-F6EECF244321}">
                <p14:modId xmlns:p14="http://schemas.microsoft.com/office/powerpoint/2010/main" val="3816169808"/>
              </p:ext>
            </p:extLst>
          </p:nvPr>
        </p:nvGraphicFramePr>
        <p:xfrm>
          <a:off x="609600"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43800" y="3914274"/>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822826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609600"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87280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43800" y="3914274"/>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064636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959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1CD5F-4488-343E-F1B2-E06A21C79058}"/>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98BD8268-A4CD-4725-3536-B0BA948F7CB4}"/>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B5F34517-02EF-84D5-A491-0CA0ED5FF084}"/>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CBFE2DCC-F7C1-889D-8F08-D9C633682828}"/>
              </a:ext>
            </a:extLst>
          </p:cNvPr>
          <p:cNvSpPr>
            <a:spLocks noChangeArrowheads="1"/>
          </p:cNvSpPr>
          <p:nvPr/>
        </p:nvSpPr>
        <p:spPr bwMode="auto">
          <a:xfrm>
            <a:off x="7543800" y="3914274"/>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182261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609600"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01777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10A-9B5D-94C6-E7DA-311EB424FB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2834294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8" cy="535531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3:3-6</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0E5AA3-4260-E229-DFF6-619D3524E6C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599" y="0"/>
            <a:ext cx="10972799"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3:9</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to bring to light what is the administration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for ages has been hidden in God who created all things.”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8FB0AFC-776F-4CE8-AEBE-8448C59D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5"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861599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898506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65805-D2F3-58CD-DB8B-274C64B8305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A4CC2B-4F33-AA12-538C-6E85933D95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12ED645A-DF4E-425D-14B9-ADDBCE40A2EB}"/>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F0151695-89C8-59C5-79FA-F5644ADB4C21}"/>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5450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834BA-C43E-FE6C-A961-8C0A1C06A9E0}"/>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DE7D53EC-9592-2A38-EA4F-11DF8C234010}"/>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7D82B6C8-98E5-2CCD-8F56-F7E1AD66273E}"/>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68582877-14DF-37DC-D50D-B86468D5FAC9}"/>
              </a:ext>
            </a:extLst>
          </p:cNvPr>
          <p:cNvSpPr>
            <a:spLocks noChangeArrowheads="1"/>
          </p:cNvSpPr>
          <p:nvPr/>
        </p:nvSpPr>
        <p:spPr bwMode="auto">
          <a:xfrm>
            <a:off x="7543800" y="3914274"/>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758781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83460992"/>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2250358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990011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lnSpc>
                <a:spcPct val="100000"/>
              </a:lnSpc>
              <a:spcBef>
                <a:spcPts val="0"/>
              </a:spcBef>
              <a:spcAft>
                <a:spcPts val="1200"/>
              </a:spcAft>
              <a:buNone/>
              <a:defRPr/>
            </a:pPr>
            <a:r>
              <a:rPr lang="en-US" sz="3600" dirty="0"/>
              <a:t>	</a:t>
            </a:r>
            <a:r>
              <a:rPr lang="en-US" sz="3600" dirty="0">
                <a:solidFill>
                  <a:srgbClr val="00FFFF"/>
                </a:solidFill>
                <a:effectLst>
                  <a:outerShdw blurRad="38100" dist="38100" dir="2700000" algn="tl">
                    <a:srgbClr val="000000">
                      <a:alpha val="43137"/>
                    </a:srgbClr>
                  </a:outerShdw>
                </a:effectLst>
              </a:rPr>
              <a:t>Deuteronomy</a:t>
            </a:r>
            <a:r>
              <a:rPr lang="en-US" altLang="en-US" sz="3600" dirty="0">
                <a:solidFill>
                  <a:srgbClr val="00FFFF"/>
                </a:solidFill>
                <a:effectLst>
                  <a:outerShdw blurRad="38100" dist="38100" dir="2700000" algn="tl">
                    <a:srgbClr val="000000">
                      <a:alpha val="43137"/>
                    </a:srgbClr>
                  </a:outerShdw>
                </a:effectLst>
              </a:rPr>
              <a:t> 6:4-7</a:t>
            </a:r>
            <a:endParaRPr lang="en-US" sz="3600" dirty="0">
              <a:solidFill>
                <a:srgbClr val="00FFFF"/>
              </a:solidFill>
              <a:effectLst>
                <a:outerShdw blurRad="38100" dist="38100" dir="2700000" algn="tl">
                  <a:srgbClr val="000000">
                    <a:alpha val="43137"/>
                  </a:srgbClr>
                </a:outerShdw>
              </a:effectLst>
            </a:endParaRPr>
          </a:p>
          <a:p>
            <a:pPr marL="0" indent="0" algn="just">
              <a:lnSpc>
                <a:spcPct val="100000"/>
              </a:lnSpc>
              <a:spcBef>
                <a:spcPts val="0"/>
              </a:spcBef>
              <a:buNone/>
              <a:defRPr/>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a:t>
            </a:r>
            <a:r>
              <a:rPr lang="en-US" sz="3400" dirty="0">
                <a:effectLst>
                  <a:outerShdw blurRad="38100" dist="38100" dir="2700000" algn="tl">
                    <a:srgbClr val="000000">
                      <a:alpha val="43137"/>
                    </a:srgbClr>
                  </a:outerShdw>
                </a:effectLst>
              </a:rPr>
              <a:t> Hear, Israel! The Lord is our God, the Lord is one!... </a:t>
            </a:r>
            <a:r>
              <a:rPr lang="en-US" sz="3400" baseline="30000" dirty="0">
                <a:effectLst>
                  <a:outerShdw blurRad="38100" dist="38100" dir="2700000" algn="tl">
                    <a:srgbClr val="000000">
                      <a:alpha val="43137"/>
                    </a:srgbClr>
                  </a:outerShdw>
                </a:effectLst>
              </a:rPr>
              <a:t>6</a:t>
            </a:r>
            <a:r>
              <a:rPr lang="en-US" sz="3400" dirty="0">
                <a:effectLst>
                  <a:outerShdw blurRad="38100" dist="38100" dir="2700000" algn="tl">
                    <a:srgbClr val="000000">
                      <a:alpha val="43137"/>
                    </a:srgbClr>
                  </a:outerShdw>
                </a:effectLst>
              </a:rPr>
              <a:t> These words, which I am commanding you today, shall be on your heart.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026338-E83D-EFE3-C3F6-CFDB98A1F80A}"/>
              </a:ext>
            </a:extLst>
          </p:cNvPr>
          <p:cNvPicPr>
            <a:picLocks noChangeAspect="1"/>
          </p:cNvPicPr>
          <p:nvPr/>
        </p:nvPicPr>
        <p:blipFill>
          <a:blip r:embed="rId2"/>
          <a:stretch>
            <a:fillRect/>
          </a:stretch>
        </p:blipFill>
        <p:spPr>
          <a:xfrm>
            <a:off x="0" y="0"/>
            <a:ext cx="12192000" cy="6857999"/>
          </a:xfrm>
          <a:prstGeom prst="rect">
            <a:avLst/>
          </a:prstGeom>
        </p:spPr>
      </p:pic>
      <p:sp>
        <p:nvSpPr>
          <p:cNvPr id="15363" name="Rectangle 3"/>
          <p:cNvSpPr>
            <a:spLocks noGrp="1" noChangeArrowheads="1"/>
          </p:cNvSpPr>
          <p:nvPr>
            <p:ph sz="half" idx="1"/>
          </p:nvPr>
        </p:nvSpPr>
        <p:spPr>
          <a:xfrm>
            <a:off x="609600" y="0"/>
            <a:ext cx="10972800" cy="4495800"/>
          </a:xfrm>
          <a:noFill/>
          <a:ln w="2857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100000"/>
              </a:lnSpc>
              <a:spcBef>
                <a:spcPts val="0"/>
              </a:spcBef>
              <a:spcAft>
                <a:spcPts val="1200"/>
              </a:spcAft>
              <a:buNone/>
            </a:pPr>
            <a:r>
              <a:rPr lang="en-US" sz="3600" dirty="0">
                <a:solidFill>
                  <a:srgbClr val="00FFFF"/>
                </a:solidFill>
                <a:effectLst>
                  <a:outerShdw blurRad="38100" dist="38100" dir="2700000" algn="tl">
                    <a:srgbClr val="000000">
                      <a:alpha val="43137"/>
                    </a:srgbClr>
                  </a:outerShdw>
                </a:effectLst>
              </a:rPr>
              <a:t>APOSTASY CAN HAPPEN QUICKLY</a:t>
            </a:r>
          </a:p>
          <a:p>
            <a:pPr marL="0" indent="0" algn="ctr" eaLnBrk="1" hangingPunct="1">
              <a:lnSpc>
                <a:spcPct val="100000"/>
              </a:lnSpc>
              <a:spcBef>
                <a:spcPts val="0"/>
              </a:spcBef>
              <a:spcAft>
                <a:spcPts val="600"/>
              </a:spcAft>
              <a:buNone/>
            </a:pPr>
            <a:r>
              <a:rPr lang="en-US" sz="3600" dirty="0">
                <a:solidFill>
                  <a:srgbClr val="00FFFF"/>
                </a:solidFill>
                <a:effectLst>
                  <a:outerShdw blurRad="38100" dist="38100" dir="2700000" algn="tl">
                    <a:srgbClr val="000000">
                      <a:alpha val="43137"/>
                    </a:srgbClr>
                  </a:outerShdw>
                </a:effectLst>
              </a:rPr>
              <a:t>Galatians 1:6</a:t>
            </a:r>
          </a:p>
          <a:p>
            <a:pPr marL="0" indent="0" algn="just" eaLnBrk="1" hangingPunct="1">
              <a:lnSpc>
                <a:spcPct val="100000"/>
              </a:lnSpc>
              <a:spcBef>
                <a:spcPts val="0"/>
              </a:spcBef>
              <a:spcAft>
                <a:spcPts val="1800"/>
              </a:spcAft>
              <a:buNone/>
            </a:pPr>
            <a:r>
              <a:rPr lang="en-US" sz="3200" dirty="0">
                <a:effectLst>
                  <a:outerShdw blurRad="38100" dist="38100" dir="2700000" algn="tl">
                    <a:srgbClr val="000000">
                      <a:alpha val="43137"/>
                    </a:srgbClr>
                  </a:outerShdw>
                </a:effectLst>
                <a:latin typeface="Calibri" panose="020F0502020204030204" pitchFamily="34" charset="0"/>
              </a:rPr>
              <a:t>“I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marvel</a:t>
            </a:r>
            <a:r>
              <a:rPr lang="en-US" sz="3200" dirty="0">
                <a:effectLst>
                  <a:outerShdw blurRad="38100" dist="38100" dir="2700000" algn="tl">
                    <a:srgbClr val="000000">
                      <a:alpha val="43137"/>
                    </a:srgbClr>
                  </a:outerShdw>
                </a:effectLst>
                <a:latin typeface="Calibri" panose="020F0502020204030204" pitchFamily="34" charset="0"/>
              </a:rPr>
              <a:t> that you are turning away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so</a:t>
            </a:r>
            <a:r>
              <a:rPr lang="en-US" sz="3200" b="1" i="1" dirty="0">
                <a:effectLst>
                  <a:outerShdw blurRad="38100" dist="38100" dir="2700000" algn="tl">
                    <a:srgbClr val="000000">
                      <a:alpha val="43137"/>
                    </a:srgbClr>
                  </a:outerShdw>
                </a:effectLst>
                <a:latin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soon</a:t>
            </a:r>
            <a:r>
              <a:rPr lang="en-US" sz="3200" b="1" i="1"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from Him who called you in the grace of Christ, to a different gospel.” (Italics mine)</a:t>
            </a:r>
          </a:p>
          <a:p>
            <a:pPr marL="0" indent="0" algn="ctr">
              <a:lnSpc>
                <a:spcPct val="100000"/>
              </a:lnSpc>
              <a:spcBef>
                <a:spcPts val="0"/>
              </a:spcBef>
              <a:spcAft>
                <a:spcPts val="600"/>
              </a:spcAft>
              <a:buNone/>
            </a:pPr>
            <a:r>
              <a:rPr lang="en-US" sz="3600" dirty="0">
                <a:solidFill>
                  <a:srgbClr val="00FFFF"/>
                </a:solidFill>
                <a:effectLst>
                  <a:outerShdw blurRad="38100" dist="38100" dir="2700000" algn="tl">
                    <a:srgbClr val="000000">
                      <a:alpha val="43137"/>
                    </a:srgbClr>
                  </a:outerShdw>
                </a:effectLst>
              </a:rPr>
              <a:t>Exodus 32:8</a:t>
            </a:r>
          </a:p>
          <a:p>
            <a:pPr marL="0" indent="0" algn="just" eaLnBrk="1" hangingPunct="1">
              <a:lnSpc>
                <a:spcPct val="100000"/>
              </a:lnSpc>
              <a:spcBef>
                <a:spcPts val="0"/>
              </a:spcBef>
              <a:buNone/>
            </a:pPr>
            <a:r>
              <a:rPr lang="en-US" sz="3200" dirty="0">
                <a:effectLst>
                  <a:outerShdw blurRad="38100" dist="38100" dir="2700000" algn="tl">
                    <a:srgbClr val="000000">
                      <a:alpha val="43137"/>
                    </a:srgbClr>
                  </a:outerShdw>
                </a:effectLst>
                <a:latin typeface="Calibri" panose="020F0502020204030204" pitchFamily="34" charset="0"/>
              </a:rPr>
              <a:t>“They have turned aside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quickly</a:t>
            </a:r>
            <a:r>
              <a:rPr lang="en-US" sz="3200" dirty="0">
                <a:effectLst>
                  <a:outerShdw blurRad="38100" dist="38100" dir="2700000" algn="tl">
                    <a:srgbClr val="000000">
                      <a:alpha val="43137"/>
                    </a:srgbClr>
                  </a:outerShdw>
                </a:effectLst>
                <a:latin typeface="Calibri" panose="020F0502020204030204" pitchFamily="34" charset="0"/>
              </a:rPr>
              <a:t> out of the way which I have commanded them” (Italics mine; see also </a:t>
            </a:r>
            <a:r>
              <a:rPr lang="en-US" sz="3200" dirty="0" err="1">
                <a:effectLst>
                  <a:outerShdw blurRad="38100" dist="38100" dir="2700000" algn="tl">
                    <a:srgbClr val="000000">
                      <a:alpha val="43137"/>
                    </a:srgbClr>
                  </a:outerShdw>
                </a:effectLst>
                <a:latin typeface="Calibri" panose="020F0502020204030204" pitchFamily="34" charset="0"/>
              </a:rPr>
              <a:t>Exod</a:t>
            </a:r>
            <a:r>
              <a:rPr lang="en-US" sz="3200" dirty="0">
                <a:effectLst>
                  <a:outerShdw blurRad="38100" dist="38100" dir="2700000" algn="tl">
                    <a:srgbClr val="000000">
                      <a:alpha val="43137"/>
                    </a:srgbClr>
                  </a:outerShdw>
                </a:effectLst>
                <a:latin typeface="Calibri" panose="020F0502020204030204" pitchFamily="34" charset="0"/>
              </a:rPr>
              <a:t> 24:18).</a:t>
            </a:r>
          </a:p>
          <a:p>
            <a:pPr marL="0" indent="0" algn="just" eaLnBrk="1" hangingPunct="1">
              <a:lnSpc>
                <a:spcPct val="100000"/>
              </a:lnSpc>
              <a:buNone/>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994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76200"/>
            <a:ext cx="624254"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3">
            <a:extLst>
              <a:ext uri="{FF2B5EF4-FFF2-40B4-BE49-F238E27FC236}">
                <a16:creationId xmlns:a16="http://schemas.microsoft.com/office/drawing/2014/main" id="{A7F65748-E098-7B2C-5A99-8CCD67235C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2800" y="76200"/>
            <a:ext cx="624254"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1468120"/>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76477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28D66-1B82-CFEB-EFDC-6A38362821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142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76CC010-4E2D-4688-A0C6-D687EFD18E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896600" cy="2523768"/>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Genesis 1:14</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Then God said, “Let there be lights in the expanse of the heavens to separate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night</a:t>
            </a:r>
            <a:r>
              <a:rPr lang="en-US" sz="3600" dirty="0">
                <a:effectLst>
                  <a:outerShdw blurRad="38100" dist="38100" dir="2700000" algn="tl">
                    <a:srgbClr val="000000">
                      <a:alpha val="43137"/>
                    </a:srgbClr>
                  </a:outerShdw>
                </a:effectLst>
                <a:latin typeface="Calibri" panose="020F0502020204030204" pitchFamily="34" charset="0"/>
              </a:rPr>
              <a:t>, and let them be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signs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seasons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years</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728776AB-62B9-4A85-0AC6-06B8513A9596}"/>
              </a:ext>
            </a:extLst>
          </p:cNvPr>
          <p:cNvPicPr>
            <a:picLocks noChangeAspect="1"/>
          </p:cNvPicPr>
          <p:nvPr/>
        </p:nvPicPr>
        <p:blipFill>
          <a:blip r:embed="rId3"/>
          <a:stretch>
            <a:fillRect/>
          </a:stretch>
        </p:blipFill>
        <p:spPr>
          <a:xfrm>
            <a:off x="4624579" y="2606040"/>
            <a:ext cx="2825128" cy="2194560"/>
          </a:xfrm>
          <a:prstGeom prst="rect">
            <a:avLst/>
          </a:prstGeom>
          <a:ln w="28575">
            <a:solidFill>
              <a:schemeClr val="tx1"/>
            </a:solidFill>
          </a:ln>
        </p:spPr>
      </p:pic>
    </p:spTree>
    <p:extLst>
      <p:ext uri="{BB962C8B-B14F-4D97-AF65-F5344CB8AC3E}">
        <p14:creationId xmlns:p14="http://schemas.microsoft.com/office/powerpoint/2010/main" val="3991379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State is Future</a:t>
            </a:r>
          </a:p>
        </p:txBody>
      </p:sp>
      <p:sp>
        <p:nvSpPr>
          <p:cNvPr id="76803" name="Rectangle 3"/>
          <p:cNvSpPr>
            <a:spLocks noGrp="1" noChangeArrowheads="1"/>
          </p:cNvSpPr>
          <p:nvPr>
            <p:ph type="body" idx="1"/>
          </p:nvPr>
        </p:nvSpPr>
        <p:spPr>
          <a:xfrm>
            <a:off x="609600" y="990600"/>
            <a:ext cx="6781800" cy="5638800"/>
          </a:xfrm>
        </p:spPr>
        <p:txBody>
          <a:bodyPr/>
          <a:lstStyle/>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Satan (Rev 20:10)</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sea (Rev 21:1)</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death, crying, or pain (Rev 21:4)</a:t>
            </a:r>
          </a:p>
          <a:p>
            <a:pPr marL="688975" indent="-688975" eaLnBrk="1" hangingPunct="1">
              <a:spcBef>
                <a:spcPts val="0"/>
              </a:spcBef>
              <a:spcAft>
                <a:spcPts val="1200"/>
              </a:spcAft>
              <a:buClr>
                <a:srgbClr val="66FFFF"/>
              </a:buClr>
              <a:buSzPct val="100000"/>
              <a:buFont typeface="+mj-lt"/>
              <a:buAutoNum type="romanUcPeriod"/>
              <a:defRPr/>
            </a:pPr>
            <a:r>
              <a:rPr lang="en-US" sz="3200" b="1" u="sng" dirty="0">
                <a:solidFill>
                  <a:srgbClr val="FFFFCC"/>
                </a:solidFill>
                <a:effectLst>
                  <a:outerShdw blurRad="38100" dist="38100" dir="2700000" algn="tl">
                    <a:srgbClr val="000000">
                      <a:alpha val="43137"/>
                    </a:srgbClr>
                  </a:outerShdw>
                </a:effectLst>
              </a:rPr>
              <a:t>No Sun (Rev 22:5)</a:t>
            </a:r>
          </a:p>
          <a:p>
            <a:pPr marL="688975" indent="-688975" eaLnBrk="1" hangingPunct="1">
              <a:spcBef>
                <a:spcPts val="0"/>
              </a:spcBef>
              <a:spcAft>
                <a:spcPts val="1200"/>
              </a:spcAft>
              <a:buClr>
                <a:srgbClr val="66FFFF"/>
              </a:buClr>
              <a:buSzPct val="100000"/>
              <a:buFont typeface="+mj-lt"/>
              <a:buAutoNum type="romanUcPeriod"/>
              <a:defRPr/>
            </a:pPr>
            <a:r>
              <a:rPr lang="en-US" sz="3200" b="1" u="sng" dirty="0">
                <a:solidFill>
                  <a:srgbClr val="FFFFCC"/>
                </a:solidFill>
                <a:effectLst>
                  <a:outerShdw blurRad="38100" dist="38100" dir="2700000" algn="tl">
                    <a:srgbClr val="000000">
                      <a:alpha val="43137"/>
                    </a:srgbClr>
                  </a:outerShdw>
                </a:effectLst>
              </a:rPr>
              <a:t>No Moon (Rev 21:23)</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temple (Rev. 21:22)</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night (Rev 21:25)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evil (Rev 21:27)</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8557317" y="1600200"/>
            <a:ext cx="3025083" cy="3657600"/>
          </a:xfrm>
          <a:prstGeom prst="rect">
            <a:avLst/>
          </a:prstGeom>
        </p:spPr>
      </p:pic>
    </p:spTree>
    <p:extLst>
      <p:ext uri="{BB962C8B-B14F-4D97-AF65-F5344CB8AC3E}">
        <p14:creationId xmlns:p14="http://schemas.microsoft.com/office/powerpoint/2010/main" val="3333055548"/>
      </p:ext>
    </p:extLst>
  </p:cSld>
  <p:clrMapOvr>
    <a:masterClrMapping/>
  </p:clrMapOvr>
  <mc:AlternateContent xmlns:mc="http://schemas.openxmlformats.org/markup-compatibility/2006" xmlns:p14="http://schemas.microsoft.com/office/powerpoint/2010/main">
    <mc:Choice Requires="p14">
      <p:transition p14:dur="0" advTm="91680"/>
    </mc:Choice>
    <mc:Fallback xmlns="">
      <p:transition advTm="9168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8707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Arrest (6:8‒7:1)</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a:t>
            </a:r>
            <a:r>
              <a:rPr lang="en-US" sz="3200">
                <a:effectLst>
                  <a:outerShdw blurRad="38100" dist="38100" dir="2700000" algn="tl">
                    <a:srgbClr val="000000">
                      <a:alpha val="43137"/>
                    </a:srgbClr>
                  </a:outerShdw>
                </a:effectLst>
              </a:rPr>
              <a:t>7:54-60)</a:t>
            </a:r>
            <a:endParaRPr lang="en-US" sz="3200" dirty="0">
              <a:effectLst>
                <a:outerShdw blurRad="38100" dist="38100" dir="2700000" algn="tl">
                  <a:srgbClr val="000000">
                    <a:alpha val="43137"/>
                  </a:srgbClr>
                </a:outerShdw>
              </a:effectLst>
            </a:endParaRP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31986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99898005"/>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89163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F66CC-C326-B523-0572-0428AF8674EC}"/>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mn-lt"/>
                <a:ea typeface="+mn-ea"/>
                <a:cs typeface="+mn-cs"/>
              </a:rPr>
              <a:t>2 Samuel 7:12-16</a:t>
            </a:r>
          </a:p>
          <a:p>
            <a:pPr marL="0" indent="0" algn="just">
              <a:lnSpc>
                <a:spcPct val="100000"/>
              </a:lnSpc>
              <a:spcBef>
                <a:spcPts val="0"/>
              </a:spcBef>
              <a:buNone/>
              <a:defRPr/>
            </a:pPr>
            <a:r>
              <a:rPr lang="en-US" sz="3500" baseline="30000" dirty="0">
                <a:cs typeface="Calibri" panose="020F0502020204030204" pitchFamily="34" charset="0"/>
              </a:rPr>
              <a:t>12</a:t>
            </a:r>
            <a:r>
              <a:rPr lang="en-US" sz="3500" dirty="0">
                <a:cs typeface="Calibri" panose="020F0502020204030204" pitchFamily="34" charset="0"/>
              </a:rPr>
              <a:t> “When your days are complete and you lie down with your fathers, I will raise up your </a:t>
            </a:r>
            <a:r>
              <a:rPr lang="en-US" sz="3500" b="1" u="sng" dirty="0">
                <a:solidFill>
                  <a:srgbClr val="FFFFCC"/>
                </a:solidFill>
                <a:cs typeface="Calibri" panose="020F0502020204030204" pitchFamily="34" charset="0"/>
              </a:rPr>
              <a:t>descendant</a:t>
            </a:r>
            <a:r>
              <a:rPr lang="en-US" sz="3500" dirty="0">
                <a:cs typeface="Calibri" panose="020F0502020204030204" pitchFamily="34" charset="0"/>
              </a:rPr>
              <a:t> after you, who will come forth from you, and I will establish his kingdom. </a:t>
            </a:r>
            <a:r>
              <a:rPr lang="en-US" sz="3500" baseline="30000" dirty="0">
                <a:cs typeface="Calibri" panose="020F0502020204030204" pitchFamily="34" charset="0"/>
              </a:rPr>
              <a:t>13 </a:t>
            </a:r>
            <a:r>
              <a:rPr lang="en-US" sz="3500" dirty="0">
                <a:cs typeface="Calibri" panose="020F0502020204030204" pitchFamily="34" charset="0"/>
              </a:rPr>
              <a:t>He shall build a house for My name, and I will establish </a:t>
            </a:r>
            <a:r>
              <a:rPr lang="en-US" sz="3500" b="1" u="sng" dirty="0">
                <a:solidFill>
                  <a:srgbClr val="FFFFCC"/>
                </a:solidFill>
                <a:cs typeface="Calibri" panose="020F0502020204030204" pitchFamily="34" charset="0"/>
              </a:rPr>
              <a:t>the</a:t>
            </a:r>
            <a:r>
              <a:rPr lang="en-US" sz="3500" b="1" u="sng" dirty="0">
                <a:cs typeface="Calibri" panose="020F0502020204030204" pitchFamily="34" charset="0"/>
              </a:rPr>
              <a:t> </a:t>
            </a:r>
            <a:r>
              <a:rPr lang="en-US" sz="3500" b="1" u="sng" dirty="0">
                <a:solidFill>
                  <a:srgbClr val="FFFFCC"/>
                </a:solidFill>
                <a:cs typeface="Calibri" panose="020F0502020204030204" pitchFamily="34" charset="0"/>
              </a:rPr>
              <a:t>throne of his kingdom forever</a:t>
            </a:r>
            <a:r>
              <a:rPr lang="en-US" sz="3500" dirty="0">
                <a:cs typeface="Calibri" panose="020F0502020204030204" pitchFamily="34" charset="0"/>
              </a:rPr>
              <a:t>. </a:t>
            </a:r>
            <a:r>
              <a:rPr lang="en-US" sz="3500" baseline="30000" dirty="0">
                <a:cs typeface="Calibri" panose="020F0502020204030204" pitchFamily="34" charset="0"/>
              </a:rPr>
              <a:t>14 </a:t>
            </a:r>
            <a:r>
              <a:rPr lang="en-US" sz="3500" dirty="0">
                <a:cs typeface="Calibri" panose="020F0502020204030204" pitchFamily="34" charset="0"/>
              </a:rPr>
              <a:t>I will be a father to him and he will be a son to Me; when he commits iniquity, I will correct him with the rod of men and the strokes of the sons of men, </a:t>
            </a:r>
            <a:r>
              <a:rPr lang="en-US" sz="3500" baseline="30000" dirty="0">
                <a:cs typeface="Calibri" panose="020F0502020204030204" pitchFamily="34" charset="0"/>
              </a:rPr>
              <a:t>15 </a:t>
            </a:r>
            <a:r>
              <a:rPr lang="en-US" sz="3500" dirty="0">
                <a:cs typeface="Calibri" panose="020F0502020204030204" pitchFamily="34" charset="0"/>
              </a:rPr>
              <a:t>but My lovingkindness shall not depart . . .</a:t>
            </a:r>
          </a:p>
        </p:txBody>
      </p:sp>
    </p:spTree>
    <p:extLst>
      <p:ext uri="{BB962C8B-B14F-4D97-AF65-F5344CB8AC3E}">
        <p14:creationId xmlns:p14="http://schemas.microsoft.com/office/powerpoint/2010/main" val="3500163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F66CC-C326-B523-0572-0428AF8674EC}"/>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mn-lt"/>
                <a:ea typeface="+mn-ea"/>
                <a:cs typeface="+mn-cs"/>
              </a:rPr>
              <a:t>2 Samuel 7:12-16</a:t>
            </a:r>
          </a:p>
          <a:p>
            <a:pPr marL="0" indent="0" algn="just">
              <a:lnSpc>
                <a:spcPct val="100000"/>
              </a:lnSpc>
              <a:spcBef>
                <a:spcPts val="0"/>
              </a:spcBef>
              <a:buNone/>
              <a:defRPr/>
            </a:pPr>
            <a:r>
              <a:rPr lang="en-US" sz="3500" dirty="0">
                <a:cs typeface="Calibri" panose="020F0502020204030204" pitchFamily="34" charset="0"/>
              </a:rPr>
              <a:t>. . .from him, as I took </a:t>
            </a:r>
            <a:r>
              <a:rPr lang="en-US" sz="3500" i="1" dirty="0">
                <a:cs typeface="Calibri" panose="020F0502020204030204" pitchFamily="34" charset="0"/>
              </a:rPr>
              <a:t>it</a:t>
            </a:r>
            <a:r>
              <a:rPr lang="en-US" sz="3500" dirty="0">
                <a:cs typeface="Calibri" panose="020F0502020204030204" pitchFamily="34" charset="0"/>
              </a:rPr>
              <a:t> away from Saul, whom I removed from before you. </a:t>
            </a:r>
            <a:r>
              <a:rPr lang="en-US" sz="3500" baseline="30000" dirty="0">
                <a:cs typeface="Calibri" panose="020F0502020204030204" pitchFamily="34" charset="0"/>
              </a:rPr>
              <a:t>16 </a:t>
            </a:r>
            <a:r>
              <a:rPr lang="en-US" sz="3500" b="1" u="sng" dirty="0">
                <a:solidFill>
                  <a:srgbClr val="FFFFCC"/>
                </a:solidFill>
                <a:cs typeface="Calibri" panose="020F0502020204030204" pitchFamily="34" charset="0"/>
              </a:rPr>
              <a:t>Your house and your kingdom shall endure before Me forever; your throne shall be established forever</a:t>
            </a:r>
            <a:r>
              <a:rPr lang="en-US" sz="3500" dirty="0">
                <a:cs typeface="Calibri" panose="020F0502020204030204" pitchFamily="34" charset="0"/>
              </a:rPr>
              <a:t>.” </a:t>
            </a:r>
            <a:r>
              <a:rPr lang="en-US" sz="3500" baseline="30000" dirty="0">
                <a:cs typeface="Calibri" panose="020F0502020204030204" pitchFamily="34" charset="0"/>
              </a:rPr>
              <a:t>17 </a:t>
            </a:r>
            <a:r>
              <a:rPr lang="en-US" sz="3500" dirty="0">
                <a:cs typeface="Calibri" panose="020F0502020204030204" pitchFamily="34" charset="0"/>
              </a:rPr>
              <a:t>In accordance with all these words and all this vision, so Nathan spoke </a:t>
            </a:r>
            <a:r>
              <a:rPr lang="en-US" sz="3500" b="1" u="sng" dirty="0">
                <a:solidFill>
                  <a:srgbClr val="FFFFCC"/>
                </a:solidFill>
                <a:cs typeface="Calibri" panose="020F0502020204030204" pitchFamily="34" charset="0"/>
              </a:rPr>
              <a:t>to David</a:t>
            </a:r>
            <a:r>
              <a:rPr lang="en-US" sz="3500" dirty="0">
                <a:cs typeface="Calibri" panose="020F0502020204030204" pitchFamily="34" charset="0"/>
              </a:rPr>
              <a:t>.”</a:t>
            </a:r>
          </a:p>
        </p:txBody>
      </p:sp>
      <p:pic>
        <p:nvPicPr>
          <p:cNvPr id="3" name="Picture 2">
            <a:extLst>
              <a:ext uri="{FF2B5EF4-FFF2-40B4-BE49-F238E27FC236}">
                <a16:creationId xmlns:a16="http://schemas.microsoft.com/office/drawing/2014/main" id="{E303839D-0A43-5802-4CDB-0CD308EF75FF}"/>
              </a:ext>
            </a:extLst>
          </p:cNvPr>
          <p:cNvPicPr>
            <a:picLocks noChangeAspect="1"/>
          </p:cNvPicPr>
          <p:nvPr/>
        </p:nvPicPr>
        <p:blipFill>
          <a:blip r:embed="rId3"/>
          <a:stretch>
            <a:fillRect/>
          </a:stretch>
        </p:blipFill>
        <p:spPr>
          <a:xfrm>
            <a:off x="5068214" y="3505200"/>
            <a:ext cx="2055572" cy="1371600"/>
          </a:xfrm>
          <a:prstGeom prst="rect">
            <a:avLst/>
          </a:prstGeom>
          <a:ln>
            <a:solidFill>
              <a:schemeClr val="tx1"/>
            </a:solidFill>
          </a:ln>
        </p:spPr>
      </p:pic>
    </p:spTree>
    <p:extLst>
      <p:ext uri="{BB962C8B-B14F-4D97-AF65-F5344CB8AC3E}">
        <p14:creationId xmlns:p14="http://schemas.microsoft.com/office/powerpoint/2010/main" val="3923624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sz="3200" b="1" u="sng" dirty="0">
                <a:solidFill>
                  <a:srgbClr val="FFFFCC"/>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 Millennial temple (Ezek. 40-48)</a:t>
            </a:r>
          </a:p>
        </p:txBody>
      </p:sp>
    </p:spTree>
    <p:extLst>
      <p:ext uri="{BB962C8B-B14F-4D97-AF65-F5344CB8AC3E}">
        <p14:creationId xmlns:p14="http://schemas.microsoft.com/office/powerpoint/2010/main" val="493605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3475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23622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607449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894480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05700" y="39624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959113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7896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754874"/>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came out from the temple and was going away when His disciples came up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point out the temple buildings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not one stone here will be left upon another, which will not be torn down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6263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070619"/>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450" baseline="30000" dirty="0">
                <a:effectLst>
                  <a:outerShdw blurRad="38100" dist="38100" dir="2700000" algn="tl">
                    <a:srgbClr val="000000">
                      <a:alpha val="43137"/>
                    </a:srgbClr>
                  </a:outerShdw>
                </a:effectLst>
                <a:latin typeface="Calibri" panose="020F0502020204030204" pitchFamily="34" charset="0"/>
              </a:rPr>
              <a:t> </a:t>
            </a:r>
            <a:r>
              <a:rPr lang="en-US" sz="3450" dirty="0">
                <a:effectLst>
                  <a:outerShdw blurRad="38100" dist="38100" dir="2700000" algn="tl">
                    <a:srgbClr val="000000">
                      <a:alpha val="43137"/>
                    </a:srgbClr>
                  </a:outerShdw>
                </a:effectLst>
                <a:latin typeface="Calibri" panose="020F0502020204030204" pitchFamily="34" charset="0"/>
              </a:rPr>
              <a:t>saying, ‘If you had known in </a:t>
            </a:r>
            <a:r>
              <a:rPr lang="en-US" sz="3450" dirty="0">
                <a:effectLst>
                  <a:outerShdw blurRad="38100" dist="38100" dir="2700000" algn="tl">
                    <a:srgbClr val="000000">
                      <a:alpha val="43137"/>
                    </a:srgbClr>
                  </a:outerShdw>
                </a:effectLst>
              </a:rPr>
              <a:t>this day, </a:t>
            </a:r>
            <a:r>
              <a:rPr lang="en-US" sz="3450" dirty="0">
                <a:effectLst>
                  <a:outerShdw blurRad="38100" dist="38100" dir="2700000" algn="tl">
                    <a:srgbClr val="000000">
                      <a:alpha val="43137"/>
                    </a:srgbClr>
                  </a:outerShdw>
                </a:effectLst>
                <a:latin typeface="Calibri" panose="020F0502020204030204" pitchFamily="34" charset="0"/>
              </a:rPr>
              <a:t>even you, the things which make for peace! But now they have been hidden from your eyes. </a:t>
            </a:r>
            <a:r>
              <a:rPr lang="en-US" sz="3450" baseline="30000" dirty="0">
                <a:effectLst>
                  <a:outerShdw blurRad="38100" dist="38100" dir="2700000" algn="tl">
                    <a:srgbClr val="000000">
                      <a:alpha val="43137"/>
                    </a:srgbClr>
                  </a:outerShdw>
                </a:effectLst>
                <a:latin typeface="Calibri" panose="020F0502020204030204" pitchFamily="34" charset="0"/>
              </a:rPr>
              <a:t>43 </a:t>
            </a:r>
            <a:r>
              <a:rPr lang="en-US" sz="345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450" baseline="30000" dirty="0">
                <a:effectLst>
                  <a:outerShdw blurRad="38100" dist="38100" dir="2700000" algn="tl">
                    <a:srgbClr val="000000">
                      <a:alpha val="43137"/>
                    </a:srgbClr>
                  </a:outerShdw>
                </a:effectLst>
                <a:latin typeface="Calibri" panose="020F0502020204030204" pitchFamily="34" charset="0"/>
              </a:rPr>
              <a:t>44 </a:t>
            </a:r>
            <a:r>
              <a:rPr lang="en-US" sz="3450" dirty="0">
                <a:effectLst>
                  <a:outerShdw blurRad="38100" dist="38100" dir="2700000" algn="tl">
                    <a:srgbClr val="000000">
                      <a:alpha val="43137"/>
                    </a:srgbClr>
                  </a:outerShdw>
                </a:effectLst>
                <a:latin typeface="Calibri" panose="020F0502020204030204" pitchFamily="34" charset="0"/>
              </a:rPr>
              <a:t>and they will level you to the ground and your children within you, and </a:t>
            </a:r>
            <a:r>
              <a:rPr lang="en-US" sz="3450" b="1" u="sng" dirty="0">
                <a:solidFill>
                  <a:srgbClr val="FFFFCC"/>
                </a:solidFill>
                <a:effectLst>
                  <a:outerShdw blurRad="38100" dist="38100" dir="2700000" algn="tl">
                    <a:srgbClr val="000000">
                      <a:alpha val="43137"/>
                    </a:srgbClr>
                  </a:outerShdw>
                </a:effectLst>
              </a:rPr>
              <a:t>they will not leave in you one stone upon another</a:t>
            </a:r>
            <a:r>
              <a:rPr lang="en-US" sz="3450" dirty="0">
                <a:effectLst>
                  <a:outerShdw blurRad="38100" dist="38100" dir="2700000" algn="tl">
                    <a:srgbClr val="000000">
                      <a:alpha val="43137"/>
                    </a:srgbClr>
                  </a:outerShdw>
                </a:effectLst>
                <a:latin typeface="Calibri" panose="020F0502020204030204" pitchFamily="34" charset="0"/>
              </a:rPr>
              <a:t>, because you did not recognize the time of your visitation.’”</a:t>
            </a:r>
          </a:p>
        </p:txBody>
      </p:sp>
    </p:spTree>
    <p:extLst>
      <p:ext uri="{BB962C8B-B14F-4D97-AF65-F5344CB8AC3E}">
        <p14:creationId xmlns:p14="http://schemas.microsoft.com/office/powerpoint/2010/main" val="49970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Placeholder 4" descr="Temple Stones 03.jpg">
            <a:extLst>
              <a:ext uri="{FF2B5EF4-FFF2-40B4-BE49-F238E27FC236}">
                <a16:creationId xmlns:a16="http://schemas.microsoft.com/office/drawing/2014/main" id="{597CD29F-C3F0-49F1-AAF3-8D93BF26F16D}"/>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1812926" y="152400"/>
            <a:ext cx="5502275" cy="3200400"/>
          </a:xfrm>
        </p:spPr>
      </p:pic>
      <p:pic>
        <p:nvPicPr>
          <p:cNvPr id="2" name="Picture 1">
            <a:extLst>
              <a:ext uri="{FF2B5EF4-FFF2-40B4-BE49-F238E27FC236}">
                <a16:creationId xmlns:a16="http://schemas.microsoft.com/office/drawing/2014/main" id="{737CFA1D-B9BA-4A46-A9C9-CA814F37B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1" y="3505201"/>
            <a:ext cx="5502181" cy="320067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Placeholder 4" descr="temple stones.jpg">
            <a:extLst>
              <a:ext uri="{FF2B5EF4-FFF2-40B4-BE49-F238E27FC236}">
                <a16:creationId xmlns:a16="http://schemas.microsoft.com/office/drawing/2014/main" id="{7E031706-ADD2-47E0-8705-3F65804925D3}"/>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1800226" y="152400"/>
            <a:ext cx="4981575" cy="3200400"/>
          </a:xfrm>
        </p:spPr>
      </p:pic>
      <p:pic>
        <p:nvPicPr>
          <p:cNvPr id="2" name="Picture 1">
            <a:extLst>
              <a:ext uri="{FF2B5EF4-FFF2-40B4-BE49-F238E27FC236}">
                <a16:creationId xmlns:a16="http://schemas.microsoft.com/office/drawing/2014/main" id="{4FD1B538-F02D-459C-81B1-6660B5EFD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3429001"/>
            <a:ext cx="4981704" cy="320067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4C4DD-CFD6-4945-C15C-3E63C9FF30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306899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BC6AC-1898-A7D0-4F54-C25F8CF3CD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p:spPr>
      </p:pic>
    </p:spTree>
    <p:extLst>
      <p:ext uri="{BB962C8B-B14F-4D97-AF65-F5344CB8AC3E}">
        <p14:creationId xmlns:p14="http://schemas.microsoft.com/office/powerpoint/2010/main" val="1072005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1752418918"/>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4685652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1"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92080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45907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90705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34325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6:1-3</a:t>
            </a:r>
          </a:p>
          <a:p>
            <a:pPr marL="0" indent="0" algn="just">
              <a:lnSpc>
                <a:spcPct val="100000"/>
              </a:lnSpc>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Then the Lord said, “My Spirit shall not strive with man forever, because he also is flesh; nevertheless his days shall be one hundred and twenty years</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429140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Aft>
                <a:spcPts val="12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80251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35961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82277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6002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826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898777"/>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3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3246036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83611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FE9B9-DD69-A950-9C21-B03A765C25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a:lnSpc>
                <a:spcPct val="100000"/>
              </a:lnSpc>
              <a:spcBef>
                <a:spcPts val="0"/>
              </a:spcBef>
              <a:spcAft>
                <a:spcPts val="600"/>
              </a:spcAft>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3:21</a:t>
            </a:r>
          </a:p>
          <a:p>
            <a:pPr marL="0" indent="0" algn="ctr">
              <a:lnSpc>
                <a:spcPct val="100000"/>
              </a:lnSpc>
              <a:spcBef>
                <a:spcPts val="0"/>
              </a:spcBef>
              <a:spcAft>
                <a:spcPts val="600"/>
              </a:spcAft>
              <a:buNone/>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 to the Overcomers </a:t>
            </a:r>
          </a:p>
          <a:p>
            <a:pPr marL="0" indent="0" algn="just">
              <a:lnSpc>
                <a:spcPct val="100000"/>
              </a:lnSpc>
              <a:spcBef>
                <a:spcPts val="0"/>
              </a:spcBef>
              <a:spcAft>
                <a:spcPts val="1200"/>
              </a:spcAft>
              <a:buNone/>
              <a:defRPr/>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He who overcomes, I will grant to him to sit down with Me on My throne, as I also overcame and </a:t>
            </a:r>
            <a:r>
              <a:rPr lang="en-US" sz="3600" b="1" u="sng" dirty="0">
                <a:solidFill>
                  <a:srgbClr val="FFFFCC"/>
                </a:solidFill>
                <a:effectLst>
                  <a:outerShdw blurRad="38100" dist="38100" dir="2700000" algn="tl">
                    <a:srgbClr val="000000">
                      <a:alpha val="43137"/>
                    </a:srgbClr>
                  </a:outerShdw>
                </a:effectLst>
              </a:rPr>
              <a:t>sat down with My Father on His throne</a:t>
            </a:r>
            <a:r>
              <a:rPr lang="en-US" altLang="en-US" sz="3600" dirty="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944" y="3047999"/>
            <a:ext cx="2420112" cy="18288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541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6805" y="91440"/>
            <a:ext cx="8638390"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477000" y="4114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18368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31390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30967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“A second explanation is that this event may have occurred in A.D. 36. In that year, Vitellus became the new imperial legate of the Province of Syria, which included Judea. He deposed Pontius Pilate from his procuratorship in A.D. 36. Pilate’s successor, Marullus, did not arrive until A.D. 38. So there may have been a hiatus or a break between the deposing of Pilate and the arrival of the new procurator. It could very well be that the stoning of Stephen occurred during this time, which would have left the Sanhedrin without tight Roman oversight. A third explanation is that this was a mob scene, and mobs do not regard the rules of law.”</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176-77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81932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37230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542865615"/>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046538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717617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69488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591215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6837873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5128740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Fell asleep (60c)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1922164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asleep</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you will not grieve as do the rest who have no hope.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 .</a:t>
            </a:r>
          </a:p>
        </p:txBody>
      </p:sp>
    </p:spTree>
    <p:extLst>
      <p:ext uri="{BB962C8B-B14F-4D97-AF65-F5344CB8AC3E}">
        <p14:creationId xmlns:p14="http://schemas.microsoft.com/office/powerpoint/2010/main" val="2474473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have fallen asleep.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5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0851339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(6:8‒7:1)</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04500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16451617"/>
              </p:ext>
            </p:extLst>
          </p:nvPr>
        </p:nvGraphicFramePr>
        <p:xfrm>
          <a:off x="609600" y="175754"/>
          <a:ext cx="10972800" cy="6438406"/>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0566">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1"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27763195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16922940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65675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61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6906</TotalTime>
  <Words>3681</Words>
  <Application>Microsoft Office PowerPoint</Application>
  <PresentationFormat>Widescreen</PresentationFormat>
  <Paragraphs>444</Paragraphs>
  <Slides>90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Calibri Light</vt:lpstr>
      <vt:lpstr>Wingdings</vt:lpstr>
      <vt:lpstr>Office Theme</vt:lpstr>
      <vt:lpstr>PowerPoint Presentation</vt:lpstr>
      <vt:lpstr>PowerPoint Presentation</vt:lpstr>
      <vt:lpstr>PowerPoint Presentation</vt:lpstr>
      <vt:lpstr>Acts 6:8‒8:4 Stephen</vt:lpstr>
      <vt:lpstr>PowerPoint Presentation</vt:lpstr>
      <vt:lpstr>Acts 6:8‒8:4 Stephen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Tabernacle Diagram</vt:lpstr>
      <vt:lpstr>Ark of the Covenant</vt:lpstr>
      <vt:lpstr>PowerPoint Presentation</vt:lpstr>
      <vt:lpstr>PowerPoint Presentation</vt:lpstr>
      <vt:lpstr>PowerPoint Presentation</vt:lpstr>
      <vt:lpstr>PowerPoint Presentation</vt:lpstr>
      <vt:lpstr>PowerPoint Presentation</vt:lpstr>
      <vt:lpstr>PowerPoint Presentation</vt:lpstr>
      <vt:lpstr>ISRAEL’S FOUR TEMPLES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6:8‒8:4 Stephen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7:57-60 Stephen’s Death</vt:lpstr>
      <vt:lpstr>Acts 7:57-60 Stephen’s Death</vt:lpstr>
      <vt:lpstr>Acts 7:57-60 Stephen’s Death</vt:lpstr>
      <vt:lpstr>PowerPoint Presentation</vt:lpstr>
      <vt:lpstr>PowerPoint Presentation</vt:lpstr>
      <vt:lpstr>PowerPoint Presentation</vt:lpstr>
      <vt:lpstr>Acts 7:57-60 Stephen’s Death</vt:lpstr>
      <vt:lpstr>Acts 7:57-60 Stephen’s Death</vt:lpstr>
      <vt:lpstr>PowerPoint Presentation</vt:lpstr>
      <vt:lpstr>PowerPoint Presentation</vt:lpstr>
      <vt:lpstr>PowerPoint Presentation</vt:lpstr>
      <vt:lpstr>PowerPoint Presentation</vt:lpstr>
      <vt:lpstr>PowerPoint Presentation</vt:lpstr>
      <vt:lpstr>PowerPoint Presentation</vt:lpstr>
      <vt:lpstr>Conclusion</vt:lpstr>
      <vt:lpstr>Acts 6:8‒8:4 Stephen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038 Acts 7v17-60</dc:title>
  <dc:subject>ACTS</dc:subject>
  <dc:creator>A. Woods</dc:creator>
  <cp:lastModifiedBy>Jim McGowan</cp:lastModifiedBy>
  <cp:revision>788</cp:revision>
  <cp:lastPrinted>2024-01-09T22:06:07Z</cp:lastPrinted>
  <dcterms:created xsi:type="dcterms:W3CDTF">2009-01-10T23:45:31Z</dcterms:created>
  <dcterms:modified xsi:type="dcterms:W3CDTF">2024-02-07T13:28:47Z</dcterms:modified>
</cp:coreProperties>
</file>