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3.jpg" ContentType="image/jpeg"/>
  <Override PartName="/ppt/media/image7.jpg" ContentType="image/jpeg"/>
  <Override PartName="/ppt/media/image13.jpg" ContentType="image/jpeg"/>
  <Override PartName="/ppt/media/image15.jpg" ContentType="image/jpeg"/>
  <Override PartName="/ppt/media/image16.jpg" ContentType="image/jpeg"/>
  <Override PartName="/ppt/media/image18.jpg" ContentType="image/jpeg"/>
  <Override PartName="/ppt/media/image19.jpg" ContentType="image/jpeg"/>
  <Override PartName="/ppt/media/image20.jpg" ContentType="image/jpeg"/>
  <Override PartName="/ppt/media/image21.jpg" ContentType="image/jpeg"/>
  <Override PartName="/ppt/media/image24.jpg" ContentType="image/jpeg"/>
  <Override PartName="/ppt/media/image25.jpg" ContentType="image/jpeg"/>
  <Override PartName="/ppt/media/image26.jpg" ContentType="image/jpeg"/>
  <Override PartName="/ppt/media/image2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46"/>
  </p:notesMasterIdLst>
  <p:handoutMasterIdLst>
    <p:handoutMasterId r:id="rId47"/>
  </p:handoutMasterIdLst>
  <p:sldIdLst>
    <p:sldId id="315" r:id="rId2"/>
    <p:sldId id="265" r:id="rId3"/>
    <p:sldId id="257" r:id="rId4"/>
    <p:sldId id="268" r:id="rId5"/>
    <p:sldId id="270" r:id="rId6"/>
    <p:sldId id="269" r:id="rId7"/>
    <p:sldId id="271" r:id="rId8"/>
    <p:sldId id="272" r:id="rId9"/>
    <p:sldId id="274" r:id="rId10"/>
    <p:sldId id="275" r:id="rId11"/>
    <p:sldId id="273" r:id="rId12"/>
    <p:sldId id="278" r:id="rId13"/>
    <p:sldId id="276" r:id="rId14"/>
    <p:sldId id="314" r:id="rId15"/>
    <p:sldId id="277" r:id="rId16"/>
    <p:sldId id="313" r:id="rId17"/>
    <p:sldId id="283" r:id="rId18"/>
    <p:sldId id="291" r:id="rId19"/>
    <p:sldId id="292" r:id="rId20"/>
    <p:sldId id="293" r:id="rId21"/>
    <p:sldId id="294" r:id="rId22"/>
    <p:sldId id="295" r:id="rId23"/>
    <p:sldId id="296" r:id="rId24"/>
    <p:sldId id="297" r:id="rId25"/>
    <p:sldId id="298" r:id="rId26"/>
    <p:sldId id="299" r:id="rId27"/>
    <p:sldId id="286" r:id="rId28"/>
    <p:sldId id="287" r:id="rId29"/>
    <p:sldId id="288" r:id="rId30"/>
    <p:sldId id="289" r:id="rId31"/>
    <p:sldId id="300" r:id="rId32"/>
    <p:sldId id="290" r:id="rId33"/>
    <p:sldId id="301" r:id="rId34"/>
    <p:sldId id="302" r:id="rId35"/>
    <p:sldId id="303" r:id="rId36"/>
    <p:sldId id="304" r:id="rId37"/>
    <p:sldId id="305" r:id="rId38"/>
    <p:sldId id="306" r:id="rId39"/>
    <p:sldId id="307" r:id="rId40"/>
    <p:sldId id="308" r:id="rId41"/>
    <p:sldId id="309" r:id="rId42"/>
    <p:sldId id="310" r:id="rId43"/>
    <p:sldId id="311" r:id="rId44"/>
    <p:sldId id="26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94660"/>
  </p:normalViewPr>
  <p:slideViewPr>
    <p:cSldViewPr snapToGrid="0">
      <p:cViewPr varScale="1">
        <p:scale>
          <a:sx n="99" d="100"/>
          <a:sy n="99" d="100"/>
        </p:scale>
        <p:origin x="176" y="808"/>
      </p:cViewPr>
      <p:guideLst/>
    </p:cSldViewPr>
  </p:slideViewPr>
  <p:notesTextViewPr>
    <p:cViewPr>
      <p:scale>
        <a:sx n="1" d="1"/>
        <a:sy n="1" d="1"/>
      </p:scale>
      <p:origin x="0" y="0"/>
    </p:cViewPr>
  </p:notesTextViewPr>
  <p:notesViewPr>
    <p:cSldViewPr snapToGrid="0">
      <p:cViewPr varScale="1">
        <p:scale>
          <a:sx n="60" d="100"/>
          <a:sy n="60" d="100"/>
        </p:scale>
        <p:origin x="242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6C3D2F-5A05-4596-A225-FC14565701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39C051B-F26C-4470-B56C-092B4E1C4C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E9A1B5-1BE4-4CD6-80C4-143959F034D3}" type="datetimeFigureOut">
              <a:rPr lang="en-US" smtClean="0"/>
              <a:t>2/22/24</a:t>
            </a:fld>
            <a:endParaRPr lang="en-US" dirty="0"/>
          </a:p>
        </p:txBody>
      </p:sp>
      <p:sp>
        <p:nvSpPr>
          <p:cNvPr id="4" name="Footer Placeholder 3">
            <a:extLst>
              <a:ext uri="{FF2B5EF4-FFF2-40B4-BE49-F238E27FC236}">
                <a16:creationId xmlns:a16="http://schemas.microsoft.com/office/drawing/2014/main" id="{CD59DB8B-3A1C-4291-8A97-C19C5D31C3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E6310B9-42FE-4FE9-8C0B-5C7382DBB0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FCFFF0-B784-4FE7-8A38-F89DE294F830}" type="slidenum">
              <a:rPr lang="en-US" smtClean="0"/>
              <a:t>‹#›</a:t>
            </a:fld>
            <a:endParaRPr lang="en-US" dirty="0"/>
          </a:p>
        </p:txBody>
      </p:sp>
    </p:spTree>
    <p:extLst>
      <p:ext uri="{BB962C8B-B14F-4D97-AF65-F5344CB8AC3E}">
        <p14:creationId xmlns:p14="http://schemas.microsoft.com/office/powerpoint/2010/main" val="2101566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E6120A-21AF-4F12-ABAA-66A70823631B}" type="datetimeFigureOut">
              <a:rPr lang="en-US" smtClean="0"/>
              <a:t>2/22/24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8C672F-171E-46DC-915C-C7BCF99F5C42}" type="slidenum">
              <a:rPr lang="en-US" smtClean="0"/>
              <a:t>‹#›</a:t>
            </a:fld>
            <a:endParaRPr lang="en-US" dirty="0"/>
          </a:p>
        </p:txBody>
      </p:sp>
    </p:spTree>
    <p:extLst>
      <p:ext uri="{BB962C8B-B14F-4D97-AF65-F5344CB8AC3E}">
        <p14:creationId xmlns:p14="http://schemas.microsoft.com/office/powerpoint/2010/main" val="1958498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EF63B152-7103-4FFE-90AC-D94EB7F44A7E}" type="datetimeFigureOut">
              <a:rPr lang="en-US" smtClean="0"/>
              <a:t>2/22/24</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299DD5A9-4EF1-497E-92EF-2D23CF305E03}" type="slidenum">
              <a:rPr lang="en-US" smtClean="0"/>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05246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63B152-7103-4FFE-90AC-D94EB7F44A7E}" type="datetimeFigureOut">
              <a:rPr lang="en-US" smtClean="0"/>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9DD5A9-4EF1-497E-92EF-2D23CF305E03}" type="slidenum">
              <a:rPr lang="en-US" smtClean="0"/>
              <a:t>‹#›</a:t>
            </a:fld>
            <a:endParaRPr lang="en-US" dirty="0"/>
          </a:p>
        </p:txBody>
      </p:sp>
    </p:spTree>
    <p:extLst>
      <p:ext uri="{BB962C8B-B14F-4D97-AF65-F5344CB8AC3E}">
        <p14:creationId xmlns:p14="http://schemas.microsoft.com/office/powerpoint/2010/main" val="162219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63B152-7103-4FFE-90AC-D94EB7F44A7E}" type="datetimeFigureOut">
              <a:rPr lang="en-US" smtClean="0"/>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9DD5A9-4EF1-497E-92EF-2D23CF305E03}" type="slidenum">
              <a:rPr lang="en-US" smtClean="0"/>
              <a:t>‹#›</a:t>
            </a:fld>
            <a:endParaRPr lang="en-US" dirty="0"/>
          </a:p>
        </p:txBody>
      </p:sp>
    </p:spTree>
    <p:extLst>
      <p:ext uri="{BB962C8B-B14F-4D97-AF65-F5344CB8AC3E}">
        <p14:creationId xmlns:p14="http://schemas.microsoft.com/office/powerpoint/2010/main" val="3383596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63B152-7103-4FFE-90AC-D94EB7F44A7E}" type="datetimeFigureOut">
              <a:rPr lang="en-US" smtClean="0"/>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9DD5A9-4EF1-497E-92EF-2D23CF305E03}" type="slidenum">
              <a:rPr lang="en-US" smtClean="0"/>
              <a:t>‹#›</a:t>
            </a:fld>
            <a:endParaRPr lang="en-US" dirty="0"/>
          </a:p>
        </p:txBody>
      </p:sp>
    </p:spTree>
    <p:extLst>
      <p:ext uri="{BB962C8B-B14F-4D97-AF65-F5344CB8AC3E}">
        <p14:creationId xmlns:p14="http://schemas.microsoft.com/office/powerpoint/2010/main" val="2869611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EF63B152-7103-4FFE-90AC-D94EB7F44A7E}" type="datetimeFigureOut">
              <a:rPr lang="en-US" smtClean="0"/>
              <a:t>2/22/24</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299DD5A9-4EF1-497E-92EF-2D23CF305E03}" type="slidenum">
              <a:rPr lang="en-US" smtClean="0"/>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51319442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63B152-7103-4FFE-90AC-D94EB7F44A7E}" type="datetimeFigureOut">
              <a:rPr lang="en-US" smtClean="0"/>
              <a:t>2/22/24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9DD5A9-4EF1-497E-92EF-2D23CF305E03}" type="slidenum">
              <a:rPr lang="en-US" smtClean="0"/>
              <a:t>‹#›</a:t>
            </a:fld>
            <a:endParaRPr lang="en-US" dirty="0"/>
          </a:p>
        </p:txBody>
      </p:sp>
    </p:spTree>
    <p:extLst>
      <p:ext uri="{BB962C8B-B14F-4D97-AF65-F5344CB8AC3E}">
        <p14:creationId xmlns:p14="http://schemas.microsoft.com/office/powerpoint/2010/main" val="270027440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63B152-7103-4FFE-90AC-D94EB7F44A7E}" type="datetimeFigureOut">
              <a:rPr lang="en-US" smtClean="0"/>
              <a:t>2/22/24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9DD5A9-4EF1-497E-92EF-2D23CF305E03}" type="slidenum">
              <a:rPr lang="en-US" smtClean="0"/>
              <a:t>‹#›</a:t>
            </a:fld>
            <a:endParaRPr lang="en-US" dirty="0"/>
          </a:p>
        </p:txBody>
      </p:sp>
    </p:spTree>
    <p:extLst>
      <p:ext uri="{BB962C8B-B14F-4D97-AF65-F5344CB8AC3E}">
        <p14:creationId xmlns:p14="http://schemas.microsoft.com/office/powerpoint/2010/main" val="55832357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63B152-7103-4FFE-90AC-D94EB7F44A7E}" type="datetimeFigureOut">
              <a:rPr lang="en-US" smtClean="0"/>
              <a:t>2/22/24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9DD5A9-4EF1-497E-92EF-2D23CF305E03}" type="slidenum">
              <a:rPr lang="en-US" smtClean="0"/>
              <a:t>‹#›</a:t>
            </a:fld>
            <a:endParaRPr lang="en-US" dirty="0"/>
          </a:p>
        </p:txBody>
      </p:sp>
    </p:spTree>
    <p:extLst>
      <p:ext uri="{BB962C8B-B14F-4D97-AF65-F5344CB8AC3E}">
        <p14:creationId xmlns:p14="http://schemas.microsoft.com/office/powerpoint/2010/main" val="2849935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3B152-7103-4FFE-90AC-D94EB7F44A7E}" type="datetimeFigureOut">
              <a:rPr lang="en-US" smtClean="0"/>
              <a:t>2/22/24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9DD5A9-4EF1-497E-92EF-2D23CF305E03}" type="slidenum">
              <a:rPr lang="en-US" smtClean="0"/>
              <a:t>‹#›</a:t>
            </a:fld>
            <a:endParaRPr lang="en-US" dirty="0"/>
          </a:p>
        </p:txBody>
      </p:sp>
    </p:spTree>
    <p:extLst>
      <p:ext uri="{BB962C8B-B14F-4D97-AF65-F5344CB8AC3E}">
        <p14:creationId xmlns:p14="http://schemas.microsoft.com/office/powerpoint/2010/main" val="616351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EF63B152-7103-4FFE-90AC-D94EB7F44A7E}" type="datetimeFigureOut">
              <a:rPr lang="en-US" smtClean="0"/>
              <a:t>2/22/24</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299DD5A9-4EF1-497E-92EF-2D23CF305E03}"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88637214"/>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EF63B152-7103-4FFE-90AC-D94EB7F44A7E}" type="datetimeFigureOut">
              <a:rPr lang="en-US" smtClean="0"/>
              <a:t>2/22/24</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299DD5A9-4EF1-497E-92EF-2D23CF305E03}" type="slidenum">
              <a:rPr lang="en-US" smtClean="0"/>
              <a:t>‹#›</a:t>
            </a:fld>
            <a:endParaRPr lang="en-US" dirty="0"/>
          </a:p>
        </p:txBody>
      </p:sp>
    </p:spTree>
    <p:extLst>
      <p:ext uri="{BB962C8B-B14F-4D97-AF65-F5344CB8AC3E}">
        <p14:creationId xmlns:p14="http://schemas.microsoft.com/office/powerpoint/2010/main" val="753837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EF63B152-7103-4FFE-90AC-D94EB7F44A7E}" type="datetimeFigureOut">
              <a:rPr lang="en-US" smtClean="0"/>
              <a:t>2/22/24</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299DD5A9-4EF1-497E-92EF-2D23CF305E03}" type="slidenum">
              <a:rPr lang="en-US" smtClean="0"/>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1807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hyperlink" Target="http://www.shalominmessiah.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650E6-8FC3-F105-0802-979AD9FB4565}"/>
              </a:ext>
            </a:extLst>
          </p:cNvPr>
          <p:cNvSpPr>
            <a:spLocks noGrp="1"/>
          </p:cNvSpPr>
          <p:nvPr>
            <p:ph type="ctrTitle"/>
          </p:nvPr>
        </p:nvSpPr>
        <p:spPr/>
        <p:txBody>
          <a:bodyPr/>
          <a:lstStyle/>
          <a:p>
            <a:r>
              <a:rPr lang="en-US" dirty="0"/>
              <a:t>THE BELIEVER’S RESPONSE AFTER OCTOBER 7, 2023</a:t>
            </a:r>
          </a:p>
        </p:txBody>
      </p:sp>
      <p:sp>
        <p:nvSpPr>
          <p:cNvPr id="3" name="Subtitle 2">
            <a:extLst>
              <a:ext uri="{FF2B5EF4-FFF2-40B4-BE49-F238E27FC236}">
                <a16:creationId xmlns:a16="http://schemas.microsoft.com/office/drawing/2014/main" id="{A7364E0A-9C18-52F8-C259-1301B55B1A1D}"/>
              </a:ext>
            </a:extLst>
          </p:cNvPr>
          <p:cNvSpPr>
            <a:spLocks noGrp="1"/>
          </p:cNvSpPr>
          <p:nvPr>
            <p:ph type="subTitle" idx="1"/>
          </p:nvPr>
        </p:nvSpPr>
        <p:spPr/>
        <p:txBody>
          <a:bodyPr>
            <a:normAutofit lnSpcReduction="10000"/>
          </a:bodyPr>
          <a:lstStyle/>
          <a:p>
            <a:r>
              <a:rPr lang="en-US" dirty="0"/>
              <a:t>OLIVIER MELNICK</a:t>
            </a:r>
          </a:p>
          <a:p>
            <a:r>
              <a:rPr lang="en-US" dirty="0"/>
              <a:t>SHALOM IN MESIAH MINISTREIS</a:t>
            </a:r>
          </a:p>
        </p:txBody>
      </p:sp>
    </p:spTree>
    <p:extLst>
      <p:ext uri="{BB962C8B-B14F-4D97-AF65-F5344CB8AC3E}">
        <p14:creationId xmlns:p14="http://schemas.microsoft.com/office/powerpoint/2010/main" val="2010272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6" name="TextBox 5">
            <a:extLst>
              <a:ext uri="{FF2B5EF4-FFF2-40B4-BE49-F238E27FC236}">
                <a16:creationId xmlns:a16="http://schemas.microsoft.com/office/drawing/2014/main" id="{51CA1257-66A3-465A-A773-E2D1F421929F}"/>
              </a:ext>
            </a:extLst>
          </p:cNvPr>
          <p:cNvSpPr txBox="1"/>
          <p:nvPr/>
        </p:nvSpPr>
        <p:spPr>
          <a:xfrm>
            <a:off x="2779470" y="916075"/>
            <a:ext cx="9308800" cy="1446550"/>
          </a:xfrm>
          <a:prstGeom prst="rect">
            <a:avLst/>
          </a:prstGeom>
          <a:noFill/>
        </p:spPr>
        <p:txBody>
          <a:bodyPr wrap="square" rtlCol="0">
            <a:spAutoFit/>
          </a:bodyPr>
          <a:lstStyle/>
          <a:p>
            <a:r>
              <a:rPr lang="en-US" sz="4000" b="0" dirty="0">
                <a:solidFill>
                  <a:srgbClr val="FFC000"/>
                </a:solidFill>
                <a:effectLst/>
                <a:latin typeface="Bodoni MT" panose="02070603080606020203" pitchFamily="18" charset="77"/>
              </a:rPr>
              <a:t>WHO WERE THE BYSTANDERS?</a:t>
            </a:r>
          </a:p>
          <a:p>
            <a:r>
              <a:rPr lang="en-US" sz="4800" i="1" dirty="0">
                <a:latin typeface="Bodoni MT" panose="02070603080606020203" pitchFamily="18" charset="77"/>
              </a:rPr>
              <a:t>Summer of 1942, Paris, France</a:t>
            </a:r>
          </a:p>
        </p:txBody>
      </p:sp>
      <p:sp>
        <p:nvSpPr>
          <p:cNvPr id="4" name="TextBox 3">
            <a:extLst>
              <a:ext uri="{FF2B5EF4-FFF2-40B4-BE49-F238E27FC236}">
                <a16:creationId xmlns:a16="http://schemas.microsoft.com/office/drawing/2014/main" id="{C2755D58-FD0E-0390-DA63-CB36DF5DCE55}"/>
              </a:ext>
            </a:extLst>
          </p:cNvPr>
          <p:cNvSpPr txBox="1"/>
          <p:nvPr/>
        </p:nvSpPr>
        <p:spPr>
          <a:xfrm>
            <a:off x="1774437" y="80387"/>
            <a:ext cx="10152953" cy="1015663"/>
          </a:xfrm>
          <a:prstGeom prst="rect">
            <a:avLst/>
          </a:prstGeom>
          <a:noFill/>
        </p:spPr>
        <p:txBody>
          <a:bodyPr wrap="square">
            <a:spAutoFit/>
          </a:bodyPr>
          <a:lstStyle/>
          <a:p>
            <a:pPr algn="ctr"/>
            <a:r>
              <a:rPr lang="en-US" sz="6000" b="1" dirty="0">
                <a:latin typeface="Bodoni MT" panose="02070603080606020203" pitchFamily="18" charset="0"/>
              </a:rPr>
              <a:t>REDEEMING THE </a:t>
            </a:r>
            <a:r>
              <a:rPr lang="en-US" sz="6000" b="1" dirty="0">
                <a:solidFill>
                  <a:srgbClr val="FF0000"/>
                </a:solidFill>
                <a:latin typeface="Bodoni MT" panose="02070603080606020203" pitchFamily="18" charset="0"/>
              </a:rPr>
              <a:t>PAST</a:t>
            </a:r>
            <a:endParaRPr lang="en-US" sz="6000" dirty="0">
              <a:solidFill>
                <a:srgbClr val="FF0000"/>
              </a:solidFill>
            </a:endParaRPr>
          </a:p>
        </p:txBody>
      </p:sp>
      <p:pic>
        <p:nvPicPr>
          <p:cNvPr id="9" name="Picture 8" descr="A group of soldiers in uniform&#10;&#10;Description automatically generated">
            <a:extLst>
              <a:ext uri="{FF2B5EF4-FFF2-40B4-BE49-F238E27FC236}">
                <a16:creationId xmlns:a16="http://schemas.microsoft.com/office/drawing/2014/main" id="{048E460C-3817-E5F0-2F34-2993F8EEF7CC}"/>
              </a:ext>
            </a:extLst>
          </p:cNvPr>
          <p:cNvPicPr>
            <a:picLocks noChangeAspect="1"/>
          </p:cNvPicPr>
          <p:nvPr/>
        </p:nvPicPr>
        <p:blipFill rotWithShape="1">
          <a:blip r:embed="rId2">
            <a:extLst>
              <a:ext uri="{28A0092B-C50C-407E-A947-70E740481C1C}">
                <a14:useLocalDpi xmlns:a14="http://schemas.microsoft.com/office/drawing/2010/main" val="0"/>
              </a:ext>
            </a:extLst>
          </a:blip>
          <a:srcRect l="22961" r="12700"/>
          <a:stretch/>
        </p:blipFill>
        <p:spPr>
          <a:xfrm>
            <a:off x="2923672" y="2294773"/>
            <a:ext cx="4307307" cy="4401205"/>
          </a:xfrm>
          <a:prstGeom prst="rect">
            <a:avLst/>
          </a:prstGeom>
        </p:spPr>
      </p:pic>
      <p:sp>
        <p:nvSpPr>
          <p:cNvPr id="10" name="TextBox 9">
            <a:extLst>
              <a:ext uri="{FF2B5EF4-FFF2-40B4-BE49-F238E27FC236}">
                <a16:creationId xmlns:a16="http://schemas.microsoft.com/office/drawing/2014/main" id="{F2C56A2E-9DEF-B664-DE6B-D4F34741D37C}"/>
              </a:ext>
            </a:extLst>
          </p:cNvPr>
          <p:cNvSpPr txBox="1"/>
          <p:nvPr/>
        </p:nvSpPr>
        <p:spPr>
          <a:xfrm>
            <a:off x="7383520" y="2479438"/>
            <a:ext cx="4552209" cy="4031873"/>
          </a:xfrm>
          <a:prstGeom prst="rect">
            <a:avLst/>
          </a:prstGeom>
          <a:noFill/>
        </p:spPr>
        <p:txBody>
          <a:bodyPr wrap="square" rtlCol="0">
            <a:spAutoFit/>
          </a:bodyPr>
          <a:lstStyle/>
          <a:p>
            <a:r>
              <a:rPr lang="en-US" sz="3200" i="1" dirty="0">
                <a:latin typeface="Bodoni MT" panose="02070603080606020203" pitchFamily="18" charset="77"/>
              </a:rPr>
              <a:t>Gestapo officers came to get Maurice at his home. </a:t>
            </a:r>
          </a:p>
          <a:p>
            <a:r>
              <a:rPr lang="en-US" sz="3200" i="1" dirty="0">
                <a:latin typeface="Bodoni MT" panose="02070603080606020203" pitchFamily="18" charset="77"/>
              </a:rPr>
              <a:t>Maurice complied, promising to his family that he’d be back soon.</a:t>
            </a:r>
          </a:p>
          <a:p>
            <a:r>
              <a:rPr lang="en-US" sz="3200" i="1" dirty="0">
                <a:latin typeface="Bodoni MT" panose="02070603080606020203" pitchFamily="18" charset="77"/>
              </a:rPr>
              <a:t>He disappeared in the smokestacks of Auschwitz and never returned.</a:t>
            </a:r>
            <a:endParaRPr lang="en-US" sz="3200" dirty="0"/>
          </a:p>
        </p:txBody>
      </p:sp>
    </p:spTree>
    <p:extLst>
      <p:ext uri="{BB962C8B-B14F-4D97-AF65-F5344CB8AC3E}">
        <p14:creationId xmlns:p14="http://schemas.microsoft.com/office/powerpoint/2010/main" val="728832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6" name="TextBox 5">
            <a:extLst>
              <a:ext uri="{FF2B5EF4-FFF2-40B4-BE49-F238E27FC236}">
                <a16:creationId xmlns:a16="http://schemas.microsoft.com/office/drawing/2014/main" id="{51CA1257-66A3-465A-A773-E2D1F421929F}"/>
              </a:ext>
            </a:extLst>
          </p:cNvPr>
          <p:cNvSpPr txBox="1"/>
          <p:nvPr/>
        </p:nvSpPr>
        <p:spPr>
          <a:xfrm>
            <a:off x="2779470" y="1048425"/>
            <a:ext cx="9308800" cy="707886"/>
          </a:xfrm>
          <a:prstGeom prst="rect">
            <a:avLst/>
          </a:prstGeom>
          <a:noFill/>
        </p:spPr>
        <p:txBody>
          <a:bodyPr wrap="square" rtlCol="0">
            <a:spAutoFit/>
          </a:bodyPr>
          <a:lstStyle/>
          <a:p>
            <a:r>
              <a:rPr lang="en-US" sz="4000" b="0" dirty="0">
                <a:solidFill>
                  <a:srgbClr val="FFC000"/>
                </a:solidFill>
                <a:effectLst/>
                <a:latin typeface="Bodoni MT" panose="02070603080606020203" pitchFamily="18" charset="77"/>
              </a:rPr>
              <a:t>WHO WERE THE BYSTANDERS?</a:t>
            </a:r>
          </a:p>
        </p:txBody>
      </p:sp>
      <p:sp>
        <p:nvSpPr>
          <p:cNvPr id="4" name="TextBox 3">
            <a:extLst>
              <a:ext uri="{FF2B5EF4-FFF2-40B4-BE49-F238E27FC236}">
                <a16:creationId xmlns:a16="http://schemas.microsoft.com/office/drawing/2014/main" id="{C2755D58-FD0E-0390-DA63-CB36DF5DCE55}"/>
              </a:ext>
            </a:extLst>
          </p:cNvPr>
          <p:cNvSpPr txBox="1"/>
          <p:nvPr/>
        </p:nvSpPr>
        <p:spPr>
          <a:xfrm>
            <a:off x="1774437" y="80387"/>
            <a:ext cx="10152953" cy="1015663"/>
          </a:xfrm>
          <a:prstGeom prst="rect">
            <a:avLst/>
          </a:prstGeom>
          <a:noFill/>
        </p:spPr>
        <p:txBody>
          <a:bodyPr wrap="square">
            <a:spAutoFit/>
          </a:bodyPr>
          <a:lstStyle/>
          <a:p>
            <a:pPr algn="ctr"/>
            <a:r>
              <a:rPr lang="en-US" sz="6000" b="1" dirty="0">
                <a:latin typeface="Bodoni MT" panose="02070603080606020203" pitchFamily="18" charset="0"/>
              </a:rPr>
              <a:t>REDEEMING THE </a:t>
            </a:r>
            <a:r>
              <a:rPr lang="en-US" sz="6000" b="1" dirty="0">
                <a:solidFill>
                  <a:srgbClr val="FF0000"/>
                </a:solidFill>
                <a:latin typeface="Bodoni MT" panose="02070603080606020203" pitchFamily="18" charset="0"/>
              </a:rPr>
              <a:t>PAST</a:t>
            </a:r>
            <a:endParaRPr lang="en-US" sz="6000" dirty="0">
              <a:solidFill>
                <a:srgbClr val="FF0000"/>
              </a:solidFill>
            </a:endParaRPr>
          </a:p>
        </p:txBody>
      </p:sp>
      <p:pic>
        <p:nvPicPr>
          <p:cNvPr id="10" name="Picture 9" descr="A black and white photo of people&#10;&#10;Description automatically generated">
            <a:extLst>
              <a:ext uri="{FF2B5EF4-FFF2-40B4-BE49-F238E27FC236}">
                <a16:creationId xmlns:a16="http://schemas.microsoft.com/office/drawing/2014/main" id="{AD8AAD6F-1E3C-19C3-1DA0-0C766EE99911}"/>
              </a:ext>
            </a:extLst>
          </p:cNvPr>
          <p:cNvPicPr>
            <a:picLocks noChangeAspect="1"/>
          </p:cNvPicPr>
          <p:nvPr/>
        </p:nvPicPr>
        <p:blipFill rotWithShape="1">
          <a:blip r:embed="rId2">
            <a:extLst>
              <a:ext uri="{28A0092B-C50C-407E-A947-70E740481C1C}">
                <a14:useLocalDpi xmlns:a14="http://schemas.microsoft.com/office/drawing/2010/main" val="0"/>
              </a:ext>
            </a:extLst>
          </a:blip>
          <a:srcRect l="5503" t="14035" r="8414" b="17193"/>
          <a:stretch/>
        </p:blipFill>
        <p:spPr>
          <a:xfrm>
            <a:off x="3025377" y="1785414"/>
            <a:ext cx="2737749" cy="3888397"/>
          </a:xfrm>
          <a:prstGeom prst="rect">
            <a:avLst/>
          </a:prstGeom>
        </p:spPr>
      </p:pic>
      <p:pic>
        <p:nvPicPr>
          <p:cNvPr id="12" name="Picture 11" descr="A newspaper with a list of numbers&#10;&#10;Description automatically generated with medium confidence">
            <a:extLst>
              <a:ext uri="{FF2B5EF4-FFF2-40B4-BE49-F238E27FC236}">
                <a16:creationId xmlns:a16="http://schemas.microsoft.com/office/drawing/2014/main" id="{65963B29-BB8C-AB4D-302E-607948290A34}"/>
              </a:ext>
            </a:extLst>
          </p:cNvPr>
          <p:cNvPicPr>
            <a:picLocks noChangeAspect="1"/>
          </p:cNvPicPr>
          <p:nvPr/>
        </p:nvPicPr>
        <p:blipFill rotWithShape="1">
          <a:blip r:embed="rId3">
            <a:extLst>
              <a:ext uri="{28A0092B-C50C-407E-A947-70E740481C1C}">
                <a14:useLocalDpi xmlns:a14="http://schemas.microsoft.com/office/drawing/2010/main" val="0"/>
              </a:ext>
            </a:extLst>
          </a:blip>
          <a:srcRect l="25787" b="17135"/>
          <a:stretch/>
        </p:blipFill>
        <p:spPr>
          <a:xfrm rot="16200000">
            <a:off x="7601240" y="1388047"/>
            <a:ext cx="2862839" cy="5682919"/>
          </a:xfrm>
          <a:prstGeom prst="rect">
            <a:avLst/>
          </a:prstGeom>
        </p:spPr>
      </p:pic>
      <p:pic>
        <p:nvPicPr>
          <p:cNvPr id="13" name="Picture 12" descr="A newspaper with a list of numbers&#10;&#10;Description automatically generated with medium confidence">
            <a:extLst>
              <a:ext uri="{FF2B5EF4-FFF2-40B4-BE49-F238E27FC236}">
                <a16:creationId xmlns:a16="http://schemas.microsoft.com/office/drawing/2014/main" id="{D818343A-DD0B-9E50-DF44-6A0C171AE52F}"/>
              </a:ext>
            </a:extLst>
          </p:cNvPr>
          <p:cNvPicPr>
            <a:picLocks noChangeAspect="1"/>
          </p:cNvPicPr>
          <p:nvPr/>
        </p:nvPicPr>
        <p:blipFill rotWithShape="1">
          <a:blip r:embed="rId3">
            <a:extLst>
              <a:ext uri="{28A0092B-C50C-407E-A947-70E740481C1C}">
                <a14:useLocalDpi xmlns:a14="http://schemas.microsoft.com/office/drawing/2010/main" val="0"/>
              </a:ext>
            </a:extLst>
          </a:blip>
          <a:srcRect l="45054" t="7662" r="50807" b="38609"/>
          <a:stretch/>
        </p:blipFill>
        <p:spPr>
          <a:xfrm rot="16200000">
            <a:off x="7258080" y="1698863"/>
            <a:ext cx="383336" cy="8848741"/>
          </a:xfrm>
          <a:prstGeom prst="rect">
            <a:avLst/>
          </a:prstGeom>
        </p:spPr>
      </p:pic>
      <p:sp>
        <p:nvSpPr>
          <p:cNvPr id="14" name="Left Arrow 13">
            <a:extLst>
              <a:ext uri="{FF2B5EF4-FFF2-40B4-BE49-F238E27FC236}">
                <a16:creationId xmlns:a16="http://schemas.microsoft.com/office/drawing/2014/main" id="{55C7B150-8DB1-583A-C30E-2300751661E6}"/>
              </a:ext>
            </a:extLst>
          </p:cNvPr>
          <p:cNvSpPr/>
          <p:nvPr/>
        </p:nvSpPr>
        <p:spPr>
          <a:xfrm rot="14565472">
            <a:off x="6778830" y="3942368"/>
            <a:ext cx="1211642" cy="58954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620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6" name="TextBox 5">
            <a:extLst>
              <a:ext uri="{FF2B5EF4-FFF2-40B4-BE49-F238E27FC236}">
                <a16:creationId xmlns:a16="http://schemas.microsoft.com/office/drawing/2014/main" id="{51CA1257-66A3-465A-A773-E2D1F421929F}"/>
              </a:ext>
            </a:extLst>
          </p:cNvPr>
          <p:cNvSpPr txBox="1"/>
          <p:nvPr/>
        </p:nvSpPr>
        <p:spPr>
          <a:xfrm>
            <a:off x="2779470" y="1048425"/>
            <a:ext cx="9308800" cy="1446550"/>
          </a:xfrm>
          <a:prstGeom prst="rect">
            <a:avLst/>
          </a:prstGeom>
          <a:noFill/>
        </p:spPr>
        <p:txBody>
          <a:bodyPr wrap="square" rtlCol="0">
            <a:spAutoFit/>
          </a:bodyPr>
          <a:lstStyle/>
          <a:p>
            <a:r>
              <a:rPr lang="en-US" sz="4000" b="0" dirty="0">
                <a:solidFill>
                  <a:srgbClr val="FFC000"/>
                </a:solidFill>
                <a:effectLst/>
                <a:latin typeface="Bodoni MT" panose="02070603080606020203" pitchFamily="18" charset="77"/>
              </a:rPr>
              <a:t>WHO WERE THE BYSTANDERS?</a:t>
            </a:r>
          </a:p>
          <a:p>
            <a:r>
              <a:rPr lang="en-US" sz="4800" i="1" dirty="0">
                <a:latin typeface="Bodoni MT" panose="02070603080606020203" pitchFamily="18" charset="77"/>
              </a:rPr>
              <a:t>Summer of 1942, Paris, France</a:t>
            </a:r>
          </a:p>
        </p:txBody>
      </p:sp>
      <p:sp>
        <p:nvSpPr>
          <p:cNvPr id="4" name="TextBox 3">
            <a:extLst>
              <a:ext uri="{FF2B5EF4-FFF2-40B4-BE49-F238E27FC236}">
                <a16:creationId xmlns:a16="http://schemas.microsoft.com/office/drawing/2014/main" id="{C2755D58-FD0E-0390-DA63-CB36DF5DCE55}"/>
              </a:ext>
            </a:extLst>
          </p:cNvPr>
          <p:cNvSpPr txBox="1"/>
          <p:nvPr/>
        </p:nvSpPr>
        <p:spPr>
          <a:xfrm>
            <a:off x="1774437" y="80387"/>
            <a:ext cx="10152953" cy="1015663"/>
          </a:xfrm>
          <a:prstGeom prst="rect">
            <a:avLst/>
          </a:prstGeom>
          <a:noFill/>
        </p:spPr>
        <p:txBody>
          <a:bodyPr wrap="square">
            <a:spAutoFit/>
          </a:bodyPr>
          <a:lstStyle/>
          <a:p>
            <a:pPr algn="ctr"/>
            <a:r>
              <a:rPr lang="en-US" sz="6000" b="1" dirty="0">
                <a:latin typeface="Bodoni MT" panose="02070603080606020203" pitchFamily="18" charset="0"/>
              </a:rPr>
              <a:t>REDEEMING THE </a:t>
            </a:r>
            <a:r>
              <a:rPr lang="en-US" sz="6000" b="1" dirty="0">
                <a:solidFill>
                  <a:srgbClr val="FF0000"/>
                </a:solidFill>
                <a:latin typeface="Bodoni MT" panose="02070603080606020203" pitchFamily="18" charset="0"/>
              </a:rPr>
              <a:t>PAST</a:t>
            </a:r>
            <a:endParaRPr lang="en-US" sz="6000" dirty="0">
              <a:solidFill>
                <a:srgbClr val="FF0000"/>
              </a:solidFill>
            </a:endParaRPr>
          </a:p>
        </p:txBody>
      </p:sp>
      <p:pic>
        <p:nvPicPr>
          <p:cNvPr id="8" name="Picture 7" descr="A person opening a window blinds&#10;&#10;Description automatically generated">
            <a:extLst>
              <a:ext uri="{FF2B5EF4-FFF2-40B4-BE49-F238E27FC236}">
                <a16:creationId xmlns:a16="http://schemas.microsoft.com/office/drawing/2014/main" id="{D04E1AEA-B474-BB25-1675-9720DDC45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705" y="2511909"/>
            <a:ext cx="7724274" cy="4344904"/>
          </a:xfrm>
          <a:prstGeom prst="rect">
            <a:avLst/>
          </a:prstGeom>
        </p:spPr>
      </p:pic>
    </p:spTree>
    <p:extLst>
      <p:ext uri="{BB962C8B-B14F-4D97-AF65-F5344CB8AC3E}">
        <p14:creationId xmlns:p14="http://schemas.microsoft.com/office/powerpoint/2010/main" val="802585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6" name="TextBox 5">
            <a:extLst>
              <a:ext uri="{FF2B5EF4-FFF2-40B4-BE49-F238E27FC236}">
                <a16:creationId xmlns:a16="http://schemas.microsoft.com/office/drawing/2014/main" id="{51CA1257-66A3-465A-A773-E2D1F421929F}"/>
              </a:ext>
            </a:extLst>
          </p:cNvPr>
          <p:cNvSpPr txBox="1"/>
          <p:nvPr/>
        </p:nvSpPr>
        <p:spPr>
          <a:xfrm>
            <a:off x="2779470" y="1048425"/>
            <a:ext cx="9308800" cy="6494085"/>
          </a:xfrm>
          <a:prstGeom prst="rect">
            <a:avLst/>
          </a:prstGeom>
          <a:noFill/>
        </p:spPr>
        <p:txBody>
          <a:bodyPr wrap="square" rtlCol="0">
            <a:spAutoFit/>
          </a:bodyPr>
          <a:lstStyle/>
          <a:p>
            <a:r>
              <a:rPr lang="en-US" sz="4000" b="0" dirty="0">
                <a:solidFill>
                  <a:srgbClr val="FFC000"/>
                </a:solidFill>
                <a:effectLst/>
                <a:latin typeface="Bodoni MT" panose="02070603080606020203" pitchFamily="18" charset="77"/>
              </a:rPr>
              <a:t>POSSIBLE REASONS TO BE</a:t>
            </a:r>
          </a:p>
          <a:p>
            <a:r>
              <a:rPr lang="en-US" sz="4000" dirty="0">
                <a:solidFill>
                  <a:srgbClr val="FFC000"/>
                </a:solidFill>
                <a:latin typeface="Bodoni MT" panose="02070603080606020203" pitchFamily="18" charset="77"/>
              </a:rPr>
              <a:t>A </a:t>
            </a:r>
            <a:r>
              <a:rPr lang="en-US" sz="4000" b="0" dirty="0">
                <a:solidFill>
                  <a:srgbClr val="FFC000"/>
                </a:solidFill>
                <a:effectLst/>
                <a:latin typeface="Bodoni MT" panose="02070603080606020203" pitchFamily="18" charset="77"/>
              </a:rPr>
              <a:t>BYSTANDER</a:t>
            </a:r>
          </a:p>
          <a:p>
            <a:r>
              <a:rPr lang="en-US" sz="4800" i="1" dirty="0">
                <a:latin typeface="Bodoni MT" panose="02070603080606020203" pitchFamily="18" charset="77"/>
              </a:rPr>
              <a:t>• Fear</a:t>
            </a:r>
          </a:p>
          <a:p>
            <a:r>
              <a:rPr lang="en-US" sz="4800" i="1" dirty="0">
                <a:latin typeface="Bodoni MT" panose="02070603080606020203" pitchFamily="18" charset="77"/>
              </a:rPr>
              <a:t>• Feeling powerless</a:t>
            </a:r>
          </a:p>
          <a:p>
            <a:r>
              <a:rPr lang="en-US" sz="4800" i="1" dirty="0">
                <a:latin typeface="Bodoni MT" panose="02070603080606020203" pitchFamily="18" charset="77"/>
              </a:rPr>
              <a:t>• Protecting family</a:t>
            </a:r>
          </a:p>
          <a:p>
            <a:r>
              <a:rPr lang="en-US" sz="4800" i="1" dirty="0">
                <a:latin typeface="Bodoni MT" panose="02070603080606020203" pitchFamily="18" charset="77"/>
              </a:rPr>
              <a:t>• Greed</a:t>
            </a:r>
          </a:p>
          <a:p>
            <a:r>
              <a:rPr lang="en-US" sz="4800" i="1" dirty="0">
                <a:latin typeface="Bodoni MT" panose="02070603080606020203" pitchFamily="18" charset="77"/>
              </a:rPr>
              <a:t>• Hatred of Jews</a:t>
            </a:r>
          </a:p>
          <a:p>
            <a:endParaRPr lang="en-US" sz="4800" i="1" dirty="0">
              <a:latin typeface="Bodoni MT" panose="02070603080606020203" pitchFamily="18" charset="77"/>
            </a:endParaRPr>
          </a:p>
          <a:p>
            <a:endParaRPr lang="en-US" sz="4800" i="1" dirty="0">
              <a:latin typeface="Bodoni MT" panose="02070603080606020203" pitchFamily="18" charset="77"/>
            </a:endParaRPr>
          </a:p>
        </p:txBody>
      </p:sp>
      <p:sp>
        <p:nvSpPr>
          <p:cNvPr id="4" name="TextBox 3">
            <a:extLst>
              <a:ext uri="{FF2B5EF4-FFF2-40B4-BE49-F238E27FC236}">
                <a16:creationId xmlns:a16="http://schemas.microsoft.com/office/drawing/2014/main" id="{C2755D58-FD0E-0390-DA63-CB36DF5DCE55}"/>
              </a:ext>
            </a:extLst>
          </p:cNvPr>
          <p:cNvSpPr txBox="1"/>
          <p:nvPr/>
        </p:nvSpPr>
        <p:spPr>
          <a:xfrm>
            <a:off x="1774437" y="80387"/>
            <a:ext cx="10152953" cy="1015663"/>
          </a:xfrm>
          <a:prstGeom prst="rect">
            <a:avLst/>
          </a:prstGeom>
          <a:noFill/>
        </p:spPr>
        <p:txBody>
          <a:bodyPr wrap="square">
            <a:spAutoFit/>
          </a:bodyPr>
          <a:lstStyle/>
          <a:p>
            <a:pPr algn="ctr"/>
            <a:r>
              <a:rPr lang="en-US" sz="6000" b="1" dirty="0">
                <a:latin typeface="Bodoni MT" panose="02070603080606020203" pitchFamily="18" charset="0"/>
              </a:rPr>
              <a:t>REDEEMING THE </a:t>
            </a:r>
            <a:r>
              <a:rPr lang="en-US" sz="6000" b="1" dirty="0">
                <a:solidFill>
                  <a:srgbClr val="FF0000"/>
                </a:solidFill>
                <a:latin typeface="Bodoni MT" panose="02070603080606020203" pitchFamily="18" charset="0"/>
              </a:rPr>
              <a:t>PAST</a:t>
            </a:r>
            <a:endParaRPr lang="en-US" sz="6000" dirty="0">
              <a:solidFill>
                <a:srgbClr val="FF0000"/>
              </a:solidFill>
            </a:endParaRPr>
          </a:p>
        </p:txBody>
      </p:sp>
    </p:spTree>
    <p:extLst>
      <p:ext uri="{BB962C8B-B14F-4D97-AF65-F5344CB8AC3E}">
        <p14:creationId xmlns:p14="http://schemas.microsoft.com/office/powerpoint/2010/main" val="1997752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2222306" y="546917"/>
            <a:ext cx="10152953" cy="1015663"/>
          </a:xfrm>
          <a:prstGeom prst="rect">
            <a:avLst/>
          </a:prstGeom>
          <a:noFill/>
        </p:spPr>
        <p:txBody>
          <a:bodyPr wrap="square">
            <a:spAutoFit/>
          </a:bodyPr>
          <a:lstStyle/>
          <a:p>
            <a:pPr algn="ctr"/>
            <a:r>
              <a:rPr lang="en-US" sz="6000" b="1" dirty="0">
                <a:latin typeface="Bodoni MT" panose="02070603080606020203" pitchFamily="18" charset="0"/>
              </a:rPr>
              <a:t>DO NOT BE A BYSTANDER!</a:t>
            </a:r>
            <a:endParaRPr lang="en-US" sz="6000" dirty="0">
              <a:solidFill>
                <a:srgbClr val="FF0000"/>
              </a:solidFill>
            </a:endParaRPr>
          </a:p>
        </p:txBody>
      </p:sp>
      <p:pic>
        <p:nvPicPr>
          <p:cNvPr id="2" name="PaintOver ASemitic TV AD">
            <a:hlinkClick r:id="" action="ppaction://media"/>
            <a:extLst>
              <a:ext uri="{FF2B5EF4-FFF2-40B4-BE49-F238E27FC236}">
                <a16:creationId xmlns:a16="http://schemas.microsoft.com/office/drawing/2014/main" id="{D467F423-7F21-F7A6-DC80-830C76D03F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5914" b="15969"/>
          <a:stretch/>
        </p:blipFill>
        <p:spPr>
          <a:xfrm>
            <a:off x="0" y="2187732"/>
            <a:ext cx="12188825" cy="4670268"/>
          </a:xfrm>
          <a:prstGeom prst="rect">
            <a:avLst/>
          </a:prstGeom>
        </p:spPr>
      </p:pic>
    </p:spTree>
    <p:extLst>
      <p:ext uri="{BB962C8B-B14F-4D97-AF65-F5344CB8AC3E}">
        <p14:creationId xmlns:p14="http://schemas.microsoft.com/office/powerpoint/2010/main" val="396448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CA1257-66A3-465A-A773-E2D1F421929F}"/>
              </a:ext>
            </a:extLst>
          </p:cNvPr>
          <p:cNvSpPr txBox="1"/>
          <p:nvPr/>
        </p:nvSpPr>
        <p:spPr>
          <a:xfrm>
            <a:off x="3188720" y="1156959"/>
            <a:ext cx="9030688" cy="1323439"/>
          </a:xfrm>
          <a:prstGeom prst="rect">
            <a:avLst/>
          </a:prstGeom>
          <a:noFill/>
        </p:spPr>
        <p:txBody>
          <a:bodyPr wrap="square" rtlCol="0">
            <a:spAutoFit/>
          </a:bodyPr>
          <a:lstStyle/>
          <a:p>
            <a:r>
              <a:rPr lang="en-US" sz="4000" b="1" dirty="0">
                <a:latin typeface="Bodoni MT" panose="02070603080606020203" pitchFamily="18" charset="0"/>
              </a:rPr>
              <a:t>CURRENT EVENTS AND THE </a:t>
            </a:r>
          </a:p>
          <a:p>
            <a:r>
              <a:rPr lang="en-US" sz="4000" b="1" dirty="0">
                <a:latin typeface="Bodoni MT" panose="02070603080606020203" pitchFamily="18" charset="0"/>
              </a:rPr>
              <a:t>GLOBAL RISE OF ANTISEMITISM</a:t>
            </a:r>
          </a:p>
        </p:txBody>
      </p:sp>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782163" y="63549"/>
            <a:ext cx="10152953" cy="923330"/>
          </a:xfrm>
          <a:prstGeom prst="rect">
            <a:avLst/>
          </a:prstGeom>
          <a:noFill/>
        </p:spPr>
        <p:txBody>
          <a:bodyPr wrap="square">
            <a:spAutoFit/>
          </a:bodyPr>
          <a:lstStyle/>
          <a:p>
            <a:pPr algn="ctr"/>
            <a:r>
              <a:rPr lang="en-US" sz="5400" b="1" dirty="0">
                <a:solidFill>
                  <a:srgbClr val="FFC000"/>
                </a:solidFill>
                <a:latin typeface="Bodoni MT" panose="02070603080606020203" pitchFamily="18" charset="0"/>
              </a:rPr>
              <a:t>LOOKING</a:t>
            </a:r>
            <a:r>
              <a:rPr lang="en-US" sz="5400" b="1" dirty="0">
                <a:latin typeface="Bodoni MT" panose="02070603080606020203" pitchFamily="18" charset="0"/>
              </a:rPr>
              <a:t> AT THE </a:t>
            </a:r>
            <a:r>
              <a:rPr lang="en-US" sz="5400" b="1" dirty="0">
                <a:solidFill>
                  <a:srgbClr val="FF0000"/>
                </a:solidFill>
                <a:latin typeface="Bodoni MT" panose="02070603080606020203" pitchFamily="18" charset="0"/>
              </a:rPr>
              <a:t>PRESENT</a:t>
            </a:r>
            <a:endParaRPr lang="en-US" sz="5400" dirty="0">
              <a:solidFill>
                <a:srgbClr val="FF0000"/>
              </a:solidFill>
            </a:endParaRPr>
          </a:p>
        </p:txBody>
      </p:sp>
      <p:sp>
        <p:nvSpPr>
          <p:cNvPr id="7" name="Title 1">
            <a:extLst>
              <a:ext uri="{FF2B5EF4-FFF2-40B4-BE49-F238E27FC236}">
                <a16:creationId xmlns:a16="http://schemas.microsoft.com/office/drawing/2014/main" id="{2B04A539-366C-F6EB-A9E4-30C06FE124F0}"/>
              </a:ext>
            </a:extLst>
          </p:cNvPr>
          <p:cNvSpPr txBox="1">
            <a:spLocks/>
          </p:cNvSpPr>
          <p:nvPr/>
        </p:nvSpPr>
        <p:spPr>
          <a:xfrm>
            <a:off x="3304008" y="1818679"/>
            <a:ext cx="9535691" cy="37808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8400" kern="1200" cap="all" spc="800" baseline="0">
                <a:solidFill>
                  <a:schemeClr val="tx2"/>
                </a:solidFill>
                <a:latin typeface="+mj-lt"/>
                <a:ea typeface="+mj-ea"/>
                <a:cs typeface="+mj-cs"/>
              </a:defRPr>
            </a:lvl1pPr>
          </a:lstStyle>
          <a:p>
            <a:r>
              <a:rPr lang="en-US" sz="6600" b="1" dirty="0">
                <a:solidFill>
                  <a:srgbClr val="FF0000"/>
                </a:solidFill>
                <a:latin typeface="Bodoni MT" panose="02070603080606020203" pitchFamily="18" charset="77"/>
                <a:cs typeface="Arial" panose="020B0604020202020204" pitchFamily="34" charset="0"/>
              </a:rPr>
              <a:t>WHAT CHANGED </a:t>
            </a:r>
            <a:r>
              <a:rPr lang="en-US" sz="6600" b="1" dirty="0">
                <a:latin typeface="Bodoni MT" panose="02070603080606020203" pitchFamily="18" charset="77"/>
                <a:cs typeface="Arial" panose="020B0604020202020204" pitchFamily="34" charset="0"/>
              </a:rPr>
              <a:t>ON </a:t>
            </a:r>
          </a:p>
          <a:p>
            <a:r>
              <a:rPr lang="en-US" sz="6600" b="1" dirty="0">
                <a:latin typeface="Bodoni MT" panose="02070603080606020203" pitchFamily="18" charset="77"/>
                <a:cs typeface="Arial" panose="020B0604020202020204" pitchFamily="34" charset="0"/>
              </a:rPr>
              <a:t>OCTOBER 7, 2023?</a:t>
            </a:r>
            <a:endParaRPr lang="en-US" sz="6000" b="1" i="1" dirty="0">
              <a:solidFill>
                <a:schemeClr val="tx1"/>
              </a:solidFill>
              <a:latin typeface="Bodoni MT" panose="02070603080606020203" pitchFamily="18" charset="77"/>
              <a:cs typeface="Arial" panose="020B0604020202020204" pitchFamily="34" charset="0"/>
            </a:endParaRPr>
          </a:p>
        </p:txBody>
      </p:sp>
    </p:spTree>
    <p:extLst>
      <p:ext uri="{BB962C8B-B14F-4D97-AF65-F5344CB8AC3E}">
        <p14:creationId xmlns:p14="http://schemas.microsoft.com/office/powerpoint/2010/main" val="177182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CA1257-66A3-465A-A773-E2D1F421929F}"/>
              </a:ext>
            </a:extLst>
          </p:cNvPr>
          <p:cNvSpPr txBox="1"/>
          <p:nvPr/>
        </p:nvSpPr>
        <p:spPr>
          <a:xfrm>
            <a:off x="2544018" y="895349"/>
            <a:ext cx="9030688" cy="1323439"/>
          </a:xfrm>
          <a:prstGeom prst="rect">
            <a:avLst/>
          </a:prstGeom>
          <a:noFill/>
        </p:spPr>
        <p:txBody>
          <a:bodyPr wrap="square" rtlCol="0">
            <a:spAutoFit/>
          </a:bodyPr>
          <a:lstStyle/>
          <a:p>
            <a:r>
              <a:rPr lang="en-US" sz="4000" b="1" dirty="0">
                <a:latin typeface="Bodoni MT" panose="02070603080606020203" pitchFamily="18" charset="0"/>
              </a:rPr>
              <a:t>CURRENT EVENTS AND THE GLOBAL RISE OF ANTISEMITISM</a:t>
            </a:r>
          </a:p>
        </p:txBody>
      </p:sp>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782163" y="63549"/>
            <a:ext cx="10152953" cy="923330"/>
          </a:xfrm>
          <a:prstGeom prst="rect">
            <a:avLst/>
          </a:prstGeom>
          <a:noFill/>
        </p:spPr>
        <p:txBody>
          <a:bodyPr wrap="square">
            <a:spAutoFit/>
          </a:bodyPr>
          <a:lstStyle/>
          <a:p>
            <a:pPr algn="ctr"/>
            <a:r>
              <a:rPr lang="en-US" sz="5400" b="1" dirty="0">
                <a:solidFill>
                  <a:srgbClr val="FFC000"/>
                </a:solidFill>
                <a:latin typeface="Bodoni MT" panose="02070603080606020203" pitchFamily="18" charset="0"/>
              </a:rPr>
              <a:t>LOOKING</a:t>
            </a:r>
            <a:r>
              <a:rPr lang="en-US" sz="5400" b="1" dirty="0">
                <a:latin typeface="Bodoni MT" panose="02070603080606020203" pitchFamily="18" charset="0"/>
              </a:rPr>
              <a:t> AT THE </a:t>
            </a:r>
            <a:r>
              <a:rPr lang="en-US" sz="5400" b="1" dirty="0">
                <a:solidFill>
                  <a:srgbClr val="FF0000"/>
                </a:solidFill>
                <a:latin typeface="Bodoni MT" panose="02070603080606020203" pitchFamily="18" charset="0"/>
              </a:rPr>
              <a:t>PRESENT</a:t>
            </a:r>
            <a:endParaRPr lang="en-US" sz="5400" dirty="0">
              <a:solidFill>
                <a:srgbClr val="FF0000"/>
              </a:solidFill>
            </a:endParaRPr>
          </a:p>
        </p:txBody>
      </p:sp>
      <p:pic>
        <p:nvPicPr>
          <p:cNvPr id="2" name="Picture 1" descr="A shirt and baby in a closet&#10;&#10;Description automatically generated">
            <a:extLst>
              <a:ext uri="{FF2B5EF4-FFF2-40B4-BE49-F238E27FC236}">
                <a16:creationId xmlns:a16="http://schemas.microsoft.com/office/drawing/2014/main" id="{5454308A-59AB-FED0-C105-1757587060A8}"/>
              </a:ext>
            </a:extLst>
          </p:cNvPr>
          <p:cNvPicPr>
            <a:picLocks noChangeAspect="1"/>
          </p:cNvPicPr>
          <p:nvPr/>
        </p:nvPicPr>
        <p:blipFill rotWithShape="1">
          <a:blip r:embed="rId2"/>
          <a:srcRect t="20361" b="4145"/>
          <a:stretch/>
        </p:blipFill>
        <p:spPr>
          <a:xfrm>
            <a:off x="7862498" y="2261585"/>
            <a:ext cx="4324430" cy="4555346"/>
          </a:xfrm>
          <a:prstGeom prst="rect">
            <a:avLst/>
          </a:prstGeom>
        </p:spPr>
      </p:pic>
      <p:sp>
        <p:nvSpPr>
          <p:cNvPr id="7" name="Title 1">
            <a:extLst>
              <a:ext uri="{FF2B5EF4-FFF2-40B4-BE49-F238E27FC236}">
                <a16:creationId xmlns:a16="http://schemas.microsoft.com/office/drawing/2014/main" id="{2B04A539-366C-F6EB-A9E4-30C06FE124F0}"/>
              </a:ext>
            </a:extLst>
          </p:cNvPr>
          <p:cNvSpPr txBox="1">
            <a:spLocks/>
          </p:cNvSpPr>
          <p:nvPr/>
        </p:nvSpPr>
        <p:spPr>
          <a:xfrm>
            <a:off x="2544018" y="2339102"/>
            <a:ext cx="5083027" cy="4911811"/>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8400" kern="1200" cap="all" spc="800" baseline="0">
                <a:solidFill>
                  <a:schemeClr val="tx2"/>
                </a:solidFill>
                <a:latin typeface="+mj-lt"/>
                <a:ea typeface="+mj-ea"/>
                <a:cs typeface="+mj-cs"/>
              </a:defRPr>
            </a:lvl1pPr>
          </a:lstStyle>
          <a:p>
            <a:pPr algn="r"/>
            <a:r>
              <a:rPr lang="en-US" sz="5400" b="1" dirty="0">
                <a:latin typeface="Bodoni MT" panose="02070603080606020203" pitchFamily="18" charset="77"/>
                <a:cs typeface="Arial" panose="020B0604020202020204" pitchFamily="34" charset="0"/>
              </a:rPr>
              <a:t>HAMAS/</a:t>
            </a:r>
            <a:br>
              <a:rPr lang="en-US" sz="5400" b="1" dirty="0">
                <a:latin typeface="Bodoni MT" panose="02070603080606020203" pitchFamily="18" charset="77"/>
                <a:cs typeface="Arial" panose="020B0604020202020204" pitchFamily="34" charset="0"/>
              </a:rPr>
            </a:br>
            <a:r>
              <a:rPr lang="en-US" sz="5400" b="1" dirty="0">
                <a:latin typeface="Bodoni MT" panose="02070603080606020203" pitchFamily="18" charset="77"/>
                <a:cs typeface="Arial" panose="020B0604020202020204" pitchFamily="34" charset="0"/>
              </a:rPr>
              <a:t>ISRAEL 2023</a:t>
            </a:r>
            <a:br>
              <a:rPr lang="en-US" sz="5400" b="1" dirty="0">
                <a:latin typeface="Bodoni MT" panose="02070603080606020203" pitchFamily="18" charset="77"/>
                <a:cs typeface="Arial" panose="020B0604020202020204" pitchFamily="34" charset="0"/>
              </a:rPr>
            </a:br>
            <a:r>
              <a:rPr lang="en-US" sz="5400" b="1" dirty="0">
                <a:solidFill>
                  <a:srgbClr val="FFC000"/>
                </a:solidFill>
                <a:latin typeface="Bodoni MT" panose="02070603080606020203" pitchFamily="18" charset="77"/>
                <a:cs typeface="Arial" panose="020B0604020202020204" pitchFamily="34" charset="0"/>
              </a:rPr>
              <a:t>HEAVIEST JEWISH DEATH TOLL SINCE THE HOLOCAUST!</a:t>
            </a:r>
            <a:br>
              <a:rPr lang="en-US" sz="4800" b="1" dirty="0">
                <a:solidFill>
                  <a:srgbClr val="FFC000"/>
                </a:solidFill>
                <a:latin typeface="Bodoni MT" panose="02070603080606020203" pitchFamily="18" charset="77"/>
                <a:cs typeface="Arial" panose="020B0604020202020204" pitchFamily="34" charset="0"/>
              </a:rPr>
            </a:br>
            <a:br>
              <a:rPr lang="en-US" sz="4000" b="1" dirty="0">
                <a:solidFill>
                  <a:schemeClr val="tx1"/>
                </a:solidFill>
                <a:latin typeface="Bodoni MT" panose="02070603080606020203" pitchFamily="18" charset="77"/>
                <a:cs typeface="Arial" panose="020B0604020202020204" pitchFamily="34" charset="0"/>
              </a:rPr>
            </a:br>
            <a:endParaRPr lang="en-US" sz="4800" b="1" i="1" dirty="0">
              <a:solidFill>
                <a:schemeClr val="tx1"/>
              </a:solidFill>
              <a:latin typeface="Bodoni MT" panose="02070603080606020203" pitchFamily="18" charset="77"/>
              <a:cs typeface="Arial" panose="020B0604020202020204" pitchFamily="34" charset="0"/>
            </a:endParaRPr>
          </a:p>
        </p:txBody>
      </p:sp>
    </p:spTree>
    <p:extLst>
      <p:ext uri="{BB962C8B-B14F-4D97-AF65-F5344CB8AC3E}">
        <p14:creationId xmlns:p14="http://schemas.microsoft.com/office/powerpoint/2010/main" val="1812724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2026947" y="82007"/>
            <a:ext cx="10152953" cy="1015663"/>
          </a:xfrm>
          <a:prstGeom prst="rect">
            <a:avLst/>
          </a:prstGeom>
          <a:noFill/>
        </p:spPr>
        <p:txBody>
          <a:bodyPr wrap="square">
            <a:spAutoFit/>
          </a:bodyPr>
          <a:lstStyle/>
          <a:p>
            <a:pPr algn="ctr"/>
            <a:r>
              <a:rPr lang="en-US" sz="6000" b="1" dirty="0">
                <a:latin typeface="Bodoni MT" panose="02070603080606020203" pitchFamily="18" charset="0"/>
              </a:rPr>
              <a:t>LOOKING AT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12" name="Title 1">
            <a:extLst>
              <a:ext uri="{FF2B5EF4-FFF2-40B4-BE49-F238E27FC236}">
                <a16:creationId xmlns:a16="http://schemas.microsoft.com/office/drawing/2014/main" id="{BE9B0D51-13F9-C678-6C9E-AD6558471315}"/>
              </a:ext>
            </a:extLst>
          </p:cNvPr>
          <p:cNvSpPr txBox="1">
            <a:spLocks/>
          </p:cNvSpPr>
          <p:nvPr/>
        </p:nvSpPr>
        <p:spPr>
          <a:xfrm>
            <a:off x="3085936" y="1775248"/>
            <a:ext cx="7610138" cy="5353136"/>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t">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5400" b="1" dirty="0">
                <a:solidFill>
                  <a:srgbClr val="FFC000"/>
                </a:solidFill>
                <a:latin typeface="Bodoni MT" panose="02070603080606020203" pitchFamily="18" charset="77"/>
                <a:cs typeface="Arial" panose="020B0604020202020204" pitchFamily="34" charset="0"/>
              </a:rPr>
              <a:t>HAMAS’ POGROM </a:t>
            </a:r>
            <a:r>
              <a:rPr lang="en-US" sz="5400" b="1" dirty="0">
                <a:latin typeface="Bodoni MT" panose="02070603080606020203" pitchFamily="18" charset="77"/>
                <a:cs typeface="Arial" panose="020B0604020202020204" pitchFamily="34" charset="0"/>
              </a:rPr>
              <a:t>UNLEASHED </a:t>
            </a:r>
            <a:r>
              <a:rPr lang="en-US" sz="5400" b="1" dirty="0">
                <a:solidFill>
                  <a:srgbClr val="FFC000"/>
                </a:solidFill>
                <a:latin typeface="Bodoni MT" panose="02070603080606020203" pitchFamily="18" charset="77"/>
                <a:cs typeface="Arial" panose="020B0604020202020204" pitchFamily="34" charset="0"/>
              </a:rPr>
              <a:t>ANTISEMITISM</a:t>
            </a:r>
            <a:r>
              <a:rPr lang="en-US" sz="5400" b="1" dirty="0">
                <a:latin typeface="Bodoni MT" panose="02070603080606020203" pitchFamily="18" charset="77"/>
                <a:cs typeface="Arial" panose="020B0604020202020204" pitchFamily="34" charset="0"/>
              </a:rPr>
              <a:t> </a:t>
            </a:r>
          </a:p>
          <a:p>
            <a:r>
              <a:rPr lang="en-US" sz="5400" b="1" dirty="0">
                <a:latin typeface="Bodoni MT" panose="02070603080606020203" pitchFamily="18" charset="77"/>
                <a:cs typeface="Arial" panose="020B0604020202020204" pitchFamily="34" charset="0"/>
              </a:rPr>
              <a:t>ON A GLOBAL SCALE</a:t>
            </a:r>
            <a:endParaRPr lang="en-US" sz="48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1671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41069"/>
            <a:ext cx="10152953" cy="1015663"/>
          </a:xfrm>
          <a:prstGeom prst="rect">
            <a:avLst/>
          </a:prstGeom>
          <a:noFill/>
        </p:spPr>
        <p:txBody>
          <a:bodyPr wrap="square">
            <a:spAutoFit/>
          </a:bodyPr>
          <a:lstStyle/>
          <a:p>
            <a:pPr algn="ctr"/>
            <a:r>
              <a:rPr lang="en-US" sz="6000" b="1" dirty="0">
                <a:latin typeface="Bodoni MT" panose="02070603080606020203" pitchFamily="18" charset="0"/>
              </a:rPr>
              <a:t>LOOKING AT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6" name="TextBox 5">
            <a:extLst>
              <a:ext uri="{FF2B5EF4-FFF2-40B4-BE49-F238E27FC236}">
                <a16:creationId xmlns:a16="http://schemas.microsoft.com/office/drawing/2014/main" id="{146B9626-D297-654A-738A-0D18BDC2D6A3}"/>
              </a:ext>
            </a:extLst>
          </p:cNvPr>
          <p:cNvSpPr txBox="1"/>
          <p:nvPr/>
        </p:nvSpPr>
        <p:spPr>
          <a:xfrm>
            <a:off x="2623425" y="830724"/>
            <a:ext cx="7119449" cy="1323439"/>
          </a:xfrm>
          <a:prstGeom prst="rect">
            <a:avLst/>
          </a:prstGeom>
          <a:noFill/>
        </p:spPr>
        <p:txBody>
          <a:bodyPr wrap="none" rtlCol="0">
            <a:spAutoFit/>
          </a:bodyPr>
          <a:lstStyle/>
          <a:p>
            <a:r>
              <a:rPr lang="en-US" sz="4000" b="1" dirty="0">
                <a:solidFill>
                  <a:srgbClr val="FFC000"/>
                </a:solidFill>
                <a:latin typeface="Bodoni MT" panose="02070603080606020203" pitchFamily="18" charset="77"/>
                <a:cs typeface="Arial" panose="020B0604020202020204" pitchFamily="34" charset="0"/>
              </a:rPr>
              <a:t>ANTISEMITIC CARTOONS</a:t>
            </a:r>
          </a:p>
          <a:p>
            <a:r>
              <a:rPr lang="en-US" sz="4000" b="1" dirty="0">
                <a:solidFill>
                  <a:srgbClr val="EBEBEB"/>
                </a:solidFill>
                <a:latin typeface="Bodoni MT" panose="02070603080606020203" pitchFamily="18" charset="77"/>
                <a:cs typeface="Arial" panose="020B0604020202020204" pitchFamily="34" charset="0"/>
              </a:rPr>
              <a:t>AN ONGOING GLOBAL POISON</a:t>
            </a:r>
            <a:endParaRPr lang="en-US" sz="4000" dirty="0">
              <a:latin typeface="Bodoni MT" panose="02070603080606020203" pitchFamily="18" charset="77"/>
            </a:endParaRPr>
          </a:p>
        </p:txBody>
      </p:sp>
      <p:pic>
        <p:nvPicPr>
          <p:cNvPr id="10" name="Picture 9" descr="A cartoon of a blue dog being held by a person&#10;&#10;Description automatically generated">
            <a:extLst>
              <a:ext uri="{FF2B5EF4-FFF2-40B4-BE49-F238E27FC236}">
                <a16:creationId xmlns:a16="http://schemas.microsoft.com/office/drawing/2014/main" id="{11D1CCD5-56ED-6ADB-C1CD-0E49947FD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978" y="2276552"/>
            <a:ext cx="6477000" cy="4178300"/>
          </a:xfrm>
          <a:prstGeom prst="rect">
            <a:avLst/>
          </a:prstGeom>
        </p:spPr>
      </p:pic>
    </p:spTree>
    <p:extLst>
      <p:ext uri="{BB962C8B-B14F-4D97-AF65-F5344CB8AC3E}">
        <p14:creationId xmlns:p14="http://schemas.microsoft.com/office/powerpoint/2010/main" val="201490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41069"/>
            <a:ext cx="10152953" cy="1015663"/>
          </a:xfrm>
          <a:prstGeom prst="rect">
            <a:avLst/>
          </a:prstGeom>
          <a:noFill/>
        </p:spPr>
        <p:txBody>
          <a:bodyPr wrap="square">
            <a:spAutoFit/>
          </a:bodyPr>
          <a:lstStyle/>
          <a:p>
            <a:pPr algn="ctr"/>
            <a:r>
              <a:rPr lang="en-US" sz="6000" b="1" dirty="0">
                <a:latin typeface="Bodoni MT" panose="02070603080606020203" pitchFamily="18" charset="0"/>
              </a:rPr>
              <a:t>LOOKING AT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6" name="TextBox 5">
            <a:extLst>
              <a:ext uri="{FF2B5EF4-FFF2-40B4-BE49-F238E27FC236}">
                <a16:creationId xmlns:a16="http://schemas.microsoft.com/office/drawing/2014/main" id="{146B9626-D297-654A-738A-0D18BDC2D6A3}"/>
              </a:ext>
            </a:extLst>
          </p:cNvPr>
          <p:cNvSpPr txBox="1"/>
          <p:nvPr/>
        </p:nvSpPr>
        <p:spPr>
          <a:xfrm>
            <a:off x="2623425" y="830724"/>
            <a:ext cx="7119449" cy="1323439"/>
          </a:xfrm>
          <a:prstGeom prst="rect">
            <a:avLst/>
          </a:prstGeom>
          <a:noFill/>
        </p:spPr>
        <p:txBody>
          <a:bodyPr wrap="none" rtlCol="0">
            <a:spAutoFit/>
          </a:bodyPr>
          <a:lstStyle/>
          <a:p>
            <a:r>
              <a:rPr lang="en-US" sz="4000" b="1" dirty="0">
                <a:solidFill>
                  <a:srgbClr val="FFC000"/>
                </a:solidFill>
                <a:latin typeface="Bodoni MT" panose="02070603080606020203" pitchFamily="18" charset="77"/>
                <a:cs typeface="Arial" panose="020B0604020202020204" pitchFamily="34" charset="0"/>
              </a:rPr>
              <a:t>ANTISEMITIC CARTOONS</a:t>
            </a:r>
          </a:p>
          <a:p>
            <a:r>
              <a:rPr lang="en-US" sz="4000" b="1" dirty="0">
                <a:solidFill>
                  <a:srgbClr val="EBEBEB"/>
                </a:solidFill>
                <a:latin typeface="Bodoni MT" panose="02070603080606020203" pitchFamily="18" charset="77"/>
                <a:cs typeface="Arial" panose="020B0604020202020204" pitchFamily="34" charset="0"/>
              </a:rPr>
              <a:t>AN ONGOING GLOBAL POISON</a:t>
            </a:r>
            <a:endParaRPr lang="en-US" sz="4000" dirty="0">
              <a:latin typeface="Bodoni MT" panose="02070603080606020203" pitchFamily="18" charset="77"/>
            </a:endParaRPr>
          </a:p>
        </p:txBody>
      </p:sp>
      <p:pic>
        <p:nvPicPr>
          <p:cNvPr id="7" name="Picture 6" descr="A cartoon of a person holding a red and white striped object&#10;&#10;Description automatically generated">
            <a:extLst>
              <a:ext uri="{FF2B5EF4-FFF2-40B4-BE49-F238E27FC236}">
                <a16:creationId xmlns:a16="http://schemas.microsoft.com/office/drawing/2014/main" id="{B0B64407-C4FA-DDE7-7740-7EB88AC8C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1575" y="2154163"/>
            <a:ext cx="6477000" cy="4318000"/>
          </a:xfrm>
          <a:prstGeom prst="rect">
            <a:avLst/>
          </a:prstGeom>
        </p:spPr>
      </p:pic>
    </p:spTree>
    <p:extLst>
      <p:ext uri="{BB962C8B-B14F-4D97-AF65-F5344CB8AC3E}">
        <p14:creationId xmlns:p14="http://schemas.microsoft.com/office/powerpoint/2010/main" val="3710527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6" name="TextBox 5">
            <a:extLst>
              <a:ext uri="{FF2B5EF4-FFF2-40B4-BE49-F238E27FC236}">
                <a16:creationId xmlns:a16="http://schemas.microsoft.com/office/drawing/2014/main" id="{51CA1257-66A3-465A-A773-E2D1F421929F}"/>
              </a:ext>
            </a:extLst>
          </p:cNvPr>
          <p:cNvSpPr txBox="1"/>
          <p:nvPr/>
        </p:nvSpPr>
        <p:spPr>
          <a:xfrm>
            <a:off x="2930200" y="1096050"/>
            <a:ext cx="9030688" cy="4401205"/>
          </a:xfrm>
          <a:prstGeom prst="rect">
            <a:avLst/>
          </a:prstGeom>
          <a:noFill/>
        </p:spPr>
        <p:txBody>
          <a:bodyPr wrap="square" rtlCol="0">
            <a:spAutoFit/>
          </a:bodyPr>
          <a:lstStyle/>
          <a:p>
            <a:r>
              <a:rPr lang="en-US" sz="4000" dirty="0">
                <a:latin typeface="Bodoni MT" panose="02070603080606020203" pitchFamily="18" charset="0"/>
              </a:rPr>
              <a:t>• Have Christians missed the mark in   </a:t>
            </a:r>
          </a:p>
          <a:p>
            <a:r>
              <a:rPr lang="en-US" sz="4000" dirty="0">
                <a:latin typeface="Bodoni MT" panose="02070603080606020203" pitchFamily="18" charset="0"/>
              </a:rPr>
              <a:t>   making the Jewish people jealous?</a:t>
            </a:r>
          </a:p>
          <a:p>
            <a:endParaRPr lang="en-US" sz="4000" dirty="0">
              <a:latin typeface="Bodoni MT" panose="02070603080606020203" pitchFamily="18" charset="0"/>
            </a:endParaRPr>
          </a:p>
          <a:p>
            <a:r>
              <a:rPr lang="en-US" sz="4000" b="0" dirty="0">
                <a:solidFill>
                  <a:srgbClr val="FFC000"/>
                </a:solidFill>
                <a:effectLst/>
                <a:latin typeface="Bodoni MT" panose="02070603080606020203" pitchFamily="18" charset="77"/>
              </a:rPr>
              <a:t>Romans 11:11 </a:t>
            </a:r>
            <a:r>
              <a:rPr lang="en-US" sz="4000" b="0" i="1" dirty="0">
                <a:effectLst/>
                <a:latin typeface="Bodoni MT" panose="02070603080606020203" pitchFamily="18" charset="77"/>
              </a:rPr>
              <a:t>I say then, they did not stumble so as to fall, did they? May it never be! But by their transgression salvation has come to the Gentiles, </a:t>
            </a:r>
            <a:r>
              <a:rPr lang="en-US" sz="4000" b="0" i="1" dirty="0">
                <a:solidFill>
                  <a:srgbClr val="FFC000"/>
                </a:solidFill>
                <a:effectLst/>
                <a:latin typeface="Bodoni MT" panose="02070603080606020203" pitchFamily="18" charset="77"/>
              </a:rPr>
              <a:t>to make them jealous.</a:t>
            </a:r>
            <a:endParaRPr lang="en-US" sz="4000" i="1" dirty="0">
              <a:solidFill>
                <a:srgbClr val="FFC000"/>
              </a:solidFill>
              <a:latin typeface="Bodoni MT" panose="02070603080606020203" pitchFamily="18" charset="77"/>
            </a:endParaRPr>
          </a:p>
        </p:txBody>
      </p:sp>
      <p:sp>
        <p:nvSpPr>
          <p:cNvPr id="4" name="TextBox 3">
            <a:extLst>
              <a:ext uri="{FF2B5EF4-FFF2-40B4-BE49-F238E27FC236}">
                <a16:creationId xmlns:a16="http://schemas.microsoft.com/office/drawing/2014/main" id="{C2755D58-FD0E-0390-DA63-CB36DF5DCE55}"/>
              </a:ext>
            </a:extLst>
          </p:cNvPr>
          <p:cNvSpPr txBox="1"/>
          <p:nvPr/>
        </p:nvSpPr>
        <p:spPr>
          <a:xfrm>
            <a:off x="1322263" y="0"/>
            <a:ext cx="10152953" cy="1015663"/>
          </a:xfrm>
          <a:prstGeom prst="rect">
            <a:avLst/>
          </a:prstGeom>
          <a:noFill/>
        </p:spPr>
        <p:txBody>
          <a:bodyPr wrap="square">
            <a:spAutoFit/>
          </a:bodyPr>
          <a:lstStyle/>
          <a:p>
            <a:pPr algn="ctr"/>
            <a:r>
              <a:rPr lang="en-US" sz="6000" b="1" dirty="0">
                <a:latin typeface="Bodoni MT" panose="02070603080606020203" pitchFamily="18" charset="0"/>
              </a:rPr>
              <a:t>REDEEMING THE </a:t>
            </a:r>
            <a:r>
              <a:rPr lang="en-US" sz="6000" b="1" dirty="0">
                <a:solidFill>
                  <a:srgbClr val="FF0000"/>
                </a:solidFill>
                <a:latin typeface="Bodoni MT" panose="02070603080606020203" pitchFamily="18" charset="0"/>
              </a:rPr>
              <a:t>PAST</a:t>
            </a:r>
            <a:endParaRPr lang="en-US" sz="6000" dirty="0">
              <a:solidFill>
                <a:srgbClr val="FF0000"/>
              </a:solidFill>
            </a:endParaRPr>
          </a:p>
        </p:txBody>
      </p:sp>
    </p:spTree>
    <p:extLst>
      <p:ext uri="{BB962C8B-B14F-4D97-AF65-F5344CB8AC3E}">
        <p14:creationId xmlns:p14="http://schemas.microsoft.com/office/powerpoint/2010/main" val="1059349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41069"/>
            <a:ext cx="10152953" cy="1015663"/>
          </a:xfrm>
          <a:prstGeom prst="rect">
            <a:avLst/>
          </a:prstGeom>
          <a:noFill/>
        </p:spPr>
        <p:txBody>
          <a:bodyPr wrap="square">
            <a:spAutoFit/>
          </a:bodyPr>
          <a:lstStyle/>
          <a:p>
            <a:pPr algn="ctr"/>
            <a:r>
              <a:rPr lang="en-US" sz="6000" b="1" dirty="0">
                <a:latin typeface="Bodoni MT" panose="02070603080606020203" pitchFamily="18" charset="0"/>
              </a:rPr>
              <a:t>LOOKING AT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6" name="TextBox 5">
            <a:extLst>
              <a:ext uri="{FF2B5EF4-FFF2-40B4-BE49-F238E27FC236}">
                <a16:creationId xmlns:a16="http://schemas.microsoft.com/office/drawing/2014/main" id="{146B9626-D297-654A-738A-0D18BDC2D6A3}"/>
              </a:ext>
            </a:extLst>
          </p:cNvPr>
          <p:cNvSpPr txBox="1"/>
          <p:nvPr/>
        </p:nvSpPr>
        <p:spPr>
          <a:xfrm>
            <a:off x="2623425" y="830724"/>
            <a:ext cx="7119449" cy="1323439"/>
          </a:xfrm>
          <a:prstGeom prst="rect">
            <a:avLst/>
          </a:prstGeom>
          <a:noFill/>
        </p:spPr>
        <p:txBody>
          <a:bodyPr wrap="none" rtlCol="0">
            <a:spAutoFit/>
          </a:bodyPr>
          <a:lstStyle/>
          <a:p>
            <a:r>
              <a:rPr lang="en-US" sz="4000" b="1" dirty="0">
                <a:solidFill>
                  <a:srgbClr val="FFC000"/>
                </a:solidFill>
                <a:latin typeface="Bodoni MT" panose="02070603080606020203" pitchFamily="18" charset="77"/>
                <a:cs typeface="Arial" panose="020B0604020202020204" pitchFamily="34" charset="0"/>
              </a:rPr>
              <a:t>ANTISEMITIC CARTOONS</a:t>
            </a:r>
          </a:p>
          <a:p>
            <a:r>
              <a:rPr lang="en-US" sz="4000" b="1" dirty="0">
                <a:solidFill>
                  <a:srgbClr val="EBEBEB"/>
                </a:solidFill>
                <a:latin typeface="Bodoni MT" panose="02070603080606020203" pitchFamily="18" charset="77"/>
                <a:cs typeface="Arial" panose="020B0604020202020204" pitchFamily="34" charset="0"/>
              </a:rPr>
              <a:t>AN ONGOING GLOBAL POISON</a:t>
            </a:r>
            <a:endParaRPr lang="en-US" sz="4000" dirty="0">
              <a:latin typeface="Bodoni MT" panose="02070603080606020203" pitchFamily="18" charset="77"/>
            </a:endParaRPr>
          </a:p>
        </p:txBody>
      </p:sp>
      <p:pic>
        <p:nvPicPr>
          <p:cNvPr id="10" name="Picture 9" descr="A cartoon of a person holding a camera&#10;&#10;Description automatically generated">
            <a:extLst>
              <a:ext uri="{FF2B5EF4-FFF2-40B4-BE49-F238E27FC236}">
                <a16:creationId xmlns:a16="http://schemas.microsoft.com/office/drawing/2014/main" id="{F13B8C57-B711-82BB-5371-3D4AA5F58E8D}"/>
              </a:ext>
            </a:extLst>
          </p:cNvPr>
          <p:cNvPicPr>
            <a:picLocks noChangeAspect="1"/>
          </p:cNvPicPr>
          <p:nvPr/>
        </p:nvPicPr>
        <p:blipFill rotWithShape="1">
          <a:blip r:embed="rId2">
            <a:extLst>
              <a:ext uri="{28A0092B-C50C-407E-A947-70E740481C1C}">
                <a14:useLocalDpi xmlns:a14="http://schemas.microsoft.com/office/drawing/2010/main" val="0"/>
              </a:ext>
            </a:extLst>
          </a:blip>
          <a:srcRect r="18091"/>
          <a:stretch/>
        </p:blipFill>
        <p:spPr>
          <a:xfrm>
            <a:off x="3028076" y="2107996"/>
            <a:ext cx="6540500" cy="4493525"/>
          </a:xfrm>
          <a:prstGeom prst="rect">
            <a:avLst/>
          </a:prstGeom>
        </p:spPr>
      </p:pic>
    </p:spTree>
    <p:extLst>
      <p:ext uri="{BB962C8B-B14F-4D97-AF65-F5344CB8AC3E}">
        <p14:creationId xmlns:p14="http://schemas.microsoft.com/office/powerpoint/2010/main" val="4262527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41069"/>
            <a:ext cx="10152953" cy="1015663"/>
          </a:xfrm>
          <a:prstGeom prst="rect">
            <a:avLst/>
          </a:prstGeom>
          <a:noFill/>
        </p:spPr>
        <p:txBody>
          <a:bodyPr wrap="square">
            <a:spAutoFit/>
          </a:bodyPr>
          <a:lstStyle/>
          <a:p>
            <a:pPr algn="ctr"/>
            <a:r>
              <a:rPr lang="en-US" sz="6000" b="1" dirty="0">
                <a:latin typeface="Bodoni MT" panose="02070603080606020203" pitchFamily="18" charset="0"/>
              </a:rPr>
              <a:t>LOOKING AT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6" name="TextBox 5">
            <a:extLst>
              <a:ext uri="{FF2B5EF4-FFF2-40B4-BE49-F238E27FC236}">
                <a16:creationId xmlns:a16="http://schemas.microsoft.com/office/drawing/2014/main" id="{146B9626-D297-654A-738A-0D18BDC2D6A3}"/>
              </a:ext>
            </a:extLst>
          </p:cNvPr>
          <p:cNvSpPr txBox="1"/>
          <p:nvPr/>
        </p:nvSpPr>
        <p:spPr>
          <a:xfrm>
            <a:off x="2623425" y="830724"/>
            <a:ext cx="7119449" cy="1323439"/>
          </a:xfrm>
          <a:prstGeom prst="rect">
            <a:avLst/>
          </a:prstGeom>
          <a:noFill/>
        </p:spPr>
        <p:txBody>
          <a:bodyPr wrap="none" rtlCol="0">
            <a:spAutoFit/>
          </a:bodyPr>
          <a:lstStyle/>
          <a:p>
            <a:r>
              <a:rPr lang="en-US" sz="4000" b="1" dirty="0">
                <a:solidFill>
                  <a:srgbClr val="FFC000"/>
                </a:solidFill>
                <a:latin typeface="Bodoni MT" panose="02070603080606020203" pitchFamily="18" charset="77"/>
                <a:cs typeface="Arial" panose="020B0604020202020204" pitchFamily="34" charset="0"/>
              </a:rPr>
              <a:t>ANTISEMITIC CARTOONS</a:t>
            </a:r>
          </a:p>
          <a:p>
            <a:r>
              <a:rPr lang="en-US" sz="4000" b="1" dirty="0">
                <a:solidFill>
                  <a:srgbClr val="EBEBEB"/>
                </a:solidFill>
                <a:latin typeface="Bodoni MT" panose="02070603080606020203" pitchFamily="18" charset="77"/>
                <a:cs typeface="Arial" panose="020B0604020202020204" pitchFamily="34" charset="0"/>
              </a:rPr>
              <a:t>AN ONGOING GLOBAL POISON</a:t>
            </a:r>
            <a:endParaRPr lang="en-US" sz="4000" dirty="0">
              <a:latin typeface="Bodoni MT" panose="02070603080606020203" pitchFamily="18" charset="77"/>
            </a:endParaRPr>
          </a:p>
        </p:txBody>
      </p:sp>
      <p:pic>
        <p:nvPicPr>
          <p:cNvPr id="7" name="Picture 6" descr="A person holding a mask&#10;&#10;Description automatically generated">
            <a:extLst>
              <a:ext uri="{FF2B5EF4-FFF2-40B4-BE49-F238E27FC236}">
                <a16:creationId xmlns:a16="http://schemas.microsoft.com/office/drawing/2014/main" id="{B905271F-EF6A-0ECF-E9B6-7F80C1053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1575" y="2154163"/>
            <a:ext cx="6477000" cy="4495800"/>
          </a:xfrm>
          <a:prstGeom prst="rect">
            <a:avLst/>
          </a:prstGeom>
        </p:spPr>
      </p:pic>
    </p:spTree>
    <p:extLst>
      <p:ext uri="{BB962C8B-B14F-4D97-AF65-F5344CB8AC3E}">
        <p14:creationId xmlns:p14="http://schemas.microsoft.com/office/powerpoint/2010/main" val="2097203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41069"/>
            <a:ext cx="10152953" cy="1015663"/>
          </a:xfrm>
          <a:prstGeom prst="rect">
            <a:avLst/>
          </a:prstGeom>
          <a:noFill/>
        </p:spPr>
        <p:txBody>
          <a:bodyPr wrap="square">
            <a:spAutoFit/>
          </a:bodyPr>
          <a:lstStyle/>
          <a:p>
            <a:pPr algn="ctr"/>
            <a:r>
              <a:rPr lang="en-US" sz="6000" b="1" dirty="0">
                <a:latin typeface="Bodoni MT" panose="02070603080606020203" pitchFamily="18" charset="0"/>
              </a:rPr>
              <a:t>LOOKING AT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6" name="TextBox 5">
            <a:extLst>
              <a:ext uri="{FF2B5EF4-FFF2-40B4-BE49-F238E27FC236}">
                <a16:creationId xmlns:a16="http://schemas.microsoft.com/office/drawing/2014/main" id="{146B9626-D297-654A-738A-0D18BDC2D6A3}"/>
              </a:ext>
            </a:extLst>
          </p:cNvPr>
          <p:cNvSpPr txBox="1"/>
          <p:nvPr/>
        </p:nvSpPr>
        <p:spPr>
          <a:xfrm>
            <a:off x="2623425" y="830724"/>
            <a:ext cx="7119449" cy="1323439"/>
          </a:xfrm>
          <a:prstGeom prst="rect">
            <a:avLst/>
          </a:prstGeom>
          <a:noFill/>
        </p:spPr>
        <p:txBody>
          <a:bodyPr wrap="none" rtlCol="0">
            <a:spAutoFit/>
          </a:bodyPr>
          <a:lstStyle/>
          <a:p>
            <a:r>
              <a:rPr lang="en-US" sz="4000" b="1" dirty="0">
                <a:solidFill>
                  <a:srgbClr val="FFC000"/>
                </a:solidFill>
                <a:latin typeface="Bodoni MT" panose="02070603080606020203" pitchFamily="18" charset="77"/>
                <a:cs typeface="Arial" panose="020B0604020202020204" pitchFamily="34" charset="0"/>
              </a:rPr>
              <a:t>ANTISEMITIC CARTOONS</a:t>
            </a:r>
          </a:p>
          <a:p>
            <a:r>
              <a:rPr lang="en-US" sz="4000" b="1" dirty="0">
                <a:solidFill>
                  <a:srgbClr val="EBEBEB"/>
                </a:solidFill>
                <a:latin typeface="Bodoni MT" panose="02070603080606020203" pitchFamily="18" charset="77"/>
                <a:cs typeface="Arial" panose="020B0604020202020204" pitchFamily="34" charset="0"/>
              </a:rPr>
              <a:t>AN ONGOING GLOBAL POISON</a:t>
            </a:r>
            <a:endParaRPr lang="en-US" sz="4000" dirty="0">
              <a:latin typeface="Bodoni MT" panose="02070603080606020203" pitchFamily="18" charset="77"/>
            </a:endParaRPr>
          </a:p>
        </p:txBody>
      </p:sp>
      <p:pic>
        <p:nvPicPr>
          <p:cNvPr id="10" name="Picture 9" descr="A cartoon of a person in a grave&#10;&#10;Description automatically generated">
            <a:extLst>
              <a:ext uri="{FF2B5EF4-FFF2-40B4-BE49-F238E27FC236}">
                <a16:creationId xmlns:a16="http://schemas.microsoft.com/office/drawing/2014/main" id="{B2871BD1-F86B-FB0F-4A8D-980A5C6CCACA}"/>
              </a:ext>
            </a:extLst>
          </p:cNvPr>
          <p:cNvPicPr>
            <a:picLocks noChangeAspect="1"/>
          </p:cNvPicPr>
          <p:nvPr/>
        </p:nvPicPr>
        <p:blipFill rotWithShape="1">
          <a:blip r:embed="rId2">
            <a:extLst>
              <a:ext uri="{28A0092B-C50C-407E-A947-70E740481C1C}">
                <a14:useLocalDpi xmlns:a14="http://schemas.microsoft.com/office/drawing/2010/main" val="0"/>
              </a:ext>
            </a:extLst>
          </a:blip>
          <a:srcRect l="2196" r="3629"/>
          <a:stretch/>
        </p:blipFill>
        <p:spPr>
          <a:xfrm>
            <a:off x="2967525" y="2265090"/>
            <a:ext cx="6577919" cy="4314129"/>
          </a:xfrm>
          <a:prstGeom prst="rect">
            <a:avLst/>
          </a:prstGeom>
        </p:spPr>
      </p:pic>
    </p:spTree>
    <p:extLst>
      <p:ext uri="{BB962C8B-B14F-4D97-AF65-F5344CB8AC3E}">
        <p14:creationId xmlns:p14="http://schemas.microsoft.com/office/powerpoint/2010/main" val="1968864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41069"/>
            <a:ext cx="10152953" cy="1015663"/>
          </a:xfrm>
          <a:prstGeom prst="rect">
            <a:avLst/>
          </a:prstGeom>
          <a:noFill/>
        </p:spPr>
        <p:txBody>
          <a:bodyPr wrap="square">
            <a:spAutoFit/>
          </a:bodyPr>
          <a:lstStyle/>
          <a:p>
            <a:pPr algn="ctr"/>
            <a:r>
              <a:rPr lang="en-US" sz="6000" b="1" dirty="0">
                <a:latin typeface="Bodoni MT" panose="02070603080606020203" pitchFamily="18" charset="0"/>
              </a:rPr>
              <a:t>LOOKING AT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6" name="TextBox 5">
            <a:extLst>
              <a:ext uri="{FF2B5EF4-FFF2-40B4-BE49-F238E27FC236}">
                <a16:creationId xmlns:a16="http://schemas.microsoft.com/office/drawing/2014/main" id="{146B9626-D297-654A-738A-0D18BDC2D6A3}"/>
              </a:ext>
            </a:extLst>
          </p:cNvPr>
          <p:cNvSpPr txBox="1"/>
          <p:nvPr/>
        </p:nvSpPr>
        <p:spPr>
          <a:xfrm>
            <a:off x="2623425" y="830724"/>
            <a:ext cx="7119449" cy="1323439"/>
          </a:xfrm>
          <a:prstGeom prst="rect">
            <a:avLst/>
          </a:prstGeom>
          <a:noFill/>
        </p:spPr>
        <p:txBody>
          <a:bodyPr wrap="none" rtlCol="0">
            <a:spAutoFit/>
          </a:bodyPr>
          <a:lstStyle/>
          <a:p>
            <a:r>
              <a:rPr lang="en-US" sz="4000" b="1" dirty="0">
                <a:solidFill>
                  <a:srgbClr val="FFC000"/>
                </a:solidFill>
                <a:latin typeface="Bodoni MT" panose="02070603080606020203" pitchFamily="18" charset="77"/>
                <a:cs typeface="Arial" panose="020B0604020202020204" pitchFamily="34" charset="0"/>
              </a:rPr>
              <a:t>ANTISEMITIC CARTOONS</a:t>
            </a:r>
          </a:p>
          <a:p>
            <a:r>
              <a:rPr lang="en-US" sz="4000" b="1" dirty="0">
                <a:solidFill>
                  <a:srgbClr val="EBEBEB"/>
                </a:solidFill>
                <a:latin typeface="Bodoni MT" panose="02070603080606020203" pitchFamily="18" charset="77"/>
                <a:cs typeface="Arial" panose="020B0604020202020204" pitchFamily="34" charset="0"/>
              </a:rPr>
              <a:t>AN ONGOING GLOBAL POISON</a:t>
            </a:r>
            <a:endParaRPr lang="en-US" sz="4000" dirty="0">
              <a:latin typeface="Bodoni MT" panose="02070603080606020203" pitchFamily="18" charset="77"/>
            </a:endParaRPr>
          </a:p>
        </p:txBody>
      </p:sp>
      <p:pic>
        <p:nvPicPr>
          <p:cNvPr id="7" name="Picture 6" descr="A cartoon of a face with a zipper&#10;&#10;Description automatically generated">
            <a:extLst>
              <a:ext uri="{FF2B5EF4-FFF2-40B4-BE49-F238E27FC236}">
                <a16:creationId xmlns:a16="http://schemas.microsoft.com/office/drawing/2014/main" id="{9850AC83-F4F3-E009-BB37-B4CEAB03FBB9}"/>
              </a:ext>
            </a:extLst>
          </p:cNvPr>
          <p:cNvPicPr>
            <a:picLocks noChangeAspect="1"/>
          </p:cNvPicPr>
          <p:nvPr/>
        </p:nvPicPr>
        <p:blipFill rotWithShape="1">
          <a:blip r:embed="rId2">
            <a:extLst>
              <a:ext uri="{28A0092B-C50C-407E-A947-70E740481C1C}">
                <a14:useLocalDpi xmlns:a14="http://schemas.microsoft.com/office/drawing/2010/main" val="0"/>
              </a:ext>
            </a:extLst>
          </a:blip>
          <a:srcRect l="4262" t="7435" r="6039" b="6833"/>
          <a:stretch/>
        </p:blipFill>
        <p:spPr>
          <a:xfrm>
            <a:off x="2982208" y="2223980"/>
            <a:ext cx="6574389" cy="4176819"/>
          </a:xfrm>
          <a:prstGeom prst="rect">
            <a:avLst/>
          </a:prstGeom>
        </p:spPr>
      </p:pic>
    </p:spTree>
    <p:extLst>
      <p:ext uri="{BB962C8B-B14F-4D97-AF65-F5344CB8AC3E}">
        <p14:creationId xmlns:p14="http://schemas.microsoft.com/office/powerpoint/2010/main" val="938437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41069"/>
            <a:ext cx="10152953" cy="1015663"/>
          </a:xfrm>
          <a:prstGeom prst="rect">
            <a:avLst/>
          </a:prstGeom>
          <a:noFill/>
        </p:spPr>
        <p:txBody>
          <a:bodyPr wrap="square">
            <a:spAutoFit/>
          </a:bodyPr>
          <a:lstStyle/>
          <a:p>
            <a:pPr algn="ctr"/>
            <a:r>
              <a:rPr lang="en-US" sz="6000" b="1" dirty="0">
                <a:latin typeface="Bodoni MT" panose="02070603080606020203" pitchFamily="18" charset="0"/>
              </a:rPr>
              <a:t>LOOKING AT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6" name="TextBox 5">
            <a:extLst>
              <a:ext uri="{FF2B5EF4-FFF2-40B4-BE49-F238E27FC236}">
                <a16:creationId xmlns:a16="http://schemas.microsoft.com/office/drawing/2014/main" id="{146B9626-D297-654A-738A-0D18BDC2D6A3}"/>
              </a:ext>
            </a:extLst>
          </p:cNvPr>
          <p:cNvSpPr txBox="1"/>
          <p:nvPr/>
        </p:nvSpPr>
        <p:spPr>
          <a:xfrm>
            <a:off x="2623425" y="830724"/>
            <a:ext cx="7119449" cy="1323439"/>
          </a:xfrm>
          <a:prstGeom prst="rect">
            <a:avLst/>
          </a:prstGeom>
          <a:noFill/>
        </p:spPr>
        <p:txBody>
          <a:bodyPr wrap="none" rtlCol="0">
            <a:spAutoFit/>
          </a:bodyPr>
          <a:lstStyle/>
          <a:p>
            <a:r>
              <a:rPr lang="en-US" sz="4000" b="1" dirty="0">
                <a:solidFill>
                  <a:srgbClr val="FFC000"/>
                </a:solidFill>
                <a:latin typeface="Bodoni MT" panose="02070603080606020203" pitchFamily="18" charset="77"/>
                <a:cs typeface="Arial" panose="020B0604020202020204" pitchFamily="34" charset="0"/>
              </a:rPr>
              <a:t>ANTISEMITIC CARTOONS</a:t>
            </a:r>
          </a:p>
          <a:p>
            <a:r>
              <a:rPr lang="en-US" sz="4000" b="1" dirty="0">
                <a:solidFill>
                  <a:srgbClr val="EBEBEB"/>
                </a:solidFill>
                <a:latin typeface="Bodoni MT" panose="02070603080606020203" pitchFamily="18" charset="77"/>
                <a:cs typeface="Arial" panose="020B0604020202020204" pitchFamily="34" charset="0"/>
              </a:rPr>
              <a:t>AN ONGOING GLOBAL POISON</a:t>
            </a:r>
            <a:endParaRPr lang="en-US" sz="4000" dirty="0">
              <a:latin typeface="Bodoni MT" panose="02070603080606020203" pitchFamily="18" charset="77"/>
            </a:endParaRPr>
          </a:p>
        </p:txBody>
      </p:sp>
      <p:pic>
        <p:nvPicPr>
          <p:cNvPr id="12" name="Picture 11" descr="A person holding a knife and fork in front of a pile of skulls&#10;&#10;Description automatically generated">
            <a:extLst>
              <a:ext uri="{FF2B5EF4-FFF2-40B4-BE49-F238E27FC236}">
                <a16:creationId xmlns:a16="http://schemas.microsoft.com/office/drawing/2014/main" id="{1E4F13CB-C300-3DC1-E8D0-2284758945F3}"/>
              </a:ext>
            </a:extLst>
          </p:cNvPr>
          <p:cNvPicPr>
            <a:picLocks noChangeAspect="1"/>
          </p:cNvPicPr>
          <p:nvPr/>
        </p:nvPicPr>
        <p:blipFill rotWithShape="1">
          <a:blip r:embed="rId2">
            <a:extLst>
              <a:ext uri="{28A0092B-C50C-407E-A947-70E740481C1C}">
                <a14:useLocalDpi xmlns:a14="http://schemas.microsoft.com/office/drawing/2010/main" val="0"/>
              </a:ext>
            </a:extLst>
          </a:blip>
          <a:srcRect l="10459" t="10442" r="11894" b="4819"/>
          <a:stretch/>
        </p:blipFill>
        <p:spPr>
          <a:xfrm>
            <a:off x="3075330" y="2154163"/>
            <a:ext cx="6498631" cy="4380452"/>
          </a:xfrm>
          <a:prstGeom prst="rect">
            <a:avLst/>
          </a:prstGeom>
        </p:spPr>
      </p:pic>
    </p:spTree>
    <p:extLst>
      <p:ext uri="{BB962C8B-B14F-4D97-AF65-F5344CB8AC3E}">
        <p14:creationId xmlns:p14="http://schemas.microsoft.com/office/powerpoint/2010/main" val="3799852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41069"/>
            <a:ext cx="10152953" cy="1015663"/>
          </a:xfrm>
          <a:prstGeom prst="rect">
            <a:avLst/>
          </a:prstGeom>
          <a:noFill/>
        </p:spPr>
        <p:txBody>
          <a:bodyPr wrap="square">
            <a:spAutoFit/>
          </a:bodyPr>
          <a:lstStyle/>
          <a:p>
            <a:pPr algn="ctr"/>
            <a:r>
              <a:rPr lang="en-US" sz="6000" b="1" dirty="0">
                <a:latin typeface="Bodoni MT" panose="02070603080606020203" pitchFamily="18" charset="0"/>
              </a:rPr>
              <a:t>LOOKING AT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6" name="TextBox 5">
            <a:extLst>
              <a:ext uri="{FF2B5EF4-FFF2-40B4-BE49-F238E27FC236}">
                <a16:creationId xmlns:a16="http://schemas.microsoft.com/office/drawing/2014/main" id="{146B9626-D297-654A-738A-0D18BDC2D6A3}"/>
              </a:ext>
            </a:extLst>
          </p:cNvPr>
          <p:cNvSpPr txBox="1"/>
          <p:nvPr/>
        </p:nvSpPr>
        <p:spPr>
          <a:xfrm>
            <a:off x="2623425" y="830724"/>
            <a:ext cx="7119449" cy="1323439"/>
          </a:xfrm>
          <a:prstGeom prst="rect">
            <a:avLst/>
          </a:prstGeom>
          <a:noFill/>
        </p:spPr>
        <p:txBody>
          <a:bodyPr wrap="none" rtlCol="0">
            <a:spAutoFit/>
          </a:bodyPr>
          <a:lstStyle/>
          <a:p>
            <a:r>
              <a:rPr lang="en-US" sz="4000" b="1" dirty="0">
                <a:solidFill>
                  <a:srgbClr val="FFC000"/>
                </a:solidFill>
                <a:latin typeface="Bodoni MT" panose="02070603080606020203" pitchFamily="18" charset="77"/>
                <a:cs typeface="Arial" panose="020B0604020202020204" pitchFamily="34" charset="0"/>
              </a:rPr>
              <a:t>ANTISEMITIC CARTOONS</a:t>
            </a:r>
          </a:p>
          <a:p>
            <a:r>
              <a:rPr lang="en-US" sz="4000" b="1" dirty="0">
                <a:solidFill>
                  <a:srgbClr val="EBEBEB"/>
                </a:solidFill>
                <a:latin typeface="Bodoni MT" panose="02070603080606020203" pitchFamily="18" charset="77"/>
                <a:cs typeface="Arial" panose="020B0604020202020204" pitchFamily="34" charset="0"/>
              </a:rPr>
              <a:t>AN ONGOING GLOBAL POISON</a:t>
            </a:r>
            <a:endParaRPr lang="en-US" sz="4000" dirty="0">
              <a:latin typeface="Bodoni MT" panose="02070603080606020203" pitchFamily="18" charset="77"/>
            </a:endParaRPr>
          </a:p>
        </p:txBody>
      </p:sp>
      <p:pic>
        <p:nvPicPr>
          <p:cNvPr id="7" name="Picture 6" descr="A cartoon of a person in a military uniform&#10;&#10;Description automatically generated">
            <a:extLst>
              <a:ext uri="{FF2B5EF4-FFF2-40B4-BE49-F238E27FC236}">
                <a16:creationId xmlns:a16="http://schemas.microsoft.com/office/drawing/2014/main" id="{AE703528-B431-CCB3-BB85-32FC9FF5A6E3}"/>
              </a:ext>
            </a:extLst>
          </p:cNvPr>
          <p:cNvPicPr>
            <a:picLocks noChangeAspect="1"/>
          </p:cNvPicPr>
          <p:nvPr/>
        </p:nvPicPr>
        <p:blipFill rotWithShape="1">
          <a:blip r:embed="rId2">
            <a:extLst>
              <a:ext uri="{28A0092B-C50C-407E-A947-70E740481C1C}">
                <a14:useLocalDpi xmlns:a14="http://schemas.microsoft.com/office/drawing/2010/main" val="0"/>
              </a:ext>
            </a:extLst>
          </a:blip>
          <a:srcRect l="4780" t="7515" r="3628" b="7326"/>
          <a:stretch/>
        </p:blipFill>
        <p:spPr>
          <a:xfrm>
            <a:off x="3063970" y="2236257"/>
            <a:ext cx="6492627" cy="3941519"/>
          </a:xfrm>
          <a:prstGeom prst="rect">
            <a:avLst/>
          </a:prstGeom>
        </p:spPr>
      </p:pic>
    </p:spTree>
    <p:extLst>
      <p:ext uri="{BB962C8B-B14F-4D97-AF65-F5344CB8AC3E}">
        <p14:creationId xmlns:p14="http://schemas.microsoft.com/office/powerpoint/2010/main" val="2456218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41069"/>
            <a:ext cx="10152953" cy="1015663"/>
          </a:xfrm>
          <a:prstGeom prst="rect">
            <a:avLst/>
          </a:prstGeom>
          <a:noFill/>
        </p:spPr>
        <p:txBody>
          <a:bodyPr wrap="square">
            <a:spAutoFit/>
          </a:bodyPr>
          <a:lstStyle/>
          <a:p>
            <a:pPr algn="ctr"/>
            <a:r>
              <a:rPr lang="en-US" sz="6000" b="1" dirty="0">
                <a:latin typeface="Bodoni MT" panose="02070603080606020203" pitchFamily="18" charset="0"/>
              </a:rPr>
              <a:t>LOOKING AT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6" name="TextBox 5">
            <a:extLst>
              <a:ext uri="{FF2B5EF4-FFF2-40B4-BE49-F238E27FC236}">
                <a16:creationId xmlns:a16="http://schemas.microsoft.com/office/drawing/2014/main" id="{146B9626-D297-654A-738A-0D18BDC2D6A3}"/>
              </a:ext>
            </a:extLst>
          </p:cNvPr>
          <p:cNvSpPr txBox="1"/>
          <p:nvPr/>
        </p:nvSpPr>
        <p:spPr>
          <a:xfrm>
            <a:off x="2623425" y="830724"/>
            <a:ext cx="7119449" cy="1323439"/>
          </a:xfrm>
          <a:prstGeom prst="rect">
            <a:avLst/>
          </a:prstGeom>
          <a:noFill/>
        </p:spPr>
        <p:txBody>
          <a:bodyPr wrap="none" rtlCol="0">
            <a:spAutoFit/>
          </a:bodyPr>
          <a:lstStyle/>
          <a:p>
            <a:r>
              <a:rPr lang="en-US" sz="4000" b="1" dirty="0">
                <a:solidFill>
                  <a:srgbClr val="FFC000"/>
                </a:solidFill>
                <a:latin typeface="Bodoni MT" panose="02070603080606020203" pitchFamily="18" charset="77"/>
                <a:cs typeface="Arial" panose="020B0604020202020204" pitchFamily="34" charset="0"/>
              </a:rPr>
              <a:t>ANTISEMITIC CARTOONS</a:t>
            </a:r>
          </a:p>
          <a:p>
            <a:r>
              <a:rPr lang="en-US" sz="4000" b="1" dirty="0">
                <a:solidFill>
                  <a:srgbClr val="EBEBEB"/>
                </a:solidFill>
                <a:latin typeface="Bodoni MT" panose="02070603080606020203" pitchFamily="18" charset="77"/>
                <a:cs typeface="Arial" panose="020B0604020202020204" pitchFamily="34" charset="0"/>
              </a:rPr>
              <a:t>AN ONGOING GLOBAL POISON</a:t>
            </a:r>
            <a:endParaRPr lang="en-US" sz="4000" dirty="0">
              <a:latin typeface="Bodoni MT" panose="02070603080606020203" pitchFamily="18" charset="77"/>
            </a:endParaRPr>
          </a:p>
        </p:txBody>
      </p:sp>
      <p:pic>
        <p:nvPicPr>
          <p:cNvPr id="10" name="Picture 9" descr="A group of women in a row&#10;&#10;Description automatically generated">
            <a:extLst>
              <a:ext uri="{FF2B5EF4-FFF2-40B4-BE49-F238E27FC236}">
                <a16:creationId xmlns:a16="http://schemas.microsoft.com/office/drawing/2014/main" id="{209E5AD3-DBB9-8640-3FD6-B4AA24F46923}"/>
              </a:ext>
            </a:extLst>
          </p:cNvPr>
          <p:cNvPicPr>
            <a:picLocks noChangeAspect="1"/>
          </p:cNvPicPr>
          <p:nvPr/>
        </p:nvPicPr>
        <p:blipFill rotWithShape="1">
          <a:blip r:embed="rId2">
            <a:extLst>
              <a:ext uri="{28A0092B-C50C-407E-A947-70E740481C1C}">
                <a14:useLocalDpi xmlns:a14="http://schemas.microsoft.com/office/drawing/2010/main" val="0"/>
              </a:ext>
            </a:extLst>
          </a:blip>
          <a:srcRect t="6481" b="7583"/>
          <a:stretch/>
        </p:blipFill>
        <p:spPr>
          <a:xfrm>
            <a:off x="3012554" y="2258558"/>
            <a:ext cx="6567172" cy="3651588"/>
          </a:xfrm>
          <a:prstGeom prst="rect">
            <a:avLst/>
          </a:prstGeom>
        </p:spPr>
      </p:pic>
    </p:spTree>
    <p:extLst>
      <p:ext uri="{BB962C8B-B14F-4D97-AF65-F5344CB8AC3E}">
        <p14:creationId xmlns:p14="http://schemas.microsoft.com/office/powerpoint/2010/main" val="1449734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41069"/>
            <a:ext cx="10152953" cy="1015663"/>
          </a:xfrm>
          <a:prstGeom prst="rect">
            <a:avLst/>
          </a:prstGeom>
          <a:noFill/>
        </p:spPr>
        <p:txBody>
          <a:bodyPr wrap="square">
            <a:spAutoFit/>
          </a:bodyPr>
          <a:lstStyle/>
          <a:p>
            <a:pPr algn="ctr"/>
            <a:r>
              <a:rPr lang="en-US" sz="6000" b="1" dirty="0">
                <a:solidFill>
                  <a:srgbClr val="FFC000"/>
                </a:solidFill>
                <a:latin typeface="Bodoni MT" panose="02070603080606020203" pitchFamily="18" charset="0"/>
              </a:rPr>
              <a:t>ACTING</a:t>
            </a:r>
            <a:r>
              <a:rPr lang="en-US" sz="6000" b="1" dirty="0">
                <a:latin typeface="Bodoni MT" panose="02070603080606020203" pitchFamily="18" charset="0"/>
              </a:rPr>
              <a:t> IN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10" name="TextBox 9">
            <a:extLst>
              <a:ext uri="{FF2B5EF4-FFF2-40B4-BE49-F238E27FC236}">
                <a16:creationId xmlns:a16="http://schemas.microsoft.com/office/drawing/2014/main" id="{7ED57066-6A4E-A471-A6D2-5AC377191C48}"/>
              </a:ext>
            </a:extLst>
          </p:cNvPr>
          <p:cNvSpPr txBox="1"/>
          <p:nvPr/>
        </p:nvSpPr>
        <p:spPr>
          <a:xfrm>
            <a:off x="3113170" y="1056732"/>
            <a:ext cx="8882313" cy="4801314"/>
          </a:xfrm>
          <a:prstGeom prst="rect">
            <a:avLst/>
          </a:prstGeom>
          <a:noFill/>
        </p:spPr>
        <p:txBody>
          <a:bodyPr wrap="square">
            <a:spAutoFit/>
          </a:bodyPr>
          <a:lstStyle/>
          <a:p>
            <a:pPr marL="1143000" indent="-1143000">
              <a:buAutoNum type="arabicPeriod"/>
            </a:pPr>
            <a:r>
              <a:rPr lang="en-US" sz="6600" b="1" dirty="0">
                <a:solidFill>
                  <a:srgbClr val="FFC000"/>
                </a:solidFill>
                <a:latin typeface="Bodoni MT" panose="02070603080606020203" pitchFamily="18" charset="77"/>
                <a:cs typeface="Arial" panose="020B0604020202020204" pitchFamily="34" charset="0"/>
              </a:rPr>
              <a:t>Prayer</a:t>
            </a:r>
          </a:p>
          <a:p>
            <a:r>
              <a:rPr lang="en-US" sz="4800" b="1" dirty="0">
                <a:solidFill>
                  <a:schemeClr val="tx1"/>
                </a:solidFill>
                <a:latin typeface="Bodoni MT" panose="02070603080606020203" pitchFamily="18" charset="77"/>
                <a:cs typeface="Arial" panose="020B0604020202020204" pitchFamily="34" charset="0"/>
              </a:rPr>
              <a:t>PEACE: Absence of war</a:t>
            </a:r>
          </a:p>
          <a:p>
            <a:br>
              <a:rPr lang="en-US" sz="4800" b="1" dirty="0">
                <a:solidFill>
                  <a:schemeClr val="tx1"/>
                </a:solidFill>
                <a:latin typeface="Bodoni MT" panose="02070603080606020203" pitchFamily="18" charset="77"/>
                <a:cs typeface="Arial" panose="020B0604020202020204" pitchFamily="34" charset="0"/>
              </a:rPr>
            </a:br>
            <a:r>
              <a:rPr lang="en-US" sz="4800" b="1" dirty="0">
                <a:solidFill>
                  <a:schemeClr val="tx1"/>
                </a:solidFill>
                <a:latin typeface="Bodoni MT" panose="02070603080606020203" pitchFamily="18" charset="77"/>
                <a:cs typeface="Arial" panose="020B0604020202020204" pitchFamily="34" charset="0"/>
              </a:rPr>
              <a:t>ULTIMATE PEACE: </a:t>
            </a:r>
            <a:br>
              <a:rPr lang="en-US" sz="4800" b="1" dirty="0">
                <a:solidFill>
                  <a:schemeClr val="tx1"/>
                </a:solidFill>
                <a:latin typeface="Bodoni MT" panose="02070603080606020203" pitchFamily="18" charset="77"/>
                <a:cs typeface="Arial" panose="020B0604020202020204" pitchFamily="34" charset="0"/>
              </a:rPr>
            </a:br>
            <a:r>
              <a:rPr lang="en-US" sz="4800" b="1" dirty="0" err="1">
                <a:solidFill>
                  <a:schemeClr val="tx1"/>
                </a:solidFill>
                <a:latin typeface="Bodoni MT" panose="02070603080606020203" pitchFamily="18" charset="77"/>
                <a:cs typeface="Arial" panose="020B0604020202020204" pitchFamily="34" charset="0"/>
              </a:rPr>
              <a:t>Yeshua’s</a:t>
            </a:r>
            <a:r>
              <a:rPr lang="en-US" sz="4800" b="1" dirty="0">
                <a:solidFill>
                  <a:schemeClr val="tx1"/>
                </a:solidFill>
                <a:latin typeface="Bodoni MT" panose="02070603080606020203" pitchFamily="18" charset="77"/>
                <a:cs typeface="Arial" panose="020B0604020202020204" pitchFamily="34" charset="0"/>
              </a:rPr>
              <a:t> Messianic reign </a:t>
            </a:r>
            <a:br>
              <a:rPr lang="en-US" sz="4800" b="1" dirty="0">
                <a:solidFill>
                  <a:schemeClr val="tx1"/>
                </a:solidFill>
                <a:latin typeface="Bodoni MT" panose="02070603080606020203" pitchFamily="18" charset="77"/>
                <a:cs typeface="Arial" panose="020B0604020202020204" pitchFamily="34" charset="0"/>
              </a:rPr>
            </a:br>
            <a:r>
              <a:rPr lang="en-US" sz="4800" b="1" dirty="0">
                <a:solidFill>
                  <a:schemeClr val="tx1"/>
                </a:solidFill>
                <a:latin typeface="Bodoni MT" panose="02070603080606020203" pitchFamily="18" charset="77"/>
                <a:cs typeface="Arial" panose="020B0604020202020204" pitchFamily="34" charset="0"/>
              </a:rPr>
              <a:t>in Jerusalem</a:t>
            </a:r>
            <a:endParaRPr lang="en-US" sz="4800" dirty="0">
              <a:latin typeface="Bodoni MT" panose="02070603080606020203" pitchFamily="18" charset="77"/>
            </a:endParaRPr>
          </a:p>
        </p:txBody>
      </p:sp>
    </p:spTree>
    <p:extLst>
      <p:ext uri="{BB962C8B-B14F-4D97-AF65-F5344CB8AC3E}">
        <p14:creationId xmlns:p14="http://schemas.microsoft.com/office/powerpoint/2010/main" val="2899567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41069"/>
            <a:ext cx="10152953" cy="1015663"/>
          </a:xfrm>
          <a:prstGeom prst="rect">
            <a:avLst/>
          </a:prstGeom>
          <a:noFill/>
        </p:spPr>
        <p:txBody>
          <a:bodyPr wrap="square">
            <a:spAutoFit/>
          </a:bodyPr>
          <a:lstStyle/>
          <a:p>
            <a:pPr algn="ctr"/>
            <a:r>
              <a:rPr lang="en-US" sz="6000" b="1" dirty="0">
                <a:latin typeface="Bodoni MT" panose="02070603080606020203" pitchFamily="18" charset="0"/>
              </a:rPr>
              <a:t>ACTING IN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10" name="TextBox 9">
            <a:extLst>
              <a:ext uri="{FF2B5EF4-FFF2-40B4-BE49-F238E27FC236}">
                <a16:creationId xmlns:a16="http://schemas.microsoft.com/office/drawing/2014/main" id="{7ED57066-6A4E-A471-A6D2-5AC377191C48}"/>
              </a:ext>
            </a:extLst>
          </p:cNvPr>
          <p:cNvSpPr txBox="1"/>
          <p:nvPr/>
        </p:nvSpPr>
        <p:spPr>
          <a:xfrm>
            <a:off x="3221787" y="950273"/>
            <a:ext cx="8882313" cy="4524315"/>
          </a:xfrm>
          <a:prstGeom prst="rect">
            <a:avLst/>
          </a:prstGeom>
          <a:noFill/>
        </p:spPr>
        <p:txBody>
          <a:bodyPr wrap="square">
            <a:spAutoFit/>
          </a:bodyPr>
          <a:lstStyle/>
          <a:p>
            <a:r>
              <a:rPr lang="en-US" sz="6600" b="1" dirty="0">
                <a:solidFill>
                  <a:srgbClr val="FFC000"/>
                </a:solidFill>
                <a:latin typeface="Bodoni MT" panose="02070603080606020203" pitchFamily="18" charset="77"/>
                <a:cs typeface="Arial" panose="020B0604020202020204" pitchFamily="34" charset="0"/>
              </a:rPr>
              <a:t>• Prayer for Peace</a:t>
            </a:r>
            <a:br>
              <a:rPr lang="en-US" sz="8000" b="1" dirty="0">
                <a:solidFill>
                  <a:srgbClr val="FFC000"/>
                </a:solidFill>
                <a:latin typeface="Bodoni MT" panose="02070603080606020203" pitchFamily="18" charset="77"/>
                <a:cs typeface="Arial" panose="020B0604020202020204" pitchFamily="34" charset="0"/>
              </a:rPr>
            </a:br>
            <a:r>
              <a:rPr lang="en-US" sz="6000" b="1" dirty="0">
                <a:solidFill>
                  <a:srgbClr val="FFC000"/>
                </a:solidFill>
                <a:latin typeface="Bodoni MT" panose="02070603080606020203" pitchFamily="18" charset="77"/>
                <a:cs typeface="Arial" panose="020B0604020202020204" pitchFamily="34" charset="0"/>
              </a:rPr>
              <a:t>Psalm 122:6 </a:t>
            </a:r>
            <a:r>
              <a:rPr lang="en-US" sz="5400" b="1" i="1" dirty="0">
                <a:solidFill>
                  <a:schemeClr val="tx1"/>
                </a:solidFill>
                <a:effectLst/>
                <a:latin typeface="Bodoni MT" panose="02070603080606020203" pitchFamily="18" charset="77"/>
                <a:cs typeface="Arial" panose="020B0604020202020204" pitchFamily="34" charset="0"/>
              </a:rPr>
              <a:t>Pray for the peace of Jerusalem: “May they prosper who </a:t>
            </a:r>
            <a:br>
              <a:rPr lang="en-US" sz="5400" b="1" i="1" dirty="0">
                <a:solidFill>
                  <a:schemeClr val="tx1"/>
                </a:solidFill>
                <a:effectLst/>
                <a:latin typeface="Bodoni MT" panose="02070603080606020203" pitchFamily="18" charset="77"/>
                <a:cs typeface="Arial" panose="020B0604020202020204" pitchFamily="34" charset="0"/>
              </a:rPr>
            </a:br>
            <a:r>
              <a:rPr lang="en-US" sz="5400" b="1" i="1" dirty="0">
                <a:solidFill>
                  <a:schemeClr val="tx1"/>
                </a:solidFill>
                <a:effectLst/>
                <a:latin typeface="Bodoni MT" panose="02070603080606020203" pitchFamily="18" charset="77"/>
                <a:cs typeface="Arial" panose="020B0604020202020204" pitchFamily="34" charset="0"/>
              </a:rPr>
              <a:t>love you.</a:t>
            </a:r>
            <a:endParaRPr lang="en-US" sz="4000" dirty="0">
              <a:latin typeface="Bodoni MT" panose="02070603080606020203" pitchFamily="18" charset="77"/>
            </a:endParaRPr>
          </a:p>
        </p:txBody>
      </p:sp>
    </p:spTree>
    <p:extLst>
      <p:ext uri="{BB962C8B-B14F-4D97-AF65-F5344CB8AC3E}">
        <p14:creationId xmlns:p14="http://schemas.microsoft.com/office/powerpoint/2010/main" val="1448799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41069"/>
            <a:ext cx="10152953" cy="1015663"/>
          </a:xfrm>
          <a:prstGeom prst="rect">
            <a:avLst/>
          </a:prstGeom>
          <a:noFill/>
        </p:spPr>
        <p:txBody>
          <a:bodyPr wrap="square">
            <a:spAutoFit/>
          </a:bodyPr>
          <a:lstStyle/>
          <a:p>
            <a:pPr algn="ctr"/>
            <a:r>
              <a:rPr lang="en-US" sz="6000" b="1" dirty="0">
                <a:latin typeface="Bodoni MT" panose="02070603080606020203" pitchFamily="18" charset="0"/>
              </a:rPr>
              <a:t>ACTING IN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10" name="TextBox 9">
            <a:extLst>
              <a:ext uri="{FF2B5EF4-FFF2-40B4-BE49-F238E27FC236}">
                <a16:creationId xmlns:a16="http://schemas.microsoft.com/office/drawing/2014/main" id="{7ED57066-6A4E-A471-A6D2-5AC377191C48}"/>
              </a:ext>
            </a:extLst>
          </p:cNvPr>
          <p:cNvSpPr txBox="1"/>
          <p:nvPr/>
        </p:nvSpPr>
        <p:spPr>
          <a:xfrm>
            <a:off x="2991182" y="854021"/>
            <a:ext cx="9485896" cy="5847755"/>
          </a:xfrm>
          <a:prstGeom prst="rect">
            <a:avLst/>
          </a:prstGeom>
          <a:noFill/>
        </p:spPr>
        <p:txBody>
          <a:bodyPr wrap="square">
            <a:spAutoFit/>
          </a:bodyPr>
          <a:lstStyle/>
          <a:p>
            <a:r>
              <a:rPr lang="en-US" sz="5400" b="1" dirty="0">
                <a:solidFill>
                  <a:srgbClr val="FFC000"/>
                </a:solidFill>
                <a:latin typeface="Bodoni MT" panose="02070603080606020203" pitchFamily="18" charset="77"/>
                <a:cs typeface="Arial" panose="020B0604020202020204" pitchFamily="34" charset="0"/>
              </a:rPr>
              <a:t>• Prayer for Messianic Peace</a:t>
            </a:r>
            <a:br>
              <a:rPr lang="en-US" sz="6600" b="1" dirty="0">
                <a:solidFill>
                  <a:srgbClr val="FFC000"/>
                </a:solidFill>
                <a:latin typeface="Bodoni MT" panose="02070603080606020203" pitchFamily="18" charset="77"/>
                <a:cs typeface="Arial" panose="020B0604020202020204" pitchFamily="34" charset="0"/>
              </a:rPr>
            </a:br>
            <a:r>
              <a:rPr lang="en-US" sz="4000" b="1" dirty="0">
                <a:solidFill>
                  <a:srgbClr val="FFC000"/>
                </a:solidFill>
                <a:latin typeface="Bodoni MT" panose="02070603080606020203" pitchFamily="18" charset="77"/>
                <a:cs typeface="Arial" panose="020B0604020202020204" pitchFamily="34" charset="0"/>
              </a:rPr>
              <a:t>Isaiah 2:4 </a:t>
            </a:r>
            <a:r>
              <a:rPr lang="en-US" sz="4000" b="1" i="1" dirty="0">
                <a:solidFill>
                  <a:schemeClr val="tx1"/>
                </a:solidFill>
                <a:effectLst/>
                <a:latin typeface="Bodoni MT" panose="02070603080606020203" pitchFamily="18" charset="77"/>
                <a:cs typeface="Arial" panose="020B0604020202020204" pitchFamily="34" charset="0"/>
              </a:rPr>
              <a:t>He shall judge between the nations and shall decide disputes for many peoples; and they shall beat </a:t>
            </a:r>
            <a:br>
              <a:rPr lang="en-US" sz="4000" b="1" i="1" dirty="0">
                <a:solidFill>
                  <a:schemeClr val="tx1"/>
                </a:solidFill>
                <a:effectLst/>
                <a:latin typeface="Bodoni MT" panose="02070603080606020203" pitchFamily="18" charset="77"/>
                <a:cs typeface="Arial" panose="020B0604020202020204" pitchFamily="34" charset="0"/>
              </a:rPr>
            </a:br>
            <a:r>
              <a:rPr lang="en-US" sz="4000" b="1" i="1" dirty="0">
                <a:solidFill>
                  <a:schemeClr val="tx1"/>
                </a:solidFill>
                <a:effectLst/>
                <a:latin typeface="Bodoni MT" panose="02070603080606020203" pitchFamily="18" charset="77"/>
                <a:cs typeface="Arial" panose="020B0604020202020204" pitchFamily="34" charset="0"/>
              </a:rPr>
              <a:t>their swords into plowshares, and </a:t>
            </a:r>
            <a:br>
              <a:rPr lang="en-US" sz="4000" b="1" i="1" dirty="0">
                <a:solidFill>
                  <a:schemeClr val="tx1"/>
                </a:solidFill>
                <a:effectLst/>
                <a:latin typeface="Bodoni MT" panose="02070603080606020203" pitchFamily="18" charset="77"/>
                <a:cs typeface="Arial" panose="020B0604020202020204" pitchFamily="34" charset="0"/>
              </a:rPr>
            </a:br>
            <a:r>
              <a:rPr lang="en-US" sz="4000" b="1" i="1" dirty="0">
                <a:solidFill>
                  <a:schemeClr val="tx1"/>
                </a:solidFill>
                <a:effectLst/>
                <a:latin typeface="Bodoni MT" panose="02070603080606020203" pitchFamily="18" charset="77"/>
                <a:cs typeface="Arial" panose="020B0604020202020204" pitchFamily="34" charset="0"/>
              </a:rPr>
              <a:t>their spears into pruning hooks; </a:t>
            </a:r>
            <a:br>
              <a:rPr lang="en-US" sz="4000" b="1" i="1" dirty="0">
                <a:solidFill>
                  <a:schemeClr val="tx1"/>
                </a:solidFill>
                <a:effectLst/>
                <a:latin typeface="Bodoni MT" panose="02070603080606020203" pitchFamily="18" charset="77"/>
                <a:cs typeface="Arial" panose="020B0604020202020204" pitchFamily="34" charset="0"/>
              </a:rPr>
            </a:br>
            <a:r>
              <a:rPr lang="en-US" sz="4000" b="1" i="1" dirty="0">
                <a:solidFill>
                  <a:schemeClr val="tx1"/>
                </a:solidFill>
                <a:effectLst/>
                <a:latin typeface="Bodoni MT" panose="02070603080606020203" pitchFamily="18" charset="77"/>
                <a:cs typeface="Arial" panose="020B0604020202020204" pitchFamily="34" charset="0"/>
              </a:rPr>
              <a:t>nation shall not lift up sword against nation, neither shall they learn war anymore.</a:t>
            </a:r>
            <a:endParaRPr lang="en-US" sz="2400" dirty="0">
              <a:latin typeface="Bodoni MT" panose="02070603080606020203" pitchFamily="18" charset="77"/>
            </a:endParaRPr>
          </a:p>
        </p:txBody>
      </p:sp>
    </p:spTree>
    <p:extLst>
      <p:ext uri="{BB962C8B-B14F-4D97-AF65-F5344CB8AC3E}">
        <p14:creationId xmlns:p14="http://schemas.microsoft.com/office/powerpoint/2010/main" val="2916129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877D443-0456-638B-ACB1-3CE51AE850A6}"/>
              </a:ext>
            </a:extLst>
          </p:cNvPr>
          <p:cNvSpPr txBox="1"/>
          <p:nvPr/>
        </p:nvSpPr>
        <p:spPr>
          <a:xfrm>
            <a:off x="715977" y="76250"/>
            <a:ext cx="11237843" cy="1754326"/>
          </a:xfrm>
          <a:prstGeom prst="rect">
            <a:avLst/>
          </a:prstGeom>
          <a:noFill/>
        </p:spPr>
        <p:txBody>
          <a:bodyPr wrap="square" rtlCol="0">
            <a:spAutoFit/>
          </a:bodyPr>
          <a:lstStyle/>
          <a:p>
            <a:pPr algn="ctr"/>
            <a:r>
              <a:rPr lang="en-US" sz="3600" b="1" dirty="0">
                <a:latin typeface="Bodoni MT" panose="02070603080606020203" pitchFamily="18" charset="77"/>
              </a:rPr>
              <a:t>CHRISTIANS SHOULDN’T IGNORE </a:t>
            </a:r>
          </a:p>
          <a:p>
            <a:pPr algn="ctr"/>
            <a:r>
              <a:rPr lang="en-US" sz="3600" b="1" dirty="0">
                <a:solidFill>
                  <a:srgbClr val="FFC000"/>
                </a:solidFill>
                <a:latin typeface="Bodoni MT" panose="02070603080606020203" pitchFamily="18" charset="77"/>
              </a:rPr>
              <a:t>THE</a:t>
            </a:r>
            <a:r>
              <a:rPr lang="en-US" sz="3600" b="1" dirty="0">
                <a:latin typeface="Bodoni MT" panose="02070603080606020203" pitchFamily="18" charset="77"/>
              </a:rPr>
              <a:t> </a:t>
            </a:r>
            <a:r>
              <a:rPr lang="en-US" sz="3600" b="1" dirty="0">
                <a:solidFill>
                  <a:srgbClr val="FFC000"/>
                </a:solidFill>
                <a:latin typeface="Bodoni MT" panose="02070603080606020203" pitchFamily="18" charset="77"/>
              </a:rPr>
              <a:t>“CHRISTIAN BAGGAGE”  </a:t>
            </a:r>
          </a:p>
          <a:p>
            <a:pPr algn="ctr"/>
            <a:r>
              <a:rPr lang="en-US" sz="3600" b="1" dirty="0">
                <a:latin typeface="Bodoni MT" panose="02070603080606020203" pitchFamily="18" charset="77"/>
              </a:rPr>
              <a:t>WHEN THEY SPEAK TO JEWISH PEOPLE</a:t>
            </a:r>
            <a:endParaRPr lang="en-US" sz="3600" dirty="0">
              <a:latin typeface="Bodoni MT" panose="02070603080606020203" pitchFamily="18" charset="77"/>
            </a:endParaRPr>
          </a:p>
        </p:txBody>
      </p:sp>
      <p:sp>
        <p:nvSpPr>
          <p:cNvPr id="10" name="object 4">
            <a:extLst>
              <a:ext uri="{FF2B5EF4-FFF2-40B4-BE49-F238E27FC236}">
                <a16:creationId xmlns:a16="http://schemas.microsoft.com/office/drawing/2014/main" id="{F2FAB408-E2B5-2A49-9661-33D30C7D6B16}"/>
              </a:ext>
            </a:extLst>
          </p:cNvPr>
          <p:cNvSpPr/>
          <p:nvPr/>
        </p:nvSpPr>
        <p:spPr>
          <a:xfrm>
            <a:off x="2530475" y="1761803"/>
            <a:ext cx="7608846" cy="501994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40409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91281"/>
            <a:ext cx="10152953" cy="1015663"/>
          </a:xfrm>
          <a:prstGeom prst="rect">
            <a:avLst/>
          </a:prstGeom>
          <a:noFill/>
        </p:spPr>
        <p:txBody>
          <a:bodyPr wrap="square">
            <a:spAutoFit/>
          </a:bodyPr>
          <a:lstStyle/>
          <a:p>
            <a:pPr algn="ctr"/>
            <a:r>
              <a:rPr lang="en-US" sz="6000" b="1" dirty="0">
                <a:latin typeface="Bodoni MT" panose="02070603080606020203" pitchFamily="18" charset="0"/>
              </a:rPr>
              <a:t>ACTING IN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10" name="TextBox 9">
            <a:extLst>
              <a:ext uri="{FF2B5EF4-FFF2-40B4-BE49-F238E27FC236}">
                <a16:creationId xmlns:a16="http://schemas.microsoft.com/office/drawing/2014/main" id="{7ED57066-6A4E-A471-A6D2-5AC377191C48}"/>
              </a:ext>
            </a:extLst>
          </p:cNvPr>
          <p:cNvSpPr txBox="1"/>
          <p:nvPr/>
        </p:nvSpPr>
        <p:spPr>
          <a:xfrm>
            <a:off x="3065043" y="587496"/>
            <a:ext cx="8882313" cy="6586418"/>
          </a:xfrm>
          <a:prstGeom prst="rect">
            <a:avLst/>
          </a:prstGeom>
          <a:noFill/>
        </p:spPr>
        <p:txBody>
          <a:bodyPr wrap="square">
            <a:spAutoFit/>
          </a:bodyPr>
          <a:lstStyle/>
          <a:p>
            <a:r>
              <a:rPr lang="en-US" sz="6600" b="1" dirty="0">
                <a:solidFill>
                  <a:srgbClr val="FFC000"/>
                </a:solidFill>
                <a:latin typeface="Bodoni MT" panose="02070603080606020203" pitchFamily="18" charset="77"/>
                <a:cs typeface="Arial" panose="020B0604020202020204" pitchFamily="34" charset="0"/>
              </a:rPr>
              <a:t>2.	Speak Up</a:t>
            </a:r>
          </a:p>
          <a:p>
            <a:r>
              <a:rPr lang="en-US" sz="4400" b="1" dirty="0">
                <a:solidFill>
                  <a:srgbClr val="FFC000"/>
                </a:solidFill>
                <a:latin typeface="Bodoni MT" panose="02070603080606020203" pitchFamily="18" charset="77"/>
                <a:cs typeface="Arial" panose="020B0604020202020204" pitchFamily="34" charset="0"/>
              </a:rPr>
              <a:t>Isaiah 62:1 </a:t>
            </a:r>
            <a:r>
              <a:rPr lang="en-US" sz="4400" b="1" i="1" dirty="0">
                <a:solidFill>
                  <a:schemeClr val="tx1"/>
                </a:solidFill>
                <a:effectLst/>
                <a:latin typeface="Bodoni MT" panose="02070603080606020203" pitchFamily="18" charset="77"/>
                <a:cs typeface="Arial" panose="020B0604020202020204" pitchFamily="34" charset="0"/>
              </a:rPr>
              <a:t>For Zion’s sake I will not keep silent, And for </a:t>
            </a:r>
            <a:br>
              <a:rPr lang="en-US" sz="4400" b="1" i="1" dirty="0">
                <a:solidFill>
                  <a:schemeClr val="tx1"/>
                </a:solidFill>
                <a:effectLst/>
                <a:latin typeface="Bodoni MT" panose="02070603080606020203" pitchFamily="18" charset="77"/>
                <a:cs typeface="Arial" panose="020B0604020202020204" pitchFamily="34" charset="0"/>
              </a:rPr>
            </a:br>
            <a:r>
              <a:rPr lang="en-US" sz="4400" b="1" i="1" dirty="0">
                <a:solidFill>
                  <a:schemeClr val="tx1"/>
                </a:solidFill>
                <a:effectLst/>
                <a:latin typeface="Bodoni MT" panose="02070603080606020203" pitchFamily="18" charset="77"/>
                <a:cs typeface="Arial" panose="020B0604020202020204" pitchFamily="34" charset="0"/>
              </a:rPr>
              <a:t>Jerusalem’s sake I will not keep quiet, Until her righteousness goes forth like brightness, And her salvation like a torch that is burning.</a:t>
            </a:r>
            <a:br>
              <a:rPr lang="en-US" sz="5400" b="1" i="1" dirty="0">
                <a:solidFill>
                  <a:schemeClr val="tx1"/>
                </a:solidFill>
                <a:effectLst/>
                <a:latin typeface="Arial" panose="020B0604020202020204" pitchFamily="34" charset="0"/>
                <a:cs typeface="Arial" panose="020B0604020202020204" pitchFamily="34" charset="0"/>
              </a:rPr>
            </a:br>
            <a:endParaRPr lang="en-US" sz="4800" dirty="0">
              <a:latin typeface="Bodoni MT" panose="02070603080606020203" pitchFamily="18" charset="77"/>
            </a:endParaRPr>
          </a:p>
        </p:txBody>
      </p:sp>
    </p:spTree>
    <p:extLst>
      <p:ext uri="{BB962C8B-B14F-4D97-AF65-F5344CB8AC3E}">
        <p14:creationId xmlns:p14="http://schemas.microsoft.com/office/powerpoint/2010/main" val="4273840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91281"/>
            <a:ext cx="10152953" cy="1015663"/>
          </a:xfrm>
          <a:prstGeom prst="rect">
            <a:avLst/>
          </a:prstGeom>
          <a:noFill/>
        </p:spPr>
        <p:txBody>
          <a:bodyPr wrap="square">
            <a:spAutoFit/>
          </a:bodyPr>
          <a:lstStyle/>
          <a:p>
            <a:pPr algn="ctr"/>
            <a:r>
              <a:rPr lang="en-US" sz="6000" b="1" dirty="0">
                <a:latin typeface="Bodoni MT" panose="02070603080606020203" pitchFamily="18" charset="0"/>
              </a:rPr>
              <a:t>ACTING IN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10" name="TextBox 9">
            <a:extLst>
              <a:ext uri="{FF2B5EF4-FFF2-40B4-BE49-F238E27FC236}">
                <a16:creationId xmlns:a16="http://schemas.microsoft.com/office/drawing/2014/main" id="{7ED57066-6A4E-A471-A6D2-5AC377191C48}"/>
              </a:ext>
            </a:extLst>
          </p:cNvPr>
          <p:cNvSpPr txBox="1"/>
          <p:nvPr/>
        </p:nvSpPr>
        <p:spPr>
          <a:xfrm>
            <a:off x="3065043" y="587496"/>
            <a:ext cx="8882313" cy="5909310"/>
          </a:xfrm>
          <a:prstGeom prst="rect">
            <a:avLst/>
          </a:prstGeom>
          <a:noFill/>
        </p:spPr>
        <p:txBody>
          <a:bodyPr wrap="square">
            <a:spAutoFit/>
          </a:bodyPr>
          <a:lstStyle/>
          <a:p>
            <a:r>
              <a:rPr lang="en-US" sz="6600" b="1" dirty="0">
                <a:solidFill>
                  <a:srgbClr val="FFC000"/>
                </a:solidFill>
                <a:latin typeface="Bodoni MT" panose="02070603080606020203" pitchFamily="18" charset="77"/>
                <a:cs typeface="Arial" panose="020B0604020202020204" pitchFamily="34" charset="0"/>
              </a:rPr>
              <a:t>2.	Speak Up</a:t>
            </a:r>
          </a:p>
          <a:p>
            <a:r>
              <a:rPr lang="en-US" sz="4400" b="1" dirty="0">
                <a:solidFill>
                  <a:srgbClr val="FFC000"/>
                </a:solidFill>
                <a:latin typeface="Bodoni MT" panose="02070603080606020203" pitchFamily="18" charset="77"/>
                <a:cs typeface="Arial" panose="020B0604020202020204" pitchFamily="34" charset="0"/>
              </a:rPr>
              <a:t>Isaiah 62:6 </a:t>
            </a:r>
            <a:r>
              <a:rPr lang="en-US" sz="4400" b="1" i="1" dirty="0">
                <a:solidFill>
                  <a:schemeClr val="tx1"/>
                </a:solidFill>
                <a:effectLst/>
                <a:latin typeface="Bodoni MT" panose="02070603080606020203" pitchFamily="18" charset="77"/>
                <a:cs typeface="Arial" panose="020B0604020202020204" pitchFamily="34" charset="0"/>
              </a:rPr>
              <a:t>On your walls, O Jerusalem, I have appointed </a:t>
            </a:r>
          </a:p>
          <a:p>
            <a:r>
              <a:rPr lang="en-US" sz="4400" b="1" i="1" dirty="0">
                <a:solidFill>
                  <a:schemeClr val="tx1"/>
                </a:solidFill>
                <a:effectLst/>
                <a:latin typeface="Bodoni MT" panose="02070603080606020203" pitchFamily="18" charset="77"/>
                <a:cs typeface="Arial" panose="020B0604020202020204" pitchFamily="34" charset="0"/>
              </a:rPr>
              <a:t>watchmen; All day and all night they will never keep silent.</a:t>
            </a:r>
            <a:br>
              <a:rPr lang="en-US" sz="4400" b="1" i="1" dirty="0">
                <a:solidFill>
                  <a:schemeClr val="tx1"/>
                </a:solidFill>
                <a:latin typeface="Bodoni MT" panose="02070603080606020203" pitchFamily="18" charset="77"/>
                <a:cs typeface="Arial" panose="020B0604020202020204" pitchFamily="34" charset="0"/>
              </a:rPr>
            </a:br>
            <a:r>
              <a:rPr lang="en-US" sz="4400" b="1" i="1" dirty="0">
                <a:solidFill>
                  <a:schemeClr val="tx1"/>
                </a:solidFill>
                <a:effectLst/>
                <a:latin typeface="Bodoni MT" panose="02070603080606020203" pitchFamily="18" charset="77"/>
                <a:cs typeface="Arial" panose="020B0604020202020204" pitchFamily="34" charset="0"/>
              </a:rPr>
              <a:t>You who remind the </a:t>
            </a:r>
            <a:r>
              <a:rPr lang="en-US" sz="4400" b="1" i="1" cap="small" dirty="0">
                <a:solidFill>
                  <a:schemeClr val="tx1"/>
                </a:solidFill>
                <a:effectLst/>
                <a:latin typeface="Bodoni MT" panose="02070603080606020203" pitchFamily="18" charset="77"/>
                <a:cs typeface="Arial" panose="020B0604020202020204" pitchFamily="34" charset="0"/>
              </a:rPr>
              <a:t>Lord</a:t>
            </a:r>
            <a:r>
              <a:rPr lang="en-US" sz="4400" b="1" i="1" dirty="0">
                <a:solidFill>
                  <a:schemeClr val="tx1"/>
                </a:solidFill>
                <a:effectLst/>
                <a:latin typeface="Bodoni MT" panose="02070603080606020203" pitchFamily="18" charset="77"/>
                <a:cs typeface="Arial" panose="020B0604020202020204" pitchFamily="34" charset="0"/>
              </a:rPr>
              <a:t>, take no rest for yourselves;</a:t>
            </a:r>
            <a:br>
              <a:rPr lang="en-US" sz="5400" b="1" i="1" dirty="0">
                <a:solidFill>
                  <a:schemeClr val="tx1"/>
                </a:solidFill>
                <a:effectLst/>
                <a:latin typeface="Arial" panose="020B0604020202020204" pitchFamily="34" charset="0"/>
                <a:cs typeface="Arial" panose="020B0604020202020204" pitchFamily="34" charset="0"/>
              </a:rPr>
            </a:br>
            <a:endParaRPr lang="en-US" sz="4800" dirty="0">
              <a:latin typeface="Bodoni MT" panose="02070603080606020203" pitchFamily="18" charset="77"/>
            </a:endParaRPr>
          </a:p>
        </p:txBody>
      </p:sp>
    </p:spTree>
    <p:extLst>
      <p:ext uri="{BB962C8B-B14F-4D97-AF65-F5344CB8AC3E}">
        <p14:creationId xmlns:p14="http://schemas.microsoft.com/office/powerpoint/2010/main" val="2835965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41071"/>
            <a:ext cx="10152953" cy="1015663"/>
          </a:xfrm>
          <a:prstGeom prst="rect">
            <a:avLst/>
          </a:prstGeom>
          <a:noFill/>
        </p:spPr>
        <p:txBody>
          <a:bodyPr wrap="square">
            <a:spAutoFit/>
          </a:bodyPr>
          <a:lstStyle/>
          <a:p>
            <a:pPr algn="ctr"/>
            <a:r>
              <a:rPr lang="en-US" sz="6000" b="1" dirty="0">
                <a:latin typeface="Bodoni MT" panose="02070603080606020203" pitchFamily="18" charset="0"/>
              </a:rPr>
              <a:t>ACTING IN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10" name="TextBox 9">
            <a:extLst>
              <a:ext uri="{FF2B5EF4-FFF2-40B4-BE49-F238E27FC236}">
                <a16:creationId xmlns:a16="http://schemas.microsoft.com/office/drawing/2014/main" id="{7ED57066-6A4E-A471-A6D2-5AC377191C48}"/>
              </a:ext>
            </a:extLst>
          </p:cNvPr>
          <p:cNvSpPr txBox="1"/>
          <p:nvPr/>
        </p:nvSpPr>
        <p:spPr>
          <a:xfrm>
            <a:off x="3011276" y="820052"/>
            <a:ext cx="9092824" cy="6801862"/>
          </a:xfrm>
          <a:prstGeom prst="rect">
            <a:avLst/>
          </a:prstGeom>
          <a:noFill/>
        </p:spPr>
        <p:txBody>
          <a:bodyPr wrap="square">
            <a:spAutoFit/>
          </a:bodyPr>
          <a:lstStyle/>
          <a:p>
            <a:r>
              <a:rPr lang="en-US" sz="6000" b="1" dirty="0">
                <a:solidFill>
                  <a:srgbClr val="FFC000"/>
                </a:solidFill>
                <a:latin typeface="Bodoni MT" panose="02070603080606020203" pitchFamily="18" charset="77"/>
                <a:cs typeface="Arial" panose="020B0604020202020204" pitchFamily="34" charset="0"/>
              </a:rPr>
              <a:t>3.	Reach Out</a:t>
            </a:r>
          </a:p>
          <a:p>
            <a:r>
              <a:rPr lang="en-US" sz="4100" b="1" dirty="0">
                <a:solidFill>
                  <a:srgbClr val="FFC000"/>
                </a:solidFill>
                <a:latin typeface="Bodoni MT" panose="02070603080606020203" pitchFamily="18" charset="77"/>
                <a:cs typeface="Arial" panose="020B0604020202020204" pitchFamily="34" charset="0"/>
              </a:rPr>
              <a:t>Matthew 25:35-36 </a:t>
            </a:r>
            <a:r>
              <a:rPr lang="en-US" sz="4100" b="1" i="0" dirty="0">
                <a:solidFill>
                  <a:schemeClr val="tx1"/>
                </a:solidFill>
                <a:effectLst/>
                <a:latin typeface="Bodoni MT" panose="02070603080606020203" pitchFamily="18" charset="77"/>
                <a:cs typeface="Arial" panose="020B0604020202020204" pitchFamily="34" charset="0"/>
              </a:rPr>
              <a:t> </a:t>
            </a:r>
            <a:r>
              <a:rPr lang="en-US" sz="4100" b="1" i="1" dirty="0">
                <a:solidFill>
                  <a:schemeClr val="tx1"/>
                </a:solidFill>
                <a:effectLst/>
                <a:latin typeface="Bodoni MT" panose="02070603080606020203" pitchFamily="18" charset="77"/>
                <a:cs typeface="Arial" panose="020B0604020202020204" pitchFamily="34" charset="0"/>
              </a:rPr>
              <a:t>For I was hungry, and you gave Me something to eat; I was thirsty, and you gave Me </a:t>
            </a:r>
          </a:p>
          <a:p>
            <a:r>
              <a:rPr lang="en-US" sz="4100" b="1" i="1" dirty="0">
                <a:solidFill>
                  <a:schemeClr val="tx1"/>
                </a:solidFill>
                <a:effectLst/>
                <a:latin typeface="Bodoni MT" panose="02070603080606020203" pitchFamily="18" charset="77"/>
                <a:cs typeface="Arial" panose="020B0604020202020204" pitchFamily="34" charset="0"/>
              </a:rPr>
              <a:t>something to drink; I was a stranger, </a:t>
            </a:r>
          </a:p>
          <a:p>
            <a:r>
              <a:rPr lang="en-US" sz="4100" b="1" i="1" dirty="0">
                <a:solidFill>
                  <a:schemeClr val="tx1"/>
                </a:solidFill>
                <a:effectLst/>
                <a:latin typeface="Bodoni MT" panose="02070603080606020203" pitchFamily="18" charset="77"/>
                <a:cs typeface="Arial" panose="020B0604020202020204" pitchFamily="34" charset="0"/>
              </a:rPr>
              <a:t>and you invited Me in; naked, and you clothed Me; I was sick, and you </a:t>
            </a:r>
          </a:p>
          <a:p>
            <a:r>
              <a:rPr lang="en-US" sz="4100" b="1" i="1" dirty="0">
                <a:solidFill>
                  <a:schemeClr val="tx1"/>
                </a:solidFill>
                <a:effectLst/>
                <a:latin typeface="Bodoni MT" panose="02070603080606020203" pitchFamily="18" charset="77"/>
                <a:cs typeface="Arial" panose="020B0604020202020204" pitchFamily="34" charset="0"/>
              </a:rPr>
              <a:t>visited Me; I was in prison, and you came to Me.’ </a:t>
            </a:r>
            <a:br>
              <a:rPr lang="en-US" sz="5400" b="1" i="1" dirty="0">
                <a:solidFill>
                  <a:schemeClr val="tx1"/>
                </a:solidFill>
                <a:effectLst/>
                <a:latin typeface="Arial" panose="020B0604020202020204" pitchFamily="34" charset="0"/>
                <a:cs typeface="Arial" panose="020B0604020202020204" pitchFamily="34" charset="0"/>
              </a:rPr>
            </a:br>
            <a:endParaRPr lang="en-US" sz="4800" dirty="0">
              <a:latin typeface="Bodoni MT" panose="02070603080606020203" pitchFamily="18" charset="77"/>
            </a:endParaRPr>
          </a:p>
        </p:txBody>
      </p:sp>
    </p:spTree>
    <p:extLst>
      <p:ext uri="{BB962C8B-B14F-4D97-AF65-F5344CB8AC3E}">
        <p14:creationId xmlns:p14="http://schemas.microsoft.com/office/powerpoint/2010/main" val="485637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41071"/>
            <a:ext cx="10152953" cy="1015663"/>
          </a:xfrm>
          <a:prstGeom prst="rect">
            <a:avLst/>
          </a:prstGeom>
          <a:noFill/>
        </p:spPr>
        <p:txBody>
          <a:bodyPr wrap="square">
            <a:spAutoFit/>
          </a:bodyPr>
          <a:lstStyle/>
          <a:p>
            <a:pPr algn="ctr"/>
            <a:r>
              <a:rPr lang="en-US" sz="6000" b="1" dirty="0">
                <a:latin typeface="Bodoni MT" panose="02070603080606020203" pitchFamily="18" charset="0"/>
              </a:rPr>
              <a:t>ACTING IN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10" name="TextBox 9">
            <a:extLst>
              <a:ext uri="{FF2B5EF4-FFF2-40B4-BE49-F238E27FC236}">
                <a16:creationId xmlns:a16="http://schemas.microsoft.com/office/drawing/2014/main" id="{7ED57066-6A4E-A471-A6D2-5AC377191C48}"/>
              </a:ext>
            </a:extLst>
          </p:cNvPr>
          <p:cNvSpPr txBox="1"/>
          <p:nvPr/>
        </p:nvSpPr>
        <p:spPr>
          <a:xfrm>
            <a:off x="3011276" y="820052"/>
            <a:ext cx="9092824" cy="5755422"/>
          </a:xfrm>
          <a:prstGeom prst="rect">
            <a:avLst/>
          </a:prstGeom>
          <a:noFill/>
        </p:spPr>
        <p:txBody>
          <a:bodyPr wrap="square">
            <a:spAutoFit/>
          </a:bodyPr>
          <a:lstStyle/>
          <a:p>
            <a:r>
              <a:rPr lang="en-US" sz="6000" b="1" dirty="0">
                <a:solidFill>
                  <a:srgbClr val="FFC000"/>
                </a:solidFill>
                <a:latin typeface="Bodoni MT" panose="02070603080606020203" pitchFamily="18" charset="77"/>
                <a:cs typeface="Arial" panose="020B0604020202020204" pitchFamily="34" charset="0"/>
              </a:rPr>
              <a:t>3.	Reach Out</a:t>
            </a:r>
          </a:p>
          <a:p>
            <a:r>
              <a:rPr lang="en-US" sz="4100" b="1" dirty="0">
                <a:solidFill>
                  <a:srgbClr val="FFC000"/>
                </a:solidFill>
                <a:latin typeface="Bodoni MT" panose="02070603080606020203" pitchFamily="18" charset="77"/>
                <a:cs typeface="Arial" panose="020B0604020202020204" pitchFamily="34" charset="0"/>
              </a:rPr>
              <a:t>Matthew 25:37-38 </a:t>
            </a:r>
            <a:r>
              <a:rPr lang="en-US" sz="4100" b="1" i="0" dirty="0">
                <a:solidFill>
                  <a:schemeClr val="tx1"/>
                </a:solidFill>
                <a:effectLst/>
                <a:latin typeface="Bodoni MT" panose="02070603080606020203" pitchFamily="18" charset="77"/>
                <a:cs typeface="Arial" panose="020B0604020202020204" pitchFamily="34" charset="0"/>
              </a:rPr>
              <a:t> </a:t>
            </a:r>
            <a:r>
              <a:rPr lang="en-US" sz="4400" b="1" i="1" dirty="0">
                <a:effectLst/>
                <a:latin typeface="Bodoni MT" panose="02070603080606020203" pitchFamily="18" charset="77"/>
              </a:rPr>
              <a:t>Then the righteous will answer Him, ‘Lord, when did we see You hungry, and feed You, or thirsty, and give You </a:t>
            </a:r>
          </a:p>
          <a:p>
            <a:r>
              <a:rPr lang="en-US" sz="4400" b="1" i="1" dirty="0">
                <a:effectLst/>
                <a:latin typeface="Bodoni MT" panose="02070603080606020203" pitchFamily="18" charset="77"/>
              </a:rPr>
              <a:t>something to drink? And when did we see You a stranger, and invite You in, or naked, and clothe You?</a:t>
            </a:r>
            <a:endParaRPr lang="en-US" sz="4800" b="1" i="1" dirty="0">
              <a:latin typeface="Bodoni MT" panose="02070603080606020203" pitchFamily="18" charset="77"/>
            </a:endParaRPr>
          </a:p>
        </p:txBody>
      </p:sp>
    </p:spTree>
    <p:extLst>
      <p:ext uri="{BB962C8B-B14F-4D97-AF65-F5344CB8AC3E}">
        <p14:creationId xmlns:p14="http://schemas.microsoft.com/office/powerpoint/2010/main" val="3222277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41071"/>
            <a:ext cx="10152953" cy="1015663"/>
          </a:xfrm>
          <a:prstGeom prst="rect">
            <a:avLst/>
          </a:prstGeom>
          <a:noFill/>
        </p:spPr>
        <p:txBody>
          <a:bodyPr wrap="square">
            <a:spAutoFit/>
          </a:bodyPr>
          <a:lstStyle/>
          <a:p>
            <a:pPr algn="ctr"/>
            <a:r>
              <a:rPr lang="en-US" sz="6000" b="1" dirty="0">
                <a:latin typeface="Bodoni MT" panose="02070603080606020203" pitchFamily="18" charset="0"/>
              </a:rPr>
              <a:t>ACTING IN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10" name="TextBox 9">
            <a:extLst>
              <a:ext uri="{FF2B5EF4-FFF2-40B4-BE49-F238E27FC236}">
                <a16:creationId xmlns:a16="http://schemas.microsoft.com/office/drawing/2014/main" id="{7ED57066-6A4E-A471-A6D2-5AC377191C48}"/>
              </a:ext>
            </a:extLst>
          </p:cNvPr>
          <p:cNvSpPr txBox="1"/>
          <p:nvPr/>
        </p:nvSpPr>
        <p:spPr>
          <a:xfrm>
            <a:off x="3011276" y="820052"/>
            <a:ext cx="9092824" cy="5755422"/>
          </a:xfrm>
          <a:prstGeom prst="rect">
            <a:avLst/>
          </a:prstGeom>
          <a:noFill/>
        </p:spPr>
        <p:txBody>
          <a:bodyPr wrap="square">
            <a:spAutoFit/>
          </a:bodyPr>
          <a:lstStyle/>
          <a:p>
            <a:r>
              <a:rPr lang="en-US" sz="6000" b="1" dirty="0">
                <a:solidFill>
                  <a:srgbClr val="FFC000"/>
                </a:solidFill>
                <a:latin typeface="Bodoni MT" panose="02070603080606020203" pitchFamily="18" charset="77"/>
                <a:cs typeface="Arial" panose="020B0604020202020204" pitchFamily="34" charset="0"/>
              </a:rPr>
              <a:t>3.	Reach Out</a:t>
            </a:r>
          </a:p>
          <a:p>
            <a:r>
              <a:rPr lang="en-US" sz="4100" b="1" dirty="0">
                <a:solidFill>
                  <a:srgbClr val="FFC000"/>
                </a:solidFill>
                <a:latin typeface="Bodoni MT" panose="02070603080606020203" pitchFamily="18" charset="77"/>
                <a:cs typeface="Arial" panose="020B0604020202020204" pitchFamily="34" charset="0"/>
              </a:rPr>
              <a:t>Matthew 25:39-40 </a:t>
            </a:r>
            <a:r>
              <a:rPr lang="en-US" sz="4100" b="1" i="0" dirty="0">
                <a:solidFill>
                  <a:schemeClr val="tx1"/>
                </a:solidFill>
                <a:effectLst/>
                <a:latin typeface="Bodoni MT" panose="02070603080606020203" pitchFamily="18" charset="77"/>
                <a:cs typeface="Arial" panose="020B0604020202020204" pitchFamily="34" charset="0"/>
              </a:rPr>
              <a:t> </a:t>
            </a:r>
            <a:r>
              <a:rPr lang="en-US" sz="4400" b="1" i="1" dirty="0">
                <a:solidFill>
                  <a:schemeClr val="tx1"/>
                </a:solidFill>
                <a:effectLst/>
                <a:latin typeface="Arial" panose="020B0604020202020204" pitchFamily="34" charset="0"/>
                <a:cs typeface="Arial" panose="020B0604020202020204" pitchFamily="34" charset="0"/>
              </a:rPr>
              <a:t> </a:t>
            </a:r>
            <a:r>
              <a:rPr lang="en-US" sz="4400" b="1" i="1" dirty="0">
                <a:solidFill>
                  <a:schemeClr val="tx1"/>
                </a:solidFill>
                <a:effectLst/>
                <a:latin typeface="Bodoni MT" panose="02070603080606020203" pitchFamily="18" charset="77"/>
                <a:cs typeface="Arial" panose="020B0604020202020204" pitchFamily="34" charset="0"/>
              </a:rPr>
              <a:t>When did we see You sick, or in prison, and come to You?’ The King will answer and say to them, ‘Truly I say to you, to the extent that you did it to one of these brothers of Mine, even the least of them, you did it to Me.’</a:t>
            </a:r>
            <a:endParaRPr lang="en-US" sz="4800" b="1" i="1" dirty="0">
              <a:latin typeface="Bodoni MT" panose="02070603080606020203" pitchFamily="18" charset="77"/>
            </a:endParaRPr>
          </a:p>
        </p:txBody>
      </p:sp>
    </p:spTree>
    <p:extLst>
      <p:ext uri="{BB962C8B-B14F-4D97-AF65-F5344CB8AC3E}">
        <p14:creationId xmlns:p14="http://schemas.microsoft.com/office/powerpoint/2010/main" val="3218006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82885" y="41071"/>
            <a:ext cx="10152953" cy="1015663"/>
          </a:xfrm>
          <a:prstGeom prst="rect">
            <a:avLst/>
          </a:prstGeom>
          <a:noFill/>
        </p:spPr>
        <p:txBody>
          <a:bodyPr wrap="square">
            <a:spAutoFit/>
          </a:bodyPr>
          <a:lstStyle/>
          <a:p>
            <a:pPr algn="ctr"/>
            <a:r>
              <a:rPr lang="en-US" sz="6000" b="1" dirty="0">
                <a:latin typeface="Bodoni MT" panose="02070603080606020203" pitchFamily="18" charset="0"/>
              </a:rPr>
              <a:t>ACTING IN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10" name="TextBox 9">
            <a:extLst>
              <a:ext uri="{FF2B5EF4-FFF2-40B4-BE49-F238E27FC236}">
                <a16:creationId xmlns:a16="http://schemas.microsoft.com/office/drawing/2014/main" id="{7ED57066-6A4E-A471-A6D2-5AC377191C48}"/>
              </a:ext>
            </a:extLst>
          </p:cNvPr>
          <p:cNvSpPr txBox="1"/>
          <p:nvPr/>
        </p:nvSpPr>
        <p:spPr>
          <a:xfrm>
            <a:off x="3011276" y="820052"/>
            <a:ext cx="9092824" cy="1446550"/>
          </a:xfrm>
          <a:prstGeom prst="rect">
            <a:avLst/>
          </a:prstGeom>
          <a:noFill/>
        </p:spPr>
        <p:txBody>
          <a:bodyPr wrap="square">
            <a:spAutoFit/>
          </a:bodyPr>
          <a:lstStyle/>
          <a:p>
            <a:r>
              <a:rPr lang="en-US" sz="4400" b="1" dirty="0">
                <a:solidFill>
                  <a:srgbClr val="FFC000"/>
                </a:solidFill>
                <a:latin typeface="Bodoni MT" panose="02070603080606020203" pitchFamily="18" charset="77"/>
                <a:cs typeface="Arial" panose="020B0604020202020204" pitchFamily="34" charset="0"/>
              </a:rPr>
              <a:t>ADL Webinar with CEO Jonathan Greenblatt, Nov. 13, 2023</a:t>
            </a:r>
            <a:endParaRPr lang="en-US" sz="3600" b="1" i="1" dirty="0">
              <a:latin typeface="Bodoni MT" panose="02070603080606020203" pitchFamily="18" charset="77"/>
            </a:endParaRPr>
          </a:p>
        </p:txBody>
      </p:sp>
      <p:pic>
        <p:nvPicPr>
          <p:cNvPr id="2" name="Picture 1" descr="A screenshot of a message&#10;&#10;Description automatically generated">
            <a:extLst>
              <a:ext uri="{FF2B5EF4-FFF2-40B4-BE49-F238E27FC236}">
                <a16:creationId xmlns:a16="http://schemas.microsoft.com/office/drawing/2014/main" id="{F7AC4FFF-F689-3305-3324-D4D30EC18AD1}"/>
              </a:ext>
            </a:extLst>
          </p:cNvPr>
          <p:cNvPicPr>
            <a:picLocks noChangeAspect="1"/>
          </p:cNvPicPr>
          <p:nvPr/>
        </p:nvPicPr>
        <p:blipFill rotWithShape="1">
          <a:blip r:embed="rId2"/>
          <a:srcRect l="1307" t="4322" r="1693" b="10413"/>
          <a:stretch/>
        </p:blipFill>
        <p:spPr>
          <a:xfrm>
            <a:off x="3109105" y="2287868"/>
            <a:ext cx="8961120" cy="4446041"/>
          </a:xfrm>
          <a:prstGeom prst="rect">
            <a:avLst/>
          </a:prstGeom>
        </p:spPr>
      </p:pic>
    </p:spTree>
    <p:extLst>
      <p:ext uri="{BB962C8B-B14F-4D97-AF65-F5344CB8AC3E}">
        <p14:creationId xmlns:p14="http://schemas.microsoft.com/office/powerpoint/2010/main" val="196691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2231081" y="41071"/>
            <a:ext cx="10152953" cy="1015663"/>
          </a:xfrm>
          <a:prstGeom prst="rect">
            <a:avLst/>
          </a:prstGeom>
          <a:noFill/>
        </p:spPr>
        <p:txBody>
          <a:bodyPr wrap="square">
            <a:spAutoFit/>
          </a:bodyPr>
          <a:lstStyle/>
          <a:p>
            <a:pPr algn="ctr"/>
            <a:r>
              <a:rPr lang="en-US" sz="6000" b="1" dirty="0">
                <a:latin typeface="Bodoni MT" panose="02070603080606020203" pitchFamily="18" charset="0"/>
              </a:rPr>
              <a:t>ACTING IN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10" name="TextBox 9">
            <a:extLst>
              <a:ext uri="{FF2B5EF4-FFF2-40B4-BE49-F238E27FC236}">
                <a16:creationId xmlns:a16="http://schemas.microsoft.com/office/drawing/2014/main" id="{7ED57066-6A4E-A471-A6D2-5AC377191C48}"/>
              </a:ext>
            </a:extLst>
          </p:cNvPr>
          <p:cNvSpPr txBox="1"/>
          <p:nvPr/>
        </p:nvSpPr>
        <p:spPr>
          <a:xfrm>
            <a:off x="2893713" y="798462"/>
            <a:ext cx="9092824" cy="707886"/>
          </a:xfrm>
          <a:prstGeom prst="rect">
            <a:avLst/>
          </a:prstGeom>
          <a:noFill/>
        </p:spPr>
        <p:txBody>
          <a:bodyPr wrap="square">
            <a:spAutoFit/>
          </a:bodyPr>
          <a:lstStyle/>
          <a:p>
            <a:r>
              <a:rPr lang="en-US" sz="4000" b="1" dirty="0">
                <a:solidFill>
                  <a:srgbClr val="FFC000"/>
                </a:solidFill>
                <a:latin typeface="Bodoni MT" panose="02070603080606020203" pitchFamily="18" charset="77"/>
                <a:cs typeface="Arial" panose="020B0604020202020204" pitchFamily="34" charset="0"/>
              </a:rPr>
              <a:t>A FINAL CHALLENGE TO BELIEVERS</a:t>
            </a:r>
            <a:endParaRPr lang="en-US" sz="3200" b="1" i="1" dirty="0">
              <a:latin typeface="Bodoni MT" panose="02070603080606020203" pitchFamily="18" charset="77"/>
            </a:endParaRPr>
          </a:p>
        </p:txBody>
      </p:sp>
      <p:pic>
        <p:nvPicPr>
          <p:cNvPr id="6" name="Picture 5">
            <a:extLst>
              <a:ext uri="{FF2B5EF4-FFF2-40B4-BE49-F238E27FC236}">
                <a16:creationId xmlns:a16="http://schemas.microsoft.com/office/drawing/2014/main" id="{84C6F9CF-DE71-BE9E-B540-43C791D6DB19}"/>
              </a:ext>
            </a:extLst>
          </p:cNvPr>
          <p:cNvPicPr>
            <a:picLocks noChangeAspect="1"/>
          </p:cNvPicPr>
          <p:nvPr/>
        </p:nvPicPr>
        <p:blipFill rotWithShape="1">
          <a:blip r:embed="rId2"/>
          <a:srcRect l="3862" t="3422" r="4208" b="2873"/>
          <a:stretch/>
        </p:blipFill>
        <p:spPr>
          <a:xfrm>
            <a:off x="7728045" y="1998019"/>
            <a:ext cx="4258492" cy="4302125"/>
          </a:xfrm>
          <a:prstGeom prst="ellipse">
            <a:avLst/>
          </a:prstGeom>
        </p:spPr>
      </p:pic>
      <p:sp>
        <p:nvSpPr>
          <p:cNvPr id="7" name="TextBox 6">
            <a:extLst>
              <a:ext uri="{FF2B5EF4-FFF2-40B4-BE49-F238E27FC236}">
                <a16:creationId xmlns:a16="http://schemas.microsoft.com/office/drawing/2014/main" id="{6CF22F19-CABC-7F98-4F33-C742B8F4C493}"/>
              </a:ext>
            </a:extLst>
          </p:cNvPr>
          <p:cNvSpPr txBox="1"/>
          <p:nvPr/>
        </p:nvSpPr>
        <p:spPr>
          <a:xfrm>
            <a:off x="2869383" y="1504715"/>
            <a:ext cx="4878445" cy="5882316"/>
          </a:xfrm>
          <a:prstGeom prst="rect">
            <a:avLst/>
          </a:prstGeom>
          <a:noFill/>
        </p:spPr>
        <p:txBody>
          <a:bodyPr wrap="square" rtlCol="0">
            <a:spAutoFit/>
          </a:bodyPr>
          <a:lstStyle/>
          <a:p>
            <a:pPr>
              <a:lnSpc>
                <a:spcPts val="4460"/>
              </a:lnSpc>
            </a:pPr>
            <a:r>
              <a:rPr lang="en-US" sz="4800" b="1" dirty="0">
                <a:solidFill>
                  <a:srgbClr val="FFC000"/>
                </a:solidFill>
                <a:latin typeface="BODONI 72 BOOK" pitchFamily="2" charset="0"/>
                <a:cs typeface="Arial" panose="020B0604020202020204" pitchFamily="34" charset="0"/>
              </a:rPr>
              <a:t>THE RIGHTEOUS AMONG THE NATIONS</a:t>
            </a:r>
          </a:p>
          <a:p>
            <a:pPr>
              <a:lnSpc>
                <a:spcPts val="4460"/>
              </a:lnSpc>
            </a:pPr>
            <a:r>
              <a:rPr lang="en-US" sz="4800" b="1" dirty="0">
                <a:latin typeface="BODONI 72 BOOK" pitchFamily="2" charset="0"/>
                <a:cs typeface="Arial" panose="020B0604020202020204" pitchFamily="34" charset="0"/>
              </a:rPr>
              <a:t>Gentiles were recognized for their rescuing of Jewish people during the Holocaust era.</a:t>
            </a:r>
          </a:p>
          <a:p>
            <a:pPr>
              <a:lnSpc>
                <a:spcPts val="4460"/>
              </a:lnSpc>
            </a:pPr>
            <a:endParaRPr lang="en-US" sz="4800" dirty="0">
              <a:latin typeface="Bodoni 72 Book" pitchFamily="2" charset="0"/>
            </a:endParaRPr>
          </a:p>
        </p:txBody>
      </p:sp>
    </p:spTree>
    <p:extLst>
      <p:ext uri="{BB962C8B-B14F-4D97-AF65-F5344CB8AC3E}">
        <p14:creationId xmlns:p14="http://schemas.microsoft.com/office/powerpoint/2010/main" val="4255481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2231081" y="41071"/>
            <a:ext cx="10152953" cy="1015663"/>
          </a:xfrm>
          <a:prstGeom prst="rect">
            <a:avLst/>
          </a:prstGeom>
          <a:noFill/>
        </p:spPr>
        <p:txBody>
          <a:bodyPr wrap="square">
            <a:spAutoFit/>
          </a:bodyPr>
          <a:lstStyle/>
          <a:p>
            <a:pPr algn="ctr"/>
            <a:r>
              <a:rPr lang="en-US" sz="6000" b="1" dirty="0">
                <a:latin typeface="Bodoni MT" panose="02070603080606020203" pitchFamily="18" charset="0"/>
              </a:rPr>
              <a:t>ACTING IN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10" name="TextBox 9">
            <a:extLst>
              <a:ext uri="{FF2B5EF4-FFF2-40B4-BE49-F238E27FC236}">
                <a16:creationId xmlns:a16="http://schemas.microsoft.com/office/drawing/2014/main" id="{7ED57066-6A4E-A471-A6D2-5AC377191C48}"/>
              </a:ext>
            </a:extLst>
          </p:cNvPr>
          <p:cNvSpPr txBox="1"/>
          <p:nvPr/>
        </p:nvSpPr>
        <p:spPr>
          <a:xfrm>
            <a:off x="2893713" y="798462"/>
            <a:ext cx="9092824" cy="707886"/>
          </a:xfrm>
          <a:prstGeom prst="rect">
            <a:avLst/>
          </a:prstGeom>
          <a:noFill/>
        </p:spPr>
        <p:txBody>
          <a:bodyPr wrap="square">
            <a:spAutoFit/>
          </a:bodyPr>
          <a:lstStyle/>
          <a:p>
            <a:r>
              <a:rPr lang="en-US" sz="4000" b="1" dirty="0">
                <a:solidFill>
                  <a:srgbClr val="FFC000"/>
                </a:solidFill>
                <a:latin typeface="Bodoni MT" panose="02070603080606020203" pitchFamily="18" charset="77"/>
                <a:cs typeface="Arial" panose="020B0604020202020204" pitchFamily="34" charset="0"/>
              </a:rPr>
              <a:t>A FINAL CHALLENGE TO BELIEVERS</a:t>
            </a:r>
            <a:endParaRPr lang="en-US" sz="3200" b="1" i="1" dirty="0">
              <a:latin typeface="Bodoni MT" panose="02070603080606020203" pitchFamily="18" charset="77"/>
            </a:endParaRPr>
          </a:p>
        </p:txBody>
      </p:sp>
      <p:sp>
        <p:nvSpPr>
          <p:cNvPr id="7" name="TextBox 6">
            <a:extLst>
              <a:ext uri="{FF2B5EF4-FFF2-40B4-BE49-F238E27FC236}">
                <a16:creationId xmlns:a16="http://schemas.microsoft.com/office/drawing/2014/main" id="{6CF22F19-CABC-7F98-4F33-C742B8F4C493}"/>
              </a:ext>
            </a:extLst>
          </p:cNvPr>
          <p:cNvSpPr txBox="1"/>
          <p:nvPr/>
        </p:nvSpPr>
        <p:spPr>
          <a:xfrm>
            <a:off x="2893713" y="1799198"/>
            <a:ext cx="4878445" cy="5305235"/>
          </a:xfrm>
          <a:prstGeom prst="rect">
            <a:avLst/>
          </a:prstGeom>
          <a:noFill/>
        </p:spPr>
        <p:txBody>
          <a:bodyPr wrap="square" rtlCol="0">
            <a:spAutoFit/>
          </a:bodyPr>
          <a:lstStyle/>
          <a:p>
            <a:pPr>
              <a:lnSpc>
                <a:spcPts val="4460"/>
              </a:lnSpc>
            </a:pPr>
            <a:r>
              <a:rPr lang="en-US" sz="4800" b="1" dirty="0">
                <a:latin typeface="BODONI 72 BOOK" pitchFamily="2" charset="0"/>
                <a:cs typeface="Arial" panose="020B0604020202020204" pitchFamily="34" charset="0"/>
              </a:rPr>
              <a:t>Pierre &amp; Ida </a:t>
            </a:r>
            <a:r>
              <a:rPr lang="en-US" sz="4800" b="1" dirty="0" err="1">
                <a:latin typeface="BODONI 72 BOOK" pitchFamily="2" charset="0"/>
                <a:cs typeface="Arial" panose="020B0604020202020204" pitchFamily="34" charset="0"/>
              </a:rPr>
              <a:t>Darricau</a:t>
            </a:r>
            <a:endParaRPr lang="en-US" sz="4800" b="1" dirty="0">
              <a:latin typeface="BODONI 72 BOOK" pitchFamily="2" charset="0"/>
              <a:cs typeface="Arial" panose="020B0604020202020204" pitchFamily="34" charset="0"/>
            </a:endParaRPr>
          </a:p>
          <a:p>
            <a:pPr>
              <a:lnSpc>
                <a:spcPts val="4460"/>
              </a:lnSpc>
            </a:pPr>
            <a:endParaRPr lang="en-US" sz="4800" b="1" dirty="0">
              <a:latin typeface="BODONI 72 BOOK" pitchFamily="2" charset="0"/>
              <a:cs typeface="Arial" panose="020B0604020202020204" pitchFamily="34" charset="0"/>
            </a:endParaRPr>
          </a:p>
          <a:p>
            <a:pPr>
              <a:lnSpc>
                <a:spcPts val="4460"/>
              </a:lnSpc>
            </a:pPr>
            <a:r>
              <a:rPr lang="en-US" sz="4800" b="1" dirty="0">
                <a:solidFill>
                  <a:srgbClr val="FFC000"/>
                </a:solidFill>
                <a:latin typeface="BODONI 72 BOOK" pitchFamily="2" charset="0"/>
                <a:cs typeface="Arial" panose="020B0604020202020204" pitchFamily="34" charset="0"/>
              </a:rPr>
              <a:t>TWO </a:t>
            </a:r>
            <a:r>
              <a:rPr lang="en-US" sz="4800" b="1" dirty="0">
                <a:latin typeface="BODONI 72 BOOK" pitchFamily="2" charset="0"/>
                <a:cs typeface="Arial" panose="020B0604020202020204" pitchFamily="34" charset="0"/>
              </a:rPr>
              <a:t>“NOT SO FAMOUS”</a:t>
            </a:r>
            <a:r>
              <a:rPr lang="en-US" sz="4800" b="1" dirty="0">
                <a:solidFill>
                  <a:srgbClr val="FFC000"/>
                </a:solidFill>
                <a:latin typeface="BODONI 72 BOOK" pitchFamily="2" charset="0"/>
                <a:cs typeface="Arial" panose="020B0604020202020204" pitchFamily="34" charset="0"/>
              </a:rPr>
              <a:t> RIGHTEOUS AMONG THE NATIONS</a:t>
            </a:r>
          </a:p>
          <a:p>
            <a:pPr>
              <a:lnSpc>
                <a:spcPts val="4460"/>
              </a:lnSpc>
            </a:pPr>
            <a:endParaRPr lang="en-US" sz="4800" dirty="0">
              <a:latin typeface="Bodoni 72 Book" pitchFamily="2" charset="0"/>
            </a:endParaRPr>
          </a:p>
        </p:txBody>
      </p:sp>
      <p:pic>
        <p:nvPicPr>
          <p:cNvPr id="11" name="Picture 10" descr="A picture containing text, person, suit, posing&#10;&#10;Description automatically generated">
            <a:extLst>
              <a:ext uri="{FF2B5EF4-FFF2-40B4-BE49-F238E27FC236}">
                <a16:creationId xmlns:a16="http://schemas.microsoft.com/office/drawing/2014/main" id="{4E48A9D4-5697-997A-49FC-4FE1AB0893E4}"/>
              </a:ext>
            </a:extLst>
          </p:cNvPr>
          <p:cNvPicPr>
            <a:picLocks noChangeAspect="1"/>
          </p:cNvPicPr>
          <p:nvPr/>
        </p:nvPicPr>
        <p:blipFill>
          <a:blip r:embed="rId2"/>
          <a:stretch>
            <a:fillRect/>
          </a:stretch>
        </p:blipFill>
        <p:spPr>
          <a:xfrm>
            <a:off x="9515431" y="2970488"/>
            <a:ext cx="2676569" cy="3887512"/>
          </a:xfrm>
          <a:prstGeom prst="rect">
            <a:avLst/>
          </a:prstGeom>
        </p:spPr>
      </p:pic>
      <p:pic>
        <p:nvPicPr>
          <p:cNvPr id="12" name="Picture 11" descr="A picture containing person, necktie, person, wearing&#10;&#10;Description automatically generated">
            <a:extLst>
              <a:ext uri="{FF2B5EF4-FFF2-40B4-BE49-F238E27FC236}">
                <a16:creationId xmlns:a16="http://schemas.microsoft.com/office/drawing/2014/main" id="{797D8354-43C9-66FE-7637-242034121D4F}"/>
              </a:ext>
            </a:extLst>
          </p:cNvPr>
          <p:cNvPicPr>
            <a:picLocks noChangeAspect="1"/>
          </p:cNvPicPr>
          <p:nvPr/>
        </p:nvPicPr>
        <p:blipFill>
          <a:blip r:embed="rId3"/>
          <a:stretch>
            <a:fillRect/>
          </a:stretch>
        </p:blipFill>
        <p:spPr>
          <a:xfrm>
            <a:off x="7103009" y="1506349"/>
            <a:ext cx="2563505" cy="3887512"/>
          </a:xfrm>
          <a:prstGeom prst="rect">
            <a:avLst/>
          </a:prstGeom>
        </p:spPr>
      </p:pic>
    </p:spTree>
    <p:extLst>
      <p:ext uri="{BB962C8B-B14F-4D97-AF65-F5344CB8AC3E}">
        <p14:creationId xmlns:p14="http://schemas.microsoft.com/office/powerpoint/2010/main" val="427271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2231081" y="41071"/>
            <a:ext cx="10152953" cy="1015663"/>
          </a:xfrm>
          <a:prstGeom prst="rect">
            <a:avLst/>
          </a:prstGeom>
          <a:noFill/>
        </p:spPr>
        <p:txBody>
          <a:bodyPr wrap="square">
            <a:spAutoFit/>
          </a:bodyPr>
          <a:lstStyle/>
          <a:p>
            <a:pPr algn="ctr"/>
            <a:r>
              <a:rPr lang="en-US" sz="6000" b="1" dirty="0">
                <a:latin typeface="Bodoni MT" panose="02070603080606020203" pitchFamily="18" charset="0"/>
              </a:rPr>
              <a:t>ACTING IN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10" name="TextBox 9">
            <a:extLst>
              <a:ext uri="{FF2B5EF4-FFF2-40B4-BE49-F238E27FC236}">
                <a16:creationId xmlns:a16="http://schemas.microsoft.com/office/drawing/2014/main" id="{7ED57066-6A4E-A471-A6D2-5AC377191C48}"/>
              </a:ext>
            </a:extLst>
          </p:cNvPr>
          <p:cNvSpPr txBox="1"/>
          <p:nvPr/>
        </p:nvSpPr>
        <p:spPr>
          <a:xfrm>
            <a:off x="2893713" y="798462"/>
            <a:ext cx="9092824" cy="707886"/>
          </a:xfrm>
          <a:prstGeom prst="rect">
            <a:avLst/>
          </a:prstGeom>
          <a:noFill/>
        </p:spPr>
        <p:txBody>
          <a:bodyPr wrap="square">
            <a:spAutoFit/>
          </a:bodyPr>
          <a:lstStyle/>
          <a:p>
            <a:r>
              <a:rPr lang="en-US" sz="4000" b="1" dirty="0">
                <a:solidFill>
                  <a:srgbClr val="FFC000"/>
                </a:solidFill>
                <a:latin typeface="Bodoni MT" panose="02070603080606020203" pitchFamily="18" charset="77"/>
                <a:cs typeface="Arial" panose="020B0604020202020204" pitchFamily="34" charset="0"/>
              </a:rPr>
              <a:t>A FINAL CHALLENGE TO BELIEVERS</a:t>
            </a:r>
            <a:endParaRPr lang="en-US" sz="3200" b="1" i="1" dirty="0">
              <a:latin typeface="Bodoni MT" panose="02070603080606020203" pitchFamily="18" charset="77"/>
            </a:endParaRPr>
          </a:p>
        </p:txBody>
      </p:sp>
      <p:sp>
        <p:nvSpPr>
          <p:cNvPr id="7" name="TextBox 6">
            <a:extLst>
              <a:ext uri="{FF2B5EF4-FFF2-40B4-BE49-F238E27FC236}">
                <a16:creationId xmlns:a16="http://schemas.microsoft.com/office/drawing/2014/main" id="{6CF22F19-CABC-7F98-4F33-C742B8F4C493}"/>
              </a:ext>
            </a:extLst>
          </p:cNvPr>
          <p:cNvSpPr txBox="1"/>
          <p:nvPr/>
        </p:nvSpPr>
        <p:spPr>
          <a:xfrm>
            <a:off x="2993842" y="2854822"/>
            <a:ext cx="4111466" cy="3573992"/>
          </a:xfrm>
          <a:prstGeom prst="rect">
            <a:avLst/>
          </a:prstGeom>
          <a:noFill/>
        </p:spPr>
        <p:txBody>
          <a:bodyPr wrap="square" rtlCol="0">
            <a:spAutoFit/>
          </a:bodyPr>
          <a:lstStyle/>
          <a:p>
            <a:pPr>
              <a:lnSpc>
                <a:spcPts val="4460"/>
              </a:lnSpc>
            </a:pPr>
            <a:r>
              <a:rPr lang="en-US" sz="4800" b="1" dirty="0">
                <a:latin typeface="BODONI 72 BOOK" pitchFamily="2" charset="0"/>
                <a:cs typeface="Arial" panose="020B0604020202020204" pitchFamily="34" charset="0"/>
              </a:rPr>
              <a:t>Pierre &amp; Ida </a:t>
            </a:r>
            <a:r>
              <a:rPr lang="en-US" sz="4800" b="1" dirty="0" err="1">
                <a:latin typeface="BODONI 72 BOOK" pitchFamily="2" charset="0"/>
                <a:cs typeface="Arial" panose="020B0604020202020204" pitchFamily="34" charset="0"/>
              </a:rPr>
              <a:t>Darricau</a:t>
            </a:r>
            <a:r>
              <a:rPr lang="en-US" sz="4800" b="1" dirty="0">
                <a:latin typeface="BODONI 72 BOOK" pitchFamily="2" charset="0"/>
                <a:cs typeface="Arial" panose="020B0604020202020204" pitchFamily="34" charset="0"/>
              </a:rPr>
              <a:t> rescued</a:t>
            </a:r>
            <a:r>
              <a:rPr lang="en-US" sz="4800" b="1" dirty="0">
                <a:solidFill>
                  <a:srgbClr val="FFC000"/>
                </a:solidFill>
                <a:latin typeface="BODONI 72 BOOK" pitchFamily="2" charset="0"/>
                <a:cs typeface="Arial" panose="020B0604020202020204" pitchFamily="34" charset="0"/>
              </a:rPr>
              <a:t> </a:t>
            </a:r>
          </a:p>
          <a:p>
            <a:pPr>
              <a:lnSpc>
                <a:spcPts val="4460"/>
              </a:lnSpc>
            </a:pPr>
            <a:r>
              <a:rPr lang="en-US" sz="4800" b="1" dirty="0">
                <a:solidFill>
                  <a:srgbClr val="FFC000"/>
                </a:solidFill>
                <a:latin typeface="BODONI 72 BOOK" pitchFamily="2" charset="0"/>
                <a:cs typeface="Arial" panose="020B0604020202020204" pitchFamily="34" charset="0"/>
              </a:rPr>
              <a:t>Evelyn </a:t>
            </a:r>
            <a:r>
              <a:rPr lang="en-US" sz="4800" b="1" dirty="0" err="1">
                <a:solidFill>
                  <a:srgbClr val="FFC000"/>
                </a:solidFill>
                <a:latin typeface="BODONI 72 BOOK" pitchFamily="2" charset="0"/>
                <a:cs typeface="Arial" panose="020B0604020202020204" pitchFamily="34" charset="0"/>
              </a:rPr>
              <a:t>Weinzveig</a:t>
            </a:r>
            <a:endParaRPr lang="en-US" sz="4800" b="1" dirty="0">
              <a:solidFill>
                <a:srgbClr val="FFC000"/>
              </a:solidFill>
              <a:latin typeface="BODONI 72 BOOK" pitchFamily="2" charset="0"/>
              <a:cs typeface="Arial" panose="020B0604020202020204" pitchFamily="34" charset="0"/>
            </a:endParaRPr>
          </a:p>
          <a:p>
            <a:pPr>
              <a:lnSpc>
                <a:spcPts val="4460"/>
              </a:lnSpc>
            </a:pPr>
            <a:endParaRPr lang="en-US" sz="4800" dirty="0">
              <a:latin typeface="Bodoni 72 Book" pitchFamily="2" charset="0"/>
            </a:endParaRPr>
          </a:p>
        </p:txBody>
      </p:sp>
      <p:pic>
        <p:nvPicPr>
          <p:cNvPr id="2" name="Picture 1" descr="A group of people posing for a photo&#10;&#10;Description automatically generated">
            <a:extLst>
              <a:ext uri="{FF2B5EF4-FFF2-40B4-BE49-F238E27FC236}">
                <a16:creationId xmlns:a16="http://schemas.microsoft.com/office/drawing/2014/main" id="{1B45D658-7A2B-FE05-0220-7C03A17D9D06}"/>
              </a:ext>
            </a:extLst>
          </p:cNvPr>
          <p:cNvPicPr>
            <a:picLocks noChangeAspect="1"/>
          </p:cNvPicPr>
          <p:nvPr/>
        </p:nvPicPr>
        <p:blipFill rotWithShape="1">
          <a:blip r:embed="rId2"/>
          <a:srcRect r="26762"/>
          <a:stretch/>
        </p:blipFill>
        <p:spPr>
          <a:xfrm>
            <a:off x="6642616" y="2127198"/>
            <a:ext cx="5552929" cy="4730802"/>
          </a:xfrm>
          <a:prstGeom prst="rect">
            <a:avLst/>
          </a:prstGeom>
        </p:spPr>
      </p:pic>
      <p:sp>
        <p:nvSpPr>
          <p:cNvPr id="6" name="Down Arrow 5">
            <a:extLst>
              <a:ext uri="{FF2B5EF4-FFF2-40B4-BE49-F238E27FC236}">
                <a16:creationId xmlns:a16="http://schemas.microsoft.com/office/drawing/2014/main" id="{1AE16664-6C52-94F2-0489-B25AD264E687}"/>
              </a:ext>
            </a:extLst>
          </p:cNvPr>
          <p:cNvSpPr/>
          <p:nvPr/>
        </p:nvSpPr>
        <p:spPr>
          <a:xfrm>
            <a:off x="7555744" y="1444135"/>
            <a:ext cx="1103871" cy="21933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ndParaRPr>
          </a:p>
        </p:txBody>
      </p:sp>
    </p:spTree>
    <p:extLst>
      <p:ext uri="{BB962C8B-B14F-4D97-AF65-F5344CB8AC3E}">
        <p14:creationId xmlns:p14="http://schemas.microsoft.com/office/powerpoint/2010/main" val="2969385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2231081" y="41071"/>
            <a:ext cx="10152953" cy="1015663"/>
          </a:xfrm>
          <a:prstGeom prst="rect">
            <a:avLst/>
          </a:prstGeom>
          <a:noFill/>
        </p:spPr>
        <p:txBody>
          <a:bodyPr wrap="square">
            <a:spAutoFit/>
          </a:bodyPr>
          <a:lstStyle/>
          <a:p>
            <a:pPr algn="ctr"/>
            <a:r>
              <a:rPr lang="en-US" sz="6000" b="1" dirty="0">
                <a:latin typeface="Bodoni MT" panose="02070603080606020203" pitchFamily="18" charset="0"/>
              </a:rPr>
              <a:t>ACTING IN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10" name="TextBox 9">
            <a:extLst>
              <a:ext uri="{FF2B5EF4-FFF2-40B4-BE49-F238E27FC236}">
                <a16:creationId xmlns:a16="http://schemas.microsoft.com/office/drawing/2014/main" id="{7ED57066-6A4E-A471-A6D2-5AC377191C48}"/>
              </a:ext>
            </a:extLst>
          </p:cNvPr>
          <p:cNvSpPr txBox="1"/>
          <p:nvPr/>
        </p:nvSpPr>
        <p:spPr>
          <a:xfrm>
            <a:off x="2893713" y="798462"/>
            <a:ext cx="9092824" cy="707886"/>
          </a:xfrm>
          <a:prstGeom prst="rect">
            <a:avLst/>
          </a:prstGeom>
          <a:noFill/>
        </p:spPr>
        <p:txBody>
          <a:bodyPr wrap="square">
            <a:spAutoFit/>
          </a:bodyPr>
          <a:lstStyle/>
          <a:p>
            <a:r>
              <a:rPr lang="en-US" sz="4000" b="1" dirty="0">
                <a:solidFill>
                  <a:srgbClr val="FFC000"/>
                </a:solidFill>
                <a:latin typeface="Bodoni MT" panose="02070603080606020203" pitchFamily="18" charset="77"/>
                <a:cs typeface="Arial" panose="020B0604020202020204" pitchFamily="34" charset="0"/>
              </a:rPr>
              <a:t>A FINAL CHALLENGE TO BELIEVERS</a:t>
            </a:r>
            <a:endParaRPr lang="en-US" sz="3200" b="1" i="1" dirty="0">
              <a:latin typeface="Bodoni MT" panose="02070603080606020203" pitchFamily="18" charset="77"/>
            </a:endParaRPr>
          </a:p>
        </p:txBody>
      </p:sp>
      <p:sp>
        <p:nvSpPr>
          <p:cNvPr id="7" name="TextBox 6">
            <a:extLst>
              <a:ext uri="{FF2B5EF4-FFF2-40B4-BE49-F238E27FC236}">
                <a16:creationId xmlns:a16="http://schemas.microsoft.com/office/drawing/2014/main" id="{6CF22F19-CABC-7F98-4F33-C742B8F4C493}"/>
              </a:ext>
            </a:extLst>
          </p:cNvPr>
          <p:cNvSpPr txBox="1"/>
          <p:nvPr/>
        </p:nvSpPr>
        <p:spPr>
          <a:xfrm>
            <a:off x="2893713" y="1336529"/>
            <a:ext cx="8980424" cy="5078313"/>
          </a:xfrm>
          <a:prstGeom prst="rect">
            <a:avLst/>
          </a:prstGeom>
          <a:noFill/>
        </p:spPr>
        <p:txBody>
          <a:bodyPr wrap="square" rtlCol="0">
            <a:spAutoFit/>
          </a:bodyPr>
          <a:lstStyle/>
          <a:p>
            <a:pPr>
              <a:lnSpc>
                <a:spcPct val="100000"/>
              </a:lnSpc>
            </a:pPr>
            <a:r>
              <a:rPr lang="en-US" sz="4000" b="1" dirty="0">
                <a:effectLst>
                  <a:outerShdw blurRad="50800" dist="38100" dir="2700000" algn="tl" rotWithShape="0">
                    <a:prstClr val="black">
                      <a:alpha val="40000"/>
                    </a:prstClr>
                  </a:outerShdw>
                </a:effectLst>
                <a:latin typeface="Bodoni MT" panose="02070603080606020203" pitchFamily="18" charset="77"/>
              </a:rPr>
              <a:t>In 2013,Evelyn </a:t>
            </a:r>
            <a:r>
              <a:rPr lang="en-US" sz="4000" b="1" dirty="0" err="1">
                <a:effectLst>
                  <a:outerShdw blurRad="50800" dist="38100" dir="2700000" algn="tl" rotWithShape="0">
                    <a:prstClr val="black">
                      <a:alpha val="40000"/>
                    </a:prstClr>
                  </a:outerShdw>
                </a:effectLst>
                <a:latin typeface="Bodoni MT" panose="02070603080606020203" pitchFamily="18" charset="77"/>
              </a:rPr>
              <a:t>Weinzveig</a:t>
            </a:r>
            <a:r>
              <a:rPr lang="en-US" sz="4000" b="1" dirty="0">
                <a:effectLst>
                  <a:outerShdw blurRad="50800" dist="38100" dir="2700000" algn="tl" rotWithShape="0">
                    <a:prstClr val="black">
                      <a:alpha val="40000"/>
                    </a:prstClr>
                  </a:outerShdw>
                </a:effectLst>
                <a:latin typeface="Bodoni MT" panose="02070603080606020203" pitchFamily="18" charset="77"/>
              </a:rPr>
              <a:t> reunited with the </a:t>
            </a:r>
            <a:r>
              <a:rPr lang="en-US" sz="4000" b="1" dirty="0" err="1">
                <a:effectLst>
                  <a:outerShdw blurRad="50800" dist="38100" dir="2700000" algn="tl" rotWithShape="0">
                    <a:prstClr val="black">
                      <a:alpha val="40000"/>
                    </a:prstClr>
                  </a:outerShdw>
                </a:effectLst>
                <a:latin typeface="Bodoni MT" panose="02070603080606020203" pitchFamily="18" charset="77"/>
              </a:rPr>
              <a:t>Darricau’s</a:t>
            </a:r>
            <a:r>
              <a:rPr lang="en-US" sz="4000" b="1" dirty="0">
                <a:effectLst>
                  <a:outerShdw blurRad="50800" dist="38100" dir="2700000" algn="tl" rotWithShape="0">
                    <a:prstClr val="black">
                      <a:alpha val="40000"/>
                    </a:prstClr>
                  </a:outerShdw>
                </a:effectLst>
                <a:latin typeface="Bodoni MT" panose="02070603080606020203" pitchFamily="18" charset="77"/>
              </a:rPr>
              <a:t> two sons as they received the Yad Vashem </a:t>
            </a:r>
          </a:p>
          <a:p>
            <a:pPr>
              <a:lnSpc>
                <a:spcPct val="100000"/>
              </a:lnSpc>
            </a:pPr>
            <a:r>
              <a:rPr lang="en-US" sz="4000" b="1" dirty="0">
                <a:effectLst>
                  <a:outerShdw blurRad="50800" dist="38100" dir="2700000" algn="tl" rotWithShape="0">
                    <a:prstClr val="black">
                      <a:alpha val="40000"/>
                    </a:prstClr>
                  </a:outerShdw>
                </a:effectLst>
                <a:latin typeface="Bodoni MT" panose="02070603080606020203" pitchFamily="18" charset="77"/>
              </a:rPr>
              <a:t>medal on </a:t>
            </a:r>
          </a:p>
          <a:p>
            <a:pPr>
              <a:lnSpc>
                <a:spcPct val="100000"/>
              </a:lnSpc>
            </a:pPr>
            <a:r>
              <a:rPr lang="en-US" sz="4000" b="1" dirty="0">
                <a:effectLst>
                  <a:outerShdw blurRad="50800" dist="38100" dir="2700000" algn="tl" rotWithShape="0">
                    <a:prstClr val="black">
                      <a:alpha val="40000"/>
                    </a:prstClr>
                  </a:outerShdw>
                </a:effectLst>
                <a:latin typeface="Bodoni MT" panose="02070603080606020203" pitchFamily="18" charset="77"/>
              </a:rPr>
              <a:t>behalf of </a:t>
            </a:r>
          </a:p>
          <a:p>
            <a:pPr>
              <a:lnSpc>
                <a:spcPct val="100000"/>
              </a:lnSpc>
            </a:pPr>
            <a:r>
              <a:rPr lang="en-US" sz="4000" b="1" dirty="0">
                <a:effectLst>
                  <a:outerShdw blurRad="50800" dist="38100" dir="2700000" algn="tl" rotWithShape="0">
                    <a:prstClr val="black">
                      <a:alpha val="40000"/>
                    </a:prstClr>
                  </a:outerShdw>
                </a:effectLst>
                <a:latin typeface="Bodoni MT" panose="02070603080606020203" pitchFamily="18" charset="77"/>
              </a:rPr>
              <a:t>their deceased </a:t>
            </a:r>
          </a:p>
          <a:p>
            <a:pPr>
              <a:lnSpc>
                <a:spcPct val="100000"/>
              </a:lnSpc>
            </a:pPr>
            <a:r>
              <a:rPr lang="en-US" sz="4000" b="1" dirty="0">
                <a:effectLst>
                  <a:outerShdw blurRad="50800" dist="38100" dir="2700000" algn="tl" rotWithShape="0">
                    <a:prstClr val="black">
                      <a:alpha val="40000"/>
                    </a:prstClr>
                  </a:outerShdw>
                </a:effectLst>
                <a:latin typeface="Bodoni MT" panose="02070603080606020203" pitchFamily="18" charset="77"/>
              </a:rPr>
              <a:t>parents.</a:t>
            </a:r>
          </a:p>
          <a:p>
            <a:pPr marL="742950" indent="-742950">
              <a:lnSpc>
                <a:spcPct val="100000"/>
              </a:lnSpc>
              <a:buAutoNum type="arabicPeriod"/>
            </a:pPr>
            <a:endParaRPr lang="en-US" sz="4400" dirty="0">
              <a:latin typeface="Bodoni 72 Book" pitchFamily="2" charset="0"/>
            </a:endParaRPr>
          </a:p>
        </p:txBody>
      </p:sp>
      <p:pic>
        <p:nvPicPr>
          <p:cNvPr id="11" name="Picture 10" descr="A group of people posing for a photo&#10;&#10;Description automatically generated with medium confidence">
            <a:extLst>
              <a:ext uri="{FF2B5EF4-FFF2-40B4-BE49-F238E27FC236}">
                <a16:creationId xmlns:a16="http://schemas.microsoft.com/office/drawing/2014/main" id="{2040639F-787C-44B6-5D87-AE0B587B9DD8}"/>
              </a:ext>
            </a:extLst>
          </p:cNvPr>
          <p:cNvPicPr>
            <a:picLocks noChangeAspect="1"/>
          </p:cNvPicPr>
          <p:nvPr/>
        </p:nvPicPr>
        <p:blipFill rotWithShape="1">
          <a:blip r:embed="rId2"/>
          <a:srcRect l="2845" r="3275"/>
          <a:stretch/>
        </p:blipFill>
        <p:spPr>
          <a:xfrm>
            <a:off x="6518366" y="3119240"/>
            <a:ext cx="5624927" cy="3738759"/>
          </a:xfrm>
          <a:prstGeom prst="rect">
            <a:avLst/>
          </a:prstGeom>
        </p:spPr>
      </p:pic>
      <p:sp>
        <p:nvSpPr>
          <p:cNvPr id="12" name="Down Arrow 11">
            <a:extLst>
              <a:ext uri="{FF2B5EF4-FFF2-40B4-BE49-F238E27FC236}">
                <a16:creationId xmlns:a16="http://schemas.microsoft.com/office/drawing/2014/main" id="{27B666C7-7FDC-DB4A-D7C0-2D4E3EC21AB5}"/>
              </a:ext>
            </a:extLst>
          </p:cNvPr>
          <p:cNvSpPr/>
          <p:nvPr/>
        </p:nvSpPr>
        <p:spPr>
          <a:xfrm>
            <a:off x="8225189" y="3123660"/>
            <a:ext cx="1103871" cy="15143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ndParaRPr>
          </a:p>
        </p:txBody>
      </p:sp>
    </p:spTree>
    <p:extLst>
      <p:ext uri="{BB962C8B-B14F-4D97-AF65-F5344CB8AC3E}">
        <p14:creationId xmlns:p14="http://schemas.microsoft.com/office/powerpoint/2010/main" val="190828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877D443-0456-638B-ACB1-3CE51AE850A6}"/>
              </a:ext>
            </a:extLst>
          </p:cNvPr>
          <p:cNvSpPr txBox="1"/>
          <p:nvPr/>
        </p:nvSpPr>
        <p:spPr>
          <a:xfrm>
            <a:off x="715977" y="76250"/>
            <a:ext cx="11237843" cy="1754326"/>
          </a:xfrm>
          <a:prstGeom prst="rect">
            <a:avLst/>
          </a:prstGeom>
          <a:noFill/>
        </p:spPr>
        <p:txBody>
          <a:bodyPr wrap="square" rtlCol="0">
            <a:spAutoFit/>
          </a:bodyPr>
          <a:lstStyle/>
          <a:p>
            <a:pPr algn="ctr"/>
            <a:r>
              <a:rPr lang="en-US" sz="3600" b="1" dirty="0">
                <a:latin typeface="Bodoni MT" panose="02070603080606020203" pitchFamily="18" charset="77"/>
              </a:rPr>
              <a:t>CHRISTIANS SHOULDN’T IGNORE </a:t>
            </a:r>
          </a:p>
          <a:p>
            <a:pPr algn="ctr"/>
            <a:r>
              <a:rPr lang="en-US" sz="3600" b="1" dirty="0">
                <a:solidFill>
                  <a:srgbClr val="FFC000"/>
                </a:solidFill>
                <a:latin typeface="Bodoni MT" panose="02070603080606020203" pitchFamily="18" charset="77"/>
              </a:rPr>
              <a:t>THE</a:t>
            </a:r>
            <a:r>
              <a:rPr lang="en-US" sz="3600" b="1" dirty="0">
                <a:latin typeface="Bodoni MT" panose="02070603080606020203" pitchFamily="18" charset="77"/>
              </a:rPr>
              <a:t> </a:t>
            </a:r>
            <a:r>
              <a:rPr lang="en-US" sz="3600" b="1" dirty="0">
                <a:solidFill>
                  <a:srgbClr val="FFC000"/>
                </a:solidFill>
                <a:latin typeface="Bodoni MT" panose="02070603080606020203" pitchFamily="18" charset="77"/>
              </a:rPr>
              <a:t>“CHRISTIAN BAGGAGE”  </a:t>
            </a:r>
          </a:p>
          <a:p>
            <a:pPr algn="ctr"/>
            <a:r>
              <a:rPr lang="en-US" sz="3600" b="1" dirty="0">
                <a:latin typeface="Bodoni MT" panose="02070603080606020203" pitchFamily="18" charset="77"/>
              </a:rPr>
              <a:t>WHEN THEY SPEAK TO JEWISH PEOPLE</a:t>
            </a:r>
            <a:endParaRPr lang="en-US" sz="3600" dirty="0">
              <a:latin typeface="Bodoni MT" panose="02070603080606020203" pitchFamily="18" charset="77"/>
            </a:endParaRPr>
          </a:p>
        </p:txBody>
      </p:sp>
      <p:pic>
        <p:nvPicPr>
          <p:cNvPr id="9" name="Picture 8" descr="A brown suitcase with white signs on it&#10;&#10;Description automatically generated">
            <a:extLst>
              <a:ext uri="{FF2B5EF4-FFF2-40B4-BE49-F238E27FC236}">
                <a16:creationId xmlns:a16="http://schemas.microsoft.com/office/drawing/2014/main" id="{1E9AED76-3C4B-33D0-7D6A-BF06A9B4A689}"/>
              </a:ext>
            </a:extLst>
          </p:cNvPr>
          <p:cNvPicPr>
            <a:picLocks noChangeAspect="1"/>
          </p:cNvPicPr>
          <p:nvPr/>
        </p:nvPicPr>
        <p:blipFill rotWithShape="1">
          <a:blip r:embed="rId2">
            <a:extLst>
              <a:ext uri="{28A0092B-C50C-407E-A947-70E740481C1C}">
                <a14:useLocalDpi xmlns:a14="http://schemas.microsoft.com/office/drawing/2010/main" val="0"/>
              </a:ext>
            </a:extLst>
          </a:blip>
          <a:srcRect t="6148" b="5086"/>
          <a:stretch/>
        </p:blipFill>
        <p:spPr>
          <a:xfrm>
            <a:off x="2538010" y="1830576"/>
            <a:ext cx="7652279" cy="4857491"/>
          </a:xfrm>
          <a:prstGeom prst="rect">
            <a:avLst/>
          </a:prstGeom>
        </p:spPr>
      </p:pic>
    </p:spTree>
    <p:extLst>
      <p:ext uri="{BB962C8B-B14F-4D97-AF65-F5344CB8AC3E}">
        <p14:creationId xmlns:p14="http://schemas.microsoft.com/office/powerpoint/2010/main" val="1892258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2231081" y="41071"/>
            <a:ext cx="10152953" cy="1015663"/>
          </a:xfrm>
          <a:prstGeom prst="rect">
            <a:avLst/>
          </a:prstGeom>
          <a:noFill/>
        </p:spPr>
        <p:txBody>
          <a:bodyPr wrap="square">
            <a:spAutoFit/>
          </a:bodyPr>
          <a:lstStyle/>
          <a:p>
            <a:pPr algn="ctr"/>
            <a:r>
              <a:rPr lang="en-US" sz="6000" b="1" dirty="0">
                <a:latin typeface="Bodoni MT" panose="02070603080606020203" pitchFamily="18" charset="0"/>
              </a:rPr>
              <a:t>ACTING IN THE </a:t>
            </a:r>
            <a:r>
              <a:rPr lang="en-US" sz="6000" b="1" dirty="0">
                <a:solidFill>
                  <a:srgbClr val="FF0000"/>
                </a:solidFill>
                <a:latin typeface="Bodoni MT" panose="02070603080606020203" pitchFamily="18" charset="0"/>
              </a:rPr>
              <a:t>PRESENT</a:t>
            </a:r>
            <a:endParaRPr lang="en-US" sz="6000" dirty="0">
              <a:solidFill>
                <a:srgbClr val="FF0000"/>
              </a:solidFill>
            </a:endParaRPr>
          </a:p>
        </p:txBody>
      </p:sp>
      <p:sp>
        <p:nvSpPr>
          <p:cNvPr id="10" name="TextBox 9">
            <a:extLst>
              <a:ext uri="{FF2B5EF4-FFF2-40B4-BE49-F238E27FC236}">
                <a16:creationId xmlns:a16="http://schemas.microsoft.com/office/drawing/2014/main" id="{7ED57066-6A4E-A471-A6D2-5AC377191C48}"/>
              </a:ext>
            </a:extLst>
          </p:cNvPr>
          <p:cNvSpPr txBox="1"/>
          <p:nvPr/>
        </p:nvSpPr>
        <p:spPr>
          <a:xfrm>
            <a:off x="2893713" y="798462"/>
            <a:ext cx="9092824" cy="707886"/>
          </a:xfrm>
          <a:prstGeom prst="rect">
            <a:avLst/>
          </a:prstGeom>
          <a:noFill/>
        </p:spPr>
        <p:txBody>
          <a:bodyPr wrap="square">
            <a:spAutoFit/>
          </a:bodyPr>
          <a:lstStyle/>
          <a:p>
            <a:r>
              <a:rPr lang="en-US" sz="4000" b="1" dirty="0">
                <a:solidFill>
                  <a:srgbClr val="FFC000"/>
                </a:solidFill>
                <a:latin typeface="Bodoni MT" panose="02070603080606020203" pitchFamily="18" charset="77"/>
                <a:cs typeface="Arial" panose="020B0604020202020204" pitchFamily="34" charset="0"/>
              </a:rPr>
              <a:t>A FINAL CHALLENGE TO BELIEVERS</a:t>
            </a:r>
            <a:endParaRPr lang="en-US" sz="3200" b="1" i="1" dirty="0">
              <a:latin typeface="Bodoni MT" panose="02070603080606020203" pitchFamily="18" charset="77"/>
            </a:endParaRPr>
          </a:p>
        </p:txBody>
      </p:sp>
      <p:sp>
        <p:nvSpPr>
          <p:cNvPr id="7" name="TextBox 6">
            <a:extLst>
              <a:ext uri="{FF2B5EF4-FFF2-40B4-BE49-F238E27FC236}">
                <a16:creationId xmlns:a16="http://schemas.microsoft.com/office/drawing/2014/main" id="{6CF22F19-CABC-7F98-4F33-C742B8F4C493}"/>
              </a:ext>
            </a:extLst>
          </p:cNvPr>
          <p:cNvSpPr txBox="1"/>
          <p:nvPr/>
        </p:nvSpPr>
        <p:spPr>
          <a:xfrm>
            <a:off x="2893713" y="1336529"/>
            <a:ext cx="8980424" cy="2123658"/>
          </a:xfrm>
          <a:prstGeom prst="rect">
            <a:avLst/>
          </a:prstGeom>
          <a:noFill/>
        </p:spPr>
        <p:txBody>
          <a:bodyPr wrap="square" rtlCol="0">
            <a:spAutoFit/>
          </a:bodyPr>
          <a:lstStyle/>
          <a:p>
            <a:pPr>
              <a:lnSpc>
                <a:spcPct val="100000"/>
              </a:lnSpc>
            </a:pPr>
            <a:r>
              <a:rPr lang="en-US" sz="4400" b="1" dirty="0">
                <a:effectLst>
                  <a:outerShdw blurRad="50800" dist="38100" dir="2700000" algn="tl" rotWithShape="0">
                    <a:prstClr val="black">
                      <a:alpha val="40000"/>
                    </a:prstClr>
                  </a:outerShdw>
                </a:effectLst>
                <a:latin typeface="Bodoni MT" panose="02070603080606020203" pitchFamily="18" charset="77"/>
              </a:rPr>
              <a:t>In 2013,Evelyn </a:t>
            </a:r>
            <a:r>
              <a:rPr lang="en-US" sz="4400" b="1" dirty="0" err="1">
                <a:effectLst>
                  <a:outerShdw blurRad="50800" dist="38100" dir="2700000" algn="tl" rotWithShape="0">
                    <a:prstClr val="black">
                      <a:alpha val="40000"/>
                    </a:prstClr>
                  </a:outerShdw>
                </a:effectLst>
                <a:latin typeface="Bodoni MT" panose="02070603080606020203" pitchFamily="18" charset="77"/>
              </a:rPr>
              <a:t>Weinzveig</a:t>
            </a:r>
            <a:r>
              <a:rPr lang="en-US" sz="4400" b="1" dirty="0">
                <a:effectLst>
                  <a:outerShdw blurRad="50800" dist="38100" dir="2700000" algn="tl" rotWithShape="0">
                    <a:prstClr val="black">
                      <a:alpha val="40000"/>
                    </a:prstClr>
                  </a:outerShdw>
                </a:effectLst>
                <a:latin typeface="Bodoni MT" panose="02070603080606020203" pitchFamily="18" charset="77"/>
              </a:rPr>
              <a:t> married Georges Melnick and they had two children. </a:t>
            </a:r>
            <a:endParaRPr lang="en-US" sz="4400" dirty="0">
              <a:latin typeface="Bodoni 72 Book" pitchFamily="2" charset="0"/>
            </a:endParaRPr>
          </a:p>
        </p:txBody>
      </p:sp>
      <p:pic>
        <p:nvPicPr>
          <p:cNvPr id="2" name="Picture 1" descr="A person and person sitting on a bench&#10;&#10;Description automatically generated">
            <a:extLst>
              <a:ext uri="{FF2B5EF4-FFF2-40B4-BE49-F238E27FC236}">
                <a16:creationId xmlns:a16="http://schemas.microsoft.com/office/drawing/2014/main" id="{16111E1F-4AF4-95AC-F772-77ABEB5D3761}"/>
              </a:ext>
            </a:extLst>
          </p:cNvPr>
          <p:cNvPicPr>
            <a:picLocks noChangeAspect="1"/>
          </p:cNvPicPr>
          <p:nvPr/>
        </p:nvPicPr>
        <p:blipFill rotWithShape="1">
          <a:blip r:embed="rId2"/>
          <a:srcRect l="16373" t="7995" r="21066" b="32340"/>
          <a:stretch/>
        </p:blipFill>
        <p:spPr>
          <a:xfrm>
            <a:off x="2947480" y="3533822"/>
            <a:ext cx="3892732" cy="2470255"/>
          </a:xfrm>
          <a:prstGeom prst="rect">
            <a:avLst/>
          </a:prstGeom>
        </p:spPr>
      </p:pic>
      <p:pic>
        <p:nvPicPr>
          <p:cNvPr id="6" name="Picture 5" descr="A person and person posing for a picture&#10;&#10;Description automatically generated">
            <a:extLst>
              <a:ext uri="{FF2B5EF4-FFF2-40B4-BE49-F238E27FC236}">
                <a16:creationId xmlns:a16="http://schemas.microsoft.com/office/drawing/2014/main" id="{9BFDB863-1035-CAF4-DEFC-139207B4E1FD}"/>
              </a:ext>
            </a:extLst>
          </p:cNvPr>
          <p:cNvPicPr>
            <a:picLocks noChangeAspect="1"/>
          </p:cNvPicPr>
          <p:nvPr/>
        </p:nvPicPr>
        <p:blipFill rotWithShape="1">
          <a:blip r:embed="rId3"/>
          <a:srcRect t="4392" r="23440" b="35238"/>
          <a:stretch/>
        </p:blipFill>
        <p:spPr>
          <a:xfrm>
            <a:off x="9244520" y="2897263"/>
            <a:ext cx="2364129" cy="2485576"/>
          </a:xfrm>
          <a:prstGeom prst="rect">
            <a:avLst/>
          </a:prstGeom>
        </p:spPr>
      </p:pic>
      <p:sp>
        <p:nvSpPr>
          <p:cNvPr id="14" name="TextBox 13">
            <a:extLst>
              <a:ext uri="{FF2B5EF4-FFF2-40B4-BE49-F238E27FC236}">
                <a16:creationId xmlns:a16="http://schemas.microsoft.com/office/drawing/2014/main" id="{C71828A3-B230-56B2-D59E-0BC6A3708FD7}"/>
              </a:ext>
            </a:extLst>
          </p:cNvPr>
          <p:cNvSpPr txBox="1"/>
          <p:nvPr/>
        </p:nvSpPr>
        <p:spPr>
          <a:xfrm>
            <a:off x="6840212" y="5382839"/>
            <a:ext cx="5029199" cy="830997"/>
          </a:xfrm>
          <a:prstGeom prst="rect">
            <a:avLst/>
          </a:prstGeom>
          <a:noFill/>
        </p:spPr>
        <p:txBody>
          <a:bodyPr wrap="square">
            <a:spAutoFit/>
          </a:bodyPr>
          <a:lstStyle/>
          <a:p>
            <a:pPr>
              <a:lnSpc>
                <a:spcPct val="100000"/>
              </a:lnSpc>
            </a:pPr>
            <a:r>
              <a:rPr lang="en-US" sz="4800" b="1" dirty="0">
                <a:solidFill>
                  <a:srgbClr val="FF0000"/>
                </a:solidFill>
                <a:effectLst>
                  <a:outerShdw blurRad="50800" dist="38100" dir="2700000" algn="tl" rotWithShape="0">
                    <a:prstClr val="black">
                      <a:alpha val="40000"/>
                    </a:prstClr>
                  </a:outerShdw>
                </a:effectLst>
                <a:latin typeface="Bodoni MT" panose="02070603080606020203" pitchFamily="18" charset="77"/>
              </a:rPr>
              <a:t>I AM THEIR SON!</a:t>
            </a:r>
          </a:p>
        </p:txBody>
      </p:sp>
    </p:spTree>
    <p:extLst>
      <p:ext uri="{BB962C8B-B14F-4D97-AF65-F5344CB8AC3E}">
        <p14:creationId xmlns:p14="http://schemas.microsoft.com/office/powerpoint/2010/main" val="103949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2231081" y="-42054"/>
            <a:ext cx="10152953" cy="1015663"/>
          </a:xfrm>
          <a:prstGeom prst="rect">
            <a:avLst/>
          </a:prstGeom>
          <a:noFill/>
        </p:spPr>
        <p:txBody>
          <a:bodyPr wrap="square">
            <a:spAutoFit/>
          </a:bodyPr>
          <a:lstStyle/>
          <a:p>
            <a:pPr algn="ctr"/>
            <a:r>
              <a:rPr lang="en-US" sz="6000" b="1" dirty="0">
                <a:latin typeface="Bodoni MT" panose="02070603080606020203" pitchFamily="18" charset="0"/>
              </a:rPr>
              <a:t>ALTERING THE </a:t>
            </a:r>
            <a:r>
              <a:rPr lang="en-US" sz="6000" b="1" dirty="0">
                <a:solidFill>
                  <a:srgbClr val="FF0000"/>
                </a:solidFill>
                <a:latin typeface="Bodoni MT" panose="02070603080606020203" pitchFamily="18" charset="0"/>
              </a:rPr>
              <a:t>FUTURE</a:t>
            </a:r>
            <a:endParaRPr lang="en-US" sz="6000" dirty="0">
              <a:solidFill>
                <a:srgbClr val="FF0000"/>
              </a:solidFill>
            </a:endParaRPr>
          </a:p>
        </p:txBody>
      </p:sp>
      <p:sp>
        <p:nvSpPr>
          <p:cNvPr id="10" name="TextBox 9">
            <a:extLst>
              <a:ext uri="{FF2B5EF4-FFF2-40B4-BE49-F238E27FC236}">
                <a16:creationId xmlns:a16="http://schemas.microsoft.com/office/drawing/2014/main" id="{7ED57066-6A4E-A471-A6D2-5AC377191C48}"/>
              </a:ext>
            </a:extLst>
          </p:cNvPr>
          <p:cNvSpPr txBox="1"/>
          <p:nvPr/>
        </p:nvSpPr>
        <p:spPr>
          <a:xfrm>
            <a:off x="2893713" y="727212"/>
            <a:ext cx="9092824" cy="707886"/>
          </a:xfrm>
          <a:prstGeom prst="rect">
            <a:avLst/>
          </a:prstGeom>
          <a:noFill/>
        </p:spPr>
        <p:txBody>
          <a:bodyPr wrap="square">
            <a:spAutoFit/>
          </a:bodyPr>
          <a:lstStyle/>
          <a:p>
            <a:r>
              <a:rPr lang="en-US" sz="4000" b="1" dirty="0">
                <a:solidFill>
                  <a:srgbClr val="FFC000"/>
                </a:solidFill>
                <a:latin typeface="Bodoni MT" panose="02070603080606020203" pitchFamily="18" charset="77"/>
                <a:cs typeface="Arial" panose="020B0604020202020204" pitchFamily="34" charset="0"/>
              </a:rPr>
              <a:t>THE TIME OF JACOB’S TROUBLE</a:t>
            </a:r>
            <a:endParaRPr lang="en-US" sz="3200" b="1" i="1" dirty="0">
              <a:latin typeface="Bodoni MT" panose="02070603080606020203" pitchFamily="18" charset="77"/>
            </a:endParaRPr>
          </a:p>
        </p:txBody>
      </p:sp>
      <p:sp>
        <p:nvSpPr>
          <p:cNvPr id="7" name="TextBox 6">
            <a:extLst>
              <a:ext uri="{FF2B5EF4-FFF2-40B4-BE49-F238E27FC236}">
                <a16:creationId xmlns:a16="http://schemas.microsoft.com/office/drawing/2014/main" id="{6CF22F19-CABC-7F98-4F33-C742B8F4C493}"/>
              </a:ext>
            </a:extLst>
          </p:cNvPr>
          <p:cNvSpPr txBox="1"/>
          <p:nvPr/>
        </p:nvSpPr>
        <p:spPr>
          <a:xfrm>
            <a:off x="2949913" y="1221491"/>
            <a:ext cx="8980424" cy="5632311"/>
          </a:xfrm>
          <a:prstGeom prst="rect">
            <a:avLst/>
          </a:prstGeom>
          <a:noFill/>
        </p:spPr>
        <p:txBody>
          <a:bodyPr wrap="square" rtlCol="0">
            <a:spAutoFit/>
          </a:bodyPr>
          <a:lstStyle/>
          <a:p>
            <a:pPr>
              <a:lnSpc>
                <a:spcPct val="100000"/>
              </a:lnSpc>
            </a:pPr>
            <a:r>
              <a:rPr lang="en-US" sz="3600" b="1" dirty="0">
                <a:solidFill>
                  <a:srgbClr val="FFC000"/>
                </a:solidFill>
                <a:effectLst/>
                <a:latin typeface="Bodoni MT" panose="02070603080606020203" pitchFamily="18" charset="77"/>
              </a:rPr>
              <a:t>Zechariah 13:8-9</a:t>
            </a:r>
            <a:r>
              <a:rPr lang="en-US" sz="3600" b="1" i="1" baseline="30000" dirty="0">
                <a:solidFill>
                  <a:srgbClr val="FFC000"/>
                </a:solidFill>
                <a:effectLst/>
                <a:latin typeface="Bodoni MT" panose="02070603080606020203" pitchFamily="18" charset="77"/>
              </a:rPr>
              <a:t> </a:t>
            </a:r>
            <a:r>
              <a:rPr lang="en-US" sz="3600" b="1" i="1" dirty="0">
                <a:effectLst/>
                <a:latin typeface="Bodoni MT" panose="02070603080606020203" pitchFamily="18" charset="77"/>
              </a:rPr>
              <a:t>“It will come about in all the land,” Declares the </a:t>
            </a:r>
            <a:r>
              <a:rPr lang="en-US" sz="3600" b="1" i="1" cap="small" dirty="0">
                <a:effectLst/>
                <a:latin typeface="Bodoni MT" panose="02070603080606020203" pitchFamily="18" charset="77"/>
              </a:rPr>
              <a:t>Lord</a:t>
            </a:r>
            <a:r>
              <a:rPr lang="en-US" sz="3600" b="1" i="1" dirty="0">
                <a:effectLst/>
                <a:latin typeface="Bodoni MT" panose="02070603080606020203" pitchFamily="18" charset="77"/>
              </a:rPr>
              <a:t>, “</a:t>
            </a:r>
            <a:r>
              <a:rPr lang="en-US" sz="3600" b="1" i="1" dirty="0">
                <a:solidFill>
                  <a:srgbClr val="FFC000"/>
                </a:solidFill>
                <a:effectLst/>
                <a:latin typeface="Bodoni MT" panose="02070603080606020203" pitchFamily="18" charset="77"/>
              </a:rPr>
              <a:t>That two parts</a:t>
            </a:r>
            <a:r>
              <a:rPr lang="en-US" sz="3600" b="1" i="1" dirty="0">
                <a:effectLst/>
                <a:latin typeface="Bodoni MT" panose="02070603080606020203" pitchFamily="18" charset="77"/>
              </a:rPr>
              <a:t> in it will be cut off and perish;</a:t>
            </a:r>
            <a:br>
              <a:rPr lang="en-US" sz="3600" b="1" i="1" dirty="0">
                <a:latin typeface="Bodoni MT" panose="02070603080606020203" pitchFamily="18" charset="77"/>
              </a:rPr>
            </a:br>
            <a:r>
              <a:rPr lang="en-US" sz="3600" b="1" i="1" dirty="0">
                <a:effectLst/>
                <a:latin typeface="Bodoni MT" panose="02070603080606020203" pitchFamily="18" charset="77"/>
              </a:rPr>
              <a:t>But </a:t>
            </a:r>
            <a:r>
              <a:rPr lang="en-US" sz="3600" b="1" i="1" dirty="0">
                <a:solidFill>
                  <a:srgbClr val="FFC000"/>
                </a:solidFill>
                <a:effectLst/>
                <a:latin typeface="Bodoni MT" panose="02070603080606020203" pitchFamily="18" charset="77"/>
              </a:rPr>
              <a:t>the third </a:t>
            </a:r>
            <a:r>
              <a:rPr lang="en-US" sz="3600" b="1" i="1" dirty="0">
                <a:effectLst/>
                <a:latin typeface="Bodoni MT" panose="02070603080606020203" pitchFamily="18" charset="77"/>
              </a:rPr>
              <a:t>will be left in it. </a:t>
            </a:r>
            <a:r>
              <a:rPr lang="en-US" sz="3600" b="1" i="1" baseline="30000" dirty="0">
                <a:effectLst/>
                <a:latin typeface="Bodoni MT" panose="02070603080606020203" pitchFamily="18" charset="77"/>
              </a:rPr>
              <a:t>9 </a:t>
            </a:r>
            <a:r>
              <a:rPr lang="en-US" sz="3600" b="1" i="1" dirty="0">
                <a:effectLst/>
                <a:latin typeface="Bodoni MT" panose="02070603080606020203" pitchFamily="18" charset="77"/>
              </a:rPr>
              <a:t>“And I will bring the third part through the fire,</a:t>
            </a:r>
            <a:br>
              <a:rPr lang="en-US" sz="3600" b="1" i="1" dirty="0">
                <a:latin typeface="Bodoni MT" panose="02070603080606020203" pitchFamily="18" charset="77"/>
              </a:rPr>
            </a:br>
            <a:r>
              <a:rPr lang="en-US" sz="3600" b="1" i="1" dirty="0">
                <a:effectLst/>
                <a:latin typeface="Bodoni MT" panose="02070603080606020203" pitchFamily="18" charset="77"/>
              </a:rPr>
              <a:t>Refine them as silver is refined, And test them as gold is tested. They will call on My name, And I will answer them; I will say, ‘They are My people,’ And they will say, ‘The </a:t>
            </a:r>
            <a:r>
              <a:rPr lang="en-US" sz="3600" b="1" i="1" cap="small" dirty="0">
                <a:effectLst/>
                <a:latin typeface="Bodoni MT" panose="02070603080606020203" pitchFamily="18" charset="77"/>
              </a:rPr>
              <a:t>Lord</a:t>
            </a:r>
            <a:r>
              <a:rPr lang="en-US" sz="3600" b="1" i="1" dirty="0">
                <a:effectLst/>
                <a:latin typeface="Bodoni MT" panose="02070603080606020203" pitchFamily="18" charset="77"/>
              </a:rPr>
              <a:t> is my God.’”</a:t>
            </a:r>
            <a:endParaRPr lang="en-US" sz="3600" b="1" i="1" dirty="0">
              <a:latin typeface="Bodoni MT" panose="02070603080606020203" pitchFamily="18" charset="77"/>
            </a:endParaRPr>
          </a:p>
        </p:txBody>
      </p:sp>
    </p:spTree>
    <p:extLst>
      <p:ext uri="{BB962C8B-B14F-4D97-AF65-F5344CB8AC3E}">
        <p14:creationId xmlns:p14="http://schemas.microsoft.com/office/powerpoint/2010/main" val="565679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2231081" y="-42054"/>
            <a:ext cx="10152953" cy="1015663"/>
          </a:xfrm>
          <a:prstGeom prst="rect">
            <a:avLst/>
          </a:prstGeom>
          <a:noFill/>
        </p:spPr>
        <p:txBody>
          <a:bodyPr wrap="square">
            <a:spAutoFit/>
          </a:bodyPr>
          <a:lstStyle/>
          <a:p>
            <a:pPr algn="ctr"/>
            <a:r>
              <a:rPr lang="en-US" sz="6000" b="1" dirty="0">
                <a:latin typeface="Bodoni MT" panose="02070603080606020203" pitchFamily="18" charset="0"/>
              </a:rPr>
              <a:t>ALTERING THE </a:t>
            </a:r>
            <a:r>
              <a:rPr lang="en-US" sz="6000" b="1" dirty="0">
                <a:solidFill>
                  <a:srgbClr val="FF0000"/>
                </a:solidFill>
                <a:latin typeface="Bodoni MT" panose="02070603080606020203" pitchFamily="18" charset="0"/>
              </a:rPr>
              <a:t>FUTURE</a:t>
            </a:r>
            <a:endParaRPr lang="en-US" sz="6000" dirty="0">
              <a:solidFill>
                <a:srgbClr val="FF0000"/>
              </a:solidFill>
            </a:endParaRPr>
          </a:p>
        </p:txBody>
      </p:sp>
      <p:sp>
        <p:nvSpPr>
          <p:cNvPr id="10" name="TextBox 9">
            <a:extLst>
              <a:ext uri="{FF2B5EF4-FFF2-40B4-BE49-F238E27FC236}">
                <a16:creationId xmlns:a16="http://schemas.microsoft.com/office/drawing/2014/main" id="{7ED57066-6A4E-A471-A6D2-5AC377191C48}"/>
              </a:ext>
            </a:extLst>
          </p:cNvPr>
          <p:cNvSpPr txBox="1"/>
          <p:nvPr/>
        </p:nvSpPr>
        <p:spPr>
          <a:xfrm>
            <a:off x="2893713" y="727212"/>
            <a:ext cx="9092824" cy="707886"/>
          </a:xfrm>
          <a:prstGeom prst="rect">
            <a:avLst/>
          </a:prstGeom>
          <a:noFill/>
        </p:spPr>
        <p:txBody>
          <a:bodyPr wrap="square">
            <a:spAutoFit/>
          </a:bodyPr>
          <a:lstStyle/>
          <a:p>
            <a:r>
              <a:rPr lang="en-US" sz="4000" b="1" dirty="0">
                <a:solidFill>
                  <a:srgbClr val="FFC000"/>
                </a:solidFill>
                <a:latin typeface="Bodoni MT" panose="02070603080606020203" pitchFamily="18" charset="77"/>
                <a:cs typeface="Arial" panose="020B0604020202020204" pitchFamily="34" charset="0"/>
              </a:rPr>
              <a:t>THE TIME OF JACOB’S TROUBLE</a:t>
            </a:r>
            <a:endParaRPr lang="en-US" sz="3200" b="1" i="1" dirty="0">
              <a:latin typeface="Bodoni MT" panose="02070603080606020203" pitchFamily="18" charset="77"/>
            </a:endParaRPr>
          </a:p>
        </p:txBody>
      </p:sp>
      <p:sp>
        <p:nvSpPr>
          <p:cNvPr id="7" name="TextBox 6">
            <a:extLst>
              <a:ext uri="{FF2B5EF4-FFF2-40B4-BE49-F238E27FC236}">
                <a16:creationId xmlns:a16="http://schemas.microsoft.com/office/drawing/2014/main" id="{6CF22F19-CABC-7F98-4F33-C742B8F4C493}"/>
              </a:ext>
            </a:extLst>
          </p:cNvPr>
          <p:cNvSpPr txBox="1"/>
          <p:nvPr/>
        </p:nvSpPr>
        <p:spPr>
          <a:xfrm>
            <a:off x="2949913" y="1558033"/>
            <a:ext cx="8980424" cy="646331"/>
          </a:xfrm>
          <a:prstGeom prst="rect">
            <a:avLst/>
          </a:prstGeom>
          <a:noFill/>
        </p:spPr>
        <p:txBody>
          <a:bodyPr wrap="square" rtlCol="0">
            <a:spAutoFit/>
          </a:bodyPr>
          <a:lstStyle/>
          <a:p>
            <a:pPr>
              <a:lnSpc>
                <a:spcPct val="100000"/>
              </a:lnSpc>
            </a:pPr>
            <a:r>
              <a:rPr lang="en-US" sz="3600" b="1" dirty="0">
                <a:effectLst/>
                <a:latin typeface="Bodoni MT" panose="02070603080606020203" pitchFamily="18" charset="77"/>
              </a:rPr>
              <a:t>• A percentage NOT an exact number!</a:t>
            </a:r>
            <a:endParaRPr lang="en-US" sz="3600" b="1" i="1" dirty="0">
              <a:latin typeface="Bodoni MT" panose="02070603080606020203" pitchFamily="18" charset="77"/>
            </a:endParaRPr>
          </a:p>
        </p:txBody>
      </p:sp>
      <p:sp>
        <p:nvSpPr>
          <p:cNvPr id="2" name="TextBox 1">
            <a:extLst>
              <a:ext uri="{FF2B5EF4-FFF2-40B4-BE49-F238E27FC236}">
                <a16:creationId xmlns:a16="http://schemas.microsoft.com/office/drawing/2014/main" id="{0F276905-F862-1508-D1B0-B8C7A0DCFE87}"/>
              </a:ext>
            </a:extLst>
          </p:cNvPr>
          <p:cNvSpPr txBox="1"/>
          <p:nvPr/>
        </p:nvSpPr>
        <p:spPr>
          <a:xfrm>
            <a:off x="3006113" y="2292662"/>
            <a:ext cx="8980424" cy="646331"/>
          </a:xfrm>
          <a:prstGeom prst="rect">
            <a:avLst/>
          </a:prstGeom>
          <a:noFill/>
        </p:spPr>
        <p:txBody>
          <a:bodyPr wrap="square" rtlCol="0">
            <a:spAutoFit/>
          </a:bodyPr>
          <a:lstStyle/>
          <a:p>
            <a:pPr>
              <a:lnSpc>
                <a:spcPct val="100000"/>
              </a:lnSpc>
            </a:pPr>
            <a:r>
              <a:rPr lang="en-US" sz="3600" b="1" dirty="0">
                <a:effectLst/>
                <a:latin typeface="Bodoni MT" panose="02070603080606020203" pitchFamily="18" charset="77"/>
              </a:rPr>
              <a:t>• TODAY: </a:t>
            </a:r>
            <a:r>
              <a:rPr lang="en-US" sz="3600" b="1" dirty="0">
                <a:solidFill>
                  <a:srgbClr val="FF0000"/>
                </a:solidFill>
                <a:effectLst/>
                <a:latin typeface="Bodoni MT" panose="02070603080606020203" pitchFamily="18" charset="77"/>
              </a:rPr>
              <a:t>10,000.000</a:t>
            </a:r>
            <a:r>
              <a:rPr lang="en-US" sz="3600" b="1" dirty="0">
                <a:effectLst/>
                <a:latin typeface="Bodoni MT" panose="02070603080606020203" pitchFamily="18" charset="77"/>
              </a:rPr>
              <a:t>/</a:t>
            </a:r>
            <a:r>
              <a:rPr lang="en-US" sz="3600" b="1" dirty="0">
                <a:solidFill>
                  <a:srgbClr val="FFC000"/>
                </a:solidFill>
                <a:effectLst/>
                <a:latin typeface="Bodoni MT" panose="02070603080606020203" pitchFamily="18" charset="77"/>
              </a:rPr>
              <a:t>5,000.000</a:t>
            </a:r>
            <a:endParaRPr lang="en-US" sz="3600" b="1" i="1" dirty="0">
              <a:solidFill>
                <a:srgbClr val="FFC000"/>
              </a:solidFill>
              <a:latin typeface="Bodoni MT" panose="02070603080606020203" pitchFamily="18" charset="77"/>
            </a:endParaRPr>
          </a:p>
        </p:txBody>
      </p:sp>
      <p:sp>
        <p:nvSpPr>
          <p:cNvPr id="6" name="TextBox 5">
            <a:extLst>
              <a:ext uri="{FF2B5EF4-FFF2-40B4-BE49-F238E27FC236}">
                <a16:creationId xmlns:a16="http://schemas.microsoft.com/office/drawing/2014/main" id="{590B410D-2492-9FD5-967B-DAB8374DCBC4}"/>
              </a:ext>
            </a:extLst>
          </p:cNvPr>
          <p:cNvSpPr txBox="1"/>
          <p:nvPr/>
        </p:nvSpPr>
        <p:spPr>
          <a:xfrm>
            <a:off x="3050256" y="3088945"/>
            <a:ext cx="9141744" cy="1200329"/>
          </a:xfrm>
          <a:prstGeom prst="rect">
            <a:avLst/>
          </a:prstGeom>
          <a:noFill/>
        </p:spPr>
        <p:txBody>
          <a:bodyPr wrap="square" rtlCol="0">
            <a:spAutoFit/>
          </a:bodyPr>
          <a:lstStyle/>
          <a:p>
            <a:pPr>
              <a:lnSpc>
                <a:spcPct val="100000"/>
              </a:lnSpc>
            </a:pPr>
            <a:r>
              <a:rPr lang="en-US" sz="3600" b="1" dirty="0">
                <a:effectLst/>
                <a:latin typeface="Bodoni MT" panose="02070603080606020203" pitchFamily="18" charset="77"/>
              </a:rPr>
              <a:t>• FROM A PRE-MIL, PRE-TRIB PERSPECTIVE: </a:t>
            </a:r>
          </a:p>
        </p:txBody>
      </p:sp>
      <p:sp>
        <p:nvSpPr>
          <p:cNvPr id="11" name="TextBox 10">
            <a:extLst>
              <a:ext uri="{FF2B5EF4-FFF2-40B4-BE49-F238E27FC236}">
                <a16:creationId xmlns:a16="http://schemas.microsoft.com/office/drawing/2014/main" id="{F3CC01FA-3F84-9483-4C3E-763AF5747CC4}"/>
              </a:ext>
            </a:extLst>
          </p:cNvPr>
          <p:cNvSpPr txBox="1"/>
          <p:nvPr/>
        </p:nvSpPr>
        <p:spPr>
          <a:xfrm>
            <a:off x="3123540" y="4439226"/>
            <a:ext cx="9141744" cy="1754326"/>
          </a:xfrm>
          <a:prstGeom prst="rect">
            <a:avLst/>
          </a:prstGeom>
          <a:noFill/>
        </p:spPr>
        <p:txBody>
          <a:bodyPr wrap="square" rtlCol="0">
            <a:spAutoFit/>
          </a:bodyPr>
          <a:lstStyle/>
          <a:p>
            <a:pPr>
              <a:lnSpc>
                <a:spcPct val="100000"/>
              </a:lnSpc>
            </a:pPr>
            <a:r>
              <a:rPr lang="en-US" sz="3600" b="1" dirty="0">
                <a:effectLst/>
                <a:latin typeface="Bodoni MT" panose="02070603080606020203" pitchFamily="18" charset="77"/>
              </a:rPr>
              <a:t>• ANY JEWISH PERSON SAVED BEFORE THE RAPTURE WILL </a:t>
            </a:r>
            <a:r>
              <a:rPr lang="en-US" sz="3600" b="1" dirty="0">
                <a:solidFill>
                  <a:srgbClr val="FFC000"/>
                </a:solidFill>
                <a:effectLst/>
                <a:latin typeface="Bodoni MT" panose="02070603080606020203" pitchFamily="18" charset="77"/>
              </a:rPr>
              <a:t>REDUCE THE NUMBER</a:t>
            </a:r>
            <a:r>
              <a:rPr lang="en-US" sz="3600" b="1" dirty="0">
                <a:effectLst/>
                <a:latin typeface="Bodoni MT" panose="02070603080606020203" pitchFamily="18" charset="77"/>
              </a:rPr>
              <a:t> WITHIN THE PERCENTAGE</a:t>
            </a:r>
          </a:p>
        </p:txBody>
      </p:sp>
    </p:spTree>
    <p:extLst>
      <p:ext uri="{BB962C8B-B14F-4D97-AF65-F5344CB8AC3E}">
        <p14:creationId xmlns:p14="http://schemas.microsoft.com/office/powerpoint/2010/main" val="313646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6"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14" name="TextBox 13">
            <a:extLst>
              <a:ext uri="{FF2B5EF4-FFF2-40B4-BE49-F238E27FC236}">
                <a16:creationId xmlns:a16="http://schemas.microsoft.com/office/drawing/2014/main" id="{5CA4466D-D480-210B-D008-2A7156A628C2}"/>
              </a:ext>
            </a:extLst>
          </p:cNvPr>
          <p:cNvSpPr txBox="1"/>
          <p:nvPr/>
        </p:nvSpPr>
        <p:spPr>
          <a:xfrm>
            <a:off x="8204466" y="1755176"/>
            <a:ext cx="4332119" cy="3347648"/>
          </a:xfrm>
          <a:prstGeom prst="rect">
            <a:avLst/>
          </a:prstGeom>
          <a:noFill/>
        </p:spPr>
        <p:txBody>
          <a:bodyPr wrap="square">
            <a:spAutoFit/>
          </a:bodyPr>
          <a:lstStyle/>
          <a:p>
            <a:pPr>
              <a:lnSpc>
                <a:spcPts val="5000"/>
              </a:lnSpc>
            </a:pPr>
            <a:r>
              <a:rPr lang="en-US" sz="6000" b="1" dirty="0">
                <a:solidFill>
                  <a:srgbClr val="FFC000"/>
                </a:solidFill>
                <a:latin typeface="Bodoni MT" panose="02070603080606020203" pitchFamily="18" charset="0"/>
              </a:rPr>
              <a:t>GET </a:t>
            </a:r>
          </a:p>
          <a:p>
            <a:pPr>
              <a:lnSpc>
                <a:spcPts val="5000"/>
              </a:lnSpc>
            </a:pPr>
            <a:r>
              <a:rPr lang="en-US" sz="6000" b="1" dirty="0">
                <a:solidFill>
                  <a:srgbClr val="FFC000"/>
                </a:solidFill>
                <a:latin typeface="Bodoni MT" panose="02070603080606020203" pitchFamily="18" charset="0"/>
              </a:rPr>
              <a:t>THE </a:t>
            </a:r>
          </a:p>
          <a:p>
            <a:pPr>
              <a:lnSpc>
                <a:spcPts val="5000"/>
              </a:lnSpc>
            </a:pPr>
            <a:r>
              <a:rPr lang="en-US" sz="6000" b="1" dirty="0">
                <a:solidFill>
                  <a:srgbClr val="FFC000"/>
                </a:solidFill>
                <a:latin typeface="Bodoni MT" panose="02070603080606020203" pitchFamily="18" charset="0"/>
              </a:rPr>
              <a:t>NOTES FROM OLIVIER</a:t>
            </a:r>
            <a:endParaRPr lang="en-US" sz="6000" dirty="0">
              <a:solidFill>
                <a:srgbClr val="FFC000"/>
              </a:solidFill>
            </a:endParaRPr>
          </a:p>
        </p:txBody>
      </p:sp>
      <p:pic>
        <p:nvPicPr>
          <p:cNvPr id="4" name="Picture 3" descr="A qr code with a speech bubble&#10;&#10;Description automatically generated">
            <a:extLst>
              <a:ext uri="{FF2B5EF4-FFF2-40B4-BE49-F238E27FC236}">
                <a16:creationId xmlns:a16="http://schemas.microsoft.com/office/drawing/2014/main" id="{D5DD6BCC-DC68-877D-1872-CFCBD7FDF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521" y="0"/>
            <a:ext cx="4844459" cy="6858000"/>
          </a:xfrm>
          <a:prstGeom prst="rect">
            <a:avLst/>
          </a:prstGeom>
        </p:spPr>
      </p:pic>
    </p:spTree>
    <p:extLst>
      <p:ext uri="{BB962C8B-B14F-4D97-AF65-F5344CB8AC3E}">
        <p14:creationId xmlns:p14="http://schemas.microsoft.com/office/powerpoint/2010/main" val="1902975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2" name="Rectangle 11">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B89090F2-B101-458B-9AFF-27327443B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Freeform 6">
            <a:extLst>
              <a:ext uri="{FF2B5EF4-FFF2-40B4-BE49-F238E27FC236}">
                <a16:creationId xmlns:a16="http://schemas.microsoft.com/office/drawing/2014/main" id="{526C103B-17BD-4B48-AB6F-0D9EF826A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2" name="Title 1">
            <a:extLst>
              <a:ext uri="{FF2B5EF4-FFF2-40B4-BE49-F238E27FC236}">
                <a16:creationId xmlns:a16="http://schemas.microsoft.com/office/drawing/2014/main" id="{E2BA12E3-E0DD-4573-B106-10742AA3E12D}"/>
              </a:ext>
            </a:extLst>
          </p:cNvPr>
          <p:cNvSpPr>
            <a:spLocks noGrp="1"/>
          </p:cNvSpPr>
          <p:nvPr>
            <p:ph type="title"/>
          </p:nvPr>
        </p:nvSpPr>
        <p:spPr>
          <a:xfrm>
            <a:off x="672761" y="-837600"/>
            <a:ext cx="11377507" cy="4371108"/>
          </a:xfrm>
        </p:spPr>
        <p:txBody>
          <a:bodyPr vert="horz" lIns="91440" tIns="45720" rIns="91440" bIns="45720" rtlCol="0" anchor="ctr">
            <a:noAutofit/>
          </a:bodyPr>
          <a:lstStyle/>
          <a:p>
            <a:pPr algn="ctr"/>
            <a:r>
              <a:rPr lang="en-US" sz="4000" b="1" cap="none" spc="400" dirty="0" err="1">
                <a:latin typeface="Times New Roman" panose="02020603050405020304" pitchFamily="18" charset="0"/>
                <a:cs typeface="Times New Roman" panose="02020603050405020304" pitchFamily="18" charset="0"/>
              </a:rPr>
              <a:t>Olivier@ShalominMessiah.com</a:t>
            </a:r>
            <a:endParaRPr lang="en-US" sz="4000" cap="none" spc="800" dirty="0">
              <a:latin typeface="+mn-lt"/>
            </a:endParaRPr>
          </a:p>
        </p:txBody>
      </p:sp>
      <p:sp>
        <p:nvSpPr>
          <p:cNvPr id="18" name="Rectangle 17">
            <a:extLst>
              <a:ext uri="{FF2B5EF4-FFF2-40B4-BE49-F238E27FC236}">
                <a16:creationId xmlns:a16="http://schemas.microsoft.com/office/drawing/2014/main" id="{E9EC3243-CA25-4485-A7FE-8B0141923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5419D58-BC25-49DA-8347-58B287F90DF0}"/>
              </a:ext>
            </a:extLst>
          </p:cNvPr>
          <p:cNvSpPr>
            <a:spLocks noGrp="1"/>
          </p:cNvSpPr>
          <p:nvPr>
            <p:ph idx="1"/>
          </p:nvPr>
        </p:nvSpPr>
        <p:spPr>
          <a:xfrm>
            <a:off x="742804" y="2405695"/>
            <a:ext cx="11237419" cy="4263610"/>
          </a:xfrm>
        </p:spPr>
        <p:txBody>
          <a:bodyPr vert="horz" lIns="91440" tIns="45720" rIns="91440" bIns="45720" rtlCol="0" anchor="t">
            <a:normAutofit/>
          </a:bodyPr>
          <a:lstStyle/>
          <a:p>
            <a:pPr marL="0" indent="0" algn="ctr">
              <a:lnSpc>
                <a:spcPct val="100000"/>
              </a:lnSpc>
              <a:buNone/>
            </a:pPr>
            <a:r>
              <a:rPr lang="en-US" sz="6600" b="1" spc="400" dirty="0">
                <a:solidFill>
                  <a:schemeClr val="tx2"/>
                </a:solidFill>
                <a:latin typeface="Times New Roman" panose="02020603050405020304" pitchFamily="18" charset="0"/>
                <a:cs typeface="Times New Roman" panose="02020603050405020304" pitchFamily="18" charset="0"/>
                <a:hlinkClick r:id="rId2"/>
              </a:rPr>
              <a:t>ShalominMessiah.com</a:t>
            </a:r>
            <a:endParaRPr lang="en-US" sz="6600" b="1" spc="400" dirty="0">
              <a:solidFill>
                <a:schemeClr val="tx2"/>
              </a:solidFill>
              <a:latin typeface="Times New Roman" panose="02020603050405020304" pitchFamily="18" charset="0"/>
              <a:cs typeface="Times New Roman" panose="02020603050405020304" pitchFamily="18" charset="0"/>
            </a:endParaRPr>
          </a:p>
          <a:p>
            <a:pPr marL="0" indent="0" algn="ctr">
              <a:lnSpc>
                <a:spcPct val="100000"/>
              </a:lnSpc>
              <a:buNone/>
            </a:pPr>
            <a:endParaRPr lang="en-US" sz="4000" b="1" cap="all" spc="400" dirty="0">
              <a:solidFill>
                <a:schemeClr val="tx2"/>
              </a:solidFill>
              <a:latin typeface="Times New Roman" panose="02020603050405020304" pitchFamily="18" charset="0"/>
              <a:cs typeface="Times New Roman" panose="02020603050405020304" pitchFamily="18" charset="0"/>
            </a:endParaRPr>
          </a:p>
          <a:p>
            <a:pPr marL="0" indent="0" algn="ctr">
              <a:lnSpc>
                <a:spcPct val="100000"/>
              </a:lnSpc>
              <a:buNone/>
            </a:pPr>
            <a:r>
              <a:rPr lang="en-US" sz="3200" b="1" cap="all" spc="400" dirty="0">
                <a:solidFill>
                  <a:schemeClr val="tx2"/>
                </a:solidFill>
                <a:latin typeface="Times New Roman" panose="02020603050405020304" pitchFamily="18" charset="0"/>
                <a:cs typeface="Times New Roman" panose="02020603050405020304" pitchFamily="18" charset="0"/>
              </a:rPr>
              <a:t>YOUTUBE: Shalom in Messiah Ministries</a:t>
            </a:r>
          </a:p>
          <a:p>
            <a:pPr marL="0" indent="0" algn="ctr">
              <a:lnSpc>
                <a:spcPct val="100000"/>
              </a:lnSpc>
              <a:buNone/>
            </a:pPr>
            <a:endParaRPr lang="en-US" sz="4000" b="1" cap="all" spc="400" dirty="0">
              <a:solidFill>
                <a:schemeClr val="tx2"/>
              </a:solidFill>
              <a:latin typeface="Times New Roman" panose="02020603050405020304" pitchFamily="18" charset="0"/>
              <a:cs typeface="Times New Roman" panose="02020603050405020304" pitchFamily="18" charset="0"/>
            </a:endParaRPr>
          </a:p>
          <a:p>
            <a:pPr marL="0" indent="0" algn="ctr">
              <a:lnSpc>
                <a:spcPct val="100000"/>
              </a:lnSpc>
              <a:buNone/>
            </a:pPr>
            <a:r>
              <a:rPr lang="en-US" sz="3200" b="1" cap="all" spc="400" dirty="0">
                <a:solidFill>
                  <a:schemeClr val="tx2"/>
                </a:solidFill>
                <a:latin typeface="Times New Roman" panose="02020603050405020304" pitchFamily="18" charset="0"/>
                <a:cs typeface="Times New Roman" panose="02020603050405020304" pitchFamily="18" charset="0"/>
              </a:rPr>
              <a:t>INSTAGRAM:@OLIVIERMELNICK</a:t>
            </a:r>
          </a:p>
        </p:txBody>
      </p:sp>
    </p:spTree>
    <p:extLst>
      <p:ext uri="{BB962C8B-B14F-4D97-AF65-F5344CB8AC3E}">
        <p14:creationId xmlns:p14="http://schemas.microsoft.com/office/powerpoint/2010/main" val="1630570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6" name="TextBox 5">
            <a:extLst>
              <a:ext uri="{FF2B5EF4-FFF2-40B4-BE49-F238E27FC236}">
                <a16:creationId xmlns:a16="http://schemas.microsoft.com/office/drawing/2014/main" id="{51CA1257-66A3-465A-A773-E2D1F421929F}"/>
              </a:ext>
            </a:extLst>
          </p:cNvPr>
          <p:cNvSpPr txBox="1"/>
          <p:nvPr/>
        </p:nvSpPr>
        <p:spPr>
          <a:xfrm>
            <a:off x="2779471" y="1015663"/>
            <a:ext cx="9030688" cy="1323439"/>
          </a:xfrm>
          <a:prstGeom prst="rect">
            <a:avLst/>
          </a:prstGeom>
          <a:noFill/>
        </p:spPr>
        <p:txBody>
          <a:bodyPr wrap="square" rtlCol="0">
            <a:spAutoFit/>
          </a:bodyPr>
          <a:lstStyle/>
          <a:p>
            <a:r>
              <a:rPr lang="en-US" sz="4000" dirty="0">
                <a:solidFill>
                  <a:srgbClr val="FFC000"/>
                </a:solidFill>
                <a:latin typeface="Bodoni MT" panose="02070603080606020203" pitchFamily="18" charset="0"/>
              </a:rPr>
              <a:t>WORLD WAR TWO AND </a:t>
            </a:r>
            <a:br>
              <a:rPr lang="en-US" sz="4000" dirty="0">
                <a:solidFill>
                  <a:srgbClr val="FFC000"/>
                </a:solidFill>
                <a:latin typeface="Bodoni MT" panose="02070603080606020203" pitchFamily="18" charset="0"/>
              </a:rPr>
            </a:br>
            <a:r>
              <a:rPr lang="en-US" sz="4000" dirty="0">
                <a:solidFill>
                  <a:srgbClr val="FFC000"/>
                </a:solidFill>
                <a:latin typeface="Bodoni MT" panose="02070603080606020203" pitchFamily="18" charset="0"/>
              </a:rPr>
              <a:t>THE </a:t>
            </a:r>
            <a:r>
              <a:rPr lang="en-US" sz="4000" dirty="0">
                <a:solidFill>
                  <a:srgbClr val="FF0000"/>
                </a:solidFill>
                <a:latin typeface="Bodoni MT" panose="02070603080606020203" pitchFamily="18" charset="0"/>
              </a:rPr>
              <a:t>HOLOCAUST</a:t>
            </a:r>
          </a:p>
        </p:txBody>
      </p:sp>
      <p:sp>
        <p:nvSpPr>
          <p:cNvPr id="4" name="TextBox 3">
            <a:extLst>
              <a:ext uri="{FF2B5EF4-FFF2-40B4-BE49-F238E27FC236}">
                <a16:creationId xmlns:a16="http://schemas.microsoft.com/office/drawing/2014/main" id="{C2755D58-FD0E-0390-DA63-CB36DF5DCE55}"/>
              </a:ext>
            </a:extLst>
          </p:cNvPr>
          <p:cNvSpPr txBox="1"/>
          <p:nvPr/>
        </p:nvSpPr>
        <p:spPr>
          <a:xfrm>
            <a:off x="1774437" y="80387"/>
            <a:ext cx="10152953" cy="1015663"/>
          </a:xfrm>
          <a:prstGeom prst="rect">
            <a:avLst/>
          </a:prstGeom>
          <a:noFill/>
        </p:spPr>
        <p:txBody>
          <a:bodyPr wrap="square">
            <a:spAutoFit/>
          </a:bodyPr>
          <a:lstStyle/>
          <a:p>
            <a:pPr algn="ctr"/>
            <a:r>
              <a:rPr lang="en-US" sz="6000" b="1" dirty="0">
                <a:latin typeface="Bodoni MT" panose="02070603080606020203" pitchFamily="18" charset="0"/>
              </a:rPr>
              <a:t>REDEEMING THE </a:t>
            </a:r>
            <a:r>
              <a:rPr lang="en-US" sz="6000" b="1" dirty="0">
                <a:solidFill>
                  <a:srgbClr val="FF0000"/>
                </a:solidFill>
                <a:latin typeface="Bodoni MT" panose="02070603080606020203" pitchFamily="18" charset="0"/>
              </a:rPr>
              <a:t>PAST</a:t>
            </a:r>
            <a:endParaRPr lang="en-US" sz="6000" dirty="0">
              <a:solidFill>
                <a:srgbClr val="FF0000"/>
              </a:solidFill>
            </a:endParaRPr>
          </a:p>
        </p:txBody>
      </p:sp>
      <p:pic>
        <p:nvPicPr>
          <p:cNvPr id="5" name="Picture 4" descr="A group of people waving&#10;&#10;Description automatically generated">
            <a:extLst>
              <a:ext uri="{FF2B5EF4-FFF2-40B4-BE49-F238E27FC236}">
                <a16:creationId xmlns:a16="http://schemas.microsoft.com/office/drawing/2014/main" id="{EB2C6B09-D798-DB4A-9D38-DF4812C62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4713" y="2486025"/>
            <a:ext cx="7772400" cy="4371975"/>
          </a:xfrm>
          <a:prstGeom prst="rect">
            <a:avLst/>
          </a:prstGeom>
        </p:spPr>
      </p:pic>
    </p:spTree>
    <p:extLst>
      <p:ext uri="{BB962C8B-B14F-4D97-AF65-F5344CB8AC3E}">
        <p14:creationId xmlns:p14="http://schemas.microsoft.com/office/powerpoint/2010/main" val="3508224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6" name="TextBox 5">
            <a:extLst>
              <a:ext uri="{FF2B5EF4-FFF2-40B4-BE49-F238E27FC236}">
                <a16:creationId xmlns:a16="http://schemas.microsoft.com/office/drawing/2014/main" id="{51CA1257-66A3-465A-A773-E2D1F421929F}"/>
              </a:ext>
            </a:extLst>
          </p:cNvPr>
          <p:cNvSpPr txBox="1"/>
          <p:nvPr/>
        </p:nvSpPr>
        <p:spPr>
          <a:xfrm>
            <a:off x="2779470" y="1096050"/>
            <a:ext cx="9147919" cy="5509200"/>
          </a:xfrm>
          <a:prstGeom prst="rect">
            <a:avLst/>
          </a:prstGeom>
          <a:noFill/>
        </p:spPr>
        <p:txBody>
          <a:bodyPr wrap="square" rtlCol="0">
            <a:spAutoFit/>
          </a:bodyPr>
          <a:lstStyle/>
          <a:p>
            <a:r>
              <a:rPr lang="en-US" sz="3200" b="0" dirty="0">
                <a:solidFill>
                  <a:srgbClr val="FFC000"/>
                </a:solidFill>
                <a:effectLst/>
                <a:latin typeface="Bodoni MT" panose="02070603080606020203" pitchFamily="18" charset="77"/>
              </a:rPr>
              <a:t>Luke 10:30-33 </a:t>
            </a:r>
            <a:r>
              <a:rPr lang="en-US" sz="3200" b="0" i="0" dirty="0">
                <a:effectLst/>
                <a:latin typeface="Bodoni MT" panose="02070603080606020203" pitchFamily="18" charset="77"/>
              </a:rPr>
              <a:t>Yeshua replied and said, “A man was going down from Jerusalem to Jericho, and fell among robbers, and they stripped him and beat him, and went away leaving him half dead. </a:t>
            </a:r>
            <a:r>
              <a:rPr lang="en-US" sz="3200" b="1" i="0" baseline="30000" dirty="0">
                <a:effectLst/>
                <a:latin typeface="Bodoni MT" panose="02070603080606020203" pitchFamily="18" charset="77"/>
              </a:rPr>
              <a:t>31 </a:t>
            </a:r>
            <a:r>
              <a:rPr lang="en-US" sz="3200" b="0" i="0" dirty="0">
                <a:effectLst/>
                <a:latin typeface="Bodoni MT" panose="02070603080606020203" pitchFamily="18" charset="77"/>
              </a:rPr>
              <a:t>And by chance </a:t>
            </a:r>
            <a:r>
              <a:rPr lang="en-US" sz="3200" b="0" i="0" dirty="0">
                <a:solidFill>
                  <a:srgbClr val="FF0000"/>
                </a:solidFill>
                <a:effectLst/>
                <a:latin typeface="Bodoni MT" panose="02070603080606020203" pitchFamily="18" charset="77"/>
              </a:rPr>
              <a:t>a priest </a:t>
            </a:r>
            <a:r>
              <a:rPr lang="en-US" sz="3200" b="0" i="0" dirty="0">
                <a:effectLst/>
                <a:latin typeface="Bodoni MT" panose="02070603080606020203" pitchFamily="18" charset="77"/>
              </a:rPr>
              <a:t>was going down on that road, and when he saw him, he</a:t>
            </a:r>
            <a:r>
              <a:rPr lang="en-US" sz="3200" b="0" i="0" dirty="0">
                <a:solidFill>
                  <a:srgbClr val="FF0000"/>
                </a:solidFill>
                <a:effectLst/>
                <a:latin typeface="Bodoni MT" panose="02070603080606020203" pitchFamily="18" charset="77"/>
              </a:rPr>
              <a:t> passed by on the other side. </a:t>
            </a:r>
            <a:r>
              <a:rPr lang="en-US" sz="3200" b="1" i="0" baseline="30000" dirty="0">
                <a:effectLst/>
                <a:latin typeface="Bodoni MT" panose="02070603080606020203" pitchFamily="18" charset="77"/>
              </a:rPr>
              <a:t>32 </a:t>
            </a:r>
            <a:r>
              <a:rPr lang="en-US" sz="3200" b="0" i="0" dirty="0">
                <a:effectLst/>
                <a:latin typeface="Bodoni MT" panose="02070603080606020203" pitchFamily="18" charset="77"/>
              </a:rPr>
              <a:t>Likewise </a:t>
            </a:r>
            <a:r>
              <a:rPr lang="en-US" sz="3200" b="0" i="0" dirty="0">
                <a:solidFill>
                  <a:srgbClr val="FF0000"/>
                </a:solidFill>
                <a:effectLst/>
                <a:latin typeface="Bodoni MT" panose="02070603080606020203" pitchFamily="18" charset="77"/>
              </a:rPr>
              <a:t>a Levite </a:t>
            </a:r>
            <a:r>
              <a:rPr lang="en-US" sz="3200" b="0" i="0" dirty="0">
                <a:effectLst/>
                <a:latin typeface="Bodoni MT" panose="02070603080606020203" pitchFamily="18" charset="77"/>
              </a:rPr>
              <a:t>also, when he came to the place and saw him, </a:t>
            </a:r>
            <a:r>
              <a:rPr lang="en-US" sz="3200" b="0" i="0" dirty="0">
                <a:solidFill>
                  <a:srgbClr val="FF0000"/>
                </a:solidFill>
                <a:effectLst/>
                <a:latin typeface="Bodoni MT" panose="02070603080606020203" pitchFamily="18" charset="77"/>
              </a:rPr>
              <a:t>passed by on the other side</a:t>
            </a:r>
            <a:r>
              <a:rPr lang="en-US" sz="3200" b="0" i="0" dirty="0">
                <a:effectLst/>
                <a:latin typeface="Bodoni MT" panose="02070603080606020203" pitchFamily="18" charset="77"/>
              </a:rPr>
              <a:t>. </a:t>
            </a:r>
            <a:r>
              <a:rPr lang="en-US" sz="3200" b="1" i="0" baseline="30000" dirty="0">
                <a:effectLst/>
                <a:latin typeface="Bodoni MT" panose="02070603080606020203" pitchFamily="18" charset="77"/>
              </a:rPr>
              <a:t>33 </a:t>
            </a:r>
            <a:r>
              <a:rPr lang="en-US" sz="3200" b="0" i="0" dirty="0">
                <a:effectLst/>
                <a:latin typeface="Bodoni MT" panose="02070603080606020203" pitchFamily="18" charset="77"/>
              </a:rPr>
              <a:t>But </a:t>
            </a:r>
            <a:r>
              <a:rPr lang="en-US" sz="3200" b="0" i="0" dirty="0">
                <a:solidFill>
                  <a:srgbClr val="FFC000"/>
                </a:solidFill>
                <a:effectLst/>
                <a:latin typeface="Bodoni MT" panose="02070603080606020203" pitchFamily="18" charset="77"/>
              </a:rPr>
              <a:t>a Samaritan</a:t>
            </a:r>
            <a:r>
              <a:rPr lang="en-US" sz="3200" b="0" i="0" dirty="0">
                <a:effectLst/>
                <a:latin typeface="Bodoni MT" panose="02070603080606020203" pitchFamily="18" charset="77"/>
              </a:rPr>
              <a:t>, who was on a journey, came upon him; and when he saw him, he </a:t>
            </a:r>
            <a:r>
              <a:rPr lang="en-US" sz="3200" b="0" i="0" dirty="0">
                <a:solidFill>
                  <a:srgbClr val="FFC000"/>
                </a:solidFill>
                <a:effectLst/>
                <a:latin typeface="Bodoni MT" panose="02070603080606020203" pitchFamily="18" charset="77"/>
              </a:rPr>
              <a:t>felt compassion.</a:t>
            </a:r>
            <a:endParaRPr lang="en-US" sz="3200" i="1" dirty="0">
              <a:solidFill>
                <a:srgbClr val="FFC000"/>
              </a:solidFill>
              <a:latin typeface="Bodoni MT" panose="02070603080606020203" pitchFamily="18" charset="77"/>
            </a:endParaRPr>
          </a:p>
        </p:txBody>
      </p:sp>
      <p:sp>
        <p:nvSpPr>
          <p:cNvPr id="4" name="TextBox 3">
            <a:extLst>
              <a:ext uri="{FF2B5EF4-FFF2-40B4-BE49-F238E27FC236}">
                <a16:creationId xmlns:a16="http://schemas.microsoft.com/office/drawing/2014/main" id="{C2755D58-FD0E-0390-DA63-CB36DF5DCE55}"/>
              </a:ext>
            </a:extLst>
          </p:cNvPr>
          <p:cNvSpPr txBox="1"/>
          <p:nvPr/>
        </p:nvSpPr>
        <p:spPr>
          <a:xfrm>
            <a:off x="1774437" y="80387"/>
            <a:ext cx="10152953" cy="1015663"/>
          </a:xfrm>
          <a:prstGeom prst="rect">
            <a:avLst/>
          </a:prstGeom>
          <a:noFill/>
        </p:spPr>
        <p:txBody>
          <a:bodyPr wrap="square">
            <a:spAutoFit/>
          </a:bodyPr>
          <a:lstStyle/>
          <a:p>
            <a:pPr algn="ctr"/>
            <a:r>
              <a:rPr lang="en-US" sz="6000" b="1" dirty="0">
                <a:latin typeface="Bodoni MT" panose="02070603080606020203" pitchFamily="18" charset="0"/>
              </a:rPr>
              <a:t>REDEEMING THE </a:t>
            </a:r>
            <a:r>
              <a:rPr lang="en-US" sz="6000" b="1" dirty="0">
                <a:solidFill>
                  <a:srgbClr val="FF0000"/>
                </a:solidFill>
                <a:latin typeface="Bodoni MT" panose="02070603080606020203" pitchFamily="18" charset="0"/>
              </a:rPr>
              <a:t>PAST</a:t>
            </a:r>
            <a:endParaRPr lang="en-US" sz="6000" dirty="0">
              <a:solidFill>
                <a:srgbClr val="FF0000"/>
              </a:solidFill>
            </a:endParaRPr>
          </a:p>
        </p:txBody>
      </p:sp>
    </p:spTree>
    <p:extLst>
      <p:ext uri="{BB962C8B-B14F-4D97-AF65-F5344CB8AC3E}">
        <p14:creationId xmlns:p14="http://schemas.microsoft.com/office/powerpoint/2010/main" val="18698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4" name="TextBox 3">
            <a:extLst>
              <a:ext uri="{FF2B5EF4-FFF2-40B4-BE49-F238E27FC236}">
                <a16:creationId xmlns:a16="http://schemas.microsoft.com/office/drawing/2014/main" id="{C2755D58-FD0E-0390-DA63-CB36DF5DCE55}"/>
              </a:ext>
            </a:extLst>
          </p:cNvPr>
          <p:cNvSpPr txBox="1"/>
          <p:nvPr/>
        </p:nvSpPr>
        <p:spPr>
          <a:xfrm>
            <a:off x="1964403" y="304322"/>
            <a:ext cx="10152953" cy="1015663"/>
          </a:xfrm>
          <a:prstGeom prst="rect">
            <a:avLst/>
          </a:prstGeom>
          <a:noFill/>
        </p:spPr>
        <p:txBody>
          <a:bodyPr wrap="square">
            <a:spAutoFit/>
          </a:bodyPr>
          <a:lstStyle/>
          <a:p>
            <a:pPr algn="ctr"/>
            <a:r>
              <a:rPr lang="en-US" sz="6000" b="1" dirty="0">
                <a:latin typeface="Bodoni MT" panose="02070603080606020203" pitchFamily="18" charset="0"/>
              </a:rPr>
              <a:t>REDEEMING THE </a:t>
            </a:r>
            <a:r>
              <a:rPr lang="en-US" sz="6000" b="1" dirty="0">
                <a:solidFill>
                  <a:srgbClr val="FF0000"/>
                </a:solidFill>
                <a:latin typeface="Bodoni MT" panose="02070603080606020203" pitchFamily="18" charset="0"/>
              </a:rPr>
              <a:t>PAST</a:t>
            </a:r>
            <a:endParaRPr lang="en-US" sz="6000" dirty="0">
              <a:solidFill>
                <a:srgbClr val="FF0000"/>
              </a:solidFill>
            </a:endParaRPr>
          </a:p>
        </p:txBody>
      </p:sp>
      <p:pic>
        <p:nvPicPr>
          <p:cNvPr id="2" name="Oskar Knoblauch_Upstanders">
            <a:hlinkClick r:id="" action="ppaction://media"/>
            <a:extLst>
              <a:ext uri="{FF2B5EF4-FFF2-40B4-BE49-F238E27FC236}">
                <a16:creationId xmlns:a16="http://schemas.microsoft.com/office/drawing/2014/main" id="{BBEC2363-C0C6-E655-ABE4-BCA79BCBDD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02388" y="1642188"/>
            <a:ext cx="9189612" cy="5169157"/>
          </a:xfrm>
          <a:prstGeom prst="rect">
            <a:avLst/>
          </a:prstGeom>
        </p:spPr>
      </p:pic>
    </p:spTree>
    <p:extLst>
      <p:ext uri="{BB962C8B-B14F-4D97-AF65-F5344CB8AC3E}">
        <p14:creationId xmlns:p14="http://schemas.microsoft.com/office/powerpoint/2010/main" val="290628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6" name="TextBox 5">
            <a:extLst>
              <a:ext uri="{FF2B5EF4-FFF2-40B4-BE49-F238E27FC236}">
                <a16:creationId xmlns:a16="http://schemas.microsoft.com/office/drawing/2014/main" id="{51CA1257-66A3-465A-A773-E2D1F421929F}"/>
              </a:ext>
            </a:extLst>
          </p:cNvPr>
          <p:cNvSpPr txBox="1"/>
          <p:nvPr/>
        </p:nvSpPr>
        <p:spPr>
          <a:xfrm>
            <a:off x="2779470" y="1096050"/>
            <a:ext cx="9308800" cy="2923877"/>
          </a:xfrm>
          <a:prstGeom prst="rect">
            <a:avLst/>
          </a:prstGeom>
          <a:noFill/>
        </p:spPr>
        <p:txBody>
          <a:bodyPr wrap="square" rtlCol="0">
            <a:spAutoFit/>
          </a:bodyPr>
          <a:lstStyle/>
          <a:p>
            <a:r>
              <a:rPr lang="en-US" sz="4000" b="0" dirty="0">
                <a:solidFill>
                  <a:srgbClr val="FFC000"/>
                </a:solidFill>
                <a:effectLst/>
                <a:latin typeface="Bodoni MT" panose="02070603080606020203" pitchFamily="18" charset="77"/>
              </a:rPr>
              <a:t>WHO WERE THE BYSTANDERS?</a:t>
            </a:r>
          </a:p>
          <a:p>
            <a:r>
              <a:rPr lang="en-US" sz="4800" i="1" dirty="0">
                <a:latin typeface="Bodoni MT" panose="02070603080606020203" pitchFamily="18" charset="77"/>
              </a:rPr>
              <a:t>• They were not the rescuers</a:t>
            </a:r>
          </a:p>
          <a:p>
            <a:r>
              <a:rPr lang="en-US" sz="4800" i="1" dirty="0">
                <a:latin typeface="Bodoni MT" panose="02070603080606020203" pitchFamily="18" charset="77"/>
              </a:rPr>
              <a:t>• They were not the victims</a:t>
            </a:r>
          </a:p>
          <a:p>
            <a:r>
              <a:rPr lang="en-US" sz="4800" i="1" dirty="0">
                <a:latin typeface="Bodoni MT" panose="02070603080606020203" pitchFamily="18" charset="77"/>
              </a:rPr>
              <a:t>• They were not the direct perpetrators</a:t>
            </a:r>
          </a:p>
        </p:txBody>
      </p:sp>
      <p:sp>
        <p:nvSpPr>
          <p:cNvPr id="4" name="TextBox 3">
            <a:extLst>
              <a:ext uri="{FF2B5EF4-FFF2-40B4-BE49-F238E27FC236}">
                <a16:creationId xmlns:a16="http://schemas.microsoft.com/office/drawing/2014/main" id="{C2755D58-FD0E-0390-DA63-CB36DF5DCE55}"/>
              </a:ext>
            </a:extLst>
          </p:cNvPr>
          <p:cNvSpPr txBox="1"/>
          <p:nvPr/>
        </p:nvSpPr>
        <p:spPr>
          <a:xfrm>
            <a:off x="1774437" y="80387"/>
            <a:ext cx="10152953" cy="1015663"/>
          </a:xfrm>
          <a:prstGeom prst="rect">
            <a:avLst/>
          </a:prstGeom>
          <a:noFill/>
        </p:spPr>
        <p:txBody>
          <a:bodyPr wrap="square">
            <a:spAutoFit/>
          </a:bodyPr>
          <a:lstStyle/>
          <a:p>
            <a:pPr algn="ctr"/>
            <a:r>
              <a:rPr lang="en-US" sz="6000" b="1" dirty="0">
                <a:latin typeface="Bodoni MT" panose="02070603080606020203" pitchFamily="18" charset="0"/>
              </a:rPr>
              <a:t>REDEEMING THE </a:t>
            </a:r>
            <a:r>
              <a:rPr lang="en-US" sz="6000" b="1" dirty="0">
                <a:solidFill>
                  <a:srgbClr val="FF0000"/>
                </a:solidFill>
                <a:latin typeface="Bodoni MT" panose="02070603080606020203" pitchFamily="18" charset="0"/>
              </a:rPr>
              <a:t>PAST</a:t>
            </a:r>
            <a:endParaRPr lang="en-US" sz="6000" dirty="0">
              <a:solidFill>
                <a:srgbClr val="FF0000"/>
              </a:solidFill>
            </a:endParaRPr>
          </a:p>
        </p:txBody>
      </p:sp>
      <p:sp>
        <p:nvSpPr>
          <p:cNvPr id="8" name="TextBox 7">
            <a:extLst>
              <a:ext uri="{FF2B5EF4-FFF2-40B4-BE49-F238E27FC236}">
                <a16:creationId xmlns:a16="http://schemas.microsoft.com/office/drawing/2014/main" id="{293785A6-248B-B320-D8E0-421B2E564E57}"/>
              </a:ext>
            </a:extLst>
          </p:cNvPr>
          <p:cNvSpPr txBox="1"/>
          <p:nvPr/>
        </p:nvSpPr>
        <p:spPr>
          <a:xfrm>
            <a:off x="2855670" y="4473465"/>
            <a:ext cx="8841030" cy="1754326"/>
          </a:xfrm>
          <a:prstGeom prst="rect">
            <a:avLst/>
          </a:prstGeom>
          <a:noFill/>
        </p:spPr>
        <p:txBody>
          <a:bodyPr wrap="square">
            <a:spAutoFit/>
          </a:bodyPr>
          <a:lstStyle/>
          <a:p>
            <a:r>
              <a:rPr lang="en-US" sz="3600" b="0" dirty="0">
                <a:solidFill>
                  <a:srgbClr val="FFC000"/>
                </a:solidFill>
                <a:effectLst/>
                <a:latin typeface="Bodoni MT" panose="02070603080606020203" pitchFamily="18" charset="77"/>
              </a:rPr>
              <a:t>A </a:t>
            </a:r>
            <a:r>
              <a:rPr lang="en-US" sz="3600" b="0" dirty="0">
                <a:solidFill>
                  <a:srgbClr val="FF0000"/>
                </a:solidFill>
                <a:effectLst/>
                <a:latin typeface="Bodoni MT" panose="02070603080606020203" pitchFamily="18" charset="77"/>
              </a:rPr>
              <a:t>BYSTANDER</a:t>
            </a:r>
            <a:r>
              <a:rPr lang="en-US" sz="3600" b="0" dirty="0">
                <a:solidFill>
                  <a:srgbClr val="FFC000"/>
                </a:solidFill>
                <a:effectLst/>
                <a:latin typeface="Bodoni MT" panose="02070603080606020203" pitchFamily="18" charset="77"/>
              </a:rPr>
              <a:t> WHO DOES NOTHING ONLY </a:t>
            </a:r>
            <a:r>
              <a:rPr lang="en-US" sz="3600" b="0" dirty="0">
                <a:solidFill>
                  <a:srgbClr val="FF0000"/>
                </a:solidFill>
                <a:effectLst/>
                <a:latin typeface="Bodoni MT" panose="02070603080606020203" pitchFamily="18" charset="77"/>
              </a:rPr>
              <a:t>FACILITATES</a:t>
            </a:r>
            <a:r>
              <a:rPr lang="en-US" sz="3600" b="0" dirty="0">
                <a:solidFill>
                  <a:srgbClr val="FFC000"/>
                </a:solidFill>
                <a:effectLst/>
                <a:latin typeface="Bodoni MT" panose="02070603080606020203" pitchFamily="18" charset="77"/>
              </a:rPr>
              <a:t> THE WORK </a:t>
            </a:r>
          </a:p>
          <a:p>
            <a:r>
              <a:rPr lang="en-US" sz="3600" b="0" dirty="0">
                <a:solidFill>
                  <a:srgbClr val="FFC000"/>
                </a:solidFill>
                <a:effectLst/>
                <a:latin typeface="Bodoni MT" panose="02070603080606020203" pitchFamily="18" charset="77"/>
              </a:rPr>
              <a:t>OF A </a:t>
            </a:r>
            <a:r>
              <a:rPr lang="en-US" sz="3600" b="0" dirty="0">
                <a:solidFill>
                  <a:srgbClr val="FF0000"/>
                </a:solidFill>
                <a:effectLst/>
                <a:latin typeface="Bodoni MT" panose="02070603080606020203" pitchFamily="18" charset="77"/>
              </a:rPr>
              <a:t>PERPETRATOR.</a:t>
            </a:r>
          </a:p>
        </p:txBody>
      </p:sp>
    </p:spTree>
    <p:extLst>
      <p:ext uri="{BB962C8B-B14F-4D97-AF65-F5344CB8AC3E}">
        <p14:creationId xmlns:p14="http://schemas.microsoft.com/office/powerpoint/2010/main" val="1499185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8A3E57F-DE9A-45F6-BEF3-EF8EEA07E065}"/>
              </a:ext>
            </a:extLst>
          </p:cNvPr>
          <p:cNvSpPr>
            <a:spLocks noGrp="1"/>
          </p:cNvSpPr>
          <p:nvPr>
            <p:ph type="title"/>
          </p:nvPr>
        </p:nvSpPr>
        <p:spPr>
          <a:xfrm>
            <a:off x="2802662" y="756357"/>
            <a:ext cx="8187071" cy="1253066"/>
          </a:xfrm>
        </p:spPr>
        <p:txBody>
          <a:bodyPr/>
          <a:lstStyle/>
          <a:p>
            <a:r>
              <a:rPr lang="en-US" dirty="0"/>
              <a:t>Slide Tite</a:t>
            </a:r>
          </a:p>
        </p:txBody>
      </p:sp>
      <p:sp>
        <p:nvSpPr>
          <p:cNvPr id="6" name="TextBox 5">
            <a:extLst>
              <a:ext uri="{FF2B5EF4-FFF2-40B4-BE49-F238E27FC236}">
                <a16:creationId xmlns:a16="http://schemas.microsoft.com/office/drawing/2014/main" id="{51CA1257-66A3-465A-A773-E2D1F421929F}"/>
              </a:ext>
            </a:extLst>
          </p:cNvPr>
          <p:cNvSpPr txBox="1"/>
          <p:nvPr/>
        </p:nvSpPr>
        <p:spPr>
          <a:xfrm>
            <a:off x="2779470" y="1048425"/>
            <a:ext cx="9308800" cy="1446550"/>
          </a:xfrm>
          <a:prstGeom prst="rect">
            <a:avLst/>
          </a:prstGeom>
          <a:noFill/>
        </p:spPr>
        <p:txBody>
          <a:bodyPr wrap="square" rtlCol="0">
            <a:spAutoFit/>
          </a:bodyPr>
          <a:lstStyle/>
          <a:p>
            <a:r>
              <a:rPr lang="en-US" sz="4000" b="0" dirty="0">
                <a:solidFill>
                  <a:srgbClr val="FFC000"/>
                </a:solidFill>
                <a:effectLst/>
                <a:latin typeface="Bodoni MT" panose="02070603080606020203" pitchFamily="18" charset="77"/>
              </a:rPr>
              <a:t>WHO WERE THE BYSTANDERS?</a:t>
            </a:r>
          </a:p>
          <a:p>
            <a:r>
              <a:rPr lang="en-US" sz="4800" i="1" dirty="0">
                <a:latin typeface="Bodoni MT" panose="02070603080606020203" pitchFamily="18" charset="77"/>
              </a:rPr>
              <a:t>Summer of 1942, Paris, France</a:t>
            </a:r>
          </a:p>
        </p:txBody>
      </p:sp>
      <p:sp>
        <p:nvSpPr>
          <p:cNvPr id="4" name="TextBox 3">
            <a:extLst>
              <a:ext uri="{FF2B5EF4-FFF2-40B4-BE49-F238E27FC236}">
                <a16:creationId xmlns:a16="http://schemas.microsoft.com/office/drawing/2014/main" id="{C2755D58-FD0E-0390-DA63-CB36DF5DCE55}"/>
              </a:ext>
            </a:extLst>
          </p:cNvPr>
          <p:cNvSpPr txBox="1"/>
          <p:nvPr/>
        </p:nvSpPr>
        <p:spPr>
          <a:xfrm>
            <a:off x="1774437" y="80387"/>
            <a:ext cx="10152953" cy="1015663"/>
          </a:xfrm>
          <a:prstGeom prst="rect">
            <a:avLst/>
          </a:prstGeom>
          <a:noFill/>
        </p:spPr>
        <p:txBody>
          <a:bodyPr wrap="square">
            <a:spAutoFit/>
          </a:bodyPr>
          <a:lstStyle/>
          <a:p>
            <a:pPr algn="ctr"/>
            <a:r>
              <a:rPr lang="en-US" sz="6000" b="1" dirty="0">
                <a:latin typeface="Bodoni MT" panose="02070603080606020203" pitchFamily="18" charset="0"/>
              </a:rPr>
              <a:t>REDEEMING THE </a:t>
            </a:r>
            <a:r>
              <a:rPr lang="en-US" sz="6000" b="1" dirty="0">
                <a:solidFill>
                  <a:srgbClr val="FF0000"/>
                </a:solidFill>
                <a:latin typeface="Bodoni MT" panose="02070603080606020203" pitchFamily="18" charset="0"/>
              </a:rPr>
              <a:t>PAST</a:t>
            </a:r>
            <a:endParaRPr lang="en-US" sz="6000" dirty="0">
              <a:solidFill>
                <a:srgbClr val="FF0000"/>
              </a:solidFill>
            </a:endParaRPr>
          </a:p>
        </p:txBody>
      </p:sp>
      <p:pic>
        <p:nvPicPr>
          <p:cNvPr id="8" name="Picture 7">
            <a:extLst>
              <a:ext uri="{FF2B5EF4-FFF2-40B4-BE49-F238E27FC236}">
                <a16:creationId xmlns:a16="http://schemas.microsoft.com/office/drawing/2014/main" id="{4FBFBE57-F587-5019-33C8-F5F3EB18A682}"/>
              </a:ext>
            </a:extLst>
          </p:cNvPr>
          <p:cNvPicPr>
            <a:picLocks noChangeAspect="1"/>
          </p:cNvPicPr>
          <p:nvPr/>
        </p:nvPicPr>
        <p:blipFill>
          <a:blip r:embed="rId2"/>
          <a:stretch>
            <a:fillRect/>
          </a:stretch>
        </p:blipFill>
        <p:spPr>
          <a:xfrm>
            <a:off x="2920999" y="2523213"/>
            <a:ext cx="4053825" cy="3468012"/>
          </a:xfrm>
          <a:prstGeom prst="rect">
            <a:avLst/>
          </a:prstGeom>
        </p:spPr>
      </p:pic>
      <p:pic>
        <p:nvPicPr>
          <p:cNvPr id="10" name="Picture 9" descr="A person and a child posing for a picture&#10;&#10;Description automatically generated">
            <a:extLst>
              <a:ext uri="{FF2B5EF4-FFF2-40B4-BE49-F238E27FC236}">
                <a16:creationId xmlns:a16="http://schemas.microsoft.com/office/drawing/2014/main" id="{D116E2C8-ECB2-8471-828F-A825AE579256}"/>
              </a:ext>
            </a:extLst>
          </p:cNvPr>
          <p:cNvPicPr>
            <a:picLocks noChangeAspect="1"/>
          </p:cNvPicPr>
          <p:nvPr/>
        </p:nvPicPr>
        <p:blipFill rotWithShape="1">
          <a:blip r:embed="rId3">
            <a:extLst>
              <a:ext uri="{28A0092B-C50C-407E-A947-70E740481C1C}">
                <a14:useLocalDpi xmlns:a14="http://schemas.microsoft.com/office/drawing/2010/main" val="0"/>
              </a:ext>
            </a:extLst>
          </a:blip>
          <a:srcRect t="5065" b="19566"/>
          <a:stretch/>
        </p:blipFill>
        <p:spPr>
          <a:xfrm>
            <a:off x="7552658" y="2523214"/>
            <a:ext cx="3436686" cy="3468012"/>
          </a:xfrm>
          <a:prstGeom prst="rect">
            <a:avLst/>
          </a:prstGeom>
        </p:spPr>
      </p:pic>
      <p:sp>
        <p:nvSpPr>
          <p:cNvPr id="11" name="TextBox 10">
            <a:extLst>
              <a:ext uri="{FF2B5EF4-FFF2-40B4-BE49-F238E27FC236}">
                <a16:creationId xmlns:a16="http://schemas.microsoft.com/office/drawing/2014/main" id="{4CC37AA9-BDB4-E597-E629-702FE7611B5E}"/>
              </a:ext>
            </a:extLst>
          </p:cNvPr>
          <p:cNvSpPr txBox="1"/>
          <p:nvPr/>
        </p:nvSpPr>
        <p:spPr>
          <a:xfrm>
            <a:off x="3768810" y="6019463"/>
            <a:ext cx="2553328" cy="461665"/>
          </a:xfrm>
          <a:prstGeom prst="rect">
            <a:avLst/>
          </a:prstGeom>
          <a:noFill/>
        </p:spPr>
        <p:txBody>
          <a:bodyPr wrap="none" rtlCol="0">
            <a:spAutoFit/>
          </a:bodyPr>
          <a:lstStyle/>
          <a:p>
            <a:r>
              <a:rPr lang="en-US" sz="2400" i="1" dirty="0">
                <a:latin typeface="Bodoni MT" panose="02070603080606020203" pitchFamily="18" charset="77"/>
              </a:rPr>
              <a:t>Maurice </a:t>
            </a:r>
            <a:r>
              <a:rPr lang="en-US" sz="2400" i="1" dirty="0" err="1">
                <a:latin typeface="Bodoni MT" panose="02070603080606020203" pitchFamily="18" charset="77"/>
              </a:rPr>
              <a:t>Weinzveig</a:t>
            </a:r>
            <a:endParaRPr lang="en-US" sz="2400" dirty="0"/>
          </a:p>
        </p:txBody>
      </p:sp>
      <p:sp>
        <p:nvSpPr>
          <p:cNvPr id="12" name="TextBox 11">
            <a:extLst>
              <a:ext uri="{FF2B5EF4-FFF2-40B4-BE49-F238E27FC236}">
                <a16:creationId xmlns:a16="http://schemas.microsoft.com/office/drawing/2014/main" id="{BA6560DE-CFD3-B450-0D10-C02F7577F26C}"/>
              </a:ext>
            </a:extLst>
          </p:cNvPr>
          <p:cNvSpPr txBox="1"/>
          <p:nvPr/>
        </p:nvSpPr>
        <p:spPr>
          <a:xfrm>
            <a:off x="7593162" y="6019463"/>
            <a:ext cx="3771930" cy="461665"/>
          </a:xfrm>
          <a:prstGeom prst="rect">
            <a:avLst/>
          </a:prstGeom>
          <a:noFill/>
        </p:spPr>
        <p:txBody>
          <a:bodyPr wrap="none" rtlCol="0">
            <a:spAutoFit/>
          </a:bodyPr>
          <a:lstStyle/>
          <a:p>
            <a:r>
              <a:rPr lang="en-US" sz="2400" i="1" dirty="0">
                <a:latin typeface="Bodoni MT" panose="02070603080606020203" pitchFamily="18" charset="77"/>
              </a:rPr>
              <a:t>Evelyn and Berthe </a:t>
            </a:r>
            <a:r>
              <a:rPr lang="en-US" sz="2400" i="1" dirty="0" err="1">
                <a:latin typeface="Bodoni MT" panose="02070603080606020203" pitchFamily="18" charset="77"/>
              </a:rPr>
              <a:t>Weinzveig</a:t>
            </a:r>
            <a:endParaRPr lang="en-US" sz="2400" dirty="0"/>
          </a:p>
        </p:txBody>
      </p:sp>
    </p:spTree>
    <p:extLst>
      <p:ext uri="{BB962C8B-B14F-4D97-AF65-F5344CB8AC3E}">
        <p14:creationId xmlns:p14="http://schemas.microsoft.com/office/powerpoint/2010/main" val="2634690377"/>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5916208_win32_fixed" id="{730B505B-88E8-4A70-9277-B3B3E529522D}" vid="{57DC1FE5-D34D-442D-8FDC-B221A6146D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1357</Words>
  <Application>Microsoft Macintosh PowerPoint</Application>
  <PresentationFormat>Widescreen</PresentationFormat>
  <Paragraphs>201</Paragraphs>
  <Slides>44</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BODONI 72 BOOK</vt:lpstr>
      <vt:lpstr>BODONI 72 BOOK</vt:lpstr>
      <vt:lpstr>Bodoni MT</vt:lpstr>
      <vt:lpstr>Calibri</vt:lpstr>
      <vt:lpstr>Gill Sans MT</vt:lpstr>
      <vt:lpstr>Impact</vt:lpstr>
      <vt:lpstr>Tahoma</vt:lpstr>
      <vt:lpstr>Times New Roman</vt:lpstr>
      <vt:lpstr>Badge</vt:lpstr>
      <vt:lpstr>THE BELIEVER’S RESPONSE AFTER OCTOBER 7, 2023</vt:lpstr>
      <vt:lpstr>Slide Tite</vt:lpstr>
      <vt:lpstr>PowerPoint Presentation</vt:lpstr>
      <vt:lpstr>PowerPoint Presentation</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Slide Tite</vt:lpstr>
      <vt:lpstr>Olivier@ShalominMessiah.com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2024-02-18T23:00:48Z</cp:lastPrinted>
  <dcterms:created xsi:type="dcterms:W3CDTF">2021-11-12T01:05:13Z</dcterms:created>
  <dcterms:modified xsi:type="dcterms:W3CDTF">2024-02-22T15:15:12Z</dcterms:modified>
</cp:coreProperties>
</file>