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9907" r:id="rId2"/>
    <p:sldId id="2573" r:id="rId3"/>
    <p:sldId id="10525" r:id="rId4"/>
    <p:sldId id="5512" r:id="rId5"/>
    <p:sldId id="2575" r:id="rId6"/>
    <p:sldId id="2576" r:id="rId7"/>
    <p:sldId id="10526" r:id="rId8"/>
    <p:sldId id="10527" r:id="rId9"/>
    <p:sldId id="10528" r:id="rId10"/>
    <p:sldId id="10401" r:id="rId11"/>
    <p:sldId id="10593" r:id="rId12"/>
    <p:sldId id="10551" r:id="rId13"/>
    <p:sldId id="10552" r:id="rId14"/>
    <p:sldId id="10553" r:id="rId15"/>
    <p:sldId id="10554" r:id="rId16"/>
    <p:sldId id="10555" r:id="rId17"/>
    <p:sldId id="6509" r:id="rId18"/>
    <p:sldId id="2678" r:id="rId19"/>
    <p:sldId id="10565" r:id="rId20"/>
    <p:sldId id="10566" r:id="rId21"/>
    <p:sldId id="6620" r:id="rId22"/>
    <p:sldId id="1264" r:id="rId23"/>
    <p:sldId id="10567" r:id="rId24"/>
    <p:sldId id="10568" r:id="rId25"/>
    <p:sldId id="2890" r:id="rId26"/>
    <p:sldId id="10569" r:id="rId27"/>
    <p:sldId id="10570" r:id="rId28"/>
    <p:sldId id="6494" r:id="rId29"/>
    <p:sldId id="6493" r:id="rId30"/>
    <p:sldId id="6481" r:id="rId31"/>
    <p:sldId id="10571" r:id="rId32"/>
    <p:sldId id="10582" r:id="rId33"/>
    <p:sldId id="10587" r:id="rId34"/>
    <p:sldId id="10594" r:id="rId35"/>
    <p:sldId id="10599" r:id="rId36"/>
    <p:sldId id="6495" r:id="rId37"/>
    <p:sldId id="10585" r:id="rId38"/>
    <p:sldId id="4907" r:id="rId39"/>
    <p:sldId id="10600" r:id="rId40"/>
    <p:sldId id="10208" r:id="rId41"/>
    <p:sldId id="10601" r:id="rId42"/>
    <p:sldId id="10572" r:id="rId43"/>
    <p:sldId id="10602" r:id="rId44"/>
    <p:sldId id="5358" r:id="rId45"/>
    <p:sldId id="982" r:id="rId46"/>
    <p:sldId id="3721" r:id="rId47"/>
    <p:sldId id="3720" r:id="rId48"/>
    <p:sldId id="10603" r:id="rId49"/>
    <p:sldId id="9875" r:id="rId50"/>
    <p:sldId id="1571" r:id="rId51"/>
    <p:sldId id="10522" r:id="rId52"/>
    <p:sldId id="10523" r:id="rId53"/>
  </p:sldIdLst>
  <p:sldSz cx="12192000" cy="6858000"/>
  <p:notesSz cx="7315200" cy="9601200"/>
  <p:custDataLst>
    <p:tags r:id="rId5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varScale="1">
        <p:scale>
          <a:sx n="103" d="100"/>
          <a:sy n="103" d="100"/>
        </p:scale>
        <p:origin x="691"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34"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7457CF4-7987-4E2E-867C-C89CC0F5F986}"/>
    <pc:docChg chg="custSel replTag delTag modHandout">
      <pc:chgData name="Jim McGowan" userId="e2c7446dd3aca506" providerId="LiveId" clId="{27457CF4-7987-4E2E-867C-C89CC0F5F986}" dt="2023-11-15T14:58:37.743" v="5"/>
      <pc:docMkLst>
        <pc:docMk/>
      </pc:docMkLst>
    </pc:docChg>
  </pc:docChgLst>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 022 – 2v6-7</a:t>
            </a:r>
          </a:p>
          <a:p>
            <a:pPr>
              <a:defRPr/>
            </a:pPr>
            <a:r>
              <a:rPr lang="en-US" sz="1400" dirty="0"/>
              <a:t>02-04-2024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2/3/2024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25</a:t>
            </a:fld>
            <a:endParaRPr lang="en-US" dirty="0"/>
          </a:p>
        </p:txBody>
      </p:sp>
    </p:spTree>
    <p:extLst>
      <p:ext uri="{BB962C8B-B14F-4D97-AF65-F5344CB8AC3E}">
        <p14:creationId xmlns:p14="http://schemas.microsoft.com/office/powerpoint/2010/main" val="129439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247450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054E7F-40C3-7033-8BBE-19128A76E041}"/>
              </a:ext>
            </a:extLst>
          </p:cNvPr>
          <p:cNvPicPr>
            <a:picLocks noChangeAspect="1"/>
          </p:cNvPicPr>
          <p:nvPr/>
        </p:nvPicPr>
        <p:blipFill>
          <a:blip r:embed="rId2"/>
          <a:stretch>
            <a:fillRect/>
          </a:stretch>
        </p:blipFill>
        <p:spPr>
          <a:xfrm>
            <a:off x="0" y="0"/>
            <a:ext cx="12192000" cy="6857999"/>
          </a:xfrm>
          <a:prstGeom prst="rect">
            <a:avLst/>
          </a:prstGeom>
        </p:spPr>
      </p:pic>
      <p:sp>
        <p:nvSpPr>
          <p:cNvPr id="4" name="Slide Number Placeholder 1">
            <a:extLst>
              <a:ext uri="{FF2B5EF4-FFF2-40B4-BE49-F238E27FC236}">
                <a16:creationId xmlns:a16="http://schemas.microsoft.com/office/drawing/2014/main" id="{3542DDBD-DAD4-2771-F1EF-ECAF0F1E2D90}"/>
              </a:ext>
            </a:extLst>
          </p:cNvPr>
          <p:cNvSpPr>
            <a:spLocks noGrp="1"/>
          </p:cNvSpPr>
          <p:nvPr>
            <p:ph type="sldNum" sz="quarter" idx="12"/>
          </p:nvPr>
        </p:nvSpPr>
        <p:spPr>
          <a:xfrm>
            <a:off x="9347200" y="6248400"/>
            <a:ext cx="22352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6F440-5D10-45D9-8CEF-05FCBC835039}" type="slidenum">
              <a:rPr kumimoji="0" lang="en-US" altLang="en-US" sz="2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 name="Rectangle 3">
            <a:extLst>
              <a:ext uri="{FF2B5EF4-FFF2-40B4-BE49-F238E27FC236}">
                <a16:creationId xmlns:a16="http://schemas.microsoft.com/office/drawing/2014/main" id="{37C8BCD1-D8E9-158B-1F96-8503A5EC5315}"/>
              </a:ext>
            </a:extLst>
          </p:cNvPr>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τὸ κατέχον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ὁ κατέχων</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3" name="Picture 2">
            <a:extLst>
              <a:ext uri="{FF2B5EF4-FFF2-40B4-BE49-F238E27FC236}">
                <a16:creationId xmlns:a16="http://schemas.microsoft.com/office/drawing/2014/main" id="{CB9AB676-D214-6F78-D1D2-220CE48F3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276309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6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85800" y="1"/>
            <a:ext cx="10896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8:5-6</a:t>
            </a:r>
          </a:p>
          <a:p>
            <a:pPr algn="just">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who are according to the flesh set their minds on the things of the flesh, but those who are according to the Spirit, the things of the Spirit.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mind set on the flesh is death, but the mind set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is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peace.”</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2360" y="3230880"/>
            <a:ext cx="1747281" cy="1645920"/>
          </a:xfrm>
          <a:prstGeom prst="rect">
            <a:avLst/>
          </a:prstGeom>
        </p:spPr>
      </p:pic>
    </p:spTree>
    <p:extLst>
      <p:ext uri="{BB962C8B-B14F-4D97-AF65-F5344CB8AC3E}">
        <p14:creationId xmlns:p14="http://schemas.microsoft.com/office/powerpoint/2010/main" val="333702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52400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remember that while I was still with you, I was telling you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3"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05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holds back the Antichrist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87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01855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
            <a:ext cx="10668000" cy="6477000"/>
          </a:xfrm>
          <a:prstGeom prst="rect">
            <a:avLst/>
          </a:prstGeom>
          <a:ln w="28575">
            <a:solidFill>
              <a:srgbClr val="FFFFCC"/>
            </a:solidFill>
          </a:ln>
        </p:spPr>
      </p:pic>
    </p:spTree>
    <p:extLst>
      <p:ext uri="{BB962C8B-B14F-4D97-AF65-F5344CB8AC3E}">
        <p14:creationId xmlns:p14="http://schemas.microsoft.com/office/powerpoint/2010/main" val="288643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Restrainer = the omnipotent Holy Spirit (2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Thess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7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2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76116D-0650-4EE2-9908-68B4366A6E17}"/>
              </a:ext>
            </a:extLst>
          </p:cNvPr>
          <p:cNvGraphicFramePr>
            <a:graphicFrameLocks noGrp="1"/>
          </p:cNvGraphicFramePr>
          <p:nvPr/>
        </p:nvGraphicFramePr>
        <p:xfrm>
          <a:off x="609600" y="189223"/>
          <a:ext cx="10972800" cy="6479554"/>
        </p:xfrm>
        <a:graphic>
          <a:graphicData uri="http://schemas.openxmlformats.org/drawingml/2006/table">
            <a:tbl>
              <a:tblPr firstRow="1" bandRow="1">
                <a:tableStyleId>{073A0DAA-6AF3-43AB-8588-CEC1D06C72B9}</a:tableStyleId>
              </a:tblPr>
              <a:tblGrid>
                <a:gridCol w="3657600">
                  <a:extLst>
                    <a:ext uri="{9D8B030D-6E8A-4147-A177-3AD203B41FA5}">
                      <a16:colId xmlns:a16="http://schemas.microsoft.com/office/drawing/2014/main" val="1149162532"/>
                    </a:ext>
                  </a:extLst>
                </a:gridCol>
                <a:gridCol w="3657600">
                  <a:extLst>
                    <a:ext uri="{9D8B030D-6E8A-4147-A177-3AD203B41FA5}">
                      <a16:colId xmlns:a16="http://schemas.microsoft.com/office/drawing/2014/main" val="2962285687"/>
                    </a:ext>
                  </a:extLst>
                </a:gridCol>
                <a:gridCol w="3657600">
                  <a:extLst>
                    <a:ext uri="{9D8B030D-6E8A-4147-A177-3AD203B41FA5}">
                      <a16:colId xmlns:a16="http://schemas.microsoft.com/office/drawing/2014/main" val="376398144"/>
                    </a:ext>
                  </a:extLst>
                </a:gridCol>
              </a:tblGrid>
              <a:tr h="731520">
                <a:tc gridSpan="3">
                  <a:txBody>
                    <a:bodyPr/>
                    <a:lstStyle/>
                    <a:p>
                      <a:pPr algn="ctr">
                        <a:spcBef>
                          <a:spcPts val="600"/>
                        </a:spcBef>
                        <a:spcAft>
                          <a:spcPts val="600"/>
                        </a:spcAft>
                      </a:pPr>
                      <a:r>
                        <a:rPr lang="en-US" sz="3600" b="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WORK OF THE SPIRIT IN THE OT</a:t>
                      </a:r>
                    </a:p>
                  </a:txBody>
                  <a:tcPr anchor="ctr"/>
                </a:tc>
                <a:tc hMerge="1">
                  <a:txBody>
                    <a:bodyPr/>
                    <a:lstStyle/>
                    <a:p>
                      <a:endParaRPr lang="en-US" dirty="0"/>
                    </a:p>
                  </a:txBody>
                  <a:tcPr/>
                </a:tc>
                <a:tc hMerge="1">
                  <a:txBody>
                    <a:bodyPr/>
                    <a:lstStyle/>
                    <a:p>
                      <a:pPr algn="ctr">
                        <a:spcBef>
                          <a:spcPts val="600"/>
                        </a:spcBef>
                        <a:spcAft>
                          <a:spcPts val="600"/>
                        </a:spcAft>
                      </a:pPr>
                      <a:endParaRPr lang="en-US" sz="3600" b="0" dirty="0">
                        <a:solidFill>
                          <a:srgbClr val="00FFFF"/>
                        </a:solidFill>
                        <a:effectLst/>
                        <a:latin typeface="Calibri" panose="020F0502020204030204" pitchFamily="34" charset="0"/>
                        <a:ea typeface="+mj-ea"/>
                        <a:cs typeface="+mj-cs"/>
                      </a:endParaRPr>
                    </a:p>
                  </a:txBody>
                  <a:tcPr anchor="ctr"/>
                </a:tc>
                <a:extLst>
                  <a:ext uri="{0D108BD9-81ED-4DB2-BD59-A6C34878D82A}">
                    <a16:rowId xmlns:a16="http://schemas.microsoft.com/office/drawing/2014/main" val="3529848444"/>
                  </a:ext>
                </a:extLst>
              </a:tr>
              <a:tr h="6879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OT/GOSPELS/ACTS 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ACTS 2/TODAY</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4199846802"/>
                  </a:ext>
                </a:extLst>
              </a:tr>
              <a:tr h="89172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External vs. Internal</a:t>
                      </a: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Upon (1 Sam. 16:13)</a:t>
                      </a: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rPr>
                        <a:t>Within (John 14:17)</a:t>
                      </a:r>
                    </a:p>
                  </a:txBody>
                  <a:tcPr marT="45723" marB="45723" anchor="ctr" horzOverflow="overflow"/>
                </a:tc>
                <a:extLst>
                  <a:ext uri="{0D108BD9-81ED-4DB2-BD59-A6C34878D82A}">
                    <a16:rowId xmlns:a16="http://schemas.microsoft.com/office/drawing/2014/main" val="2415364954"/>
                  </a:ext>
                </a:extLst>
              </a:tr>
              <a:tr h="176950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Subsequent to 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a:t>
                      </a:r>
                      <a:r>
                        <a:rPr kumimoji="0" lang="en-US" sz="2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Exod</a:t>
                      </a: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31:3)</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At moment of salvation (Rom 8:9)</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62385765"/>
                  </a:ext>
                </a:extLst>
              </a:tr>
              <a:tr h="1147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Temporary indwelling (1 Sam 16:14; Ps 51:11)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Permanent indwelling (John 14:16)</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571592761"/>
                  </a:ext>
                </a:extLst>
              </a:tr>
              <a:tr h="12512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Selective indwelling (Joel 2:28)</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Universal indwelling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99"/>
                          </a:solidFill>
                          <a:effectLst/>
                          <a:latin typeface="Calibri" panose="020F0502020204030204" pitchFamily="34" charset="0"/>
                          <a:cs typeface="Calibri" panose="020F0502020204030204" pitchFamily="34" charset="0"/>
                        </a:rPr>
                        <a:t>(1 Cor 12:13)</a:t>
                      </a:r>
                      <a:endParaRPr kumimoji="0" lang="en-US" sz="2800" b="1" i="0" u="none" strike="noStrike" cap="none" normalizeH="0" baseline="0" dirty="0">
                        <a:ln>
                          <a:noFill/>
                        </a:ln>
                        <a:solidFill>
                          <a:srgbClr val="000099"/>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898418030"/>
                  </a:ext>
                </a:extLst>
              </a:tr>
            </a:tbl>
          </a:graphicData>
        </a:graphic>
      </p:graphicFrame>
    </p:spTree>
    <p:extLst>
      <p:ext uri="{BB962C8B-B14F-4D97-AF65-F5344CB8AC3E}">
        <p14:creationId xmlns:p14="http://schemas.microsoft.com/office/powerpoint/2010/main" val="48396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C4DD-CFD6-4945-C15C-3E63C9FF3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306899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107200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85800" y="0"/>
            <a:ext cx="108204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1 Corinthians 6:19 </a:t>
            </a:r>
          </a:p>
          <a:p>
            <a:pPr marL="0" indent="0" algn="just" eaLnBrk="1" hangingPunct="1">
              <a:spcBef>
                <a:spcPts val="0"/>
              </a:spcBef>
              <a:buNone/>
            </a:pPr>
            <a:r>
              <a:rPr lang="en-US" sz="3600" dirty="0">
                <a:cs typeface="Calibri" panose="020F0502020204030204" pitchFamily="34" charset="0"/>
              </a:rPr>
              <a:t>“Or do you not know that </a:t>
            </a:r>
            <a:r>
              <a:rPr lang="en-US" sz="3600" b="1" u="sng" dirty="0">
                <a:solidFill>
                  <a:srgbClr val="FFFFCC"/>
                </a:solidFill>
                <a:cs typeface="Calibri" panose="020F0502020204030204" pitchFamily="34" charset="0"/>
              </a:rPr>
              <a:t>your body is a temple of the Holy Spirit who is in you</a:t>
            </a:r>
            <a:r>
              <a:rPr lang="en-US" sz="3600" dirty="0">
                <a:cs typeface="Calibri" panose="020F0502020204030204" pitchFamily="34" charset="0"/>
              </a:rPr>
              <a:t>,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77974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85800" y="0"/>
            <a:ext cx="10820400" cy="3048000"/>
          </a:xfrm>
        </p:spPr>
        <p:txBody>
          <a:bodyPr/>
          <a:lstStyle/>
          <a:p>
            <a:pPr marL="0" indent="0" algn="ctr" defTabSz="514350" eaLnBrk="1" hangingPunct="1">
              <a:spcBef>
                <a:spcPts val="0"/>
              </a:spcBef>
              <a:spcAft>
                <a:spcPts val="1200"/>
              </a:spcAft>
              <a:buNone/>
            </a:pPr>
            <a:r>
              <a:rPr lang="en-US" sz="4000" dirty="0">
                <a:solidFill>
                  <a:srgbClr val="00FFFF"/>
                </a:solidFill>
                <a:ea typeface="+mj-ea"/>
                <a:cs typeface="Calibri" panose="020F0502020204030204" pitchFamily="34" charset="0"/>
              </a:rPr>
              <a:t>Romans 8:9</a:t>
            </a:r>
          </a:p>
          <a:p>
            <a:pPr marL="0" indent="0" algn="just" eaLnBrk="1" hangingPunct="1">
              <a:spcBef>
                <a:spcPts val="0"/>
              </a:spcBef>
              <a:buNone/>
            </a:pPr>
            <a:r>
              <a:rPr lang="en-US" sz="3600" dirty="0">
                <a:cs typeface="Calibri" panose="020F0502020204030204" pitchFamily="34" charset="0"/>
              </a:rPr>
              <a:t>“However, you are not in the flesh but in the Spirit, if indeed the Spirit of God dwells in you. But </a:t>
            </a:r>
            <a:r>
              <a:rPr lang="en-US" sz="3600" b="1" u="sng" dirty="0">
                <a:solidFill>
                  <a:srgbClr val="FFFFCC"/>
                </a:solidFill>
                <a:cs typeface="Calibri" panose="020F0502020204030204" pitchFamily="34" charset="0"/>
              </a:rPr>
              <a:t>if anyone does not have the Spirit of Christ, he does not belong to Him</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5D96B013-34E2-252A-0140-3D78FBAC90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72217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1524001" y="0"/>
            <a:ext cx="91440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Ephesians 4:30 </a:t>
            </a:r>
          </a:p>
          <a:p>
            <a:pPr marL="0" indent="0" algn="just" eaLnBrk="1" hangingPunct="1">
              <a:spcBef>
                <a:spcPts val="0"/>
              </a:spcBef>
              <a:buNone/>
            </a:pPr>
            <a:r>
              <a:rPr lang="en-US" sz="3600" dirty="0">
                <a:cs typeface="Calibri" panose="020F0502020204030204" pitchFamily="34" charset="0"/>
              </a:rPr>
              <a:t>“Do not grieve the </a:t>
            </a:r>
            <a:r>
              <a:rPr lang="en-US" sz="3600" b="1" u="sng" dirty="0">
                <a:solidFill>
                  <a:srgbClr val="FFFFCC"/>
                </a:solidFill>
                <a:cs typeface="Calibri" panose="020F0502020204030204" pitchFamily="34" charset="0"/>
              </a:rPr>
              <a:t>Holy Spirit of God</a:t>
            </a:r>
            <a:r>
              <a:rPr lang="en-US" sz="3600" dirty="0">
                <a:cs typeface="Calibri" panose="020F0502020204030204" pitchFamily="34" charset="0"/>
              </a:rPr>
              <a:t>, by whom you were </a:t>
            </a:r>
            <a:r>
              <a:rPr lang="en-US" sz="3600" b="1" u="sng" dirty="0">
                <a:solidFill>
                  <a:srgbClr val="FFFFCC"/>
                </a:solidFill>
                <a:cs typeface="Calibri" panose="020F0502020204030204" pitchFamily="34" charset="0"/>
              </a:rPr>
              <a:t>sealed for the day of redemption</a:t>
            </a:r>
            <a:r>
              <a:rPr lang="en-US" sz="3600" dirty="0">
                <a:cs typeface="Calibri" panose="020F0502020204030204" pitchFamily="34" charset="0"/>
              </a:rPr>
              <a:t>.”</a:t>
            </a:r>
          </a:p>
          <a:p>
            <a:pPr marL="0" indent="0" algn="just" eaLnBrk="1" hangingPunct="1">
              <a:spcBef>
                <a:spcPts val="0"/>
              </a:spcBef>
              <a:buNone/>
            </a:pP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4501613B-DBFC-791F-B511-DA44A7328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37972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18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228600"/>
            <a:ext cx="10241280" cy="6217920"/>
          </a:xfrm>
          <a:prstGeom prst="rect">
            <a:avLst/>
          </a:prstGeom>
          <a:ln w="28575">
            <a:solidFill>
              <a:srgbClr val="FFFFCC"/>
            </a:solidFill>
          </a:ln>
        </p:spPr>
      </p:pic>
    </p:spTree>
    <p:extLst>
      <p:ext uri="{BB962C8B-B14F-4D97-AF65-F5344CB8AC3E}">
        <p14:creationId xmlns:p14="http://schemas.microsoft.com/office/powerpoint/2010/main" val="371324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1824" y="228600"/>
            <a:ext cx="8188355" cy="6400800"/>
          </a:xfrm>
          <a:prstGeom prst="rect">
            <a:avLst/>
          </a:prstGeom>
          <a:ln w="28575">
            <a:solidFill>
              <a:srgbClr val="FFFFCC"/>
            </a:solidFill>
          </a:ln>
        </p:spPr>
      </p:pic>
    </p:spTree>
    <p:extLst>
      <p:ext uri="{BB962C8B-B14F-4D97-AF65-F5344CB8AC3E}">
        <p14:creationId xmlns:p14="http://schemas.microsoft.com/office/powerpoint/2010/main" val="3937183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848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43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256032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Psalm 139:7-8 </a:t>
            </a:r>
          </a:p>
          <a:p>
            <a:pPr marL="0" indent="0" algn="just" eaLnBrk="1" hangingPunct="1">
              <a:spcBef>
                <a:spcPts val="0"/>
              </a:spcBef>
              <a:buNone/>
            </a:pPr>
            <a:r>
              <a:rPr lang="en-US" sz="3400" dirty="0">
                <a:cs typeface="Calibri" panose="020F0502020204030204" pitchFamily="34" charset="0"/>
              </a:rPr>
              <a:t>“</a:t>
            </a:r>
            <a:r>
              <a:rPr lang="en-US" sz="3400" baseline="30000" dirty="0">
                <a:effectLst/>
                <a:cs typeface="Calibri" panose="020F0502020204030204" pitchFamily="34" charset="0"/>
              </a:rPr>
              <a:t>7</a:t>
            </a:r>
            <a:r>
              <a:rPr lang="en-US" sz="3400" b="1" baseline="30000" dirty="0">
                <a:effectLst/>
                <a:cs typeface="Calibri" panose="020F0502020204030204" pitchFamily="34" charset="0"/>
              </a:rPr>
              <a:t> </a:t>
            </a:r>
            <a:r>
              <a:rPr lang="en-US" sz="3400" dirty="0">
                <a:cs typeface="Calibri" panose="020F0502020204030204" pitchFamily="34" charset="0"/>
              </a:rPr>
              <a:t>Where can I go from Your </a:t>
            </a:r>
            <a:r>
              <a:rPr lang="en-US" sz="3400" b="1" u="sng" dirty="0">
                <a:solidFill>
                  <a:srgbClr val="FFFFCC"/>
                </a:solidFill>
                <a:cs typeface="Calibri" panose="020F0502020204030204" pitchFamily="34" charset="0"/>
              </a:rPr>
              <a:t>Spirit</a:t>
            </a:r>
            <a:r>
              <a:rPr lang="en-US" sz="3400" dirty="0">
                <a:cs typeface="Calibri" panose="020F0502020204030204" pitchFamily="34" charset="0"/>
              </a:rPr>
              <a:t>? Or where can I flee from Your presence? </a:t>
            </a:r>
            <a:r>
              <a:rPr lang="en-US" sz="3400" baseline="30000" dirty="0">
                <a:effectLst/>
                <a:cs typeface="Calibri" panose="020F0502020204030204" pitchFamily="34" charset="0"/>
              </a:rPr>
              <a:t>8 </a:t>
            </a:r>
            <a:r>
              <a:rPr lang="en-US" sz="3400" dirty="0">
                <a:cs typeface="Calibri" panose="020F0502020204030204" pitchFamily="34" charset="0"/>
              </a:rPr>
              <a:t>If I ascend to heaven, You are there; If I make my bed in Sheol, behold, You are there..”</a:t>
            </a: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A5222071-597E-EEF2-28B0-387471EEB7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3153273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eaLnBrk="1" hangingPunct="1">
              <a:spcBef>
                <a:spcPts val="0"/>
              </a:spcBef>
              <a:spcAft>
                <a:spcPts val="1200"/>
              </a:spcAft>
              <a:buNone/>
            </a:pPr>
            <a:r>
              <a:rPr lang="en-US" sz="4000" dirty="0">
                <a:solidFill>
                  <a:srgbClr val="00FFFF"/>
                </a:solidFill>
                <a:ea typeface="+mj-ea"/>
                <a:cs typeface="Calibri" panose="020F0502020204030204" pitchFamily="34" charset="0"/>
              </a:rPr>
              <a:t>Mark 13:11 </a:t>
            </a:r>
          </a:p>
          <a:p>
            <a:pPr marL="0" indent="0" algn="just" eaLnBrk="1" hangingPunct="1">
              <a:spcBef>
                <a:spcPts val="0"/>
              </a:spcBef>
              <a:buNone/>
            </a:pPr>
            <a:r>
              <a:rPr lang="en-US" sz="3400" dirty="0">
                <a:cs typeface="Calibri" panose="020F0502020204030204" pitchFamily="34" charset="0"/>
              </a:rPr>
              <a:t>“</a:t>
            </a:r>
            <a:r>
              <a:rPr lang="en-US" sz="3400" baseline="30000" dirty="0">
                <a:effectLst/>
                <a:cs typeface="Calibri" panose="020F0502020204030204" pitchFamily="34" charset="0"/>
              </a:rPr>
              <a:t>11</a:t>
            </a:r>
            <a:r>
              <a:rPr lang="en-US" sz="3400" b="1" baseline="30000" dirty="0">
                <a:effectLst/>
                <a:cs typeface="Calibri" panose="020F0502020204030204" pitchFamily="34" charset="0"/>
              </a:rPr>
              <a:t> </a:t>
            </a:r>
            <a:r>
              <a:rPr lang="en-US" sz="3400" dirty="0">
                <a:cs typeface="Calibri" panose="020F0502020204030204" pitchFamily="34" charset="0"/>
              </a:rPr>
              <a:t>When they arrest you and hand you over, do not worry beforehand about what you are to say, but say whatever is given you in that hour; for it is not you who speak, but it is the </a:t>
            </a:r>
            <a:r>
              <a:rPr lang="en-US" sz="3400" b="1" u="sng" dirty="0">
                <a:solidFill>
                  <a:srgbClr val="FFFFCC"/>
                </a:solidFill>
                <a:cs typeface="Calibri" panose="020F0502020204030204" pitchFamily="34" charset="0"/>
              </a:rPr>
              <a:t>Holy Spirit</a:t>
            </a:r>
            <a:r>
              <a:rPr lang="en-US" sz="3400" dirty="0">
                <a:cs typeface="Calibri" panose="020F0502020204030204" pitchFamily="34" charset="0"/>
              </a:rPr>
              <a:t>.”</a:t>
            </a:r>
            <a:endParaRPr lang="en-US" sz="3600" dirty="0">
              <a:cs typeface="Calibri" panose="020F0502020204030204" pitchFamily="34" charset="0"/>
            </a:endParaRPr>
          </a:p>
        </p:txBody>
      </p:sp>
      <p:pic>
        <p:nvPicPr>
          <p:cNvPr id="3" name="Picture 2">
            <a:extLst>
              <a:ext uri="{FF2B5EF4-FFF2-40B4-BE49-F238E27FC236}">
                <a16:creationId xmlns:a16="http://schemas.microsoft.com/office/drawing/2014/main" id="{5A6BE147-A438-1922-B4D1-805B8E2241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015536"/>
            <a:ext cx="1828800" cy="1861264"/>
          </a:xfrm>
          <a:prstGeom prst="rect">
            <a:avLst/>
          </a:prstGeom>
        </p:spPr>
      </p:pic>
    </p:spTree>
    <p:extLst>
      <p:ext uri="{BB962C8B-B14F-4D97-AF65-F5344CB8AC3E}">
        <p14:creationId xmlns:p14="http://schemas.microsoft.com/office/powerpoint/2010/main" val="941349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910760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35EC6F4-A46F-6520-D942-E4468A78E719}"/>
              </a:ext>
            </a:extLst>
          </p:cNvPr>
          <p:cNvSpPr>
            <a:spLocks noGrp="1"/>
          </p:cNvSpPr>
          <p:nvPr>
            <p:ph type="sldNum" sz="quarter" idx="12"/>
          </p:nvPr>
        </p:nvSpPr>
        <p:spPr>
          <a:xfrm>
            <a:off x="9347200" y="6248400"/>
            <a:ext cx="22352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6F440-5D10-45D9-8CEF-05FCBC835039}" type="slidenum">
              <a:rPr kumimoji="0" lang="en-US" altLang="en-US" sz="2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D43249E-D63E-ADF2-7B2B-BD7CF4DDE52D}"/>
              </a:ext>
            </a:extLst>
          </p:cNvPr>
          <p:cNvPicPr>
            <a:picLocks noChangeAspect="1"/>
          </p:cNvPicPr>
          <p:nvPr/>
        </p:nvPicPr>
        <p:blipFill>
          <a:blip r:embed="rId2"/>
          <a:stretch>
            <a:fillRect/>
          </a:stretch>
        </p:blipFill>
        <p:spPr>
          <a:xfrm>
            <a:off x="1314526" y="685800"/>
            <a:ext cx="9562948" cy="5486400"/>
          </a:xfrm>
          <a:prstGeom prst="rect">
            <a:avLst/>
          </a:prstGeom>
        </p:spPr>
      </p:pic>
    </p:spTree>
    <p:extLst>
      <p:ext uri="{BB962C8B-B14F-4D97-AF65-F5344CB8AC3E}">
        <p14:creationId xmlns:p14="http://schemas.microsoft.com/office/powerpoint/2010/main" val="7856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866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609600" y="1609725"/>
            <a:ext cx="81534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(96 </a:t>
            </a:r>
            <a:r>
              <a:rPr lang="en-US" cap="small"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en-US" cap="small" dirty="0" err="1">
                <a:effectLst>
                  <a:outerShdw blurRad="38100" dist="38100" dir="2700000" algn="tl">
                    <a:srgbClr val="000000">
                      <a:alpha val="43137"/>
                    </a:srgbClr>
                  </a:outerShdw>
                </a:effectLst>
                <a:cs typeface="Calibri" panose="020F0502020204030204" pitchFamily="34" charset="0"/>
              </a:rPr>
              <a:t>.d.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A2849AE6-648D-8704-B580-558C4F8B1A26}"/>
              </a:ext>
            </a:extLst>
          </p:cNvPr>
          <p:cNvSpPr txBox="1"/>
          <p:nvPr/>
        </p:nvSpPr>
        <p:spPr>
          <a:xfrm>
            <a:off x="609600" y="235803"/>
            <a:ext cx="10972800" cy="1092607"/>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Guessing the Identity of the Antichrist?</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5.30.3 </a:t>
            </a:r>
          </a:p>
        </p:txBody>
      </p:sp>
      <p:pic>
        <p:nvPicPr>
          <p:cNvPr id="5" name="Picture 4">
            <a:extLst>
              <a:ext uri="{FF2B5EF4-FFF2-40B4-BE49-F238E27FC236}">
                <a16:creationId xmlns:a16="http://schemas.microsoft.com/office/drawing/2014/main" id="{0DFCEFE0-6F56-1390-8217-C6D76C036833}"/>
              </a:ext>
            </a:extLst>
          </p:cNvPr>
          <p:cNvPicPr>
            <a:picLocks noChangeAspect="1"/>
          </p:cNvPicPr>
          <p:nvPr/>
        </p:nvPicPr>
        <p:blipFill rotWithShape="1">
          <a:blip r:embed="rId2"/>
          <a:srcRect l="12740" t="8000" r="17123" b="8000"/>
          <a:stretch/>
        </p:blipFill>
        <p:spPr>
          <a:xfrm>
            <a:off x="9144000" y="1828800"/>
            <a:ext cx="2438400" cy="3200400"/>
          </a:xfrm>
          <a:prstGeom prst="rect">
            <a:avLst/>
          </a:prstGeom>
        </p:spPr>
      </p:pic>
    </p:spTree>
    <p:extLst>
      <p:ext uri="{BB962C8B-B14F-4D97-AF65-F5344CB8AC3E}">
        <p14:creationId xmlns:p14="http://schemas.microsoft.com/office/powerpoint/2010/main" val="4160177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6680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327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TextBox 3">
            <a:extLst>
              <a:ext uri="{FF2B5EF4-FFF2-40B4-BE49-F238E27FC236}">
                <a16:creationId xmlns:a16="http://schemas.microsoft.com/office/drawing/2014/main" id="{A43CFFD1-06F3-4230-2254-4F48197C867F}"/>
              </a:ext>
            </a:extLst>
          </p:cNvPr>
          <p:cNvSpPr txBox="1"/>
          <p:nvPr/>
        </p:nvSpPr>
        <p:spPr>
          <a:xfrm>
            <a:off x="609600" y="0"/>
            <a:ext cx="10972800" cy="5021888"/>
          </a:xfrm>
          <a:prstGeom prst="rect">
            <a:avLst/>
          </a:prstGeom>
          <a:noFill/>
        </p:spPr>
        <p:txBody>
          <a:bodyPr wrap="square">
            <a:spAutoFit/>
          </a:bodyPr>
          <a:lstStyle/>
          <a:p>
            <a:pPr marL="0" marR="0" algn="ctr" defTabSz="685800">
              <a:spcBef>
                <a:spcPts val="0"/>
              </a:spcBef>
              <a:spcAft>
                <a:spcPts val="900"/>
              </a:spcAft>
              <a:buClr>
                <a:srgbClr val="FF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Ezekiel 28:13–15</a:t>
            </a:r>
          </a:p>
          <a:p>
            <a:pPr marL="0" marR="0" algn="just">
              <a:spcBef>
                <a:spcPts val="0"/>
              </a:spcBef>
              <a:spcAft>
                <a:spcPts val="1000"/>
              </a:spcAft>
            </a:pPr>
            <a:r>
              <a:rPr lang="en-US" sz="3400" u="none" strike="noStrike" baseline="30000" dirty="0">
                <a:effectLst/>
                <a:latin typeface="Calibri" panose="020F0502020204030204" pitchFamily="34" charset="0"/>
              </a:rPr>
              <a:t>13</a:t>
            </a:r>
            <a:r>
              <a:rPr lang="en-US" sz="3400" u="none" strike="noStrike" dirty="0">
                <a:effectLst/>
                <a:latin typeface="Calibri" panose="020F0502020204030204" pitchFamily="34" charset="0"/>
              </a:rPr>
              <a:t> </a:t>
            </a:r>
            <a:r>
              <a:rPr lang="en-US" sz="3400" dirty="0">
                <a:effectLst/>
                <a:latin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400" b="1" u="sng" dirty="0">
                <a:solidFill>
                  <a:srgbClr val="FFFFCC"/>
                </a:solidFill>
                <a:effectLst/>
                <a:latin typeface="Calibri" panose="020F0502020204030204" pitchFamily="34" charset="0"/>
              </a:rPr>
              <a:t>created</a:t>
            </a:r>
            <a:r>
              <a:rPr lang="en-US" sz="3400" dirty="0">
                <a:effectLst/>
                <a:latin typeface="Calibri" panose="020F0502020204030204" pitchFamily="34" charset="0"/>
              </a:rPr>
              <a:t> They were prepared….</a:t>
            </a:r>
            <a:r>
              <a:rPr lang="en-US" sz="3400" u="none" strike="noStrike" baseline="30000" dirty="0">
                <a:effectLst/>
                <a:latin typeface="Calibri" panose="020F0502020204030204" pitchFamily="34" charset="0"/>
              </a:rPr>
              <a:t>15</a:t>
            </a:r>
            <a:r>
              <a:rPr lang="en-US" sz="3400" u="none" strike="noStrike" dirty="0">
                <a:effectLst/>
                <a:latin typeface="Calibri" panose="020F0502020204030204" pitchFamily="34" charset="0"/>
              </a:rPr>
              <a:t> </a:t>
            </a:r>
            <a:r>
              <a:rPr lang="en-US" sz="3400" dirty="0">
                <a:effectLst/>
                <a:latin typeface="Calibri" panose="020F0502020204030204" pitchFamily="34" charset="0"/>
              </a:rPr>
              <a:t>“You were blameless in your ways From the day you were </a:t>
            </a:r>
            <a:r>
              <a:rPr lang="en-US" sz="3400" b="1" u="sng" dirty="0">
                <a:solidFill>
                  <a:srgbClr val="FFFFCC"/>
                </a:solidFill>
                <a:effectLst/>
                <a:latin typeface="Calibri" panose="020F0502020204030204" pitchFamily="34" charset="0"/>
              </a:rPr>
              <a:t>created</a:t>
            </a:r>
            <a:r>
              <a:rPr lang="en-US" sz="3400" dirty="0">
                <a:effectLst/>
                <a:latin typeface="Calibri" panose="020F0502020204030204" pitchFamily="34" charset="0"/>
              </a:rPr>
              <a:t> Until unrighteousness was found in you. </a:t>
            </a:r>
          </a:p>
        </p:txBody>
      </p:sp>
    </p:spTree>
    <p:extLst>
      <p:ext uri="{BB962C8B-B14F-4D97-AF65-F5344CB8AC3E}">
        <p14:creationId xmlns:p14="http://schemas.microsoft.com/office/powerpoint/2010/main" val="2794414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04799"/>
            <a:ext cx="10901680" cy="6289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380B6-73B0-4E4A-BCCB-6163E6954C6F}"/>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21507" name="Rectangle 3"/>
          <p:cNvSpPr>
            <a:spLocks noGrp="1" noChangeArrowheads="1"/>
          </p:cNvSpPr>
          <p:nvPr>
            <p:ph type="body" idx="1"/>
          </p:nvPr>
        </p:nvSpPr>
        <p:spPr>
          <a:xfrm>
            <a:off x="609600" y="0"/>
            <a:ext cx="10972800" cy="3048000"/>
          </a:xfrm>
        </p:spPr>
        <p:txBody>
          <a:bodyPr/>
          <a:lstStyle/>
          <a:p>
            <a:pPr marL="0" indent="0" algn="ctr" eaLnBrk="1" hangingPunct="1">
              <a:spcBef>
                <a:spcPts val="0"/>
              </a:spcBef>
              <a:spcAft>
                <a:spcPts val="1200"/>
              </a:spcAft>
              <a:buClr>
                <a:srgbClr val="FFFFFF"/>
              </a:buClr>
              <a:buNone/>
              <a:defRPr/>
            </a:pPr>
            <a:r>
              <a:rPr lang="en-US" sz="4000" kern="1200" dirty="0">
                <a:solidFill>
                  <a:srgbClr val="00FFFF"/>
                </a:solidFill>
                <a:effectLst>
                  <a:outerShdw blurRad="38100" dist="38100" dir="2700000" algn="tl">
                    <a:srgbClr val="000000"/>
                  </a:outerShdw>
                </a:effectLst>
                <a:cs typeface="Arial" panose="020B0604020202020204" pitchFamily="34" charset="0"/>
              </a:rPr>
              <a:t>2 Thessalonians 2:3, 7 </a:t>
            </a:r>
          </a:p>
          <a:p>
            <a:pPr marL="0" indent="0" algn="just" eaLnBrk="1" hangingPunct="1">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the man of lawlessness is revealed</a:t>
            </a:r>
            <a:r>
              <a:rPr lang="en-US" sz="3600" dirty="0">
                <a:effectLst>
                  <a:outerShdw blurRad="38100" dist="38100" dir="2700000" algn="tl">
                    <a:srgbClr val="000000">
                      <a:alpha val="43137"/>
                    </a:srgbClr>
                  </a:outerShdw>
                </a:effectLst>
              </a:rPr>
              <a:t>, the son of destruction…For </a:t>
            </a:r>
            <a:r>
              <a:rPr lang="en-US" sz="3600" b="1" u="sng" dirty="0">
                <a:solidFill>
                  <a:srgbClr val="FFFFCC"/>
                </a:solidFill>
                <a:effectLst>
                  <a:outerShdw blurRad="38100" dist="38100" dir="2700000" algn="tl">
                    <a:srgbClr val="000000">
                      <a:alpha val="43137"/>
                    </a:srgbClr>
                  </a:outerShdw>
                </a:effectLst>
              </a:rPr>
              <a:t>the mystery of lawlessness is already at work</a:t>
            </a:r>
            <a:r>
              <a:rPr lang="en-US" sz="3600" dirty="0">
                <a:effectLst>
                  <a:outerShdw blurRad="38100" dist="38100" dir="2700000" algn="tl">
                    <a:srgbClr val="000000">
                      <a:alpha val="43137"/>
                    </a:srgbClr>
                  </a:outerShdw>
                </a:effectLst>
              </a:rPr>
              <a:t>; only he who now restrains </a:t>
            </a:r>
            <a:r>
              <a:rPr lang="en-US" sz="3600" i="1" dirty="0">
                <a:effectLst>
                  <a:outerShdw blurRad="38100" dist="38100" dir="2700000" algn="tl">
                    <a:srgbClr val="000000">
                      <a:alpha val="43137"/>
                    </a:srgbClr>
                  </a:outerShdw>
                </a:effectLst>
              </a:rPr>
              <a:t>will do so</a:t>
            </a:r>
            <a:r>
              <a:rPr lang="en-US" sz="3600" dirty="0">
                <a:effectLst>
                  <a:outerShdw blurRad="38100" dist="38100" dir="2700000" algn="tl">
                    <a:srgbClr val="000000">
                      <a:alpha val="43137"/>
                    </a:srgbClr>
                  </a:outerShdw>
                </a:effectLst>
              </a:rPr>
              <a:t> until he is taken out of the way.”</a:t>
            </a:r>
          </a:p>
        </p:txBody>
      </p:sp>
      <p:pic>
        <p:nvPicPr>
          <p:cNvPr id="5" name="Picture 8">
            <a:extLst>
              <a:ext uri="{FF2B5EF4-FFF2-40B4-BE49-F238E27FC236}">
                <a16:creationId xmlns:a16="http://schemas.microsoft.com/office/drawing/2014/main" id="{76CF6D4D-0954-40AC-A011-FA7B796B30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Tree>
    <p:extLst>
      <p:ext uri="{BB962C8B-B14F-4D97-AF65-F5344CB8AC3E}">
        <p14:creationId xmlns:p14="http://schemas.microsoft.com/office/powerpoint/2010/main" val="4058873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EBB729-F8BC-42AF-AC9A-4B2AC647341F}"/>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3972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609600" y="0"/>
            <a:ext cx="10972800" cy="3048000"/>
          </a:xfrm>
        </p:spPr>
        <p:txBody>
          <a:bodyPr/>
          <a:lstStyle/>
          <a:p>
            <a:pPr marL="0" indent="0" algn="ctr" defTabSz="685800">
              <a:spcBef>
                <a:spcPct val="0"/>
              </a:spcBef>
              <a:spcAft>
                <a:spcPts val="1200"/>
              </a:spcAft>
              <a:buClr>
                <a:schemeClr val="tx1"/>
              </a:buClr>
              <a:buNone/>
              <a:defRPr/>
            </a:pPr>
            <a:r>
              <a:rPr lang="en-US" sz="4000" kern="1200" dirty="0">
                <a:solidFill>
                  <a:srgbClr val="00FFFF"/>
                </a:solidFill>
                <a:ea typeface="+mj-ea"/>
                <a:cs typeface="+mj-cs"/>
              </a:rPr>
              <a:t>1 John 4:3 </a:t>
            </a:r>
          </a:p>
          <a:p>
            <a:pPr marL="0" indent="0" algn="just" eaLnBrk="1" hangingPunct="1">
              <a:spcBef>
                <a:spcPts val="0"/>
              </a:spcBef>
              <a:buNone/>
            </a:pPr>
            <a:r>
              <a:rPr lang="en-US" sz="3600" dirty="0">
                <a:effectLst>
                  <a:outerShdw blurRad="38100" dist="38100" dir="2700000" algn="tl">
                    <a:srgbClr val="000000">
                      <a:alpha val="43137"/>
                    </a:srgbClr>
                  </a:outerShdw>
                </a:effectLst>
              </a:rPr>
              <a:t>“and every spirit that does not confess Jesus is not from God; this is </a:t>
            </a:r>
            <a:r>
              <a:rPr lang="en-US" sz="3600" b="1" u="sng" dirty="0">
                <a:solidFill>
                  <a:srgbClr val="FFFFCC"/>
                </a:solidFill>
                <a:effectLst>
                  <a:outerShdw blurRad="38100" dist="38100" dir="2700000" algn="tl">
                    <a:srgbClr val="000000">
                      <a:alpha val="43137"/>
                    </a:srgbClr>
                  </a:outerShdw>
                </a:effectLst>
              </a:rPr>
              <a:t>the </a:t>
            </a:r>
            <a:r>
              <a:rPr lang="en-US" sz="3600" b="1" i="1" u="sng" dirty="0">
                <a:solidFill>
                  <a:srgbClr val="FFFFCC"/>
                </a:solidFill>
                <a:effectLst>
                  <a:outerShdw blurRad="38100" dist="38100" dir="2700000" algn="tl">
                    <a:srgbClr val="000000">
                      <a:alpha val="43137"/>
                    </a:srgbClr>
                  </a:outerShdw>
                </a:effectLst>
              </a:rPr>
              <a:t>spirit</a:t>
            </a:r>
            <a:r>
              <a:rPr lang="en-US" sz="3600" b="1" u="sng" dirty="0">
                <a:solidFill>
                  <a:srgbClr val="FFFFCC"/>
                </a:solidFill>
                <a:effectLst>
                  <a:outerShdw blurRad="38100" dist="38100" dir="2700000" algn="tl">
                    <a:srgbClr val="000000">
                      <a:alpha val="43137"/>
                    </a:srgbClr>
                  </a:outerShdw>
                </a:effectLst>
              </a:rPr>
              <a:t> of the antichrist</a:t>
            </a:r>
            <a:r>
              <a:rPr lang="en-US" sz="3600" dirty="0">
                <a:effectLst>
                  <a:outerShdw blurRad="38100" dist="38100" dir="2700000" algn="tl">
                    <a:srgbClr val="000000">
                      <a:alpha val="43137"/>
                    </a:srgbClr>
                  </a:outerShdw>
                </a:effectLst>
              </a:rPr>
              <a:t>, of which you have heard that it is coming, </a:t>
            </a:r>
            <a:r>
              <a:rPr lang="en-US" sz="3600" b="1" u="sng" dirty="0">
                <a:solidFill>
                  <a:srgbClr val="FFFFCC"/>
                </a:solidFill>
                <a:effectLst>
                  <a:outerShdw blurRad="38100" dist="38100" dir="2700000" algn="tl">
                    <a:srgbClr val="000000">
                      <a:alpha val="43137"/>
                    </a:srgbClr>
                  </a:outerShdw>
                </a:effectLst>
              </a:rPr>
              <a:t>and now it is already in the world</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79853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Remaining Questions</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Will the Holy Spirit be active during the Tribulation period?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Should believers be politically active today? YES</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Can we identify the Antichrist today? NO</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Has Satan selected an Antichrist for every generation? YES</a:t>
            </a:r>
          </a:p>
          <a:p>
            <a:pPr marL="457189" indent="-457189"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Will an Antichrist one day arise? YES</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693920"/>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781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9327CE-D672-4D84-9CB6-86C6C143C1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0" name="Rectangle 3">
            <a:extLst>
              <a:ext uri="{FF2B5EF4-FFF2-40B4-BE49-F238E27FC236}">
                <a16:creationId xmlns:a16="http://schemas.microsoft.com/office/drawing/2014/main" id="{A3DD6A06-C87B-4DC6-933D-ABA11D48095A}"/>
              </a:ext>
            </a:extLst>
          </p:cNvPr>
          <p:cNvSpPr>
            <a:spLocks noChangeArrowheads="1"/>
          </p:cNvSpPr>
          <p:nvPr/>
        </p:nvSpPr>
        <p:spPr bwMode="auto">
          <a:xfrm>
            <a:off x="609600" y="0"/>
            <a:ext cx="10972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1"/>
              </a:buClr>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Revelation 13:16-18</a:t>
            </a:r>
          </a:p>
          <a:p>
            <a:pPr algn="just">
              <a:spcBef>
                <a:spcPts val="0"/>
              </a:spcBef>
              <a:spcAft>
                <a:spcPts val="1000"/>
              </a:spcAft>
            </a:pPr>
            <a:r>
              <a:rPr lang="en-US" sz="3300" baseline="30000" dirty="0">
                <a:effectLst>
                  <a:outerShdw blurRad="38100" dist="38100" dir="2700000" algn="tl">
                    <a:srgbClr val="000000">
                      <a:alpha val="43137"/>
                    </a:srgbClr>
                  </a:outerShdw>
                </a:effectLst>
                <a:latin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rPr>
              <a:t> And he causes all, the small and the great, and the rich and the poor, and the free men and the slaves, to be given a mark on their right hand or on their forehead, </a:t>
            </a:r>
            <a:r>
              <a:rPr lang="en-US" sz="3300" baseline="30000" dirty="0">
                <a:effectLst>
                  <a:outerShdw blurRad="38100" dist="38100" dir="2700000" algn="tl">
                    <a:srgbClr val="000000">
                      <a:alpha val="43137"/>
                    </a:srgbClr>
                  </a:outerShdw>
                </a:effectLst>
                <a:latin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rPr>
              <a:t> and </a:t>
            </a:r>
            <a:r>
              <a:rPr lang="en-US" sz="3300" i="1" dirty="0">
                <a:effectLst>
                  <a:outerShdw blurRad="38100" dist="38100" dir="2700000" algn="tl">
                    <a:srgbClr val="000000">
                      <a:alpha val="43137"/>
                    </a:srgbClr>
                  </a:outerShdw>
                </a:effectLst>
                <a:latin typeface="Calibri" panose="020F0502020204030204" pitchFamily="34" charset="0"/>
              </a:rPr>
              <a:t>he provides</a:t>
            </a:r>
            <a:r>
              <a:rPr lang="en-US" sz="3300" dirty="0">
                <a:effectLst>
                  <a:outerShdw blurRad="38100" dist="38100" dir="2700000" algn="tl">
                    <a:srgbClr val="000000">
                      <a:alpha val="43137"/>
                    </a:srgbClr>
                  </a:outerShdw>
                </a:effectLst>
                <a:latin typeface="Calibri" panose="020F0502020204030204" pitchFamily="34" charset="0"/>
              </a:rPr>
              <a:t> that no one will be able to buy or to sell, except the one who has the mark, </a:t>
            </a:r>
            <a:r>
              <a:rPr lang="en-US" sz="3300" i="1" dirty="0">
                <a:effectLst>
                  <a:outerShdw blurRad="38100" dist="38100" dir="2700000" algn="tl">
                    <a:srgbClr val="000000">
                      <a:alpha val="43137"/>
                    </a:srgbClr>
                  </a:outerShdw>
                </a:effectLst>
                <a:latin typeface="Calibri" panose="020F0502020204030204" pitchFamily="34" charset="0"/>
              </a:rPr>
              <a:t>either</a:t>
            </a:r>
            <a:r>
              <a:rPr lang="en-US" sz="3300" dirty="0">
                <a:effectLst>
                  <a:outerShdw blurRad="38100" dist="38100" dir="2700000" algn="tl">
                    <a:srgbClr val="000000">
                      <a:alpha val="43137"/>
                    </a:srgbClr>
                  </a:outerShdw>
                </a:effectLst>
                <a:latin typeface="Calibri" panose="020F0502020204030204" pitchFamily="34" charset="0"/>
              </a:rPr>
              <a:t> the name of the beast or the number of his name. </a:t>
            </a:r>
            <a:r>
              <a:rPr lang="en-US" sz="3300" baseline="30000" dirty="0">
                <a:effectLst>
                  <a:outerShdw blurRad="38100" dist="38100" dir="2700000" algn="tl">
                    <a:srgbClr val="000000">
                      <a:alpha val="43137"/>
                    </a:srgbClr>
                  </a:outerShdw>
                </a:effectLst>
                <a:latin typeface="Calibri" panose="020F0502020204030204" pitchFamily="34" charset="0"/>
              </a:rPr>
              <a:t>18</a:t>
            </a:r>
            <a:r>
              <a:rPr lang="en-US" sz="3300" dirty="0">
                <a:effectLst>
                  <a:outerShdw blurRad="38100" dist="38100" dir="2700000" algn="tl">
                    <a:srgbClr val="000000">
                      <a:alpha val="43137"/>
                    </a:srgbClr>
                  </a:outerShdw>
                </a:effectLst>
                <a:latin typeface="Calibri" panose="020F0502020204030204" pitchFamily="34" charset="0"/>
              </a:rPr>
              <a:t> Here is wisdom. Let him who has understanding calculate the number of the beast, for the number is that of a man; and his number is six hundred and sixty-six. </a:t>
            </a: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36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930400" y="304800"/>
            <a:ext cx="8331200" cy="6248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9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55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17785</TotalTime>
  <Words>2092</Words>
  <Application>Microsoft Office PowerPoint</Application>
  <PresentationFormat>Widescreen</PresentationFormat>
  <Paragraphs>196</Paragraphs>
  <Slides>52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2 Thessalonians 2:1-12</vt:lpstr>
      <vt:lpstr>2 Thessalonians 2:1-12</vt:lpstr>
      <vt:lpstr>PowerPoint Presentation</vt:lpstr>
      <vt:lpstr>Restrainer? (2:6-7)</vt:lpstr>
      <vt:lpstr>PowerPoint Presentation</vt:lpstr>
      <vt:lpstr>PowerPoint Presentation</vt:lpstr>
      <vt:lpstr>PowerPoint Presentation</vt:lpstr>
      <vt:lpstr>3 Reasons Why the Restrainer is the Holy Spirit  (2 Thessalonians 2:6-7)</vt:lpstr>
      <vt:lpstr>PowerPoint Presentation</vt:lpstr>
      <vt:lpstr>PowerPoint Presentation</vt:lpstr>
      <vt:lpstr>Restrainer Must First be Removed</vt:lpstr>
      <vt:lpstr>Restrainer Must First be Removed</vt:lpstr>
      <vt:lpstr>PowerPoint Presentation</vt:lpstr>
      <vt:lpstr>PowerPoint Presentation</vt:lpstr>
      <vt:lpstr>Restrainer Must First be Removed</vt:lpstr>
      <vt:lpstr>Restrainer Must First be Removed</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Remaining Questions</vt:lpstr>
      <vt:lpstr>Remaining Questions</vt:lpstr>
      <vt:lpstr>PowerPoint Presentation</vt:lpstr>
      <vt:lpstr>PowerPoint Presentation</vt:lpstr>
      <vt:lpstr>PowerPoint Presentation</vt:lpstr>
      <vt:lpstr>Remaining Questions</vt:lpstr>
      <vt:lpstr>PowerPoint Presentation</vt:lpstr>
      <vt:lpstr>Remaining Questions</vt:lpstr>
      <vt:lpstr>PowerPoint Presentation</vt:lpstr>
      <vt:lpstr>Remaining Questions</vt:lpstr>
      <vt:lpstr>PowerPoint Presentation</vt:lpstr>
      <vt:lpstr>PowerPoint Presentation</vt:lpstr>
      <vt:lpstr>PowerPoint Presentation</vt:lpstr>
      <vt:lpstr>PowerPoint Presentation</vt:lpstr>
      <vt:lpstr>Remaining Questions</vt:lpstr>
      <vt:lpstr>PowerPoint Presentation</vt:lpstr>
      <vt:lpstr>PowerPoint Presentation</vt:lpstr>
      <vt:lpstr>Conclusion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020 - 2v4e -7</dc:title>
  <dc:subject>THE RAPTURE</dc:subject>
  <dc:creator>A. Woods</dc:creator>
  <dc:description>Modified by Jim McGowan</dc:description>
  <cp:lastModifiedBy>Jim McGowan</cp:lastModifiedBy>
  <cp:revision>2101</cp:revision>
  <cp:lastPrinted>2024-02-04T02:16:43Z</cp:lastPrinted>
  <dcterms:created xsi:type="dcterms:W3CDTF">2009-03-17T12:21:13Z</dcterms:created>
  <dcterms:modified xsi:type="dcterms:W3CDTF">2024-02-04T02:17:03Z</dcterms:modified>
</cp:coreProperties>
</file>