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media/image15.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0" r:id="rId1"/>
  </p:sldMasterIdLst>
  <p:notesMasterIdLst>
    <p:notesMasterId r:id="rId48"/>
  </p:notesMasterIdLst>
  <p:sldIdLst>
    <p:sldId id="256" r:id="rId2"/>
    <p:sldId id="258" r:id="rId3"/>
    <p:sldId id="262" r:id="rId4"/>
    <p:sldId id="259" r:id="rId5"/>
    <p:sldId id="261" r:id="rId6"/>
    <p:sldId id="260" r:id="rId7"/>
    <p:sldId id="263" r:id="rId8"/>
    <p:sldId id="257" r:id="rId9"/>
    <p:sldId id="287" r:id="rId10"/>
    <p:sldId id="265" r:id="rId11"/>
    <p:sldId id="266" r:id="rId12"/>
    <p:sldId id="267" r:id="rId13"/>
    <p:sldId id="268" r:id="rId14"/>
    <p:sldId id="269" r:id="rId15"/>
    <p:sldId id="270" r:id="rId16"/>
    <p:sldId id="272" r:id="rId17"/>
    <p:sldId id="274" r:id="rId18"/>
    <p:sldId id="273" r:id="rId19"/>
    <p:sldId id="271"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94" r:id="rId33"/>
    <p:sldId id="289" r:id="rId34"/>
    <p:sldId id="290" r:id="rId35"/>
    <p:sldId id="291" r:id="rId36"/>
    <p:sldId id="293" r:id="rId37"/>
    <p:sldId id="292" r:id="rId38"/>
    <p:sldId id="288" r:id="rId39"/>
    <p:sldId id="295" r:id="rId40"/>
    <p:sldId id="296" r:id="rId41"/>
    <p:sldId id="297" r:id="rId42"/>
    <p:sldId id="298" r:id="rId43"/>
    <p:sldId id="299" r:id="rId44"/>
    <p:sldId id="300" r:id="rId45"/>
    <p:sldId id="301" r:id="rId46"/>
    <p:sldId id="302"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526"/>
    <p:restoredTop sz="96327"/>
  </p:normalViewPr>
  <p:slideViewPr>
    <p:cSldViewPr snapToGrid="0" snapToObjects="1">
      <p:cViewPr varScale="1">
        <p:scale>
          <a:sx n="109" d="100"/>
          <a:sy n="109" d="100"/>
        </p:scale>
        <p:origin x="216"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3T15:11:18.88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16383,'76'6'0,"0"-1"0,-9 0 0,3-1 0,-6 1 0,-4 2 0,-1 0 0,31 0 0,-7-3 0,-25-4 0,33 0 0,0 0 0,-21 6 0,9 1 0,4-5 0,8-2 0,1 2 0,-4 2 0,1 1 0,1-1 0,9-3 0,2-2 0,-7 1 0,5 4 0,-7 1 0,-11-4 0,-4 0 0,-4 4 0,-4-1 0,26-4 0,-26 0 0,-6 0 0,-19 0 0,13 0 0,9 0 0,-30-4 0,18 3 0,-37-3 0,29 4 0,30 0 0,-24 0 0,3 0 0,-1 0 0,-1 0 0,28 0 0,-25 0 0,-1 0 0,17 0 0,-5 0 0,2 0 0,18 0 0,-37 0 0,0 0 0,32 0 0,-29 0 0,-7 0 0,0 0 0,-21 0 0,21 0 0,-29 0 0,1 0 0,9 0 0,-7 0 0,35 0 0,-21 0 0,43 0 0,-15 0 0,0 0 0,4 0 0,-10 0 0,0 0 0,-3 0 0,-2 0 0,18 0 0,-47 0 0,1 0 0,34 0 0,-2 0 0,23 0 0,-18 0 0,-10 0 0,2 0 0,19 9 0,-16-8 0,-3 1 0,-6 7 0,-8-9 0,-27 0 0,5 0 0,1 0 0,-2 0 0,33-6 0,-24 5 0,37-11 0,-43 11 0,20-5 0,-27 6 0,9-4 0,-2 3 0,-3-3 0,5 4 0,-2-4 0,-3 3 0,9-7 0,-13 7 0,6-3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3T15:11:25.08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95 16383,'40'-12'0,"7"2"0,16 10 0,-14 0 0,5 0 0,6 0 0,-8 0 0,2 0 0,20 0 0,0 0 0,-17 0 0,-4 0 0,43 0 0,-19 0 0,-9 0 0,4 0 0,-13 0 0,0 0 0,20 0 0,-4 0 0,7 0 0,-33 0 0,6 0 0,-39 0 0,47 0 0,-37 0 0,38 0 0,-16 0 0,-14 0 0,28 0 0,6 0 0,-2 0 0,22 0 0,0 0 0,-16 0 0,15 0 0,17 0 0,-16 4 0,5 1 0,-4-1 0,-21-3 0,-4-1 0,9 2 0,10 2 0,14 1 0,3 1 0,-9 0 0,-21-2 0,25-1 0,-15 0 0,20 1 0,0-1 0,-23-1 0,4-2 0,18 0 0,-3 0 0,-34 0 0,-14 0 0,-4 0 0,-12 0 0,5 0 0,-14 0 0,3 0 0,18 0 0,38 0 0,-24 4 0,4-3 0,7-1 0,-11 1 0,4 2 0,4 1 0,6 2 0,0-2 0,-3-3 0,-1 0 0,-1 0 0,30 7 0,-5-1 0,-22-7 0,-8 0 0,10 0 0,22 0 0,-31 0 0,6 0 0,16 0 0,6 0 0,-15 0 0,2 0 0,-4 0 0,3-5 0,-1 0 0,-6 5 0,4 0 0,-3-2 0,17-9 0,-1 0 0,-16 8 0,3 4 0,-4-3 0,14-5 0,-3 1 0,12 5 0,-9 2 0,-7-1 0,-5 0 0,13 0 0,-14 0 0,-5 0 0,31-5 0,-4-1 0,-45 3 0,14-8 0,10-1 0,11 2 0,-1 2 0,-21 0 0,2 0 0,20 1 0,8-1 0,-20 4 0,-18 2 0,20-1 0,-9 0 0,-46 3 0,12 0 0,11-9 0,-20 7 0,50-3 0,7 1 0,-25 4 0,19 0 0,7 0 0,-27 0 0,-4 0 0,24 0 0,24 0 0,-66 0 0,-7 0 0,3 0 0,-10 0 0,11 0 0,-1 0 0,-9 0 0,8 0 0,56 0 0,-38 0 0,24 5 0,0 1 0,-18-3 0,8 2 0,0 1 0,-8-1 0,46-3 0,-44 0 0,-1 2 0,41 5 0,0-7 0,-33 3 0,-3-1 0,6-4 0,15 0 0,5 0 0,-26 0 0,-3 0 0,39 0 0,-32 0 0,-51 0 0,1 0 0,40 0 0,2 0 0,5 0 0,5 0 0,-8 0 0,1 0 0,3 0 0,-1 0 0,26 0 0,-34 0 0,7 0 0,-21 0 0,15 0 0,33 0 0,2 0 0,-32 0 0,43 2 0,-7 1 0,-64-1 0,16 4 0,-23-6 0,-7 0 0,10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0FE89-0A28-164F-899E-CD3CBC18AC10}" type="datetimeFigureOut">
              <a:rPr lang="en-US" smtClean="0"/>
              <a:t>2/25/24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C27B7-8A0A-364F-AC7E-CF66FD0DA384}" type="slidenum">
              <a:rPr lang="en-US" smtClean="0"/>
              <a:t>‹#›</a:t>
            </a:fld>
            <a:endParaRPr lang="en-US"/>
          </a:p>
        </p:txBody>
      </p:sp>
    </p:spTree>
    <p:extLst>
      <p:ext uri="{BB962C8B-B14F-4D97-AF65-F5344CB8AC3E}">
        <p14:creationId xmlns:p14="http://schemas.microsoft.com/office/powerpoint/2010/main" val="1231706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9C27B7-8A0A-364F-AC7E-CF66FD0DA384}" type="slidenum">
              <a:rPr lang="en-US" smtClean="0"/>
              <a:t>44</a:t>
            </a:fld>
            <a:endParaRPr lang="en-US"/>
          </a:p>
        </p:txBody>
      </p:sp>
    </p:spTree>
    <p:extLst>
      <p:ext uri="{BB962C8B-B14F-4D97-AF65-F5344CB8AC3E}">
        <p14:creationId xmlns:p14="http://schemas.microsoft.com/office/powerpoint/2010/main" val="7833445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5923F103-BC34-4FE4-A40E-EDDEECFDA5D0}" type="datetimeFigureOut">
              <a:rPr lang="en-US" smtClean="0"/>
              <a:pPr/>
              <a:t>2/25/24</a:t>
            </a:fld>
            <a:endParaRPr lang="en-US" dirty="0"/>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US" dirty="0"/>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1665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2/25/24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689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2/25/24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6760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t>2/25/24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946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2/25/24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8868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2/25/24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9382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2/25/24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9678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2/25/24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9184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2/25/24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3597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2/25/24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0565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2/25/24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0720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2/25/24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488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2/25/24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8511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2/25/24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0175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2/25/24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855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2/25/24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1864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2/25/24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6934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smtClean="0"/>
              <a:t>2/25/24</a:t>
            </a:fld>
            <a:endParaRPr lang="en-US" dirty="0"/>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361830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customXml" Target="../ink/ink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www.newantisemitism.com/" TargetMode="External"/><Relationship Id="rId2" Type="http://schemas.openxmlformats.org/officeDocument/2006/relationships/hyperlink" Target="mailto:Olivier@SHALOMINMESSIAH.com" TargetMode="Externa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4.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112D5-F39D-16A4-D1D1-1B063C908990}"/>
              </a:ext>
            </a:extLst>
          </p:cNvPr>
          <p:cNvSpPr>
            <a:spLocks noGrp="1"/>
          </p:cNvSpPr>
          <p:nvPr>
            <p:ph type="ctrTitle"/>
          </p:nvPr>
        </p:nvSpPr>
        <p:spPr>
          <a:xfrm>
            <a:off x="843907" y="2772097"/>
            <a:ext cx="8825658" cy="2677648"/>
          </a:xfrm>
        </p:spPr>
        <p:txBody>
          <a:bodyPr/>
          <a:lstStyle/>
          <a:p>
            <a:pPr algn="r"/>
            <a:r>
              <a:rPr lang="en-US" sz="7200" b="1" dirty="0"/>
              <a:t>SO, YOU KNOW SOMEBODY JEWISH!</a:t>
            </a:r>
            <a:br>
              <a:rPr lang="en-US" sz="7200" b="1" dirty="0"/>
            </a:br>
            <a:r>
              <a:rPr lang="en-US" sz="7200" b="1" dirty="0">
                <a:solidFill>
                  <a:srgbClr val="FFC000"/>
                </a:solidFill>
              </a:rPr>
              <a:t>NOW WHAT?</a:t>
            </a:r>
          </a:p>
        </p:txBody>
      </p:sp>
      <p:sp>
        <p:nvSpPr>
          <p:cNvPr id="3" name="Subtitle 2">
            <a:extLst>
              <a:ext uri="{FF2B5EF4-FFF2-40B4-BE49-F238E27FC236}">
                <a16:creationId xmlns:a16="http://schemas.microsoft.com/office/drawing/2014/main" id="{3EA0115B-503F-C511-EE88-4BDF86748A87}"/>
              </a:ext>
            </a:extLst>
          </p:cNvPr>
          <p:cNvSpPr>
            <a:spLocks noGrp="1"/>
          </p:cNvSpPr>
          <p:nvPr>
            <p:ph type="subTitle" idx="1"/>
          </p:nvPr>
        </p:nvSpPr>
        <p:spPr>
          <a:xfrm>
            <a:off x="4089313" y="5368721"/>
            <a:ext cx="4013374" cy="861420"/>
          </a:xfrm>
        </p:spPr>
        <p:txBody>
          <a:bodyPr>
            <a:normAutofit/>
          </a:bodyPr>
          <a:lstStyle/>
          <a:p>
            <a:r>
              <a:rPr lang="en-US" b="1" dirty="0">
                <a:solidFill>
                  <a:schemeClr val="bg1"/>
                </a:solidFill>
              </a:rPr>
              <a:t>OLIVIER MELNICK</a:t>
            </a:r>
          </a:p>
          <a:p>
            <a:r>
              <a:rPr lang="en-US" b="1" dirty="0">
                <a:solidFill>
                  <a:schemeClr val="bg1"/>
                </a:solidFill>
              </a:rPr>
              <a:t>SHALOM IN MESSIAH MINISTRIES</a:t>
            </a:r>
          </a:p>
        </p:txBody>
      </p:sp>
      <p:pic>
        <p:nvPicPr>
          <p:cNvPr id="5" name="Picture 4">
            <a:extLst>
              <a:ext uri="{FF2B5EF4-FFF2-40B4-BE49-F238E27FC236}">
                <a16:creationId xmlns:a16="http://schemas.microsoft.com/office/drawing/2014/main" id="{5FB302DB-1431-F936-406F-11523AC144D0}"/>
              </a:ext>
            </a:extLst>
          </p:cNvPr>
          <p:cNvPicPr>
            <a:picLocks noChangeAspect="1"/>
          </p:cNvPicPr>
          <p:nvPr/>
        </p:nvPicPr>
        <p:blipFill rotWithShape="1">
          <a:blip r:embed="rId2"/>
          <a:srcRect l="2797" t="3611" b="7820"/>
          <a:stretch/>
        </p:blipFill>
        <p:spPr>
          <a:xfrm>
            <a:off x="382906" y="3429000"/>
            <a:ext cx="3281844" cy="2990335"/>
          </a:xfrm>
          <a:prstGeom prst="rect">
            <a:avLst/>
          </a:prstGeom>
        </p:spPr>
      </p:pic>
      <p:pic>
        <p:nvPicPr>
          <p:cNvPr id="8" name="Picture 7" descr="A logo with hands and a star&#10;&#10;Description automatically generated">
            <a:extLst>
              <a:ext uri="{FF2B5EF4-FFF2-40B4-BE49-F238E27FC236}">
                <a16:creationId xmlns:a16="http://schemas.microsoft.com/office/drawing/2014/main" id="{4FA3CE1C-4701-15BE-05FA-12C5540FBAE7}"/>
              </a:ext>
            </a:extLst>
          </p:cNvPr>
          <p:cNvPicPr>
            <a:picLocks noChangeAspect="1"/>
          </p:cNvPicPr>
          <p:nvPr/>
        </p:nvPicPr>
        <p:blipFill rotWithShape="1">
          <a:blip r:embed="rId3"/>
          <a:srcRect l="9510" t="12662" r="17447" b="17295"/>
          <a:stretch/>
        </p:blipFill>
        <p:spPr>
          <a:xfrm>
            <a:off x="9812013" y="600711"/>
            <a:ext cx="1746669" cy="1306166"/>
          </a:xfrm>
          <a:prstGeom prst="rect">
            <a:avLst/>
          </a:prstGeom>
        </p:spPr>
      </p:pic>
    </p:spTree>
    <p:extLst>
      <p:ext uri="{BB962C8B-B14F-4D97-AF65-F5344CB8AC3E}">
        <p14:creationId xmlns:p14="http://schemas.microsoft.com/office/powerpoint/2010/main" val="2739361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322719" y="1687877"/>
            <a:ext cx="11869281" cy="4263586"/>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u="sng" dirty="0">
                <a:solidFill>
                  <a:srgbClr val="FFC000"/>
                </a:solidFill>
              </a:rPr>
              <a:t>1</a:t>
            </a:r>
            <a:r>
              <a:rPr lang="en-US" sz="5400" b="1" u="sng" dirty="0">
                <a:solidFill>
                  <a:srgbClr val="FFFFFF"/>
                </a:solidFill>
              </a:rPr>
              <a:t>: </a:t>
            </a:r>
            <a:r>
              <a:rPr lang="en-US" sz="4000" b="1" u="sng" dirty="0">
                <a:solidFill>
                  <a:srgbClr val="FFFFFF"/>
                </a:solidFill>
              </a:rPr>
              <a:t>THE JEWISH PEOPLE ARE THE </a:t>
            </a:r>
            <a:r>
              <a:rPr lang="en-US" sz="4000" b="1" u="sng" dirty="0">
                <a:solidFill>
                  <a:srgbClr val="FFC000"/>
                </a:solidFill>
              </a:rPr>
              <a:t>CHOSEN PEOPLE.</a:t>
            </a:r>
          </a:p>
          <a:p>
            <a:r>
              <a:rPr lang="en-US" b="1" dirty="0">
                <a:solidFill>
                  <a:srgbClr val="FFC000"/>
                </a:solidFill>
              </a:rPr>
              <a:t>Deuteronomy 7:6-8</a:t>
            </a:r>
          </a:p>
          <a:p>
            <a:r>
              <a:rPr lang="en-US" b="1" i="1" dirty="0">
                <a:solidFill>
                  <a:schemeClr val="tx1"/>
                </a:solidFill>
              </a:rPr>
              <a:t>6 For you are a holy people to the LORD your God; the LORD your God has chosen you to be a people for His own possession out of all the peoples who are on the face of the earth.</a:t>
            </a:r>
          </a:p>
        </p:txBody>
      </p:sp>
    </p:spTree>
    <p:extLst>
      <p:ext uri="{BB962C8B-B14F-4D97-AF65-F5344CB8AC3E}">
        <p14:creationId xmlns:p14="http://schemas.microsoft.com/office/powerpoint/2010/main" val="397538529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58643" y="2424985"/>
            <a:ext cx="11645415" cy="4263586"/>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i="1" dirty="0">
                <a:solidFill>
                  <a:schemeClr val="tx1"/>
                </a:solidFill>
              </a:rPr>
              <a:t>7 “The LORD did not set His love on you nor </a:t>
            </a:r>
            <a:r>
              <a:rPr lang="en-US" b="1" i="1" dirty="0">
                <a:solidFill>
                  <a:srgbClr val="FFC000"/>
                </a:solidFill>
              </a:rPr>
              <a:t>choose you </a:t>
            </a:r>
            <a:r>
              <a:rPr lang="en-US" b="1" i="1" dirty="0">
                <a:solidFill>
                  <a:schemeClr val="tx1"/>
                </a:solidFill>
              </a:rPr>
              <a:t>because you were more in number than any of the peoples, for you were the fewest of all peoples, 8 but because the LORD loved you and kept the oath which He swore to your forefathers, the LORD brought you out by a mighty hand and redeemed you from the house of slavery, from the hand of Pharaoh king of Egypt.</a:t>
            </a:r>
          </a:p>
        </p:txBody>
      </p:sp>
    </p:spTree>
    <p:extLst>
      <p:ext uri="{BB962C8B-B14F-4D97-AF65-F5344CB8AC3E}">
        <p14:creationId xmlns:p14="http://schemas.microsoft.com/office/powerpoint/2010/main" val="139915523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21573" y="1745363"/>
            <a:ext cx="11626265" cy="4568940"/>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C000"/>
                </a:solidFill>
              </a:rPr>
              <a:t>Amos 3:1-2</a:t>
            </a:r>
          </a:p>
          <a:p>
            <a:r>
              <a:rPr lang="en-US" b="1" i="1" dirty="0">
                <a:solidFill>
                  <a:schemeClr val="tx1"/>
                </a:solidFill>
              </a:rPr>
              <a:t>Hear this word which the LORD has spoken against you, sons of Israel, against the entire family which He brought up from the land of Egypt:</a:t>
            </a:r>
          </a:p>
          <a:p>
            <a:r>
              <a:rPr lang="en-US" b="1" i="1" dirty="0">
                <a:solidFill>
                  <a:srgbClr val="FFC000"/>
                </a:solidFill>
              </a:rPr>
              <a:t>“You only have I chosen among all the families of the earth</a:t>
            </a:r>
            <a:r>
              <a:rPr lang="en-US" b="1" i="1" dirty="0">
                <a:solidFill>
                  <a:schemeClr val="tx1"/>
                </a:solidFill>
              </a:rPr>
              <a:t>; Therefore, I will punish you for all your iniquities.”</a:t>
            </a:r>
          </a:p>
        </p:txBody>
      </p:sp>
    </p:spTree>
    <p:extLst>
      <p:ext uri="{BB962C8B-B14F-4D97-AF65-F5344CB8AC3E}">
        <p14:creationId xmlns:p14="http://schemas.microsoft.com/office/powerpoint/2010/main" val="288371597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561830" y="2124858"/>
            <a:ext cx="11626265" cy="4568940"/>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C000"/>
                </a:solidFill>
              </a:rPr>
              <a:t>Romans 11:1-2</a:t>
            </a:r>
          </a:p>
          <a:p>
            <a:r>
              <a:rPr lang="en-US" b="1" i="1" dirty="0">
                <a:solidFill>
                  <a:schemeClr val="tx1"/>
                </a:solidFill>
              </a:rPr>
              <a:t>I say then, </a:t>
            </a:r>
            <a:r>
              <a:rPr lang="en-US" b="1" i="1" dirty="0">
                <a:solidFill>
                  <a:srgbClr val="FFC000"/>
                </a:solidFill>
              </a:rPr>
              <a:t>God has not rejected His people</a:t>
            </a:r>
            <a:r>
              <a:rPr lang="en-US" b="1" i="1" dirty="0">
                <a:solidFill>
                  <a:schemeClr val="tx1"/>
                </a:solidFill>
              </a:rPr>
              <a:t>, has He? May it never be! For I too am an Israelite, a descendant of Abraham, of the tribe of Benjamin. God has not rejected His people whom He foreknew. Or do you not know what the Scripture says in the passage about Elijah, how he pleads with God against Israel?</a:t>
            </a:r>
          </a:p>
        </p:txBody>
      </p:sp>
    </p:spTree>
    <p:extLst>
      <p:ext uri="{BB962C8B-B14F-4D97-AF65-F5344CB8AC3E}">
        <p14:creationId xmlns:p14="http://schemas.microsoft.com/office/powerpoint/2010/main" val="389994541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33930" y="1951863"/>
            <a:ext cx="11869281" cy="4263586"/>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u="sng" dirty="0">
                <a:solidFill>
                  <a:srgbClr val="FFC000"/>
                </a:solidFill>
              </a:rPr>
              <a:t>2</a:t>
            </a:r>
            <a:r>
              <a:rPr lang="en-US" sz="4800" b="1" u="sng" dirty="0">
                <a:solidFill>
                  <a:srgbClr val="FFFFFF"/>
                </a:solidFill>
              </a:rPr>
              <a:t>: </a:t>
            </a:r>
            <a:r>
              <a:rPr lang="en-US" b="1" u="sng" dirty="0">
                <a:solidFill>
                  <a:srgbClr val="FFFFFF"/>
                </a:solidFill>
              </a:rPr>
              <a:t>THE JEWISH PEOPLE ARE A </a:t>
            </a:r>
            <a:r>
              <a:rPr lang="en-US" b="1" u="sng" dirty="0">
                <a:solidFill>
                  <a:srgbClr val="FFC000"/>
                </a:solidFill>
              </a:rPr>
              <a:t>COVENANT PEOPLE.</a:t>
            </a:r>
          </a:p>
          <a:p>
            <a:r>
              <a:rPr lang="en-US" sz="4000" b="1" dirty="0">
                <a:solidFill>
                  <a:srgbClr val="FFC000"/>
                </a:solidFill>
              </a:rPr>
              <a:t>Genesis 12:1-3</a:t>
            </a:r>
          </a:p>
          <a:p>
            <a:r>
              <a:rPr lang="en-US" sz="4000" b="1" i="1" dirty="0">
                <a:solidFill>
                  <a:schemeClr val="tx1"/>
                </a:solidFill>
              </a:rPr>
              <a:t>1 Now the LORD said to Abram, “Go forth from your country, And from your relatives</a:t>
            </a:r>
          </a:p>
          <a:p>
            <a:r>
              <a:rPr lang="en-US" sz="4000" b="1" i="1" dirty="0">
                <a:solidFill>
                  <a:schemeClr val="tx1"/>
                </a:solidFill>
              </a:rPr>
              <a:t>And from your father’s house, To the land </a:t>
            </a:r>
            <a:br>
              <a:rPr lang="en-US" sz="4000" b="1" i="1" dirty="0">
                <a:solidFill>
                  <a:schemeClr val="tx1"/>
                </a:solidFill>
              </a:rPr>
            </a:br>
            <a:r>
              <a:rPr lang="en-US" sz="4000" b="1" i="1" dirty="0">
                <a:solidFill>
                  <a:schemeClr val="tx1"/>
                </a:solidFill>
              </a:rPr>
              <a:t>which I will show you;</a:t>
            </a:r>
          </a:p>
        </p:txBody>
      </p:sp>
    </p:spTree>
    <p:extLst>
      <p:ext uri="{BB962C8B-B14F-4D97-AF65-F5344CB8AC3E}">
        <p14:creationId xmlns:p14="http://schemas.microsoft.com/office/powerpoint/2010/main" val="423192192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13550" y="2429282"/>
            <a:ext cx="11869281" cy="4263586"/>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u="sng" dirty="0">
                <a:solidFill>
                  <a:srgbClr val="FFC000"/>
                </a:solidFill>
              </a:rPr>
              <a:t>2</a:t>
            </a:r>
            <a:r>
              <a:rPr lang="en-US" sz="4800" b="1" u="sng" dirty="0">
                <a:solidFill>
                  <a:srgbClr val="FFFFFF"/>
                </a:solidFill>
              </a:rPr>
              <a:t>: </a:t>
            </a:r>
            <a:r>
              <a:rPr lang="en-US" b="1" u="sng" dirty="0">
                <a:solidFill>
                  <a:srgbClr val="FFFFFF"/>
                </a:solidFill>
              </a:rPr>
              <a:t>THE JEWISH PEOPLE ARE A </a:t>
            </a:r>
            <a:r>
              <a:rPr lang="en-US" b="1" u="sng" dirty="0">
                <a:solidFill>
                  <a:srgbClr val="FFC000"/>
                </a:solidFill>
              </a:rPr>
              <a:t>COVENANT PEOPLE.</a:t>
            </a:r>
          </a:p>
          <a:p>
            <a:r>
              <a:rPr lang="en-US" sz="4000" b="1" i="1" dirty="0">
                <a:solidFill>
                  <a:schemeClr val="tx1"/>
                </a:solidFill>
              </a:rPr>
              <a:t>2 And I will make you a great nation, And I will bless you, And make your name great; And so you shall be a blessing; 3 And I will bless those who bless you, And the one who curses you I will curse. And in you all the families of the earth will be blessed.”</a:t>
            </a:r>
          </a:p>
        </p:txBody>
      </p:sp>
    </p:spTree>
    <p:extLst>
      <p:ext uri="{BB962C8B-B14F-4D97-AF65-F5344CB8AC3E}">
        <p14:creationId xmlns:p14="http://schemas.microsoft.com/office/powerpoint/2010/main" val="222561604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372147" y="5792454"/>
            <a:ext cx="11869281" cy="2615138"/>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800" b="1" u="sng" dirty="0">
              <a:solidFill>
                <a:srgbClr val="FFC000"/>
              </a:solidFill>
            </a:endParaRPr>
          </a:p>
          <a:p>
            <a:endParaRPr lang="en-US" sz="4800" b="1" u="sng" dirty="0">
              <a:solidFill>
                <a:srgbClr val="FFC000"/>
              </a:solidFill>
            </a:endParaRPr>
          </a:p>
          <a:p>
            <a:r>
              <a:rPr lang="en-US" sz="3800" b="1" u="sng" dirty="0">
                <a:solidFill>
                  <a:srgbClr val="FFC000"/>
                </a:solidFill>
              </a:rPr>
              <a:t>2</a:t>
            </a:r>
            <a:r>
              <a:rPr lang="en-US" sz="3800" b="1" u="sng" dirty="0">
                <a:solidFill>
                  <a:srgbClr val="FFFFFF"/>
                </a:solidFill>
              </a:rPr>
              <a:t>: THE JEWISH PEOPLE ARE A </a:t>
            </a:r>
            <a:r>
              <a:rPr lang="en-US" sz="3800" b="1" u="sng" dirty="0">
                <a:solidFill>
                  <a:srgbClr val="FFC000"/>
                </a:solidFill>
              </a:rPr>
              <a:t>COVENANT PEOPLE.</a:t>
            </a:r>
          </a:p>
          <a:p>
            <a:r>
              <a:rPr lang="en-US" sz="4000" b="1" i="1" dirty="0">
                <a:solidFill>
                  <a:schemeClr val="tx1"/>
                </a:solidFill>
              </a:rPr>
              <a:t>• The Abrahamic Covenant promises Abraham </a:t>
            </a:r>
            <a:r>
              <a:rPr lang="en-US" sz="4000" b="1" i="1" dirty="0">
                <a:solidFill>
                  <a:srgbClr val="FFC000"/>
                </a:solidFill>
              </a:rPr>
              <a:t>Land, Seed, Blessing</a:t>
            </a:r>
          </a:p>
          <a:p>
            <a:r>
              <a:rPr lang="en-US" sz="4000" b="1" i="1" dirty="0">
                <a:solidFill>
                  <a:schemeClr val="tx1"/>
                </a:solidFill>
              </a:rPr>
              <a:t>• The Land Covenant </a:t>
            </a:r>
            <a:r>
              <a:rPr lang="en-US" sz="4000" b="1" i="1" dirty="0">
                <a:solidFill>
                  <a:srgbClr val="FFC000"/>
                </a:solidFill>
              </a:rPr>
              <a:t>(Land) – Deut. 29:1-30:20</a:t>
            </a:r>
          </a:p>
          <a:p>
            <a:r>
              <a:rPr lang="en-US" sz="4000" b="1" i="1" dirty="0">
                <a:solidFill>
                  <a:schemeClr val="tx1"/>
                </a:solidFill>
              </a:rPr>
              <a:t>• The Davidic Covenant </a:t>
            </a:r>
            <a:r>
              <a:rPr lang="en-US" sz="4000" b="1" i="1" dirty="0">
                <a:solidFill>
                  <a:srgbClr val="FFC000"/>
                </a:solidFill>
              </a:rPr>
              <a:t>(Seed) – 2 Sam. 7:14</a:t>
            </a:r>
          </a:p>
          <a:p>
            <a:r>
              <a:rPr lang="en-US" sz="4000" b="1" i="1" dirty="0">
                <a:solidFill>
                  <a:schemeClr val="tx1"/>
                </a:solidFill>
              </a:rPr>
              <a:t>• The New Covenant </a:t>
            </a:r>
            <a:r>
              <a:rPr lang="en-US" sz="4000" b="1" i="1" dirty="0">
                <a:solidFill>
                  <a:srgbClr val="FFC000"/>
                </a:solidFill>
              </a:rPr>
              <a:t>(Blessing) – Jer. 31:31-34</a:t>
            </a:r>
          </a:p>
          <a:p>
            <a:r>
              <a:rPr lang="en-US" sz="4000" b="1" u="sng" dirty="0">
                <a:solidFill>
                  <a:srgbClr val="FFFFFF"/>
                </a:solidFill>
              </a:rPr>
              <a:t>ETERNAL AND UNCONDITIONAL COVENANTS</a:t>
            </a:r>
            <a:endParaRPr lang="en-US" sz="4000" b="1" i="1" dirty="0">
              <a:solidFill>
                <a:srgbClr val="FFC000"/>
              </a:solidFill>
            </a:endParaRPr>
          </a:p>
          <a:p>
            <a:endParaRPr lang="en-US" sz="4000" b="1" i="1" dirty="0">
              <a:solidFill>
                <a:srgbClr val="FFC000"/>
              </a:solidFill>
            </a:endParaRPr>
          </a:p>
          <a:p>
            <a:endParaRPr lang="en-US" sz="4000" b="1" i="1" dirty="0">
              <a:solidFill>
                <a:srgbClr val="FFC000"/>
              </a:solidFill>
            </a:endParaRPr>
          </a:p>
          <a:p>
            <a:endParaRPr lang="en-US" sz="4000" b="1" i="1" dirty="0">
              <a:solidFill>
                <a:srgbClr val="FFC000"/>
              </a:solidFill>
            </a:endParaRPr>
          </a:p>
        </p:txBody>
      </p:sp>
    </p:spTree>
    <p:extLst>
      <p:ext uri="{BB962C8B-B14F-4D97-AF65-F5344CB8AC3E}">
        <p14:creationId xmlns:p14="http://schemas.microsoft.com/office/powerpoint/2010/main" val="208435402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561830" y="3429000"/>
            <a:ext cx="11424224" cy="3293076"/>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u="sng" dirty="0">
              <a:solidFill>
                <a:srgbClr val="FFC000"/>
              </a:solidFill>
            </a:endParaRPr>
          </a:p>
          <a:p>
            <a:endParaRPr lang="en-US" sz="4000" b="1" u="sng" dirty="0">
              <a:solidFill>
                <a:srgbClr val="FFC000"/>
              </a:solidFill>
            </a:endParaRPr>
          </a:p>
          <a:p>
            <a:r>
              <a:rPr lang="en-US" b="1" u="sng" dirty="0">
                <a:solidFill>
                  <a:srgbClr val="FFC000"/>
                </a:solidFill>
              </a:rPr>
              <a:t>3</a:t>
            </a:r>
            <a:r>
              <a:rPr lang="en-US" b="1" u="sng" dirty="0">
                <a:solidFill>
                  <a:srgbClr val="FFFFFF"/>
                </a:solidFill>
              </a:rPr>
              <a:t>: ISRAEL WILL </a:t>
            </a:r>
            <a:r>
              <a:rPr lang="en-US" b="1" u="sng" dirty="0">
                <a:solidFill>
                  <a:srgbClr val="FFC000"/>
                </a:solidFill>
              </a:rPr>
              <a:t>NEVER BE DESTROYED</a:t>
            </a:r>
          </a:p>
          <a:p>
            <a:r>
              <a:rPr lang="en-US" sz="4000" b="1" i="1" dirty="0">
                <a:solidFill>
                  <a:srgbClr val="FFC000"/>
                </a:solidFill>
              </a:rPr>
              <a:t>Jer. 31:35-37</a:t>
            </a:r>
          </a:p>
          <a:p>
            <a:r>
              <a:rPr lang="en-US" sz="4000" b="1" i="1" dirty="0">
                <a:solidFill>
                  <a:schemeClr val="tx1"/>
                </a:solidFill>
              </a:rPr>
              <a:t>Thus says the LORD, Who gives the sun for light by day And the fixed order of the moon and the stars for light by night, Who stirs up the sea so that its waves roar; The LORD of hosts is His name:</a:t>
            </a:r>
            <a:endParaRPr lang="en-US" sz="3200" b="1" i="1" dirty="0">
              <a:solidFill>
                <a:srgbClr val="FFC000"/>
              </a:solidFill>
            </a:endParaRPr>
          </a:p>
        </p:txBody>
      </p:sp>
    </p:spTree>
    <p:extLst>
      <p:ext uri="{BB962C8B-B14F-4D97-AF65-F5344CB8AC3E}">
        <p14:creationId xmlns:p14="http://schemas.microsoft.com/office/powerpoint/2010/main" val="376077306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561830" y="2823518"/>
            <a:ext cx="11424224" cy="3293076"/>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u="sng" dirty="0">
              <a:solidFill>
                <a:srgbClr val="FFC000"/>
              </a:solidFill>
            </a:endParaRPr>
          </a:p>
          <a:p>
            <a:endParaRPr lang="en-US" sz="4000" b="1" u="sng" dirty="0">
              <a:solidFill>
                <a:srgbClr val="FFC000"/>
              </a:solidFill>
            </a:endParaRPr>
          </a:p>
          <a:p>
            <a:r>
              <a:rPr lang="en-US" b="1" u="sng" dirty="0">
                <a:solidFill>
                  <a:srgbClr val="FFC000"/>
                </a:solidFill>
              </a:rPr>
              <a:t>3</a:t>
            </a:r>
            <a:r>
              <a:rPr lang="en-US" b="1" u="sng" dirty="0">
                <a:solidFill>
                  <a:srgbClr val="FFFFFF"/>
                </a:solidFill>
              </a:rPr>
              <a:t>: ISRAEL WILL </a:t>
            </a:r>
            <a:r>
              <a:rPr lang="en-US" b="1" u="sng" dirty="0">
                <a:solidFill>
                  <a:srgbClr val="FFC000"/>
                </a:solidFill>
              </a:rPr>
              <a:t>NEVER BE DESTROYED</a:t>
            </a:r>
          </a:p>
          <a:p>
            <a:r>
              <a:rPr lang="en-US" sz="4000" b="1" i="1" dirty="0">
                <a:solidFill>
                  <a:srgbClr val="FFC000"/>
                </a:solidFill>
              </a:rPr>
              <a:t>Jer. 31:35-37</a:t>
            </a:r>
          </a:p>
          <a:p>
            <a:r>
              <a:rPr lang="en-US" sz="4000" b="1" i="1" dirty="0">
                <a:solidFill>
                  <a:schemeClr val="tx1"/>
                </a:solidFill>
              </a:rPr>
              <a:t>If this fixed order departs From before Me,” declares the LORD, “Then the offspring of Israel also will cease From being a nation before Me forever.”</a:t>
            </a:r>
            <a:endParaRPr lang="en-US" sz="3200" b="1" i="1" dirty="0">
              <a:solidFill>
                <a:srgbClr val="FFC000"/>
              </a:solidFill>
            </a:endParaRPr>
          </a:p>
        </p:txBody>
      </p:sp>
    </p:spTree>
    <p:extLst>
      <p:ext uri="{BB962C8B-B14F-4D97-AF65-F5344CB8AC3E}">
        <p14:creationId xmlns:p14="http://schemas.microsoft.com/office/powerpoint/2010/main" val="299825591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383888" y="3358456"/>
            <a:ext cx="11424224" cy="3293076"/>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u="sng" dirty="0">
              <a:solidFill>
                <a:srgbClr val="FFC000"/>
              </a:solidFill>
            </a:endParaRPr>
          </a:p>
          <a:p>
            <a:endParaRPr lang="en-US" sz="4000" b="1" u="sng" dirty="0">
              <a:solidFill>
                <a:srgbClr val="FFC000"/>
              </a:solidFill>
            </a:endParaRPr>
          </a:p>
          <a:p>
            <a:r>
              <a:rPr lang="en-US" b="1" u="sng" dirty="0">
                <a:solidFill>
                  <a:srgbClr val="FFC000"/>
                </a:solidFill>
              </a:rPr>
              <a:t>3</a:t>
            </a:r>
            <a:r>
              <a:rPr lang="en-US" b="1" u="sng" dirty="0">
                <a:solidFill>
                  <a:srgbClr val="FFFFFF"/>
                </a:solidFill>
              </a:rPr>
              <a:t>: ISRAEL WILL </a:t>
            </a:r>
            <a:r>
              <a:rPr lang="en-US" b="1" u="sng" dirty="0">
                <a:solidFill>
                  <a:srgbClr val="FFC000"/>
                </a:solidFill>
              </a:rPr>
              <a:t>NEVER BE DESTROYED</a:t>
            </a:r>
          </a:p>
          <a:p>
            <a:r>
              <a:rPr lang="en-US" sz="4000" b="1" i="1" dirty="0">
                <a:solidFill>
                  <a:srgbClr val="FFC000"/>
                </a:solidFill>
              </a:rPr>
              <a:t>Jer. 31:35-37</a:t>
            </a:r>
          </a:p>
          <a:p>
            <a:r>
              <a:rPr lang="en-US" sz="4000" b="1" i="1" dirty="0">
                <a:solidFill>
                  <a:schemeClr val="tx1"/>
                </a:solidFill>
              </a:rPr>
              <a:t>Thus says the LORD, “If the heavens above can be measured And the foundations of the earth searched out below, Then I will also cast off all the offspring of Israel For all that they have done,” declares the LORD.</a:t>
            </a:r>
            <a:endParaRPr lang="en-US" sz="3200" b="1" i="1" dirty="0">
              <a:solidFill>
                <a:srgbClr val="FFC000"/>
              </a:solidFill>
            </a:endParaRPr>
          </a:p>
        </p:txBody>
      </p:sp>
    </p:spTree>
    <p:extLst>
      <p:ext uri="{BB962C8B-B14F-4D97-AF65-F5344CB8AC3E}">
        <p14:creationId xmlns:p14="http://schemas.microsoft.com/office/powerpoint/2010/main" val="121297443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Left-Right Arrow 26">
            <a:extLst>
              <a:ext uri="{FF2B5EF4-FFF2-40B4-BE49-F238E27FC236}">
                <a16:creationId xmlns:a16="http://schemas.microsoft.com/office/drawing/2014/main" id="{8E540D9B-5932-CDC2-C401-1F4DDA3686EF}"/>
              </a:ext>
            </a:extLst>
          </p:cNvPr>
          <p:cNvSpPr/>
          <p:nvPr/>
        </p:nvSpPr>
        <p:spPr>
          <a:xfrm>
            <a:off x="980302" y="3091045"/>
            <a:ext cx="10231395" cy="172808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7B44EFFE-9339-9851-D372-F82F76AC40A4}"/>
              </a:ext>
            </a:extLst>
          </p:cNvPr>
          <p:cNvSpPr txBox="1">
            <a:spLocks/>
          </p:cNvSpPr>
          <p:nvPr/>
        </p:nvSpPr>
        <p:spPr bwMode="gray">
          <a:xfrm>
            <a:off x="1691410" y="1803534"/>
            <a:ext cx="8825658" cy="2677648"/>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600" b="1" dirty="0">
                <a:solidFill>
                  <a:schemeClr val="bg1"/>
                </a:solidFill>
              </a:rPr>
              <a:t>JEWISH PEOPLE </a:t>
            </a:r>
            <a:br>
              <a:rPr lang="en-US" sz="6600" b="1" dirty="0">
                <a:solidFill>
                  <a:schemeClr val="bg1"/>
                </a:solidFill>
              </a:rPr>
            </a:br>
            <a:r>
              <a:rPr lang="en-US" sz="6600" b="1" dirty="0">
                <a:solidFill>
                  <a:schemeClr val="bg1"/>
                </a:solidFill>
              </a:rPr>
              <a:t>EXIST ON A VERY </a:t>
            </a:r>
            <a:r>
              <a:rPr lang="en-US" sz="6600" b="1" dirty="0">
                <a:solidFill>
                  <a:schemeClr val="tx1"/>
                </a:solidFill>
              </a:rPr>
              <a:t>WIDE SPECTRUM</a:t>
            </a:r>
          </a:p>
        </p:txBody>
      </p:sp>
    </p:spTree>
    <p:extLst>
      <p:ext uri="{BB962C8B-B14F-4D97-AF65-F5344CB8AC3E}">
        <p14:creationId xmlns:p14="http://schemas.microsoft.com/office/powerpoint/2010/main" val="2315314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317983" y="4838180"/>
            <a:ext cx="11927562"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u="sng" dirty="0">
              <a:solidFill>
                <a:srgbClr val="FFC000"/>
              </a:solidFill>
            </a:endParaRPr>
          </a:p>
          <a:p>
            <a:endParaRPr lang="en-US" sz="4000" b="1" u="sng" dirty="0">
              <a:solidFill>
                <a:srgbClr val="FFC000"/>
              </a:solidFill>
            </a:endParaRPr>
          </a:p>
          <a:p>
            <a:r>
              <a:rPr lang="en-US" sz="3200" b="1" u="sng" dirty="0">
                <a:solidFill>
                  <a:srgbClr val="FFC000"/>
                </a:solidFill>
              </a:rPr>
              <a:t>4</a:t>
            </a:r>
            <a:r>
              <a:rPr lang="en-US" sz="3200" b="1" u="sng" dirty="0">
                <a:solidFill>
                  <a:srgbClr val="FFFFFF"/>
                </a:solidFill>
              </a:rPr>
              <a:t>: AT LEAST 85% OF JEWISH PEOPLE </a:t>
            </a:r>
            <a:r>
              <a:rPr lang="en-US" sz="3200" b="1" u="sng" dirty="0">
                <a:solidFill>
                  <a:srgbClr val="FFC000"/>
                </a:solidFill>
              </a:rPr>
              <a:t>ARE NOT RELIGIOUS</a:t>
            </a:r>
          </a:p>
          <a:p>
            <a:r>
              <a:rPr lang="en-US" sz="3200" b="1" dirty="0">
                <a:solidFill>
                  <a:schemeClr val="tx1"/>
                </a:solidFill>
              </a:rPr>
              <a:t>• 15MM Jewish people in the world.</a:t>
            </a:r>
          </a:p>
          <a:p>
            <a:r>
              <a:rPr lang="en-US" sz="3200" b="1" dirty="0">
                <a:solidFill>
                  <a:schemeClr val="tx1"/>
                </a:solidFill>
              </a:rPr>
              <a:t>• 10 /15% are religious/observant.</a:t>
            </a:r>
          </a:p>
          <a:p>
            <a:r>
              <a:rPr lang="en-US" sz="3200" b="1" dirty="0">
                <a:solidFill>
                  <a:schemeClr val="tx1"/>
                </a:solidFill>
              </a:rPr>
              <a:t>• Outside of Israel, most Jewish people don’t know Hebrew.</a:t>
            </a:r>
          </a:p>
          <a:p>
            <a:r>
              <a:rPr lang="en-US" sz="3200" b="1" dirty="0">
                <a:solidFill>
                  <a:schemeClr val="tx1"/>
                </a:solidFill>
              </a:rPr>
              <a:t>• Many Jewish people don’t expect a Messiah.</a:t>
            </a:r>
          </a:p>
          <a:p>
            <a:r>
              <a:rPr lang="en-US" sz="3200" b="1" dirty="0">
                <a:solidFill>
                  <a:schemeClr val="tx1"/>
                </a:solidFill>
              </a:rPr>
              <a:t>• Many Jewish people don’t believe in sin.</a:t>
            </a:r>
          </a:p>
        </p:txBody>
      </p:sp>
    </p:spTree>
    <p:extLst>
      <p:ext uri="{BB962C8B-B14F-4D97-AF65-F5344CB8AC3E}">
        <p14:creationId xmlns:p14="http://schemas.microsoft.com/office/powerpoint/2010/main" val="339734889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375650" y="4350084"/>
            <a:ext cx="11927562"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u="sng" dirty="0">
              <a:solidFill>
                <a:srgbClr val="FFC000"/>
              </a:solidFill>
            </a:endParaRPr>
          </a:p>
          <a:p>
            <a:endParaRPr lang="en-US" sz="4000" b="1" u="sng" dirty="0">
              <a:solidFill>
                <a:srgbClr val="FFC000"/>
              </a:solidFill>
            </a:endParaRPr>
          </a:p>
          <a:p>
            <a:r>
              <a:rPr lang="en-US" sz="3200" b="1" u="sng" dirty="0">
                <a:solidFill>
                  <a:srgbClr val="FFC000"/>
                </a:solidFill>
              </a:rPr>
              <a:t>5</a:t>
            </a:r>
            <a:r>
              <a:rPr lang="en-US" sz="3200" b="1" u="sng" dirty="0">
                <a:solidFill>
                  <a:srgbClr val="FFFFFF"/>
                </a:solidFill>
              </a:rPr>
              <a:t>: JEWISH PEOPLE </a:t>
            </a:r>
            <a:r>
              <a:rPr lang="en-US" sz="3200" b="1" u="sng" dirty="0">
                <a:solidFill>
                  <a:srgbClr val="FFC000"/>
                </a:solidFill>
              </a:rPr>
              <a:t>DON’T HOLD THE NT AS INSPIRED</a:t>
            </a:r>
          </a:p>
          <a:p>
            <a:r>
              <a:rPr lang="en-US" sz="3200" b="1" dirty="0">
                <a:solidFill>
                  <a:schemeClr val="tx1"/>
                </a:solidFill>
              </a:rPr>
              <a:t>• The Jewish Bible is the Old Testament in a different order.</a:t>
            </a:r>
          </a:p>
          <a:p>
            <a:r>
              <a:rPr lang="en-US" sz="3200" b="1" dirty="0">
                <a:solidFill>
                  <a:schemeClr val="tx1"/>
                </a:solidFill>
              </a:rPr>
              <a:t>• The </a:t>
            </a:r>
            <a:r>
              <a:rPr lang="en-US" sz="3200" b="1" dirty="0">
                <a:solidFill>
                  <a:srgbClr val="FFC000"/>
                </a:solidFill>
              </a:rPr>
              <a:t>T</a:t>
            </a:r>
            <a:r>
              <a:rPr lang="en-US" sz="3200" b="1" dirty="0">
                <a:solidFill>
                  <a:schemeClr val="tx1"/>
                </a:solidFill>
              </a:rPr>
              <a:t>orah, the </a:t>
            </a:r>
            <a:r>
              <a:rPr lang="en-US" sz="3200" b="1" dirty="0">
                <a:solidFill>
                  <a:srgbClr val="FFC000"/>
                </a:solidFill>
              </a:rPr>
              <a:t>N</a:t>
            </a:r>
            <a:r>
              <a:rPr lang="en-US" sz="3200" b="1" dirty="0">
                <a:solidFill>
                  <a:schemeClr val="tx1"/>
                </a:solidFill>
              </a:rPr>
              <a:t>evi’im, the </a:t>
            </a:r>
            <a:r>
              <a:rPr lang="en-US" sz="3200" b="1" dirty="0">
                <a:solidFill>
                  <a:srgbClr val="FFC000"/>
                </a:solidFill>
              </a:rPr>
              <a:t>K</a:t>
            </a:r>
            <a:r>
              <a:rPr lang="en-US" sz="3200" b="1" dirty="0">
                <a:solidFill>
                  <a:schemeClr val="tx1"/>
                </a:solidFill>
              </a:rPr>
              <a:t>etuvim. </a:t>
            </a:r>
            <a:r>
              <a:rPr lang="en-US" sz="3200" b="1" dirty="0">
                <a:solidFill>
                  <a:srgbClr val="FFC000"/>
                </a:solidFill>
              </a:rPr>
              <a:t>TNK or Tanach.</a:t>
            </a:r>
          </a:p>
          <a:p>
            <a:r>
              <a:rPr lang="en-US" sz="3200" b="1" dirty="0">
                <a:solidFill>
                  <a:schemeClr val="tx1"/>
                </a:solidFill>
              </a:rPr>
              <a:t>• The Talmud (the Mishnah 200 CE and the Gemara 500 CE) constitutes the central text of Rabbinic Judaism.</a:t>
            </a:r>
          </a:p>
        </p:txBody>
      </p:sp>
    </p:spTree>
    <p:extLst>
      <p:ext uri="{BB962C8B-B14F-4D97-AF65-F5344CB8AC3E}">
        <p14:creationId xmlns:p14="http://schemas.microsoft.com/office/powerpoint/2010/main" val="35307426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363293" y="6178887"/>
            <a:ext cx="11927562"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u="sng" dirty="0">
              <a:solidFill>
                <a:srgbClr val="FFC000"/>
              </a:solidFill>
            </a:endParaRPr>
          </a:p>
          <a:p>
            <a:endParaRPr lang="en-US" sz="4000" b="1" u="sng" dirty="0">
              <a:solidFill>
                <a:srgbClr val="FFC000"/>
              </a:solidFill>
            </a:endParaRPr>
          </a:p>
          <a:p>
            <a:r>
              <a:rPr lang="en-US" sz="3200" b="1" u="sng" dirty="0">
                <a:solidFill>
                  <a:srgbClr val="FFC000"/>
                </a:solidFill>
              </a:rPr>
              <a:t>5</a:t>
            </a:r>
            <a:r>
              <a:rPr lang="en-US" sz="3200" b="1" u="sng" dirty="0">
                <a:solidFill>
                  <a:srgbClr val="FFFFFF"/>
                </a:solidFill>
              </a:rPr>
              <a:t>: JEWISH PEOPLE </a:t>
            </a:r>
            <a:r>
              <a:rPr lang="en-US" sz="3200" b="1" u="sng" dirty="0">
                <a:solidFill>
                  <a:srgbClr val="FFC000"/>
                </a:solidFill>
              </a:rPr>
              <a:t>DON’T HOLD THE NT AS INSPIRED</a:t>
            </a:r>
          </a:p>
          <a:p>
            <a:r>
              <a:rPr lang="en-US" sz="3200" b="1" dirty="0">
                <a:solidFill>
                  <a:schemeClr val="tx1"/>
                </a:solidFill>
              </a:rPr>
              <a:t>• Yeshua, the Apostles, Paul and all early believers only used the Tanach to share the Good News.</a:t>
            </a:r>
          </a:p>
          <a:p>
            <a:r>
              <a:rPr lang="en-US" sz="3200" b="1" dirty="0">
                <a:solidFill>
                  <a:srgbClr val="FFC000"/>
                </a:solidFill>
              </a:rPr>
              <a:t>Luke 24:25-27 </a:t>
            </a:r>
            <a:r>
              <a:rPr lang="en-US" sz="3200" b="1" i="1" dirty="0">
                <a:solidFill>
                  <a:schemeClr val="tx1"/>
                </a:solidFill>
              </a:rPr>
              <a:t>And He said to them, “O foolish men and slow of heart to believe in all that the prophets have spoken! Was it not necessary for the Messiah to suffer these things and to enter into His glory?” Then </a:t>
            </a:r>
            <a:r>
              <a:rPr lang="en-US" sz="3200" b="1" i="1" dirty="0">
                <a:solidFill>
                  <a:srgbClr val="FFC000"/>
                </a:solidFill>
              </a:rPr>
              <a:t>beginning with Moses and with all the prophets, He explained to them the things concerning Himself in all the Scriptures.</a:t>
            </a:r>
          </a:p>
        </p:txBody>
      </p:sp>
    </p:spTree>
    <p:extLst>
      <p:ext uri="{BB962C8B-B14F-4D97-AF65-F5344CB8AC3E}">
        <p14:creationId xmlns:p14="http://schemas.microsoft.com/office/powerpoint/2010/main" val="87616441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363293" y="6141816"/>
            <a:ext cx="11927562"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u="sng" dirty="0">
              <a:solidFill>
                <a:srgbClr val="FFC000"/>
              </a:solidFill>
            </a:endParaRPr>
          </a:p>
          <a:p>
            <a:endParaRPr lang="en-US" sz="4000" b="1" u="sng" dirty="0">
              <a:solidFill>
                <a:srgbClr val="FFC000"/>
              </a:solidFill>
            </a:endParaRPr>
          </a:p>
          <a:p>
            <a:r>
              <a:rPr lang="en-US" sz="3200" b="1" u="sng" dirty="0">
                <a:solidFill>
                  <a:srgbClr val="FFC000"/>
                </a:solidFill>
              </a:rPr>
              <a:t>5</a:t>
            </a:r>
            <a:r>
              <a:rPr lang="en-US" sz="3200" b="1" u="sng" dirty="0">
                <a:solidFill>
                  <a:srgbClr val="FFFFFF"/>
                </a:solidFill>
              </a:rPr>
              <a:t>: JEWISH PEOPLE </a:t>
            </a:r>
            <a:r>
              <a:rPr lang="en-US" sz="3200" b="1" u="sng" dirty="0">
                <a:solidFill>
                  <a:srgbClr val="FFC000"/>
                </a:solidFill>
              </a:rPr>
              <a:t>DON’T HOLD THE NT AS INSPIRED</a:t>
            </a:r>
          </a:p>
          <a:p>
            <a:r>
              <a:rPr lang="en-US" sz="3200" b="1" dirty="0">
                <a:solidFill>
                  <a:schemeClr val="tx1"/>
                </a:solidFill>
              </a:rPr>
              <a:t>• Yeshua, the Apostles, Paul and all early believers only used the Tanach to share the Good News.</a:t>
            </a:r>
          </a:p>
          <a:p>
            <a:r>
              <a:rPr lang="en-US" sz="3200" b="1" dirty="0">
                <a:solidFill>
                  <a:srgbClr val="FFC000"/>
                </a:solidFill>
              </a:rPr>
              <a:t>Acts 26:22-23 </a:t>
            </a:r>
            <a:r>
              <a:rPr lang="en-US" sz="3200" b="1" i="1" dirty="0">
                <a:solidFill>
                  <a:schemeClr val="tx1"/>
                </a:solidFill>
              </a:rPr>
              <a:t>So, having obtained help from God, I stand to this day testifying both to small and great, </a:t>
            </a:r>
            <a:r>
              <a:rPr lang="en-US" sz="3200" b="1" i="1" dirty="0">
                <a:solidFill>
                  <a:srgbClr val="FFC000"/>
                </a:solidFill>
              </a:rPr>
              <a:t>stating nothing but what the Prophets and Moses said </a:t>
            </a:r>
            <a:r>
              <a:rPr lang="en-US" sz="3200" b="1" i="1" dirty="0">
                <a:solidFill>
                  <a:schemeClr val="tx1"/>
                </a:solidFill>
              </a:rPr>
              <a:t>was going to take place; that the Christ was to suffer, and that by reason of His resurrection from the dead He would be the first to proclaim light both to the Jewish people and to the Gentiles.”</a:t>
            </a:r>
            <a:endParaRPr lang="en-US" sz="3200" b="1" i="1" dirty="0">
              <a:solidFill>
                <a:srgbClr val="FFC000"/>
              </a:solidFill>
            </a:endParaRPr>
          </a:p>
        </p:txBody>
      </p:sp>
    </p:spTree>
    <p:extLst>
      <p:ext uri="{BB962C8B-B14F-4D97-AF65-F5344CB8AC3E}">
        <p14:creationId xmlns:p14="http://schemas.microsoft.com/office/powerpoint/2010/main" val="245838100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25077" y="4245050"/>
            <a:ext cx="11927562"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u="sng" dirty="0">
              <a:solidFill>
                <a:srgbClr val="FFC000"/>
              </a:solidFill>
            </a:endParaRPr>
          </a:p>
          <a:p>
            <a:endParaRPr lang="en-US" sz="4000" b="1" u="sng" dirty="0">
              <a:solidFill>
                <a:srgbClr val="FFC000"/>
              </a:solidFill>
            </a:endParaRPr>
          </a:p>
          <a:p>
            <a:r>
              <a:rPr lang="en-US" sz="3200" b="1" u="sng" dirty="0">
                <a:solidFill>
                  <a:srgbClr val="FFC000"/>
                </a:solidFill>
              </a:rPr>
              <a:t>6</a:t>
            </a:r>
            <a:r>
              <a:rPr lang="en-US" sz="3200" b="1" u="sng" dirty="0">
                <a:solidFill>
                  <a:srgbClr val="FFFFFF"/>
                </a:solidFill>
              </a:rPr>
              <a:t>: JEWISH PEOPLE </a:t>
            </a:r>
            <a:r>
              <a:rPr lang="en-US" sz="3200" b="1" u="sng" dirty="0">
                <a:solidFill>
                  <a:srgbClr val="FFC000"/>
                </a:solidFill>
              </a:rPr>
              <a:t>DON’T BELIEVE IN THE TRINITY</a:t>
            </a:r>
          </a:p>
          <a:p>
            <a:r>
              <a:rPr lang="en-US" sz="3200" b="1" dirty="0">
                <a:solidFill>
                  <a:schemeClr val="tx1"/>
                </a:solidFill>
              </a:rPr>
              <a:t>• Judaism is monotheistic.</a:t>
            </a:r>
          </a:p>
          <a:p>
            <a:r>
              <a:rPr lang="en-US" sz="3200" b="1" dirty="0">
                <a:solidFill>
                  <a:schemeClr val="tx1"/>
                </a:solidFill>
              </a:rPr>
              <a:t>• Jewish people believe that Christians worship three gods.</a:t>
            </a:r>
            <a:endParaRPr lang="en-US" sz="3200" b="1" dirty="0">
              <a:solidFill>
                <a:srgbClr val="FFC000"/>
              </a:solidFill>
            </a:endParaRPr>
          </a:p>
          <a:p>
            <a:r>
              <a:rPr lang="en-US" sz="3200" b="1" dirty="0">
                <a:solidFill>
                  <a:srgbClr val="FFC000"/>
                </a:solidFill>
              </a:rPr>
              <a:t>Deuteronomy 6:4</a:t>
            </a:r>
          </a:p>
          <a:p>
            <a:r>
              <a:rPr lang="en-US" sz="3200" b="1" i="1" dirty="0">
                <a:solidFill>
                  <a:schemeClr val="tx1"/>
                </a:solidFill>
              </a:rPr>
              <a:t>“Hear, O Israel! The Lord is our God, the Lord is </a:t>
            </a:r>
            <a:r>
              <a:rPr lang="en-US" sz="3200" b="1" i="1" dirty="0">
                <a:solidFill>
                  <a:srgbClr val="FFC000"/>
                </a:solidFill>
              </a:rPr>
              <a:t>one</a:t>
            </a:r>
            <a:r>
              <a:rPr lang="en-US" sz="3200" b="1" i="1" dirty="0">
                <a:solidFill>
                  <a:schemeClr val="tx1"/>
                </a:solidFill>
              </a:rPr>
              <a:t>!</a:t>
            </a:r>
          </a:p>
        </p:txBody>
      </p:sp>
    </p:spTree>
    <p:extLst>
      <p:ext uri="{BB962C8B-B14F-4D97-AF65-F5344CB8AC3E}">
        <p14:creationId xmlns:p14="http://schemas.microsoft.com/office/powerpoint/2010/main" val="807412703"/>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25077" y="4726965"/>
            <a:ext cx="11927562"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u="sng" dirty="0">
              <a:solidFill>
                <a:srgbClr val="FFC000"/>
              </a:solidFill>
            </a:endParaRPr>
          </a:p>
          <a:p>
            <a:endParaRPr lang="en-US" sz="4000" b="1" u="sng" dirty="0">
              <a:solidFill>
                <a:srgbClr val="FFC000"/>
              </a:solidFill>
            </a:endParaRPr>
          </a:p>
          <a:p>
            <a:r>
              <a:rPr lang="en-US" sz="3200" b="1" u="sng" dirty="0">
                <a:solidFill>
                  <a:srgbClr val="FFC000"/>
                </a:solidFill>
              </a:rPr>
              <a:t>6</a:t>
            </a:r>
            <a:r>
              <a:rPr lang="en-US" sz="3200" b="1" u="sng" dirty="0">
                <a:solidFill>
                  <a:srgbClr val="FFFFFF"/>
                </a:solidFill>
              </a:rPr>
              <a:t>: JEWISH PEOPLE </a:t>
            </a:r>
            <a:r>
              <a:rPr lang="en-US" sz="3200" b="1" u="sng" dirty="0">
                <a:solidFill>
                  <a:srgbClr val="FFC000"/>
                </a:solidFill>
              </a:rPr>
              <a:t>DON’T BELIEVE IN THE TRINITY</a:t>
            </a:r>
          </a:p>
          <a:p>
            <a:r>
              <a:rPr lang="en-US" sz="3200" b="1" dirty="0">
                <a:solidFill>
                  <a:schemeClr val="tx1"/>
                </a:solidFill>
              </a:rPr>
              <a:t>• Judaism is monotheistic.</a:t>
            </a:r>
          </a:p>
          <a:p>
            <a:r>
              <a:rPr lang="en-US" sz="3200" b="1" dirty="0">
                <a:solidFill>
                  <a:schemeClr val="tx1"/>
                </a:solidFill>
              </a:rPr>
              <a:t>• Jewish people believe that Christians worship three gods.</a:t>
            </a:r>
            <a:endParaRPr lang="en-US" sz="3200" b="1" dirty="0">
              <a:solidFill>
                <a:srgbClr val="FFC000"/>
              </a:solidFill>
            </a:endParaRPr>
          </a:p>
          <a:p>
            <a:r>
              <a:rPr lang="en-US" sz="3200" b="1" dirty="0">
                <a:solidFill>
                  <a:srgbClr val="FFC000"/>
                </a:solidFill>
              </a:rPr>
              <a:t>Deuteronomy 6:4 </a:t>
            </a:r>
            <a:r>
              <a:rPr lang="en-US" sz="3200" b="1" dirty="0">
                <a:solidFill>
                  <a:schemeClr val="tx1"/>
                </a:solidFill>
              </a:rPr>
              <a:t>(The Shema)</a:t>
            </a:r>
          </a:p>
          <a:p>
            <a:r>
              <a:rPr lang="en-US" sz="3200" b="1" i="1" dirty="0">
                <a:solidFill>
                  <a:schemeClr val="tx1"/>
                </a:solidFill>
              </a:rPr>
              <a:t>“Hear, O Israel! The Lord is our God, the Lord is </a:t>
            </a:r>
            <a:r>
              <a:rPr lang="en-US" sz="3200" b="1" i="1" dirty="0">
                <a:solidFill>
                  <a:srgbClr val="FFC000"/>
                </a:solidFill>
              </a:rPr>
              <a:t>one </a:t>
            </a:r>
            <a:r>
              <a:rPr lang="en-US" sz="3200" b="1" i="1" dirty="0">
                <a:solidFill>
                  <a:schemeClr val="tx1"/>
                </a:solidFill>
              </a:rPr>
              <a:t>!</a:t>
            </a:r>
            <a:r>
              <a:rPr lang="en-US" sz="3200" b="1" i="1" dirty="0">
                <a:solidFill>
                  <a:srgbClr val="FFC000"/>
                </a:solidFill>
              </a:rPr>
              <a:t> (</a:t>
            </a:r>
            <a:r>
              <a:rPr lang="en-US" sz="3200" b="1" i="1" dirty="0" err="1">
                <a:solidFill>
                  <a:srgbClr val="FFC000"/>
                </a:solidFill>
              </a:rPr>
              <a:t>echad</a:t>
            </a:r>
            <a:r>
              <a:rPr lang="en-US" sz="3200" b="1" i="1" dirty="0">
                <a:solidFill>
                  <a:srgbClr val="FFC000"/>
                </a:solidFill>
              </a:rPr>
              <a:t>)</a:t>
            </a:r>
            <a:endParaRPr lang="en-US" sz="3200" b="1" i="1" dirty="0">
              <a:solidFill>
                <a:schemeClr val="tx1"/>
              </a:solidFill>
            </a:endParaRPr>
          </a:p>
        </p:txBody>
      </p:sp>
      <p:sp>
        <p:nvSpPr>
          <p:cNvPr id="3" name="TextBox 2">
            <a:extLst>
              <a:ext uri="{FF2B5EF4-FFF2-40B4-BE49-F238E27FC236}">
                <a16:creationId xmlns:a16="http://schemas.microsoft.com/office/drawing/2014/main" id="{700ED5ED-7EF7-D284-7532-AC549EF08FF8}"/>
              </a:ext>
            </a:extLst>
          </p:cNvPr>
          <p:cNvSpPr txBox="1"/>
          <p:nvPr/>
        </p:nvSpPr>
        <p:spPr>
          <a:xfrm>
            <a:off x="3136934" y="5388051"/>
            <a:ext cx="6186309" cy="1200329"/>
          </a:xfrm>
          <a:prstGeom prst="rect">
            <a:avLst/>
          </a:prstGeom>
          <a:noFill/>
        </p:spPr>
        <p:txBody>
          <a:bodyPr wrap="none" rtlCol="0">
            <a:spAutoFit/>
          </a:bodyPr>
          <a:lstStyle/>
          <a:p>
            <a:pPr algn="ctr"/>
            <a:r>
              <a:rPr lang="en-US" sz="3600" b="1" dirty="0">
                <a:solidFill>
                  <a:srgbClr val="FFC000"/>
                </a:solidFill>
              </a:rPr>
              <a:t>ECHAD</a:t>
            </a:r>
            <a:r>
              <a:rPr lang="en-US" sz="3600" b="1" dirty="0"/>
              <a:t>: COMPOUND UNITY	</a:t>
            </a:r>
          </a:p>
          <a:p>
            <a:pPr algn="ctr"/>
            <a:r>
              <a:rPr lang="en-US" sz="3600" b="1" dirty="0">
                <a:solidFill>
                  <a:srgbClr val="FFC000"/>
                </a:solidFill>
              </a:rPr>
              <a:t>YACHID</a:t>
            </a:r>
            <a:r>
              <a:rPr lang="en-US" sz="3600" b="1" dirty="0"/>
              <a:t>: SINGLE UNITY</a:t>
            </a:r>
          </a:p>
        </p:txBody>
      </p:sp>
    </p:spTree>
    <p:extLst>
      <p:ext uri="{BB962C8B-B14F-4D97-AF65-F5344CB8AC3E}">
        <p14:creationId xmlns:p14="http://schemas.microsoft.com/office/powerpoint/2010/main" val="1988931344"/>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49791" y="3923775"/>
            <a:ext cx="11927562"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u="sng" dirty="0">
              <a:solidFill>
                <a:srgbClr val="FFC000"/>
              </a:solidFill>
            </a:endParaRPr>
          </a:p>
          <a:p>
            <a:endParaRPr lang="en-US" sz="4000" b="1" u="sng" dirty="0">
              <a:solidFill>
                <a:srgbClr val="FFC000"/>
              </a:solidFill>
            </a:endParaRPr>
          </a:p>
          <a:p>
            <a:r>
              <a:rPr lang="en-US" sz="3200" b="1" dirty="0">
                <a:solidFill>
                  <a:srgbClr val="FFC000"/>
                </a:solidFill>
              </a:rPr>
              <a:t>Genesis 2:24</a:t>
            </a:r>
          </a:p>
          <a:p>
            <a:r>
              <a:rPr lang="en-US" sz="3200" b="1" i="1" dirty="0">
                <a:solidFill>
                  <a:schemeClr val="tx1"/>
                </a:solidFill>
              </a:rPr>
              <a:t>For this reason a man shall leave his father and his </a:t>
            </a:r>
            <a:br>
              <a:rPr lang="en-US" sz="3200" b="1" i="1" dirty="0">
                <a:solidFill>
                  <a:schemeClr val="tx1"/>
                </a:solidFill>
              </a:rPr>
            </a:br>
            <a:r>
              <a:rPr lang="en-US" sz="3200" b="1" i="1" dirty="0">
                <a:solidFill>
                  <a:schemeClr val="tx1"/>
                </a:solidFill>
              </a:rPr>
              <a:t>mother, and be joined to his wife; and they shall become one </a:t>
            </a:r>
            <a:r>
              <a:rPr lang="en-US" sz="3200" b="1" i="1" dirty="0">
                <a:solidFill>
                  <a:srgbClr val="FFC000"/>
                </a:solidFill>
              </a:rPr>
              <a:t>(</a:t>
            </a:r>
            <a:r>
              <a:rPr lang="en-US" sz="3200" b="1" i="1" dirty="0" err="1">
                <a:solidFill>
                  <a:srgbClr val="FFC000"/>
                </a:solidFill>
              </a:rPr>
              <a:t>echad</a:t>
            </a:r>
            <a:r>
              <a:rPr lang="en-US" sz="3200" b="1" i="1" dirty="0">
                <a:solidFill>
                  <a:srgbClr val="FFC000"/>
                </a:solidFill>
              </a:rPr>
              <a:t>) </a:t>
            </a:r>
            <a:r>
              <a:rPr lang="en-US" sz="3200" b="1" i="1" dirty="0">
                <a:solidFill>
                  <a:schemeClr val="tx1"/>
                </a:solidFill>
              </a:rPr>
              <a:t>flesh.</a:t>
            </a:r>
          </a:p>
        </p:txBody>
      </p:sp>
      <p:sp>
        <p:nvSpPr>
          <p:cNvPr id="3" name="TextBox 2">
            <a:extLst>
              <a:ext uri="{FF2B5EF4-FFF2-40B4-BE49-F238E27FC236}">
                <a16:creationId xmlns:a16="http://schemas.microsoft.com/office/drawing/2014/main" id="{700ED5ED-7EF7-D284-7532-AC549EF08FF8}"/>
              </a:ext>
            </a:extLst>
          </p:cNvPr>
          <p:cNvSpPr txBox="1"/>
          <p:nvPr/>
        </p:nvSpPr>
        <p:spPr>
          <a:xfrm>
            <a:off x="3136934" y="5204646"/>
            <a:ext cx="6186309" cy="1200329"/>
          </a:xfrm>
          <a:prstGeom prst="rect">
            <a:avLst/>
          </a:prstGeom>
          <a:noFill/>
        </p:spPr>
        <p:txBody>
          <a:bodyPr wrap="none" rtlCol="0">
            <a:spAutoFit/>
          </a:bodyPr>
          <a:lstStyle/>
          <a:p>
            <a:pPr algn="ctr"/>
            <a:r>
              <a:rPr lang="en-US" sz="3600" b="1" dirty="0">
                <a:solidFill>
                  <a:srgbClr val="FFC000"/>
                </a:solidFill>
              </a:rPr>
              <a:t>ECHAD</a:t>
            </a:r>
            <a:r>
              <a:rPr lang="en-US" sz="3600" b="1" dirty="0"/>
              <a:t>: COMPOUND UNITY	</a:t>
            </a:r>
          </a:p>
          <a:p>
            <a:pPr algn="ctr"/>
            <a:r>
              <a:rPr lang="en-US" sz="3600" b="1" dirty="0">
                <a:solidFill>
                  <a:srgbClr val="FFC000"/>
                </a:solidFill>
              </a:rPr>
              <a:t>YACHID</a:t>
            </a:r>
            <a:r>
              <a:rPr lang="en-US" sz="3600" b="1" dirty="0"/>
              <a:t>: SINGLE UNITY</a:t>
            </a:r>
          </a:p>
        </p:txBody>
      </p:sp>
    </p:spTree>
    <p:extLst>
      <p:ext uri="{BB962C8B-B14F-4D97-AF65-F5344CB8AC3E}">
        <p14:creationId xmlns:p14="http://schemas.microsoft.com/office/powerpoint/2010/main" val="111566010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379353" y="5789590"/>
            <a:ext cx="11927562"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C000"/>
                </a:solidFill>
              </a:rPr>
              <a:t>Isaiah 48:12-16</a:t>
            </a:r>
          </a:p>
          <a:p>
            <a:r>
              <a:rPr lang="en-US" b="1" i="1" dirty="0">
                <a:solidFill>
                  <a:schemeClr val="tx1"/>
                </a:solidFill>
              </a:rPr>
              <a:t>“Listen to Me, O Jacob, even Israel whom I </a:t>
            </a:r>
            <a:br>
              <a:rPr lang="en-US" b="1" i="1" dirty="0">
                <a:solidFill>
                  <a:schemeClr val="tx1"/>
                </a:solidFill>
              </a:rPr>
            </a:br>
            <a:r>
              <a:rPr lang="en-US" b="1" i="1" dirty="0">
                <a:solidFill>
                  <a:schemeClr val="tx1"/>
                </a:solidFill>
              </a:rPr>
              <a:t>called; </a:t>
            </a:r>
            <a:r>
              <a:rPr lang="en-US" b="1" i="1" dirty="0">
                <a:solidFill>
                  <a:srgbClr val="FFC000"/>
                </a:solidFill>
              </a:rPr>
              <a:t>I am He, I am the first, I am also the last. 13 “Surely My hand founded the earth</a:t>
            </a:r>
            <a:r>
              <a:rPr lang="en-US" b="1" i="1" dirty="0">
                <a:solidFill>
                  <a:schemeClr val="tx1"/>
                </a:solidFill>
              </a:rPr>
              <a:t>, And My right hand spread out the heavens; When I call to them, they stand together. 14 “Assemble, all of you, and listen! Who among them has declared these things? </a:t>
            </a:r>
            <a:endParaRPr lang="en-US" sz="2800" b="1" i="1" dirty="0">
              <a:solidFill>
                <a:schemeClr val="tx1"/>
              </a:solidFill>
            </a:endParaRPr>
          </a:p>
        </p:txBody>
      </p:sp>
    </p:spTree>
    <p:extLst>
      <p:ext uri="{BB962C8B-B14F-4D97-AF65-F5344CB8AC3E}">
        <p14:creationId xmlns:p14="http://schemas.microsoft.com/office/powerpoint/2010/main" val="181271110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04067" y="6147936"/>
            <a:ext cx="11927562"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i="1" dirty="0">
                <a:solidFill>
                  <a:schemeClr val="tx1"/>
                </a:solidFill>
              </a:rPr>
              <a:t>The Lord loves him; he will carry out His good pleasure on Babylon, And His arm will be against </a:t>
            </a:r>
            <a:br>
              <a:rPr lang="en-US" b="1" i="1" dirty="0">
                <a:solidFill>
                  <a:schemeClr val="tx1"/>
                </a:solidFill>
              </a:rPr>
            </a:br>
            <a:r>
              <a:rPr lang="en-US" b="1" i="1" dirty="0">
                <a:solidFill>
                  <a:schemeClr val="tx1"/>
                </a:solidFill>
              </a:rPr>
              <a:t>the Chaldeans. 15 “I, even I, have spoken; indeed I have called him, I have brought him, and He will make his ways successful. 16 “Come near to Me, listen to this: From the first I have not spoken in secret, From the time it took place, I was there. And now the </a:t>
            </a:r>
            <a:r>
              <a:rPr lang="en-US" b="1" i="1" dirty="0">
                <a:solidFill>
                  <a:srgbClr val="FFC000"/>
                </a:solidFill>
              </a:rPr>
              <a:t>Lord God </a:t>
            </a:r>
            <a:r>
              <a:rPr lang="en-US" b="1" i="1" dirty="0">
                <a:solidFill>
                  <a:schemeClr val="tx1"/>
                </a:solidFill>
              </a:rPr>
              <a:t>has sent Me, and </a:t>
            </a:r>
            <a:r>
              <a:rPr lang="en-US" b="1" i="1" dirty="0">
                <a:solidFill>
                  <a:srgbClr val="FFC000"/>
                </a:solidFill>
              </a:rPr>
              <a:t>His Spirit</a:t>
            </a:r>
            <a:r>
              <a:rPr lang="en-US" b="1" i="1" dirty="0">
                <a:solidFill>
                  <a:schemeClr val="tx1"/>
                </a:solidFill>
              </a:rPr>
              <a:t>.”</a:t>
            </a:r>
            <a:endParaRPr lang="en-US" sz="2800" b="1" i="1" dirty="0">
              <a:solidFill>
                <a:schemeClr val="tx1"/>
              </a:solidFill>
            </a:endParaRPr>
          </a:p>
        </p:txBody>
      </p:sp>
    </p:spTree>
    <p:extLst>
      <p:ext uri="{BB962C8B-B14F-4D97-AF65-F5344CB8AC3E}">
        <p14:creationId xmlns:p14="http://schemas.microsoft.com/office/powerpoint/2010/main" val="82286818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12720" y="6138443"/>
            <a:ext cx="11927562"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800" b="1" u="sng" dirty="0">
              <a:solidFill>
                <a:srgbClr val="FFC000"/>
              </a:solidFill>
            </a:endParaRPr>
          </a:p>
          <a:p>
            <a:endParaRPr lang="en-US" sz="4800" b="1" u="sng" dirty="0">
              <a:solidFill>
                <a:srgbClr val="FFC000"/>
              </a:solidFill>
            </a:endParaRPr>
          </a:p>
          <a:p>
            <a:r>
              <a:rPr lang="en-US" sz="4000" b="1" u="sng" dirty="0">
                <a:solidFill>
                  <a:srgbClr val="FFC000"/>
                </a:solidFill>
              </a:rPr>
              <a:t>7</a:t>
            </a:r>
            <a:r>
              <a:rPr lang="en-US" sz="4000" b="1" u="sng" dirty="0">
                <a:solidFill>
                  <a:srgbClr val="FFFFFF"/>
                </a:solidFill>
              </a:rPr>
              <a:t>: JEWISH PEOPLE </a:t>
            </a:r>
            <a:r>
              <a:rPr lang="en-US" sz="4000" b="1" u="sng" dirty="0">
                <a:solidFill>
                  <a:srgbClr val="FFC000"/>
                </a:solidFill>
              </a:rPr>
              <a:t>DON’T BELIEVE IN THE GOD/MAN</a:t>
            </a:r>
          </a:p>
          <a:p>
            <a:r>
              <a:rPr lang="en-US" sz="4000" b="1" dirty="0">
                <a:solidFill>
                  <a:schemeClr val="tx1"/>
                </a:solidFill>
              </a:rPr>
              <a:t>• Jewish people think that a man became a god, which in Judaism is blasphemous.</a:t>
            </a:r>
          </a:p>
          <a:p>
            <a:r>
              <a:rPr lang="en-US" sz="4000" b="1" dirty="0">
                <a:solidFill>
                  <a:schemeClr val="tx1"/>
                </a:solidFill>
              </a:rPr>
              <a:t>• Jewish people who believe in the coming of the  Messiah, do not expect a divine Messiah but a human one anointed by God.</a:t>
            </a:r>
          </a:p>
        </p:txBody>
      </p:sp>
    </p:spTree>
    <p:extLst>
      <p:ext uri="{BB962C8B-B14F-4D97-AF65-F5344CB8AC3E}">
        <p14:creationId xmlns:p14="http://schemas.microsoft.com/office/powerpoint/2010/main" val="279062949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112D5-F39D-16A4-D1D1-1B063C908990}"/>
              </a:ext>
            </a:extLst>
          </p:cNvPr>
          <p:cNvSpPr>
            <a:spLocks noGrp="1"/>
          </p:cNvSpPr>
          <p:nvPr>
            <p:ph type="ctrTitle"/>
          </p:nvPr>
        </p:nvSpPr>
        <p:spPr>
          <a:xfrm>
            <a:off x="740890" y="469553"/>
            <a:ext cx="2349799" cy="823582"/>
          </a:xfrm>
        </p:spPr>
        <p:txBody>
          <a:bodyPr/>
          <a:lstStyle/>
          <a:p>
            <a:r>
              <a:rPr lang="en-US" sz="4800" b="1" dirty="0">
                <a:solidFill>
                  <a:srgbClr val="FFC000"/>
                </a:solidFill>
              </a:rPr>
              <a:t>MOSES</a:t>
            </a:r>
          </a:p>
        </p:txBody>
      </p:sp>
      <p:pic>
        <p:nvPicPr>
          <p:cNvPr id="7" name="Picture 6" descr="A person holding a sword&#10;&#10;Description automatically generated with low confidence">
            <a:extLst>
              <a:ext uri="{FF2B5EF4-FFF2-40B4-BE49-F238E27FC236}">
                <a16:creationId xmlns:a16="http://schemas.microsoft.com/office/drawing/2014/main" id="{31FB3709-1BC8-BD85-F5AD-F69BB4E8D741}"/>
              </a:ext>
            </a:extLst>
          </p:cNvPr>
          <p:cNvPicPr>
            <a:picLocks noChangeAspect="1"/>
          </p:cNvPicPr>
          <p:nvPr/>
        </p:nvPicPr>
        <p:blipFill>
          <a:blip r:embed="rId2"/>
          <a:stretch>
            <a:fillRect/>
          </a:stretch>
        </p:blipFill>
        <p:spPr>
          <a:xfrm>
            <a:off x="740890" y="1293135"/>
            <a:ext cx="3737544" cy="1947734"/>
          </a:xfrm>
          <a:prstGeom prst="rect">
            <a:avLst/>
          </a:prstGeom>
        </p:spPr>
      </p:pic>
    </p:spTree>
    <p:extLst>
      <p:ext uri="{BB962C8B-B14F-4D97-AF65-F5344CB8AC3E}">
        <p14:creationId xmlns:p14="http://schemas.microsoft.com/office/powerpoint/2010/main" val="4212209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00364" y="6138443"/>
            <a:ext cx="11635116"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u="sng" dirty="0">
              <a:solidFill>
                <a:schemeClr val="tx1"/>
              </a:solidFill>
            </a:endParaRPr>
          </a:p>
          <a:p>
            <a:endParaRPr lang="en-US" sz="4000" b="1" u="sng" dirty="0">
              <a:solidFill>
                <a:schemeClr val="tx1"/>
              </a:solidFill>
            </a:endParaRPr>
          </a:p>
          <a:p>
            <a:r>
              <a:rPr lang="en-US" sz="3200" b="1" dirty="0">
                <a:solidFill>
                  <a:srgbClr val="FFC000"/>
                </a:solidFill>
              </a:rPr>
              <a:t>Isaiah 9:6-7 </a:t>
            </a:r>
            <a:r>
              <a:rPr lang="en-US" sz="3200" b="1" i="1" dirty="0">
                <a:solidFill>
                  <a:schemeClr val="tx1"/>
                </a:solidFill>
              </a:rPr>
              <a:t>For a </a:t>
            </a:r>
            <a:r>
              <a:rPr lang="en-US" sz="3200" b="1" i="1" dirty="0">
                <a:solidFill>
                  <a:srgbClr val="FFC000"/>
                </a:solidFill>
              </a:rPr>
              <a:t>child</a:t>
            </a:r>
            <a:r>
              <a:rPr lang="en-US" sz="3200" b="1" i="1" dirty="0">
                <a:solidFill>
                  <a:schemeClr val="tx1"/>
                </a:solidFill>
              </a:rPr>
              <a:t> will be born to us, a </a:t>
            </a:r>
            <a:r>
              <a:rPr lang="en-US" sz="3200" b="1" i="1" dirty="0">
                <a:solidFill>
                  <a:srgbClr val="FFC000"/>
                </a:solidFill>
              </a:rPr>
              <a:t>son</a:t>
            </a:r>
            <a:r>
              <a:rPr lang="en-US" sz="3200" b="1" i="1" dirty="0">
                <a:solidFill>
                  <a:schemeClr val="tx1"/>
                </a:solidFill>
              </a:rPr>
              <a:t> will be given to us; And the government will rest on His shoulders; And His name will be called </a:t>
            </a:r>
            <a:r>
              <a:rPr lang="en-US" sz="3200" b="1" i="1" dirty="0">
                <a:solidFill>
                  <a:srgbClr val="FFC000"/>
                </a:solidFill>
              </a:rPr>
              <a:t>Wonderful Counselor, Mighty God, Eternal Father, Prince of Peace</a:t>
            </a:r>
            <a:r>
              <a:rPr lang="en-US" sz="3200" b="1" i="1" dirty="0">
                <a:solidFill>
                  <a:schemeClr val="tx1"/>
                </a:solidFill>
              </a:rPr>
              <a:t>.</a:t>
            </a:r>
            <a:r>
              <a:rPr lang="en-US" sz="3200" b="1" i="1" baseline="30000" dirty="0">
                <a:solidFill>
                  <a:schemeClr val="tx1"/>
                </a:solidFill>
              </a:rPr>
              <a:t> </a:t>
            </a:r>
            <a:r>
              <a:rPr lang="en-US" sz="3200" b="1" i="1" dirty="0">
                <a:solidFill>
                  <a:schemeClr val="tx1"/>
                </a:solidFill>
              </a:rPr>
              <a:t>There will be no end to the increase of His government or of peace, On the throne of David and over his kingdom, To establish it and to uphold it with justice and righteousness From then on and forever-more. The zeal of the </a:t>
            </a:r>
            <a:r>
              <a:rPr lang="en-US" sz="3200" b="1" i="1" cap="small" dirty="0">
                <a:solidFill>
                  <a:schemeClr val="tx1"/>
                </a:solidFill>
              </a:rPr>
              <a:t>Lord</a:t>
            </a:r>
            <a:r>
              <a:rPr lang="en-US" sz="3200" b="1" i="1" dirty="0">
                <a:solidFill>
                  <a:schemeClr val="tx1"/>
                </a:solidFill>
              </a:rPr>
              <a:t> of hosts will accomplish this.</a:t>
            </a:r>
          </a:p>
        </p:txBody>
      </p:sp>
    </p:spTree>
    <p:extLst>
      <p:ext uri="{BB962C8B-B14F-4D97-AF65-F5344CB8AC3E}">
        <p14:creationId xmlns:p14="http://schemas.microsoft.com/office/powerpoint/2010/main" val="3299765103"/>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76605" y="3508045"/>
            <a:ext cx="11635116"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u="sng" dirty="0">
              <a:solidFill>
                <a:schemeClr val="tx1"/>
              </a:solidFill>
            </a:endParaRPr>
          </a:p>
          <a:p>
            <a:endParaRPr lang="en-US" sz="4000" b="1" u="sng" dirty="0">
              <a:solidFill>
                <a:schemeClr val="tx1"/>
              </a:solidFill>
            </a:endParaRPr>
          </a:p>
          <a:p>
            <a:r>
              <a:rPr lang="en-US" sz="3200" b="1" dirty="0">
                <a:solidFill>
                  <a:srgbClr val="FFC000"/>
                </a:solidFill>
              </a:rPr>
              <a:t>•</a:t>
            </a:r>
            <a:r>
              <a:rPr lang="en-US" sz="3200" b="1" i="1" dirty="0">
                <a:solidFill>
                  <a:srgbClr val="FFC000"/>
                </a:solidFill>
              </a:rPr>
              <a:t>Wonderful Counselor, </a:t>
            </a:r>
            <a:r>
              <a:rPr lang="en-US" sz="3200" b="1" i="1" dirty="0">
                <a:solidFill>
                  <a:schemeClr val="tx1"/>
                </a:solidFill>
              </a:rPr>
              <a:t>Mighty God, Eternal Father, Prince of Peace.</a:t>
            </a:r>
            <a:r>
              <a:rPr lang="en-US" sz="3200" b="1" i="1" baseline="30000" dirty="0">
                <a:solidFill>
                  <a:schemeClr val="tx1"/>
                </a:solidFill>
              </a:rPr>
              <a:t> </a:t>
            </a:r>
          </a:p>
          <a:p>
            <a:r>
              <a:rPr lang="en-US" sz="4800" b="1" i="1" baseline="30000" dirty="0">
                <a:solidFill>
                  <a:srgbClr val="FFC000"/>
                </a:solidFill>
              </a:rPr>
              <a:t>PELE</a:t>
            </a:r>
            <a:r>
              <a:rPr lang="en-US" sz="4800" b="1" i="1" baseline="30000" dirty="0">
                <a:solidFill>
                  <a:schemeClr val="tx1"/>
                </a:solidFill>
              </a:rPr>
              <a:t>: Wonderful</a:t>
            </a:r>
            <a:r>
              <a:rPr lang="en-US" sz="4800" b="1" i="1" baseline="30000" dirty="0">
                <a:solidFill>
                  <a:srgbClr val="FFC000"/>
                </a:solidFill>
              </a:rPr>
              <a:t>. ONLY USED OF GOD, NEVER OF MAN</a:t>
            </a:r>
            <a:endParaRPr lang="en-US" sz="4800" b="1" i="1" dirty="0">
              <a:solidFill>
                <a:srgbClr val="FFC000"/>
              </a:solidFill>
            </a:endParaRPr>
          </a:p>
        </p:txBody>
      </p:sp>
      <p:pic>
        <p:nvPicPr>
          <p:cNvPr id="5" name="Picture 4" descr="Text&#10;&#10;Description automatically generated">
            <a:extLst>
              <a:ext uri="{FF2B5EF4-FFF2-40B4-BE49-F238E27FC236}">
                <a16:creationId xmlns:a16="http://schemas.microsoft.com/office/drawing/2014/main" id="{0C86E157-66E7-E822-5E67-362DF21457FF}"/>
              </a:ext>
            </a:extLst>
          </p:cNvPr>
          <p:cNvPicPr>
            <a:picLocks noChangeAspect="1"/>
          </p:cNvPicPr>
          <p:nvPr/>
        </p:nvPicPr>
        <p:blipFill rotWithShape="1">
          <a:blip r:embed="rId2"/>
          <a:srcRect l="15552" t="44594" r="10479" b="33784"/>
          <a:stretch/>
        </p:blipFill>
        <p:spPr>
          <a:xfrm>
            <a:off x="80279" y="4096768"/>
            <a:ext cx="12031442" cy="2637664"/>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20D87634-4D67-0E51-A425-CAE85AD41C10}"/>
                  </a:ext>
                </a:extLst>
              </p14:cNvPr>
              <p14:cNvContentPartPr/>
              <p14:nvPr/>
            </p14:nvContentPartPr>
            <p14:xfrm>
              <a:off x="9731374" y="4860652"/>
              <a:ext cx="2114640" cy="40320"/>
            </p14:xfrm>
          </p:contentPart>
        </mc:Choice>
        <mc:Fallback xmlns="">
          <p:pic>
            <p:nvPicPr>
              <p:cNvPr id="6" name="Ink 5">
                <a:extLst>
                  <a:ext uri="{FF2B5EF4-FFF2-40B4-BE49-F238E27FC236}">
                    <a16:creationId xmlns:a16="http://schemas.microsoft.com/office/drawing/2014/main" id="{20D87634-4D67-0E51-A425-CAE85AD41C10}"/>
                  </a:ext>
                </a:extLst>
              </p:cNvPr>
              <p:cNvPicPr/>
              <p:nvPr/>
            </p:nvPicPr>
            <p:blipFill>
              <a:blip r:embed="rId4"/>
              <a:stretch>
                <a:fillRect/>
              </a:stretch>
            </p:blipFill>
            <p:spPr>
              <a:xfrm>
                <a:off x="9677374" y="4752652"/>
                <a:ext cx="222228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532CCA65-B13C-FA64-DAF8-40B35C546987}"/>
                  </a:ext>
                </a:extLst>
              </p14:cNvPr>
              <p14:cNvContentPartPr/>
              <p14:nvPr/>
            </p14:nvContentPartPr>
            <p14:xfrm>
              <a:off x="258334" y="5598652"/>
              <a:ext cx="4428360" cy="61200"/>
            </p14:xfrm>
          </p:contentPart>
        </mc:Choice>
        <mc:Fallback xmlns="">
          <p:pic>
            <p:nvPicPr>
              <p:cNvPr id="7" name="Ink 6">
                <a:extLst>
                  <a:ext uri="{FF2B5EF4-FFF2-40B4-BE49-F238E27FC236}">
                    <a16:creationId xmlns:a16="http://schemas.microsoft.com/office/drawing/2014/main" id="{532CCA65-B13C-FA64-DAF8-40B35C546987}"/>
                  </a:ext>
                </a:extLst>
              </p:cNvPr>
              <p:cNvPicPr/>
              <p:nvPr/>
            </p:nvPicPr>
            <p:blipFill>
              <a:blip r:embed="rId6"/>
              <a:stretch>
                <a:fillRect/>
              </a:stretch>
            </p:blipFill>
            <p:spPr>
              <a:xfrm>
                <a:off x="204694" y="5491012"/>
                <a:ext cx="4536000" cy="276840"/>
              </a:xfrm>
              <a:prstGeom prst="rect">
                <a:avLst/>
              </a:prstGeom>
            </p:spPr>
          </p:pic>
        </mc:Fallback>
      </mc:AlternateContent>
    </p:spTree>
    <p:extLst>
      <p:ext uri="{BB962C8B-B14F-4D97-AF65-F5344CB8AC3E}">
        <p14:creationId xmlns:p14="http://schemas.microsoft.com/office/powerpoint/2010/main" val="3474049343"/>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62147" y="5051048"/>
            <a:ext cx="11511550"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800" b="1" u="sng" dirty="0">
              <a:solidFill>
                <a:srgbClr val="FFC000"/>
              </a:solidFill>
            </a:endParaRPr>
          </a:p>
          <a:p>
            <a:endParaRPr lang="en-US" sz="4800" b="1" u="sng" dirty="0">
              <a:solidFill>
                <a:srgbClr val="FFC000"/>
              </a:solidFill>
            </a:endParaRPr>
          </a:p>
          <a:p>
            <a:r>
              <a:rPr lang="en-US" sz="4000" b="1" u="sng" dirty="0">
                <a:solidFill>
                  <a:srgbClr val="FFC000"/>
                </a:solidFill>
              </a:rPr>
              <a:t>8</a:t>
            </a:r>
            <a:r>
              <a:rPr lang="en-US" sz="4000" b="1" u="sng" dirty="0">
                <a:solidFill>
                  <a:srgbClr val="FFFFFF"/>
                </a:solidFill>
              </a:rPr>
              <a:t>: JEWISH PEOPLE </a:t>
            </a:r>
            <a:r>
              <a:rPr lang="en-US" sz="4000" b="1" u="sng" dirty="0">
                <a:solidFill>
                  <a:srgbClr val="FFC000"/>
                </a:solidFill>
              </a:rPr>
              <a:t>BELIEVE THAT ALL GENTILES ARE CHRISTIANS</a:t>
            </a:r>
          </a:p>
          <a:p>
            <a:r>
              <a:rPr lang="en-US" sz="4000" b="1" dirty="0">
                <a:solidFill>
                  <a:schemeClr val="tx1"/>
                </a:solidFill>
              </a:rPr>
              <a:t>• To a Jewish person, whoever is not Jewish is Christian. A Gentile and a Christian means the same thing.</a:t>
            </a:r>
          </a:p>
        </p:txBody>
      </p:sp>
    </p:spTree>
    <p:extLst>
      <p:ext uri="{BB962C8B-B14F-4D97-AF65-F5344CB8AC3E}">
        <p14:creationId xmlns:p14="http://schemas.microsoft.com/office/powerpoint/2010/main" val="240792481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62147" y="5051048"/>
            <a:ext cx="11927562"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solidFill>
                <a:schemeClr val="tx1"/>
              </a:solidFill>
            </a:endParaRPr>
          </a:p>
        </p:txBody>
      </p:sp>
      <p:sp>
        <p:nvSpPr>
          <p:cNvPr id="5" name="TextBox 4">
            <a:extLst>
              <a:ext uri="{FF2B5EF4-FFF2-40B4-BE49-F238E27FC236}">
                <a16:creationId xmlns:a16="http://schemas.microsoft.com/office/drawing/2014/main" id="{CF8B309C-204E-787B-F63E-ECE0E53AB905}"/>
              </a:ext>
            </a:extLst>
          </p:cNvPr>
          <p:cNvSpPr txBox="1"/>
          <p:nvPr/>
        </p:nvSpPr>
        <p:spPr>
          <a:xfrm>
            <a:off x="462147" y="2209546"/>
            <a:ext cx="7849630" cy="769441"/>
          </a:xfrm>
          <a:prstGeom prst="rect">
            <a:avLst/>
          </a:prstGeom>
          <a:noFill/>
        </p:spPr>
        <p:txBody>
          <a:bodyPr wrap="square">
            <a:spAutoFit/>
          </a:bodyPr>
          <a:lstStyle/>
          <a:p>
            <a:r>
              <a:rPr lang="en-US" sz="4400" b="1" dirty="0">
                <a:solidFill>
                  <a:srgbClr val="FFFFFF"/>
                </a:solidFill>
              </a:rPr>
              <a:t>FOLLOWING THAT LOGIC:</a:t>
            </a:r>
            <a:endParaRPr lang="en-US" sz="4400" b="1" dirty="0">
              <a:solidFill>
                <a:schemeClr val="tx1"/>
              </a:solidFill>
            </a:endParaRPr>
          </a:p>
        </p:txBody>
      </p:sp>
    </p:spTree>
    <p:extLst>
      <p:ext uri="{BB962C8B-B14F-4D97-AF65-F5344CB8AC3E}">
        <p14:creationId xmlns:p14="http://schemas.microsoft.com/office/powerpoint/2010/main" val="1743275499"/>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62147" y="5051048"/>
            <a:ext cx="11927562"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solidFill>
                <a:schemeClr val="tx1"/>
              </a:solidFill>
            </a:endParaRPr>
          </a:p>
        </p:txBody>
      </p:sp>
      <p:sp>
        <p:nvSpPr>
          <p:cNvPr id="5" name="TextBox 4">
            <a:extLst>
              <a:ext uri="{FF2B5EF4-FFF2-40B4-BE49-F238E27FC236}">
                <a16:creationId xmlns:a16="http://schemas.microsoft.com/office/drawing/2014/main" id="{CF8B309C-204E-787B-F63E-ECE0E53AB905}"/>
              </a:ext>
            </a:extLst>
          </p:cNvPr>
          <p:cNvSpPr txBox="1"/>
          <p:nvPr/>
        </p:nvSpPr>
        <p:spPr>
          <a:xfrm>
            <a:off x="462147" y="2209546"/>
            <a:ext cx="7849630" cy="769441"/>
          </a:xfrm>
          <a:prstGeom prst="rect">
            <a:avLst/>
          </a:prstGeom>
          <a:noFill/>
        </p:spPr>
        <p:txBody>
          <a:bodyPr wrap="square">
            <a:spAutoFit/>
          </a:bodyPr>
          <a:lstStyle/>
          <a:p>
            <a:r>
              <a:rPr lang="en-US" sz="4400" b="1" dirty="0">
                <a:solidFill>
                  <a:srgbClr val="FFFFFF"/>
                </a:solidFill>
              </a:rPr>
              <a:t>FOLLOWING THAT LOGIC:</a:t>
            </a:r>
            <a:endParaRPr lang="en-US" sz="4400" b="1" dirty="0">
              <a:solidFill>
                <a:schemeClr val="tx1"/>
              </a:solidFill>
            </a:endParaRPr>
          </a:p>
        </p:txBody>
      </p:sp>
      <p:pic>
        <p:nvPicPr>
          <p:cNvPr id="7" name="Picture 6">
            <a:extLst>
              <a:ext uri="{FF2B5EF4-FFF2-40B4-BE49-F238E27FC236}">
                <a16:creationId xmlns:a16="http://schemas.microsoft.com/office/drawing/2014/main" id="{F04EC2C5-C35B-3D51-9000-FE417C243D6E}"/>
              </a:ext>
            </a:extLst>
          </p:cNvPr>
          <p:cNvPicPr>
            <a:picLocks noChangeAspect="1"/>
          </p:cNvPicPr>
          <p:nvPr/>
        </p:nvPicPr>
        <p:blipFill rotWithShape="1">
          <a:blip r:embed="rId2"/>
          <a:srcRect l="29291" r="34527"/>
          <a:stretch/>
        </p:blipFill>
        <p:spPr>
          <a:xfrm>
            <a:off x="561830" y="3002900"/>
            <a:ext cx="2329396" cy="3621330"/>
          </a:xfrm>
          <a:prstGeom prst="rect">
            <a:avLst/>
          </a:prstGeom>
        </p:spPr>
      </p:pic>
    </p:spTree>
    <p:extLst>
      <p:ext uri="{BB962C8B-B14F-4D97-AF65-F5344CB8AC3E}">
        <p14:creationId xmlns:p14="http://schemas.microsoft.com/office/powerpoint/2010/main" val="226533897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62147" y="5051048"/>
            <a:ext cx="11927562"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solidFill>
                <a:schemeClr val="tx1"/>
              </a:solidFill>
            </a:endParaRPr>
          </a:p>
        </p:txBody>
      </p:sp>
      <p:sp>
        <p:nvSpPr>
          <p:cNvPr id="5" name="TextBox 4">
            <a:extLst>
              <a:ext uri="{FF2B5EF4-FFF2-40B4-BE49-F238E27FC236}">
                <a16:creationId xmlns:a16="http://schemas.microsoft.com/office/drawing/2014/main" id="{CF8B309C-204E-787B-F63E-ECE0E53AB905}"/>
              </a:ext>
            </a:extLst>
          </p:cNvPr>
          <p:cNvSpPr txBox="1"/>
          <p:nvPr/>
        </p:nvSpPr>
        <p:spPr>
          <a:xfrm>
            <a:off x="462147" y="2209546"/>
            <a:ext cx="7849630" cy="769441"/>
          </a:xfrm>
          <a:prstGeom prst="rect">
            <a:avLst/>
          </a:prstGeom>
          <a:noFill/>
        </p:spPr>
        <p:txBody>
          <a:bodyPr wrap="square">
            <a:spAutoFit/>
          </a:bodyPr>
          <a:lstStyle/>
          <a:p>
            <a:r>
              <a:rPr lang="en-US" sz="4400" b="1" dirty="0">
                <a:solidFill>
                  <a:srgbClr val="FFFFFF"/>
                </a:solidFill>
              </a:rPr>
              <a:t>FOLLOWING THAT LOGIC:</a:t>
            </a:r>
            <a:endParaRPr lang="en-US" sz="4400" b="1" dirty="0">
              <a:solidFill>
                <a:schemeClr val="tx1"/>
              </a:solidFill>
            </a:endParaRPr>
          </a:p>
        </p:txBody>
      </p:sp>
      <p:pic>
        <p:nvPicPr>
          <p:cNvPr id="7" name="Picture 6">
            <a:extLst>
              <a:ext uri="{FF2B5EF4-FFF2-40B4-BE49-F238E27FC236}">
                <a16:creationId xmlns:a16="http://schemas.microsoft.com/office/drawing/2014/main" id="{F04EC2C5-C35B-3D51-9000-FE417C243D6E}"/>
              </a:ext>
            </a:extLst>
          </p:cNvPr>
          <p:cNvPicPr>
            <a:picLocks noChangeAspect="1"/>
          </p:cNvPicPr>
          <p:nvPr/>
        </p:nvPicPr>
        <p:blipFill rotWithShape="1">
          <a:blip r:embed="rId2"/>
          <a:srcRect l="29291" r="34527"/>
          <a:stretch/>
        </p:blipFill>
        <p:spPr>
          <a:xfrm>
            <a:off x="561830" y="3002900"/>
            <a:ext cx="2329396" cy="3621330"/>
          </a:xfrm>
          <a:prstGeom prst="rect">
            <a:avLst/>
          </a:prstGeom>
        </p:spPr>
      </p:pic>
      <p:pic>
        <p:nvPicPr>
          <p:cNvPr id="9" name="Picture 8" descr="A person wearing a white robe&#10;&#10;Description automatically generated with low confidence">
            <a:extLst>
              <a:ext uri="{FF2B5EF4-FFF2-40B4-BE49-F238E27FC236}">
                <a16:creationId xmlns:a16="http://schemas.microsoft.com/office/drawing/2014/main" id="{73569723-91B5-B36C-0214-BE567F55B432}"/>
              </a:ext>
            </a:extLst>
          </p:cNvPr>
          <p:cNvPicPr>
            <a:picLocks noChangeAspect="1"/>
          </p:cNvPicPr>
          <p:nvPr/>
        </p:nvPicPr>
        <p:blipFill rotWithShape="1">
          <a:blip r:embed="rId3"/>
          <a:srcRect l="23413" r="33223"/>
          <a:stretch/>
        </p:blipFill>
        <p:spPr>
          <a:xfrm>
            <a:off x="3249826" y="3010604"/>
            <a:ext cx="2355495" cy="3621329"/>
          </a:xfrm>
          <a:prstGeom prst="rect">
            <a:avLst/>
          </a:prstGeom>
        </p:spPr>
      </p:pic>
    </p:spTree>
    <p:extLst>
      <p:ext uri="{BB962C8B-B14F-4D97-AF65-F5344CB8AC3E}">
        <p14:creationId xmlns:p14="http://schemas.microsoft.com/office/powerpoint/2010/main" val="3528442776"/>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62147" y="5051048"/>
            <a:ext cx="11927562"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solidFill>
                <a:schemeClr val="tx1"/>
              </a:solidFill>
            </a:endParaRPr>
          </a:p>
        </p:txBody>
      </p:sp>
      <p:sp>
        <p:nvSpPr>
          <p:cNvPr id="5" name="TextBox 4">
            <a:extLst>
              <a:ext uri="{FF2B5EF4-FFF2-40B4-BE49-F238E27FC236}">
                <a16:creationId xmlns:a16="http://schemas.microsoft.com/office/drawing/2014/main" id="{CF8B309C-204E-787B-F63E-ECE0E53AB905}"/>
              </a:ext>
            </a:extLst>
          </p:cNvPr>
          <p:cNvSpPr txBox="1"/>
          <p:nvPr/>
        </p:nvSpPr>
        <p:spPr>
          <a:xfrm>
            <a:off x="462147" y="2209546"/>
            <a:ext cx="7849630" cy="769441"/>
          </a:xfrm>
          <a:prstGeom prst="rect">
            <a:avLst/>
          </a:prstGeom>
          <a:noFill/>
        </p:spPr>
        <p:txBody>
          <a:bodyPr wrap="square">
            <a:spAutoFit/>
          </a:bodyPr>
          <a:lstStyle/>
          <a:p>
            <a:r>
              <a:rPr lang="en-US" sz="4400" b="1" dirty="0">
                <a:solidFill>
                  <a:srgbClr val="FFFFFF"/>
                </a:solidFill>
              </a:rPr>
              <a:t>FOLLOWING THAT LOGIC:</a:t>
            </a:r>
            <a:endParaRPr lang="en-US" sz="4400" b="1" dirty="0">
              <a:solidFill>
                <a:schemeClr val="tx1"/>
              </a:solidFill>
            </a:endParaRPr>
          </a:p>
        </p:txBody>
      </p:sp>
      <p:pic>
        <p:nvPicPr>
          <p:cNvPr id="7" name="Picture 6">
            <a:extLst>
              <a:ext uri="{FF2B5EF4-FFF2-40B4-BE49-F238E27FC236}">
                <a16:creationId xmlns:a16="http://schemas.microsoft.com/office/drawing/2014/main" id="{F04EC2C5-C35B-3D51-9000-FE417C243D6E}"/>
              </a:ext>
            </a:extLst>
          </p:cNvPr>
          <p:cNvPicPr>
            <a:picLocks noChangeAspect="1"/>
          </p:cNvPicPr>
          <p:nvPr/>
        </p:nvPicPr>
        <p:blipFill rotWithShape="1">
          <a:blip r:embed="rId2"/>
          <a:srcRect l="29291" r="34527"/>
          <a:stretch/>
        </p:blipFill>
        <p:spPr>
          <a:xfrm>
            <a:off x="561830" y="3002900"/>
            <a:ext cx="2329396" cy="3621330"/>
          </a:xfrm>
          <a:prstGeom prst="rect">
            <a:avLst/>
          </a:prstGeom>
        </p:spPr>
      </p:pic>
      <p:pic>
        <p:nvPicPr>
          <p:cNvPr id="9" name="Picture 8" descr="A person wearing a white robe&#10;&#10;Description automatically generated with low confidence">
            <a:extLst>
              <a:ext uri="{FF2B5EF4-FFF2-40B4-BE49-F238E27FC236}">
                <a16:creationId xmlns:a16="http://schemas.microsoft.com/office/drawing/2014/main" id="{73569723-91B5-B36C-0214-BE567F55B432}"/>
              </a:ext>
            </a:extLst>
          </p:cNvPr>
          <p:cNvPicPr>
            <a:picLocks noChangeAspect="1"/>
          </p:cNvPicPr>
          <p:nvPr/>
        </p:nvPicPr>
        <p:blipFill rotWithShape="1">
          <a:blip r:embed="rId3"/>
          <a:srcRect l="23413" r="33223"/>
          <a:stretch/>
        </p:blipFill>
        <p:spPr>
          <a:xfrm>
            <a:off x="3249826" y="3010604"/>
            <a:ext cx="2355495" cy="3621329"/>
          </a:xfrm>
          <a:prstGeom prst="rect">
            <a:avLst/>
          </a:prstGeom>
        </p:spPr>
      </p:pic>
      <p:pic>
        <p:nvPicPr>
          <p:cNvPr id="11" name="Picture 10" descr="A person in a suit&#10;&#10;Description automatically generated with low confidence">
            <a:extLst>
              <a:ext uri="{FF2B5EF4-FFF2-40B4-BE49-F238E27FC236}">
                <a16:creationId xmlns:a16="http://schemas.microsoft.com/office/drawing/2014/main" id="{EA7231BC-A96C-85CC-0898-AB9515FC5407}"/>
              </a:ext>
            </a:extLst>
          </p:cNvPr>
          <p:cNvPicPr>
            <a:picLocks noChangeAspect="1"/>
          </p:cNvPicPr>
          <p:nvPr/>
        </p:nvPicPr>
        <p:blipFill rotWithShape="1">
          <a:blip r:embed="rId4"/>
          <a:srcRect l="8278" r="10160"/>
          <a:stretch/>
        </p:blipFill>
        <p:spPr>
          <a:xfrm>
            <a:off x="5948243" y="3002900"/>
            <a:ext cx="2355496" cy="3621330"/>
          </a:xfrm>
          <a:prstGeom prst="rect">
            <a:avLst/>
          </a:prstGeom>
        </p:spPr>
      </p:pic>
    </p:spTree>
    <p:extLst>
      <p:ext uri="{BB962C8B-B14F-4D97-AF65-F5344CB8AC3E}">
        <p14:creationId xmlns:p14="http://schemas.microsoft.com/office/powerpoint/2010/main" val="1642632888"/>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62147" y="5051048"/>
            <a:ext cx="11927562"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solidFill>
                <a:schemeClr val="tx1"/>
              </a:solidFill>
            </a:endParaRPr>
          </a:p>
        </p:txBody>
      </p:sp>
      <p:sp>
        <p:nvSpPr>
          <p:cNvPr id="5" name="TextBox 4">
            <a:extLst>
              <a:ext uri="{FF2B5EF4-FFF2-40B4-BE49-F238E27FC236}">
                <a16:creationId xmlns:a16="http://schemas.microsoft.com/office/drawing/2014/main" id="{CF8B309C-204E-787B-F63E-ECE0E53AB905}"/>
              </a:ext>
            </a:extLst>
          </p:cNvPr>
          <p:cNvSpPr txBox="1"/>
          <p:nvPr/>
        </p:nvSpPr>
        <p:spPr>
          <a:xfrm>
            <a:off x="462147" y="2209546"/>
            <a:ext cx="7849630" cy="769441"/>
          </a:xfrm>
          <a:prstGeom prst="rect">
            <a:avLst/>
          </a:prstGeom>
          <a:noFill/>
        </p:spPr>
        <p:txBody>
          <a:bodyPr wrap="square">
            <a:spAutoFit/>
          </a:bodyPr>
          <a:lstStyle/>
          <a:p>
            <a:r>
              <a:rPr lang="en-US" sz="4400" b="1" dirty="0">
                <a:solidFill>
                  <a:srgbClr val="FFFFFF"/>
                </a:solidFill>
              </a:rPr>
              <a:t>FOLLOWING THAT LOGIC:</a:t>
            </a:r>
            <a:endParaRPr lang="en-US" sz="4400" b="1" dirty="0">
              <a:solidFill>
                <a:schemeClr val="tx1"/>
              </a:solidFill>
            </a:endParaRPr>
          </a:p>
        </p:txBody>
      </p:sp>
      <p:pic>
        <p:nvPicPr>
          <p:cNvPr id="7" name="Picture 6">
            <a:extLst>
              <a:ext uri="{FF2B5EF4-FFF2-40B4-BE49-F238E27FC236}">
                <a16:creationId xmlns:a16="http://schemas.microsoft.com/office/drawing/2014/main" id="{F04EC2C5-C35B-3D51-9000-FE417C243D6E}"/>
              </a:ext>
            </a:extLst>
          </p:cNvPr>
          <p:cNvPicPr>
            <a:picLocks noChangeAspect="1"/>
          </p:cNvPicPr>
          <p:nvPr/>
        </p:nvPicPr>
        <p:blipFill rotWithShape="1">
          <a:blip r:embed="rId2"/>
          <a:srcRect l="29291" r="34527"/>
          <a:stretch/>
        </p:blipFill>
        <p:spPr>
          <a:xfrm>
            <a:off x="561830" y="3002900"/>
            <a:ext cx="2329396" cy="3621330"/>
          </a:xfrm>
          <a:prstGeom prst="rect">
            <a:avLst/>
          </a:prstGeom>
        </p:spPr>
      </p:pic>
      <p:pic>
        <p:nvPicPr>
          <p:cNvPr id="9" name="Picture 8" descr="A person wearing a white robe&#10;&#10;Description automatically generated with low confidence">
            <a:extLst>
              <a:ext uri="{FF2B5EF4-FFF2-40B4-BE49-F238E27FC236}">
                <a16:creationId xmlns:a16="http://schemas.microsoft.com/office/drawing/2014/main" id="{73569723-91B5-B36C-0214-BE567F55B432}"/>
              </a:ext>
            </a:extLst>
          </p:cNvPr>
          <p:cNvPicPr>
            <a:picLocks noChangeAspect="1"/>
          </p:cNvPicPr>
          <p:nvPr/>
        </p:nvPicPr>
        <p:blipFill rotWithShape="1">
          <a:blip r:embed="rId3"/>
          <a:srcRect l="23413" r="33223"/>
          <a:stretch/>
        </p:blipFill>
        <p:spPr>
          <a:xfrm>
            <a:off x="3249826" y="3010604"/>
            <a:ext cx="2355495" cy="3621329"/>
          </a:xfrm>
          <a:prstGeom prst="rect">
            <a:avLst/>
          </a:prstGeom>
        </p:spPr>
      </p:pic>
      <p:pic>
        <p:nvPicPr>
          <p:cNvPr id="11" name="Picture 10" descr="A person in a suit&#10;&#10;Description automatically generated with low confidence">
            <a:extLst>
              <a:ext uri="{FF2B5EF4-FFF2-40B4-BE49-F238E27FC236}">
                <a16:creationId xmlns:a16="http://schemas.microsoft.com/office/drawing/2014/main" id="{EA7231BC-A96C-85CC-0898-AB9515FC5407}"/>
              </a:ext>
            </a:extLst>
          </p:cNvPr>
          <p:cNvPicPr>
            <a:picLocks noChangeAspect="1"/>
          </p:cNvPicPr>
          <p:nvPr/>
        </p:nvPicPr>
        <p:blipFill rotWithShape="1">
          <a:blip r:embed="rId4"/>
          <a:srcRect l="8278" r="10160"/>
          <a:stretch/>
        </p:blipFill>
        <p:spPr>
          <a:xfrm>
            <a:off x="5948243" y="3002900"/>
            <a:ext cx="2355496" cy="3621330"/>
          </a:xfrm>
          <a:prstGeom prst="rect">
            <a:avLst/>
          </a:prstGeom>
        </p:spPr>
      </p:pic>
      <p:sp>
        <p:nvSpPr>
          <p:cNvPr id="12" name="TextBox 11">
            <a:extLst>
              <a:ext uri="{FF2B5EF4-FFF2-40B4-BE49-F238E27FC236}">
                <a16:creationId xmlns:a16="http://schemas.microsoft.com/office/drawing/2014/main" id="{2040490A-AACA-BD39-0AD1-332A0A80D447}"/>
              </a:ext>
            </a:extLst>
          </p:cNvPr>
          <p:cNvSpPr txBox="1"/>
          <p:nvPr/>
        </p:nvSpPr>
        <p:spPr>
          <a:xfrm>
            <a:off x="8769592" y="3277373"/>
            <a:ext cx="3154263" cy="2800767"/>
          </a:xfrm>
          <a:prstGeom prst="rect">
            <a:avLst/>
          </a:prstGeom>
          <a:noFill/>
        </p:spPr>
        <p:txBody>
          <a:bodyPr wrap="square">
            <a:spAutoFit/>
          </a:bodyPr>
          <a:lstStyle/>
          <a:p>
            <a:r>
              <a:rPr lang="en-US" sz="4400" b="1" dirty="0">
                <a:solidFill>
                  <a:srgbClr val="FFC000"/>
                </a:solidFill>
              </a:rPr>
              <a:t>These</a:t>
            </a:r>
          </a:p>
          <a:p>
            <a:r>
              <a:rPr lang="en-US" sz="4400" b="1" dirty="0">
                <a:solidFill>
                  <a:srgbClr val="FFC000"/>
                </a:solidFill>
              </a:rPr>
              <a:t>Three men</a:t>
            </a:r>
          </a:p>
          <a:p>
            <a:r>
              <a:rPr lang="en-US" sz="4400" b="1" dirty="0">
                <a:solidFill>
                  <a:srgbClr val="FFC000"/>
                </a:solidFill>
              </a:rPr>
              <a:t>Are all</a:t>
            </a:r>
          </a:p>
          <a:p>
            <a:r>
              <a:rPr lang="en-US" sz="4400" b="1" dirty="0">
                <a:solidFill>
                  <a:srgbClr val="FFC000"/>
                </a:solidFill>
              </a:rPr>
              <a:t>Christians.</a:t>
            </a:r>
          </a:p>
        </p:txBody>
      </p:sp>
    </p:spTree>
    <p:extLst>
      <p:ext uri="{BB962C8B-B14F-4D97-AF65-F5344CB8AC3E}">
        <p14:creationId xmlns:p14="http://schemas.microsoft.com/office/powerpoint/2010/main" val="1645820031"/>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51435" y="4906138"/>
            <a:ext cx="11511550"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800" b="1" u="sng" dirty="0">
              <a:solidFill>
                <a:srgbClr val="FFC000"/>
              </a:solidFill>
            </a:endParaRPr>
          </a:p>
          <a:p>
            <a:endParaRPr lang="en-US" sz="4800" b="1" u="sng" dirty="0">
              <a:solidFill>
                <a:srgbClr val="FFC000"/>
              </a:solidFill>
            </a:endParaRPr>
          </a:p>
          <a:p>
            <a:r>
              <a:rPr lang="en-US" sz="4000" b="1" u="sng" dirty="0">
                <a:solidFill>
                  <a:srgbClr val="FFC000"/>
                </a:solidFill>
              </a:rPr>
              <a:t>9</a:t>
            </a:r>
            <a:r>
              <a:rPr lang="en-US" sz="4000" b="1" u="sng" dirty="0">
                <a:solidFill>
                  <a:srgbClr val="FFFFFF"/>
                </a:solidFill>
              </a:rPr>
              <a:t>: JEWISH PEOPLE </a:t>
            </a:r>
            <a:r>
              <a:rPr lang="en-US" sz="4000" b="1" u="sng" dirty="0">
                <a:solidFill>
                  <a:srgbClr val="FFC000"/>
                </a:solidFill>
              </a:rPr>
              <a:t>CONFUSE </a:t>
            </a:r>
          </a:p>
          <a:p>
            <a:r>
              <a:rPr lang="en-US" sz="4000" b="1" u="sng" dirty="0">
                <a:solidFill>
                  <a:srgbClr val="FFC000"/>
                </a:solidFill>
              </a:rPr>
              <a:t>JEWISHNESS AND JUDAISM</a:t>
            </a:r>
          </a:p>
          <a:p>
            <a:r>
              <a:rPr lang="en-US" sz="4000" b="1" dirty="0">
                <a:solidFill>
                  <a:schemeClr val="tx1"/>
                </a:solidFill>
              </a:rPr>
              <a:t>• </a:t>
            </a:r>
            <a:r>
              <a:rPr lang="en-US" sz="4000" b="1" dirty="0">
                <a:solidFill>
                  <a:srgbClr val="FFC000"/>
                </a:solidFill>
              </a:rPr>
              <a:t>JEWISHNESS: </a:t>
            </a:r>
            <a:r>
              <a:rPr lang="en-US" sz="4000" b="1" dirty="0">
                <a:solidFill>
                  <a:schemeClr val="tx1"/>
                </a:solidFill>
              </a:rPr>
              <a:t>An ethnic condition received at birth that nothing can change. Nothing can be done to loose it or gain it.</a:t>
            </a:r>
          </a:p>
        </p:txBody>
      </p:sp>
    </p:spTree>
    <p:extLst>
      <p:ext uri="{BB962C8B-B14F-4D97-AF65-F5344CB8AC3E}">
        <p14:creationId xmlns:p14="http://schemas.microsoft.com/office/powerpoint/2010/main" val="236479697"/>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63791" y="5526784"/>
            <a:ext cx="11511550"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800" b="1" u="sng" dirty="0">
              <a:solidFill>
                <a:srgbClr val="FFC000"/>
              </a:solidFill>
            </a:endParaRPr>
          </a:p>
          <a:p>
            <a:endParaRPr lang="en-US" sz="4800" b="1" u="sng" dirty="0">
              <a:solidFill>
                <a:srgbClr val="FFC000"/>
              </a:solidFill>
            </a:endParaRPr>
          </a:p>
          <a:p>
            <a:r>
              <a:rPr lang="en-US" sz="3800" b="1" u="sng" dirty="0">
                <a:solidFill>
                  <a:srgbClr val="FFC000"/>
                </a:solidFill>
              </a:rPr>
              <a:t>9</a:t>
            </a:r>
            <a:r>
              <a:rPr lang="en-US" sz="3800" b="1" u="sng" dirty="0">
                <a:solidFill>
                  <a:srgbClr val="FFFFFF"/>
                </a:solidFill>
              </a:rPr>
              <a:t>: JEWISH PEOPLE </a:t>
            </a:r>
            <a:r>
              <a:rPr lang="en-US" sz="3800" b="1" u="sng" dirty="0">
                <a:solidFill>
                  <a:srgbClr val="FFC000"/>
                </a:solidFill>
              </a:rPr>
              <a:t>CONFUSE JEWISHNESS AND JUDAISM</a:t>
            </a:r>
          </a:p>
          <a:p>
            <a:r>
              <a:rPr lang="en-US" sz="4000" b="1" dirty="0">
                <a:solidFill>
                  <a:schemeClr val="tx1"/>
                </a:solidFill>
              </a:rPr>
              <a:t>• </a:t>
            </a:r>
            <a:r>
              <a:rPr lang="en-US" sz="4000" b="1" dirty="0">
                <a:solidFill>
                  <a:srgbClr val="FFC000"/>
                </a:solidFill>
              </a:rPr>
              <a:t>JUDAISM: </a:t>
            </a:r>
            <a:r>
              <a:rPr lang="en-US" sz="4000" b="1" dirty="0">
                <a:solidFill>
                  <a:schemeClr val="tx1"/>
                </a:solidFill>
              </a:rPr>
              <a:t>Is a religion that can be practiced by anyone, regardless of their Jewish origins. It doesn’t really make one into a Jew, at least, not ethnically.</a:t>
            </a:r>
          </a:p>
        </p:txBody>
      </p:sp>
    </p:spTree>
    <p:extLst>
      <p:ext uri="{BB962C8B-B14F-4D97-AF65-F5344CB8AC3E}">
        <p14:creationId xmlns:p14="http://schemas.microsoft.com/office/powerpoint/2010/main" val="311213506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112D5-F39D-16A4-D1D1-1B063C908990}"/>
              </a:ext>
            </a:extLst>
          </p:cNvPr>
          <p:cNvSpPr>
            <a:spLocks noGrp="1"/>
          </p:cNvSpPr>
          <p:nvPr>
            <p:ph type="ctrTitle"/>
          </p:nvPr>
        </p:nvSpPr>
        <p:spPr>
          <a:xfrm>
            <a:off x="4478434" y="1121233"/>
            <a:ext cx="3634901" cy="1062681"/>
          </a:xfrm>
        </p:spPr>
        <p:txBody>
          <a:bodyPr/>
          <a:lstStyle/>
          <a:p>
            <a:r>
              <a:rPr lang="en-US" sz="4800" b="1" dirty="0">
                <a:solidFill>
                  <a:srgbClr val="FFC000"/>
                </a:solidFill>
              </a:rPr>
              <a:t>KARL </a:t>
            </a:r>
            <a:br>
              <a:rPr lang="en-US" sz="4800" b="1" dirty="0">
                <a:solidFill>
                  <a:srgbClr val="FFC000"/>
                </a:solidFill>
              </a:rPr>
            </a:br>
            <a:r>
              <a:rPr lang="en-US" sz="4800" b="1" dirty="0">
                <a:solidFill>
                  <a:srgbClr val="FFC000"/>
                </a:solidFill>
              </a:rPr>
              <a:t>MARX</a:t>
            </a:r>
          </a:p>
        </p:txBody>
      </p:sp>
      <p:pic>
        <p:nvPicPr>
          <p:cNvPr id="9" name="Picture 8" descr="A person with a white beard sitting in a chair&#10;&#10;Description automatically generated with medium confidence">
            <a:extLst>
              <a:ext uri="{FF2B5EF4-FFF2-40B4-BE49-F238E27FC236}">
                <a16:creationId xmlns:a16="http://schemas.microsoft.com/office/drawing/2014/main" id="{DB57937F-E9AC-1376-7BB2-3C1B33BC8D30}"/>
              </a:ext>
            </a:extLst>
          </p:cNvPr>
          <p:cNvPicPr>
            <a:picLocks noChangeAspect="1"/>
          </p:cNvPicPr>
          <p:nvPr/>
        </p:nvPicPr>
        <p:blipFill>
          <a:blip r:embed="rId2"/>
          <a:stretch>
            <a:fillRect/>
          </a:stretch>
        </p:blipFill>
        <p:spPr>
          <a:xfrm>
            <a:off x="4532364" y="2158113"/>
            <a:ext cx="2433772" cy="3084384"/>
          </a:xfrm>
          <a:prstGeom prst="rect">
            <a:avLst/>
          </a:prstGeom>
        </p:spPr>
      </p:pic>
      <p:sp>
        <p:nvSpPr>
          <p:cNvPr id="10" name="Title 1">
            <a:extLst>
              <a:ext uri="{FF2B5EF4-FFF2-40B4-BE49-F238E27FC236}">
                <a16:creationId xmlns:a16="http://schemas.microsoft.com/office/drawing/2014/main" id="{93360902-49DA-BF17-A104-B7AC9E3AD606}"/>
              </a:ext>
            </a:extLst>
          </p:cNvPr>
          <p:cNvSpPr txBox="1">
            <a:spLocks/>
          </p:cNvSpPr>
          <p:nvPr/>
        </p:nvSpPr>
        <p:spPr bwMode="gray">
          <a:xfrm>
            <a:off x="740890" y="469553"/>
            <a:ext cx="2349799" cy="823582"/>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solidFill>
                  <a:srgbClr val="FFC000"/>
                </a:solidFill>
              </a:rPr>
              <a:t>MOSES</a:t>
            </a:r>
          </a:p>
        </p:txBody>
      </p:sp>
      <p:pic>
        <p:nvPicPr>
          <p:cNvPr id="12" name="Picture 11" descr="A person holding a sword&#10;&#10;Description automatically generated with low confidence">
            <a:extLst>
              <a:ext uri="{FF2B5EF4-FFF2-40B4-BE49-F238E27FC236}">
                <a16:creationId xmlns:a16="http://schemas.microsoft.com/office/drawing/2014/main" id="{5ACA8750-10D1-E5B3-5A95-DF3DEB3B0744}"/>
              </a:ext>
            </a:extLst>
          </p:cNvPr>
          <p:cNvPicPr>
            <a:picLocks noChangeAspect="1"/>
          </p:cNvPicPr>
          <p:nvPr/>
        </p:nvPicPr>
        <p:blipFill>
          <a:blip r:embed="rId3"/>
          <a:stretch>
            <a:fillRect/>
          </a:stretch>
        </p:blipFill>
        <p:spPr>
          <a:xfrm>
            <a:off x="740890" y="1293135"/>
            <a:ext cx="3737544" cy="1947734"/>
          </a:xfrm>
          <a:prstGeom prst="rect">
            <a:avLst/>
          </a:prstGeom>
        </p:spPr>
      </p:pic>
    </p:spTree>
    <p:extLst>
      <p:ext uri="{BB962C8B-B14F-4D97-AF65-F5344CB8AC3E}">
        <p14:creationId xmlns:p14="http://schemas.microsoft.com/office/powerpoint/2010/main" val="4168380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561830" y="4628111"/>
            <a:ext cx="11511550"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6000" b="1" dirty="0">
              <a:solidFill>
                <a:srgbClr val="FFC000"/>
              </a:solidFill>
            </a:endParaRPr>
          </a:p>
          <a:p>
            <a:endParaRPr lang="en-US" sz="6000" b="1" dirty="0">
              <a:solidFill>
                <a:srgbClr val="FFC000"/>
              </a:solidFill>
            </a:endParaRPr>
          </a:p>
          <a:p>
            <a:r>
              <a:rPr lang="en-US" sz="4400" b="1" dirty="0">
                <a:solidFill>
                  <a:schemeClr val="accent1"/>
                </a:solidFill>
              </a:rPr>
              <a:t>Ruth 1:4 </a:t>
            </a:r>
            <a:r>
              <a:rPr lang="en-US" sz="4400" b="1" i="1" dirty="0">
                <a:solidFill>
                  <a:schemeClr val="tx1"/>
                </a:solidFill>
              </a:rPr>
              <a:t>They took for themselves </a:t>
            </a:r>
          </a:p>
          <a:p>
            <a:r>
              <a:rPr lang="en-US" sz="4400" b="1" i="1" dirty="0">
                <a:solidFill>
                  <a:schemeClr val="accent1"/>
                </a:solidFill>
              </a:rPr>
              <a:t>Moabite women </a:t>
            </a:r>
            <a:r>
              <a:rPr lang="en-US" sz="4400" b="1" i="1" dirty="0">
                <a:solidFill>
                  <a:schemeClr val="tx1"/>
                </a:solidFill>
              </a:rPr>
              <a:t>as wives; the name of the one was Orpah and the name of the other </a:t>
            </a:r>
            <a:r>
              <a:rPr lang="en-US" sz="4400" b="1" i="1" dirty="0">
                <a:solidFill>
                  <a:schemeClr val="accent1"/>
                </a:solidFill>
              </a:rPr>
              <a:t>Ruth</a:t>
            </a:r>
            <a:r>
              <a:rPr lang="en-US" sz="4400" b="1" i="1" dirty="0">
                <a:solidFill>
                  <a:schemeClr val="tx1"/>
                </a:solidFill>
              </a:rPr>
              <a:t>.</a:t>
            </a:r>
            <a:endParaRPr lang="en-US" sz="4800" b="1" i="1" dirty="0">
              <a:solidFill>
                <a:schemeClr val="tx1"/>
              </a:solidFill>
            </a:endParaRPr>
          </a:p>
        </p:txBody>
      </p:sp>
    </p:spTree>
    <p:extLst>
      <p:ext uri="{BB962C8B-B14F-4D97-AF65-F5344CB8AC3E}">
        <p14:creationId xmlns:p14="http://schemas.microsoft.com/office/powerpoint/2010/main" val="2884117971"/>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46500" y="5804811"/>
            <a:ext cx="11745500"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800" b="1" dirty="0">
              <a:solidFill>
                <a:srgbClr val="FFC000"/>
              </a:solidFill>
            </a:endParaRPr>
          </a:p>
          <a:p>
            <a:endParaRPr lang="en-US" sz="4800" b="1" dirty="0">
              <a:solidFill>
                <a:srgbClr val="FFC000"/>
              </a:solidFill>
            </a:endParaRPr>
          </a:p>
          <a:p>
            <a:r>
              <a:rPr lang="en-US" b="1" dirty="0">
                <a:solidFill>
                  <a:schemeClr val="accent1"/>
                </a:solidFill>
              </a:rPr>
              <a:t>Ruth 1:16-17 </a:t>
            </a:r>
            <a:r>
              <a:rPr lang="en-US" b="1" i="1" dirty="0">
                <a:solidFill>
                  <a:schemeClr val="tx1"/>
                </a:solidFill>
              </a:rPr>
              <a:t>But Ruth said, “Do not urge me to leave you or turn back from following you; for where you go, I will go, and where you lodge, I will lodge. </a:t>
            </a:r>
            <a:r>
              <a:rPr lang="en-US" b="1" i="1" dirty="0">
                <a:solidFill>
                  <a:schemeClr val="accent1"/>
                </a:solidFill>
              </a:rPr>
              <a:t>Your people shall be my people, and your God, my God. </a:t>
            </a:r>
            <a:r>
              <a:rPr lang="en-US" b="1" i="1" dirty="0">
                <a:solidFill>
                  <a:schemeClr val="tx1"/>
                </a:solidFill>
              </a:rPr>
              <a:t>17 Where you die, I will die, and there I will be buried. Thus may the Lord do to me, and worse, if anything but death parts you and me.” </a:t>
            </a:r>
          </a:p>
        </p:txBody>
      </p:sp>
    </p:spTree>
    <p:extLst>
      <p:ext uri="{BB962C8B-B14F-4D97-AF65-F5344CB8AC3E}">
        <p14:creationId xmlns:p14="http://schemas.microsoft.com/office/powerpoint/2010/main" val="4256281880"/>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322104" y="5974492"/>
            <a:ext cx="11745500"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800" b="1" dirty="0">
              <a:solidFill>
                <a:srgbClr val="FFC000"/>
              </a:solidFill>
            </a:endParaRPr>
          </a:p>
          <a:p>
            <a:endParaRPr lang="en-US" sz="4800" b="1" dirty="0">
              <a:solidFill>
                <a:srgbClr val="FFC000"/>
              </a:solidFill>
            </a:endParaRPr>
          </a:p>
          <a:p>
            <a:r>
              <a:rPr lang="en-US" sz="3200" b="1" dirty="0">
                <a:solidFill>
                  <a:schemeClr val="accent1"/>
                </a:solidFill>
              </a:rPr>
              <a:t>Ruth 1:22 </a:t>
            </a:r>
            <a:r>
              <a:rPr lang="en-US" sz="3200" b="1" i="1" dirty="0">
                <a:solidFill>
                  <a:schemeClr val="tx1"/>
                </a:solidFill>
              </a:rPr>
              <a:t>So Naomi returned, and with her </a:t>
            </a:r>
            <a:r>
              <a:rPr lang="en-US" sz="3200" b="1" i="1" dirty="0">
                <a:solidFill>
                  <a:schemeClr val="accent1"/>
                </a:solidFill>
              </a:rPr>
              <a:t>Ruth the Moabitess</a:t>
            </a:r>
            <a:r>
              <a:rPr lang="en-US" sz="3200" b="1" i="1" dirty="0">
                <a:solidFill>
                  <a:schemeClr val="tx1"/>
                </a:solidFill>
              </a:rPr>
              <a:t>, her daughter-in-law, who returned from the land of Moab. And they came to Bethlehem at the beginning of barley harvest.</a:t>
            </a:r>
          </a:p>
          <a:p>
            <a:r>
              <a:rPr lang="en-US" sz="3200" b="1" dirty="0">
                <a:solidFill>
                  <a:schemeClr val="accent1"/>
                </a:solidFill>
              </a:rPr>
              <a:t>Ruth 4:5 </a:t>
            </a:r>
            <a:r>
              <a:rPr lang="en-US" sz="3200" b="1" i="1" dirty="0">
                <a:solidFill>
                  <a:schemeClr val="tx1"/>
                </a:solidFill>
              </a:rPr>
              <a:t>Then Boaz said, “On the day you buy the field from the hand of Naomi, you must also acquire </a:t>
            </a:r>
            <a:r>
              <a:rPr lang="en-US" sz="3200" b="1" i="1" dirty="0">
                <a:solidFill>
                  <a:schemeClr val="accent1"/>
                </a:solidFill>
              </a:rPr>
              <a:t>Ruth the Moabitess</a:t>
            </a:r>
            <a:r>
              <a:rPr lang="en-US" sz="3200" b="1" i="1" dirty="0">
                <a:solidFill>
                  <a:schemeClr val="tx1"/>
                </a:solidFill>
              </a:rPr>
              <a:t>, the widow of the deceased, in order to raise up the name of the deceased on his inheritance.”</a:t>
            </a:r>
          </a:p>
        </p:txBody>
      </p:sp>
    </p:spTree>
    <p:extLst>
      <p:ext uri="{BB962C8B-B14F-4D97-AF65-F5344CB8AC3E}">
        <p14:creationId xmlns:p14="http://schemas.microsoft.com/office/powerpoint/2010/main" val="331418428"/>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4" name="Title 1">
            <a:extLst>
              <a:ext uri="{FF2B5EF4-FFF2-40B4-BE49-F238E27FC236}">
                <a16:creationId xmlns:a16="http://schemas.microsoft.com/office/drawing/2014/main" id="{FBCE274F-2CAF-958C-430B-64E550203843}"/>
              </a:ext>
            </a:extLst>
          </p:cNvPr>
          <p:cNvSpPr txBox="1">
            <a:spLocks/>
          </p:cNvSpPr>
          <p:nvPr/>
        </p:nvSpPr>
        <p:spPr bwMode="gray">
          <a:xfrm>
            <a:off x="463791" y="5650352"/>
            <a:ext cx="11511550" cy="55605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800" b="1" u="sng" dirty="0">
              <a:solidFill>
                <a:srgbClr val="FFC000"/>
              </a:solidFill>
            </a:endParaRPr>
          </a:p>
          <a:p>
            <a:endParaRPr lang="en-US" sz="4800" b="1" u="sng" dirty="0">
              <a:solidFill>
                <a:srgbClr val="FFC000"/>
              </a:solidFill>
            </a:endParaRPr>
          </a:p>
          <a:p>
            <a:r>
              <a:rPr lang="en-US" sz="3800" b="1" u="sng" dirty="0">
                <a:solidFill>
                  <a:srgbClr val="FFC000"/>
                </a:solidFill>
              </a:rPr>
              <a:t>10</a:t>
            </a:r>
            <a:r>
              <a:rPr lang="en-US" sz="3800" b="1" u="sng" dirty="0">
                <a:solidFill>
                  <a:srgbClr val="FFFFFF"/>
                </a:solidFill>
              </a:rPr>
              <a:t>: MOST JEWISH PEOPLE </a:t>
            </a:r>
            <a:r>
              <a:rPr lang="en-US" sz="3800" b="1" u="sng" dirty="0">
                <a:solidFill>
                  <a:srgbClr val="FFC000"/>
                </a:solidFill>
              </a:rPr>
              <a:t>BELIEVE THAT CHRISTIANS ARE ANTISEMITIC</a:t>
            </a:r>
          </a:p>
          <a:p>
            <a:r>
              <a:rPr lang="en-US" sz="4000" b="1" dirty="0">
                <a:solidFill>
                  <a:schemeClr val="tx1"/>
                </a:solidFill>
              </a:rPr>
              <a:t>• Christianity has a very bad reputation within the global Jewish community.</a:t>
            </a:r>
          </a:p>
          <a:p>
            <a:r>
              <a:rPr lang="en-US" sz="4000" b="1" dirty="0">
                <a:solidFill>
                  <a:schemeClr val="tx1"/>
                </a:solidFill>
              </a:rPr>
              <a:t>• Christians bring baggage when they engage in a dialogue with their Jewish friends </a:t>
            </a:r>
          </a:p>
        </p:txBody>
      </p:sp>
    </p:spTree>
    <p:extLst>
      <p:ext uri="{BB962C8B-B14F-4D97-AF65-F5344CB8AC3E}">
        <p14:creationId xmlns:p14="http://schemas.microsoft.com/office/powerpoint/2010/main" val="3823995033"/>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561830" y="1053189"/>
            <a:ext cx="8761413" cy="898674"/>
          </a:xfrm>
        </p:spPr>
        <p:txBody>
          <a:bodyPr anchor="b">
            <a:normAutofit fontScale="90000"/>
          </a:bodyPr>
          <a:lstStyle/>
          <a:p>
            <a:r>
              <a:rPr lang="en-US" sz="5400" b="1" dirty="0">
                <a:solidFill>
                  <a:srgbClr val="FFFFFF"/>
                </a:solidFill>
              </a:rPr>
              <a:t>TOP TEN BEST-KEPT SECRETS ABOUT THE JEWISH PEOPLE</a:t>
            </a:r>
          </a:p>
        </p:txBody>
      </p:sp>
      <p:sp>
        <p:nvSpPr>
          <p:cNvPr id="5" name="object 4">
            <a:extLst>
              <a:ext uri="{FF2B5EF4-FFF2-40B4-BE49-F238E27FC236}">
                <a16:creationId xmlns:a16="http://schemas.microsoft.com/office/drawing/2014/main" id="{E737FAC9-6A3B-8AF5-A62F-665CAEAB5E1A}"/>
              </a:ext>
            </a:extLst>
          </p:cNvPr>
          <p:cNvSpPr/>
          <p:nvPr/>
        </p:nvSpPr>
        <p:spPr>
          <a:xfrm>
            <a:off x="487688" y="1902435"/>
            <a:ext cx="7352270" cy="4725248"/>
          </a:xfrm>
          <a:prstGeom prst="rect">
            <a:avLst/>
          </a:prstGeom>
          <a:blipFill>
            <a:blip r:embed="rId3" cstate="print"/>
            <a:stretch>
              <a:fillRect/>
            </a:stretch>
          </a:blipFill>
        </p:spPr>
        <p:txBody>
          <a:bodyPr wrap="square" lIns="0" tIns="0" rIns="0" bIns="0" rtlCol="0"/>
          <a:lstStyle/>
          <a:p>
            <a:endParaRPr/>
          </a:p>
        </p:txBody>
      </p:sp>
      <p:sp>
        <p:nvSpPr>
          <p:cNvPr id="3" name="TextBox 2">
            <a:extLst>
              <a:ext uri="{FF2B5EF4-FFF2-40B4-BE49-F238E27FC236}">
                <a16:creationId xmlns:a16="http://schemas.microsoft.com/office/drawing/2014/main" id="{2525C069-3DDF-EDDD-813E-8502771778E9}"/>
              </a:ext>
            </a:extLst>
          </p:cNvPr>
          <p:cNvSpPr txBox="1"/>
          <p:nvPr/>
        </p:nvSpPr>
        <p:spPr>
          <a:xfrm>
            <a:off x="7957751" y="2397211"/>
            <a:ext cx="4234249" cy="3970318"/>
          </a:xfrm>
          <a:prstGeom prst="rect">
            <a:avLst/>
          </a:prstGeom>
          <a:noFill/>
        </p:spPr>
        <p:txBody>
          <a:bodyPr wrap="square" rtlCol="0">
            <a:spAutoFit/>
          </a:bodyPr>
          <a:lstStyle/>
          <a:p>
            <a:r>
              <a:rPr lang="en-US" sz="3600" b="1" dirty="0"/>
              <a:t>CHRISTIANS SHOULDN’T IGNORE THE </a:t>
            </a:r>
            <a:r>
              <a:rPr lang="en-US" sz="3600" b="1" dirty="0">
                <a:solidFill>
                  <a:srgbClr val="FFC000"/>
                </a:solidFill>
              </a:rPr>
              <a:t>“CHRISTIAN BAGGAGE” </a:t>
            </a:r>
          </a:p>
          <a:p>
            <a:r>
              <a:rPr lang="en-US" sz="3600" b="1" dirty="0"/>
              <a:t>WHEN THEY SPEAK TO JEWISH PEOPLE</a:t>
            </a:r>
            <a:endParaRPr lang="en-US" sz="3600" dirty="0"/>
          </a:p>
        </p:txBody>
      </p:sp>
    </p:spTree>
    <p:extLst>
      <p:ext uri="{BB962C8B-B14F-4D97-AF65-F5344CB8AC3E}">
        <p14:creationId xmlns:p14="http://schemas.microsoft.com/office/powerpoint/2010/main" val="2261744715"/>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112D5-F39D-16A4-D1D1-1B063C908990}"/>
              </a:ext>
            </a:extLst>
          </p:cNvPr>
          <p:cNvSpPr>
            <a:spLocks noGrp="1"/>
          </p:cNvSpPr>
          <p:nvPr>
            <p:ph type="ctrTitle"/>
          </p:nvPr>
        </p:nvSpPr>
        <p:spPr>
          <a:xfrm>
            <a:off x="716290" y="407773"/>
            <a:ext cx="10639569" cy="1760838"/>
          </a:xfrm>
        </p:spPr>
        <p:txBody>
          <a:bodyPr/>
          <a:lstStyle/>
          <a:p>
            <a:r>
              <a:rPr lang="en-US" b="1" dirty="0"/>
              <a:t>SO, YOU KNOW SOMEBODY </a:t>
            </a:r>
            <a:br>
              <a:rPr lang="en-US" b="1" dirty="0"/>
            </a:br>
            <a:r>
              <a:rPr lang="en-US" b="1" dirty="0"/>
              <a:t>JEWISH! </a:t>
            </a:r>
            <a:r>
              <a:rPr lang="en-US" b="1" dirty="0">
                <a:solidFill>
                  <a:srgbClr val="FFC000"/>
                </a:solidFill>
              </a:rPr>
              <a:t>NOW WHAT?</a:t>
            </a:r>
          </a:p>
        </p:txBody>
      </p:sp>
      <p:sp>
        <p:nvSpPr>
          <p:cNvPr id="5" name="Subtitle 4">
            <a:extLst>
              <a:ext uri="{FF2B5EF4-FFF2-40B4-BE49-F238E27FC236}">
                <a16:creationId xmlns:a16="http://schemas.microsoft.com/office/drawing/2014/main" id="{48923B98-0F98-92CC-D73E-99F161AA6402}"/>
              </a:ext>
            </a:extLst>
          </p:cNvPr>
          <p:cNvSpPr>
            <a:spLocks noGrp="1"/>
          </p:cNvSpPr>
          <p:nvPr>
            <p:ph type="subTitle" idx="1"/>
          </p:nvPr>
        </p:nvSpPr>
        <p:spPr>
          <a:xfrm>
            <a:off x="716290" y="2168611"/>
            <a:ext cx="11475710" cy="4077729"/>
          </a:xfrm>
        </p:spPr>
        <p:txBody>
          <a:bodyPr>
            <a:normAutofit lnSpcReduction="10000"/>
          </a:bodyPr>
          <a:lstStyle/>
          <a:p>
            <a:r>
              <a:rPr lang="en-US" sz="2400" b="1" dirty="0">
                <a:solidFill>
                  <a:schemeClr val="bg1"/>
                </a:solidFill>
              </a:rPr>
              <a:t>• THE PLACE OF ISRAEL AND THE JEWISH PEOPLE IN THE BIBLE IS CENTRAL.</a:t>
            </a:r>
          </a:p>
          <a:p>
            <a:r>
              <a:rPr lang="en-US" sz="2400" b="1" dirty="0">
                <a:solidFill>
                  <a:schemeClr val="bg1"/>
                </a:solidFill>
              </a:rPr>
              <a:t>• THAT GOD WILL NEVER RENEGE ON ISRAEL.</a:t>
            </a:r>
          </a:p>
          <a:p>
            <a:r>
              <a:rPr lang="en-US" sz="2400" b="1" dirty="0">
                <a:solidFill>
                  <a:schemeClr val="bg1"/>
                </a:solidFill>
              </a:rPr>
              <a:t>• MOST JEWISH PEOPLE ARE NOT RELIGIOUS.</a:t>
            </a:r>
          </a:p>
          <a:p>
            <a:r>
              <a:rPr lang="en-US" sz="2400" b="1" dirty="0">
                <a:solidFill>
                  <a:schemeClr val="bg1"/>
                </a:solidFill>
              </a:rPr>
              <a:t>• JEWISH PEOPLE DON’T BELIEVE IN THE NEW TESTAMENT.</a:t>
            </a:r>
          </a:p>
          <a:p>
            <a:r>
              <a:rPr lang="en-US" sz="2400" b="1" dirty="0">
                <a:solidFill>
                  <a:schemeClr val="bg1"/>
                </a:solidFill>
              </a:rPr>
              <a:t>• JEWISH PEOPLE DON’T BELIEVE IN THE TRINITY.</a:t>
            </a:r>
          </a:p>
          <a:p>
            <a:r>
              <a:rPr lang="en-US" sz="2400" b="1" dirty="0">
                <a:solidFill>
                  <a:schemeClr val="bg1"/>
                </a:solidFill>
              </a:rPr>
              <a:t>• JEWISH PEOPLE DON’T BELIEVE IN THE GOD/MAN.</a:t>
            </a:r>
          </a:p>
          <a:p>
            <a:r>
              <a:rPr lang="en-US" sz="2400" b="1" dirty="0">
                <a:solidFill>
                  <a:schemeClr val="bg1"/>
                </a:solidFill>
              </a:rPr>
              <a:t>• MOST JEWISH PEOPLE THINK CHRISTIANS ARE ANTISEMITIC.</a:t>
            </a:r>
          </a:p>
          <a:p>
            <a:r>
              <a:rPr lang="en-US" sz="2400" b="1" dirty="0">
                <a:solidFill>
                  <a:schemeClr val="bg1"/>
                </a:solidFill>
              </a:rPr>
              <a:t>• JEWISH PEOPLE CONFUSE GENTILES AND CHRISTIANS.</a:t>
            </a:r>
          </a:p>
          <a:p>
            <a:r>
              <a:rPr lang="en-US" sz="2400" b="1" dirty="0">
                <a:solidFill>
                  <a:schemeClr val="bg1"/>
                </a:solidFill>
              </a:rPr>
              <a:t>• JEWISHNESS IS DIFFERENT FROM JUDAISM.</a:t>
            </a:r>
          </a:p>
          <a:p>
            <a:endParaRPr lang="en-US" sz="2400" b="1" dirty="0">
              <a:solidFill>
                <a:schemeClr val="bg1"/>
              </a:solidFill>
            </a:endParaRPr>
          </a:p>
        </p:txBody>
      </p:sp>
    </p:spTree>
    <p:extLst>
      <p:ext uri="{BB962C8B-B14F-4D97-AF65-F5344CB8AC3E}">
        <p14:creationId xmlns:p14="http://schemas.microsoft.com/office/powerpoint/2010/main" val="1611366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8923B98-0F98-92CC-D73E-99F161AA6402}"/>
              </a:ext>
            </a:extLst>
          </p:cNvPr>
          <p:cNvSpPr>
            <a:spLocks noGrp="1"/>
          </p:cNvSpPr>
          <p:nvPr>
            <p:ph type="subTitle" idx="1"/>
          </p:nvPr>
        </p:nvSpPr>
        <p:spPr>
          <a:xfrm>
            <a:off x="6227178" y="4742780"/>
            <a:ext cx="5599046" cy="1125586"/>
          </a:xfrm>
        </p:spPr>
        <p:txBody>
          <a:bodyPr>
            <a:normAutofit/>
          </a:bodyPr>
          <a:lstStyle/>
          <a:p>
            <a:r>
              <a:rPr lang="en-US" sz="2400" b="1" dirty="0">
                <a:solidFill>
                  <a:schemeClr val="bg1"/>
                </a:solidFill>
                <a:hlinkClick r:id="rId2">
                  <a:extLst>
                    <a:ext uri="{A12FA001-AC4F-418D-AE19-62706E023703}">
                      <ahyp:hlinkClr xmlns:ahyp="http://schemas.microsoft.com/office/drawing/2018/hyperlinkcolor" val="tx"/>
                    </a:ext>
                  </a:extLst>
                </a:hlinkClick>
              </a:rPr>
              <a:t>Olivier@SHALOMINMESSIAH.com</a:t>
            </a:r>
            <a:endParaRPr lang="en-US" sz="2400" b="1" dirty="0">
              <a:solidFill>
                <a:schemeClr val="bg1"/>
              </a:solidFill>
            </a:endParaRPr>
          </a:p>
          <a:p>
            <a:r>
              <a:rPr lang="en-US" sz="2400" b="1" dirty="0">
                <a:solidFill>
                  <a:schemeClr val="bg1"/>
                </a:solidFill>
                <a:hlinkClick r:id="rId3">
                  <a:extLst>
                    <a:ext uri="{A12FA001-AC4F-418D-AE19-62706E023703}">
                      <ahyp:hlinkClr xmlns:ahyp="http://schemas.microsoft.com/office/drawing/2018/hyperlinkcolor" val="tx"/>
                    </a:ext>
                  </a:extLst>
                </a:hlinkClick>
              </a:rPr>
              <a:t>www.</a:t>
            </a:r>
            <a:r>
              <a:rPr lang="en-US" sz="2400" b="1" dirty="0">
                <a:solidFill>
                  <a:schemeClr val="bg1"/>
                </a:solidFill>
                <a:hlinkClick r:id="rId2">
                  <a:extLst>
                    <a:ext uri="{A12FA001-AC4F-418D-AE19-62706E023703}">
                      <ahyp:hlinkClr xmlns:ahyp="http://schemas.microsoft.com/office/drawing/2018/hyperlinkcolor" val="tx"/>
                    </a:ext>
                  </a:extLst>
                </a:hlinkClick>
              </a:rPr>
              <a:t> SHALOMINMESSIAH.com</a:t>
            </a:r>
            <a:endParaRPr lang="en-US" sz="2400" b="1" dirty="0">
              <a:solidFill>
                <a:schemeClr val="bg1"/>
              </a:solidFill>
            </a:endParaRPr>
          </a:p>
          <a:p>
            <a:endParaRPr lang="en-US" sz="2400" b="1" dirty="0">
              <a:solidFill>
                <a:schemeClr val="bg1"/>
              </a:solidFill>
            </a:endParaRPr>
          </a:p>
        </p:txBody>
      </p:sp>
      <p:pic>
        <p:nvPicPr>
          <p:cNvPr id="3" name="Picture 2" descr="A logo with hands and a star&#10;&#10;Description automatically generated">
            <a:extLst>
              <a:ext uri="{FF2B5EF4-FFF2-40B4-BE49-F238E27FC236}">
                <a16:creationId xmlns:a16="http://schemas.microsoft.com/office/drawing/2014/main" id="{F660B26D-BE02-EB06-55B6-E03CD3A05370}"/>
              </a:ext>
            </a:extLst>
          </p:cNvPr>
          <p:cNvPicPr>
            <a:picLocks noChangeAspect="1"/>
          </p:cNvPicPr>
          <p:nvPr/>
        </p:nvPicPr>
        <p:blipFill rotWithShape="1">
          <a:blip r:embed="rId4"/>
          <a:srcRect l="9510" t="12662" r="17447" b="17295"/>
          <a:stretch/>
        </p:blipFill>
        <p:spPr>
          <a:xfrm>
            <a:off x="6331353" y="600711"/>
            <a:ext cx="5227330" cy="3909018"/>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B590A4C5-735B-012B-94AE-9B0E7615B122}"/>
              </a:ext>
            </a:extLst>
          </p:cNvPr>
          <p:cNvPicPr>
            <a:picLocks noChangeAspect="1"/>
          </p:cNvPicPr>
          <p:nvPr/>
        </p:nvPicPr>
        <p:blipFill>
          <a:blip r:embed="rId5"/>
          <a:stretch>
            <a:fillRect/>
          </a:stretch>
        </p:blipFill>
        <p:spPr>
          <a:xfrm>
            <a:off x="633317" y="600712"/>
            <a:ext cx="4618621" cy="5601306"/>
          </a:xfrm>
          <a:prstGeom prst="rect">
            <a:avLst/>
          </a:prstGeom>
        </p:spPr>
      </p:pic>
    </p:spTree>
    <p:extLst>
      <p:ext uri="{BB962C8B-B14F-4D97-AF65-F5344CB8AC3E}">
        <p14:creationId xmlns:p14="http://schemas.microsoft.com/office/powerpoint/2010/main" val="3489016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112D5-F39D-16A4-D1D1-1B063C908990}"/>
              </a:ext>
            </a:extLst>
          </p:cNvPr>
          <p:cNvSpPr>
            <a:spLocks noGrp="1"/>
          </p:cNvSpPr>
          <p:nvPr>
            <p:ph type="ctrTitle"/>
          </p:nvPr>
        </p:nvSpPr>
        <p:spPr>
          <a:xfrm>
            <a:off x="647839" y="5736766"/>
            <a:ext cx="3363052" cy="296566"/>
          </a:xfrm>
        </p:spPr>
        <p:txBody>
          <a:bodyPr/>
          <a:lstStyle/>
          <a:p>
            <a:r>
              <a:rPr lang="en-US" sz="4800" b="1" dirty="0">
                <a:solidFill>
                  <a:srgbClr val="FFC000"/>
                </a:solidFill>
              </a:rPr>
              <a:t>GROUCHO</a:t>
            </a:r>
          </a:p>
        </p:txBody>
      </p:sp>
      <p:pic>
        <p:nvPicPr>
          <p:cNvPr id="11" name="Picture 10" descr="A person with a mustache&#10;&#10;Description automatically generated with low confidence">
            <a:extLst>
              <a:ext uri="{FF2B5EF4-FFF2-40B4-BE49-F238E27FC236}">
                <a16:creationId xmlns:a16="http://schemas.microsoft.com/office/drawing/2014/main" id="{8DFDEE89-6155-457D-CAB5-892809CEEED6}"/>
              </a:ext>
            </a:extLst>
          </p:cNvPr>
          <p:cNvPicPr>
            <a:picLocks noChangeAspect="1"/>
          </p:cNvPicPr>
          <p:nvPr/>
        </p:nvPicPr>
        <p:blipFill rotWithShape="1">
          <a:blip r:embed="rId2"/>
          <a:srcRect b="13146"/>
          <a:stretch/>
        </p:blipFill>
        <p:spPr>
          <a:xfrm>
            <a:off x="740891" y="3310351"/>
            <a:ext cx="3737544" cy="1947734"/>
          </a:xfrm>
          <a:prstGeom prst="rect">
            <a:avLst/>
          </a:prstGeom>
        </p:spPr>
      </p:pic>
      <p:sp>
        <p:nvSpPr>
          <p:cNvPr id="13" name="Title 1">
            <a:extLst>
              <a:ext uri="{FF2B5EF4-FFF2-40B4-BE49-F238E27FC236}">
                <a16:creationId xmlns:a16="http://schemas.microsoft.com/office/drawing/2014/main" id="{FBB3260C-89C0-D847-76E9-D03B147E3CD8}"/>
              </a:ext>
            </a:extLst>
          </p:cNvPr>
          <p:cNvSpPr txBox="1">
            <a:spLocks/>
          </p:cNvSpPr>
          <p:nvPr/>
        </p:nvSpPr>
        <p:spPr bwMode="gray">
          <a:xfrm>
            <a:off x="4478434" y="1121233"/>
            <a:ext cx="3634901" cy="106268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C000"/>
                </a:solidFill>
              </a:rPr>
              <a:t>KARL </a:t>
            </a:r>
            <a:br>
              <a:rPr lang="en-US" sz="4800" b="1">
                <a:solidFill>
                  <a:srgbClr val="FFC000"/>
                </a:solidFill>
              </a:rPr>
            </a:br>
            <a:r>
              <a:rPr lang="en-US" sz="4800" b="1">
                <a:solidFill>
                  <a:srgbClr val="FFC000"/>
                </a:solidFill>
              </a:rPr>
              <a:t>MARX</a:t>
            </a:r>
            <a:endParaRPr lang="en-US" sz="4800" b="1" dirty="0">
              <a:solidFill>
                <a:srgbClr val="FFC000"/>
              </a:solidFill>
            </a:endParaRPr>
          </a:p>
        </p:txBody>
      </p:sp>
      <p:pic>
        <p:nvPicPr>
          <p:cNvPr id="14" name="Picture 13" descr="A person with a white beard sitting in a chair&#10;&#10;Description automatically generated with medium confidence">
            <a:extLst>
              <a:ext uri="{FF2B5EF4-FFF2-40B4-BE49-F238E27FC236}">
                <a16:creationId xmlns:a16="http://schemas.microsoft.com/office/drawing/2014/main" id="{499282CD-D284-FF25-002B-AE3E49EEC007}"/>
              </a:ext>
            </a:extLst>
          </p:cNvPr>
          <p:cNvPicPr>
            <a:picLocks noChangeAspect="1"/>
          </p:cNvPicPr>
          <p:nvPr/>
        </p:nvPicPr>
        <p:blipFill>
          <a:blip r:embed="rId3"/>
          <a:stretch>
            <a:fillRect/>
          </a:stretch>
        </p:blipFill>
        <p:spPr>
          <a:xfrm>
            <a:off x="4532364" y="2158113"/>
            <a:ext cx="2433772" cy="3084384"/>
          </a:xfrm>
          <a:prstGeom prst="rect">
            <a:avLst/>
          </a:prstGeom>
        </p:spPr>
      </p:pic>
      <p:sp>
        <p:nvSpPr>
          <p:cNvPr id="16" name="Title 1">
            <a:extLst>
              <a:ext uri="{FF2B5EF4-FFF2-40B4-BE49-F238E27FC236}">
                <a16:creationId xmlns:a16="http://schemas.microsoft.com/office/drawing/2014/main" id="{5788861D-2C3E-5D3F-AA2D-D91EE331143B}"/>
              </a:ext>
            </a:extLst>
          </p:cNvPr>
          <p:cNvSpPr txBox="1">
            <a:spLocks/>
          </p:cNvSpPr>
          <p:nvPr/>
        </p:nvSpPr>
        <p:spPr bwMode="gray">
          <a:xfrm>
            <a:off x="740890" y="469553"/>
            <a:ext cx="2349799" cy="823582"/>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solidFill>
                  <a:srgbClr val="FFC000"/>
                </a:solidFill>
              </a:rPr>
              <a:t>MOSES</a:t>
            </a:r>
          </a:p>
        </p:txBody>
      </p:sp>
      <p:pic>
        <p:nvPicPr>
          <p:cNvPr id="17" name="Picture 16" descr="A person holding a sword&#10;&#10;Description automatically generated with low confidence">
            <a:extLst>
              <a:ext uri="{FF2B5EF4-FFF2-40B4-BE49-F238E27FC236}">
                <a16:creationId xmlns:a16="http://schemas.microsoft.com/office/drawing/2014/main" id="{005438F2-AC0F-DFBE-3623-EA53DF062CE5}"/>
              </a:ext>
            </a:extLst>
          </p:cNvPr>
          <p:cNvPicPr>
            <a:picLocks noChangeAspect="1"/>
          </p:cNvPicPr>
          <p:nvPr/>
        </p:nvPicPr>
        <p:blipFill>
          <a:blip r:embed="rId4"/>
          <a:stretch>
            <a:fillRect/>
          </a:stretch>
        </p:blipFill>
        <p:spPr>
          <a:xfrm>
            <a:off x="740890" y="1293135"/>
            <a:ext cx="3737544" cy="1947734"/>
          </a:xfrm>
          <a:prstGeom prst="rect">
            <a:avLst/>
          </a:prstGeom>
        </p:spPr>
      </p:pic>
    </p:spTree>
    <p:extLst>
      <p:ext uri="{BB962C8B-B14F-4D97-AF65-F5344CB8AC3E}">
        <p14:creationId xmlns:p14="http://schemas.microsoft.com/office/powerpoint/2010/main" val="2555625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112D5-F39D-16A4-D1D1-1B063C908990}"/>
              </a:ext>
            </a:extLst>
          </p:cNvPr>
          <p:cNvSpPr>
            <a:spLocks noGrp="1"/>
          </p:cNvSpPr>
          <p:nvPr>
            <p:ph type="ctrTitle"/>
          </p:nvPr>
        </p:nvSpPr>
        <p:spPr>
          <a:xfrm>
            <a:off x="6952514" y="1879923"/>
            <a:ext cx="3737544" cy="774157"/>
          </a:xfrm>
        </p:spPr>
        <p:txBody>
          <a:bodyPr/>
          <a:lstStyle/>
          <a:p>
            <a:r>
              <a:rPr lang="en-US" sz="4800" b="1" dirty="0">
                <a:solidFill>
                  <a:srgbClr val="FFC000"/>
                </a:solidFill>
              </a:rPr>
              <a:t>RUTH BADER</a:t>
            </a:r>
            <a:br>
              <a:rPr lang="en-US" sz="4800" b="1" dirty="0">
                <a:solidFill>
                  <a:srgbClr val="FFC000"/>
                </a:solidFill>
              </a:rPr>
            </a:br>
            <a:r>
              <a:rPr lang="en-US" sz="4800" b="1" dirty="0">
                <a:solidFill>
                  <a:srgbClr val="FFC000"/>
                </a:solidFill>
              </a:rPr>
              <a:t>GINSBURG</a:t>
            </a:r>
          </a:p>
        </p:txBody>
      </p:sp>
      <p:sp>
        <p:nvSpPr>
          <p:cNvPr id="17" name="Title 1">
            <a:extLst>
              <a:ext uri="{FF2B5EF4-FFF2-40B4-BE49-F238E27FC236}">
                <a16:creationId xmlns:a16="http://schemas.microsoft.com/office/drawing/2014/main" id="{97631436-B9D9-878D-37C9-C00F53EEA90A}"/>
              </a:ext>
            </a:extLst>
          </p:cNvPr>
          <p:cNvSpPr txBox="1">
            <a:spLocks/>
          </p:cNvSpPr>
          <p:nvPr/>
        </p:nvSpPr>
        <p:spPr bwMode="gray">
          <a:xfrm>
            <a:off x="647839" y="5736766"/>
            <a:ext cx="3363052" cy="296566"/>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C000"/>
                </a:solidFill>
              </a:rPr>
              <a:t>GROUCHO</a:t>
            </a:r>
            <a:endParaRPr lang="en-US" sz="4800" b="1" dirty="0">
              <a:solidFill>
                <a:srgbClr val="FFC000"/>
              </a:solidFill>
            </a:endParaRPr>
          </a:p>
        </p:txBody>
      </p:sp>
      <p:pic>
        <p:nvPicPr>
          <p:cNvPr id="18" name="Picture 17" descr="A person with a mustache&#10;&#10;Description automatically generated with low confidence">
            <a:extLst>
              <a:ext uri="{FF2B5EF4-FFF2-40B4-BE49-F238E27FC236}">
                <a16:creationId xmlns:a16="http://schemas.microsoft.com/office/drawing/2014/main" id="{AC8A212B-AD05-E927-CD22-980FE9B06A10}"/>
              </a:ext>
            </a:extLst>
          </p:cNvPr>
          <p:cNvPicPr>
            <a:picLocks noChangeAspect="1"/>
          </p:cNvPicPr>
          <p:nvPr/>
        </p:nvPicPr>
        <p:blipFill rotWithShape="1">
          <a:blip r:embed="rId2"/>
          <a:srcRect b="13146"/>
          <a:stretch/>
        </p:blipFill>
        <p:spPr>
          <a:xfrm>
            <a:off x="740891" y="3310351"/>
            <a:ext cx="3737544" cy="1947734"/>
          </a:xfrm>
          <a:prstGeom prst="rect">
            <a:avLst/>
          </a:prstGeom>
        </p:spPr>
      </p:pic>
      <p:sp>
        <p:nvSpPr>
          <p:cNvPr id="19" name="Title 1">
            <a:extLst>
              <a:ext uri="{FF2B5EF4-FFF2-40B4-BE49-F238E27FC236}">
                <a16:creationId xmlns:a16="http://schemas.microsoft.com/office/drawing/2014/main" id="{2758C6D8-8699-1F0B-9E34-17E4EC30EA1C}"/>
              </a:ext>
            </a:extLst>
          </p:cNvPr>
          <p:cNvSpPr txBox="1">
            <a:spLocks/>
          </p:cNvSpPr>
          <p:nvPr/>
        </p:nvSpPr>
        <p:spPr bwMode="gray">
          <a:xfrm>
            <a:off x="4478434" y="1121233"/>
            <a:ext cx="3634901" cy="106268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C000"/>
                </a:solidFill>
              </a:rPr>
              <a:t>KARL </a:t>
            </a:r>
            <a:br>
              <a:rPr lang="en-US" sz="4800" b="1">
                <a:solidFill>
                  <a:srgbClr val="FFC000"/>
                </a:solidFill>
              </a:rPr>
            </a:br>
            <a:r>
              <a:rPr lang="en-US" sz="4800" b="1">
                <a:solidFill>
                  <a:srgbClr val="FFC000"/>
                </a:solidFill>
              </a:rPr>
              <a:t>MARX</a:t>
            </a:r>
            <a:endParaRPr lang="en-US" sz="4800" b="1" dirty="0">
              <a:solidFill>
                <a:srgbClr val="FFC000"/>
              </a:solidFill>
            </a:endParaRPr>
          </a:p>
        </p:txBody>
      </p:sp>
      <p:pic>
        <p:nvPicPr>
          <p:cNvPr id="20" name="Picture 19" descr="A person with a white beard sitting in a chair&#10;&#10;Description automatically generated with medium confidence">
            <a:extLst>
              <a:ext uri="{FF2B5EF4-FFF2-40B4-BE49-F238E27FC236}">
                <a16:creationId xmlns:a16="http://schemas.microsoft.com/office/drawing/2014/main" id="{79A314EC-FC99-8A1E-220B-EF7694971568}"/>
              </a:ext>
            </a:extLst>
          </p:cNvPr>
          <p:cNvPicPr>
            <a:picLocks noChangeAspect="1"/>
          </p:cNvPicPr>
          <p:nvPr/>
        </p:nvPicPr>
        <p:blipFill>
          <a:blip r:embed="rId3"/>
          <a:stretch>
            <a:fillRect/>
          </a:stretch>
        </p:blipFill>
        <p:spPr>
          <a:xfrm>
            <a:off x="4532364" y="2158113"/>
            <a:ext cx="2433772" cy="3084384"/>
          </a:xfrm>
          <a:prstGeom prst="rect">
            <a:avLst/>
          </a:prstGeom>
        </p:spPr>
      </p:pic>
      <p:sp>
        <p:nvSpPr>
          <p:cNvPr id="21" name="Title 1">
            <a:extLst>
              <a:ext uri="{FF2B5EF4-FFF2-40B4-BE49-F238E27FC236}">
                <a16:creationId xmlns:a16="http://schemas.microsoft.com/office/drawing/2014/main" id="{34414D2D-A6E1-6578-C6FA-A2D31D2D91B8}"/>
              </a:ext>
            </a:extLst>
          </p:cNvPr>
          <p:cNvSpPr txBox="1">
            <a:spLocks/>
          </p:cNvSpPr>
          <p:nvPr/>
        </p:nvSpPr>
        <p:spPr bwMode="gray">
          <a:xfrm>
            <a:off x="740890" y="469553"/>
            <a:ext cx="2349799" cy="823582"/>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solidFill>
                  <a:srgbClr val="FFC000"/>
                </a:solidFill>
              </a:rPr>
              <a:t>MOSES</a:t>
            </a:r>
          </a:p>
        </p:txBody>
      </p:sp>
      <p:pic>
        <p:nvPicPr>
          <p:cNvPr id="22" name="Picture 21" descr="A person holding a sword&#10;&#10;Description automatically generated with low confidence">
            <a:extLst>
              <a:ext uri="{FF2B5EF4-FFF2-40B4-BE49-F238E27FC236}">
                <a16:creationId xmlns:a16="http://schemas.microsoft.com/office/drawing/2014/main" id="{FFEC9428-52AF-158E-EE58-EE0881D58603}"/>
              </a:ext>
            </a:extLst>
          </p:cNvPr>
          <p:cNvPicPr>
            <a:picLocks noChangeAspect="1"/>
          </p:cNvPicPr>
          <p:nvPr/>
        </p:nvPicPr>
        <p:blipFill>
          <a:blip r:embed="rId4"/>
          <a:stretch>
            <a:fillRect/>
          </a:stretch>
        </p:blipFill>
        <p:spPr>
          <a:xfrm>
            <a:off x="740890" y="1293135"/>
            <a:ext cx="3737544" cy="1947734"/>
          </a:xfrm>
          <a:prstGeom prst="rect">
            <a:avLst/>
          </a:prstGeom>
        </p:spPr>
      </p:pic>
      <p:pic>
        <p:nvPicPr>
          <p:cNvPr id="6" name="Picture 5" descr="A person sitting in a chair&#10;&#10;Description automatically generated">
            <a:extLst>
              <a:ext uri="{FF2B5EF4-FFF2-40B4-BE49-F238E27FC236}">
                <a16:creationId xmlns:a16="http://schemas.microsoft.com/office/drawing/2014/main" id="{739749BF-5871-CC24-B7F1-B73253907A9C}"/>
              </a:ext>
            </a:extLst>
          </p:cNvPr>
          <p:cNvPicPr>
            <a:picLocks noChangeAspect="1"/>
          </p:cNvPicPr>
          <p:nvPr/>
        </p:nvPicPr>
        <p:blipFill rotWithShape="1">
          <a:blip r:embed="rId5"/>
          <a:srcRect l="33652" r="27950" b="16191"/>
          <a:stretch/>
        </p:blipFill>
        <p:spPr>
          <a:xfrm>
            <a:off x="7031158" y="2652384"/>
            <a:ext cx="2274002" cy="2605701"/>
          </a:xfrm>
          <a:prstGeom prst="rect">
            <a:avLst/>
          </a:prstGeom>
        </p:spPr>
      </p:pic>
    </p:spTree>
    <p:extLst>
      <p:ext uri="{BB962C8B-B14F-4D97-AF65-F5344CB8AC3E}">
        <p14:creationId xmlns:p14="http://schemas.microsoft.com/office/powerpoint/2010/main" val="2331799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curtain, indoor&#10;&#10;Description automatically generated">
            <a:extLst>
              <a:ext uri="{FF2B5EF4-FFF2-40B4-BE49-F238E27FC236}">
                <a16:creationId xmlns:a16="http://schemas.microsoft.com/office/drawing/2014/main" id="{F9C697DA-F452-BC7A-CE7E-B306C3677967}"/>
              </a:ext>
            </a:extLst>
          </p:cNvPr>
          <p:cNvPicPr>
            <a:picLocks noChangeAspect="1"/>
          </p:cNvPicPr>
          <p:nvPr/>
        </p:nvPicPr>
        <p:blipFill rotWithShape="1">
          <a:blip r:embed="rId2"/>
          <a:srcRect l="31869" r="28388" b="6709"/>
          <a:stretch/>
        </p:blipFill>
        <p:spPr>
          <a:xfrm>
            <a:off x="9415843" y="2654395"/>
            <a:ext cx="1964725" cy="2869077"/>
          </a:xfrm>
          <a:prstGeom prst="rect">
            <a:avLst/>
          </a:prstGeom>
        </p:spPr>
      </p:pic>
      <p:sp>
        <p:nvSpPr>
          <p:cNvPr id="14" name="Title 1">
            <a:extLst>
              <a:ext uri="{FF2B5EF4-FFF2-40B4-BE49-F238E27FC236}">
                <a16:creationId xmlns:a16="http://schemas.microsoft.com/office/drawing/2014/main" id="{0C9404FD-82C2-5EA5-C348-88F3F95F8122}"/>
              </a:ext>
            </a:extLst>
          </p:cNvPr>
          <p:cNvSpPr txBox="1">
            <a:spLocks/>
          </p:cNvSpPr>
          <p:nvPr/>
        </p:nvSpPr>
        <p:spPr bwMode="gray">
          <a:xfrm>
            <a:off x="647839" y="5736766"/>
            <a:ext cx="3363052" cy="296566"/>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solidFill>
                  <a:srgbClr val="FFC000"/>
                </a:solidFill>
              </a:rPr>
              <a:t>GROUCHO</a:t>
            </a:r>
          </a:p>
        </p:txBody>
      </p:sp>
      <p:pic>
        <p:nvPicPr>
          <p:cNvPr id="16" name="Picture 15" descr="A person with a mustache&#10;&#10;Description automatically generated with low confidence">
            <a:extLst>
              <a:ext uri="{FF2B5EF4-FFF2-40B4-BE49-F238E27FC236}">
                <a16:creationId xmlns:a16="http://schemas.microsoft.com/office/drawing/2014/main" id="{6DC7740A-878C-799F-C9AD-C01F8949243E}"/>
              </a:ext>
            </a:extLst>
          </p:cNvPr>
          <p:cNvPicPr>
            <a:picLocks noChangeAspect="1"/>
          </p:cNvPicPr>
          <p:nvPr/>
        </p:nvPicPr>
        <p:blipFill rotWithShape="1">
          <a:blip r:embed="rId3"/>
          <a:srcRect b="13146"/>
          <a:stretch/>
        </p:blipFill>
        <p:spPr>
          <a:xfrm>
            <a:off x="740891" y="3310351"/>
            <a:ext cx="3737544" cy="1947734"/>
          </a:xfrm>
          <a:prstGeom prst="rect">
            <a:avLst/>
          </a:prstGeom>
        </p:spPr>
      </p:pic>
      <p:sp>
        <p:nvSpPr>
          <p:cNvPr id="17" name="Title 1">
            <a:extLst>
              <a:ext uri="{FF2B5EF4-FFF2-40B4-BE49-F238E27FC236}">
                <a16:creationId xmlns:a16="http://schemas.microsoft.com/office/drawing/2014/main" id="{BBCBDC8A-4856-912A-00E5-309D3EBB2332}"/>
              </a:ext>
            </a:extLst>
          </p:cNvPr>
          <p:cNvSpPr txBox="1">
            <a:spLocks/>
          </p:cNvSpPr>
          <p:nvPr/>
        </p:nvSpPr>
        <p:spPr bwMode="gray">
          <a:xfrm>
            <a:off x="4478434" y="1121233"/>
            <a:ext cx="3634901" cy="106268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C000"/>
                </a:solidFill>
              </a:rPr>
              <a:t>KARL </a:t>
            </a:r>
            <a:br>
              <a:rPr lang="en-US" sz="4800" b="1">
                <a:solidFill>
                  <a:srgbClr val="FFC000"/>
                </a:solidFill>
              </a:rPr>
            </a:br>
            <a:r>
              <a:rPr lang="en-US" sz="4800" b="1">
                <a:solidFill>
                  <a:srgbClr val="FFC000"/>
                </a:solidFill>
              </a:rPr>
              <a:t>MARX</a:t>
            </a:r>
            <a:endParaRPr lang="en-US" sz="4800" b="1" dirty="0">
              <a:solidFill>
                <a:srgbClr val="FFC000"/>
              </a:solidFill>
            </a:endParaRPr>
          </a:p>
        </p:txBody>
      </p:sp>
      <p:pic>
        <p:nvPicPr>
          <p:cNvPr id="18" name="Picture 17" descr="A person with a white beard sitting in a chair&#10;&#10;Description automatically generated with medium confidence">
            <a:extLst>
              <a:ext uri="{FF2B5EF4-FFF2-40B4-BE49-F238E27FC236}">
                <a16:creationId xmlns:a16="http://schemas.microsoft.com/office/drawing/2014/main" id="{AF97DEB8-7C62-C01A-FAB1-C9DB496AE2B8}"/>
              </a:ext>
            </a:extLst>
          </p:cNvPr>
          <p:cNvPicPr>
            <a:picLocks noChangeAspect="1"/>
          </p:cNvPicPr>
          <p:nvPr/>
        </p:nvPicPr>
        <p:blipFill>
          <a:blip r:embed="rId4"/>
          <a:stretch>
            <a:fillRect/>
          </a:stretch>
        </p:blipFill>
        <p:spPr>
          <a:xfrm>
            <a:off x="4532364" y="2158113"/>
            <a:ext cx="2433772" cy="3084384"/>
          </a:xfrm>
          <a:prstGeom prst="rect">
            <a:avLst/>
          </a:prstGeom>
        </p:spPr>
      </p:pic>
      <p:sp>
        <p:nvSpPr>
          <p:cNvPr id="19" name="Title 1">
            <a:extLst>
              <a:ext uri="{FF2B5EF4-FFF2-40B4-BE49-F238E27FC236}">
                <a16:creationId xmlns:a16="http://schemas.microsoft.com/office/drawing/2014/main" id="{D809FDBF-C7F4-69D9-0A9E-D3E454118243}"/>
              </a:ext>
            </a:extLst>
          </p:cNvPr>
          <p:cNvSpPr txBox="1">
            <a:spLocks/>
          </p:cNvSpPr>
          <p:nvPr/>
        </p:nvSpPr>
        <p:spPr bwMode="gray">
          <a:xfrm>
            <a:off x="740890" y="469553"/>
            <a:ext cx="2349799" cy="823582"/>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solidFill>
                  <a:srgbClr val="FFC000"/>
                </a:solidFill>
              </a:rPr>
              <a:t>MOSES</a:t>
            </a:r>
          </a:p>
        </p:txBody>
      </p:sp>
      <p:pic>
        <p:nvPicPr>
          <p:cNvPr id="20" name="Picture 19" descr="A person holding a sword&#10;&#10;Description automatically generated with low confidence">
            <a:extLst>
              <a:ext uri="{FF2B5EF4-FFF2-40B4-BE49-F238E27FC236}">
                <a16:creationId xmlns:a16="http://schemas.microsoft.com/office/drawing/2014/main" id="{13EE739E-A88D-7BAB-6C9C-5205A37B60F2}"/>
              </a:ext>
            </a:extLst>
          </p:cNvPr>
          <p:cNvPicPr>
            <a:picLocks noChangeAspect="1"/>
          </p:cNvPicPr>
          <p:nvPr/>
        </p:nvPicPr>
        <p:blipFill>
          <a:blip r:embed="rId5"/>
          <a:stretch>
            <a:fillRect/>
          </a:stretch>
        </p:blipFill>
        <p:spPr>
          <a:xfrm>
            <a:off x="740890" y="1293135"/>
            <a:ext cx="3737544" cy="1947734"/>
          </a:xfrm>
          <a:prstGeom prst="rect">
            <a:avLst/>
          </a:prstGeom>
        </p:spPr>
      </p:pic>
      <p:sp>
        <p:nvSpPr>
          <p:cNvPr id="29" name="Title 1">
            <a:extLst>
              <a:ext uri="{FF2B5EF4-FFF2-40B4-BE49-F238E27FC236}">
                <a16:creationId xmlns:a16="http://schemas.microsoft.com/office/drawing/2014/main" id="{E1170A7F-1B95-1D1E-7EC3-123C48433884}"/>
              </a:ext>
            </a:extLst>
          </p:cNvPr>
          <p:cNvSpPr txBox="1">
            <a:spLocks/>
          </p:cNvSpPr>
          <p:nvPr/>
        </p:nvSpPr>
        <p:spPr bwMode="gray">
          <a:xfrm>
            <a:off x="7713567" y="5532428"/>
            <a:ext cx="5481226" cy="823582"/>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solidFill>
                  <a:srgbClr val="FFC000"/>
                </a:solidFill>
              </a:rPr>
              <a:t>GOLDA MEIR</a:t>
            </a:r>
          </a:p>
        </p:txBody>
      </p:sp>
      <p:sp>
        <p:nvSpPr>
          <p:cNvPr id="31" name="Title 1">
            <a:extLst>
              <a:ext uri="{FF2B5EF4-FFF2-40B4-BE49-F238E27FC236}">
                <a16:creationId xmlns:a16="http://schemas.microsoft.com/office/drawing/2014/main" id="{911A9644-822A-CBFE-6EB5-765048C55224}"/>
              </a:ext>
            </a:extLst>
          </p:cNvPr>
          <p:cNvSpPr>
            <a:spLocks noGrp="1"/>
          </p:cNvSpPr>
          <p:nvPr>
            <p:ph type="ctrTitle"/>
          </p:nvPr>
        </p:nvSpPr>
        <p:spPr>
          <a:xfrm>
            <a:off x="6952514" y="1879923"/>
            <a:ext cx="3737544" cy="774157"/>
          </a:xfrm>
        </p:spPr>
        <p:txBody>
          <a:bodyPr/>
          <a:lstStyle/>
          <a:p>
            <a:r>
              <a:rPr lang="en-US" sz="4800" b="1" dirty="0">
                <a:solidFill>
                  <a:srgbClr val="FFC000"/>
                </a:solidFill>
              </a:rPr>
              <a:t>RUTH BADER</a:t>
            </a:r>
            <a:br>
              <a:rPr lang="en-US" sz="4800" b="1" dirty="0">
                <a:solidFill>
                  <a:srgbClr val="FFC000"/>
                </a:solidFill>
              </a:rPr>
            </a:br>
            <a:r>
              <a:rPr lang="en-US" sz="4800" b="1" dirty="0">
                <a:solidFill>
                  <a:srgbClr val="FFC000"/>
                </a:solidFill>
              </a:rPr>
              <a:t>GINSBURG</a:t>
            </a:r>
          </a:p>
        </p:txBody>
      </p:sp>
      <p:pic>
        <p:nvPicPr>
          <p:cNvPr id="32" name="Picture 31" descr="A person sitting in a chair&#10;&#10;Description automatically generated">
            <a:extLst>
              <a:ext uri="{FF2B5EF4-FFF2-40B4-BE49-F238E27FC236}">
                <a16:creationId xmlns:a16="http://schemas.microsoft.com/office/drawing/2014/main" id="{639A42B2-D5B8-0627-7477-55D475FC88D8}"/>
              </a:ext>
            </a:extLst>
          </p:cNvPr>
          <p:cNvPicPr>
            <a:picLocks noChangeAspect="1"/>
          </p:cNvPicPr>
          <p:nvPr/>
        </p:nvPicPr>
        <p:blipFill rotWithShape="1">
          <a:blip r:embed="rId6"/>
          <a:srcRect l="33652" r="27950" b="15396"/>
          <a:stretch/>
        </p:blipFill>
        <p:spPr>
          <a:xfrm>
            <a:off x="7043515" y="2652384"/>
            <a:ext cx="2274002" cy="2630415"/>
          </a:xfrm>
          <a:prstGeom prst="rect">
            <a:avLst/>
          </a:prstGeom>
        </p:spPr>
      </p:pic>
    </p:spTree>
    <p:extLst>
      <p:ext uri="{BB962C8B-B14F-4D97-AF65-F5344CB8AC3E}">
        <p14:creationId xmlns:p14="http://schemas.microsoft.com/office/powerpoint/2010/main" val="4179207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5D1F729-8FDF-250E-CC10-DC975F3B258C}"/>
              </a:ext>
            </a:extLst>
          </p:cNvPr>
          <p:cNvSpPr txBox="1">
            <a:spLocks/>
          </p:cNvSpPr>
          <p:nvPr/>
        </p:nvSpPr>
        <p:spPr bwMode="gray">
          <a:xfrm>
            <a:off x="370703" y="1877724"/>
            <a:ext cx="4596714" cy="460907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7200" b="1" dirty="0">
                <a:solidFill>
                  <a:srgbClr val="FFFFFF"/>
                </a:solidFill>
              </a:rPr>
              <a:t>THE MOST </a:t>
            </a:r>
            <a:br>
              <a:rPr lang="en-US" sz="7200" b="1" dirty="0">
                <a:solidFill>
                  <a:srgbClr val="FFFFFF"/>
                </a:solidFill>
              </a:rPr>
            </a:br>
            <a:r>
              <a:rPr lang="en-US" sz="7200" b="1" dirty="0">
                <a:solidFill>
                  <a:srgbClr val="FFFFFF"/>
                </a:solidFill>
              </a:rPr>
              <a:t>FAMOUS </a:t>
            </a:r>
            <a:br>
              <a:rPr lang="en-US" sz="7200" b="1" dirty="0">
                <a:solidFill>
                  <a:srgbClr val="FFFFFF"/>
                </a:solidFill>
              </a:rPr>
            </a:br>
            <a:r>
              <a:rPr lang="en-US" sz="7200" b="1" dirty="0">
                <a:solidFill>
                  <a:srgbClr val="FFFFFF"/>
                </a:solidFill>
              </a:rPr>
              <a:t>JEW OF </a:t>
            </a:r>
            <a:br>
              <a:rPr lang="en-US" sz="7200" b="1" dirty="0">
                <a:solidFill>
                  <a:srgbClr val="FFFFFF"/>
                </a:solidFill>
              </a:rPr>
            </a:br>
            <a:r>
              <a:rPr lang="en-US" sz="7200" b="1" dirty="0">
                <a:solidFill>
                  <a:srgbClr val="FFFFFF"/>
                </a:solidFill>
              </a:rPr>
              <a:t>ALL TIMES!</a:t>
            </a:r>
          </a:p>
        </p:txBody>
      </p:sp>
    </p:spTree>
    <p:extLst>
      <p:ext uri="{BB962C8B-B14F-4D97-AF65-F5344CB8AC3E}">
        <p14:creationId xmlns:p14="http://schemas.microsoft.com/office/powerpoint/2010/main" val="10313968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66C-6AF2-22B4-DEB1-F8A472722CDF}"/>
              </a:ext>
            </a:extLst>
          </p:cNvPr>
          <p:cNvSpPr>
            <a:spLocks noGrp="1"/>
          </p:cNvSpPr>
          <p:nvPr>
            <p:ph type="title"/>
          </p:nvPr>
        </p:nvSpPr>
        <p:spPr>
          <a:xfrm>
            <a:off x="3527451" y="607846"/>
            <a:ext cx="8761413" cy="898674"/>
          </a:xfrm>
        </p:spPr>
        <p:txBody>
          <a:bodyPr anchor="b">
            <a:normAutofit fontScale="90000"/>
          </a:bodyPr>
          <a:lstStyle/>
          <a:p>
            <a:r>
              <a:rPr lang="en-US" sz="5400" b="1" dirty="0">
                <a:solidFill>
                  <a:srgbClr val="FFFFFF"/>
                </a:solidFill>
              </a:rPr>
              <a:t>YESHUA OF NAZARETH</a:t>
            </a:r>
          </a:p>
        </p:txBody>
      </p:sp>
      <p:pic>
        <p:nvPicPr>
          <p:cNvPr id="5" name="Picture 4" descr="A picture containing dark, nature&#10;&#10;Description automatically generated">
            <a:extLst>
              <a:ext uri="{FF2B5EF4-FFF2-40B4-BE49-F238E27FC236}">
                <a16:creationId xmlns:a16="http://schemas.microsoft.com/office/drawing/2014/main" id="{FF0899EF-BC27-B946-F73F-38812AF0C850}"/>
              </a:ext>
            </a:extLst>
          </p:cNvPr>
          <p:cNvPicPr>
            <a:picLocks noChangeAspect="1"/>
          </p:cNvPicPr>
          <p:nvPr/>
        </p:nvPicPr>
        <p:blipFill rotWithShape="1">
          <a:blip r:embed="rId2"/>
          <a:srcRect t="3422" b="15817"/>
          <a:stretch/>
        </p:blipFill>
        <p:spPr>
          <a:xfrm>
            <a:off x="469557" y="1754154"/>
            <a:ext cx="11235038" cy="5103845"/>
          </a:xfrm>
          <a:prstGeom prst="rect">
            <a:avLst/>
          </a:prstGeom>
        </p:spPr>
      </p:pic>
      <p:sp>
        <p:nvSpPr>
          <p:cNvPr id="4" name="Title 1">
            <a:extLst>
              <a:ext uri="{FF2B5EF4-FFF2-40B4-BE49-F238E27FC236}">
                <a16:creationId xmlns:a16="http://schemas.microsoft.com/office/drawing/2014/main" id="{FAABDE82-F89B-C4DC-17E7-0E50BC20DCDD}"/>
              </a:ext>
            </a:extLst>
          </p:cNvPr>
          <p:cNvSpPr txBox="1">
            <a:spLocks/>
          </p:cNvSpPr>
          <p:nvPr/>
        </p:nvSpPr>
        <p:spPr bwMode="gray">
          <a:xfrm>
            <a:off x="370703" y="1877724"/>
            <a:ext cx="4596714" cy="460907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7200" b="1" dirty="0">
                <a:solidFill>
                  <a:srgbClr val="FFFFFF"/>
                </a:solidFill>
              </a:rPr>
              <a:t>THE MOST </a:t>
            </a:r>
            <a:br>
              <a:rPr lang="en-US" sz="7200" b="1" dirty="0">
                <a:solidFill>
                  <a:srgbClr val="FFFFFF"/>
                </a:solidFill>
              </a:rPr>
            </a:br>
            <a:r>
              <a:rPr lang="en-US" sz="7200" b="1" dirty="0">
                <a:solidFill>
                  <a:srgbClr val="FFFFFF"/>
                </a:solidFill>
              </a:rPr>
              <a:t>FAMOUS </a:t>
            </a:r>
            <a:br>
              <a:rPr lang="en-US" sz="7200" b="1" dirty="0">
                <a:solidFill>
                  <a:srgbClr val="FFFFFF"/>
                </a:solidFill>
              </a:rPr>
            </a:br>
            <a:r>
              <a:rPr lang="en-US" sz="7200" b="1" dirty="0">
                <a:solidFill>
                  <a:srgbClr val="FFFFFF"/>
                </a:solidFill>
              </a:rPr>
              <a:t>JEW OF </a:t>
            </a:r>
            <a:br>
              <a:rPr lang="en-US" sz="7200" b="1" dirty="0">
                <a:solidFill>
                  <a:srgbClr val="FFFFFF"/>
                </a:solidFill>
              </a:rPr>
            </a:br>
            <a:r>
              <a:rPr lang="en-US" sz="7200" b="1" dirty="0">
                <a:solidFill>
                  <a:srgbClr val="FFFFFF"/>
                </a:solidFill>
              </a:rPr>
              <a:t>ALL TIMES!</a:t>
            </a:r>
          </a:p>
        </p:txBody>
      </p:sp>
    </p:spTree>
    <p:extLst>
      <p:ext uri="{BB962C8B-B14F-4D97-AF65-F5344CB8AC3E}">
        <p14:creationId xmlns:p14="http://schemas.microsoft.com/office/powerpoint/2010/main" val="2965471178"/>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{8613D0AA-E7C1-DE4C-A32B-4991A1BC6A9C}tf10001076</Template>
  <TotalTime>11682</TotalTime>
  <Words>2269</Words>
  <Application>Microsoft Macintosh PowerPoint</Application>
  <PresentationFormat>Widescreen</PresentationFormat>
  <Paragraphs>210</Paragraphs>
  <Slides>46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Calibri</vt:lpstr>
      <vt:lpstr>Century Gothic</vt:lpstr>
      <vt:lpstr>Wingdings 3</vt:lpstr>
      <vt:lpstr>Ion Boardroom</vt:lpstr>
      <vt:lpstr>SO, YOU KNOW SOMEBODY JEWISH! NOW WHAT?</vt:lpstr>
      <vt:lpstr>PowerPoint Presentation</vt:lpstr>
      <vt:lpstr>MOSES</vt:lpstr>
      <vt:lpstr>KARL  MARX</vt:lpstr>
      <vt:lpstr>GROUCHO</vt:lpstr>
      <vt:lpstr>RUTH BADER GINSBURG</vt:lpstr>
      <vt:lpstr>RUTH BADER GINSBURG</vt:lpstr>
      <vt:lpstr>PowerPoint Presentation</vt:lpstr>
      <vt:lpstr>YESHUA OF NAZARETH</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TOP TEN BEST-KEPT SECRETS ABOUT THE JEWISH PEOPLE</vt:lpstr>
      <vt:lpstr>SO, YOU KNOW SOMEBODY  JEWISH! NOW WHAT?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 YOU KNOW SOMEBODY JEWISH! NOW WHAT?</dc:title>
  <dc:creator>Olivier Melnick</dc:creator>
  <cp:lastModifiedBy>Olivier Melnick</cp:lastModifiedBy>
  <cp:revision>20</cp:revision>
  <dcterms:created xsi:type="dcterms:W3CDTF">2022-07-11T16:05:42Z</dcterms:created>
  <dcterms:modified xsi:type="dcterms:W3CDTF">2024-02-25T14:11:12Z</dcterms:modified>
</cp:coreProperties>
</file>